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4" r:id="rId3"/>
  </p:sldMasterIdLst>
  <p:notesMasterIdLst>
    <p:notesMasterId r:id="rId44"/>
  </p:notesMasterIdLst>
  <p:sldIdLst>
    <p:sldId id="256" r:id="rId4"/>
    <p:sldId id="359" r:id="rId5"/>
    <p:sldId id="621" r:id="rId6"/>
    <p:sldId id="606" r:id="rId7"/>
    <p:sldId id="600" r:id="rId8"/>
    <p:sldId id="601" r:id="rId9"/>
    <p:sldId id="535" r:id="rId10"/>
    <p:sldId id="559" r:id="rId11"/>
    <p:sldId id="547" r:id="rId12"/>
    <p:sldId id="625" r:id="rId13"/>
    <p:sldId id="626" r:id="rId14"/>
    <p:sldId id="309" r:id="rId15"/>
    <p:sldId id="627" r:id="rId16"/>
    <p:sldId id="628" r:id="rId17"/>
    <p:sldId id="629" r:id="rId18"/>
    <p:sldId id="393" r:id="rId19"/>
    <p:sldId id="378" r:id="rId20"/>
    <p:sldId id="375" r:id="rId21"/>
    <p:sldId id="386" r:id="rId22"/>
    <p:sldId id="376" r:id="rId23"/>
    <p:sldId id="377" r:id="rId24"/>
    <p:sldId id="379" r:id="rId25"/>
    <p:sldId id="381" r:id="rId26"/>
    <p:sldId id="382" r:id="rId27"/>
    <p:sldId id="383" r:id="rId28"/>
    <p:sldId id="384" r:id="rId29"/>
    <p:sldId id="380" r:id="rId30"/>
    <p:sldId id="385" r:id="rId31"/>
    <p:sldId id="406" r:id="rId32"/>
    <p:sldId id="387" r:id="rId33"/>
    <p:sldId id="388" r:id="rId34"/>
    <p:sldId id="389" r:id="rId35"/>
    <p:sldId id="390" r:id="rId36"/>
    <p:sldId id="407" r:id="rId37"/>
    <p:sldId id="395" r:id="rId38"/>
    <p:sldId id="396" r:id="rId39"/>
    <p:sldId id="624" r:id="rId40"/>
    <p:sldId id="552" r:id="rId41"/>
    <p:sldId id="281" r:id="rId42"/>
    <p:sldId id="54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4995" autoAdjust="0"/>
    <p:restoredTop sz="94660"/>
  </p:normalViewPr>
  <p:slideViewPr>
    <p:cSldViewPr snapToGrid="0">
      <p:cViewPr varScale="1">
        <p:scale>
          <a:sx n="78" d="100"/>
          <a:sy n="78" d="100"/>
        </p:scale>
        <p:origin x="806" y="58"/>
      </p:cViewPr>
      <p:guideLst/>
    </p:cSldViewPr>
  </p:slideViewPr>
  <p:notesTextViewPr>
    <p:cViewPr>
      <p:scale>
        <a:sx n="1" d="1"/>
        <a:sy n="1" d="1"/>
      </p:scale>
      <p:origin x="0" y="0"/>
    </p:cViewPr>
  </p:notesTextViewPr>
  <p:sorterViewPr>
    <p:cViewPr varScale="1">
      <p:scale>
        <a:sx n="100" d="100"/>
        <a:sy n="100" d="100"/>
      </p:scale>
      <p:origin x="0" y="-1024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45B66C-9800-4304-90AE-7FA62AB195D5}" type="doc">
      <dgm:prSet loTypeId="urn:microsoft.com/office/officeart/2005/8/layout/vList5" loCatId="list" qsTypeId="urn:microsoft.com/office/officeart/2005/8/quickstyle/simple1#4" qsCatId="simple" csTypeId="urn:microsoft.com/office/officeart/2005/8/colors/colorful3" csCatId="colorful" phldr="1"/>
      <dgm:spPr/>
      <dgm:t>
        <a:bodyPr/>
        <a:lstStyle/>
        <a:p>
          <a:endParaRPr lang="en-NZ"/>
        </a:p>
      </dgm:t>
    </dgm:pt>
    <dgm:pt modelId="{1E5FA95D-7534-4022-A760-5F8BAC782D40}">
      <dgm:prSet custT="1"/>
      <dgm:spPr/>
      <dgm:t>
        <a:bodyPr/>
        <a:lstStyle/>
        <a:p>
          <a:pPr rtl="0"/>
          <a:r>
            <a:rPr lang="en-NZ" sz="2000" b="1" dirty="0"/>
            <a:t>High-level commitment &amp; champions</a:t>
          </a:r>
        </a:p>
      </dgm:t>
    </dgm:pt>
    <dgm:pt modelId="{B2A081BE-7407-480C-8515-E2ED3A8E35BA}" type="parTrans" cxnId="{0A9D3752-CC9A-4AF6-91CB-0C1F4825EC36}">
      <dgm:prSet/>
      <dgm:spPr/>
      <dgm:t>
        <a:bodyPr/>
        <a:lstStyle/>
        <a:p>
          <a:endParaRPr lang="en-NZ" sz="2000"/>
        </a:p>
      </dgm:t>
    </dgm:pt>
    <dgm:pt modelId="{02DEBD72-3DFF-477B-B07F-B95A9F4AB769}" type="sibTrans" cxnId="{0A9D3752-CC9A-4AF6-91CB-0C1F4825EC36}">
      <dgm:prSet/>
      <dgm:spPr/>
      <dgm:t>
        <a:bodyPr/>
        <a:lstStyle/>
        <a:p>
          <a:endParaRPr lang="en-NZ" sz="2000"/>
        </a:p>
      </dgm:t>
    </dgm:pt>
    <dgm:pt modelId="{69537B73-860C-4022-8D94-32A99F7CD42C}">
      <dgm:prSet custT="1"/>
      <dgm:spPr/>
      <dgm:t>
        <a:bodyPr/>
        <a:lstStyle/>
        <a:p>
          <a:pPr rtl="0"/>
          <a:r>
            <a:rPr lang="en-NZ" sz="1800" dirty="0"/>
            <a:t>Mayors, Prime Ministers, celebrities</a:t>
          </a:r>
        </a:p>
      </dgm:t>
    </dgm:pt>
    <dgm:pt modelId="{A6DCA67D-4E17-4CCA-9465-65218D17E67C}" type="parTrans" cxnId="{BAF0C229-C9EA-4A7D-992A-2F03632995CA}">
      <dgm:prSet/>
      <dgm:spPr/>
      <dgm:t>
        <a:bodyPr/>
        <a:lstStyle/>
        <a:p>
          <a:endParaRPr lang="en-NZ" sz="2000"/>
        </a:p>
      </dgm:t>
    </dgm:pt>
    <dgm:pt modelId="{63891699-17F1-427E-AB19-D786223FC5F0}" type="sibTrans" cxnId="{BAF0C229-C9EA-4A7D-992A-2F03632995CA}">
      <dgm:prSet/>
      <dgm:spPr/>
      <dgm:t>
        <a:bodyPr/>
        <a:lstStyle/>
        <a:p>
          <a:endParaRPr lang="en-NZ" sz="2000"/>
        </a:p>
      </dgm:t>
    </dgm:pt>
    <dgm:pt modelId="{7A46BCF6-47EB-457C-9F5B-67B326C6A080}">
      <dgm:prSet custT="1"/>
      <dgm:spPr/>
      <dgm:t>
        <a:bodyPr/>
        <a:lstStyle/>
        <a:p>
          <a:pPr rtl="0"/>
          <a:r>
            <a:rPr lang="en-NZ" sz="2000" b="1" dirty="0"/>
            <a:t>Dedicated resources</a:t>
          </a:r>
        </a:p>
      </dgm:t>
    </dgm:pt>
    <dgm:pt modelId="{2F077629-B2AB-4646-A46A-5840A497371C}" type="parTrans" cxnId="{AD429516-4077-482C-B305-B7FCD39FA2A0}">
      <dgm:prSet/>
      <dgm:spPr/>
      <dgm:t>
        <a:bodyPr/>
        <a:lstStyle/>
        <a:p>
          <a:endParaRPr lang="en-NZ" sz="2000"/>
        </a:p>
      </dgm:t>
    </dgm:pt>
    <dgm:pt modelId="{97E54D49-8149-4C33-AE40-FF7E581B7842}" type="sibTrans" cxnId="{AD429516-4077-482C-B305-B7FCD39FA2A0}">
      <dgm:prSet/>
      <dgm:spPr/>
      <dgm:t>
        <a:bodyPr/>
        <a:lstStyle/>
        <a:p>
          <a:endParaRPr lang="en-NZ" sz="2000"/>
        </a:p>
      </dgm:t>
    </dgm:pt>
    <dgm:pt modelId="{45DE2CE2-62F2-4F2A-9EBB-3A1D1E4FB7AC}">
      <dgm:prSet custT="1"/>
      <dgm:spPr/>
      <dgm:t>
        <a:bodyPr/>
        <a:lstStyle/>
        <a:p>
          <a:pPr rtl="0"/>
          <a:r>
            <a:rPr lang="en-NZ" sz="1800" dirty="0"/>
            <a:t>Taxation, private sector </a:t>
          </a:r>
        </a:p>
      </dgm:t>
    </dgm:pt>
    <dgm:pt modelId="{2EBF6A2E-4CAF-45C0-9DB2-3C6FD2D606E7}" type="parTrans" cxnId="{85001F86-E098-4255-9EEA-C3EB1C51B6D7}">
      <dgm:prSet/>
      <dgm:spPr/>
      <dgm:t>
        <a:bodyPr/>
        <a:lstStyle/>
        <a:p>
          <a:endParaRPr lang="en-NZ" sz="2000"/>
        </a:p>
      </dgm:t>
    </dgm:pt>
    <dgm:pt modelId="{3522A2CD-9D22-471F-A980-E8E32247A6EA}" type="sibTrans" cxnId="{85001F86-E098-4255-9EEA-C3EB1C51B6D7}">
      <dgm:prSet/>
      <dgm:spPr/>
      <dgm:t>
        <a:bodyPr/>
        <a:lstStyle/>
        <a:p>
          <a:endParaRPr lang="en-NZ" sz="2000"/>
        </a:p>
      </dgm:t>
    </dgm:pt>
    <dgm:pt modelId="{7E5EA0FB-9865-43DB-888B-49BD35A85EC9}">
      <dgm:prSet custT="1"/>
      <dgm:spPr/>
      <dgm:t>
        <a:bodyPr/>
        <a:lstStyle/>
        <a:p>
          <a:pPr rtl="0"/>
          <a:r>
            <a:rPr lang="en-NZ" sz="1800" dirty="0"/>
            <a:t>Co-ordination function needs resourcing</a:t>
          </a:r>
        </a:p>
      </dgm:t>
    </dgm:pt>
    <dgm:pt modelId="{AF057848-4A78-4FFF-B07B-D646CA8CBAD1}" type="parTrans" cxnId="{56FB450B-CF7F-43AF-963B-DBB59180046C}">
      <dgm:prSet/>
      <dgm:spPr/>
      <dgm:t>
        <a:bodyPr/>
        <a:lstStyle/>
        <a:p>
          <a:endParaRPr lang="en-NZ" sz="2000"/>
        </a:p>
      </dgm:t>
    </dgm:pt>
    <dgm:pt modelId="{DEE8915F-C0F9-432D-9153-C10B52BFF42C}" type="sibTrans" cxnId="{56FB450B-CF7F-43AF-963B-DBB59180046C}">
      <dgm:prSet/>
      <dgm:spPr/>
      <dgm:t>
        <a:bodyPr/>
        <a:lstStyle/>
        <a:p>
          <a:endParaRPr lang="en-NZ" sz="2000"/>
        </a:p>
      </dgm:t>
    </dgm:pt>
    <dgm:pt modelId="{A312A600-339E-401B-BF0E-F1D2CDB51DB9}">
      <dgm:prSet custT="1"/>
      <dgm:spPr/>
      <dgm:t>
        <a:bodyPr/>
        <a:lstStyle/>
        <a:p>
          <a:pPr rtl="0"/>
          <a:r>
            <a:rPr lang="en-NZ" sz="2000" b="1" dirty="0"/>
            <a:t>Institutional structures</a:t>
          </a:r>
        </a:p>
      </dgm:t>
    </dgm:pt>
    <dgm:pt modelId="{697BB044-7102-4BFD-9EE0-AECF06DBD99D}" type="parTrans" cxnId="{92CC95D6-3789-4C89-83CB-EF2FBB8D2097}">
      <dgm:prSet/>
      <dgm:spPr/>
      <dgm:t>
        <a:bodyPr/>
        <a:lstStyle/>
        <a:p>
          <a:endParaRPr lang="en-NZ" sz="2000"/>
        </a:p>
      </dgm:t>
    </dgm:pt>
    <dgm:pt modelId="{E86F8603-21BA-4179-BC99-BC00099C30D0}" type="sibTrans" cxnId="{92CC95D6-3789-4C89-83CB-EF2FBB8D2097}">
      <dgm:prSet/>
      <dgm:spPr/>
      <dgm:t>
        <a:bodyPr/>
        <a:lstStyle/>
        <a:p>
          <a:endParaRPr lang="en-NZ" sz="2000"/>
        </a:p>
      </dgm:t>
    </dgm:pt>
    <dgm:pt modelId="{F47694A3-5E90-45F3-BA02-8C7D27F194DD}">
      <dgm:prSet custT="1"/>
      <dgm:spPr/>
      <dgm:t>
        <a:bodyPr/>
        <a:lstStyle/>
        <a:p>
          <a:pPr rtl="0"/>
          <a:r>
            <a:rPr lang="en-NZ" sz="1800" dirty="0"/>
            <a:t>Health promotion agencies; advisory task-forces; local government</a:t>
          </a:r>
        </a:p>
      </dgm:t>
    </dgm:pt>
    <dgm:pt modelId="{D34E92F3-CBA5-4649-AA06-9587D6DE1081}" type="parTrans" cxnId="{5700130D-7B72-403A-9B70-563662C54233}">
      <dgm:prSet/>
      <dgm:spPr/>
      <dgm:t>
        <a:bodyPr/>
        <a:lstStyle/>
        <a:p>
          <a:endParaRPr lang="en-NZ" sz="2000"/>
        </a:p>
      </dgm:t>
    </dgm:pt>
    <dgm:pt modelId="{A90B41F9-5BF7-4719-B1B0-2FDEBBC853C5}" type="sibTrans" cxnId="{5700130D-7B72-403A-9B70-563662C54233}">
      <dgm:prSet/>
      <dgm:spPr/>
      <dgm:t>
        <a:bodyPr/>
        <a:lstStyle/>
        <a:p>
          <a:endParaRPr lang="en-NZ" sz="2000"/>
        </a:p>
      </dgm:t>
    </dgm:pt>
    <dgm:pt modelId="{B1063E8D-4C36-48D2-B6D7-F0C84212AD4A}">
      <dgm:prSet custT="1"/>
      <dgm:spPr/>
      <dgm:t>
        <a:bodyPr/>
        <a:lstStyle/>
        <a:p>
          <a:pPr rtl="0"/>
          <a:r>
            <a:rPr lang="en-NZ" sz="1800" dirty="0"/>
            <a:t>Do not discredit informal relationships &amp; power of community</a:t>
          </a:r>
        </a:p>
      </dgm:t>
    </dgm:pt>
    <dgm:pt modelId="{DF2C80BD-84C1-4B30-989C-71D8C1B730A8}" type="parTrans" cxnId="{16038432-A223-4516-BBDB-1022F7BB6510}">
      <dgm:prSet/>
      <dgm:spPr/>
      <dgm:t>
        <a:bodyPr/>
        <a:lstStyle/>
        <a:p>
          <a:endParaRPr lang="en-NZ" sz="2000"/>
        </a:p>
      </dgm:t>
    </dgm:pt>
    <dgm:pt modelId="{DB49EF61-1ECC-461F-B91E-CB795DA14ED1}" type="sibTrans" cxnId="{16038432-A223-4516-BBDB-1022F7BB6510}">
      <dgm:prSet/>
      <dgm:spPr/>
      <dgm:t>
        <a:bodyPr/>
        <a:lstStyle/>
        <a:p>
          <a:endParaRPr lang="en-NZ" sz="2000"/>
        </a:p>
      </dgm:t>
    </dgm:pt>
    <dgm:pt modelId="{AC1DB11A-8A62-47AD-8D35-E3300B1F998C}">
      <dgm:prSet custT="1"/>
      <dgm:spPr/>
      <dgm:t>
        <a:bodyPr/>
        <a:lstStyle/>
        <a:p>
          <a:pPr rtl="0"/>
          <a:r>
            <a:rPr lang="en-NZ" sz="2000" b="1" dirty="0"/>
            <a:t>Joint planning </a:t>
          </a:r>
        </a:p>
      </dgm:t>
    </dgm:pt>
    <dgm:pt modelId="{F0B43886-5021-4AAD-83A2-48541CA657D6}" type="parTrans" cxnId="{E2A4ED05-BB93-4B90-B04F-3F9EFA0E0CEC}">
      <dgm:prSet/>
      <dgm:spPr/>
      <dgm:t>
        <a:bodyPr/>
        <a:lstStyle/>
        <a:p>
          <a:endParaRPr lang="en-NZ" sz="2000"/>
        </a:p>
      </dgm:t>
    </dgm:pt>
    <dgm:pt modelId="{160884BA-6577-42B1-AEAF-D107B6E7DE77}" type="sibTrans" cxnId="{E2A4ED05-BB93-4B90-B04F-3F9EFA0E0CEC}">
      <dgm:prSet/>
      <dgm:spPr/>
      <dgm:t>
        <a:bodyPr/>
        <a:lstStyle/>
        <a:p>
          <a:endParaRPr lang="en-NZ" sz="2000"/>
        </a:p>
      </dgm:t>
    </dgm:pt>
    <dgm:pt modelId="{77AED118-BEF9-433A-9145-6D9209CA61A8}">
      <dgm:prSet custT="1"/>
      <dgm:spPr/>
      <dgm:t>
        <a:bodyPr/>
        <a:lstStyle/>
        <a:p>
          <a:pPr rtl="0"/>
          <a:r>
            <a:rPr lang="en-NZ" sz="1800" dirty="0"/>
            <a:t>Quality of the “planning” can be more important than the “plan”</a:t>
          </a:r>
        </a:p>
      </dgm:t>
    </dgm:pt>
    <dgm:pt modelId="{8433D8DA-50BC-431B-AE14-1FA8A5A705F5}" type="parTrans" cxnId="{BA35720F-C96A-4854-B625-631E76F0E773}">
      <dgm:prSet/>
      <dgm:spPr/>
      <dgm:t>
        <a:bodyPr/>
        <a:lstStyle/>
        <a:p>
          <a:endParaRPr lang="en-NZ" sz="2000"/>
        </a:p>
      </dgm:t>
    </dgm:pt>
    <dgm:pt modelId="{EA9BDA8C-BB35-4BEB-8058-0CC6971539F3}" type="sibTrans" cxnId="{BA35720F-C96A-4854-B625-631E76F0E773}">
      <dgm:prSet/>
      <dgm:spPr/>
      <dgm:t>
        <a:bodyPr/>
        <a:lstStyle/>
        <a:p>
          <a:endParaRPr lang="en-NZ" sz="2000"/>
        </a:p>
      </dgm:t>
    </dgm:pt>
    <dgm:pt modelId="{6A48CF81-1AE1-44FD-AD2A-AC255CD50F8A}">
      <dgm:prSet custT="1"/>
      <dgm:spPr/>
      <dgm:t>
        <a:bodyPr/>
        <a:lstStyle/>
        <a:p>
          <a:pPr rtl="0"/>
          <a:r>
            <a:rPr lang="en-NZ" sz="2000" b="1" dirty="0"/>
            <a:t>Legislative tools </a:t>
          </a:r>
        </a:p>
      </dgm:t>
    </dgm:pt>
    <dgm:pt modelId="{E8120AA2-368B-4060-A060-450CE2C597EF}" type="parTrans" cxnId="{15307059-CD56-441A-9BBD-55544FBF3A33}">
      <dgm:prSet/>
      <dgm:spPr/>
      <dgm:t>
        <a:bodyPr/>
        <a:lstStyle/>
        <a:p>
          <a:endParaRPr lang="en-NZ" sz="2000"/>
        </a:p>
      </dgm:t>
    </dgm:pt>
    <dgm:pt modelId="{B2EFA32C-E149-40E7-BBE1-6D8699AEC4EE}" type="sibTrans" cxnId="{15307059-CD56-441A-9BBD-55544FBF3A33}">
      <dgm:prSet/>
      <dgm:spPr/>
      <dgm:t>
        <a:bodyPr/>
        <a:lstStyle/>
        <a:p>
          <a:endParaRPr lang="en-NZ" sz="2000"/>
        </a:p>
      </dgm:t>
    </dgm:pt>
    <dgm:pt modelId="{3786113C-3D58-46FC-BF4B-A9DE87B3342C}">
      <dgm:prSet custT="1"/>
      <dgm:spPr/>
      <dgm:t>
        <a:bodyPr/>
        <a:lstStyle/>
        <a:p>
          <a:pPr rtl="0"/>
          <a:r>
            <a:rPr lang="en-NZ" sz="1800" dirty="0"/>
            <a:t>Trans-fat, setting up structures for health promotion </a:t>
          </a:r>
        </a:p>
      </dgm:t>
    </dgm:pt>
    <dgm:pt modelId="{7AE92F2A-07D9-49F3-9509-8C553933DFED}" type="parTrans" cxnId="{470257FB-69BA-4563-A5B0-B0C809594BA3}">
      <dgm:prSet/>
      <dgm:spPr/>
      <dgm:t>
        <a:bodyPr/>
        <a:lstStyle/>
        <a:p>
          <a:endParaRPr lang="en-NZ" sz="2000"/>
        </a:p>
      </dgm:t>
    </dgm:pt>
    <dgm:pt modelId="{6DE90BE1-6889-4B13-A6C8-6EAB767ED4DB}" type="sibTrans" cxnId="{470257FB-69BA-4563-A5B0-B0C809594BA3}">
      <dgm:prSet/>
      <dgm:spPr/>
      <dgm:t>
        <a:bodyPr/>
        <a:lstStyle/>
        <a:p>
          <a:endParaRPr lang="en-NZ" sz="2000"/>
        </a:p>
      </dgm:t>
    </dgm:pt>
    <dgm:pt modelId="{11E22D6E-97B3-4426-AE93-57BE7DFA66AF}">
      <dgm:prSet custT="1"/>
      <dgm:spPr/>
      <dgm:t>
        <a:bodyPr/>
        <a:lstStyle/>
        <a:p>
          <a:pPr rtl="0"/>
          <a:r>
            <a:rPr lang="en-NZ" sz="2000" b="1" dirty="0"/>
            <a:t>Accountability</a:t>
          </a:r>
        </a:p>
      </dgm:t>
    </dgm:pt>
    <dgm:pt modelId="{6A2847AA-22DE-4A05-81F9-3BDD04D95F95}" type="parTrans" cxnId="{244BF664-889E-4A35-98E5-3BE691FBDD1E}">
      <dgm:prSet/>
      <dgm:spPr/>
      <dgm:t>
        <a:bodyPr/>
        <a:lstStyle/>
        <a:p>
          <a:endParaRPr lang="en-NZ" sz="2000"/>
        </a:p>
      </dgm:t>
    </dgm:pt>
    <dgm:pt modelId="{A5641350-C254-4113-8BB2-29896B299D26}" type="sibTrans" cxnId="{244BF664-889E-4A35-98E5-3BE691FBDD1E}">
      <dgm:prSet/>
      <dgm:spPr/>
      <dgm:t>
        <a:bodyPr/>
        <a:lstStyle/>
        <a:p>
          <a:endParaRPr lang="en-NZ" sz="2000"/>
        </a:p>
      </dgm:t>
    </dgm:pt>
    <dgm:pt modelId="{CE1FFE5C-7407-474B-9BDD-2CE139B57EFA}">
      <dgm:prSet custT="1"/>
      <dgm:spPr/>
      <dgm:t>
        <a:bodyPr/>
        <a:lstStyle/>
        <a:p>
          <a:pPr rtl="0"/>
          <a:r>
            <a:rPr lang="en-NZ" sz="1800" dirty="0"/>
            <a:t>Doesn’t matter who, but needs to be clear (shared or not, health or non-health)</a:t>
          </a:r>
        </a:p>
      </dgm:t>
    </dgm:pt>
    <dgm:pt modelId="{A58F2824-815E-445D-917A-B2EA56840530}" type="parTrans" cxnId="{77A204B0-E265-4023-9E84-FC7A38503232}">
      <dgm:prSet/>
      <dgm:spPr/>
      <dgm:t>
        <a:bodyPr/>
        <a:lstStyle/>
        <a:p>
          <a:endParaRPr lang="en-NZ" sz="2000"/>
        </a:p>
      </dgm:t>
    </dgm:pt>
    <dgm:pt modelId="{D02F7B2B-B6BC-47F6-8A0B-418F20D72E47}" type="sibTrans" cxnId="{77A204B0-E265-4023-9E84-FC7A38503232}">
      <dgm:prSet/>
      <dgm:spPr/>
      <dgm:t>
        <a:bodyPr/>
        <a:lstStyle/>
        <a:p>
          <a:endParaRPr lang="en-NZ" sz="2000"/>
        </a:p>
      </dgm:t>
    </dgm:pt>
    <dgm:pt modelId="{5DCE4CEA-180F-48AD-95B5-CB05372DD2AA}">
      <dgm:prSet custT="1"/>
      <dgm:spPr/>
      <dgm:t>
        <a:bodyPr/>
        <a:lstStyle/>
        <a:p>
          <a:pPr rtl="0"/>
          <a:r>
            <a:rPr lang="en-NZ" sz="2000" b="1" dirty="0"/>
            <a:t>Monitoring &amp; reporting</a:t>
          </a:r>
        </a:p>
      </dgm:t>
    </dgm:pt>
    <dgm:pt modelId="{A02773D7-9D70-402A-9F63-0120E6BC2C10}" type="parTrans" cxnId="{1BEFC0F9-5117-4910-925D-63D987FD3915}">
      <dgm:prSet/>
      <dgm:spPr/>
      <dgm:t>
        <a:bodyPr/>
        <a:lstStyle/>
        <a:p>
          <a:endParaRPr lang="en-NZ" sz="2000"/>
        </a:p>
      </dgm:t>
    </dgm:pt>
    <dgm:pt modelId="{E68013AE-F0A7-43AA-9AB2-5C55A73BD748}" type="sibTrans" cxnId="{1BEFC0F9-5117-4910-925D-63D987FD3915}">
      <dgm:prSet/>
      <dgm:spPr/>
      <dgm:t>
        <a:bodyPr/>
        <a:lstStyle/>
        <a:p>
          <a:endParaRPr lang="en-NZ" sz="2000"/>
        </a:p>
      </dgm:t>
    </dgm:pt>
    <dgm:pt modelId="{15B5C603-B202-4116-B822-24E361AD5521}">
      <dgm:prSet custT="1"/>
      <dgm:spPr/>
      <dgm:t>
        <a:bodyPr/>
        <a:lstStyle/>
        <a:p>
          <a:pPr rtl="0"/>
          <a:r>
            <a:rPr lang="en-NZ" sz="1800" dirty="0"/>
            <a:t>Targets focus action</a:t>
          </a:r>
        </a:p>
      </dgm:t>
    </dgm:pt>
    <dgm:pt modelId="{917543F5-3F6E-4C5C-AA88-B4605D2F6F3E}" type="parTrans" cxnId="{6A664FB2-08C4-413A-964D-6E2166E707B3}">
      <dgm:prSet/>
      <dgm:spPr/>
      <dgm:t>
        <a:bodyPr/>
        <a:lstStyle/>
        <a:p>
          <a:endParaRPr lang="en-NZ" sz="2000"/>
        </a:p>
      </dgm:t>
    </dgm:pt>
    <dgm:pt modelId="{8BF356EA-DA16-4188-921D-9825FFBAF4C1}" type="sibTrans" cxnId="{6A664FB2-08C4-413A-964D-6E2166E707B3}">
      <dgm:prSet/>
      <dgm:spPr/>
      <dgm:t>
        <a:bodyPr/>
        <a:lstStyle/>
        <a:p>
          <a:endParaRPr lang="en-NZ" sz="2000"/>
        </a:p>
      </dgm:t>
    </dgm:pt>
    <dgm:pt modelId="{C2D8B6B8-5B6A-45F3-BD7A-9E413F5BB2A1}">
      <dgm:prSet custT="1"/>
      <dgm:spPr/>
      <dgm:t>
        <a:bodyPr/>
        <a:lstStyle/>
        <a:p>
          <a:pPr rtl="0"/>
          <a:r>
            <a:rPr lang="en-NZ" sz="1800" dirty="0"/>
            <a:t>Results are important for advocacy</a:t>
          </a:r>
        </a:p>
      </dgm:t>
    </dgm:pt>
    <dgm:pt modelId="{BF9E54DD-D9CC-497A-85D5-3440F2CFED28}" type="parTrans" cxnId="{F081EACF-CCB3-4282-BAA0-BB83F9ED5C8B}">
      <dgm:prSet/>
      <dgm:spPr/>
      <dgm:t>
        <a:bodyPr/>
        <a:lstStyle/>
        <a:p>
          <a:endParaRPr lang="en-NZ" sz="2000"/>
        </a:p>
      </dgm:t>
    </dgm:pt>
    <dgm:pt modelId="{FA10CCFB-C67B-4940-BF28-6DE45067A70B}" type="sibTrans" cxnId="{F081EACF-CCB3-4282-BAA0-BB83F9ED5C8B}">
      <dgm:prSet/>
      <dgm:spPr/>
      <dgm:t>
        <a:bodyPr/>
        <a:lstStyle/>
        <a:p>
          <a:endParaRPr lang="en-NZ" sz="2000"/>
        </a:p>
      </dgm:t>
    </dgm:pt>
    <dgm:pt modelId="{128C32BF-48C2-4C6B-B420-BEAC58F35341}" type="pres">
      <dgm:prSet presAssocID="{7745B66C-9800-4304-90AE-7FA62AB195D5}" presName="Name0" presStyleCnt="0">
        <dgm:presLayoutVars>
          <dgm:dir/>
          <dgm:animLvl val="lvl"/>
          <dgm:resizeHandles val="exact"/>
        </dgm:presLayoutVars>
      </dgm:prSet>
      <dgm:spPr/>
    </dgm:pt>
    <dgm:pt modelId="{DDEBC142-3177-40E8-B2BA-C98D28B745D7}" type="pres">
      <dgm:prSet presAssocID="{1E5FA95D-7534-4022-A760-5F8BAC782D40}" presName="linNode" presStyleCnt="0"/>
      <dgm:spPr/>
    </dgm:pt>
    <dgm:pt modelId="{C13BFBB4-A391-4CB8-BA69-58BF33982562}" type="pres">
      <dgm:prSet presAssocID="{1E5FA95D-7534-4022-A760-5F8BAC782D40}" presName="parentText" presStyleLbl="node1" presStyleIdx="0" presStyleCnt="7">
        <dgm:presLayoutVars>
          <dgm:chMax val="1"/>
          <dgm:bulletEnabled val="1"/>
        </dgm:presLayoutVars>
      </dgm:prSet>
      <dgm:spPr/>
    </dgm:pt>
    <dgm:pt modelId="{1A692F41-B4EC-4835-8BD4-42FAE21C50CC}" type="pres">
      <dgm:prSet presAssocID="{1E5FA95D-7534-4022-A760-5F8BAC782D40}" presName="descendantText" presStyleLbl="alignAccFollowNode1" presStyleIdx="0" presStyleCnt="7">
        <dgm:presLayoutVars>
          <dgm:bulletEnabled val="1"/>
        </dgm:presLayoutVars>
      </dgm:prSet>
      <dgm:spPr/>
    </dgm:pt>
    <dgm:pt modelId="{99910D06-97FF-4AFA-B7B6-35CAB53A4D02}" type="pres">
      <dgm:prSet presAssocID="{02DEBD72-3DFF-477B-B07F-B95A9F4AB769}" presName="sp" presStyleCnt="0"/>
      <dgm:spPr/>
    </dgm:pt>
    <dgm:pt modelId="{9F2E1A76-DD2A-4357-A92A-71E3BF6719CA}" type="pres">
      <dgm:prSet presAssocID="{7A46BCF6-47EB-457C-9F5B-67B326C6A080}" presName="linNode" presStyleCnt="0"/>
      <dgm:spPr/>
    </dgm:pt>
    <dgm:pt modelId="{1E2F71E4-9DBA-47A4-BFAF-7CE83BF61377}" type="pres">
      <dgm:prSet presAssocID="{7A46BCF6-47EB-457C-9F5B-67B326C6A080}" presName="parentText" presStyleLbl="node1" presStyleIdx="1" presStyleCnt="7">
        <dgm:presLayoutVars>
          <dgm:chMax val="1"/>
          <dgm:bulletEnabled val="1"/>
        </dgm:presLayoutVars>
      </dgm:prSet>
      <dgm:spPr/>
    </dgm:pt>
    <dgm:pt modelId="{171DE1AB-3355-446D-A0A9-5D2C5478E9DC}" type="pres">
      <dgm:prSet presAssocID="{7A46BCF6-47EB-457C-9F5B-67B326C6A080}" presName="descendantText" presStyleLbl="alignAccFollowNode1" presStyleIdx="1" presStyleCnt="7">
        <dgm:presLayoutVars>
          <dgm:bulletEnabled val="1"/>
        </dgm:presLayoutVars>
      </dgm:prSet>
      <dgm:spPr/>
    </dgm:pt>
    <dgm:pt modelId="{F5C5AB48-501C-41F2-815E-63DE4F6F24E5}" type="pres">
      <dgm:prSet presAssocID="{97E54D49-8149-4C33-AE40-FF7E581B7842}" presName="sp" presStyleCnt="0"/>
      <dgm:spPr/>
    </dgm:pt>
    <dgm:pt modelId="{29DA5AA7-05DA-4C08-AAD3-0935FB42221E}" type="pres">
      <dgm:prSet presAssocID="{A312A600-339E-401B-BF0E-F1D2CDB51DB9}" presName="linNode" presStyleCnt="0"/>
      <dgm:spPr/>
    </dgm:pt>
    <dgm:pt modelId="{9E83874A-EA5F-4BD9-AD2C-32C3DEC3DF5F}" type="pres">
      <dgm:prSet presAssocID="{A312A600-339E-401B-BF0E-F1D2CDB51DB9}" presName="parentText" presStyleLbl="node1" presStyleIdx="2" presStyleCnt="7" custScaleY="146134" custLinFactNeighborX="1103" custLinFactNeighborY="2351">
        <dgm:presLayoutVars>
          <dgm:chMax val="1"/>
          <dgm:bulletEnabled val="1"/>
        </dgm:presLayoutVars>
      </dgm:prSet>
      <dgm:spPr/>
    </dgm:pt>
    <dgm:pt modelId="{F28AC855-9313-4AEA-9D6D-E652861E9FBD}" type="pres">
      <dgm:prSet presAssocID="{A312A600-339E-401B-BF0E-F1D2CDB51DB9}" presName="descendantText" presStyleLbl="alignAccFollowNode1" presStyleIdx="2" presStyleCnt="7" custScaleY="126517">
        <dgm:presLayoutVars>
          <dgm:bulletEnabled val="1"/>
        </dgm:presLayoutVars>
      </dgm:prSet>
      <dgm:spPr/>
    </dgm:pt>
    <dgm:pt modelId="{0CE5B310-0CFA-4CF4-9519-74DB3528622D}" type="pres">
      <dgm:prSet presAssocID="{E86F8603-21BA-4179-BC99-BC00099C30D0}" presName="sp" presStyleCnt="0"/>
      <dgm:spPr/>
    </dgm:pt>
    <dgm:pt modelId="{B046EA7E-67B9-4F07-9293-F24F11B8F7FF}" type="pres">
      <dgm:prSet presAssocID="{AC1DB11A-8A62-47AD-8D35-E3300B1F998C}" presName="linNode" presStyleCnt="0"/>
      <dgm:spPr/>
    </dgm:pt>
    <dgm:pt modelId="{F6F6D0A1-0649-4F38-AD68-25C1EC7F259D}" type="pres">
      <dgm:prSet presAssocID="{AC1DB11A-8A62-47AD-8D35-E3300B1F998C}" presName="parentText" presStyleLbl="node1" presStyleIdx="3" presStyleCnt="7">
        <dgm:presLayoutVars>
          <dgm:chMax val="1"/>
          <dgm:bulletEnabled val="1"/>
        </dgm:presLayoutVars>
      </dgm:prSet>
      <dgm:spPr/>
    </dgm:pt>
    <dgm:pt modelId="{FADAFAC6-7F92-44B4-A100-DC147CB6F6D1}" type="pres">
      <dgm:prSet presAssocID="{AC1DB11A-8A62-47AD-8D35-E3300B1F998C}" presName="descendantText" presStyleLbl="alignAccFollowNode1" presStyleIdx="3" presStyleCnt="7">
        <dgm:presLayoutVars>
          <dgm:bulletEnabled val="1"/>
        </dgm:presLayoutVars>
      </dgm:prSet>
      <dgm:spPr/>
    </dgm:pt>
    <dgm:pt modelId="{C692F1A2-1CB3-4840-BC02-A1FF1061C353}" type="pres">
      <dgm:prSet presAssocID="{160884BA-6577-42B1-AEAF-D107B6E7DE77}" presName="sp" presStyleCnt="0"/>
      <dgm:spPr/>
    </dgm:pt>
    <dgm:pt modelId="{B477F74D-641E-4A6F-A9E4-74EC1A0929F8}" type="pres">
      <dgm:prSet presAssocID="{6A48CF81-1AE1-44FD-AD2A-AC255CD50F8A}" presName="linNode" presStyleCnt="0"/>
      <dgm:spPr/>
    </dgm:pt>
    <dgm:pt modelId="{1BA70B9C-5D6B-438A-A971-0F1B351FAC7A}" type="pres">
      <dgm:prSet presAssocID="{6A48CF81-1AE1-44FD-AD2A-AC255CD50F8A}" presName="parentText" presStyleLbl="node1" presStyleIdx="4" presStyleCnt="7">
        <dgm:presLayoutVars>
          <dgm:chMax val="1"/>
          <dgm:bulletEnabled val="1"/>
        </dgm:presLayoutVars>
      </dgm:prSet>
      <dgm:spPr/>
    </dgm:pt>
    <dgm:pt modelId="{484F445B-E511-47A7-8E6C-1A7233BCDD2C}" type="pres">
      <dgm:prSet presAssocID="{6A48CF81-1AE1-44FD-AD2A-AC255CD50F8A}" presName="descendantText" presStyleLbl="alignAccFollowNode1" presStyleIdx="4" presStyleCnt="7">
        <dgm:presLayoutVars>
          <dgm:bulletEnabled val="1"/>
        </dgm:presLayoutVars>
      </dgm:prSet>
      <dgm:spPr/>
    </dgm:pt>
    <dgm:pt modelId="{CD7C6006-A9E1-4D5A-B0E3-7E0540CFDF5D}" type="pres">
      <dgm:prSet presAssocID="{B2EFA32C-E149-40E7-BBE1-6D8699AEC4EE}" presName="sp" presStyleCnt="0"/>
      <dgm:spPr/>
    </dgm:pt>
    <dgm:pt modelId="{933D27A7-6151-4CD1-A820-934563F52C3B}" type="pres">
      <dgm:prSet presAssocID="{11E22D6E-97B3-4426-AE93-57BE7DFA66AF}" presName="linNode" presStyleCnt="0"/>
      <dgm:spPr/>
    </dgm:pt>
    <dgm:pt modelId="{2947B558-ABAD-46C9-A0BC-5DE12368310B}" type="pres">
      <dgm:prSet presAssocID="{11E22D6E-97B3-4426-AE93-57BE7DFA66AF}" presName="parentText" presStyleLbl="node1" presStyleIdx="5" presStyleCnt="7">
        <dgm:presLayoutVars>
          <dgm:chMax val="1"/>
          <dgm:bulletEnabled val="1"/>
        </dgm:presLayoutVars>
      </dgm:prSet>
      <dgm:spPr/>
    </dgm:pt>
    <dgm:pt modelId="{3993D3DD-3C4F-4520-AC99-58335CF9600F}" type="pres">
      <dgm:prSet presAssocID="{11E22D6E-97B3-4426-AE93-57BE7DFA66AF}" presName="descendantText" presStyleLbl="alignAccFollowNode1" presStyleIdx="5" presStyleCnt="7">
        <dgm:presLayoutVars>
          <dgm:bulletEnabled val="1"/>
        </dgm:presLayoutVars>
      </dgm:prSet>
      <dgm:spPr/>
    </dgm:pt>
    <dgm:pt modelId="{AEE8C4F0-A809-4EBB-B117-8A2C883F8C24}" type="pres">
      <dgm:prSet presAssocID="{A5641350-C254-4113-8BB2-29896B299D26}" presName="sp" presStyleCnt="0"/>
      <dgm:spPr/>
    </dgm:pt>
    <dgm:pt modelId="{48A90136-B17C-4BF3-83BE-97B4C0F91104}" type="pres">
      <dgm:prSet presAssocID="{5DCE4CEA-180F-48AD-95B5-CB05372DD2AA}" presName="linNode" presStyleCnt="0"/>
      <dgm:spPr/>
    </dgm:pt>
    <dgm:pt modelId="{90CE6296-99FF-423D-A0B6-633AD4F5F1D3}" type="pres">
      <dgm:prSet presAssocID="{5DCE4CEA-180F-48AD-95B5-CB05372DD2AA}" presName="parentText" presStyleLbl="node1" presStyleIdx="6" presStyleCnt="7">
        <dgm:presLayoutVars>
          <dgm:chMax val="1"/>
          <dgm:bulletEnabled val="1"/>
        </dgm:presLayoutVars>
      </dgm:prSet>
      <dgm:spPr/>
    </dgm:pt>
    <dgm:pt modelId="{B8575FF4-F67E-46FB-9D17-C96AAF3A7EFD}" type="pres">
      <dgm:prSet presAssocID="{5DCE4CEA-180F-48AD-95B5-CB05372DD2AA}" presName="descendantText" presStyleLbl="alignAccFollowNode1" presStyleIdx="6" presStyleCnt="7" custLinFactNeighborX="1669" custLinFactNeighborY="-1504">
        <dgm:presLayoutVars>
          <dgm:bulletEnabled val="1"/>
        </dgm:presLayoutVars>
      </dgm:prSet>
      <dgm:spPr/>
    </dgm:pt>
  </dgm:ptLst>
  <dgm:cxnLst>
    <dgm:cxn modelId="{D3965E03-DC02-489C-90F9-F56D40A688C5}" type="presOf" srcId="{11E22D6E-97B3-4426-AE93-57BE7DFA66AF}" destId="{2947B558-ABAD-46C9-A0BC-5DE12368310B}" srcOrd="0" destOrd="0" presId="urn:microsoft.com/office/officeart/2005/8/layout/vList5"/>
    <dgm:cxn modelId="{E2A4ED05-BB93-4B90-B04F-3F9EFA0E0CEC}" srcId="{7745B66C-9800-4304-90AE-7FA62AB195D5}" destId="{AC1DB11A-8A62-47AD-8D35-E3300B1F998C}" srcOrd="3" destOrd="0" parTransId="{F0B43886-5021-4AAD-83A2-48541CA657D6}" sibTransId="{160884BA-6577-42B1-AEAF-D107B6E7DE77}"/>
    <dgm:cxn modelId="{56FB450B-CF7F-43AF-963B-DBB59180046C}" srcId="{7A46BCF6-47EB-457C-9F5B-67B326C6A080}" destId="{7E5EA0FB-9865-43DB-888B-49BD35A85EC9}" srcOrd="1" destOrd="0" parTransId="{AF057848-4A78-4FFF-B07B-D646CA8CBAD1}" sibTransId="{DEE8915F-C0F9-432D-9153-C10B52BFF42C}"/>
    <dgm:cxn modelId="{5700130D-7B72-403A-9B70-563662C54233}" srcId="{A312A600-339E-401B-BF0E-F1D2CDB51DB9}" destId="{F47694A3-5E90-45F3-BA02-8C7D27F194DD}" srcOrd="0" destOrd="0" parTransId="{D34E92F3-CBA5-4649-AA06-9587D6DE1081}" sibTransId="{A90B41F9-5BF7-4719-B1B0-2FDEBBC853C5}"/>
    <dgm:cxn modelId="{B3051A0F-3152-417C-B657-08E98B0C0A40}" type="presOf" srcId="{B1063E8D-4C36-48D2-B6D7-F0C84212AD4A}" destId="{F28AC855-9313-4AEA-9D6D-E652861E9FBD}" srcOrd="0" destOrd="1" presId="urn:microsoft.com/office/officeart/2005/8/layout/vList5"/>
    <dgm:cxn modelId="{BA35720F-C96A-4854-B625-631E76F0E773}" srcId="{AC1DB11A-8A62-47AD-8D35-E3300B1F998C}" destId="{77AED118-BEF9-433A-9145-6D9209CA61A8}" srcOrd="0" destOrd="0" parTransId="{8433D8DA-50BC-431B-AE14-1FA8A5A705F5}" sibTransId="{EA9BDA8C-BB35-4BEB-8058-0CC6971539F3}"/>
    <dgm:cxn modelId="{AD429516-4077-482C-B305-B7FCD39FA2A0}" srcId="{7745B66C-9800-4304-90AE-7FA62AB195D5}" destId="{7A46BCF6-47EB-457C-9F5B-67B326C6A080}" srcOrd="1" destOrd="0" parTransId="{2F077629-B2AB-4646-A46A-5840A497371C}" sibTransId="{97E54D49-8149-4C33-AE40-FF7E581B7842}"/>
    <dgm:cxn modelId="{BAF0C229-C9EA-4A7D-992A-2F03632995CA}" srcId="{1E5FA95D-7534-4022-A760-5F8BAC782D40}" destId="{69537B73-860C-4022-8D94-32A99F7CD42C}" srcOrd="0" destOrd="0" parTransId="{A6DCA67D-4E17-4CCA-9465-65218D17E67C}" sibTransId="{63891699-17F1-427E-AB19-D786223FC5F0}"/>
    <dgm:cxn modelId="{16038432-A223-4516-BBDB-1022F7BB6510}" srcId="{A312A600-339E-401B-BF0E-F1D2CDB51DB9}" destId="{B1063E8D-4C36-48D2-B6D7-F0C84212AD4A}" srcOrd="1" destOrd="0" parTransId="{DF2C80BD-84C1-4B30-989C-71D8C1B730A8}" sibTransId="{DB49EF61-1ECC-461F-B91E-CB795DA14ED1}"/>
    <dgm:cxn modelId="{244BF664-889E-4A35-98E5-3BE691FBDD1E}" srcId="{7745B66C-9800-4304-90AE-7FA62AB195D5}" destId="{11E22D6E-97B3-4426-AE93-57BE7DFA66AF}" srcOrd="5" destOrd="0" parTransId="{6A2847AA-22DE-4A05-81F9-3BDD04D95F95}" sibTransId="{A5641350-C254-4113-8BB2-29896B299D26}"/>
    <dgm:cxn modelId="{8C02F166-8E0C-4450-ADBA-280086997040}" type="presOf" srcId="{77AED118-BEF9-433A-9145-6D9209CA61A8}" destId="{FADAFAC6-7F92-44B4-A100-DC147CB6F6D1}" srcOrd="0" destOrd="0" presId="urn:microsoft.com/office/officeart/2005/8/layout/vList5"/>
    <dgm:cxn modelId="{0A9D3752-CC9A-4AF6-91CB-0C1F4825EC36}" srcId="{7745B66C-9800-4304-90AE-7FA62AB195D5}" destId="{1E5FA95D-7534-4022-A760-5F8BAC782D40}" srcOrd="0" destOrd="0" parTransId="{B2A081BE-7407-480C-8515-E2ED3A8E35BA}" sibTransId="{02DEBD72-3DFF-477B-B07F-B95A9F4AB769}"/>
    <dgm:cxn modelId="{35272659-BDCC-4344-BDAA-1D3967A54E1B}" type="presOf" srcId="{AC1DB11A-8A62-47AD-8D35-E3300B1F998C}" destId="{F6F6D0A1-0649-4F38-AD68-25C1EC7F259D}" srcOrd="0" destOrd="0" presId="urn:microsoft.com/office/officeart/2005/8/layout/vList5"/>
    <dgm:cxn modelId="{15307059-CD56-441A-9BBD-55544FBF3A33}" srcId="{7745B66C-9800-4304-90AE-7FA62AB195D5}" destId="{6A48CF81-1AE1-44FD-AD2A-AC255CD50F8A}" srcOrd="4" destOrd="0" parTransId="{E8120AA2-368B-4060-A060-450CE2C597EF}" sibTransId="{B2EFA32C-E149-40E7-BBE1-6D8699AEC4EE}"/>
    <dgm:cxn modelId="{8738DD84-2788-4716-B9D9-DD6C8067EA0C}" type="presOf" srcId="{A312A600-339E-401B-BF0E-F1D2CDB51DB9}" destId="{9E83874A-EA5F-4BD9-AD2C-32C3DEC3DF5F}" srcOrd="0" destOrd="0" presId="urn:microsoft.com/office/officeart/2005/8/layout/vList5"/>
    <dgm:cxn modelId="{85001F86-E098-4255-9EEA-C3EB1C51B6D7}" srcId="{7A46BCF6-47EB-457C-9F5B-67B326C6A080}" destId="{45DE2CE2-62F2-4F2A-9EBB-3A1D1E4FB7AC}" srcOrd="0" destOrd="0" parTransId="{2EBF6A2E-4CAF-45C0-9DB2-3C6FD2D606E7}" sibTransId="{3522A2CD-9D22-471F-A980-E8E32247A6EA}"/>
    <dgm:cxn modelId="{A4F1028A-EA73-4FE0-8DDD-7FC1CA4782B6}" type="presOf" srcId="{6A48CF81-1AE1-44FD-AD2A-AC255CD50F8A}" destId="{1BA70B9C-5D6B-438A-A971-0F1B351FAC7A}" srcOrd="0" destOrd="0" presId="urn:microsoft.com/office/officeart/2005/8/layout/vList5"/>
    <dgm:cxn modelId="{F0577490-0AEE-4399-AB0D-58291AB442EA}" type="presOf" srcId="{3786113C-3D58-46FC-BF4B-A9DE87B3342C}" destId="{484F445B-E511-47A7-8E6C-1A7233BCDD2C}" srcOrd="0" destOrd="0" presId="urn:microsoft.com/office/officeart/2005/8/layout/vList5"/>
    <dgm:cxn modelId="{34058191-1E1B-498A-94D7-416944477227}" type="presOf" srcId="{F47694A3-5E90-45F3-BA02-8C7D27F194DD}" destId="{F28AC855-9313-4AEA-9D6D-E652861E9FBD}" srcOrd="0" destOrd="0" presId="urn:microsoft.com/office/officeart/2005/8/layout/vList5"/>
    <dgm:cxn modelId="{33F32C93-4890-4EAB-8B3A-32ACCA7DD19D}" type="presOf" srcId="{7A46BCF6-47EB-457C-9F5B-67B326C6A080}" destId="{1E2F71E4-9DBA-47A4-BFAF-7CE83BF61377}" srcOrd="0" destOrd="0" presId="urn:microsoft.com/office/officeart/2005/8/layout/vList5"/>
    <dgm:cxn modelId="{1097D697-9853-4D1F-BDEE-D5FA7193363E}" type="presOf" srcId="{CE1FFE5C-7407-474B-9BDD-2CE139B57EFA}" destId="{3993D3DD-3C4F-4520-AC99-58335CF9600F}" srcOrd="0" destOrd="0" presId="urn:microsoft.com/office/officeart/2005/8/layout/vList5"/>
    <dgm:cxn modelId="{77A204B0-E265-4023-9E84-FC7A38503232}" srcId="{11E22D6E-97B3-4426-AE93-57BE7DFA66AF}" destId="{CE1FFE5C-7407-474B-9BDD-2CE139B57EFA}" srcOrd="0" destOrd="0" parTransId="{A58F2824-815E-445D-917A-B2EA56840530}" sibTransId="{D02F7B2B-B6BC-47F6-8A0B-418F20D72E47}"/>
    <dgm:cxn modelId="{6A664FB2-08C4-413A-964D-6E2166E707B3}" srcId="{5DCE4CEA-180F-48AD-95B5-CB05372DD2AA}" destId="{15B5C603-B202-4116-B822-24E361AD5521}" srcOrd="0" destOrd="0" parTransId="{917543F5-3F6E-4C5C-AA88-B4605D2F6F3E}" sibTransId="{8BF356EA-DA16-4188-921D-9825FFBAF4C1}"/>
    <dgm:cxn modelId="{3C892BB3-AEC1-4552-87FD-019D06E9F531}" type="presOf" srcId="{15B5C603-B202-4116-B822-24E361AD5521}" destId="{B8575FF4-F67E-46FB-9D17-C96AAF3A7EFD}" srcOrd="0" destOrd="0" presId="urn:microsoft.com/office/officeart/2005/8/layout/vList5"/>
    <dgm:cxn modelId="{CE9E39BC-F8AE-41A5-BEFE-68A8E00EEBB5}" type="presOf" srcId="{1E5FA95D-7534-4022-A760-5F8BAC782D40}" destId="{C13BFBB4-A391-4CB8-BA69-58BF33982562}" srcOrd="0" destOrd="0" presId="urn:microsoft.com/office/officeart/2005/8/layout/vList5"/>
    <dgm:cxn modelId="{8B688BCB-D74E-472C-A254-A8C67C51DABE}" type="presOf" srcId="{45DE2CE2-62F2-4F2A-9EBB-3A1D1E4FB7AC}" destId="{171DE1AB-3355-446D-A0A9-5D2C5478E9DC}" srcOrd="0" destOrd="0" presId="urn:microsoft.com/office/officeart/2005/8/layout/vList5"/>
    <dgm:cxn modelId="{E30770CD-7C2C-453C-9C03-051BF3459C4E}" type="presOf" srcId="{C2D8B6B8-5B6A-45F3-BD7A-9E413F5BB2A1}" destId="{B8575FF4-F67E-46FB-9D17-C96AAF3A7EFD}" srcOrd="0" destOrd="1" presId="urn:microsoft.com/office/officeart/2005/8/layout/vList5"/>
    <dgm:cxn modelId="{F081EACF-CCB3-4282-BAA0-BB83F9ED5C8B}" srcId="{5DCE4CEA-180F-48AD-95B5-CB05372DD2AA}" destId="{C2D8B6B8-5B6A-45F3-BD7A-9E413F5BB2A1}" srcOrd="1" destOrd="0" parTransId="{BF9E54DD-D9CC-497A-85D5-3440F2CFED28}" sibTransId="{FA10CCFB-C67B-4940-BF28-6DE45067A70B}"/>
    <dgm:cxn modelId="{92CC95D6-3789-4C89-83CB-EF2FBB8D2097}" srcId="{7745B66C-9800-4304-90AE-7FA62AB195D5}" destId="{A312A600-339E-401B-BF0E-F1D2CDB51DB9}" srcOrd="2" destOrd="0" parTransId="{697BB044-7102-4BFD-9EE0-AECF06DBD99D}" sibTransId="{E86F8603-21BA-4179-BC99-BC00099C30D0}"/>
    <dgm:cxn modelId="{FD602BE6-6837-4C71-89D5-13803E1F5AC9}" type="presOf" srcId="{69537B73-860C-4022-8D94-32A99F7CD42C}" destId="{1A692F41-B4EC-4835-8BD4-42FAE21C50CC}" srcOrd="0" destOrd="0" presId="urn:microsoft.com/office/officeart/2005/8/layout/vList5"/>
    <dgm:cxn modelId="{B25097E9-EC20-4317-B0AD-063051928673}" type="presOf" srcId="{7E5EA0FB-9865-43DB-888B-49BD35A85EC9}" destId="{171DE1AB-3355-446D-A0A9-5D2C5478E9DC}" srcOrd="0" destOrd="1" presId="urn:microsoft.com/office/officeart/2005/8/layout/vList5"/>
    <dgm:cxn modelId="{5DB242F6-89EA-4FEA-A03B-9204BD8B9DD4}" type="presOf" srcId="{7745B66C-9800-4304-90AE-7FA62AB195D5}" destId="{128C32BF-48C2-4C6B-B420-BEAC58F35341}" srcOrd="0" destOrd="0" presId="urn:microsoft.com/office/officeart/2005/8/layout/vList5"/>
    <dgm:cxn modelId="{1BEFC0F9-5117-4910-925D-63D987FD3915}" srcId="{7745B66C-9800-4304-90AE-7FA62AB195D5}" destId="{5DCE4CEA-180F-48AD-95B5-CB05372DD2AA}" srcOrd="6" destOrd="0" parTransId="{A02773D7-9D70-402A-9F63-0120E6BC2C10}" sibTransId="{E68013AE-F0A7-43AA-9AB2-5C55A73BD748}"/>
    <dgm:cxn modelId="{809AA2FA-0797-4151-99B7-579EF4268EE1}" type="presOf" srcId="{5DCE4CEA-180F-48AD-95B5-CB05372DD2AA}" destId="{90CE6296-99FF-423D-A0B6-633AD4F5F1D3}" srcOrd="0" destOrd="0" presId="urn:microsoft.com/office/officeart/2005/8/layout/vList5"/>
    <dgm:cxn modelId="{470257FB-69BA-4563-A5B0-B0C809594BA3}" srcId="{6A48CF81-1AE1-44FD-AD2A-AC255CD50F8A}" destId="{3786113C-3D58-46FC-BF4B-A9DE87B3342C}" srcOrd="0" destOrd="0" parTransId="{7AE92F2A-07D9-49F3-9509-8C553933DFED}" sibTransId="{6DE90BE1-6889-4B13-A6C8-6EAB767ED4DB}"/>
    <dgm:cxn modelId="{A3F4742F-4771-46DE-AE4E-AD47423FF225}" type="presParOf" srcId="{128C32BF-48C2-4C6B-B420-BEAC58F35341}" destId="{DDEBC142-3177-40E8-B2BA-C98D28B745D7}" srcOrd="0" destOrd="0" presId="urn:microsoft.com/office/officeart/2005/8/layout/vList5"/>
    <dgm:cxn modelId="{5A204340-81BC-4252-94F7-8B321AFB9DA9}" type="presParOf" srcId="{DDEBC142-3177-40E8-B2BA-C98D28B745D7}" destId="{C13BFBB4-A391-4CB8-BA69-58BF33982562}" srcOrd="0" destOrd="0" presId="urn:microsoft.com/office/officeart/2005/8/layout/vList5"/>
    <dgm:cxn modelId="{6EA911C8-56CF-4F1E-8ADE-EF115A0861DF}" type="presParOf" srcId="{DDEBC142-3177-40E8-B2BA-C98D28B745D7}" destId="{1A692F41-B4EC-4835-8BD4-42FAE21C50CC}" srcOrd="1" destOrd="0" presId="urn:microsoft.com/office/officeart/2005/8/layout/vList5"/>
    <dgm:cxn modelId="{3389B3D6-C098-4A6A-8A63-2C44F871B560}" type="presParOf" srcId="{128C32BF-48C2-4C6B-B420-BEAC58F35341}" destId="{99910D06-97FF-4AFA-B7B6-35CAB53A4D02}" srcOrd="1" destOrd="0" presId="urn:microsoft.com/office/officeart/2005/8/layout/vList5"/>
    <dgm:cxn modelId="{D4F6473A-7699-47F4-8349-489624492D31}" type="presParOf" srcId="{128C32BF-48C2-4C6B-B420-BEAC58F35341}" destId="{9F2E1A76-DD2A-4357-A92A-71E3BF6719CA}" srcOrd="2" destOrd="0" presId="urn:microsoft.com/office/officeart/2005/8/layout/vList5"/>
    <dgm:cxn modelId="{0A2D983B-3B96-4202-AB74-4FD9198D790B}" type="presParOf" srcId="{9F2E1A76-DD2A-4357-A92A-71E3BF6719CA}" destId="{1E2F71E4-9DBA-47A4-BFAF-7CE83BF61377}" srcOrd="0" destOrd="0" presId="urn:microsoft.com/office/officeart/2005/8/layout/vList5"/>
    <dgm:cxn modelId="{3CCD2B41-5D2D-4C72-9E61-33260AE938D6}" type="presParOf" srcId="{9F2E1A76-DD2A-4357-A92A-71E3BF6719CA}" destId="{171DE1AB-3355-446D-A0A9-5D2C5478E9DC}" srcOrd="1" destOrd="0" presId="urn:microsoft.com/office/officeart/2005/8/layout/vList5"/>
    <dgm:cxn modelId="{41987399-BED7-4AC6-8406-1CC236B165DB}" type="presParOf" srcId="{128C32BF-48C2-4C6B-B420-BEAC58F35341}" destId="{F5C5AB48-501C-41F2-815E-63DE4F6F24E5}" srcOrd="3" destOrd="0" presId="urn:microsoft.com/office/officeart/2005/8/layout/vList5"/>
    <dgm:cxn modelId="{4E7569C4-8AB1-4392-B877-56D3E62439D3}" type="presParOf" srcId="{128C32BF-48C2-4C6B-B420-BEAC58F35341}" destId="{29DA5AA7-05DA-4C08-AAD3-0935FB42221E}" srcOrd="4" destOrd="0" presId="urn:microsoft.com/office/officeart/2005/8/layout/vList5"/>
    <dgm:cxn modelId="{CC38E95D-DA50-4C34-8869-20F4BAE75B44}" type="presParOf" srcId="{29DA5AA7-05DA-4C08-AAD3-0935FB42221E}" destId="{9E83874A-EA5F-4BD9-AD2C-32C3DEC3DF5F}" srcOrd="0" destOrd="0" presId="urn:microsoft.com/office/officeart/2005/8/layout/vList5"/>
    <dgm:cxn modelId="{500BC538-9800-4677-88FB-031154403307}" type="presParOf" srcId="{29DA5AA7-05DA-4C08-AAD3-0935FB42221E}" destId="{F28AC855-9313-4AEA-9D6D-E652861E9FBD}" srcOrd="1" destOrd="0" presId="urn:microsoft.com/office/officeart/2005/8/layout/vList5"/>
    <dgm:cxn modelId="{D68ED6F0-5D96-48AB-A8CA-E8C2E94A57C7}" type="presParOf" srcId="{128C32BF-48C2-4C6B-B420-BEAC58F35341}" destId="{0CE5B310-0CFA-4CF4-9519-74DB3528622D}" srcOrd="5" destOrd="0" presId="urn:microsoft.com/office/officeart/2005/8/layout/vList5"/>
    <dgm:cxn modelId="{68D4B344-6DBA-4D6F-BDB4-C1CC152D4BE9}" type="presParOf" srcId="{128C32BF-48C2-4C6B-B420-BEAC58F35341}" destId="{B046EA7E-67B9-4F07-9293-F24F11B8F7FF}" srcOrd="6" destOrd="0" presId="urn:microsoft.com/office/officeart/2005/8/layout/vList5"/>
    <dgm:cxn modelId="{17FC8993-898C-4C84-9674-7533230BBFA5}" type="presParOf" srcId="{B046EA7E-67B9-4F07-9293-F24F11B8F7FF}" destId="{F6F6D0A1-0649-4F38-AD68-25C1EC7F259D}" srcOrd="0" destOrd="0" presId="urn:microsoft.com/office/officeart/2005/8/layout/vList5"/>
    <dgm:cxn modelId="{9E7662BC-A8FA-4DA0-B036-F3E9F7BD7152}" type="presParOf" srcId="{B046EA7E-67B9-4F07-9293-F24F11B8F7FF}" destId="{FADAFAC6-7F92-44B4-A100-DC147CB6F6D1}" srcOrd="1" destOrd="0" presId="urn:microsoft.com/office/officeart/2005/8/layout/vList5"/>
    <dgm:cxn modelId="{E72C55CD-E51A-4B1A-B6AB-BFD3E8201B1F}" type="presParOf" srcId="{128C32BF-48C2-4C6B-B420-BEAC58F35341}" destId="{C692F1A2-1CB3-4840-BC02-A1FF1061C353}" srcOrd="7" destOrd="0" presId="urn:microsoft.com/office/officeart/2005/8/layout/vList5"/>
    <dgm:cxn modelId="{7624852E-52B1-42E8-8DF1-7427E0517450}" type="presParOf" srcId="{128C32BF-48C2-4C6B-B420-BEAC58F35341}" destId="{B477F74D-641E-4A6F-A9E4-74EC1A0929F8}" srcOrd="8" destOrd="0" presId="urn:microsoft.com/office/officeart/2005/8/layout/vList5"/>
    <dgm:cxn modelId="{23F179DF-319B-45E3-BF4B-36F4C72AE074}" type="presParOf" srcId="{B477F74D-641E-4A6F-A9E4-74EC1A0929F8}" destId="{1BA70B9C-5D6B-438A-A971-0F1B351FAC7A}" srcOrd="0" destOrd="0" presId="urn:microsoft.com/office/officeart/2005/8/layout/vList5"/>
    <dgm:cxn modelId="{0358846E-A000-4465-B72E-ACD398FB304C}" type="presParOf" srcId="{B477F74D-641E-4A6F-A9E4-74EC1A0929F8}" destId="{484F445B-E511-47A7-8E6C-1A7233BCDD2C}" srcOrd="1" destOrd="0" presId="urn:microsoft.com/office/officeart/2005/8/layout/vList5"/>
    <dgm:cxn modelId="{4A8F3232-3B01-427C-ACA3-01A520AF162A}" type="presParOf" srcId="{128C32BF-48C2-4C6B-B420-BEAC58F35341}" destId="{CD7C6006-A9E1-4D5A-B0E3-7E0540CFDF5D}" srcOrd="9" destOrd="0" presId="urn:microsoft.com/office/officeart/2005/8/layout/vList5"/>
    <dgm:cxn modelId="{85CE808B-654A-48E7-8C7D-0E7F2F8B9A55}" type="presParOf" srcId="{128C32BF-48C2-4C6B-B420-BEAC58F35341}" destId="{933D27A7-6151-4CD1-A820-934563F52C3B}" srcOrd="10" destOrd="0" presId="urn:microsoft.com/office/officeart/2005/8/layout/vList5"/>
    <dgm:cxn modelId="{84DEDFFC-8257-4682-A706-9C1B286B7453}" type="presParOf" srcId="{933D27A7-6151-4CD1-A820-934563F52C3B}" destId="{2947B558-ABAD-46C9-A0BC-5DE12368310B}" srcOrd="0" destOrd="0" presId="urn:microsoft.com/office/officeart/2005/8/layout/vList5"/>
    <dgm:cxn modelId="{1EB40F10-C1BD-48D9-9325-C62A281FE4BF}" type="presParOf" srcId="{933D27A7-6151-4CD1-A820-934563F52C3B}" destId="{3993D3DD-3C4F-4520-AC99-58335CF9600F}" srcOrd="1" destOrd="0" presId="urn:microsoft.com/office/officeart/2005/8/layout/vList5"/>
    <dgm:cxn modelId="{45954AD1-62D6-48DD-92B4-973C7486FA0F}" type="presParOf" srcId="{128C32BF-48C2-4C6B-B420-BEAC58F35341}" destId="{AEE8C4F0-A809-4EBB-B117-8A2C883F8C24}" srcOrd="11" destOrd="0" presId="urn:microsoft.com/office/officeart/2005/8/layout/vList5"/>
    <dgm:cxn modelId="{5BFB0C75-9D1B-4CDF-8C97-735053B2DD18}" type="presParOf" srcId="{128C32BF-48C2-4C6B-B420-BEAC58F35341}" destId="{48A90136-B17C-4BF3-83BE-97B4C0F91104}" srcOrd="12" destOrd="0" presId="urn:microsoft.com/office/officeart/2005/8/layout/vList5"/>
    <dgm:cxn modelId="{63C56CC8-A60E-4D62-BB87-1E5B12BABEB7}" type="presParOf" srcId="{48A90136-B17C-4BF3-83BE-97B4C0F91104}" destId="{90CE6296-99FF-423D-A0B6-633AD4F5F1D3}" srcOrd="0" destOrd="0" presId="urn:microsoft.com/office/officeart/2005/8/layout/vList5"/>
    <dgm:cxn modelId="{BF43C8CA-20C9-48F3-A960-5B3B7B3A1D3A}" type="presParOf" srcId="{48A90136-B17C-4BF3-83BE-97B4C0F91104}" destId="{B8575FF4-F67E-46FB-9D17-C96AAF3A7EF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92F41-B4EC-4835-8BD4-42FAE21C50CC}">
      <dsp:nvSpPr>
        <dsp:cNvPr id="0" name=""/>
        <dsp:cNvSpPr/>
      </dsp:nvSpPr>
      <dsp:spPr>
        <a:xfrm rot="5400000">
          <a:off x="5495406" y="-2400883"/>
          <a:ext cx="466999" cy="5391912"/>
        </a:xfrm>
        <a:prstGeom prst="round2Same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rtl="0">
            <a:lnSpc>
              <a:spcPct val="90000"/>
            </a:lnSpc>
            <a:spcBef>
              <a:spcPct val="0"/>
            </a:spcBef>
            <a:spcAft>
              <a:spcPct val="15000"/>
            </a:spcAft>
            <a:buChar char="•"/>
          </a:pPr>
          <a:r>
            <a:rPr lang="en-NZ" sz="1800" kern="1200" dirty="0"/>
            <a:t>Mayors, Prime Ministers, celebrities</a:t>
          </a:r>
        </a:p>
      </dsp:txBody>
      <dsp:txXfrm rot="-5400000">
        <a:off x="3032950" y="84370"/>
        <a:ext cx="5369115" cy="421405"/>
      </dsp:txXfrm>
    </dsp:sp>
    <dsp:sp modelId="{C13BFBB4-A391-4CB8-BA69-58BF33982562}">
      <dsp:nvSpPr>
        <dsp:cNvPr id="0" name=""/>
        <dsp:cNvSpPr/>
      </dsp:nvSpPr>
      <dsp:spPr>
        <a:xfrm>
          <a:off x="0" y="3197"/>
          <a:ext cx="3032950" cy="58374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NZ" sz="2000" b="1" kern="1200" dirty="0"/>
            <a:t>High-level commitment &amp; champions</a:t>
          </a:r>
        </a:p>
      </dsp:txBody>
      <dsp:txXfrm>
        <a:off x="28496" y="31693"/>
        <a:ext cx="2975958" cy="526757"/>
      </dsp:txXfrm>
    </dsp:sp>
    <dsp:sp modelId="{171DE1AB-3355-446D-A0A9-5D2C5478E9DC}">
      <dsp:nvSpPr>
        <dsp:cNvPr id="0" name=""/>
        <dsp:cNvSpPr/>
      </dsp:nvSpPr>
      <dsp:spPr>
        <a:xfrm rot="5400000">
          <a:off x="5495406" y="-1787946"/>
          <a:ext cx="466999" cy="5391912"/>
        </a:xfrm>
        <a:prstGeom prst="round2SameRect">
          <a:avLst/>
        </a:prstGeom>
        <a:solidFill>
          <a:schemeClr val="accent3">
            <a:tint val="40000"/>
            <a:alpha val="90000"/>
            <a:hueOff val="1786142"/>
            <a:satOff val="-2299"/>
            <a:lumOff val="-179"/>
            <a:alphaOff val="0"/>
          </a:schemeClr>
        </a:solidFill>
        <a:ln w="25400" cap="flat" cmpd="sng" algn="ctr">
          <a:solidFill>
            <a:schemeClr val="accent3">
              <a:tint val="40000"/>
              <a:alpha val="90000"/>
              <a:hueOff val="1786142"/>
              <a:satOff val="-2299"/>
              <a:lumOff val="-17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rtl="0">
            <a:lnSpc>
              <a:spcPct val="90000"/>
            </a:lnSpc>
            <a:spcBef>
              <a:spcPct val="0"/>
            </a:spcBef>
            <a:spcAft>
              <a:spcPct val="15000"/>
            </a:spcAft>
            <a:buChar char="•"/>
          </a:pPr>
          <a:r>
            <a:rPr lang="en-NZ" sz="1800" kern="1200" dirty="0"/>
            <a:t>Taxation, private sector </a:t>
          </a:r>
        </a:p>
        <a:p>
          <a:pPr marL="171450" lvl="1" indent="-171450" algn="l" defTabSz="800100" rtl="0">
            <a:lnSpc>
              <a:spcPct val="90000"/>
            </a:lnSpc>
            <a:spcBef>
              <a:spcPct val="0"/>
            </a:spcBef>
            <a:spcAft>
              <a:spcPct val="15000"/>
            </a:spcAft>
            <a:buChar char="•"/>
          </a:pPr>
          <a:r>
            <a:rPr lang="en-NZ" sz="1800" kern="1200" dirty="0"/>
            <a:t>Co-ordination function needs resourcing</a:t>
          </a:r>
        </a:p>
      </dsp:txBody>
      <dsp:txXfrm rot="-5400000">
        <a:off x="3032950" y="697307"/>
        <a:ext cx="5369115" cy="421405"/>
      </dsp:txXfrm>
    </dsp:sp>
    <dsp:sp modelId="{1E2F71E4-9DBA-47A4-BFAF-7CE83BF61377}">
      <dsp:nvSpPr>
        <dsp:cNvPr id="0" name=""/>
        <dsp:cNvSpPr/>
      </dsp:nvSpPr>
      <dsp:spPr>
        <a:xfrm>
          <a:off x="0" y="616134"/>
          <a:ext cx="3032950" cy="583749"/>
        </a:xfrm>
        <a:prstGeom prst="roundRect">
          <a:avLst/>
        </a:prstGeom>
        <a:solidFill>
          <a:schemeClr val="accent3">
            <a:hueOff val="1875044"/>
            <a:satOff val="-2813"/>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NZ" sz="2000" b="1" kern="1200" dirty="0"/>
            <a:t>Dedicated resources</a:t>
          </a:r>
        </a:p>
      </dsp:txBody>
      <dsp:txXfrm>
        <a:off x="28496" y="644630"/>
        <a:ext cx="2975958" cy="526757"/>
      </dsp:txXfrm>
    </dsp:sp>
    <dsp:sp modelId="{F28AC855-9313-4AEA-9D6D-E652861E9FBD}">
      <dsp:nvSpPr>
        <dsp:cNvPr id="0" name=""/>
        <dsp:cNvSpPr/>
      </dsp:nvSpPr>
      <dsp:spPr>
        <a:xfrm rot="5400000">
          <a:off x="5427895" y="-1037723"/>
          <a:ext cx="590834" cy="5386646"/>
        </a:xfrm>
        <a:prstGeom prst="round2SameRect">
          <a:avLst/>
        </a:prstGeom>
        <a:solidFill>
          <a:schemeClr val="accent3">
            <a:tint val="40000"/>
            <a:alpha val="90000"/>
            <a:hueOff val="3572285"/>
            <a:satOff val="-4598"/>
            <a:lumOff val="-358"/>
            <a:alphaOff val="0"/>
          </a:schemeClr>
        </a:solidFill>
        <a:ln w="25400" cap="flat" cmpd="sng" algn="ctr">
          <a:solidFill>
            <a:schemeClr val="accent3">
              <a:tint val="40000"/>
              <a:alpha val="90000"/>
              <a:hueOff val="3572285"/>
              <a:satOff val="-4598"/>
              <a:lumOff val="-3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rtl="0">
            <a:lnSpc>
              <a:spcPct val="90000"/>
            </a:lnSpc>
            <a:spcBef>
              <a:spcPct val="0"/>
            </a:spcBef>
            <a:spcAft>
              <a:spcPct val="15000"/>
            </a:spcAft>
            <a:buChar char="•"/>
          </a:pPr>
          <a:r>
            <a:rPr lang="en-NZ" sz="1800" kern="1200" dirty="0"/>
            <a:t>Health promotion agencies; advisory task-forces; local government</a:t>
          </a:r>
        </a:p>
        <a:p>
          <a:pPr marL="171450" lvl="1" indent="-171450" algn="l" defTabSz="800100" rtl="0">
            <a:lnSpc>
              <a:spcPct val="90000"/>
            </a:lnSpc>
            <a:spcBef>
              <a:spcPct val="0"/>
            </a:spcBef>
            <a:spcAft>
              <a:spcPct val="15000"/>
            </a:spcAft>
            <a:buChar char="•"/>
          </a:pPr>
          <a:r>
            <a:rPr lang="en-NZ" sz="1800" kern="1200" dirty="0"/>
            <a:t>Do not discredit informal relationships &amp; power of community</a:t>
          </a:r>
        </a:p>
      </dsp:txBody>
      <dsp:txXfrm rot="-5400000">
        <a:off x="3029989" y="1389025"/>
        <a:ext cx="5357804" cy="533150"/>
      </dsp:txXfrm>
    </dsp:sp>
    <dsp:sp modelId="{9E83874A-EA5F-4BD9-AD2C-32C3DEC3DF5F}">
      <dsp:nvSpPr>
        <dsp:cNvPr id="0" name=""/>
        <dsp:cNvSpPr/>
      </dsp:nvSpPr>
      <dsp:spPr>
        <a:xfrm>
          <a:off x="59414" y="1242795"/>
          <a:ext cx="3029988" cy="853056"/>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NZ" sz="2000" b="1" kern="1200" dirty="0"/>
            <a:t>Institutional structures</a:t>
          </a:r>
        </a:p>
      </dsp:txBody>
      <dsp:txXfrm>
        <a:off x="101057" y="1284438"/>
        <a:ext cx="2946702" cy="769770"/>
      </dsp:txXfrm>
    </dsp:sp>
    <dsp:sp modelId="{FADAFAC6-7F92-44B4-A100-DC147CB6F6D1}">
      <dsp:nvSpPr>
        <dsp:cNvPr id="0" name=""/>
        <dsp:cNvSpPr/>
      </dsp:nvSpPr>
      <dsp:spPr>
        <a:xfrm rot="5400000">
          <a:off x="5495406" y="-292765"/>
          <a:ext cx="466999" cy="5391912"/>
        </a:xfrm>
        <a:prstGeom prst="round2SameRect">
          <a:avLst/>
        </a:prstGeom>
        <a:solidFill>
          <a:schemeClr val="accent3">
            <a:tint val="40000"/>
            <a:alpha val="90000"/>
            <a:hueOff val="5358427"/>
            <a:satOff val="-6896"/>
            <a:lumOff val="-537"/>
            <a:alphaOff val="0"/>
          </a:schemeClr>
        </a:solidFill>
        <a:ln w="25400" cap="flat" cmpd="sng" algn="ctr">
          <a:solidFill>
            <a:schemeClr val="accent3">
              <a:tint val="40000"/>
              <a:alpha val="90000"/>
              <a:hueOff val="5358427"/>
              <a:satOff val="-6896"/>
              <a:lumOff val="-5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rtl="0">
            <a:lnSpc>
              <a:spcPct val="90000"/>
            </a:lnSpc>
            <a:spcBef>
              <a:spcPct val="0"/>
            </a:spcBef>
            <a:spcAft>
              <a:spcPct val="15000"/>
            </a:spcAft>
            <a:buChar char="•"/>
          </a:pPr>
          <a:r>
            <a:rPr lang="en-NZ" sz="1800" kern="1200" dirty="0"/>
            <a:t>Quality of the “planning” can be more important than the “plan”</a:t>
          </a:r>
        </a:p>
      </dsp:txBody>
      <dsp:txXfrm rot="-5400000">
        <a:off x="3032950" y="2192488"/>
        <a:ext cx="5369115" cy="421405"/>
      </dsp:txXfrm>
    </dsp:sp>
    <dsp:sp modelId="{F6F6D0A1-0649-4F38-AD68-25C1EC7F259D}">
      <dsp:nvSpPr>
        <dsp:cNvPr id="0" name=""/>
        <dsp:cNvSpPr/>
      </dsp:nvSpPr>
      <dsp:spPr>
        <a:xfrm>
          <a:off x="0" y="2111316"/>
          <a:ext cx="3032950" cy="583749"/>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NZ" sz="2000" b="1" kern="1200" dirty="0"/>
            <a:t>Joint planning </a:t>
          </a:r>
        </a:p>
      </dsp:txBody>
      <dsp:txXfrm>
        <a:off x="28496" y="2139812"/>
        <a:ext cx="2975958" cy="526757"/>
      </dsp:txXfrm>
    </dsp:sp>
    <dsp:sp modelId="{484F445B-E511-47A7-8E6C-1A7233BCDD2C}">
      <dsp:nvSpPr>
        <dsp:cNvPr id="0" name=""/>
        <dsp:cNvSpPr/>
      </dsp:nvSpPr>
      <dsp:spPr>
        <a:xfrm rot="5400000">
          <a:off x="5495406" y="320171"/>
          <a:ext cx="466999" cy="5391912"/>
        </a:xfrm>
        <a:prstGeom prst="round2SameRect">
          <a:avLst/>
        </a:prstGeom>
        <a:solidFill>
          <a:schemeClr val="accent3">
            <a:tint val="40000"/>
            <a:alpha val="90000"/>
            <a:hueOff val="7144569"/>
            <a:satOff val="-9195"/>
            <a:lumOff val="-717"/>
            <a:alphaOff val="0"/>
          </a:schemeClr>
        </a:solidFill>
        <a:ln w="25400" cap="flat" cmpd="sng" algn="ctr">
          <a:solidFill>
            <a:schemeClr val="accent3">
              <a:tint val="40000"/>
              <a:alpha val="90000"/>
              <a:hueOff val="7144569"/>
              <a:satOff val="-9195"/>
              <a:lumOff val="-7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rtl="0">
            <a:lnSpc>
              <a:spcPct val="90000"/>
            </a:lnSpc>
            <a:spcBef>
              <a:spcPct val="0"/>
            </a:spcBef>
            <a:spcAft>
              <a:spcPct val="15000"/>
            </a:spcAft>
            <a:buChar char="•"/>
          </a:pPr>
          <a:r>
            <a:rPr lang="en-NZ" sz="1800" kern="1200" dirty="0"/>
            <a:t>Trans-fat, setting up structures for health promotion </a:t>
          </a:r>
        </a:p>
      </dsp:txBody>
      <dsp:txXfrm rot="-5400000">
        <a:off x="3032950" y="2805425"/>
        <a:ext cx="5369115" cy="421405"/>
      </dsp:txXfrm>
    </dsp:sp>
    <dsp:sp modelId="{1BA70B9C-5D6B-438A-A971-0F1B351FAC7A}">
      <dsp:nvSpPr>
        <dsp:cNvPr id="0" name=""/>
        <dsp:cNvSpPr/>
      </dsp:nvSpPr>
      <dsp:spPr>
        <a:xfrm>
          <a:off x="0" y="2724253"/>
          <a:ext cx="3032950" cy="583749"/>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NZ" sz="2000" b="1" kern="1200" dirty="0"/>
            <a:t>Legislative tools </a:t>
          </a:r>
        </a:p>
      </dsp:txBody>
      <dsp:txXfrm>
        <a:off x="28496" y="2752749"/>
        <a:ext cx="2975958" cy="526757"/>
      </dsp:txXfrm>
    </dsp:sp>
    <dsp:sp modelId="{3993D3DD-3C4F-4520-AC99-58335CF9600F}">
      <dsp:nvSpPr>
        <dsp:cNvPr id="0" name=""/>
        <dsp:cNvSpPr/>
      </dsp:nvSpPr>
      <dsp:spPr>
        <a:xfrm rot="5400000">
          <a:off x="5495406" y="933109"/>
          <a:ext cx="466999" cy="5391912"/>
        </a:xfrm>
        <a:prstGeom prst="round2SameRect">
          <a:avLst/>
        </a:prstGeom>
        <a:solidFill>
          <a:schemeClr val="accent3">
            <a:tint val="40000"/>
            <a:alpha val="90000"/>
            <a:hueOff val="8930711"/>
            <a:satOff val="-11494"/>
            <a:lumOff val="-896"/>
            <a:alphaOff val="0"/>
          </a:schemeClr>
        </a:solidFill>
        <a:ln w="25400" cap="flat" cmpd="sng" algn="ctr">
          <a:solidFill>
            <a:schemeClr val="accent3">
              <a:tint val="40000"/>
              <a:alpha val="90000"/>
              <a:hueOff val="8930711"/>
              <a:satOff val="-11494"/>
              <a:lumOff val="-8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rtl="0">
            <a:lnSpc>
              <a:spcPct val="90000"/>
            </a:lnSpc>
            <a:spcBef>
              <a:spcPct val="0"/>
            </a:spcBef>
            <a:spcAft>
              <a:spcPct val="15000"/>
            </a:spcAft>
            <a:buChar char="•"/>
          </a:pPr>
          <a:r>
            <a:rPr lang="en-NZ" sz="1800" kern="1200" dirty="0"/>
            <a:t>Doesn’t matter who, but needs to be clear (shared or not, health or non-health)</a:t>
          </a:r>
        </a:p>
      </dsp:txBody>
      <dsp:txXfrm rot="-5400000">
        <a:off x="3032950" y="3418363"/>
        <a:ext cx="5369115" cy="421405"/>
      </dsp:txXfrm>
    </dsp:sp>
    <dsp:sp modelId="{2947B558-ABAD-46C9-A0BC-5DE12368310B}">
      <dsp:nvSpPr>
        <dsp:cNvPr id="0" name=""/>
        <dsp:cNvSpPr/>
      </dsp:nvSpPr>
      <dsp:spPr>
        <a:xfrm>
          <a:off x="0" y="3337190"/>
          <a:ext cx="3032950" cy="583749"/>
        </a:xfrm>
        <a:prstGeom prst="roundRect">
          <a:avLst/>
        </a:prstGeom>
        <a:solidFill>
          <a:schemeClr val="accent3">
            <a:hueOff val="9375220"/>
            <a:satOff val="-14067"/>
            <a:lumOff val="-22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NZ" sz="2000" b="1" kern="1200" dirty="0"/>
            <a:t>Accountability</a:t>
          </a:r>
        </a:p>
      </dsp:txBody>
      <dsp:txXfrm>
        <a:off x="28496" y="3365686"/>
        <a:ext cx="2975958" cy="526757"/>
      </dsp:txXfrm>
    </dsp:sp>
    <dsp:sp modelId="{B8575FF4-F67E-46FB-9D17-C96AAF3A7EFD}">
      <dsp:nvSpPr>
        <dsp:cNvPr id="0" name=""/>
        <dsp:cNvSpPr/>
      </dsp:nvSpPr>
      <dsp:spPr>
        <a:xfrm rot="5400000">
          <a:off x="5495406" y="1539022"/>
          <a:ext cx="466999" cy="5391912"/>
        </a:xfrm>
        <a:prstGeom prst="round2SameRect">
          <a:avLst/>
        </a:prstGeom>
        <a:solidFill>
          <a:schemeClr val="accent3">
            <a:tint val="40000"/>
            <a:alpha val="90000"/>
            <a:hueOff val="10716854"/>
            <a:satOff val="-13793"/>
            <a:lumOff val="-1075"/>
            <a:alphaOff val="0"/>
          </a:schemeClr>
        </a:solidFill>
        <a:ln w="25400" cap="flat" cmpd="sng" algn="ctr">
          <a:solidFill>
            <a:schemeClr val="accent3">
              <a:tint val="40000"/>
              <a:alpha val="90000"/>
              <a:hueOff val="10716854"/>
              <a:satOff val="-13793"/>
              <a:lumOff val="-10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rtl="0">
            <a:lnSpc>
              <a:spcPct val="90000"/>
            </a:lnSpc>
            <a:spcBef>
              <a:spcPct val="0"/>
            </a:spcBef>
            <a:spcAft>
              <a:spcPct val="15000"/>
            </a:spcAft>
            <a:buChar char="•"/>
          </a:pPr>
          <a:r>
            <a:rPr lang="en-NZ" sz="1800" kern="1200" dirty="0"/>
            <a:t>Targets focus action</a:t>
          </a:r>
        </a:p>
        <a:p>
          <a:pPr marL="171450" lvl="1" indent="-171450" algn="l" defTabSz="800100" rtl="0">
            <a:lnSpc>
              <a:spcPct val="90000"/>
            </a:lnSpc>
            <a:spcBef>
              <a:spcPct val="0"/>
            </a:spcBef>
            <a:spcAft>
              <a:spcPct val="15000"/>
            </a:spcAft>
            <a:buChar char="•"/>
          </a:pPr>
          <a:r>
            <a:rPr lang="en-NZ" sz="1800" kern="1200" dirty="0"/>
            <a:t>Results are important for advocacy</a:t>
          </a:r>
        </a:p>
      </dsp:txBody>
      <dsp:txXfrm rot="-5400000">
        <a:off x="3032950" y="4024276"/>
        <a:ext cx="5369115" cy="421405"/>
      </dsp:txXfrm>
    </dsp:sp>
    <dsp:sp modelId="{90CE6296-99FF-423D-A0B6-633AD4F5F1D3}">
      <dsp:nvSpPr>
        <dsp:cNvPr id="0" name=""/>
        <dsp:cNvSpPr/>
      </dsp:nvSpPr>
      <dsp:spPr>
        <a:xfrm>
          <a:off x="0" y="3950127"/>
          <a:ext cx="3032950" cy="583749"/>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NZ" sz="2000" b="1" kern="1200" dirty="0"/>
            <a:t>Monitoring &amp; reporting</a:t>
          </a:r>
        </a:p>
      </dsp:txBody>
      <dsp:txXfrm>
        <a:off x="28496" y="3978623"/>
        <a:ext cx="2975958" cy="52675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0E857B-4F45-42EC-B73F-51C080871136}" type="datetimeFigureOut">
              <a:rPr lang="en-GB" smtClean="0"/>
              <a:t>28/04/2024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08FD1-2287-4D79-ACD4-D2A22B907EE2}" type="slidenum">
              <a:rPr lang="en-GB" smtClean="0"/>
              <a:t>‹#›</a:t>
            </a:fld>
            <a:endParaRPr lang="en-GB"/>
          </a:p>
        </p:txBody>
      </p:sp>
    </p:spTree>
    <p:extLst>
      <p:ext uri="{BB962C8B-B14F-4D97-AF65-F5344CB8AC3E}">
        <p14:creationId xmlns:p14="http://schemas.microsoft.com/office/powerpoint/2010/main" val="600352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0DA7724-0AD6-45D8-B75F-225F7756A9DF}" type="slidenum">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9459" name="Rectangle 2"/>
          <p:cNvSpPr>
            <a:spLocks noGrp="1" noRot="1" noChangeAspect="1" noChangeArrowheads="1" noTextEdit="1"/>
          </p:cNvSpPr>
          <p:nvPr>
            <p:ph type="sldImg"/>
          </p:nvPr>
        </p:nvSpPr>
        <p:spPr>
          <a:xfrm>
            <a:off x="1144588" y="685800"/>
            <a:ext cx="4572000" cy="3429000"/>
          </a:xfrm>
          <a:ln/>
        </p:spPr>
      </p:sp>
      <p:sp>
        <p:nvSpPr>
          <p:cNvPr id="19460" name="Rectangle 3"/>
          <p:cNvSpPr>
            <a:spLocks noGrp="1" noChangeArrowheads="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1386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58BF383-2AE4-47CC-BB6A-90E9BE697C0C}" type="slidenum">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07" name="Rectangle 2"/>
          <p:cNvSpPr>
            <a:spLocks noGrp="1" noRot="1" noChangeAspect="1" noChangeArrowheads="1" noTextEdit="1"/>
          </p:cNvSpPr>
          <p:nvPr>
            <p:ph type="sldImg"/>
          </p:nvPr>
        </p:nvSpPr>
        <p:spPr>
          <a:xfrm>
            <a:off x="382588" y="685800"/>
            <a:ext cx="6096000" cy="3429000"/>
          </a:xfrm>
          <a:ln/>
        </p:spPr>
      </p:sp>
      <p:sp>
        <p:nvSpPr>
          <p:cNvPr id="21508" name="Rectangle 3"/>
          <p:cNvSpPr>
            <a:spLocks noGrp="1" noChangeArrowheads="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9928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1DECE5D-E4B2-4B0E-AB10-1E0288BBB434}" type="slidenum">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3555" name="Rectangle 2"/>
          <p:cNvSpPr>
            <a:spLocks noGrp="1" noRot="1" noChangeAspect="1" noChangeArrowheads="1" noTextEdit="1"/>
          </p:cNvSpPr>
          <p:nvPr>
            <p:ph type="sldImg"/>
          </p:nvPr>
        </p:nvSpPr>
        <p:spPr>
          <a:xfrm>
            <a:off x="1144588" y="685800"/>
            <a:ext cx="4572000" cy="3429000"/>
          </a:xfrm>
          <a:ln/>
        </p:spPr>
      </p:sp>
      <p:sp>
        <p:nvSpPr>
          <p:cNvPr id="23556" name="Rectangle 3"/>
          <p:cNvSpPr>
            <a:spLocks noGrp="1" noChangeArrowheads="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182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Slide Image Placeholder 1"/>
          <p:cNvSpPr>
            <a:spLocks noGrp="1" noRot="1" noChangeAspect="1" noTextEdit="1"/>
          </p:cNvSpPr>
          <p:nvPr>
            <p:ph type="sldImg"/>
          </p:nvPr>
        </p:nvSpPr>
        <p:spPr bwMode="auto">
          <a:noFill/>
          <a:ln>
            <a:solidFill>
              <a:srgbClr val="000000"/>
            </a:solidFill>
            <a:miter lim="800000"/>
            <a:headEnd/>
            <a:tailEnd/>
          </a:ln>
        </p:spPr>
      </p:sp>
      <p:sp>
        <p:nvSpPr>
          <p:cNvPr id="195587" name="Notes Placeholder 2"/>
          <p:cNvSpPr>
            <a:spLocks noGrp="1"/>
          </p:cNvSpPr>
          <p:nvPr>
            <p:ph type="body" idx="1"/>
          </p:nvPr>
        </p:nvSpPr>
        <p:spPr bwMode="auto">
          <a:noFill/>
        </p:spPr>
        <p:txBody>
          <a:bodyPr wrap="square" lIns="92705" tIns="46353" rIns="92705" bIns="46353" numCol="1" anchor="t" anchorCtr="0" compatLnSpc="1">
            <a:prstTxWarp prst="textNoShape">
              <a:avLst/>
            </a:prstTxWarp>
          </a:bodyPr>
          <a:lstStyle/>
          <a:p>
            <a:pPr>
              <a:spcBef>
                <a:spcPct val="0"/>
              </a:spcBef>
            </a:pPr>
            <a:r>
              <a:rPr lang="en-GB" altLang="en-US">
                <a:latin typeface="Arial" pitchFamily="34" charset="0"/>
              </a:rPr>
              <a:t>Health has always been valued, as we see here in this 1948 definition of health adopted by the World Health Organization in its constitution. Health and well-being are positive attributes, contributory to the enjoyment of life. Health is far more than just the absence of disease.  </a:t>
            </a:r>
          </a:p>
        </p:txBody>
      </p:sp>
    </p:spTree>
    <p:extLst>
      <p:ext uri="{BB962C8B-B14F-4D97-AF65-F5344CB8AC3E}">
        <p14:creationId xmlns:p14="http://schemas.microsoft.com/office/powerpoint/2010/main" val="257061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7586842-BC72-4ED1-B3DA-6464D551C65C}" type="slidenum">
              <a:rPr kumimoji="0" lang="en-GB" altLang="en-US" sz="1200" b="0" i="0" u="none" strike="noStrike" kern="1200" cap="none" spc="0" normalizeH="0" baseline="0" noProof="0" smtClean="0">
                <a:ln>
                  <a:noFill/>
                </a:ln>
                <a:solidFill>
                  <a:prstClr val="black"/>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endParaRPr>
          </a:p>
        </p:txBody>
      </p:sp>
    </p:spTree>
    <p:extLst>
      <p:ext uri="{BB962C8B-B14F-4D97-AF65-F5344CB8AC3E}">
        <p14:creationId xmlns:p14="http://schemas.microsoft.com/office/powerpoint/2010/main" val="889602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Slide Image Placeholder 1"/>
          <p:cNvSpPr>
            <a:spLocks noGrp="1" noRot="1" noChangeAspect="1" noTextEdit="1"/>
          </p:cNvSpPr>
          <p:nvPr>
            <p:ph type="sldImg"/>
          </p:nvPr>
        </p:nvSpPr>
        <p:spPr bwMode="auto">
          <a:xfrm>
            <a:off x="942975" y="746125"/>
            <a:ext cx="4973638" cy="3730625"/>
          </a:xfrm>
          <a:noFill/>
          <a:ln>
            <a:solidFill>
              <a:srgbClr val="000000"/>
            </a:solidFill>
            <a:miter lim="800000"/>
            <a:headEnd/>
            <a:tailEnd/>
          </a:ln>
        </p:spPr>
      </p:sp>
      <p:sp>
        <p:nvSpPr>
          <p:cNvPr id="210947" name="Notes Placeholder 2"/>
          <p:cNvSpPr>
            <a:spLocks noGrp="1"/>
          </p:cNvSpPr>
          <p:nvPr>
            <p:ph type="body" idx="1"/>
          </p:nvPr>
        </p:nvSpPr>
        <p:spPr bwMode="auto">
          <a:noFill/>
        </p:spPr>
        <p:txBody>
          <a:bodyPr wrap="square" lIns="91416" tIns="45708" rIns="91416" bIns="45708" numCol="1" anchor="t" anchorCtr="0" compatLnSpc="1">
            <a:prstTxWarp prst="textNoShape">
              <a:avLst/>
            </a:prstTxWarp>
          </a:bodyPr>
          <a:lstStyle/>
          <a:p>
            <a:pPr>
              <a:lnSpc>
                <a:spcPct val="90000"/>
              </a:lnSpc>
              <a:spcBef>
                <a:spcPct val="0"/>
              </a:spcBef>
            </a:pPr>
            <a:r>
              <a:rPr lang="en-GB" altLang="en-US" sz="1100">
                <a:solidFill>
                  <a:srgbClr val="000000"/>
                </a:solidFill>
                <a:latin typeface="Arial" pitchFamily="34" charset="0"/>
                <a:cs typeface="Arial" pitchFamily="34" charset="0"/>
              </a:rPr>
              <a:t>This issues of Universal Health Coverage is assuming great importance in out thinking, particularly in the context of the post-2015 review of the Millennium Development Goals (MDGs). In the context of the human right to health the aim is to provide equal access to quality health services, including prevention, promotion, treatment and rehabilitation, together with financial protection.</a:t>
            </a:r>
          </a:p>
          <a:p>
            <a:pPr>
              <a:lnSpc>
                <a:spcPct val="90000"/>
              </a:lnSpc>
              <a:spcBef>
                <a:spcPct val="0"/>
              </a:spcBef>
            </a:pPr>
            <a:endParaRPr lang="en-GB" altLang="en-US" sz="1100">
              <a:solidFill>
                <a:srgbClr val="000000"/>
              </a:solidFill>
              <a:latin typeface="Arial" pitchFamily="34" charset="0"/>
              <a:cs typeface="Arial" pitchFamily="34" charset="0"/>
            </a:endParaRPr>
          </a:p>
          <a:p>
            <a:pPr>
              <a:lnSpc>
                <a:spcPct val="90000"/>
              </a:lnSpc>
              <a:spcBef>
                <a:spcPct val="0"/>
              </a:spcBef>
            </a:pPr>
            <a:r>
              <a:rPr lang="en-GB" altLang="en-US" sz="1100">
                <a:solidFill>
                  <a:srgbClr val="000000"/>
                </a:solidFill>
                <a:latin typeface="Arial" pitchFamily="34" charset="0"/>
                <a:cs typeface="Arial" pitchFamily="34" charset="0"/>
              </a:rPr>
              <a:t>Here potential indicators are: </a:t>
            </a:r>
          </a:p>
          <a:p>
            <a:pPr>
              <a:lnSpc>
                <a:spcPct val="90000"/>
              </a:lnSpc>
              <a:spcBef>
                <a:spcPct val="0"/>
              </a:spcBef>
            </a:pPr>
            <a:endParaRPr lang="en-GB" altLang="en-US" sz="1100">
              <a:solidFill>
                <a:srgbClr val="000000"/>
              </a:solidFill>
              <a:latin typeface="Arial" pitchFamily="34" charset="0"/>
              <a:cs typeface="Arial" pitchFamily="34" charset="0"/>
            </a:endParaRPr>
          </a:p>
          <a:p>
            <a:pPr>
              <a:lnSpc>
                <a:spcPct val="90000"/>
              </a:lnSpc>
              <a:spcBef>
                <a:spcPct val="0"/>
              </a:spcBef>
              <a:buFont typeface="Calibri" pitchFamily="34" charset="0"/>
              <a:buAutoNum type="arabicPeriod"/>
            </a:pPr>
            <a:r>
              <a:rPr lang="en-GB" altLang="en-US" sz="1100">
                <a:solidFill>
                  <a:srgbClr val="000000"/>
                </a:solidFill>
                <a:latin typeface="Arial" pitchFamily="34" charset="0"/>
                <a:cs typeface="Arial" pitchFamily="34" charset="0"/>
              </a:rPr>
              <a:t>Increased coverage of essential services</a:t>
            </a:r>
          </a:p>
          <a:p>
            <a:pPr>
              <a:lnSpc>
                <a:spcPct val="90000"/>
              </a:lnSpc>
              <a:spcBef>
                <a:spcPct val="0"/>
              </a:spcBef>
              <a:buFont typeface="Calibri" pitchFamily="34" charset="0"/>
              <a:buAutoNum type="arabicPeriod"/>
            </a:pPr>
            <a:r>
              <a:rPr lang="en-GB" altLang="en-US" sz="1100">
                <a:solidFill>
                  <a:srgbClr val="000000"/>
                </a:solidFill>
                <a:latin typeface="Arial" pitchFamily="34" charset="0"/>
                <a:cs typeface="Arial" pitchFamily="34" charset="0"/>
              </a:rPr>
              <a:t>Increased equity and financial protection</a:t>
            </a:r>
          </a:p>
          <a:p>
            <a:pPr>
              <a:lnSpc>
                <a:spcPct val="90000"/>
              </a:lnSpc>
              <a:spcBef>
                <a:spcPct val="0"/>
              </a:spcBef>
              <a:buFont typeface="Calibri" pitchFamily="34" charset="0"/>
              <a:buAutoNum type="arabicPeriod"/>
            </a:pPr>
            <a:r>
              <a:rPr lang="en-GB" altLang="en-US" sz="1100">
                <a:solidFill>
                  <a:srgbClr val="000000"/>
                </a:solidFill>
                <a:latin typeface="Arial" pitchFamily="34" charset="0"/>
                <a:cs typeface="Arial" pitchFamily="34" charset="0"/>
              </a:rPr>
              <a:t>Ten strengthening of health systems</a:t>
            </a:r>
          </a:p>
          <a:p>
            <a:pPr>
              <a:lnSpc>
                <a:spcPct val="90000"/>
              </a:lnSpc>
              <a:spcBef>
                <a:spcPct val="0"/>
              </a:spcBef>
              <a:buFont typeface="Calibri" pitchFamily="34" charset="0"/>
              <a:buAutoNum type="arabicPeriod"/>
            </a:pPr>
            <a:endParaRPr lang="en-GB" altLang="en-US" sz="1100">
              <a:solidFill>
                <a:srgbClr val="000000"/>
              </a:solidFill>
              <a:latin typeface="Arial" pitchFamily="34" charset="0"/>
              <a:cs typeface="Arial" pitchFamily="34" charset="0"/>
            </a:endParaRPr>
          </a:p>
          <a:p>
            <a:pPr>
              <a:lnSpc>
                <a:spcPct val="90000"/>
              </a:lnSpc>
              <a:spcBef>
                <a:spcPct val="0"/>
              </a:spcBef>
              <a:buFont typeface="+mj-lt"/>
              <a:buNone/>
            </a:pPr>
            <a:r>
              <a:rPr lang="en-GB" altLang="en-US" sz="1100">
                <a:solidFill>
                  <a:srgbClr val="000000"/>
                </a:solidFill>
                <a:latin typeface="Arial" pitchFamily="34" charset="0"/>
                <a:cs typeface="Arial" pitchFamily="34" charset="0"/>
              </a:rPr>
              <a:t>This work on the post 2015 MDGs is not completed. </a:t>
            </a:r>
          </a:p>
          <a:p>
            <a:pPr>
              <a:lnSpc>
                <a:spcPct val="90000"/>
              </a:lnSpc>
              <a:spcBef>
                <a:spcPct val="0"/>
              </a:spcBef>
            </a:pPr>
            <a:endParaRPr lang="en-GB" altLang="en-US" sz="1100">
              <a:latin typeface="Arial" pitchFamily="34" charset="0"/>
              <a:cs typeface="Arial" pitchFamily="34" charset="0"/>
            </a:endParaRPr>
          </a:p>
        </p:txBody>
      </p:sp>
      <p:sp>
        <p:nvSpPr>
          <p:cNvPr id="210948" name="Slide Number Placeholder 3"/>
          <p:cNvSpPr txBox="1">
            <a:spLocks noGrp="1"/>
          </p:cNvSpPr>
          <p:nvPr/>
        </p:nvSpPr>
        <p:spPr bwMode="auto">
          <a:xfrm>
            <a:off x="3884613" y="9447213"/>
            <a:ext cx="2971800" cy="496887"/>
          </a:xfrm>
          <a:prstGeom prst="rect">
            <a:avLst/>
          </a:prstGeom>
          <a:noFill/>
          <a:ln w="9525">
            <a:noFill/>
            <a:miter lim="800000"/>
            <a:headEnd/>
            <a:tailEnd/>
          </a:ln>
        </p:spPr>
        <p:txBody>
          <a:bodyPr lIns="91416" tIns="45708" rIns="91416" bIns="45708" anchor="b"/>
          <a:lstStyle/>
          <a:p>
            <a:pPr marL="0" marR="0" lvl="0" indent="0" algn="r" defTabSz="911225" rtl="0" eaLnBrk="1" fontAlgn="base" latinLnBrk="0" hangingPunct="1">
              <a:lnSpc>
                <a:spcPct val="100000"/>
              </a:lnSpc>
              <a:spcBef>
                <a:spcPct val="0"/>
              </a:spcBef>
              <a:spcAft>
                <a:spcPct val="0"/>
              </a:spcAft>
              <a:buClrTx/>
              <a:buSzTx/>
              <a:buFontTx/>
              <a:buNone/>
              <a:tabLst/>
              <a:defRPr/>
            </a:pPr>
            <a:fld id="{52E14BCA-B18D-4280-9023-8EDC19C06832}" type="slidenum">
              <a:rPr kumimoji="0" lang="en-GB" altLang="en-US" sz="1200" b="0" i="0" u="none" strike="noStrike" kern="1200" cap="none" spc="0" normalizeH="0" baseline="0" noProof="0">
                <a:ln>
                  <a:noFill/>
                </a:ln>
                <a:solidFill>
                  <a:srgbClr val="000000"/>
                </a:solidFill>
                <a:effectLst/>
                <a:uLnTx/>
                <a:uFillTx/>
                <a:latin typeface="Calibri" pitchFamily="34" charset="0"/>
                <a:ea typeface="+mn-ea"/>
                <a:cs typeface="Arial" pitchFamily="34" charset="0"/>
              </a:rPr>
              <a:pPr marL="0" marR="0" lvl="0" indent="0" algn="r" defTabSz="911225"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Calibri" pitchFamily="34" charset="0"/>
              <a:ea typeface="+mn-ea"/>
              <a:cs typeface="Arial" pitchFamily="34" charset="0"/>
            </a:endParaRPr>
          </a:p>
        </p:txBody>
      </p:sp>
    </p:spTree>
    <p:extLst>
      <p:ext uri="{BB962C8B-B14F-4D97-AF65-F5344CB8AC3E}">
        <p14:creationId xmlns:p14="http://schemas.microsoft.com/office/powerpoint/2010/main" val="1449099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63E372E-A796-05AF-1A54-32EAEEE19D5A}"/>
              </a:ext>
            </a:extLst>
          </p:cNvPr>
          <p:cNvSpPr>
            <a:spLocks noGrp="1" noRot="1" noChangeAspect="1" noChangeArrowheads="1" noTextEdit="1"/>
          </p:cNvSpPr>
          <p:nvPr>
            <p:ph type="sldImg"/>
          </p:nvPr>
        </p:nvSpPr>
        <p:spPr>
          <a:xfrm>
            <a:off x="92075" y="744538"/>
            <a:ext cx="6616700" cy="3722687"/>
          </a:xfrm>
          <a:ln/>
        </p:spPr>
      </p:sp>
      <p:sp>
        <p:nvSpPr>
          <p:cNvPr id="29699" name="Rectangle 3">
            <a:extLst>
              <a:ext uri="{FF2B5EF4-FFF2-40B4-BE49-F238E27FC236}">
                <a16:creationId xmlns:a16="http://schemas.microsoft.com/office/drawing/2014/main" id="{4FD41236-636F-FB04-7D89-F338C4D82B32}"/>
              </a:ext>
            </a:extLst>
          </p:cNvPr>
          <p:cNvSpPr>
            <a:spLocks noGrp="1" noChangeArrowheads="1"/>
          </p:cNvSpPr>
          <p:nvPr>
            <p:ph type="body" idx="1"/>
          </p:nvPr>
        </p:nvSpPr>
        <p:spPr>
          <a:xfrm>
            <a:off x="906463" y="4714875"/>
            <a:ext cx="4984750"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spcBef>
                <a:spcPct val="0"/>
              </a:spcBef>
            </a:pPr>
            <a:r>
              <a:rPr lang="en-AU" altLang="en-US">
                <a:latin typeface="Arial" panose="020B0604020202020204" pitchFamily="34" charset="0"/>
              </a:rPr>
              <a:t>I am not sure if the proliferation of donors has been good for poor people, but it certainly would seem to have been good for the logo design industry.</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C48042F-6511-2C02-4085-E24D087DD0BD}"/>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7BCE3897-D09D-F73A-F5EA-186E40FC04D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0B256D6F-85EF-FF6F-27BE-EBCA4F1C83F8}"/>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5A1E805-DD8C-4970-A89A-BA7ACA391130}" type="slidenum">
              <a:rPr lang="en-US" altLang="en-US" smtClean="0"/>
              <a:pPr/>
              <a:t>18</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3BFDCE4-494F-4C61-AFA9-4280D100E3A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BE02DDC-4A60-410A-B7B6-91AA3855FE27}" type="slidenum">
              <a:rPr lang="en-US" altLang="en-US" smtClean="0"/>
              <a:pPr/>
              <a:t>23</a:t>
            </a:fld>
            <a:endParaRPr lang="en-US" altLang="en-US"/>
          </a:p>
        </p:txBody>
      </p:sp>
      <p:sp>
        <p:nvSpPr>
          <p:cNvPr id="44035" name="Rectangle 2">
            <a:extLst>
              <a:ext uri="{FF2B5EF4-FFF2-40B4-BE49-F238E27FC236}">
                <a16:creationId xmlns:a16="http://schemas.microsoft.com/office/drawing/2014/main" id="{A8C9CD51-5AA5-5D99-75B4-8D820F6F7A21}"/>
              </a:ext>
            </a:extLst>
          </p:cNvPr>
          <p:cNvSpPr>
            <a:spLocks noGrp="1" noRot="1" noChangeAspect="1" noChangeArrowheads="1" noTextEdit="1"/>
          </p:cNvSpPr>
          <p:nvPr>
            <p:ph type="sldImg"/>
          </p:nvPr>
        </p:nvSpPr>
        <p:spPr>
          <a:xfrm>
            <a:off x="1408113" y="539750"/>
            <a:ext cx="3963987" cy="2973388"/>
          </a:xfrm>
          <a:ln/>
        </p:spPr>
      </p:sp>
      <p:sp>
        <p:nvSpPr>
          <p:cNvPr id="44036" name="Rectangle 3">
            <a:extLst>
              <a:ext uri="{FF2B5EF4-FFF2-40B4-BE49-F238E27FC236}">
                <a16:creationId xmlns:a16="http://schemas.microsoft.com/office/drawing/2014/main" id="{C863F561-CE3C-14C0-0199-3153ACA6F743}"/>
              </a:ext>
            </a:extLst>
          </p:cNvPr>
          <p:cNvSpPr>
            <a:spLocks noGrp="1" noChangeArrowheads="1"/>
          </p:cNvSpPr>
          <p:nvPr>
            <p:ph type="body" idx="1"/>
          </p:nvPr>
        </p:nvSpPr>
        <p:spPr>
          <a:xfrm>
            <a:off x="914400" y="3722688"/>
            <a:ext cx="5030788" cy="4894262"/>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DB7AA759-CEC4-624A-FABD-98D0602A20E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9974A4-9672-4847-AEA8-3829CA6BB293}" type="slidenum">
              <a:rPr lang="en-US" altLang="en-US" smtClean="0"/>
              <a:pPr/>
              <a:t>24</a:t>
            </a:fld>
            <a:endParaRPr lang="en-US" altLang="en-US"/>
          </a:p>
        </p:txBody>
      </p:sp>
      <p:sp>
        <p:nvSpPr>
          <p:cNvPr id="46083" name="Rectangle 7">
            <a:extLst>
              <a:ext uri="{FF2B5EF4-FFF2-40B4-BE49-F238E27FC236}">
                <a16:creationId xmlns:a16="http://schemas.microsoft.com/office/drawing/2014/main" id="{09A46129-9B6B-2150-77D5-48482E3C76EF}"/>
              </a:ext>
            </a:extLst>
          </p:cNvPr>
          <p:cNvSpPr txBox="1">
            <a:spLocks noGrp="1" noChangeArrowheads="1"/>
          </p:cNvSpPr>
          <p:nvPr/>
        </p:nvSpPr>
        <p:spPr bwMode="auto">
          <a:xfrm>
            <a:off x="3884613" y="8685213"/>
            <a:ext cx="2970212" cy="4556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b"/>
          <a:lstStyle>
            <a:lvl1pPr defTabSz="4572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1pPr>
            <a:lvl2pPr marL="742950" indent="-285750" defTabSz="4572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2pPr>
            <a:lvl3pPr marL="1143000" indent="-228600" defTabSz="4572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3pPr>
            <a:lvl4pPr marL="1600200" indent="-228600" defTabSz="4572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4pPr>
            <a:lvl5pPr marL="2057400" indent="-228600" defTabSz="4572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9pPr>
          </a:lstStyle>
          <a:p>
            <a:pPr algn="r">
              <a:buClr>
                <a:srgbClr val="000000"/>
              </a:buClr>
              <a:buSzPct val="100000"/>
              <a:buFont typeface="Times New Roman" panose="02020603050405020304" pitchFamily="18" charset="0"/>
              <a:buNone/>
            </a:pPr>
            <a:fld id="{A5591447-E064-404C-B9F5-28A9F7DD0177}" type="slidenum">
              <a:rPr lang="en-GB" altLang="en-US" sz="1200">
                <a:solidFill>
                  <a:srgbClr val="000000"/>
                </a:solidFill>
                <a:cs typeface="Arial" panose="020B0604020202020204" pitchFamily="34" charset="0"/>
              </a:rPr>
              <a:pPr algn="r">
                <a:buClr>
                  <a:srgbClr val="000000"/>
                </a:buClr>
                <a:buSzPct val="100000"/>
                <a:buFont typeface="Times New Roman" panose="02020603050405020304" pitchFamily="18" charset="0"/>
                <a:buNone/>
              </a:pPr>
              <a:t>24</a:t>
            </a:fld>
            <a:endParaRPr lang="en-GB" altLang="en-US" sz="1200">
              <a:solidFill>
                <a:srgbClr val="000000"/>
              </a:solidFill>
              <a:cs typeface="Arial" panose="020B0604020202020204" pitchFamily="34" charset="0"/>
            </a:endParaRPr>
          </a:p>
        </p:txBody>
      </p:sp>
      <p:sp>
        <p:nvSpPr>
          <p:cNvPr id="46084" name="Text Box 1">
            <a:extLst>
              <a:ext uri="{FF2B5EF4-FFF2-40B4-BE49-F238E27FC236}">
                <a16:creationId xmlns:a16="http://schemas.microsoft.com/office/drawing/2014/main" id="{28B7C73F-87EC-3D4E-37DC-F80495253EA3}"/>
              </a:ext>
            </a:extLst>
          </p:cNvPr>
          <p:cNvSpPr txBox="1">
            <a:spLocks noChangeArrowheads="1"/>
          </p:cNvSpPr>
          <p:nvPr/>
        </p:nvSpPr>
        <p:spPr bwMode="auto">
          <a:xfrm>
            <a:off x="-1588" y="8831263"/>
            <a:ext cx="7010401" cy="463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7200" tIns="48600" rIns="97200" bIns="48600" anchor="b"/>
          <a:lstStyle>
            <a:lvl1pPr defTabSz="4572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1pPr>
            <a:lvl2pPr marL="742950" indent="-285750" defTabSz="4572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2pPr>
            <a:lvl3pPr marL="1143000" indent="-228600" defTabSz="4572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3pPr>
            <a:lvl4pPr marL="1600200" indent="-228600" defTabSz="4572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4pPr>
            <a:lvl5pPr marL="2057400" indent="-228600" defTabSz="4572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panose="020B0604020202020204" pitchFamily="34" charset="0"/>
              </a:defRPr>
            </a:lvl9pPr>
          </a:lstStyle>
          <a:p>
            <a:pPr algn="ctr">
              <a:buClr>
                <a:srgbClr val="000000"/>
              </a:buClr>
              <a:buSzPct val="100000"/>
              <a:buFont typeface="Times New Roman" panose="02020603050405020304" pitchFamily="18" charset="0"/>
              <a:buNone/>
            </a:pPr>
            <a:fld id="{47CC89CD-276F-499D-977A-3BF98FF88C0A}" type="slidenum">
              <a:rPr lang="en-US" altLang="en-US" sz="1000">
                <a:solidFill>
                  <a:srgbClr val="000000"/>
                </a:solidFill>
                <a:cs typeface="Arial" panose="020B0604020202020204" pitchFamily="34" charset="0"/>
              </a:rPr>
              <a:pPr algn="ctr">
                <a:buClr>
                  <a:srgbClr val="000000"/>
                </a:buClr>
                <a:buSzPct val="100000"/>
                <a:buFont typeface="Times New Roman" panose="02020603050405020304" pitchFamily="18" charset="0"/>
                <a:buNone/>
              </a:pPr>
              <a:t>24</a:t>
            </a:fld>
            <a:endParaRPr lang="en-US" altLang="en-US" sz="1000">
              <a:solidFill>
                <a:srgbClr val="000000"/>
              </a:solidFill>
              <a:cs typeface="Arial" panose="020B0604020202020204" pitchFamily="34" charset="0"/>
            </a:endParaRPr>
          </a:p>
        </p:txBody>
      </p:sp>
      <p:sp>
        <p:nvSpPr>
          <p:cNvPr id="46085" name="Text Box 2">
            <a:extLst>
              <a:ext uri="{FF2B5EF4-FFF2-40B4-BE49-F238E27FC236}">
                <a16:creationId xmlns:a16="http://schemas.microsoft.com/office/drawing/2014/main" id="{26AF2175-0A29-61E1-9426-4FFFB0E7B502}"/>
              </a:ext>
            </a:extLst>
          </p:cNvPr>
          <p:cNvSpPr txBox="1">
            <a:spLocks noChangeArrowheads="1"/>
          </p:cNvSpPr>
          <p:nvPr/>
        </p:nvSpPr>
        <p:spPr bwMode="auto">
          <a:xfrm>
            <a:off x="1192213" y="703263"/>
            <a:ext cx="4630737" cy="3473450"/>
          </a:xfrm>
          <a:prstGeom prst="rect">
            <a:avLst/>
          </a:prstGeom>
          <a:solidFill>
            <a:srgbClr val="FFFFFF"/>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buClr>
                <a:srgbClr val="000000"/>
              </a:buClr>
              <a:buSzPct val="100000"/>
              <a:buFont typeface="Times New Roman" panose="02020603050405020304" pitchFamily="18" charset="0"/>
              <a:buNone/>
            </a:pPr>
            <a:endParaRPr lang="en-US" altLang="en-US">
              <a:solidFill>
                <a:schemeClr val="bg1"/>
              </a:solidFill>
              <a:cs typeface="Arial" panose="020B0604020202020204" pitchFamily="34" charset="0"/>
            </a:endParaRPr>
          </a:p>
        </p:txBody>
      </p:sp>
      <p:sp>
        <p:nvSpPr>
          <p:cNvPr id="46086" name="Rectangle 3">
            <a:extLst>
              <a:ext uri="{FF2B5EF4-FFF2-40B4-BE49-F238E27FC236}">
                <a16:creationId xmlns:a16="http://schemas.microsoft.com/office/drawing/2014/main" id="{D3238317-250D-6D21-F8ED-66943DFFDE46}"/>
              </a:ext>
            </a:extLst>
          </p:cNvPr>
          <p:cNvSpPr>
            <a:spLocks noGrp="1" noChangeArrowheads="1"/>
          </p:cNvSpPr>
          <p:nvPr>
            <p:ph type="body"/>
          </p:nvPr>
        </p:nvSpPr>
        <p:spPr>
          <a:xfrm>
            <a:off x="935038" y="3784600"/>
            <a:ext cx="5140325" cy="4970463"/>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p>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D50C3930-63CB-7223-7246-E4231CAF350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03E84B0-7D8C-4295-A873-294370A68791}" type="slidenum">
              <a:rPr lang="en-US" altLang="en-US" smtClean="0"/>
              <a:pPr/>
              <a:t>27</a:t>
            </a:fld>
            <a:endParaRPr lang="en-US" altLang="en-US"/>
          </a:p>
        </p:txBody>
      </p:sp>
      <p:sp>
        <p:nvSpPr>
          <p:cNvPr id="50179" name="Rectangle 2">
            <a:extLst>
              <a:ext uri="{FF2B5EF4-FFF2-40B4-BE49-F238E27FC236}">
                <a16:creationId xmlns:a16="http://schemas.microsoft.com/office/drawing/2014/main" id="{EF9920FB-0807-33FC-35DF-563CE6E9A11E}"/>
              </a:ext>
            </a:extLst>
          </p:cNvPr>
          <p:cNvSpPr>
            <a:spLocks noGrp="1" noRot="1" noChangeAspect="1" noChangeArrowheads="1" noTextEdit="1"/>
          </p:cNvSpPr>
          <p:nvPr>
            <p:ph type="sldImg"/>
          </p:nvPr>
        </p:nvSpPr>
        <p:spPr>
          <a:xfrm>
            <a:off x="1408113" y="539750"/>
            <a:ext cx="3963987" cy="2973388"/>
          </a:xfrm>
          <a:ln/>
        </p:spPr>
      </p:sp>
      <p:sp>
        <p:nvSpPr>
          <p:cNvPr id="50180" name="Rectangle 3">
            <a:extLst>
              <a:ext uri="{FF2B5EF4-FFF2-40B4-BE49-F238E27FC236}">
                <a16:creationId xmlns:a16="http://schemas.microsoft.com/office/drawing/2014/main" id="{B6456198-86BB-2B03-66D7-64A0957002FD}"/>
              </a:ext>
            </a:extLst>
          </p:cNvPr>
          <p:cNvSpPr>
            <a:spLocks noGrp="1" noChangeArrowheads="1"/>
          </p:cNvSpPr>
          <p:nvPr>
            <p:ph type="body" idx="1"/>
          </p:nvPr>
        </p:nvSpPr>
        <p:spPr>
          <a:xfrm>
            <a:off x="914400" y="3722688"/>
            <a:ext cx="5030788" cy="4894262"/>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Slide Image Placeholder 1"/>
          <p:cNvSpPr>
            <a:spLocks noGrp="1" noRot="1" noChangeAspect="1" noTextEdit="1"/>
          </p:cNvSpPr>
          <p:nvPr>
            <p:ph type="sldImg"/>
          </p:nvPr>
        </p:nvSpPr>
        <p:spPr bwMode="auto">
          <a:noFill/>
          <a:ln>
            <a:solidFill>
              <a:srgbClr val="000000"/>
            </a:solidFill>
            <a:miter lim="800000"/>
            <a:headEnd/>
            <a:tailEnd/>
          </a:ln>
        </p:spPr>
      </p:sp>
      <p:sp>
        <p:nvSpPr>
          <p:cNvPr id="226307" name="Notes Placeholder 2"/>
          <p:cNvSpPr>
            <a:spLocks noGrp="1"/>
          </p:cNvSpPr>
          <p:nvPr>
            <p:ph type="body" idx="1"/>
          </p:nvPr>
        </p:nvSpPr>
        <p:spPr bwMode="auto">
          <a:noFill/>
        </p:spPr>
        <p:txBody>
          <a:bodyPr wrap="square" lIns="92705" tIns="46353" rIns="92705" bIns="46353" numCol="1" anchor="t" anchorCtr="0" compatLnSpc="1">
            <a:prstTxWarp prst="textNoShape">
              <a:avLst/>
            </a:prstTxWarp>
          </a:bodyPr>
          <a:lstStyle/>
          <a:p>
            <a:pPr>
              <a:spcBef>
                <a:spcPct val="0"/>
              </a:spcBef>
            </a:pPr>
            <a:r>
              <a:rPr lang="en-NZ" altLang="en-US"/>
              <a:t>Creating and sustaining intersectoral action for health is challenging. This slide shows the necessary elements that can create the conditions for success. </a:t>
            </a:r>
          </a:p>
        </p:txBody>
      </p:sp>
      <p:sp>
        <p:nvSpPr>
          <p:cNvPr id="226308" name="Slide Number Placeholder 3"/>
          <p:cNvSpPr txBox="1">
            <a:spLocks noGrp="1"/>
          </p:cNvSpPr>
          <p:nvPr/>
        </p:nvSpPr>
        <p:spPr bwMode="auto">
          <a:xfrm>
            <a:off x="3884613" y="9447213"/>
            <a:ext cx="2971800" cy="496887"/>
          </a:xfrm>
          <a:prstGeom prst="rect">
            <a:avLst/>
          </a:prstGeom>
          <a:noFill/>
          <a:ln w="9525">
            <a:noFill/>
            <a:miter lim="800000"/>
            <a:headEnd/>
            <a:tailEnd/>
          </a:ln>
        </p:spPr>
        <p:txBody>
          <a:bodyPr lIns="92705" tIns="46353" rIns="92705" bIns="46353" anchor="b"/>
          <a:lstStyle/>
          <a:p>
            <a:pPr marL="0" marR="0" lvl="0" indent="0" algn="r" defTabSz="885825" rtl="0" eaLnBrk="1" fontAlgn="base" latinLnBrk="0" hangingPunct="1">
              <a:lnSpc>
                <a:spcPct val="100000"/>
              </a:lnSpc>
              <a:spcBef>
                <a:spcPct val="0"/>
              </a:spcBef>
              <a:spcAft>
                <a:spcPct val="0"/>
              </a:spcAft>
              <a:buClrTx/>
              <a:buSzTx/>
              <a:buFontTx/>
              <a:buNone/>
              <a:tabLst/>
              <a:defRPr/>
            </a:pPr>
            <a:fld id="{04F76658-A8DC-4429-8C3C-EB6AF75B3830}" type="slidenum">
              <a:rPr kumimoji="0" lang="en-GB" altLang="en-US" sz="1200" b="0" i="0" u="none" strike="noStrike" kern="1200" cap="none" spc="0" normalizeH="0" baseline="0" noProof="0">
                <a:ln>
                  <a:noFill/>
                </a:ln>
                <a:solidFill>
                  <a:srgbClr val="000000"/>
                </a:solidFill>
                <a:effectLst/>
                <a:uLnTx/>
                <a:uFillTx/>
                <a:latin typeface="Arial" pitchFamily="34" charset="0"/>
                <a:ea typeface="+mn-ea"/>
                <a:cs typeface="+mn-cs"/>
              </a:rPr>
              <a:pPr marL="0" marR="0" lvl="0" indent="0" algn="r" defTabSz="885825" rtl="0" eaLnBrk="1" fontAlgn="base" latinLnBrk="0" hangingPunct="1">
                <a:lnSpc>
                  <a:spcPct val="100000"/>
                </a:lnSpc>
                <a:spcBef>
                  <a:spcPct val="0"/>
                </a:spcBef>
                <a:spcAft>
                  <a:spcPct val="0"/>
                </a:spcAft>
                <a:buClrTx/>
                <a:buSzTx/>
                <a:buFontTx/>
                <a:buNone/>
                <a:tabLst/>
                <a:defRPr/>
              </a:pPr>
              <a:t>38</a:t>
            </a:fld>
            <a:endParaRPr kumimoji="0" lang="en-GB" altLang="en-US" sz="1200" b="0" i="0" u="none" strike="noStrike" kern="1200" cap="none" spc="0" normalizeH="0" baseline="0" noProof="0">
              <a:ln>
                <a:noFill/>
              </a:ln>
              <a:solidFill>
                <a:srgbClr val="000000"/>
              </a:solidFill>
              <a:effectLst/>
              <a:uLnTx/>
              <a:uFillTx/>
              <a:latin typeface="Arial" pitchFamily="34" charset="0"/>
              <a:ea typeface="+mn-ea"/>
              <a:cs typeface="+mn-cs"/>
            </a:endParaRPr>
          </a:p>
        </p:txBody>
      </p:sp>
    </p:spTree>
    <p:extLst>
      <p:ext uri="{BB962C8B-B14F-4D97-AF65-F5344CB8AC3E}">
        <p14:creationId xmlns:p14="http://schemas.microsoft.com/office/powerpoint/2010/main" val="41845849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Slide Image Placeholder 1"/>
          <p:cNvSpPr>
            <a:spLocks noGrp="1" noRot="1" noChangeAspect="1" noTextEdit="1"/>
          </p:cNvSpPr>
          <p:nvPr>
            <p:ph type="sldImg"/>
          </p:nvPr>
        </p:nvSpPr>
        <p:spPr bwMode="auto">
          <a:noFill/>
          <a:ln>
            <a:solidFill>
              <a:srgbClr val="000000"/>
            </a:solidFill>
            <a:miter lim="800000"/>
            <a:headEnd/>
            <a:tailEnd/>
          </a:ln>
        </p:spPr>
      </p:sp>
      <p:sp>
        <p:nvSpPr>
          <p:cNvPr id="2283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ltLang="en-US"/>
          </a:p>
        </p:txBody>
      </p:sp>
      <p:sp>
        <p:nvSpPr>
          <p:cNvPr id="228356" name="Slide Number Placeholder 3"/>
          <p:cNvSpPr>
            <a:spLocks noGrp="1"/>
          </p:cNvSpPr>
          <p:nvPr>
            <p:ph type="sldNum" sz="quarter" idx="5"/>
          </p:nvPr>
        </p:nvSpPr>
        <p:spPr bwMode="auto">
          <a:noFill/>
          <a:ln>
            <a:miter lim="800000"/>
            <a:headEnd/>
            <a:tailEnd/>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1CE4782-F5BD-43EC-BE9A-BB395F88B14B}" type="slidenum">
              <a:rPr kumimoji="0" lang="en-GB" altLang="en-US" sz="1200" b="0" i="0" u="none" strike="noStrike" kern="1200" cap="none" spc="0" normalizeH="0" baseline="0" noProof="0">
                <a:ln>
                  <a:noFill/>
                </a:ln>
                <a:solidFill>
                  <a:srgbClr val="000000"/>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1821147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8EFFB-4923-AC76-A9FD-36ADC86DE8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BF22F3-2689-68E7-7736-9693904018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77ACFC-78F7-1691-011C-289FB8A0A2EF}"/>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5" name="Footer Placeholder 4">
            <a:extLst>
              <a:ext uri="{FF2B5EF4-FFF2-40B4-BE49-F238E27FC236}">
                <a16:creationId xmlns:a16="http://schemas.microsoft.com/office/drawing/2014/main" id="{32DEB15B-99C8-C11C-9435-A8F27EB7A0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F454F8-DEBF-7A74-775E-34122E92D70B}"/>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1834618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588BF-210C-51A1-70C1-AC05B01CE9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DFD447-A6B3-4813-B07F-73AD848952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C7D033-87EF-7726-5D20-2FF95360AC3A}"/>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5" name="Footer Placeholder 4">
            <a:extLst>
              <a:ext uri="{FF2B5EF4-FFF2-40B4-BE49-F238E27FC236}">
                <a16:creationId xmlns:a16="http://schemas.microsoft.com/office/drawing/2014/main" id="{40D52377-4E8B-AF73-EB35-C135A8A526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BC063E-5A5F-CC14-7651-4EC00C8CA1AA}"/>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1010521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0C94E-9231-6926-26A5-AD62D0F0D3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A43BD0-B90E-FCA3-71AE-6A00CB8F88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464FE8-E310-F88D-5857-70B89D5D7C41}"/>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5" name="Footer Placeholder 4">
            <a:extLst>
              <a:ext uri="{FF2B5EF4-FFF2-40B4-BE49-F238E27FC236}">
                <a16:creationId xmlns:a16="http://schemas.microsoft.com/office/drawing/2014/main" id="{50C8F594-2D67-4100-8BBB-0AE4B06916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4C95A2-BBFD-FDBC-BE6C-11B18395E066}"/>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3484224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9B3FA-7EA3-65E8-2F8B-17173182F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403A76-5A2F-1594-7FE6-F7869C875A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3FB51E-8B2B-B233-34AE-B620999FD4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8E9EF1-7DB7-C2E8-7185-47E9EE1D0B7A}"/>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6" name="Footer Placeholder 5">
            <a:extLst>
              <a:ext uri="{FF2B5EF4-FFF2-40B4-BE49-F238E27FC236}">
                <a16:creationId xmlns:a16="http://schemas.microsoft.com/office/drawing/2014/main" id="{DF2E1758-24D6-A997-A77A-A17725645D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76EEC-52DD-0813-59CA-765376CF37C0}"/>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3017704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DCFAF-3638-351F-5D4A-68AFD9063A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01381A-279C-72E8-8B3D-43FA2C0057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693437-670C-4C31-43B0-B20D10195C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B1977-F482-94A5-9435-3F55C8DC69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5F6D45-C099-677C-5F45-A7A11E4C20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D37561-AE9A-5D1D-CA30-EADE2C44B7EE}"/>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8" name="Footer Placeholder 7">
            <a:extLst>
              <a:ext uri="{FF2B5EF4-FFF2-40B4-BE49-F238E27FC236}">
                <a16:creationId xmlns:a16="http://schemas.microsoft.com/office/drawing/2014/main" id="{3BF9DD11-4D20-6EC4-25B9-DEEF0595E2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AAE6BB-675B-A3DB-9D95-37CFD7114AA4}"/>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1612680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8ADA0-AC22-94E4-99B4-0DF6C2CFBC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3B2F79A-3F1D-4B14-968A-8FE495573D7B}"/>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4" name="Footer Placeholder 3">
            <a:extLst>
              <a:ext uri="{FF2B5EF4-FFF2-40B4-BE49-F238E27FC236}">
                <a16:creationId xmlns:a16="http://schemas.microsoft.com/office/drawing/2014/main" id="{0017E258-30BD-54FD-2529-B802D856227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EAE967-75B6-2490-52CC-95BDE2D90FFF}"/>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288504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C4EF9C-392D-017E-481E-B4E3B4E22746}"/>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3" name="Footer Placeholder 2">
            <a:extLst>
              <a:ext uri="{FF2B5EF4-FFF2-40B4-BE49-F238E27FC236}">
                <a16:creationId xmlns:a16="http://schemas.microsoft.com/office/drawing/2014/main" id="{38EB6323-BABF-185E-CFE9-DF2DCFA3AC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421072-3CCD-C41A-3867-FCC1F6D68DAC}"/>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3943293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3ECE8-6B13-9DA8-D3A7-FE8DFA0A71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3A90E8-9279-B300-7E6A-9DB389FFC5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D36321-10CF-1B95-8AA6-48BD493E9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D97DBC-43DF-DBBF-CCD6-B5884CE86949}"/>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6" name="Footer Placeholder 5">
            <a:extLst>
              <a:ext uri="{FF2B5EF4-FFF2-40B4-BE49-F238E27FC236}">
                <a16:creationId xmlns:a16="http://schemas.microsoft.com/office/drawing/2014/main" id="{E0466ECA-9736-FB2B-50E1-6AD693926A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AB74B6-C984-7747-E5CD-9D329BF1C636}"/>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917376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F2476-C55E-14B8-904F-75D0E1E309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43BE6B-9FB0-4CBF-9983-DBEC47E187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8D82B8-6A4A-8314-4A85-D7E76C2D49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E20D83-B097-85CD-54D7-64CA6668B1F6}"/>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6" name="Footer Placeholder 5">
            <a:extLst>
              <a:ext uri="{FF2B5EF4-FFF2-40B4-BE49-F238E27FC236}">
                <a16:creationId xmlns:a16="http://schemas.microsoft.com/office/drawing/2014/main" id="{488DD99C-BCA4-4A1F-7478-8FC3C439F2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4905F3-9245-58EA-471D-44B302CD63B9}"/>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3238225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E5C19-0010-C38F-8066-7817278626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620C7C-9A0F-DE4C-DDBB-3743D3AECB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441284-6BD1-4FA3-5E5C-E3781CE540DA}"/>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5" name="Footer Placeholder 4">
            <a:extLst>
              <a:ext uri="{FF2B5EF4-FFF2-40B4-BE49-F238E27FC236}">
                <a16:creationId xmlns:a16="http://schemas.microsoft.com/office/drawing/2014/main" id="{FDC97694-80C9-02C2-67ED-843F60D4DF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B16DFB-7276-5BE8-ED61-5DDF67E35802}"/>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1961694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EC2442-57C3-50BD-E580-0F8E4B00DB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608E8A-C045-4D9F-1858-A2B3686B79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DE9CAD-3D03-9BB6-3884-B2722A1174B9}"/>
              </a:ext>
            </a:extLst>
          </p:cNvPr>
          <p:cNvSpPr>
            <a:spLocks noGrp="1"/>
          </p:cNvSpPr>
          <p:nvPr>
            <p:ph type="dt" sz="half" idx="10"/>
          </p:nvPr>
        </p:nvSpPr>
        <p:spPr/>
        <p:txBody>
          <a:bodyPr/>
          <a:lstStyle/>
          <a:p>
            <a:fld id="{374C381B-C8A3-48A5-BB9D-754E0CA405D7}" type="datetimeFigureOut">
              <a:rPr lang="en-GB" smtClean="0"/>
              <a:t>28/04/2024</a:t>
            </a:fld>
            <a:endParaRPr lang="en-GB"/>
          </a:p>
        </p:txBody>
      </p:sp>
      <p:sp>
        <p:nvSpPr>
          <p:cNvPr id="5" name="Footer Placeholder 4">
            <a:extLst>
              <a:ext uri="{FF2B5EF4-FFF2-40B4-BE49-F238E27FC236}">
                <a16:creationId xmlns:a16="http://schemas.microsoft.com/office/drawing/2014/main" id="{1DEFD31E-AA6B-C6B6-7957-68C9D8F1A1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AFDC54-AB2E-C536-90D2-398D6B8F8F63}"/>
              </a:ext>
            </a:extLst>
          </p:cNvPr>
          <p:cNvSpPr>
            <a:spLocks noGrp="1"/>
          </p:cNvSpPr>
          <p:nvPr>
            <p:ph type="sldNum" sz="quarter" idx="12"/>
          </p:nvPr>
        </p:nvSpPr>
        <p:spPr/>
        <p:txBody>
          <a:bodyPr/>
          <a:lstStyle/>
          <a:p>
            <a:fld id="{F5B4D70A-D4CA-4CF5-9D12-9B9D77852C47}" type="slidenum">
              <a:rPr lang="en-GB" smtClean="0"/>
              <a:t>‹#›</a:t>
            </a:fld>
            <a:endParaRPr lang="en-GB"/>
          </a:p>
        </p:txBody>
      </p:sp>
    </p:spTree>
    <p:extLst>
      <p:ext uri="{BB962C8B-B14F-4D97-AF65-F5344CB8AC3E}">
        <p14:creationId xmlns:p14="http://schemas.microsoft.com/office/powerpoint/2010/main" val="2550647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1BED9A74-AA0C-4355-9E10-D584B9B445A8}" type="datetimeFigureOut">
              <a:rPr lang="en-US"/>
              <a:pPr>
                <a:defRPr/>
              </a:pPr>
              <a:t>4/28/2024</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0B7F1216-5090-40E2-9A1A-DEABFF73461B}" type="slidenum">
              <a:rPr lang="en-US" altLang="en-US"/>
              <a:pPr/>
              <a:t>‹#›</a:t>
            </a:fld>
            <a:endParaRPr lang="en-US" altLang="en-US"/>
          </a:p>
        </p:txBody>
      </p:sp>
    </p:spTree>
    <p:extLst>
      <p:ext uri="{BB962C8B-B14F-4D97-AF65-F5344CB8AC3E}">
        <p14:creationId xmlns:p14="http://schemas.microsoft.com/office/powerpoint/2010/main" val="27009148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F743BDB-11A5-4085-9467-7EB634F7AF8D}" type="datetimeFigureOut">
              <a:rPr lang="en-US"/>
              <a:pPr>
                <a:defRPr/>
              </a:pPr>
              <a:t>4/28/2024</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CC966F55-988D-4F48-9607-837AB4BD3254}" type="slidenum">
              <a:rPr lang="en-US" altLang="en-US"/>
              <a:pPr/>
              <a:t>‹#›</a:t>
            </a:fld>
            <a:endParaRPr lang="en-US" altLang="en-US"/>
          </a:p>
        </p:txBody>
      </p:sp>
    </p:spTree>
    <p:extLst>
      <p:ext uri="{BB962C8B-B14F-4D97-AF65-F5344CB8AC3E}">
        <p14:creationId xmlns:p14="http://schemas.microsoft.com/office/powerpoint/2010/main" val="35924906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A7C75F0E-4FD3-4CDE-8DAF-E8F36B8A8427}" type="datetimeFigureOut">
              <a:rPr lang="en-US"/>
              <a:pPr>
                <a:defRPr/>
              </a:pPr>
              <a:t>4/28/2024</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1E9C9401-B642-4B28-B11F-8A4DD40ABE91}" type="slidenum">
              <a:rPr lang="en-US" altLang="en-US"/>
              <a:pPr/>
              <a:t>‹#›</a:t>
            </a:fld>
            <a:endParaRPr lang="en-US" altLang="en-US"/>
          </a:p>
        </p:txBody>
      </p:sp>
    </p:spTree>
    <p:extLst>
      <p:ext uri="{BB962C8B-B14F-4D97-AF65-F5344CB8AC3E}">
        <p14:creationId xmlns:p14="http://schemas.microsoft.com/office/powerpoint/2010/main" val="1232129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C2E79879-5C14-40FF-AAFF-42A73635EC41}" type="datetimeFigureOut">
              <a:rPr lang="en-US"/>
              <a:pPr>
                <a:defRPr/>
              </a:pPr>
              <a:t>4/28/2024</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280891F0-E65C-45CF-B0A3-C8BD6B7C5D69}" type="slidenum">
              <a:rPr lang="en-US" altLang="en-US"/>
              <a:pPr/>
              <a:t>‹#›</a:t>
            </a:fld>
            <a:endParaRPr lang="en-US" altLang="en-US"/>
          </a:p>
        </p:txBody>
      </p:sp>
    </p:spTree>
    <p:extLst>
      <p:ext uri="{BB962C8B-B14F-4D97-AF65-F5344CB8AC3E}">
        <p14:creationId xmlns:p14="http://schemas.microsoft.com/office/powerpoint/2010/main" val="12767203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66516B9-562C-4B23-ACB5-20DC6F7B871E}" type="datetimeFigureOut">
              <a:rPr lang="en-US"/>
              <a:pPr>
                <a:defRPr/>
              </a:pPr>
              <a:t>4/28/2024</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BD8AFEE6-70AD-4849-9DFA-52D42E4273D0}" type="slidenum">
              <a:rPr lang="en-US" altLang="en-US"/>
              <a:pPr/>
              <a:t>‹#›</a:t>
            </a:fld>
            <a:endParaRPr lang="en-US" altLang="en-US"/>
          </a:p>
        </p:txBody>
      </p:sp>
    </p:spTree>
    <p:extLst>
      <p:ext uri="{BB962C8B-B14F-4D97-AF65-F5344CB8AC3E}">
        <p14:creationId xmlns:p14="http://schemas.microsoft.com/office/powerpoint/2010/main" val="42881493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CD998940-8297-48ED-8DFC-F95768C34432}" type="datetimeFigureOut">
              <a:rPr lang="en-US"/>
              <a:pPr>
                <a:defRPr/>
              </a:pPr>
              <a:t>4/28/2024</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fld id="{AF6F4C8E-67C8-4182-A387-889A71D3FCBA}" type="slidenum">
              <a:rPr lang="en-US" altLang="en-US"/>
              <a:pPr/>
              <a:t>‹#›</a:t>
            </a:fld>
            <a:endParaRPr lang="en-US" altLang="en-US"/>
          </a:p>
        </p:txBody>
      </p:sp>
    </p:spTree>
    <p:extLst>
      <p:ext uri="{BB962C8B-B14F-4D97-AF65-F5344CB8AC3E}">
        <p14:creationId xmlns:p14="http://schemas.microsoft.com/office/powerpoint/2010/main" val="2352918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32A2E76-FBFA-4F6E-9C2B-37E0EA5D8F8E}" type="datetimeFigureOut">
              <a:rPr lang="en-US"/>
              <a:pPr>
                <a:defRPr/>
              </a:pPr>
              <a:t>4/28/2024</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fld id="{AACB2E66-22C8-41FB-8AFE-2A88A6150FE4}" type="slidenum">
              <a:rPr lang="en-US" altLang="en-US"/>
              <a:pPr/>
              <a:t>‹#›</a:t>
            </a:fld>
            <a:endParaRPr lang="en-US" altLang="en-US"/>
          </a:p>
        </p:txBody>
      </p:sp>
    </p:spTree>
    <p:extLst>
      <p:ext uri="{BB962C8B-B14F-4D97-AF65-F5344CB8AC3E}">
        <p14:creationId xmlns:p14="http://schemas.microsoft.com/office/powerpoint/2010/main" val="26510482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862F626-2AE4-46F2-89F3-86B67BB9D6B4}" type="datetimeFigureOut">
              <a:rPr lang="en-US"/>
              <a:pPr>
                <a:defRPr/>
              </a:pPr>
              <a:t>4/28/2024</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D4E6159D-D1EB-438A-8DC1-FEF2C33E27C4}" type="slidenum">
              <a:rPr lang="en-US" altLang="en-US"/>
              <a:pPr/>
              <a:t>‹#›</a:t>
            </a:fld>
            <a:endParaRPr lang="en-US" altLang="en-US"/>
          </a:p>
        </p:txBody>
      </p:sp>
    </p:spTree>
    <p:extLst>
      <p:ext uri="{BB962C8B-B14F-4D97-AF65-F5344CB8AC3E}">
        <p14:creationId xmlns:p14="http://schemas.microsoft.com/office/powerpoint/2010/main" val="3968354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B2DD263-C28E-4D7D-A5EB-99E3496F6C32}" type="datetimeFigureOut">
              <a:rPr lang="en-US"/>
              <a:pPr>
                <a:defRPr/>
              </a:pPr>
              <a:t>4/28/2024</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A5A4F979-640E-413F-BB91-F38C9A637F05}" type="slidenum">
              <a:rPr lang="en-US" altLang="en-US"/>
              <a:pPr/>
              <a:t>‹#›</a:t>
            </a:fld>
            <a:endParaRPr lang="en-US" altLang="en-US"/>
          </a:p>
        </p:txBody>
      </p:sp>
    </p:spTree>
    <p:extLst>
      <p:ext uri="{BB962C8B-B14F-4D97-AF65-F5344CB8AC3E}">
        <p14:creationId xmlns:p14="http://schemas.microsoft.com/office/powerpoint/2010/main" val="27462541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15935844-3187-42AF-9701-5E73CA444EFF}" type="datetimeFigureOut">
              <a:rPr lang="en-US"/>
              <a:pPr>
                <a:defRPr/>
              </a:pPr>
              <a:t>4/28/2024</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BD0F53B1-9274-4DC0-A419-205BD3E00238}" type="slidenum">
              <a:rPr lang="en-US" altLang="en-US"/>
              <a:pPr/>
              <a:t>‹#›</a:t>
            </a:fld>
            <a:endParaRPr lang="en-US" altLang="en-US"/>
          </a:p>
        </p:txBody>
      </p:sp>
    </p:spTree>
    <p:extLst>
      <p:ext uri="{BB962C8B-B14F-4D97-AF65-F5344CB8AC3E}">
        <p14:creationId xmlns:p14="http://schemas.microsoft.com/office/powerpoint/2010/main" val="35358492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5B27E0C6-D216-4BB1-B3D7-68A81044DD1C}" type="datetimeFigureOut">
              <a:rPr lang="en-US"/>
              <a:pPr>
                <a:defRPr/>
              </a:pPr>
              <a:t>4/28/2024</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A2F061E3-EBCD-476D-9F76-6C65333C2775}" type="slidenum">
              <a:rPr lang="en-US" altLang="en-US"/>
              <a:pPr/>
              <a:t>‹#›</a:t>
            </a:fld>
            <a:endParaRPr lang="en-US" altLang="en-US"/>
          </a:p>
        </p:txBody>
      </p:sp>
    </p:spTree>
    <p:extLst>
      <p:ext uri="{BB962C8B-B14F-4D97-AF65-F5344CB8AC3E}">
        <p14:creationId xmlns:p14="http://schemas.microsoft.com/office/powerpoint/2010/main" val="16066399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A6D3977-F45B-4951-9411-5D96A26F8D65}" type="datetimeFigureOut">
              <a:rPr lang="en-US"/>
              <a:pPr>
                <a:defRPr/>
              </a:pPr>
              <a:t>4/28/2024</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2E226346-4488-4BE1-A06E-13322DBFB502}" type="slidenum">
              <a:rPr lang="en-US" altLang="en-US"/>
              <a:pPr/>
              <a:t>‹#›</a:t>
            </a:fld>
            <a:endParaRPr lang="en-US" altLang="en-US"/>
          </a:p>
        </p:txBody>
      </p:sp>
    </p:spTree>
    <p:extLst>
      <p:ext uri="{BB962C8B-B14F-4D97-AF65-F5344CB8AC3E}">
        <p14:creationId xmlns:p14="http://schemas.microsoft.com/office/powerpoint/2010/main" val="25415903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94185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78A0E-6588-4EEA-A265-7E198BEA2BA9}"/>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CC1901F-79E3-4BCF-90F9-44C78E365B3C}"/>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D6C650-0199-485A-998F-E7F0CEDEF3C2}"/>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5" name="Footer Placeholder 4">
            <a:extLst>
              <a:ext uri="{FF2B5EF4-FFF2-40B4-BE49-F238E27FC236}">
                <a16:creationId xmlns:a16="http://schemas.microsoft.com/office/drawing/2014/main" id="{2B196939-C54F-4872-BCF7-B4693AF50B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47123-4327-45E8-AF61-89CC20013A04}"/>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39397373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B10C-6A01-486B-82AA-F51CA45FD3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5322DB-DBB3-44BC-B2DD-271738E8E7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9C2C0D-DB4E-42E4-97C7-33A1739D8864}"/>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5" name="Footer Placeholder 4">
            <a:extLst>
              <a:ext uri="{FF2B5EF4-FFF2-40B4-BE49-F238E27FC236}">
                <a16:creationId xmlns:a16="http://schemas.microsoft.com/office/drawing/2014/main" id="{3D27DF27-05A2-44D5-B8CD-B726365377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CD4D8C-5817-437E-AFA7-A1D1B4FA9C37}"/>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12907754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0BF38-5E27-4FC8-9C1F-FDCF37000F7F}"/>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1D2EFB-C1FF-414A-B64F-6E10CEB7EE50}"/>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985602-FF6E-4B03-B7C4-D97412D163D1}"/>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5" name="Footer Placeholder 4">
            <a:extLst>
              <a:ext uri="{FF2B5EF4-FFF2-40B4-BE49-F238E27FC236}">
                <a16:creationId xmlns:a16="http://schemas.microsoft.com/office/drawing/2014/main" id="{560BA2D4-F066-4CDD-BB83-C2206AFE5A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68B2DB-7BB2-41DC-82C4-1247020BA523}"/>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28647078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0DF5D-05B8-47A3-A894-A0977D6444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72D371-C423-483C-A7E2-87B75DBB99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7A648F-3030-4348-A654-F4D931E35E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BBB3C33-6050-40E7-80A5-67E028FF50E4}"/>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6" name="Footer Placeholder 5">
            <a:extLst>
              <a:ext uri="{FF2B5EF4-FFF2-40B4-BE49-F238E27FC236}">
                <a16:creationId xmlns:a16="http://schemas.microsoft.com/office/drawing/2014/main" id="{5C686559-7041-4A75-A1AF-29DCEC3673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442AC0-207A-426C-A284-35777AFAA11D}"/>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23279724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D37FE-91BD-485E-AF72-D8C1049EA34A}"/>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5E1D96-A54C-4DC5-A4E7-B126D4978817}"/>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B2404CB-C4DC-4F25-A9A7-A3E3B15C7751}"/>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B075AA-977C-4BC9-92A2-05A284601174}"/>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8E0D91E-E59D-43AD-8BDC-21699107DA28}"/>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55504D-972E-4F08-993D-C7EDA91F7217}"/>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8" name="Footer Placeholder 7">
            <a:extLst>
              <a:ext uri="{FF2B5EF4-FFF2-40B4-BE49-F238E27FC236}">
                <a16:creationId xmlns:a16="http://schemas.microsoft.com/office/drawing/2014/main" id="{C6F86DD9-4146-4EE8-99CA-E0FCF9A170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4794C7-ED7E-434D-B21A-45B79D651652}"/>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12660150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D5AD2-AE4A-4EB6-BC4F-AC1FD73351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C10A96-A923-481D-B70E-1FFBBF97A1F6}"/>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4" name="Footer Placeholder 3">
            <a:extLst>
              <a:ext uri="{FF2B5EF4-FFF2-40B4-BE49-F238E27FC236}">
                <a16:creationId xmlns:a16="http://schemas.microsoft.com/office/drawing/2014/main" id="{47DF1FC3-C866-4C1D-AD02-7E0B1167F6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0277D1-5CFE-4624-A93D-10964E47FE87}"/>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353918941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9C8660-970E-4DD1-A2D8-C2B9D45709CA}"/>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3" name="Footer Placeholder 2">
            <a:extLst>
              <a:ext uri="{FF2B5EF4-FFF2-40B4-BE49-F238E27FC236}">
                <a16:creationId xmlns:a16="http://schemas.microsoft.com/office/drawing/2014/main" id="{A1234B8A-DB97-456B-A6D3-B830364869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917B72-E3CC-4CBB-97EB-2A0893FF07BE}"/>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228809473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AC0DA-508B-4BD4-9DFA-5279A935DECB}"/>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590F63-BD77-4975-8B02-1F4F6F082D49}"/>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DD43EA-284B-4E46-861B-938675D5ABF8}"/>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0FDDBAA-ADE3-427F-9660-40D1388A7D5D}"/>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6" name="Footer Placeholder 5">
            <a:extLst>
              <a:ext uri="{FF2B5EF4-FFF2-40B4-BE49-F238E27FC236}">
                <a16:creationId xmlns:a16="http://schemas.microsoft.com/office/drawing/2014/main" id="{3F40E30E-86DA-4681-A8E4-9C8E2EAC1E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299F87-5BC0-4FB6-8A55-3047FA7F8AA6}"/>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22433134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712C8-5373-4A41-8533-CE60D499891B}"/>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549A4F-306A-4D6F-8FC7-C2FB71B03FAB}"/>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8E841E73-A1D9-490E-AC0A-CBCA2F02CFF5}"/>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4C9E893-16F1-454A-B883-7AEB72391707}"/>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6" name="Footer Placeholder 5">
            <a:extLst>
              <a:ext uri="{FF2B5EF4-FFF2-40B4-BE49-F238E27FC236}">
                <a16:creationId xmlns:a16="http://schemas.microsoft.com/office/drawing/2014/main" id="{FEE04090-906E-46DA-8CA6-0CA1A7AC8B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296A7-933E-451C-9DFB-DF1ACDF83C09}"/>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699835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31061-ECC0-4FE0-B77B-B4DE32FC5D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93C028-6026-4FF3-B67C-EE9B1B83F7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547FAC-EF26-494F-9EAE-F2832756B7D8}"/>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5" name="Footer Placeholder 4">
            <a:extLst>
              <a:ext uri="{FF2B5EF4-FFF2-40B4-BE49-F238E27FC236}">
                <a16:creationId xmlns:a16="http://schemas.microsoft.com/office/drawing/2014/main" id="{18064C0D-22F5-4825-9F50-7F4E11482A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CAAAFC-AA8C-44B8-BAD7-0DC4DAC7EB4C}"/>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12943694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453F89-A56A-468A-B3DA-A1929548BD21}"/>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CEB49A-9A42-453F-9E53-E92E5F18ECDA}"/>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036AF0-0016-4FCE-B9CD-E8FC25B2C450}"/>
              </a:ext>
            </a:extLst>
          </p:cNvPr>
          <p:cNvSpPr>
            <a:spLocks noGrp="1"/>
          </p:cNvSpPr>
          <p:nvPr>
            <p:ph type="dt" sz="half" idx="10"/>
          </p:nvPr>
        </p:nvSpPr>
        <p:spPr/>
        <p:txBody>
          <a:bodyPr/>
          <a:lstStyle/>
          <a:p>
            <a:fld id="{4472ACDB-A297-40E4-8FD8-FCEDC6A0B139}" type="datetimeFigureOut">
              <a:rPr lang="en-GB" smtClean="0"/>
              <a:t>28/04/2024</a:t>
            </a:fld>
            <a:endParaRPr lang="en-GB"/>
          </a:p>
        </p:txBody>
      </p:sp>
      <p:sp>
        <p:nvSpPr>
          <p:cNvPr id="5" name="Footer Placeholder 4">
            <a:extLst>
              <a:ext uri="{FF2B5EF4-FFF2-40B4-BE49-F238E27FC236}">
                <a16:creationId xmlns:a16="http://schemas.microsoft.com/office/drawing/2014/main" id="{C169FFE4-04A9-4DA9-B332-202AE6594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B0439B-8EDE-4199-9F80-E08B3F0E76B6}"/>
              </a:ext>
            </a:extLst>
          </p:cNvPr>
          <p:cNvSpPr>
            <a:spLocks noGrp="1"/>
          </p:cNvSpPr>
          <p:nvPr>
            <p:ph type="sldNum" sz="quarter" idx="12"/>
          </p:nvPr>
        </p:nvSpPr>
        <p:spPr/>
        <p:txBody>
          <a:bodyPr/>
          <a:lstStyle/>
          <a:p>
            <a:fld id="{62BEA278-D2DF-4254-BFC6-4BE2EB76289B}" type="slidenum">
              <a:rPr lang="en-GB" smtClean="0"/>
              <a:t>‹#›</a:t>
            </a:fld>
            <a:endParaRPr lang="en-GB"/>
          </a:p>
        </p:txBody>
      </p:sp>
    </p:spTree>
    <p:extLst>
      <p:ext uri="{BB962C8B-B14F-4D97-AF65-F5344CB8AC3E}">
        <p14:creationId xmlns:p14="http://schemas.microsoft.com/office/powerpoint/2010/main" val="3889493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CB6A36-67AB-A9A9-710E-A9B8AB7D68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B5B739-F54E-EDD3-ABBD-3B9789093E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9BC191-542B-4FB5-1342-CA19B67869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4C381B-C8A3-48A5-BB9D-754E0CA405D7}" type="datetimeFigureOut">
              <a:rPr lang="en-GB" smtClean="0"/>
              <a:t>28/04/2024</a:t>
            </a:fld>
            <a:endParaRPr lang="en-GB"/>
          </a:p>
        </p:txBody>
      </p:sp>
      <p:sp>
        <p:nvSpPr>
          <p:cNvPr id="5" name="Footer Placeholder 4">
            <a:extLst>
              <a:ext uri="{FF2B5EF4-FFF2-40B4-BE49-F238E27FC236}">
                <a16:creationId xmlns:a16="http://schemas.microsoft.com/office/drawing/2014/main" id="{82AF2EB4-9F38-17E8-6354-37934ABC92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5840B33-3EDE-F529-9667-B280205E20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B4D70A-D4CA-4CF5-9D12-9B9D77852C47}" type="slidenum">
              <a:rPr lang="en-GB" smtClean="0"/>
              <a:t>‹#›</a:t>
            </a:fld>
            <a:endParaRPr lang="en-GB"/>
          </a:p>
        </p:txBody>
      </p:sp>
    </p:spTree>
    <p:extLst>
      <p:ext uri="{BB962C8B-B14F-4D97-AF65-F5344CB8AC3E}">
        <p14:creationId xmlns:p14="http://schemas.microsoft.com/office/powerpoint/2010/main" val="1275158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Title Placeholder 1"/>
          <p:cNvSpPr>
            <a:spLocks noGrp="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7411" name="Text Placeholder 2"/>
          <p:cNvSpPr>
            <a:spLocks noGrp="1"/>
          </p:cNvSpPr>
          <p:nvPr>
            <p:ph type="body" idx="1"/>
          </p:nvPr>
        </p:nvSpPr>
        <p:spPr bwMode="auto">
          <a:xfrm>
            <a:off x="609600" y="1600201"/>
            <a:ext cx="109728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Calibri" panose="020F0502020204030204" pitchFamily="34" charset="0"/>
                <a:cs typeface="Arial" charset="0"/>
              </a:defRPr>
            </a:lvl1pPr>
          </a:lstStyle>
          <a:p>
            <a:pPr>
              <a:defRPr/>
            </a:pPr>
            <a:fld id="{22B9F04F-9E4A-4219-B914-EA6E43E0ADB7}" type="datetimeFigureOut">
              <a:rPr lang="en-US"/>
              <a:pPr>
                <a:defRPr/>
              </a:pPr>
              <a:t>4/28/2024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898989"/>
                </a:solidFill>
                <a:latin typeface="Calibri" panose="020F0502020204030204" pitchFamily="34" charset="0"/>
                <a:cs typeface="Arial" charset="0"/>
              </a:defRPr>
            </a:lvl1pPr>
          </a:lstStyle>
          <a:p>
            <a:pPr>
              <a:defRPr/>
            </a:pPr>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itchFamily="34" charset="0"/>
                <a:cs typeface="Arial" pitchFamily="34" charset="0"/>
              </a:defRPr>
            </a:lvl1pPr>
          </a:lstStyle>
          <a:p>
            <a:fld id="{147BA4B1-48BE-485F-9B20-9BB03AB1BE27}" type="slidenum">
              <a:rPr lang="en-US" altLang="en-US"/>
              <a:pPr/>
              <a:t>‹#›</a:t>
            </a:fld>
            <a:endParaRPr lang="en-US" altLang="en-US"/>
          </a:p>
        </p:txBody>
      </p:sp>
    </p:spTree>
    <p:extLst>
      <p:ext uri="{BB962C8B-B14F-4D97-AF65-F5344CB8AC3E}">
        <p14:creationId xmlns:p14="http://schemas.microsoft.com/office/powerpoint/2010/main" val="15878239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9F4549-4A41-438D-BD2A-A350EAF9CE6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809E34-C406-48AC-8A22-BC657E622C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36F935-1260-4336-BC4D-AE8265EB8DED}"/>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472ACDB-A297-40E4-8FD8-FCEDC6A0B139}" type="datetimeFigureOut">
              <a:rPr lang="en-GB" smtClean="0"/>
              <a:t>28/04/2024</a:t>
            </a:fld>
            <a:endParaRPr lang="en-GB"/>
          </a:p>
        </p:txBody>
      </p:sp>
      <p:sp>
        <p:nvSpPr>
          <p:cNvPr id="5" name="Footer Placeholder 4">
            <a:extLst>
              <a:ext uri="{FF2B5EF4-FFF2-40B4-BE49-F238E27FC236}">
                <a16:creationId xmlns:a16="http://schemas.microsoft.com/office/drawing/2014/main" id="{69FF6250-A89C-4733-8E47-CAEC2DC3DA39}"/>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F8CD5B-258B-4DF1-A3B7-F69633476727}"/>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2BEA278-D2DF-4254-BFC6-4BE2EB76289B}" type="slidenum">
              <a:rPr lang="en-GB" smtClean="0"/>
              <a:t>‹#›</a:t>
            </a:fld>
            <a:endParaRPr lang="en-GB"/>
          </a:p>
        </p:txBody>
      </p:sp>
    </p:spTree>
    <p:extLst>
      <p:ext uri="{BB962C8B-B14F-4D97-AF65-F5344CB8AC3E}">
        <p14:creationId xmlns:p14="http://schemas.microsoft.com/office/powerpoint/2010/main" val="239998966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3" Type="http://schemas.openxmlformats.org/officeDocument/2006/relationships/image" Target="../media/image14.png"/><Relationship Id="rId18" Type="http://schemas.openxmlformats.org/officeDocument/2006/relationships/image" Target="../media/image19.png"/><Relationship Id="rId26" Type="http://schemas.openxmlformats.org/officeDocument/2006/relationships/image" Target="../media/image27.png"/><Relationship Id="rId39" Type="http://schemas.openxmlformats.org/officeDocument/2006/relationships/image" Target="../media/image40.png"/><Relationship Id="rId21" Type="http://schemas.openxmlformats.org/officeDocument/2006/relationships/image" Target="../media/image22.png"/><Relationship Id="rId34" Type="http://schemas.openxmlformats.org/officeDocument/2006/relationships/image" Target="../media/image35.jpeg"/><Relationship Id="rId42" Type="http://schemas.openxmlformats.org/officeDocument/2006/relationships/image" Target="../media/image43.png"/><Relationship Id="rId47" Type="http://schemas.openxmlformats.org/officeDocument/2006/relationships/image" Target="../media/image48.png"/><Relationship Id="rId7" Type="http://schemas.openxmlformats.org/officeDocument/2006/relationships/image" Target="../media/image8.png"/><Relationship Id="rId2" Type="http://schemas.openxmlformats.org/officeDocument/2006/relationships/notesSlide" Target="../notesSlides/notesSlide7.xml"/><Relationship Id="rId16" Type="http://schemas.openxmlformats.org/officeDocument/2006/relationships/image" Target="../media/image17.png"/><Relationship Id="rId29" Type="http://schemas.openxmlformats.org/officeDocument/2006/relationships/image" Target="../media/image30.jpeg"/><Relationship Id="rId11" Type="http://schemas.openxmlformats.org/officeDocument/2006/relationships/image" Target="../media/image12.png"/><Relationship Id="rId24" Type="http://schemas.openxmlformats.org/officeDocument/2006/relationships/image" Target="../media/image25.png"/><Relationship Id="rId32" Type="http://schemas.openxmlformats.org/officeDocument/2006/relationships/image" Target="../media/image33.png"/><Relationship Id="rId37" Type="http://schemas.openxmlformats.org/officeDocument/2006/relationships/image" Target="../media/image38.png"/><Relationship Id="rId40" Type="http://schemas.openxmlformats.org/officeDocument/2006/relationships/image" Target="../media/image41.png"/><Relationship Id="rId45" Type="http://schemas.openxmlformats.org/officeDocument/2006/relationships/image" Target="../media/image46.jpeg"/><Relationship Id="rId5" Type="http://schemas.openxmlformats.org/officeDocument/2006/relationships/image" Target="../media/image6.png"/><Relationship Id="rId15" Type="http://schemas.openxmlformats.org/officeDocument/2006/relationships/image" Target="../media/image16.png"/><Relationship Id="rId23" Type="http://schemas.openxmlformats.org/officeDocument/2006/relationships/image" Target="../media/image24.png"/><Relationship Id="rId28" Type="http://schemas.openxmlformats.org/officeDocument/2006/relationships/image" Target="../media/image29.png"/><Relationship Id="rId36" Type="http://schemas.openxmlformats.org/officeDocument/2006/relationships/image" Target="../media/image37.png"/><Relationship Id="rId49" Type="http://schemas.openxmlformats.org/officeDocument/2006/relationships/image" Target="../media/image50.png"/><Relationship Id="rId10" Type="http://schemas.openxmlformats.org/officeDocument/2006/relationships/image" Target="../media/image11.png"/><Relationship Id="rId19" Type="http://schemas.openxmlformats.org/officeDocument/2006/relationships/image" Target="../media/image20.png"/><Relationship Id="rId31" Type="http://schemas.openxmlformats.org/officeDocument/2006/relationships/image" Target="../media/image32.png"/><Relationship Id="rId44" Type="http://schemas.openxmlformats.org/officeDocument/2006/relationships/image" Target="../media/image45.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 Id="rId22" Type="http://schemas.openxmlformats.org/officeDocument/2006/relationships/image" Target="../media/image23.png"/><Relationship Id="rId27" Type="http://schemas.openxmlformats.org/officeDocument/2006/relationships/image" Target="../media/image28.png"/><Relationship Id="rId30" Type="http://schemas.openxmlformats.org/officeDocument/2006/relationships/image" Target="../media/image31.png"/><Relationship Id="rId35" Type="http://schemas.openxmlformats.org/officeDocument/2006/relationships/image" Target="../media/image36.png"/><Relationship Id="rId43" Type="http://schemas.openxmlformats.org/officeDocument/2006/relationships/image" Target="../media/image44.png"/><Relationship Id="rId48" Type="http://schemas.openxmlformats.org/officeDocument/2006/relationships/image" Target="../media/image49.png"/><Relationship Id="rId8" Type="http://schemas.openxmlformats.org/officeDocument/2006/relationships/image" Target="../media/image9.png"/><Relationship Id="rId3" Type="http://schemas.openxmlformats.org/officeDocument/2006/relationships/image" Target="../media/image4.wmf"/><Relationship Id="rId12" Type="http://schemas.openxmlformats.org/officeDocument/2006/relationships/image" Target="../media/image13.png"/><Relationship Id="rId17" Type="http://schemas.openxmlformats.org/officeDocument/2006/relationships/image" Target="../media/image18.png"/><Relationship Id="rId25" Type="http://schemas.openxmlformats.org/officeDocument/2006/relationships/image" Target="../media/image26.png"/><Relationship Id="rId33" Type="http://schemas.openxmlformats.org/officeDocument/2006/relationships/image" Target="../media/image34.png"/><Relationship Id="rId38" Type="http://schemas.openxmlformats.org/officeDocument/2006/relationships/image" Target="../media/image39.png"/><Relationship Id="rId46" Type="http://schemas.openxmlformats.org/officeDocument/2006/relationships/image" Target="../media/image47.png"/><Relationship Id="rId20" Type="http://schemas.openxmlformats.org/officeDocument/2006/relationships/image" Target="../media/image21.png"/><Relationship Id="rId41" Type="http://schemas.openxmlformats.org/officeDocument/2006/relationships/image" Target="../media/image42.png"/><Relationship Id="rId1" Type="http://schemas.openxmlformats.org/officeDocument/2006/relationships/slideLayout" Target="../slideLayouts/slideLayout18.xml"/><Relationship Id="rId6"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52.wmf"/><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image" Target="../media/image56.jpeg"/><Relationship Id="rId7" Type="http://schemas.openxmlformats.org/officeDocument/2006/relationships/image" Target="../media/image60.jpeg"/><Relationship Id="rId12" Type="http://schemas.openxmlformats.org/officeDocument/2006/relationships/image" Target="../media/image65.jpeg"/><Relationship Id="rId2" Type="http://schemas.openxmlformats.org/officeDocument/2006/relationships/image" Target="../media/image55.png"/><Relationship Id="rId1" Type="http://schemas.openxmlformats.org/officeDocument/2006/relationships/slideLayout" Target="../slideLayouts/slideLayout18.xml"/><Relationship Id="rId6" Type="http://schemas.openxmlformats.org/officeDocument/2006/relationships/image" Target="../media/image59.jpeg"/><Relationship Id="rId11" Type="http://schemas.openxmlformats.org/officeDocument/2006/relationships/image" Target="../media/image64.jpeg"/><Relationship Id="rId5" Type="http://schemas.openxmlformats.org/officeDocument/2006/relationships/image" Target="../media/image58.jpeg"/><Relationship Id="rId10" Type="http://schemas.openxmlformats.org/officeDocument/2006/relationships/image" Target="../media/image63.jpeg"/><Relationship Id="rId4" Type="http://schemas.openxmlformats.org/officeDocument/2006/relationships/image" Target="../media/image57.jpeg"/><Relationship Id="rId9" Type="http://schemas.openxmlformats.org/officeDocument/2006/relationships/image" Target="../media/image62.jpeg"/></Relationships>
</file>

<file path=ppt/slides/_rels/slide33.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7.emf"/><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39BBB5C-BDBA-C2A8-CC0F-57B904D0C418}"/>
              </a:ext>
            </a:extLst>
          </p:cNvPr>
          <p:cNvSpPr>
            <a:spLocks noGrp="1"/>
          </p:cNvSpPr>
          <p:nvPr>
            <p:ph type="title"/>
          </p:nvPr>
        </p:nvSpPr>
        <p:spPr>
          <a:xfrm>
            <a:off x="838200" y="365125"/>
            <a:ext cx="10515600" cy="5022952"/>
          </a:xfrm>
        </p:spPr>
        <p:txBody>
          <a:bodyPr/>
          <a:lstStyle/>
          <a:p>
            <a:pPr algn="ctr"/>
            <a:r>
              <a:rPr lang="en-GB" dirty="0">
                <a:solidFill>
                  <a:srgbClr val="FF0000"/>
                </a:solidFill>
              </a:rPr>
              <a:t>Actors in global health </a:t>
            </a:r>
          </a:p>
        </p:txBody>
      </p:sp>
    </p:spTree>
    <p:extLst>
      <p:ext uri="{BB962C8B-B14F-4D97-AF65-F5344CB8AC3E}">
        <p14:creationId xmlns:p14="http://schemas.microsoft.com/office/powerpoint/2010/main" val="28958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4"/>
          <p:cNvSpPr>
            <a:spLocks noGrp="1" noChangeArrowheads="1"/>
          </p:cNvSpPr>
          <p:nvPr>
            <p:ph type="title"/>
          </p:nvPr>
        </p:nvSpPr>
        <p:spPr>
          <a:xfrm>
            <a:off x="3009900" y="857251"/>
            <a:ext cx="6172200" cy="789385"/>
          </a:xfrm>
        </p:spPr>
        <p:txBody>
          <a:bodyPr/>
          <a:lstStyle/>
          <a:p>
            <a:pPr eaLnBrk="1" hangingPunct="1"/>
            <a:r>
              <a:rPr lang="en-GB" altLang="en-US" sz="2700">
                <a:solidFill>
                  <a:srgbClr val="FF0000"/>
                </a:solidFill>
              </a:rPr>
              <a:t>Actors in global public health</a:t>
            </a:r>
            <a:r>
              <a:rPr lang="en-GB" altLang="en-US">
                <a:solidFill>
                  <a:srgbClr val="FF0000"/>
                </a:solidFill>
              </a:rPr>
              <a:t> </a:t>
            </a:r>
          </a:p>
        </p:txBody>
      </p:sp>
      <p:sp>
        <p:nvSpPr>
          <p:cNvPr id="61442" name="Rectangle 6"/>
          <p:cNvSpPr>
            <a:spLocks noGrp="1" noChangeArrowheads="1"/>
          </p:cNvSpPr>
          <p:nvPr>
            <p:ph type="body" idx="1"/>
          </p:nvPr>
        </p:nvSpPr>
        <p:spPr>
          <a:xfrm>
            <a:off x="3018235" y="1538288"/>
            <a:ext cx="6172200" cy="4320779"/>
          </a:xfrm>
        </p:spPr>
        <p:txBody>
          <a:bodyPr>
            <a:normAutofit/>
          </a:bodyPr>
          <a:lstStyle/>
          <a:p>
            <a:pPr eaLnBrk="1" hangingPunct="1">
              <a:lnSpc>
                <a:spcPct val="90000"/>
              </a:lnSpc>
            </a:pPr>
            <a:r>
              <a:rPr lang="en-GB" altLang="en-US" sz="2100"/>
              <a:t>Inter-governmental and regional organizations</a:t>
            </a:r>
          </a:p>
          <a:p>
            <a:pPr eaLnBrk="1" hangingPunct="1">
              <a:lnSpc>
                <a:spcPct val="90000"/>
              </a:lnSpc>
            </a:pPr>
            <a:r>
              <a:rPr lang="en-GB" altLang="en-US" sz="2100"/>
              <a:t>National and local politicians and administrators</a:t>
            </a:r>
          </a:p>
          <a:p>
            <a:pPr eaLnBrk="1" hangingPunct="1">
              <a:lnSpc>
                <a:spcPct val="90000"/>
              </a:lnSpc>
            </a:pPr>
            <a:r>
              <a:rPr lang="en-GB" altLang="en-US" sz="2100"/>
              <a:t>Public health professionals</a:t>
            </a:r>
          </a:p>
          <a:p>
            <a:pPr eaLnBrk="1" hangingPunct="1">
              <a:lnSpc>
                <a:spcPct val="90000"/>
              </a:lnSpc>
            </a:pPr>
            <a:r>
              <a:rPr lang="en-GB" altLang="en-US" sz="2100"/>
              <a:t>Health care professionals and institutions, including the pharmaceutical industry </a:t>
            </a:r>
          </a:p>
          <a:p>
            <a:pPr eaLnBrk="1" hangingPunct="1">
              <a:lnSpc>
                <a:spcPct val="90000"/>
              </a:lnSpc>
            </a:pPr>
            <a:r>
              <a:rPr lang="en-GB" altLang="en-US" sz="2100"/>
              <a:t>Lifestyles industry</a:t>
            </a:r>
          </a:p>
          <a:p>
            <a:pPr eaLnBrk="1" hangingPunct="1">
              <a:lnSpc>
                <a:spcPct val="90000"/>
              </a:lnSpc>
            </a:pPr>
            <a:r>
              <a:rPr lang="en-GB" altLang="en-US" sz="2100"/>
              <a:t>The information industries</a:t>
            </a:r>
          </a:p>
          <a:p>
            <a:pPr eaLnBrk="1" hangingPunct="1">
              <a:lnSpc>
                <a:spcPct val="90000"/>
              </a:lnSpc>
            </a:pPr>
            <a:r>
              <a:rPr lang="en-GB" altLang="en-US" sz="2100"/>
              <a:t>NGOs</a:t>
            </a:r>
          </a:p>
          <a:p>
            <a:pPr eaLnBrk="1" hangingPunct="1">
              <a:lnSpc>
                <a:spcPct val="90000"/>
              </a:lnSpc>
            </a:pPr>
            <a:r>
              <a:rPr lang="en-GB" altLang="en-US" sz="2100"/>
              <a:t>Civil Society</a:t>
            </a:r>
          </a:p>
          <a:p>
            <a:pPr eaLnBrk="1" hangingPunct="1">
              <a:lnSpc>
                <a:spcPct val="90000"/>
              </a:lnSpc>
            </a:pPr>
            <a:r>
              <a:rPr lang="en-GB" altLang="en-US" sz="2100"/>
              <a:t>Faith-based organizations</a:t>
            </a:r>
          </a:p>
          <a:p>
            <a:pPr eaLnBrk="1" hangingPunct="1">
              <a:lnSpc>
                <a:spcPct val="90000"/>
              </a:lnSpc>
            </a:pPr>
            <a:r>
              <a:rPr lang="en-GB" altLang="en-US" sz="2100"/>
              <a:t>The “new philanthropy”</a:t>
            </a:r>
          </a:p>
          <a:p>
            <a:pPr eaLnBrk="1" hangingPunct="1">
              <a:lnSpc>
                <a:spcPct val="90000"/>
              </a:lnSpc>
            </a:pPr>
            <a:r>
              <a:rPr lang="en-GB" altLang="en-US" sz="2100"/>
              <a:t>Corporate entities-corporate social responsibility</a:t>
            </a:r>
          </a:p>
          <a:p>
            <a:pPr eaLnBrk="1" hangingPunct="1">
              <a:lnSpc>
                <a:spcPct val="90000"/>
              </a:lnSpc>
            </a:pPr>
            <a:endParaRPr lang="en-GB" altLang="en-US" sz="21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8A029D-AD60-4FB0-9CE9-4F6BEEB1B73C}"/>
              </a:ext>
            </a:extLst>
          </p:cNvPr>
          <p:cNvSpPr>
            <a:spLocks noGrp="1"/>
          </p:cNvSpPr>
          <p:nvPr>
            <p:ph type="title"/>
          </p:nvPr>
        </p:nvSpPr>
        <p:spPr>
          <a:xfrm>
            <a:off x="1981200" y="274638"/>
            <a:ext cx="8229600" cy="5242594"/>
          </a:xfrm>
        </p:spPr>
        <p:txBody>
          <a:bodyPr/>
          <a:lstStyle/>
          <a:p>
            <a:r>
              <a:rPr lang="en-GB" dirty="0">
                <a:solidFill>
                  <a:srgbClr val="FF0000"/>
                </a:solidFill>
              </a:rPr>
              <a:t>United Nations and World Health Organization </a:t>
            </a:r>
          </a:p>
        </p:txBody>
      </p:sp>
    </p:spTree>
    <p:extLst>
      <p:ext uri="{BB962C8B-B14F-4D97-AF65-F5344CB8AC3E}">
        <p14:creationId xmlns:p14="http://schemas.microsoft.com/office/powerpoint/2010/main" val="2296346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1300" y="862014"/>
            <a:ext cx="6572250" cy="4888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5600" y="976312"/>
            <a:ext cx="6572250" cy="5024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5979788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ctrTitle"/>
          </p:nvPr>
        </p:nvSpPr>
        <p:spPr>
          <a:xfrm>
            <a:off x="3082529" y="324466"/>
            <a:ext cx="5818584" cy="1317522"/>
          </a:xfrm>
        </p:spPr>
        <p:txBody>
          <a:bodyPr/>
          <a:lstStyle/>
          <a:p>
            <a:r>
              <a:rPr lang="en-US" altLang="en-US" sz="2700" dirty="0">
                <a:solidFill>
                  <a:srgbClr val="FF0000"/>
                </a:solidFill>
              </a:rPr>
              <a:t>World Health Organization</a:t>
            </a:r>
          </a:p>
        </p:txBody>
      </p:sp>
      <p:sp>
        <p:nvSpPr>
          <p:cNvPr id="20483" name="Rectangle 3"/>
          <p:cNvSpPr>
            <a:spLocks noGrp="1" noChangeArrowheads="1"/>
          </p:cNvSpPr>
          <p:nvPr>
            <p:ph type="subTitle" idx="1"/>
          </p:nvPr>
        </p:nvSpPr>
        <p:spPr>
          <a:xfrm>
            <a:off x="1278194" y="2241755"/>
            <a:ext cx="9674941" cy="2615995"/>
          </a:xfrm>
        </p:spPr>
        <p:txBody>
          <a:bodyPr/>
          <a:lstStyle/>
          <a:p>
            <a:pPr algn="l">
              <a:spcBef>
                <a:spcPct val="100000"/>
              </a:spcBef>
              <a:buFont typeface="Wingdings 2" panose="05020102010507070707" pitchFamily="18" charset="2"/>
              <a:buChar char="¾"/>
            </a:pPr>
            <a:r>
              <a:rPr lang="en-US" altLang="en-US" sz="2400" dirty="0">
                <a:sym typeface="Wingdings 2" panose="05020102010507070707" pitchFamily="18" charset="2"/>
              </a:rPr>
              <a:t> </a:t>
            </a:r>
            <a:r>
              <a:rPr lang="en-US" altLang="en-US" sz="2400" dirty="0">
                <a:solidFill>
                  <a:schemeClr val="tx1"/>
                </a:solidFill>
                <a:sym typeface="Wingdings 2" panose="05020102010507070707" pitchFamily="18" charset="2"/>
              </a:rPr>
              <a:t>Specialized Agency of the UNITED NATIONS</a:t>
            </a:r>
          </a:p>
          <a:p>
            <a:pPr algn="l">
              <a:spcBef>
                <a:spcPct val="100000"/>
              </a:spcBef>
              <a:buFont typeface="Wingdings 2" panose="05020102010507070707" pitchFamily="18" charset="2"/>
              <a:buChar char="¾"/>
            </a:pPr>
            <a:r>
              <a:rPr lang="en-US" altLang="en-US" sz="2400" dirty="0">
                <a:solidFill>
                  <a:schemeClr val="tx1"/>
                </a:solidFill>
                <a:sym typeface="Wingdings 2" panose="05020102010507070707" pitchFamily="18" charset="2"/>
              </a:rPr>
              <a:t>  </a:t>
            </a:r>
            <a:r>
              <a:rPr lang="en-US" altLang="en-US" sz="2400" dirty="0">
                <a:solidFill>
                  <a:schemeClr val="tx1"/>
                </a:solidFill>
              </a:rPr>
              <a:t>World Health Assembly (192 members). Meets once a year (May)</a:t>
            </a:r>
          </a:p>
          <a:p>
            <a:pPr algn="l">
              <a:spcBef>
                <a:spcPct val="100000"/>
              </a:spcBef>
              <a:buFont typeface="Wingdings 2" panose="05020102010507070707" pitchFamily="18" charset="2"/>
              <a:buChar char="¾"/>
            </a:pPr>
            <a:r>
              <a:rPr lang="en-US" altLang="en-US" sz="2400" dirty="0">
                <a:solidFill>
                  <a:schemeClr val="tx1"/>
                </a:solidFill>
              </a:rPr>
              <a:t>  Executive Board (32 members).  Meets twice a year (January and May)</a:t>
            </a:r>
          </a:p>
          <a:p>
            <a:pPr algn="l">
              <a:spcBef>
                <a:spcPct val="100000"/>
              </a:spcBef>
              <a:buFont typeface="Wingdings 2" panose="05020102010507070707" pitchFamily="18" charset="2"/>
              <a:buChar char="¾"/>
            </a:pPr>
            <a:r>
              <a:rPr lang="en-US" altLang="en-US" sz="2400" dirty="0">
                <a:solidFill>
                  <a:schemeClr val="tx1"/>
                </a:solidFill>
              </a:rPr>
              <a:t>  Secretariat (7000 staff) Head: Director-General </a:t>
            </a:r>
          </a:p>
          <a:p>
            <a:pPr lvl="4">
              <a:spcBef>
                <a:spcPct val="100000"/>
              </a:spcBef>
            </a:pPr>
            <a:r>
              <a:rPr lang="en-US" altLang="en-US" sz="2400" dirty="0"/>
              <a:t>		</a:t>
            </a:r>
            <a:r>
              <a:rPr lang="en-US" altLang="en-US" sz="1350" dirty="0"/>
              <a:t>    </a:t>
            </a:r>
          </a:p>
          <a:p>
            <a:pPr lvl="4"/>
            <a:r>
              <a:rPr lang="en-US" altLang="en-US" sz="1350" dirty="0"/>
              <a:t>				</a:t>
            </a:r>
            <a:endParaRPr lang="en-US" altLang="en-US" sz="1350" dirty="0">
              <a:sym typeface="Wingdings 2" panose="05020102010507070707" pitchFamily="18" charset="2"/>
            </a:endParaRPr>
          </a:p>
        </p:txBody>
      </p:sp>
    </p:spTree>
    <p:extLst>
      <p:ext uri="{BB962C8B-B14F-4D97-AF65-F5344CB8AC3E}">
        <p14:creationId xmlns:p14="http://schemas.microsoft.com/office/powerpoint/2010/main" val="80825300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car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1087" y="3028951"/>
            <a:ext cx="2753915" cy="220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3"/>
          <p:cNvSpPr>
            <a:spLocks noGrp="1" noChangeArrowheads="1"/>
          </p:cNvSpPr>
          <p:nvPr>
            <p:ph type="ctrTitle"/>
          </p:nvPr>
        </p:nvSpPr>
        <p:spPr>
          <a:xfrm>
            <a:off x="2978946" y="1085850"/>
            <a:ext cx="5818585" cy="685800"/>
          </a:xfrm>
        </p:spPr>
        <p:txBody>
          <a:bodyPr/>
          <a:lstStyle/>
          <a:p>
            <a:r>
              <a:rPr lang="en-US" altLang="en-US" sz="2700" dirty="0">
                <a:solidFill>
                  <a:srgbClr val="FF0000"/>
                </a:solidFill>
              </a:rPr>
              <a:t>WHO structure</a:t>
            </a:r>
          </a:p>
        </p:txBody>
      </p:sp>
      <p:sp>
        <p:nvSpPr>
          <p:cNvPr id="22532" name="Rectangle 4"/>
          <p:cNvSpPr>
            <a:spLocks noGrp="1" noChangeArrowheads="1"/>
          </p:cNvSpPr>
          <p:nvPr>
            <p:ph type="subTitle" idx="1"/>
          </p:nvPr>
        </p:nvSpPr>
        <p:spPr>
          <a:xfrm>
            <a:off x="2875362" y="2000250"/>
            <a:ext cx="4779169" cy="3657600"/>
          </a:xfrm>
        </p:spPr>
        <p:txBody>
          <a:bodyPr/>
          <a:lstStyle/>
          <a:p>
            <a:pPr algn="l">
              <a:spcBef>
                <a:spcPct val="100000"/>
              </a:spcBef>
              <a:buFont typeface="Wingdings" panose="05000000000000000000" pitchFamily="2" charset="2"/>
              <a:buChar char="§"/>
            </a:pPr>
            <a:r>
              <a:rPr lang="en-US" altLang="en-US" sz="1350">
                <a:sym typeface="Wingdings 2" panose="05020102010507070707" pitchFamily="18" charset="2"/>
              </a:rPr>
              <a:t> HEADQUARTERS:  Geneva, Switzerland</a:t>
            </a:r>
          </a:p>
          <a:p>
            <a:pPr algn="l">
              <a:spcBef>
                <a:spcPct val="100000"/>
              </a:spcBef>
              <a:buFont typeface="Wingdings" panose="05000000000000000000" pitchFamily="2" charset="2"/>
              <a:buChar char="§"/>
            </a:pPr>
            <a:r>
              <a:rPr lang="en-US" altLang="en-US" sz="1350">
                <a:sym typeface="Wingdings 2" panose="05020102010507070707" pitchFamily="18" charset="2"/>
              </a:rPr>
              <a:t> SIX REGIONAL OFFICES</a:t>
            </a:r>
          </a:p>
          <a:p>
            <a:pPr algn="l">
              <a:spcBef>
                <a:spcPct val="50000"/>
              </a:spcBef>
              <a:buFont typeface="Wingdings 2" panose="05020102010507070707" pitchFamily="18" charset="2"/>
              <a:buNone/>
            </a:pPr>
            <a:r>
              <a:rPr lang="en-US" altLang="en-US" sz="1350">
                <a:sym typeface="Wingdings 3" panose="05040102010807070707" pitchFamily="18" charset="2"/>
              </a:rPr>
              <a:t></a:t>
            </a:r>
            <a:r>
              <a:rPr lang="en-US" altLang="en-US" sz="1350">
                <a:sym typeface="Wingdings" panose="05000000000000000000" pitchFamily="2" charset="2"/>
              </a:rPr>
              <a:t> </a:t>
            </a:r>
            <a:r>
              <a:rPr lang="en-US" altLang="en-US" sz="1350">
                <a:sym typeface="Wingdings 2" panose="05020102010507070707" pitchFamily="18" charset="2"/>
              </a:rPr>
              <a:t>Africa                              Brazzaville, Rep. Of Congo</a:t>
            </a:r>
          </a:p>
          <a:p>
            <a:pPr algn="l">
              <a:spcBef>
                <a:spcPct val="50000"/>
              </a:spcBef>
              <a:buFont typeface="Wingdings 2" panose="05020102010507070707" pitchFamily="18" charset="2"/>
              <a:buNone/>
            </a:pPr>
            <a:r>
              <a:rPr lang="en-US" altLang="en-US" sz="1350">
                <a:sym typeface="Wingdings 3" panose="05040102010807070707" pitchFamily="18" charset="2"/>
              </a:rPr>
              <a:t></a:t>
            </a:r>
            <a:r>
              <a:rPr lang="en-US" altLang="en-US" sz="1350">
                <a:sym typeface="Wingdings 2" panose="05020102010507070707" pitchFamily="18" charset="2"/>
              </a:rPr>
              <a:t> Europe                            Copenhagen, Denmark</a:t>
            </a:r>
          </a:p>
          <a:p>
            <a:pPr algn="l">
              <a:spcBef>
                <a:spcPct val="50000"/>
              </a:spcBef>
              <a:buFont typeface="Wingdings 2" panose="05020102010507070707" pitchFamily="18" charset="2"/>
              <a:buNone/>
            </a:pPr>
            <a:r>
              <a:rPr lang="en-US" altLang="en-US" sz="1350">
                <a:sym typeface="Wingdings 3" panose="05040102010807070707" pitchFamily="18" charset="2"/>
              </a:rPr>
              <a:t></a:t>
            </a:r>
            <a:r>
              <a:rPr lang="en-US" altLang="en-US" sz="1350">
                <a:sym typeface="Wingdings 2" panose="05020102010507070707" pitchFamily="18" charset="2"/>
              </a:rPr>
              <a:t> Southeast Asia               New Delhi, India     </a:t>
            </a:r>
          </a:p>
          <a:p>
            <a:pPr algn="l">
              <a:spcBef>
                <a:spcPct val="50000"/>
              </a:spcBef>
              <a:buFont typeface="Wingdings 2" panose="05020102010507070707" pitchFamily="18" charset="2"/>
              <a:buNone/>
            </a:pPr>
            <a:r>
              <a:rPr lang="en-US" altLang="en-US" sz="1350">
                <a:sym typeface="Wingdings 3" panose="05040102010807070707" pitchFamily="18" charset="2"/>
              </a:rPr>
              <a:t></a:t>
            </a:r>
            <a:r>
              <a:rPr lang="en-US" altLang="en-US" sz="1350">
                <a:sym typeface="Wingdings 2" panose="05020102010507070707" pitchFamily="18" charset="2"/>
              </a:rPr>
              <a:t> Americas / PAHO            Washington, D.C.</a:t>
            </a:r>
          </a:p>
          <a:p>
            <a:pPr algn="l">
              <a:spcBef>
                <a:spcPct val="50000"/>
              </a:spcBef>
              <a:buFont typeface="Wingdings 2" panose="05020102010507070707" pitchFamily="18" charset="2"/>
              <a:buNone/>
            </a:pPr>
            <a:r>
              <a:rPr lang="en-US" altLang="en-US" sz="1350">
                <a:sym typeface="Wingdings 3" panose="05040102010807070707" pitchFamily="18" charset="2"/>
              </a:rPr>
              <a:t></a:t>
            </a:r>
            <a:r>
              <a:rPr lang="en-US" altLang="en-US" sz="1350">
                <a:sym typeface="Wingdings 2" panose="05020102010507070707" pitchFamily="18" charset="2"/>
              </a:rPr>
              <a:t> Eastern Mediterranean  Cairo, Egypt</a:t>
            </a:r>
          </a:p>
          <a:p>
            <a:pPr algn="l">
              <a:spcBef>
                <a:spcPct val="50000"/>
              </a:spcBef>
              <a:buFont typeface="Wingdings 2" panose="05020102010507070707" pitchFamily="18" charset="2"/>
              <a:buNone/>
            </a:pPr>
            <a:r>
              <a:rPr lang="en-US" altLang="en-US" sz="1350">
                <a:sym typeface="Wingdings 3" panose="05040102010807070707" pitchFamily="18" charset="2"/>
              </a:rPr>
              <a:t></a:t>
            </a:r>
            <a:r>
              <a:rPr lang="en-US" altLang="en-US" sz="1350">
                <a:sym typeface="Wingdings 2" panose="05020102010507070707" pitchFamily="18" charset="2"/>
              </a:rPr>
              <a:t> Western Pacific              Manila, Philippines</a:t>
            </a:r>
          </a:p>
          <a:p>
            <a:pPr algn="l">
              <a:spcBef>
                <a:spcPct val="50000"/>
              </a:spcBef>
              <a:buFont typeface="Wingdings 2" panose="05020102010507070707" pitchFamily="18" charset="2"/>
              <a:buNone/>
            </a:pPr>
            <a:endParaRPr lang="en-US" altLang="en-US" sz="1350">
              <a:sym typeface="Wingdings 2" panose="05020102010507070707" pitchFamily="18" charset="2"/>
            </a:endParaRPr>
          </a:p>
          <a:p>
            <a:pPr algn="l">
              <a:spcBef>
                <a:spcPct val="50000"/>
              </a:spcBef>
              <a:buFont typeface="Wingdings 2" panose="05020102010507070707" pitchFamily="18" charset="2"/>
              <a:buChar char="¾"/>
            </a:pPr>
            <a:r>
              <a:rPr lang="en-US" altLang="en-US" sz="1350">
                <a:sym typeface="Wingdings 2" panose="05020102010507070707" pitchFamily="18" charset="2"/>
              </a:rPr>
              <a:t>   NETWORK OF COUNTRY OFFICES</a:t>
            </a:r>
          </a:p>
          <a:p>
            <a:pPr algn="l">
              <a:spcBef>
                <a:spcPct val="50000"/>
              </a:spcBef>
              <a:buFont typeface="Wingdings 2" panose="05020102010507070707" pitchFamily="18" charset="2"/>
              <a:buNone/>
            </a:pPr>
            <a:r>
              <a:rPr lang="en-US" altLang="en-US" sz="1350">
                <a:sym typeface="Wingdings 2" panose="05020102010507070707" pitchFamily="18" charset="2"/>
              </a:rPr>
              <a:t>	147 country offices</a:t>
            </a:r>
          </a:p>
          <a:p>
            <a:endParaRPr lang="en-US" altLang="en-US" sz="1350"/>
          </a:p>
        </p:txBody>
      </p:sp>
    </p:spTree>
    <p:extLst>
      <p:ext uri="{BB962C8B-B14F-4D97-AF65-F5344CB8AC3E}">
        <p14:creationId xmlns:p14="http://schemas.microsoft.com/office/powerpoint/2010/main" val="3638100426"/>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47850" y="620714"/>
            <a:ext cx="8496300" cy="4124325"/>
          </a:xfrm>
          <a:prstGeom prst="rect">
            <a:avLst/>
          </a:prstGeom>
          <a:noFill/>
        </p:spPr>
        <p:txBody>
          <a:bodyPr>
            <a:spAutoFit/>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fontAlgn="base">
              <a:spcBef>
                <a:spcPct val="0"/>
              </a:spcBef>
              <a:spcAft>
                <a:spcPct val="0"/>
              </a:spcAft>
              <a:defRPr>
                <a:solidFill>
                  <a:schemeClr val="tx1"/>
                </a:solidFill>
                <a:latin typeface="Arial" pitchFamily="34" charset="0"/>
              </a:defRPr>
            </a:lvl6pPr>
            <a:lvl7pPr marL="2971800" indent="-228600" fontAlgn="base">
              <a:spcBef>
                <a:spcPct val="0"/>
              </a:spcBef>
              <a:spcAft>
                <a:spcPct val="0"/>
              </a:spcAft>
              <a:defRPr>
                <a:solidFill>
                  <a:schemeClr val="tx1"/>
                </a:solidFill>
                <a:latin typeface="Arial" pitchFamily="34" charset="0"/>
              </a:defRPr>
            </a:lvl7pPr>
            <a:lvl8pPr marL="3429000" indent="-228600" fontAlgn="base">
              <a:spcBef>
                <a:spcPct val="0"/>
              </a:spcBef>
              <a:spcAft>
                <a:spcPct val="0"/>
              </a:spcAft>
              <a:defRPr>
                <a:solidFill>
                  <a:schemeClr val="tx1"/>
                </a:solidFill>
                <a:latin typeface="Arial" pitchFamily="34" charset="0"/>
              </a:defRPr>
            </a:lvl8pPr>
            <a:lvl9pPr marL="3886200" indent="-228600" fontAlgn="base">
              <a:spcBef>
                <a:spcPct val="0"/>
              </a:spcBef>
              <a:spcAft>
                <a:spcPct val="0"/>
              </a:spcAft>
              <a:defRPr>
                <a:solidFill>
                  <a:schemeClr val="tx1"/>
                </a:solidFill>
                <a:latin typeface="Arial" pitchFamily="34" charset="0"/>
              </a:defRPr>
            </a:lvl9pPr>
          </a:lstStyle>
          <a:p>
            <a:pPr algn="ctr" fontAlgn="base">
              <a:spcBef>
                <a:spcPct val="0"/>
              </a:spcBef>
              <a:spcAft>
                <a:spcPct val="0"/>
              </a:spcAft>
              <a:defRPr/>
            </a:pPr>
            <a:r>
              <a:rPr lang="en-GB" altLang="en-US" sz="4000" b="1" dirty="0">
                <a:solidFill>
                  <a:srgbClr val="FF0000"/>
                </a:solidFill>
                <a:effectLst>
                  <a:outerShdw blurRad="38100" dist="38100" dir="2700000" algn="tl">
                    <a:srgbClr val="000000">
                      <a:alpha val="43137"/>
                    </a:srgbClr>
                  </a:outerShdw>
                </a:effectLst>
                <a:cs typeface="Arial" pitchFamily="34" charset="0"/>
              </a:rPr>
              <a:t>WHO definition of Health: </a:t>
            </a:r>
          </a:p>
          <a:p>
            <a:pPr fontAlgn="base">
              <a:spcBef>
                <a:spcPct val="0"/>
              </a:spcBef>
              <a:spcAft>
                <a:spcPct val="0"/>
              </a:spcAft>
              <a:defRPr/>
            </a:pPr>
            <a:endParaRPr lang="en-GB" altLang="en-US" sz="3200" dirty="0">
              <a:solidFill>
                <a:srgbClr val="C0504D"/>
              </a:solidFill>
            </a:endParaRPr>
          </a:p>
          <a:p>
            <a:pPr algn="r" fontAlgn="base">
              <a:spcBef>
                <a:spcPct val="0"/>
              </a:spcBef>
              <a:spcAft>
                <a:spcPct val="0"/>
              </a:spcAft>
              <a:defRPr/>
            </a:pPr>
            <a:r>
              <a:rPr lang="en-GB" altLang="en-US" sz="3200" dirty="0">
                <a:solidFill>
                  <a:prstClr val="black"/>
                </a:solidFill>
                <a:effectLst>
                  <a:outerShdw blurRad="38100" dist="38100" dir="2700000" algn="tl">
                    <a:srgbClr val="C0C0C0"/>
                  </a:outerShdw>
                </a:effectLst>
              </a:rPr>
              <a:t>          </a:t>
            </a:r>
          </a:p>
          <a:p>
            <a:pPr algn="ctr" fontAlgn="base">
              <a:spcBef>
                <a:spcPct val="0"/>
              </a:spcBef>
              <a:spcAft>
                <a:spcPct val="0"/>
              </a:spcAft>
              <a:defRPr/>
            </a:pPr>
            <a:r>
              <a:rPr lang="en-GB" altLang="en-US" sz="3200" dirty="0">
                <a:solidFill>
                  <a:prstClr val="black"/>
                </a:solidFill>
                <a:effectLst>
                  <a:outerShdw blurRad="38100" dist="38100" dir="2700000" algn="tl">
                    <a:srgbClr val="C0C0C0"/>
                  </a:outerShdw>
                </a:effectLst>
              </a:rPr>
              <a:t> “</a:t>
            </a:r>
            <a:r>
              <a:rPr lang="en-GB" altLang="en-US" sz="3200" i="1" dirty="0">
                <a:solidFill>
                  <a:prstClr val="black"/>
                </a:solidFill>
              </a:rPr>
              <a:t>Health is a state of complete physical, </a:t>
            </a:r>
          </a:p>
          <a:p>
            <a:pPr algn="ctr" fontAlgn="base">
              <a:spcBef>
                <a:spcPct val="0"/>
              </a:spcBef>
              <a:spcAft>
                <a:spcPct val="0"/>
              </a:spcAft>
              <a:defRPr/>
            </a:pPr>
            <a:endParaRPr lang="en-GB" altLang="en-US" sz="3200" i="1" dirty="0">
              <a:solidFill>
                <a:prstClr val="black"/>
              </a:solidFill>
            </a:endParaRPr>
          </a:p>
          <a:p>
            <a:pPr algn="ctr" fontAlgn="base">
              <a:spcBef>
                <a:spcPct val="0"/>
              </a:spcBef>
              <a:spcAft>
                <a:spcPct val="0"/>
              </a:spcAft>
              <a:defRPr/>
            </a:pPr>
            <a:r>
              <a:rPr lang="en-GB" altLang="en-US" sz="3200" i="1" dirty="0">
                <a:solidFill>
                  <a:prstClr val="black"/>
                </a:solidFill>
              </a:rPr>
              <a:t>mental and social well-being and not merely</a:t>
            </a:r>
          </a:p>
          <a:p>
            <a:pPr algn="ctr" fontAlgn="base">
              <a:spcBef>
                <a:spcPct val="0"/>
              </a:spcBef>
              <a:spcAft>
                <a:spcPct val="0"/>
              </a:spcAft>
              <a:defRPr/>
            </a:pPr>
            <a:endParaRPr lang="en-GB" altLang="en-US" sz="3200" i="1" dirty="0">
              <a:solidFill>
                <a:prstClr val="black"/>
              </a:solidFill>
            </a:endParaRPr>
          </a:p>
          <a:p>
            <a:pPr algn="ctr" fontAlgn="base">
              <a:spcBef>
                <a:spcPct val="0"/>
              </a:spcBef>
              <a:spcAft>
                <a:spcPct val="0"/>
              </a:spcAft>
              <a:defRPr/>
            </a:pPr>
            <a:r>
              <a:rPr lang="en-GB" altLang="en-US" sz="3200" i="1" dirty="0">
                <a:solidFill>
                  <a:prstClr val="black"/>
                </a:solidFill>
              </a:rPr>
              <a:t> the absence of disease or infirmity.</a:t>
            </a:r>
            <a:r>
              <a:rPr lang="en-GB" altLang="en-US" sz="3200" i="1" dirty="0">
                <a:solidFill>
                  <a:prstClr val="black"/>
                </a:solidFill>
                <a:effectLst>
                  <a:outerShdw blurRad="38100" dist="38100" dir="2700000" algn="tl">
                    <a:srgbClr val="C0C0C0"/>
                  </a:outerShdw>
                </a:effectLst>
              </a:rPr>
              <a:t>”</a:t>
            </a:r>
            <a:endParaRPr lang="en-GB" altLang="en-US" sz="3200" dirty="0">
              <a:solidFill>
                <a:prstClr val="black"/>
              </a:solidFill>
            </a:endParaRPr>
          </a:p>
        </p:txBody>
      </p:sp>
      <p:sp>
        <p:nvSpPr>
          <p:cNvPr id="194563" name="Slide Number Placeholder 2"/>
          <p:cNvSpPr txBox="1">
            <a:spLocks noGrp="1"/>
          </p:cNvSpPr>
          <p:nvPr/>
        </p:nvSpPr>
        <p:spPr bwMode="auto">
          <a:xfrm>
            <a:off x="8077200" y="6245225"/>
            <a:ext cx="2133600" cy="476250"/>
          </a:xfrm>
          <a:prstGeom prst="rect">
            <a:avLst/>
          </a:prstGeom>
          <a:noFill/>
          <a:ln w="9525">
            <a:noFill/>
            <a:miter lim="800000"/>
            <a:headEnd/>
            <a:tailEnd/>
          </a:ln>
        </p:spPr>
        <p:txBody>
          <a:bodyPr/>
          <a:lstStyle/>
          <a:p>
            <a:pPr algn="r" fontAlgn="base">
              <a:spcBef>
                <a:spcPct val="0"/>
              </a:spcBef>
              <a:spcAft>
                <a:spcPct val="0"/>
              </a:spcAft>
            </a:pPr>
            <a:endParaRPr lang="en-GB" altLang="en-US" sz="1400">
              <a:solidFill>
                <a:srgbClr val="000000"/>
              </a:solidFill>
              <a:latin typeface="Arial" pitchFamily="34" charset="0"/>
              <a:ea typeface="ＭＳ Ｐゴシック" pitchFamily="34" charset="-128"/>
              <a:cs typeface="Arial" pitchFamily="34" charset="0"/>
            </a:endParaRPr>
          </a:p>
        </p:txBody>
      </p:sp>
    </p:spTree>
    <p:extLst>
      <p:ext uri="{BB962C8B-B14F-4D97-AF65-F5344CB8AC3E}">
        <p14:creationId xmlns:p14="http://schemas.microsoft.com/office/powerpoint/2010/main" val="1801761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04666"/>
            <a:ext cx="7772400" cy="864095"/>
          </a:xfrm>
        </p:spPr>
        <p:txBody>
          <a:bodyPr/>
          <a:lstStyle/>
          <a:p>
            <a:r>
              <a:rPr lang="en-GB" sz="3600" dirty="0">
                <a:solidFill>
                  <a:srgbClr val="FF0000"/>
                </a:solidFill>
              </a:rPr>
              <a:t>Core functions of WHO </a:t>
            </a:r>
          </a:p>
        </p:txBody>
      </p:sp>
      <p:sp>
        <p:nvSpPr>
          <p:cNvPr id="3" name="Subtitle 2"/>
          <p:cNvSpPr>
            <a:spLocks noGrp="1"/>
          </p:cNvSpPr>
          <p:nvPr>
            <p:ph type="subTitle" idx="1"/>
          </p:nvPr>
        </p:nvSpPr>
        <p:spPr>
          <a:xfrm>
            <a:off x="2063552" y="1556792"/>
            <a:ext cx="8064896" cy="4082008"/>
          </a:xfrm>
        </p:spPr>
        <p:txBody>
          <a:bodyPr/>
          <a:lstStyle/>
          <a:p>
            <a:pPr marL="457200" indent="-457200" algn="l">
              <a:buFont typeface="+mj-lt"/>
              <a:buAutoNum type="arabicPeriod"/>
            </a:pPr>
            <a:r>
              <a:rPr lang="en-GB" sz="2000" dirty="0"/>
              <a:t>providing leadership on matters critical to health and engaging in partnerships where joint action is needed;</a:t>
            </a:r>
          </a:p>
          <a:p>
            <a:pPr marL="457200" indent="-457200" algn="l">
              <a:buFont typeface="+mj-lt"/>
              <a:buAutoNum type="arabicPeriod"/>
            </a:pPr>
            <a:r>
              <a:rPr lang="en-GB" sz="2000" dirty="0"/>
              <a:t>shaping the research agenda and stimulating the generation, translation and dissemination of valuable knowledge;</a:t>
            </a:r>
          </a:p>
          <a:p>
            <a:pPr marL="457200" indent="-457200" algn="l">
              <a:buFont typeface="+mj-lt"/>
              <a:buAutoNum type="arabicPeriod"/>
            </a:pPr>
            <a:r>
              <a:rPr lang="en-GB" sz="2000" dirty="0"/>
              <a:t>setting norms and standards and promoting and monitoring their implementation;</a:t>
            </a:r>
          </a:p>
          <a:p>
            <a:pPr marL="457200" indent="-457200" algn="l">
              <a:buFont typeface="+mj-lt"/>
              <a:buAutoNum type="arabicPeriod"/>
            </a:pPr>
            <a:r>
              <a:rPr lang="en-GB" sz="2000" dirty="0"/>
              <a:t>articulating ethical and evidence-based policy options;</a:t>
            </a:r>
          </a:p>
          <a:p>
            <a:pPr marL="457200" indent="-457200" algn="l">
              <a:buFont typeface="+mj-lt"/>
              <a:buAutoNum type="arabicPeriod"/>
            </a:pPr>
            <a:r>
              <a:rPr lang="en-GB" sz="2000" dirty="0"/>
              <a:t>providing technical support, catalysing change, and building sustainable institutional capacity; and</a:t>
            </a:r>
          </a:p>
          <a:p>
            <a:pPr marL="457200" indent="-457200" algn="l">
              <a:buFont typeface="+mj-lt"/>
              <a:buAutoNum type="arabicPeriod"/>
            </a:pPr>
            <a:r>
              <a:rPr lang="en-GB" sz="2000" dirty="0"/>
              <a:t>monitoring the health situation and assessing health trends.</a:t>
            </a:r>
          </a:p>
        </p:txBody>
      </p:sp>
    </p:spTree>
    <p:extLst>
      <p:ext uri="{BB962C8B-B14F-4D97-AF65-F5344CB8AC3E}">
        <p14:creationId xmlns:p14="http://schemas.microsoft.com/office/powerpoint/2010/main" val="1328891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Title 1"/>
          <p:cNvSpPr>
            <a:spLocks noGrp="1"/>
          </p:cNvSpPr>
          <p:nvPr>
            <p:ph type="title"/>
          </p:nvPr>
        </p:nvSpPr>
        <p:spPr>
          <a:xfrm>
            <a:off x="1919288" y="115888"/>
            <a:ext cx="8229600" cy="576262"/>
          </a:xfrm>
        </p:spPr>
        <p:txBody>
          <a:bodyPr/>
          <a:lstStyle/>
          <a:p>
            <a:pPr algn="ctr"/>
            <a:r>
              <a:rPr lang="en-GB" altLang="en-US" sz="3600" dirty="0">
                <a:solidFill>
                  <a:srgbClr val="FF0000"/>
                </a:solidFill>
                <a:ea typeface="ＭＳ Ｐゴシック" pitchFamily="34" charset="-128"/>
              </a:rPr>
              <a:t>Universal health coverage</a:t>
            </a:r>
          </a:p>
        </p:txBody>
      </p:sp>
      <p:sp>
        <p:nvSpPr>
          <p:cNvPr id="24" name="Rectangle 23"/>
          <p:cNvSpPr/>
          <p:nvPr/>
        </p:nvSpPr>
        <p:spPr>
          <a:xfrm>
            <a:off x="2063750" y="1028700"/>
            <a:ext cx="8280400" cy="4400550"/>
          </a:xfrm>
          <a:prstGeom prst="rect">
            <a:avLst/>
          </a:prstGeom>
        </p:spPr>
        <p:txBody>
          <a:bodyPr>
            <a:spAutoFit/>
          </a:bodyPr>
          <a:lstStyle/>
          <a:p>
            <a:pPr fontAlgn="base">
              <a:spcBef>
                <a:spcPct val="0"/>
              </a:spcBef>
              <a:spcAft>
                <a:spcPct val="0"/>
              </a:spcAft>
              <a:defRPr/>
            </a:pPr>
            <a:r>
              <a:rPr lang="en-GB" sz="2000" dirty="0">
                <a:solidFill>
                  <a:srgbClr val="000000"/>
                </a:solidFill>
                <a:latin typeface="Arial"/>
                <a:ea typeface="ＭＳ Ｐゴシック" charset="0"/>
                <a:cs typeface="Arial" pitchFamily="34" charset="0"/>
              </a:rPr>
              <a:t>Ensure that people have </a:t>
            </a:r>
            <a:r>
              <a:rPr lang="en-GB" sz="2000" b="1" dirty="0">
                <a:solidFill>
                  <a:srgbClr val="000000"/>
                </a:solidFill>
                <a:latin typeface="Arial"/>
                <a:ea typeface="ＭＳ Ｐゴシック" charset="0"/>
                <a:cs typeface="Arial" pitchFamily="34" charset="0"/>
              </a:rPr>
              <a:t>equal access to quality health services and financial protection: </a:t>
            </a:r>
          </a:p>
          <a:p>
            <a:pPr lvl="1" fontAlgn="base">
              <a:spcBef>
                <a:spcPct val="0"/>
              </a:spcBef>
              <a:spcAft>
                <a:spcPct val="0"/>
              </a:spcAft>
              <a:buFont typeface="Arial" pitchFamily="34" charset="0"/>
              <a:buChar char="•"/>
              <a:defRPr/>
            </a:pPr>
            <a:r>
              <a:rPr lang="en-GB" sz="2000" dirty="0">
                <a:solidFill>
                  <a:srgbClr val="000000"/>
                </a:solidFill>
                <a:latin typeface="Arial"/>
                <a:ea typeface="ＭＳ Ｐゴシック" charset="0"/>
                <a:cs typeface="Arial" pitchFamily="34" charset="0"/>
              </a:rPr>
              <a:t> coverage with health services (prevention, promotion,</a:t>
            </a:r>
            <a:br>
              <a:rPr lang="en-GB" sz="2000" dirty="0">
                <a:solidFill>
                  <a:srgbClr val="000000"/>
                </a:solidFill>
                <a:latin typeface="Arial"/>
                <a:ea typeface="ＭＳ Ｐゴシック" charset="0"/>
                <a:cs typeface="Arial" pitchFamily="34" charset="0"/>
              </a:rPr>
            </a:br>
            <a:r>
              <a:rPr lang="en-GB" sz="2000" dirty="0">
                <a:solidFill>
                  <a:srgbClr val="000000"/>
                </a:solidFill>
                <a:latin typeface="Arial"/>
                <a:ea typeface="ＭＳ Ｐゴシック" charset="0"/>
                <a:cs typeface="Arial" pitchFamily="34" charset="0"/>
              </a:rPr>
              <a:t>  treatment and rehabilitation);</a:t>
            </a:r>
          </a:p>
          <a:p>
            <a:pPr lvl="1" fontAlgn="base">
              <a:spcBef>
                <a:spcPct val="0"/>
              </a:spcBef>
              <a:spcAft>
                <a:spcPct val="0"/>
              </a:spcAft>
              <a:buFont typeface="Arial" pitchFamily="34" charset="0"/>
              <a:buChar char="•"/>
              <a:defRPr/>
            </a:pPr>
            <a:r>
              <a:rPr lang="en-GB" sz="2000" dirty="0">
                <a:solidFill>
                  <a:srgbClr val="000000"/>
                </a:solidFill>
                <a:latin typeface="Arial"/>
                <a:ea typeface="ＭＳ Ｐゴシック" charset="0"/>
                <a:cs typeface="Arial" pitchFamily="34" charset="0"/>
              </a:rPr>
              <a:t> coverage with financial risk protection.</a:t>
            </a:r>
          </a:p>
          <a:p>
            <a:pPr fontAlgn="base">
              <a:spcBef>
                <a:spcPct val="0"/>
              </a:spcBef>
              <a:spcAft>
                <a:spcPct val="0"/>
              </a:spcAft>
              <a:defRPr/>
            </a:pPr>
            <a:r>
              <a:rPr lang="en-GB" sz="2000" dirty="0">
                <a:solidFill>
                  <a:srgbClr val="000000"/>
                </a:solidFill>
                <a:latin typeface="Arial"/>
                <a:ea typeface="ＭＳ Ｐゴシック" charset="0"/>
                <a:cs typeface="Arial" pitchFamily="34" charset="0"/>
              </a:rPr>
              <a:t>Potential indicators, focusing on coverage and protection:</a:t>
            </a:r>
          </a:p>
          <a:p>
            <a:pPr marL="342900" indent="-342900" fontAlgn="base">
              <a:spcBef>
                <a:spcPct val="0"/>
              </a:spcBef>
              <a:spcAft>
                <a:spcPct val="0"/>
              </a:spcAft>
              <a:buFont typeface="+mj-lt"/>
              <a:buAutoNum type="arabicPeriod"/>
              <a:defRPr/>
            </a:pPr>
            <a:r>
              <a:rPr lang="en-GB" sz="2000" b="1" dirty="0">
                <a:solidFill>
                  <a:srgbClr val="000000"/>
                </a:solidFill>
                <a:latin typeface="Arial"/>
                <a:ea typeface="ＭＳ Ｐゴシック" charset="0"/>
                <a:cs typeface="Arial" pitchFamily="34" charset="0"/>
              </a:rPr>
              <a:t>increased coverage of essential services</a:t>
            </a:r>
            <a:r>
              <a:rPr lang="en-GB" sz="2000" dirty="0">
                <a:solidFill>
                  <a:srgbClr val="000000"/>
                </a:solidFill>
                <a:latin typeface="Arial"/>
                <a:ea typeface="ＭＳ Ｐゴシック" charset="0"/>
                <a:cs typeface="Arial" pitchFamily="34" charset="0"/>
              </a:rPr>
              <a:t>: build on the present Millennium Development Goals plus </a:t>
            </a:r>
            <a:r>
              <a:rPr lang="en-GB" sz="2000" dirty="0" err="1">
                <a:solidFill>
                  <a:srgbClr val="000000"/>
                </a:solidFill>
                <a:latin typeface="Arial"/>
                <a:ea typeface="ＭＳ Ｐゴシック" charset="0"/>
                <a:cs typeface="Arial" pitchFamily="34" charset="0"/>
              </a:rPr>
              <a:t>NCDs</a:t>
            </a:r>
            <a:r>
              <a:rPr lang="en-GB" sz="2000" dirty="0">
                <a:solidFill>
                  <a:srgbClr val="000000"/>
                </a:solidFill>
                <a:latin typeface="Arial"/>
                <a:ea typeface="ＭＳ Ｐゴシック" charset="0"/>
                <a:cs typeface="Arial" pitchFamily="34" charset="0"/>
              </a:rPr>
              <a:t> and preventive services; </a:t>
            </a:r>
          </a:p>
          <a:p>
            <a:pPr marL="342900" indent="-342900" fontAlgn="base">
              <a:spcBef>
                <a:spcPct val="0"/>
              </a:spcBef>
              <a:spcAft>
                <a:spcPct val="0"/>
              </a:spcAft>
              <a:buFont typeface="+mj-lt"/>
              <a:buAutoNum type="arabicPeriod"/>
              <a:defRPr/>
            </a:pPr>
            <a:r>
              <a:rPr lang="en-GB" sz="2000" b="1" dirty="0">
                <a:solidFill>
                  <a:srgbClr val="000000"/>
                </a:solidFill>
                <a:latin typeface="Arial"/>
                <a:ea typeface="ＭＳ Ｐゴシック" charset="0"/>
                <a:cs typeface="Arial" pitchFamily="34" charset="0"/>
              </a:rPr>
              <a:t>increased equity and financial protection</a:t>
            </a:r>
            <a:r>
              <a:rPr lang="en-GB" sz="2000" dirty="0">
                <a:solidFill>
                  <a:srgbClr val="000000"/>
                </a:solidFill>
                <a:latin typeface="Arial"/>
                <a:ea typeface="ＭＳ Ｐゴシック" charset="0"/>
                <a:cs typeface="Arial" pitchFamily="34" charset="0"/>
              </a:rPr>
              <a:t>: reduced gap between the first and fifth quintiles, reduced levels of out-of-pocket expenditure, etc.; and  </a:t>
            </a:r>
          </a:p>
          <a:p>
            <a:pPr marL="342900" indent="-342900" fontAlgn="base">
              <a:spcBef>
                <a:spcPct val="0"/>
              </a:spcBef>
              <a:spcAft>
                <a:spcPct val="0"/>
              </a:spcAft>
              <a:buFont typeface="+mj-lt"/>
              <a:buAutoNum type="arabicPeriod"/>
              <a:defRPr/>
            </a:pPr>
            <a:r>
              <a:rPr lang="en-GB" sz="2000" b="1" dirty="0">
                <a:solidFill>
                  <a:srgbClr val="000000"/>
                </a:solidFill>
                <a:latin typeface="Arial"/>
                <a:ea typeface="ＭＳ Ｐゴシック" charset="0"/>
                <a:cs typeface="Arial" pitchFamily="34" charset="0"/>
              </a:rPr>
              <a:t>strengthening health systems</a:t>
            </a:r>
            <a:r>
              <a:rPr lang="en-GB" sz="2000" dirty="0">
                <a:solidFill>
                  <a:srgbClr val="000000"/>
                </a:solidFill>
                <a:latin typeface="Arial"/>
                <a:ea typeface="ＭＳ Ｐゴシック" charset="0"/>
                <a:cs typeface="Arial" pitchFamily="34" charset="0"/>
              </a:rPr>
              <a:t>: indicators on workforce, management and leadership capacity, information systems, governance, infrastructure and quality. </a:t>
            </a:r>
            <a:endParaRPr lang="en-GB" sz="2000" b="1" dirty="0">
              <a:solidFill>
                <a:srgbClr val="000000"/>
              </a:solidFill>
              <a:latin typeface="Arial"/>
              <a:ea typeface="ＭＳ Ｐゴシック" charset="0"/>
              <a:cs typeface="Arial" pitchFamily="34" charset="0"/>
            </a:endParaRPr>
          </a:p>
        </p:txBody>
      </p:sp>
    </p:spTree>
    <p:extLst>
      <p:ext uri="{BB962C8B-B14F-4D97-AF65-F5344CB8AC3E}">
        <p14:creationId xmlns:p14="http://schemas.microsoft.com/office/powerpoint/2010/main" val="1238684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8AEA2D11-F0BD-ABA5-BE63-40D50869B459}"/>
              </a:ext>
            </a:extLst>
          </p:cNvPr>
          <p:cNvSpPr>
            <a:spLocks noGrp="1" noChangeArrowheads="1"/>
          </p:cNvSpPr>
          <p:nvPr>
            <p:ph type="title"/>
          </p:nvPr>
        </p:nvSpPr>
        <p:spPr>
          <a:xfrm>
            <a:off x="3009900" y="1063626"/>
            <a:ext cx="6172200" cy="4708525"/>
          </a:xfrm>
        </p:spPr>
        <p:txBody>
          <a:bodyPr/>
          <a:lstStyle/>
          <a:p>
            <a:r>
              <a:rPr lang="en-GB" altLang="en-US" sz="3000">
                <a:solidFill>
                  <a:srgbClr val="FF0000"/>
                </a:solidFill>
              </a:rPr>
              <a:t>Non Governmental Organizations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6863056F-920C-87B7-FAAE-5E8AEA1BBCD1}"/>
              </a:ext>
            </a:extLst>
          </p:cNvPr>
          <p:cNvSpPr>
            <a:spLocks noGrp="1" noChangeArrowheads="1"/>
          </p:cNvSpPr>
          <p:nvPr>
            <p:ph type="title"/>
          </p:nvPr>
        </p:nvSpPr>
        <p:spPr>
          <a:xfrm>
            <a:off x="2057400" y="228600"/>
            <a:ext cx="8001000" cy="762000"/>
          </a:xfrm>
        </p:spPr>
        <p:txBody>
          <a:bodyPr/>
          <a:lstStyle/>
          <a:p>
            <a:pPr eaLnBrk="1" hangingPunct="1"/>
            <a:r>
              <a:rPr lang="en-GB" altLang="en-US" sz="2700">
                <a:solidFill>
                  <a:srgbClr val="FF0000"/>
                </a:solidFill>
              </a:rPr>
              <a:t>Non governmental organizations</a:t>
            </a:r>
          </a:p>
        </p:txBody>
      </p:sp>
      <p:sp>
        <p:nvSpPr>
          <p:cNvPr id="39939" name="Rectangle 3">
            <a:extLst>
              <a:ext uri="{FF2B5EF4-FFF2-40B4-BE49-F238E27FC236}">
                <a16:creationId xmlns:a16="http://schemas.microsoft.com/office/drawing/2014/main" id="{59CBD5A6-B6BE-73CE-CA92-ACE0F2134643}"/>
              </a:ext>
            </a:extLst>
          </p:cNvPr>
          <p:cNvSpPr>
            <a:spLocks noGrp="1" noChangeArrowheads="1"/>
          </p:cNvSpPr>
          <p:nvPr>
            <p:ph type="body" idx="1"/>
          </p:nvPr>
        </p:nvSpPr>
        <p:spPr>
          <a:xfrm>
            <a:off x="2209800" y="1143001"/>
            <a:ext cx="7848600" cy="4608513"/>
          </a:xfrm>
        </p:spPr>
        <p:txBody>
          <a:bodyPr/>
          <a:lstStyle/>
          <a:p>
            <a:pPr eaLnBrk="1" hangingPunct="1">
              <a:defRPr/>
            </a:pPr>
            <a:r>
              <a:rPr lang="en-GB" altLang="en-US" sz="2000" dirty="0">
                <a:latin typeface="Calibri" panose="020F0502020204030204" pitchFamily="34" charset="0"/>
                <a:cs typeface="Calibri" panose="020F0502020204030204" pitchFamily="34" charset="0"/>
              </a:rPr>
              <a:t>Links with social entrepreneurship</a:t>
            </a:r>
          </a:p>
          <a:p>
            <a:pPr eaLnBrk="1" hangingPunct="1">
              <a:defRPr/>
            </a:pPr>
            <a:r>
              <a:rPr lang="en-GB" altLang="en-US" sz="2000" dirty="0">
                <a:latin typeface="Calibri" panose="020F0502020204030204" pitchFamily="34" charset="0"/>
                <a:cs typeface="Calibri" panose="020F0502020204030204" pitchFamily="34" charset="0"/>
              </a:rPr>
              <a:t>Drivers of global environmental concerns</a:t>
            </a:r>
          </a:p>
          <a:p>
            <a:pPr eaLnBrk="1" hangingPunct="1">
              <a:defRPr/>
            </a:pPr>
            <a:r>
              <a:rPr lang="en-GB" altLang="en-US" sz="2000" dirty="0">
                <a:latin typeface="Calibri" panose="020F0502020204030204" pitchFamily="34" charset="0"/>
                <a:cs typeface="Calibri" panose="020F0502020204030204" pitchFamily="34" charset="0"/>
              </a:rPr>
              <a:t>Seen to be non-bureaucratic, flexible, responsive </a:t>
            </a:r>
          </a:p>
          <a:p>
            <a:pPr eaLnBrk="1" hangingPunct="1">
              <a:defRPr/>
            </a:pPr>
            <a:r>
              <a:rPr lang="en-GB" altLang="en-US" sz="2000" dirty="0">
                <a:latin typeface="Calibri" panose="020F0502020204030204" pitchFamily="34" charset="0"/>
                <a:cs typeface="Calibri" panose="020F0502020204030204" pitchFamily="34" charset="0"/>
              </a:rPr>
              <a:t>Response to the “crisis” of socialism/the modern welfare state-Reagan, Thatcher</a:t>
            </a:r>
          </a:p>
          <a:p>
            <a:pPr lvl="1" eaLnBrk="1" hangingPunct="1">
              <a:defRPr/>
            </a:pPr>
            <a:r>
              <a:rPr lang="en-GB" altLang="en-US" sz="2000" dirty="0">
                <a:latin typeface="Calibri" panose="020F0502020204030204" pitchFamily="34" charset="0"/>
                <a:cs typeface="Calibri" panose="020F0502020204030204" pitchFamily="34" charset="0"/>
              </a:rPr>
              <a:t>Unsupportable tax burden </a:t>
            </a:r>
          </a:p>
          <a:p>
            <a:pPr lvl="1" eaLnBrk="1" hangingPunct="1">
              <a:defRPr/>
            </a:pPr>
            <a:r>
              <a:rPr lang="en-GB" altLang="en-US" sz="2000" dirty="0">
                <a:latin typeface="Calibri" panose="020F0502020204030204" pitchFamily="34" charset="0"/>
                <a:cs typeface="Calibri" panose="020F0502020204030204" pitchFamily="34" charset="0"/>
              </a:rPr>
              <a:t>bureaucratic, unresponsive and monolithic  institutions</a:t>
            </a:r>
          </a:p>
          <a:p>
            <a:pPr lvl="1" eaLnBrk="1" hangingPunct="1">
              <a:defRPr/>
            </a:pPr>
            <a:r>
              <a:rPr lang="en-GB" altLang="en-US" sz="2000" dirty="0">
                <a:latin typeface="Calibri" panose="020F0502020204030204" pitchFamily="34" charset="0"/>
                <a:cs typeface="Calibri" panose="020F0502020204030204" pitchFamily="34" charset="0"/>
              </a:rPr>
              <a:t>Privatization and plurality of provision</a:t>
            </a:r>
          </a:p>
          <a:p>
            <a:pPr eaLnBrk="1" hangingPunct="1">
              <a:defRPr/>
            </a:pPr>
            <a:r>
              <a:rPr lang="en-GB" altLang="en-US" sz="2000" dirty="0">
                <a:latin typeface="Calibri" panose="020F0502020204030204" pitchFamily="34" charset="0"/>
                <a:cs typeface="Calibri" panose="020F0502020204030204" pitchFamily="34" charset="0"/>
              </a:rPr>
              <a:t>“Consensus” around limited role of the state, engagement of “third sector” actors</a:t>
            </a:r>
          </a:p>
          <a:p>
            <a:pPr eaLnBrk="1" hangingPunct="1">
              <a:defRPr/>
            </a:pPr>
            <a:r>
              <a:rPr lang="en-GB" altLang="en-US" sz="2000" dirty="0">
                <a:latin typeface="Calibri" panose="020F0502020204030204" pitchFamily="34" charset="0"/>
                <a:cs typeface="Calibri" panose="020F0502020204030204" pitchFamily="34" charset="0"/>
              </a:rPr>
              <a:t>Demands for service quality and responsiveness from increased middle class after economic growth of 60s and 70s</a:t>
            </a:r>
          </a:p>
          <a:p>
            <a:pPr marL="0" indent="0">
              <a:buNone/>
              <a:defRPr/>
            </a:pPr>
            <a:r>
              <a:rPr lang="en-GB" altLang="en-US" sz="3000" dirty="0"/>
              <a:t> </a:t>
            </a:r>
          </a:p>
          <a:p>
            <a:pPr eaLnBrk="1" hangingPunct="1">
              <a:defRPr/>
            </a:pPr>
            <a:endParaRPr lang="en-GB" altLang="en-US" sz="3000" dirty="0"/>
          </a:p>
          <a:p>
            <a:pPr lvl="1" eaLnBrk="1" hangingPunct="1">
              <a:buFontTx/>
              <a:buNone/>
              <a:defRPr/>
            </a:pPr>
            <a:r>
              <a:rPr lang="en-GB" altLang="en-US" dirty="0"/>
              <a:t>	</a:t>
            </a:r>
          </a:p>
          <a:p>
            <a:pPr lvl="1" eaLnBrk="1" hangingPunct="1">
              <a:defRPr/>
            </a:pPr>
            <a:endParaRPr lang="en-GB" altLang="en-US" dirty="0"/>
          </a:p>
          <a:p>
            <a:pPr lvl="1" eaLnBrk="1" hangingPunct="1">
              <a:defRPr/>
            </a:pPr>
            <a:endParaRPr lang="en-GB" altLang="en-US" dirty="0"/>
          </a:p>
          <a:p>
            <a:pPr eaLnBrk="1" hangingPunct="1">
              <a:buFontTx/>
              <a:buNone/>
              <a:defRPr/>
            </a:pPr>
            <a:r>
              <a:rPr lang="en-GB" altLang="en-US" dirty="0"/>
              <a:t>	 </a:t>
            </a:r>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Line 6">
            <a:extLst>
              <a:ext uri="{FF2B5EF4-FFF2-40B4-BE49-F238E27FC236}">
                <a16:creationId xmlns:a16="http://schemas.microsoft.com/office/drawing/2014/main" id="{FA368D85-338E-8B53-F67D-22A9DADD817C}"/>
              </a:ext>
            </a:extLst>
          </p:cNvPr>
          <p:cNvSpPr>
            <a:spLocks noChangeShapeType="1"/>
          </p:cNvSpPr>
          <p:nvPr/>
        </p:nvSpPr>
        <p:spPr bwMode="auto">
          <a:xfrm>
            <a:off x="2984500" y="1993900"/>
            <a:ext cx="6199188" cy="0"/>
          </a:xfrm>
          <a:prstGeom prst="line">
            <a:avLst/>
          </a:prstGeom>
          <a:noFill/>
          <a:ln w="50800">
            <a:solidFill>
              <a:srgbClr val="C1E1F5"/>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4995" name="Rectangle 12">
            <a:extLst>
              <a:ext uri="{FF2B5EF4-FFF2-40B4-BE49-F238E27FC236}">
                <a16:creationId xmlns:a16="http://schemas.microsoft.com/office/drawing/2014/main" id="{6DBB40B4-5DE3-CD81-8805-43496FEA8448}"/>
              </a:ext>
            </a:extLst>
          </p:cNvPr>
          <p:cNvSpPr>
            <a:spLocks noChangeArrowheads="1"/>
          </p:cNvSpPr>
          <p:nvPr/>
        </p:nvSpPr>
        <p:spPr bwMode="auto">
          <a:xfrm>
            <a:off x="2668588" y="4884739"/>
            <a:ext cx="6858000" cy="473075"/>
          </a:xfrm>
          <a:prstGeom prst="rect">
            <a:avLst/>
          </a:prstGeom>
          <a:solidFill>
            <a:srgbClr val="1E7FB8"/>
          </a:solidFill>
          <a:ln w="9525">
            <a:noFill/>
            <a:miter lim="800000"/>
            <a:headEnd/>
            <a:tailEnd/>
          </a:ln>
        </p:spPr>
        <p:txBody>
          <a:bodyPr wrap="none" lIns="45020" tIns="22511" rIns="45020" bIns="22511" anchor="ctr"/>
          <a:lstStyle/>
          <a:p>
            <a:pPr defTabSz="450950" rtl="1">
              <a:defRPr/>
            </a:pPr>
            <a:endParaRPr lang="fr-FR" altLang="en-US" sz="2194" b="1">
              <a:solidFill>
                <a:srgbClr val="1E7FB8"/>
              </a:solidFill>
              <a:latin typeface="Arial Narrow" pitchFamily="34" charset="0"/>
              <a:ea typeface="Microsoft YaHei"/>
              <a:cs typeface="Arial" charset="0"/>
            </a:endParaRPr>
          </a:p>
        </p:txBody>
      </p:sp>
      <p:sp>
        <p:nvSpPr>
          <p:cNvPr id="24580" name="Rectangle 13">
            <a:extLst>
              <a:ext uri="{FF2B5EF4-FFF2-40B4-BE49-F238E27FC236}">
                <a16:creationId xmlns:a16="http://schemas.microsoft.com/office/drawing/2014/main" id="{26F7CBEA-4D4D-58C7-A90C-C6404203D9AB}"/>
              </a:ext>
            </a:extLst>
          </p:cNvPr>
          <p:cNvSpPr>
            <a:spLocks noChangeArrowheads="1"/>
          </p:cNvSpPr>
          <p:nvPr/>
        </p:nvSpPr>
        <p:spPr bwMode="auto">
          <a:xfrm>
            <a:off x="3330575" y="5065714"/>
            <a:ext cx="3138488" cy="244475"/>
          </a:xfrm>
          <a:prstGeom prst="rect">
            <a:avLst/>
          </a:prstGeom>
          <a:noFill/>
          <a:ln>
            <a:noFill/>
          </a:ln>
        </p:spPr>
        <p:txBody>
          <a:bodyPr lIns="0" tIns="0" rIns="0" bIns="0"/>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defRPr/>
            </a:pPr>
            <a:r>
              <a:rPr lang="en-GB" altLang="en-US" sz="675" b="1">
                <a:solidFill>
                  <a:srgbClr val="96CCEE"/>
                </a:solidFill>
                <a:latin typeface="Arial Narrow" panose="020B0606020202030204" pitchFamily="34" charset="0"/>
                <a:ea typeface="Microsoft YaHei" panose="020B0503020204020204" pitchFamily="34" charset="-122"/>
                <a:cs typeface="Arial" panose="020B0604020202020204" pitchFamily="34" charset="0"/>
              </a:rPr>
              <a:t>Building global capacity for policy dialogue </a:t>
            </a:r>
            <a:r>
              <a:rPr lang="en-US" altLang="en-US" sz="1350" b="1" baseline="12000">
                <a:solidFill>
                  <a:srgbClr val="FFFFFF"/>
                </a:solidFill>
                <a:latin typeface="Arial Narrow" panose="020B0606020202030204" pitchFamily="34" charset="0"/>
                <a:ea typeface="Microsoft YaHei" panose="020B0503020204020204" pitchFamily="34" charset="-122"/>
                <a:cs typeface="Arial" panose="020B0604020202020204" pitchFamily="34" charset="0"/>
              </a:rPr>
              <a:t>|</a:t>
            </a:r>
            <a:r>
              <a:rPr lang="en-GB" altLang="en-US" sz="675" b="1">
                <a:solidFill>
                  <a:srgbClr val="96CCEE"/>
                </a:solidFill>
                <a:latin typeface="Arial Narrow" panose="020B0606020202030204" pitchFamily="34" charset="0"/>
                <a:ea typeface="Microsoft YaHei" panose="020B0503020204020204" pitchFamily="34" charset="-122"/>
                <a:cs typeface="Arial" panose="020B0604020202020204" pitchFamily="34" charset="0"/>
              </a:rPr>
              <a:t>  </a:t>
            </a:r>
            <a:fld id="{AD8B4FB7-505B-4879-B1B3-1B12D5370F69}" type="datetime4">
              <a:rPr lang="en-GB" altLang="en-US" sz="675">
                <a:solidFill>
                  <a:srgbClr val="96CCEE"/>
                </a:solidFill>
                <a:latin typeface="Arial Narrow" panose="020B0606020202030204" pitchFamily="34" charset="0"/>
                <a:ea typeface="Microsoft YaHei" panose="020B0503020204020204" pitchFamily="34" charset="-122"/>
                <a:cs typeface="Arial" panose="020B0604020202020204" pitchFamily="34" charset="0"/>
              </a:rPr>
              <a:pPr eaLnBrk="1" hangingPunct="1">
                <a:spcBef>
                  <a:spcPct val="0"/>
                </a:spcBef>
                <a:buFontTx/>
                <a:buNone/>
                <a:defRPr/>
              </a:pPr>
              <a:t>28 April 2024</a:t>
            </a:fld>
            <a:endParaRPr lang="en-GB" altLang="en-US" sz="675" b="1">
              <a:solidFill>
                <a:srgbClr val="96CCEE"/>
              </a:solidFill>
              <a:latin typeface="Arial Narrow" panose="020B0606020202030204" pitchFamily="34" charset="0"/>
              <a:ea typeface="Microsoft YaHei" panose="020B0503020204020204" pitchFamily="34" charset="-122"/>
              <a:cs typeface="Arial" panose="020B0604020202020204" pitchFamily="34" charset="0"/>
            </a:endParaRPr>
          </a:p>
        </p:txBody>
      </p:sp>
      <p:sp>
        <p:nvSpPr>
          <p:cNvPr id="24581" name="Rectangle 14">
            <a:extLst>
              <a:ext uri="{FF2B5EF4-FFF2-40B4-BE49-F238E27FC236}">
                <a16:creationId xmlns:a16="http://schemas.microsoft.com/office/drawing/2014/main" id="{A2CAC39D-815D-408A-1741-39FB5102B469}"/>
              </a:ext>
            </a:extLst>
          </p:cNvPr>
          <p:cNvSpPr>
            <a:spLocks noChangeArrowheads="1"/>
          </p:cNvSpPr>
          <p:nvPr/>
        </p:nvSpPr>
        <p:spPr bwMode="auto">
          <a:xfrm>
            <a:off x="2949575" y="5051426"/>
            <a:ext cx="266700" cy="187325"/>
          </a:xfrm>
          <a:prstGeom prst="rect">
            <a:avLst/>
          </a:prstGeom>
          <a:noFill/>
          <a:ln>
            <a:noFill/>
          </a:ln>
        </p:spPr>
        <p:txBody>
          <a:bodyPr lIns="0" tIns="0" rIns="0" bIns="0"/>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fld id="{12EB161F-C805-41D7-82A3-D8E0BD253170}" type="slidenum">
              <a:rPr lang="en-US" altLang="en-US" sz="825" b="1">
                <a:solidFill>
                  <a:srgbClr val="72BBE8"/>
                </a:solidFill>
                <a:latin typeface="Arial Narrow" panose="020B0606020202030204" pitchFamily="34" charset="0"/>
                <a:ea typeface="Microsoft YaHei" panose="020B0503020204020204" pitchFamily="34" charset="-122"/>
                <a:cs typeface="Arial" panose="020B0604020202020204" pitchFamily="34" charset="0"/>
              </a:rPr>
              <a:pPr algn="r" eaLnBrk="1" hangingPunct="1">
                <a:spcBef>
                  <a:spcPct val="0"/>
                </a:spcBef>
                <a:buFontTx/>
                <a:buNone/>
                <a:defRPr/>
              </a:pPr>
              <a:t>12</a:t>
            </a:fld>
            <a:r>
              <a:rPr lang="en-GB" altLang="en-US" sz="825" b="1">
                <a:solidFill>
                  <a:srgbClr val="72BBE8"/>
                </a:solidFill>
                <a:latin typeface="Arial Narrow" panose="020B0606020202030204" pitchFamily="34" charset="0"/>
                <a:ea typeface="Microsoft YaHei" panose="020B0503020204020204" pitchFamily="34" charset="-122"/>
                <a:cs typeface="Arial" panose="020B0604020202020204" pitchFamily="34" charset="0"/>
              </a:rPr>
              <a:t> </a:t>
            </a:r>
            <a:r>
              <a:rPr lang="en-US" altLang="en-US" sz="1125" b="1" baseline="14000">
                <a:solidFill>
                  <a:srgbClr val="FFFFFF"/>
                </a:solidFill>
                <a:latin typeface="Arial Narrow" panose="020B0606020202030204" pitchFamily="34" charset="0"/>
                <a:ea typeface="Microsoft YaHei" panose="020B0503020204020204" pitchFamily="34" charset="-122"/>
                <a:cs typeface="Arial" panose="020B0604020202020204" pitchFamily="34" charset="0"/>
              </a:rPr>
              <a:t>|</a:t>
            </a:r>
          </a:p>
        </p:txBody>
      </p:sp>
      <p:pic>
        <p:nvPicPr>
          <p:cNvPr id="28678" name="Picture 17" descr="WHO-EN-white-H">
            <a:extLst>
              <a:ext uri="{FF2B5EF4-FFF2-40B4-BE49-F238E27FC236}">
                <a16:creationId xmlns:a16="http://schemas.microsoft.com/office/drawing/2014/main" id="{456893D7-7CA3-0112-A0BF-927CA0A5C4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1939" y="4970463"/>
            <a:ext cx="1265237" cy="309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999" name="Rectangle 7">
            <a:extLst>
              <a:ext uri="{FF2B5EF4-FFF2-40B4-BE49-F238E27FC236}">
                <a16:creationId xmlns:a16="http://schemas.microsoft.com/office/drawing/2014/main" id="{68F478A8-83F6-8369-F215-8FF84BEFAC00}"/>
              </a:ext>
            </a:extLst>
          </p:cNvPr>
          <p:cNvSpPr>
            <a:spLocks noGrp="1" noChangeArrowheads="1"/>
          </p:cNvSpPr>
          <p:nvPr>
            <p:ph type="title" idx="4294967295"/>
          </p:nvPr>
        </p:nvSpPr>
        <p:spPr>
          <a:xfrm>
            <a:off x="3224213" y="1876425"/>
            <a:ext cx="5770562" cy="65088"/>
          </a:xfrm>
        </p:spPr>
        <p:txBody>
          <a:bodyPr/>
          <a:lstStyle/>
          <a:p>
            <a:pPr eaLnBrk="1" hangingPunct="1">
              <a:defRPr/>
            </a:pPr>
            <a:r>
              <a:rPr lang="en-AU" altLang="en-US" sz="2306">
                <a:solidFill>
                  <a:srgbClr val="FF3300"/>
                </a:solidFill>
              </a:rPr>
              <a:t>New foundations since 2000…</a:t>
            </a:r>
          </a:p>
        </p:txBody>
      </p:sp>
      <p:pic>
        <p:nvPicPr>
          <p:cNvPr id="28680" name="Picture 8">
            <a:extLst>
              <a:ext uri="{FF2B5EF4-FFF2-40B4-BE49-F238E27FC236}">
                <a16:creationId xmlns:a16="http://schemas.microsoft.com/office/drawing/2014/main" id="{3F330046-B8F7-2FDA-35D9-4AB046C5FD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80100" y="3184525"/>
            <a:ext cx="585788" cy="439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1" name="Picture 9">
            <a:extLst>
              <a:ext uri="{FF2B5EF4-FFF2-40B4-BE49-F238E27FC236}">
                <a16:creationId xmlns:a16="http://schemas.microsoft.com/office/drawing/2014/main" id="{6482DFC1-4FA0-FFFC-BF30-7C9F0B23D7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13664" y="2538414"/>
            <a:ext cx="4857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2" name="Picture 10">
            <a:extLst>
              <a:ext uri="{FF2B5EF4-FFF2-40B4-BE49-F238E27FC236}">
                <a16:creationId xmlns:a16="http://schemas.microsoft.com/office/drawing/2014/main" id="{C470EA6F-0BAF-62E4-C348-1C088CA25C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89726" y="3306764"/>
            <a:ext cx="96361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3" name="Picture 11">
            <a:extLst>
              <a:ext uri="{FF2B5EF4-FFF2-40B4-BE49-F238E27FC236}">
                <a16:creationId xmlns:a16="http://schemas.microsoft.com/office/drawing/2014/main" id="{21884D00-D9BB-4E4F-56D2-90837C5BFC7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23288" y="3835401"/>
            <a:ext cx="754062"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4" name="Picture 12">
            <a:extLst>
              <a:ext uri="{FF2B5EF4-FFF2-40B4-BE49-F238E27FC236}">
                <a16:creationId xmlns:a16="http://schemas.microsoft.com/office/drawing/2014/main" id="{D738CCB0-DAF8-6A7F-BDC9-109B9682492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10150" y="2057401"/>
            <a:ext cx="1157288"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5" name="Picture 13">
            <a:extLst>
              <a:ext uri="{FF2B5EF4-FFF2-40B4-BE49-F238E27FC236}">
                <a16:creationId xmlns:a16="http://schemas.microsoft.com/office/drawing/2014/main" id="{EAF9EB48-8272-4000-B38B-215D5C35B69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35926" y="3065463"/>
            <a:ext cx="1071563" cy="309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6" name="Picture 14">
            <a:extLst>
              <a:ext uri="{FF2B5EF4-FFF2-40B4-BE49-F238E27FC236}">
                <a16:creationId xmlns:a16="http://schemas.microsoft.com/office/drawing/2014/main" id="{70322248-6897-C05F-0D93-6B15092AAA6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256089" y="3105150"/>
            <a:ext cx="852487" cy="41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7" name="Picture 15">
            <a:extLst>
              <a:ext uri="{FF2B5EF4-FFF2-40B4-BE49-F238E27FC236}">
                <a16:creationId xmlns:a16="http://schemas.microsoft.com/office/drawing/2014/main" id="{FBE78129-F30E-29D5-9B15-D1D25BA133B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875339" y="4037014"/>
            <a:ext cx="642937"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8" name="Picture 16">
            <a:extLst>
              <a:ext uri="{FF2B5EF4-FFF2-40B4-BE49-F238E27FC236}">
                <a16:creationId xmlns:a16="http://schemas.microsoft.com/office/drawing/2014/main" id="{F3464405-4E3F-9024-8366-8EE2172F7E7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170738" y="2051051"/>
            <a:ext cx="2349500"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9" name="Picture 17">
            <a:extLst>
              <a:ext uri="{FF2B5EF4-FFF2-40B4-BE49-F238E27FC236}">
                <a16:creationId xmlns:a16="http://schemas.microsoft.com/office/drawing/2014/main" id="{DE8799D1-FB1A-D4B8-C20F-13BFBF5211C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743200" y="4927601"/>
            <a:ext cx="3373438" cy="38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0" name="Picture 18">
            <a:extLst>
              <a:ext uri="{FF2B5EF4-FFF2-40B4-BE49-F238E27FC236}">
                <a16:creationId xmlns:a16="http://schemas.microsoft.com/office/drawing/2014/main" id="{A28A8502-A0EA-3663-670E-F0464846786A}"/>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667251" y="2828926"/>
            <a:ext cx="1279525" cy="32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1" name="Picture 19">
            <a:extLst>
              <a:ext uri="{FF2B5EF4-FFF2-40B4-BE49-F238E27FC236}">
                <a16:creationId xmlns:a16="http://schemas.microsoft.com/office/drawing/2014/main" id="{988C2216-8E06-77FA-63E7-71A6FD21C121}"/>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849564" y="2395539"/>
            <a:ext cx="2592387" cy="34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2" name="Picture 20">
            <a:extLst>
              <a:ext uri="{FF2B5EF4-FFF2-40B4-BE49-F238E27FC236}">
                <a16:creationId xmlns:a16="http://schemas.microsoft.com/office/drawing/2014/main" id="{AFCED426-5474-74CF-DA90-C64C662EA0F9}"/>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282950" y="2862264"/>
            <a:ext cx="933450" cy="407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3" name="Picture 21">
            <a:extLst>
              <a:ext uri="{FF2B5EF4-FFF2-40B4-BE49-F238E27FC236}">
                <a16:creationId xmlns:a16="http://schemas.microsoft.com/office/drawing/2014/main" id="{7DC4C759-F6FE-9108-116E-29369C071284}"/>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8305801" y="2627313"/>
            <a:ext cx="1027113"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4" name="Picture 22">
            <a:extLst>
              <a:ext uri="{FF2B5EF4-FFF2-40B4-BE49-F238E27FC236}">
                <a16:creationId xmlns:a16="http://schemas.microsoft.com/office/drawing/2014/main" id="{6EAF318C-064C-AA78-629E-330163622EFA}"/>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7467601" y="1757363"/>
            <a:ext cx="1890713" cy="27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5" name="Picture 23">
            <a:extLst>
              <a:ext uri="{FF2B5EF4-FFF2-40B4-BE49-F238E27FC236}">
                <a16:creationId xmlns:a16="http://schemas.microsoft.com/office/drawing/2014/main" id="{3C5749AF-B015-8B8E-51D7-E6B9F3978888}"/>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5011739" y="4564064"/>
            <a:ext cx="1565275" cy="29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6" name="Picture 24">
            <a:extLst>
              <a:ext uri="{FF2B5EF4-FFF2-40B4-BE49-F238E27FC236}">
                <a16:creationId xmlns:a16="http://schemas.microsoft.com/office/drawing/2014/main" id="{FDF0E859-3178-8DB4-E28D-243DCEECC3EF}"/>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163888" y="4564064"/>
            <a:ext cx="1306512" cy="32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7" name="Picture 25">
            <a:extLst>
              <a:ext uri="{FF2B5EF4-FFF2-40B4-BE49-F238E27FC236}">
                <a16:creationId xmlns:a16="http://schemas.microsoft.com/office/drawing/2014/main" id="{69E5305A-0D80-E369-33B0-2A95A4517D7B}"/>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4687888" y="3914776"/>
            <a:ext cx="1079500" cy="45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8" name="Picture 26">
            <a:extLst>
              <a:ext uri="{FF2B5EF4-FFF2-40B4-BE49-F238E27FC236}">
                <a16:creationId xmlns:a16="http://schemas.microsoft.com/office/drawing/2014/main" id="{BFB62BAE-4D6F-72F9-7B6D-ACC58803F614}"/>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6037264" y="2763839"/>
            <a:ext cx="708025" cy="42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99" name="Picture 27">
            <a:extLst>
              <a:ext uri="{FF2B5EF4-FFF2-40B4-BE49-F238E27FC236}">
                <a16:creationId xmlns:a16="http://schemas.microsoft.com/office/drawing/2014/main" id="{6E935F2E-DCD0-1180-B914-8DEC8BC4AB26}"/>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2905126" y="3875088"/>
            <a:ext cx="1376363" cy="40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00" name="Picture 28">
            <a:extLst>
              <a:ext uri="{FF2B5EF4-FFF2-40B4-BE49-F238E27FC236}">
                <a16:creationId xmlns:a16="http://schemas.microsoft.com/office/drawing/2014/main" id="{91A2C69A-3180-4A55-210D-37282D6DACB7}"/>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6577014" y="4279900"/>
            <a:ext cx="657225"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01" name="Picture 29">
            <a:extLst>
              <a:ext uri="{FF2B5EF4-FFF2-40B4-BE49-F238E27FC236}">
                <a16:creationId xmlns:a16="http://schemas.microsoft.com/office/drawing/2014/main" id="{5A89C0A2-F7CA-11F2-B392-6BBD74983960}"/>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5983289" y="4930775"/>
            <a:ext cx="1620837"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02" name="Picture 30">
            <a:extLst>
              <a:ext uri="{FF2B5EF4-FFF2-40B4-BE49-F238E27FC236}">
                <a16:creationId xmlns:a16="http://schemas.microsoft.com/office/drawing/2014/main" id="{44C8C295-679C-18E5-3558-C5FBA68D96FA}"/>
              </a:ext>
            </a:extLst>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8035925" y="4321175"/>
            <a:ext cx="1079500" cy="34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03" name="Picture 31">
            <a:extLst>
              <a:ext uri="{FF2B5EF4-FFF2-40B4-BE49-F238E27FC236}">
                <a16:creationId xmlns:a16="http://schemas.microsoft.com/office/drawing/2014/main" id="{51B5C334-B807-39B7-79DB-61C509DE8CBF}"/>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3606801" y="3389313"/>
            <a:ext cx="542925" cy="44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04" name="Picture 32">
            <a:extLst>
              <a:ext uri="{FF2B5EF4-FFF2-40B4-BE49-F238E27FC236}">
                <a16:creationId xmlns:a16="http://schemas.microsoft.com/office/drawing/2014/main" id="{B3FC26A8-2F99-426E-BB37-DC917AB3AB6E}"/>
              </a:ext>
            </a:extLst>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2732089" y="2943226"/>
            <a:ext cx="496887" cy="93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05" name="Picture 33">
            <a:extLst>
              <a:ext uri="{FF2B5EF4-FFF2-40B4-BE49-F238E27FC236}">
                <a16:creationId xmlns:a16="http://schemas.microsoft.com/office/drawing/2014/main" id="{E1B26C6E-A0F5-B947-8321-15831A6454FE}"/>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5983289" y="3671888"/>
            <a:ext cx="1749425" cy="252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06" name="Picture 34">
            <a:extLst>
              <a:ext uri="{FF2B5EF4-FFF2-40B4-BE49-F238E27FC236}">
                <a16:creationId xmlns:a16="http://schemas.microsoft.com/office/drawing/2014/main" id="{BEA2B075-DFDF-D885-D24F-1DF13B259773}"/>
              </a:ext>
            </a:extLst>
          </p:cNvPr>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8439150" y="3429001"/>
            <a:ext cx="8763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07" name="Picture 35">
            <a:extLst>
              <a:ext uri="{FF2B5EF4-FFF2-40B4-BE49-F238E27FC236}">
                <a16:creationId xmlns:a16="http://schemas.microsoft.com/office/drawing/2014/main" id="{6E7B9AAF-912B-DAB0-EEC3-D8E75DC60055}"/>
              </a:ext>
            </a:extLst>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7062789" y="3956051"/>
            <a:ext cx="1393825" cy="35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08" name="Picture 36">
            <a:extLst>
              <a:ext uri="{FF2B5EF4-FFF2-40B4-BE49-F238E27FC236}">
                <a16:creationId xmlns:a16="http://schemas.microsoft.com/office/drawing/2014/main" id="{5A7BB0A6-EF67-E218-4AE1-9134BAD39007}"/>
              </a:ext>
            </a:extLst>
          </p:cNvPr>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4256088" y="4198939"/>
            <a:ext cx="1028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09" name="Picture 37">
            <a:extLst>
              <a:ext uri="{FF2B5EF4-FFF2-40B4-BE49-F238E27FC236}">
                <a16:creationId xmlns:a16="http://schemas.microsoft.com/office/drawing/2014/main" id="{D9C565DF-B377-CE2A-84F6-77F0ECE13A84}"/>
              </a:ext>
            </a:extLst>
          </p:cNvPr>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5443539" y="2335214"/>
            <a:ext cx="955675" cy="41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10" name="Picture 38">
            <a:extLst>
              <a:ext uri="{FF2B5EF4-FFF2-40B4-BE49-F238E27FC236}">
                <a16:creationId xmlns:a16="http://schemas.microsoft.com/office/drawing/2014/main" id="{0BCB9B50-AF55-4E44-81EB-9EF497726B28}"/>
              </a:ext>
            </a:extLst>
          </p:cNvPr>
          <p:cNvPicPr>
            <a:picLocks noChangeAspect="1" noChangeArrowheads="1"/>
          </p:cNvPicPr>
          <p:nvPr/>
        </p:nvPicPr>
        <p:blipFill>
          <a:blip r:embed="rId34">
            <a:extLst>
              <a:ext uri="{28A0092B-C50C-407E-A947-70E740481C1C}">
                <a14:useLocalDpi xmlns:a14="http://schemas.microsoft.com/office/drawing/2010/main" val="0"/>
              </a:ext>
            </a:extLst>
          </a:blip>
          <a:srcRect/>
          <a:stretch>
            <a:fillRect/>
          </a:stretch>
        </p:blipFill>
        <p:spPr bwMode="auto">
          <a:xfrm>
            <a:off x="5227639" y="3146425"/>
            <a:ext cx="420687" cy="29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11" name="Picture 39">
            <a:extLst>
              <a:ext uri="{FF2B5EF4-FFF2-40B4-BE49-F238E27FC236}">
                <a16:creationId xmlns:a16="http://schemas.microsoft.com/office/drawing/2014/main" id="{76788AB2-2BC2-0B30-C049-3A7EAE92D7E5}"/>
              </a:ext>
            </a:extLst>
          </p:cNvPr>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6900863" y="2741614"/>
            <a:ext cx="9207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12" name="Picture 40">
            <a:extLst>
              <a:ext uri="{FF2B5EF4-FFF2-40B4-BE49-F238E27FC236}">
                <a16:creationId xmlns:a16="http://schemas.microsoft.com/office/drawing/2014/main" id="{CA89FCB2-99B9-EBF3-C91C-804FD9F899D5}"/>
              </a:ext>
            </a:extLst>
          </p:cNvPr>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3336926" y="2305051"/>
            <a:ext cx="2093913" cy="19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13" name="Picture 41">
            <a:extLst>
              <a:ext uri="{FF2B5EF4-FFF2-40B4-BE49-F238E27FC236}">
                <a16:creationId xmlns:a16="http://schemas.microsoft.com/office/drawing/2014/main" id="{BFD38881-D6D0-2D50-DC9A-7C8B5354356D}"/>
              </a:ext>
            </a:extLst>
          </p:cNvPr>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4146550" y="3630613"/>
            <a:ext cx="1714500"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14" name="Picture 42">
            <a:extLst>
              <a:ext uri="{FF2B5EF4-FFF2-40B4-BE49-F238E27FC236}">
                <a16:creationId xmlns:a16="http://schemas.microsoft.com/office/drawing/2014/main" id="{7747006D-1E07-75B3-10F6-A98D9282997B}"/>
              </a:ext>
            </a:extLst>
          </p:cNvPr>
          <p:cNvPicPr>
            <a:picLocks noChangeAspect="1" noChangeArrowheads="1"/>
          </p:cNvPicPr>
          <p:nvPr/>
        </p:nvPicPr>
        <p:blipFill>
          <a:blip r:embed="rId38">
            <a:extLst>
              <a:ext uri="{28A0092B-C50C-407E-A947-70E740481C1C}">
                <a14:useLocalDpi xmlns:a14="http://schemas.microsoft.com/office/drawing/2010/main" val="0"/>
              </a:ext>
            </a:extLst>
          </a:blip>
          <a:srcRect/>
          <a:stretch>
            <a:fillRect/>
          </a:stretch>
        </p:blipFill>
        <p:spPr bwMode="auto">
          <a:xfrm>
            <a:off x="7226300" y="4198938"/>
            <a:ext cx="935038" cy="59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15" name="Picture 43">
            <a:extLst>
              <a:ext uri="{FF2B5EF4-FFF2-40B4-BE49-F238E27FC236}">
                <a16:creationId xmlns:a16="http://schemas.microsoft.com/office/drawing/2014/main" id="{BBA20D5F-82C5-204F-7D02-60D685A26CBE}"/>
              </a:ext>
            </a:extLst>
          </p:cNvPr>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6361114" y="3914776"/>
            <a:ext cx="757237"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16" name="Picture 44">
            <a:extLst>
              <a:ext uri="{FF2B5EF4-FFF2-40B4-BE49-F238E27FC236}">
                <a16:creationId xmlns:a16="http://schemas.microsoft.com/office/drawing/2014/main" id="{34E5A5B6-E30D-2A50-F1FF-3D612978FBFA}"/>
              </a:ext>
            </a:extLst>
          </p:cNvPr>
          <p:cNvPicPr>
            <a:picLocks noChangeAspect="1" noChangeArrowheads="1"/>
          </p:cNvPicPr>
          <p:nvPr/>
        </p:nvPicPr>
        <p:blipFill>
          <a:blip r:embed="rId40">
            <a:extLst>
              <a:ext uri="{28A0092B-C50C-407E-A947-70E740481C1C}">
                <a14:useLocalDpi xmlns:a14="http://schemas.microsoft.com/office/drawing/2010/main" val="0"/>
              </a:ext>
            </a:extLst>
          </a:blip>
          <a:srcRect/>
          <a:stretch>
            <a:fillRect/>
          </a:stretch>
        </p:blipFill>
        <p:spPr bwMode="auto">
          <a:xfrm>
            <a:off x="6900863" y="4827589"/>
            <a:ext cx="2571750" cy="18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17" name="Picture 45">
            <a:extLst>
              <a:ext uri="{FF2B5EF4-FFF2-40B4-BE49-F238E27FC236}">
                <a16:creationId xmlns:a16="http://schemas.microsoft.com/office/drawing/2014/main" id="{CFF30A4E-246E-F7B6-2E7C-91BD7D7BF654}"/>
              </a:ext>
            </a:extLst>
          </p:cNvPr>
          <p:cNvPicPr>
            <a:picLocks noChangeAspect="1" noChangeArrowheads="1"/>
          </p:cNvPicPr>
          <p:nvPr/>
        </p:nvPicPr>
        <p:blipFill>
          <a:blip r:embed="rId41">
            <a:extLst>
              <a:ext uri="{28A0092B-C50C-407E-A947-70E740481C1C}">
                <a14:useLocalDpi xmlns:a14="http://schemas.microsoft.com/office/drawing/2010/main" val="0"/>
              </a:ext>
            </a:extLst>
          </a:blip>
          <a:srcRect/>
          <a:stretch>
            <a:fillRect/>
          </a:stretch>
        </p:blipFill>
        <p:spPr bwMode="auto">
          <a:xfrm>
            <a:off x="2851150" y="4238625"/>
            <a:ext cx="1263650" cy="30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18" name="Picture 46">
            <a:extLst>
              <a:ext uri="{FF2B5EF4-FFF2-40B4-BE49-F238E27FC236}">
                <a16:creationId xmlns:a16="http://schemas.microsoft.com/office/drawing/2014/main" id="{412D05DB-678A-0B4A-5F31-AA03C4F6EC3E}"/>
              </a:ext>
            </a:extLst>
          </p:cNvPr>
          <p:cNvPicPr>
            <a:picLocks noChangeAspect="1" noChangeArrowheads="1"/>
          </p:cNvPicPr>
          <p:nvPr/>
        </p:nvPicPr>
        <p:blipFill>
          <a:blip r:embed="rId42">
            <a:extLst>
              <a:ext uri="{28A0092B-C50C-407E-A947-70E740481C1C}">
                <a14:useLocalDpi xmlns:a14="http://schemas.microsoft.com/office/drawing/2010/main" val="0"/>
              </a:ext>
            </a:extLst>
          </a:blip>
          <a:srcRect/>
          <a:stretch>
            <a:fillRect/>
          </a:stretch>
        </p:blipFill>
        <p:spPr bwMode="auto">
          <a:xfrm>
            <a:off x="2667000" y="2100264"/>
            <a:ext cx="973138" cy="23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19" name="Picture 47">
            <a:extLst>
              <a:ext uri="{FF2B5EF4-FFF2-40B4-BE49-F238E27FC236}">
                <a16:creationId xmlns:a16="http://schemas.microsoft.com/office/drawing/2014/main" id="{F4408126-5D77-0C73-2C32-94D6C252B89B}"/>
              </a:ext>
            </a:extLst>
          </p:cNvPr>
          <p:cNvPicPr>
            <a:picLocks noChangeAspect="1" noChangeArrowheads="1"/>
          </p:cNvPicPr>
          <p:nvPr/>
        </p:nvPicPr>
        <p:blipFill>
          <a:blip r:embed="rId43">
            <a:extLst>
              <a:ext uri="{28A0092B-C50C-407E-A947-70E740481C1C}">
                <a14:useLocalDpi xmlns:a14="http://schemas.microsoft.com/office/drawing/2010/main" val="0"/>
              </a:ext>
            </a:extLst>
          </a:blip>
          <a:srcRect/>
          <a:stretch>
            <a:fillRect/>
          </a:stretch>
        </p:blipFill>
        <p:spPr bwMode="auto">
          <a:xfrm>
            <a:off x="6248401" y="2051051"/>
            <a:ext cx="708025" cy="38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20" name="Picture 48">
            <a:extLst>
              <a:ext uri="{FF2B5EF4-FFF2-40B4-BE49-F238E27FC236}">
                <a16:creationId xmlns:a16="http://schemas.microsoft.com/office/drawing/2014/main" id="{DEB38A23-6981-3BEB-F2F1-56F116D868B9}"/>
              </a:ext>
            </a:extLst>
          </p:cNvPr>
          <p:cNvPicPr>
            <a:picLocks noChangeAspect="1" noChangeArrowheads="1"/>
          </p:cNvPicPr>
          <p:nvPr/>
        </p:nvPicPr>
        <p:blipFill>
          <a:blip r:embed="rId44">
            <a:extLst>
              <a:ext uri="{28A0092B-C50C-407E-A947-70E740481C1C}">
                <a14:useLocalDpi xmlns:a14="http://schemas.microsoft.com/office/drawing/2010/main" val="0"/>
              </a:ext>
            </a:extLst>
          </a:blip>
          <a:srcRect/>
          <a:stretch>
            <a:fillRect/>
          </a:stretch>
        </p:blipFill>
        <p:spPr bwMode="auto">
          <a:xfrm>
            <a:off x="6684963" y="2335214"/>
            <a:ext cx="804862"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21" name="Picture 49">
            <a:extLst>
              <a:ext uri="{FF2B5EF4-FFF2-40B4-BE49-F238E27FC236}">
                <a16:creationId xmlns:a16="http://schemas.microsoft.com/office/drawing/2014/main" id="{EDF47E72-A9CD-3899-EF73-E73222EC36A9}"/>
              </a:ext>
            </a:extLst>
          </p:cNvPr>
          <p:cNvPicPr>
            <a:picLocks noChangeAspect="1" noChangeArrowheads="1"/>
          </p:cNvPicPr>
          <p:nvPr/>
        </p:nvPicPr>
        <p:blipFill>
          <a:blip r:embed="rId45">
            <a:extLst>
              <a:ext uri="{28A0092B-C50C-407E-A947-70E740481C1C}">
                <a14:useLocalDpi xmlns:a14="http://schemas.microsoft.com/office/drawing/2010/main" val="0"/>
              </a:ext>
            </a:extLst>
          </a:blip>
          <a:srcRect/>
          <a:stretch>
            <a:fillRect/>
          </a:stretch>
        </p:blipFill>
        <p:spPr bwMode="auto">
          <a:xfrm>
            <a:off x="5335589" y="4198938"/>
            <a:ext cx="701675" cy="39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22" name="Picture 50">
            <a:extLst>
              <a:ext uri="{FF2B5EF4-FFF2-40B4-BE49-F238E27FC236}">
                <a16:creationId xmlns:a16="http://schemas.microsoft.com/office/drawing/2014/main" id="{701C8426-2759-1D44-3CDE-CABB5EAF7872}"/>
              </a:ext>
            </a:extLst>
          </p:cNvPr>
          <p:cNvPicPr>
            <a:picLocks noChangeAspect="1" noChangeArrowheads="1"/>
          </p:cNvPicPr>
          <p:nvPr/>
        </p:nvPicPr>
        <p:blipFill>
          <a:blip r:embed="rId46">
            <a:extLst>
              <a:ext uri="{28A0092B-C50C-407E-A947-70E740481C1C}">
                <a14:useLocalDpi xmlns:a14="http://schemas.microsoft.com/office/drawing/2010/main" val="0"/>
              </a:ext>
            </a:extLst>
          </a:blip>
          <a:srcRect/>
          <a:stretch>
            <a:fillRect/>
          </a:stretch>
        </p:blipFill>
        <p:spPr bwMode="auto">
          <a:xfrm>
            <a:off x="6954839" y="4175126"/>
            <a:ext cx="2268537"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23" name="Picture 51">
            <a:extLst>
              <a:ext uri="{FF2B5EF4-FFF2-40B4-BE49-F238E27FC236}">
                <a16:creationId xmlns:a16="http://schemas.microsoft.com/office/drawing/2014/main" id="{DEB86439-86ED-E1BB-817D-13ED592A9827}"/>
              </a:ext>
            </a:extLst>
          </p:cNvPr>
          <p:cNvPicPr>
            <a:picLocks noChangeAspect="1" noChangeArrowheads="1"/>
          </p:cNvPicPr>
          <p:nvPr/>
        </p:nvPicPr>
        <p:blipFill>
          <a:blip r:embed="rId47">
            <a:extLst>
              <a:ext uri="{28A0092B-C50C-407E-A947-70E740481C1C}">
                <a14:useLocalDpi xmlns:a14="http://schemas.microsoft.com/office/drawing/2010/main" val="0"/>
              </a:ext>
            </a:extLst>
          </a:blip>
          <a:srcRect/>
          <a:stretch>
            <a:fillRect/>
          </a:stretch>
        </p:blipFill>
        <p:spPr bwMode="auto">
          <a:xfrm>
            <a:off x="7696201" y="3471864"/>
            <a:ext cx="779463"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24" name="Picture 52">
            <a:extLst>
              <a:ext uri="{FF2B5EF4-FFF2-40B4-BE49-F238E27FC236}">
                <a16:creationId xmlns:a16="http://schemas.microsoft.com/office/drawing/2014/main" id="{429A5E42-494E-4940-A62D-A13307024378}"/>
              </a:ext>
            </a:extLst>
          </p:cNvPr>
          <p:cNvPicPr>
            <a:picLocks noChangeAspect="1" noChangeArrowheads="1"/>
          </p:cNvPicPr>
          <p:nvPr/>
        </p:nvPicPr>
        <p:blipFill>
          <a:blip r:embed="rId48">
            <a:extLst>
              <a:ext uri="{28A0092B-C50C-407E-A947-70E740481C1C}">
                <a14:useLocalDpi xmlns:a14="http://schemas.microsoft.com/office/drawing/2010/main" val="0"/>
              </a:ext>
            </a:extLst>
          </a:blip>
          <a:srcRect/>
          <a:stretch>
            <a:fillRect/>
          </a:stretch>
        </p:blipFill>
        <p:spPr bwMode="auto">
          <a:xfrm>
            <a:off x="8143875" y="5008564"/>
            <a:ext cx="1360488"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725" name="Picture 53">
            <a:extLst>
              <a:ext uri="{FF2B5EF4-FFF2-40B4-BE49-F238E27FC236}">
                <a16:creationId xmlns:a16="http://schemas.microsoft.com/office/drawing/2014/main" id="{EC0C6FE9-E218-783B-2889-CA48C03BCE39}"/>
              </a:ext>
            </a:extLst>
          </p:cNvPr>
          <p:cNvPicPr>
            <a:picLocks noChangeAspect="1" noChangeArrowheads="1"/>
          </p:cNvPicPr>
          <p:nvPr/>
        </p:nvPicPr>
        <p:blipFill>
          <a:blip r:embed="rId49">
            <a:extLst>
              <a:ext uri="{28A0092B-C50C-407E-A947-70E740481C1C}">
                <a14:useLocalDpi xmlns:a14="http://schemas.microsoft.com/office/drawing/2010/main" val="0"/>
              </a:ext>
            </a:extLst>
          </a:blip>
          <a:srcRect/>
          <a:stretch>
            <a:fillRect/>
          </a:stretch>
        </p:blipFill>
        <p:spPr bwMode="auto">
          <a:xfrm>
            <a:off x="2959100" y="2741613"/>
            <a:ext cx="1970088" cy="19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B483EC99-4E97-9C0E-9106-3AF1655764D5}"/>
              </a:ext>
            </a:extLst>
          </p:cNvPr>
          <p:cNvSpPr>
            <a:spLocks noGrp="1" noChangeArrowheads="1"/>
          </p:cNvSpPr>
          <p:nvPr>
            <p:ph type="title"/>
          </p:nvPr>
        </p:nvSpPr>
        <p:spPr>
          <a:xfrm>
            <a:off x="3017838" y="228600"/>
            <a:ext cx="6172200" cy="685800"/>
          </a:xfrm>
        </p:spPr>
        <p:txBody>
          <a:bodyPr/>
          <a:lstStyle/>
          <a:p>
            <a:pPr eaLnBrk="1" hangingPunct="1"/>
            <a:r>
              <a:rPr lang="en-GB" altLang="en-US" sz="2700">
                <a:solidFill>
                  <a:srgbClr val="FF0000"/>
                </a:solidFill>
              </a:rPr>
              <a:t>Non governmental organizations</a:t>
            </a:r>
          </a:p>
        </p:txBody>
      </p:sp>
      <p:sp>
        <p:nvSpPr>
          <p:cNvPr id="31747" name="Rectangle 3">
            <a:extLst>
              <a:ext uri="{FF2B5EF4-FFF2-40B4-BE49-F238E27FC236}">
                <a16:creationId xmlns:a16="http://schemas.microsoft.com/office/drawing/2014/main" id="{9F33D4BE-92DE-27D2-D4EA-86BFECFDD045}"/>
              </a:ext>
            </a:extLst>
          </p:cNvPr>
          <p:cNvSpPr>
            <a:spLocks noGrp="1" noChangeArrowheads="1"/>
          </p:cNvSpPr>
          <p:nvPr>
            <p:ph type="body" idx="1"/>
          </p:nvPr>
        </p:nvSpPr>
        <p:spPr>
          <a:xfrm>
            <a:off x="2362200" y="1219200"/>
            <a:ext cx="7543800" cy="5029200"/>
          </a:xfrm>
        </p:spPr>
        <p:txBody>
          <a:bodyPr/>
          <a:lstStyle/>
          <a:p>
            <a:pPr eaLnBrk="1" hangingPunct="1">
              <a:buFontTx/>
              <a:buNone/>
            </a:pPr>
            <a:r>
              <a:rPr lang="en-GB" altLang="en-US" sz="2400">
                <a:latin typeface="Calibri" panose="020F0502020204030204" pitchFamily="34" charset="0"/>
                <a:cs typeface="Calibri" panose="020F0502020204030204" pitchFamily="34" charset="0"/>
              </a:rPr>
              <a:t>Examples of NGO roles in global public health e.g.</a:t>
            </a:r>
          </a:p>
          <a:p>
            <a:pPr lvl="1" eaLnBrk="1" hangingPunct="1"/>
            <a:r>
              <a:rPr lang="en-GB" altLang="en-US" sz="2400">
                <a:latin typeface="Calibri" panose="020F0502020204030204" pitchFamily="34" charset="0"/>
                <a:cs typeface="Calibri" panose="020F0502020204030204" pitchFamily="34" charset="0"/>
              </a:rPr>
              <a:t>Land Mines Treaty</a:t>
            </a:r>
          </a:p>
          <a:p>
            <a:pPr lvl="1" eaLnBrk="1" hangingPunct="1"/>
            <a:r>
              <a:rPr lang="en-GB" altLang="en-US" sz="2400">
                <a:latin typeface="Calibri" panose="020F0502020204030204" pitchFamily="34" charset="0"/>
                <a:cs typeface="Calibri" panose="020F0502020204030204" pitchFamily="34" charset="0"/>
              </a:rPr>
              <a:t>Framework Convention on Tobacco Control</a:t>
            </a:r>
          </a:p>
          <a:p>
            <a:pPr lvl="1" eaLnBrk="1" hangingPunct="1"/>
            <a:r>
              <a:rPr lang="en-GB" altLang="en-US" sz="2400">
                <a:latin typeface="Calibri" panose="020F0502020204030204" pitchFamily="34" charset="0"/>
                <a:cs typeface="Calibri" panose="020F0502020204030204" pitchFamily="34" charset="0"/>
              </a:rPr>
              <a:t>International conferences on environment and population development </a:t>
            </a:r>
          </a:p>
          <a:p>
            <a:pPr lvl="1" eaLnBrk="1" hangingPunct="1"/>
            <a:r>
              <a:rPr lang="en-GB" altLang="en-US" sz="2400">
                <a:latin typeface="Calibri" panose="020F0502020204030204" pitchFamily="34" charset="0"/>
                <a:cs typeface="Calibri" panose="020F0502020204030204" pitchFamily="34" charset="0"/>
              </a:rPr>
              <a:t>WTO, intellectual property, public health and rug availability</a:t>
            </a:r>
          </a:p>
          <a:p>
            <a:pPr lvl="1" eaLnBrk="1" hangingPunct="1"/>
            <a:r>
              <a:rPr lang="en-GB" altLang="en-US" sz="2400">
                <a:latin typeface="Calibri" panose="020F0502020204030204" pitchFamily="34" charset="0"/>
                <a:cs typeface="Calibri" panose="020F0502020204030204" pitchFamily="34" charset="0"/>
              </a:rPr>
              <a:t>Advocacy in the field of health and human rights</a:t>
            </a:r>
          </a:p>
          <a:p>
            <a:pPr lvl="1" eaLnBrk="1" hangingPunct="1"/>
            <a:r>
              <a:rPr lang="en-GB" altLang="en-US" sz="2400">
                <a:latin typeface="Calibri" panose="020F0502020204030204" pitchFamily="34" charset="0"/>
                <a:cs typeface="Calibri" panose="020F0502020204030204" pitchFamily="34" charset="0"/>
              </a:rPr>
              <a:t>Direct provision of services and supplies e.g. humanitarian</a:t>
            </a:r>
            <a:r>
              <a:rPr lang="en-GB" altLang="en-US" sz="2400"/>
              <a:t> assistance</a:t>
            </a:r>
          </a:p>
          <a:p>
            <a:pPr lvl="1" eaLnBrk="1" hangingPunct="1">
              <a:buFontTx/>
              <a:buNone/>
            </a:pPr>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ACE3B6E-116A-8D44-3226-CC41E8F33AB6}"/>
              </a:ext>
            </a:extLst>
          </p:cNvPr>
          <p:cNvSpPr>
            <a:spLocks noGrp="1" noChangeArrowheads="1"/>
          </p:cNvSpPr>
          <p:nvPr>
            <p:ph type="title"/>
          </p:nvPr>
        </p:nvSpPr>
        <p:spPr/>
        <p:txBody>
          <a:bodyPr/>
          <a:lstStyle/>
          <a:p>
            <a:pPr eaLnBrk="1" hangingPunct="1"/>
            <a:r>
              <a:rPr lang="en-GB" altLang="en-US" sz="2700">
                <a:solidFill>
                  <a:srgbClr val="FF0000"/>
                </a:solidFill>
              </a:rPr>
              <a:t>Non-governmental organizations</a:t>
            </a:r>
          </a:p>
        </p:txBody>
      </p:sp>
      <p:sp>
        <p:nvSpPr>
          <p:cNvPr id="32771" name="Rectangle 3">
            <a:extLst>
              <a:ext uri="{FF2B5EF4-FFF2-40B4-BE49-F238E27FC236}">
                <a16:creationId xmlns:a16="http://schemas.microsoft.com/office/drawing/2014/main" id="{4D0F57D2-EB68-AE28-556A-3DF207B226B5}"/>
              </a:ext>
            </a:extLst>
          </p:cNvPr>
          <p:cNvSpPr>
            <a:spLocks noGrp="1" noChangeArrowheads="1"/>
          </p:cNvSpPr>
          <p:nvPr>
            <p:ph type="body" idx="1"/>
          </p:nvPr>
        </p:nvSpPr>
        <p:spPr>
          <a:xfrm>
            <a:off x="2590800" y="1295400"/>
            <a:ext cx="7162800" cy="5029200"/>
          </a:xfrm>
        </p:spPr>
        <p:txBody>
          <a:bodyPr/>
          <a:lstStyle/>
          <a:p>
            <a:pPr eaLnBrk="1" hangingPunct="1"/>
            <a:r>
              <a:rPr lang="en-GB" altLang="en-US" sz="2400">
                <a:latin typeface="Calibri" panose="020F0502020204030204" pitchFamily="34" charset="0"/>
                <a:cs typeface="Calibri" panose="020F0502020204030204" pitchFamily="34" charset="0"/>
              </a:rPr>
              <a:t>Usual dangers of over-bureaucratization, professionalization and rigidity</a:t>
            </a:r>
          </a:p>
          <a:p>
            <a:pPr eaLnBrk="1" hangingPunct="1"/>
            <a:r>
              <a:rPr lang="en-GB" altLang="en-US" sz="2400">
                <a:latin typeface="Calibri" panose="020F0502020204030204" pitchFamily="34" charset="0"/>
                <a:cs typeface="Calibri" panose="020F0502020204030204" pitchFamily="34" charset="0"/>
              </a:rPr>
              <a:t>Demands for external bureaucratic control from authoritarian governments</a:t>
            </a:r>
          </a:p>
          <a:p>
            <a:pPr eaLnBrk="1" hangingPunct="1"/>
            <a:r>
              <a:rPr lang="en-GB" altLang="en-US" sz="2400">
                <a:latin typeface="Calibri" panose="020F0502020204030204" pitchFamily="34" charset="0"/>
                <a:cs typeface="Calibri" panose="020F0502020204030204" pitchFamily="34" charset="0"/>
              </a:rPr>
              <a:t>Expectations that NGOs will work with governments frameworks and policies</a:t>
            </a:r>
          </a:p>
          <a:p>
            <a:pPr eaLnBrk="1" hangingPunct="1"/>
            <a:r>
              <a:rPr lang="en-GB" altLang="en-US" sz="2400">
                <a:latin typeface="Calibri" panose="020F0502020204030204" pitchFamily="34" charset="0"/>
                <a:cs typeface="Calibri" panose="020F0502020204030204" pitchFamily="34" charset="0"/>
              </a:rPr>
              <a:t>Competition for resources may distort programs and activities</a:t>
            </a:r>
          </a:p>
          <a:p>
            <a:pPr eaLnBrk="1" hangingPunct="1"/>
            <a:endParaRPr lang="en-GB" altLang="en-US"/>
          </a:p>
          <a:p>
            <a:pPr eaLnBrk="1" hangingPunct="1"/>
            <a:endParaRPr lang="en-GB" altLang="en-US"/>
          </a:p>
          <a:p>
            <a:pPr eaLnBrk="1" hangingPunct="1"/>
            <a:endParaRPr lang="en-GB" altLang="en-US"/>
          </a:p>
          <a:p>
            <a:pPr eaLnBrk="1" hangingPunct="1"/>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9584FADC-AF78-13A0-8800-6512A93AC5F6}"/>
              </a:ext>
            </a:extLst>
          </p:cNvPr>
          <p:cNvSpPr>
            <a:spLocks noGrp="1" noChangeArrowheads="1"/>
          </p:cNvSpPr>
          <p:nvPr>
            <p:ph type="title"/>
          </p:nvPr>
        </p:nvSpPr>
        <p:spPr/>
        <p:txBody>
          <a:bodyPr/>
          <a:lstStyle/>
          <a:p>
            <a:pPr eaLnBrk="1" hangingPunct="1"/>
            <a:r>
              <a:rPr lang="en-GB" altLang="en-US" sz="2700">
                <a:solidFill>
                  <a:srgbClr val="FF0000"/>
                </a:solidFill>
              </a:rPr>
              <a:t>Non-governmental organizations</a:t>
            </a:r>
          </a:p>
        </p:txBody>
      </p:sp>
      <p:sp>
        <p:nvSpPr>
          <p:cNvPr id="29699" name="Rectangle 3">
            <a:extLst>
              <a:ext uri="{FF2B5EF4-FFF2-40B4-BE49-F238E27FC236}">
                <a16:creationId xmlns:a16="http://schemas.microsoft.com/office/drawing/2014/main" id="{8A636C47-FB1F-3087-204E-C921442F8AAF}"/>
              </a:ext>
            </a:extLst>
          </p:cNvPr>
          <p:cNvSpPr>
            <a:spLocks noGrp="1" noChangeArrowheads="1"/>
          </p:cNvSpPr>
          <p:nvPr>
            <p:ph type="body" idx="1"/>
          </p:nvPr>
        </p:nvSpPr>
        <p:spPr>
          <a:xfrm>
            <a:off x="2514600" y="1417639"/>
            <a:ext cx="6667500" cy="4333875"/>
          </a:xfrm>
        </p:spPr>
        <p:txBody>
          <a:bodyPr/>
          <a:lstStyle/>
          <a:p>
            <a:pPr eaLnBrk="1" hangingPunct="1">
              <a:buFontTx/>
              <a:buNone/>
              <a:defRPr/>
            </a:pPr>
            <a:r>
              <a:rPr lang="en-GB" altLang="en-US" sz="2400" dirty="0"/>
              <a:t>Some potential myths</a:t>
            </a:r>
          </a:p>
          <a:p>
            <a:pPr lvl="1" eaLnBrk="1" hangingPunct="1">
              <a:buFont typeface="Arial" panose="020B0604020202020204" pitchFamily="34" charset="0"/>
              <a:buChar char="•"/>
              <a:defRPr/>
            </a:pPr>
            <a:r>
              <a:rPr lang="en-GB" altLang="en-US" sz="2400" dirty="0">
                <a:latin typeface="Calibri" panose="020F0502020204030204" pitchFamily="34" charset="0"/>
                <a:cs typeface="Calibri" panose="020F0502020204030204" pitchFamily="34" charset="0"/>
              </a:rPr>
              <a:t>pure virtue and non self interest</a:t>
            </a:r>
          </a:p>
          <a:p>
            <a:pPr lvl="1" eaLnBrk="1" hangingPunct="1">
              <a:buFont typeface="Arial" panose="020B0604020202020204" pitchFamily="34" charset="0"/>
              <a:buChar char="•"/>
              <a:defRPr/>
            </a:pPr>
            <a:r>
              <a:rPr lang="en-GB" altLang="en-US" sz="2400" dirty="0">
                <a:latin typeface="Calibri" panose="020F0502020204030204" pitchFamily="34" charset="0"/>
                <a:cs typeface="Calibri" panose="020F0502020204030204" pitchFamily="34" charset="0"/>
              </a:rPr>
              <a:t>May be political pawns in assaults on government social welfare functions</a:t>
            </a:r>
          </a:p>
          <a:p>
            <a:pPr lvl="1" eaLnBrk="1" hangingPunct="1">
              <a:buFont typeface="Arial" panose="020B0604020202020204" pitchFamily="34" charset="0"/>
              <a:buChar char="•"/>
              <a:defRPr/>
            </a:pPr>
            <a:r>
              <a:rPr lang="en-GB" altLang="en-US" sz="2400" dirty="0">
                <a:latin typeface="Calibri" panose="020F0502020204030204" pitchFamily="34" charset="0"/>
                <a:cs typeface="Calibri" panose="020F0502020204030204" pitchFamily="34" charset="0"/>
              </a:rPr>
              <a:t>May sanctify authoritarian leaders and local elites</a:t>
            </a:r>
          </a:p>
          <a:p>
            <a:pPr lvl="1" eaLnBrk="1" hangingPunct="1">
              <a:buFont typeface="Arial" panose="020B0604020202020204" pitchFamily="34" charset="0"/>
              <a:buChar char="•"/>
              <a:defRPr/>
            </a:pPr>
            <a:r>
              <a:rPr lang="en-GB" altLang="en-US" sz="2400" dirty="0">
                <a:latin typeface="Calibri" panose="020F0502020204030204" pitchFamily="34" charset="0"/>
                <a:cs typeface="Calibri" panose="020F0502020204030204" pitchFamily="34" charset="0"/>
              </a:rPr>
              <a:t>Based on “volunteerism” although government (s) often major source of funding</a:t>
            </a:r>
          </a:p>
          <a:p>
            <a:pPr marL="457200" lvl="1" indent="0" eaLnBrk="1" hangingPunct="1">
              <a:buNone/>
              <a:defRPr/>
            </a:pPr>
            <a:endParaRPr lang="en-GB" altLang="en-US" dirty="0"/>
          </a:p>
          <a:p>
            <a:pPr lvl="1" eaLnBrk="1" hangingPunct="1">
              <a:buFontTx/>
              <a:buChar char="o"/>
              <a:defRPr/>
            </a:pPr>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3">
            <a:extLst>
              <a:ext uri="{FF2B5EF4-FFF2-40B4-BE49-F238E27FC236}">
                <a16:creationId xmlns:a16="http://schemas.microsoft.com/office/drawing/2014/main" id="{822C1658-7DE5-B90D-E400-EBF8A95860D9}"/>
              </a:ext>
            </a:extLst>
          </p:cNvPr>
          <p:cNvSpPr>
            <a:spLocks noGrp="1" noChangeArrowheads="1"/>
          </p:cNvSpPr>
          <p:nvPr>
            <p:ph type="title"/>
          </p:nvPr>
        </p:nvSpPr>
        <p:spPr>
          <a:xfrm>
            <a:off x="1981200" y="274638"/>
            <a:ext cx="8229600" cy="5364162"/>
          </a:xfrm>
        </p:spPr>
        <p:txBody>
          <a:bodyPr/>
          <a:lstStyle/>
          <a:p>
            <a:r>
              <a:rPr lang="en-GB" altLang="en-US" sz="3600">
                <a:solidFill>
                  <a:srgbClr val="FF0000"/>
                </a:solidFill>
              </a:rPr>
              <a:t>The Private Sector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2558B841-3A98-08D1-59EF-CB414194CD32}"/>
              </a:ext>
            </a:extLst>
          </p:cNvPr>
          <p:cNvSpPr>
            <a:spLocks noGrp="1" noChangeArrowheads="1"/>
          </p:cNvSpPr>
          <p:nvPr>
            <p:ph type="title"/>
          </p:nvPr>
        </p:nvSpPr>
        <p:spPr>
          <a:xfrm>
            <a:off x="1524000" y="160338"/>
            <a:ext cx="9144000" cy="1143000"/>
          </a:xfrm>
        </p:spPr>
        <p:txBody>
          <a:bodyPr/>
          <a:lstStyle/>
          <a:p>
            <a:r>
              <a:rPr lang="en-GB" altLang="en-US" sz="3200">
                <a:solidFill>
                  <a:srgbClr val="FF0000"/>
                </a:solidFill>
                <a:latin typeface="Calibri" panose="020F0502020204030204" pitchFamily="34" charset="0"/>
                <a:cs typeface="Calibri" panose="020F0502020204030204" pitchFamily="34" charset="0"/>
              </a:rPr>
              <a:t>Industry roles in context</a:t>
            </a:r>
          </a:p>
        </p:txBody>
      </p:sp>
      <p:sp>
        <p:nvSpPr>
          <p:cNvPr id="35843" name="Rectangle 3">
            <a:extLst>
              <a:ext uri="{FF2B5EF4-FFF2-40B4-BE49-F238E27FC236}">
                <a16:creationId xmlns:a16="http://schemas.microsoft.com/office/drawing/2014/main" id="{49DCC1E7-BE6D-92AE-146C-57A2FA9DF5E7}"/>
              </a:ext>
            </a:extLst>
          </p:cNvPr>
          <p:cNvSpPr>
            <a:spLocks noGrp="1" noChangeArrowheads="1"/>
          </p:cNvSpPr>
          <p:nvPr>
            <p:ph type="body" idx="4294967295"/>
          </p:nvPr>
        </p:nvSpPr>
        <p:spPr>
          <a:xfrm>
            <a:off x="2362200" y="1303339"/>
            <a:ext cx="7315200" cy="4822825"/>
          </a:xfrm>
        </p:spPr>
        <p:txBody>
          <a:bodyPr/>
          <a:lstStyle/>
          <a:p>
            <a:r>
              <a:rPr lang="en-US" altLang="en-US" sz="2800">
                <a:latin typeface="Calibri" panose="020F0502020204030204" pitchFamily="34" charset="0"/>
                <a:cs typeface="Calibri" panose="020F0502020204030204" pitchFamily="34" charset="0"/>
              </a:rPr>
              <a:t>Role of civil society </a:t>
            </a:r>
          </a:p>
          <a:p>
            <a:r>
              <a:rPr lang="en-US" altLang="en-US" sz="2800">
                <a:latin typeface="Calibri" panose="020F0502020204030204" pitchFamily="34" charset="0"/>
                <a:cs typeface="Calibri" panose="020F0502020204030204" pitchFamily="34" charset="0"/>
              </a:rPr>
              <a:t>Role of public information, education and advocacy</a:t>
            </a:r>
          </a:p>
          <a:p>
            <a:r>
              <a:rPr lang="en-US" altLang="en-US" sz="2800">
                <a:latin typeface="Calibri" panose="020F0502020204030204" pitchFamily="34" charset="0"/>
                <a:cs typeface="Calibri" panose="020F0502020204030204" pitchFamily="34" charset="0"/>
              </a:rPr>
              <a:t>Role of the media </a:t>
            </a:r>
          </a:p>
          <a:p>
            <a:r>
              <a:rPr lang="en-US" altLang="en-US" sz="2800">
                <a:latin typeface="Calibri" panose="020F0502020204030204" pitchFamily="34" charset="0"/>
                <a:cs typeface="Calibri" panose="020F0502020204030204" pitchFamily="34" charset="0"/>
              </a:rPr>
              <a:t>Role of corporate social responsibility</a:t>
            </a:r>
          </a:p>
          <a:p>
            <a:r>
              <a:rPr lang="en-US" altLang="en-US" sz="2800">
                <a:latin typeface="Calibri" panose="020F0502020204030204" pitchFamily="34" charset="0"/>
                <a:cs typeface="Calibri" panose="020F0502020204030204" pitchFamily="34" charset="0"/>
              </a:rPr>
              <a:t>Role of industry dialogue and cooperation </a:t>
            </a:r>
          </a:p>
          <a:p>
            <a:r>
              <a:rPr lang="en-US" altLang="en-US" sz="2800">
                <a:latin typeface="Calibri" panose="020F0502020204030204" pitchFamily="34" charset="0"/>
                <a:cs typeface="Calibri" panose="020F0502020204030204" pitchFamily="34" charset="0"/>
              </a:rPr>
              <a:t>Role of regulation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4">
            <a:extLst>
              <a:ext uri="{FF2B5EF4-FFF2-40B4-BE49-F238E27FC236}">
                <a16:creationId xmlns:a16="http://schemas.microsoft.com/office/drawing/2014/main" id="{52CA9509-E8E2-2EEF-46EF-355B4EA26EAA}"/>
              </a:ext>
            </a:extLst>
          </p:cNvPr>
          <p:cNvSpPr>
            <a:spLocks noGrp="1" noChangeArrowheads="1"/>
          </p:cNvSpPr>
          <p:nvPr>
            <p:ph type="title"/>
          </p:nvPr>
        </p:nvSpPr>
        <p:spPr/>
        <p:txBody>
          <a:bodyPr/>
          <a:lstStyle/>
          <a:p>
            <a:r>
              <a:rPr lang="en-US" altLang="en-US" sz="3600">
                <a:solidFill>
                  <a:srgbClr val="FF0000"/>
                </a:solidFill>
                <a:latin typeface="Calibri" panose="020F0502020204030204" pitchFamily="34" charset="0"/>
                <a:cs typeface="Calibri" panose="020F0502020204030204" pitchFamily="34" charset="0"/>
              </a:rPr>
              <a:t>The private sector in health care </a:t>
            </a:r>
          </a:p>
        </p:txBody>
      </p:sp>
      <p:sp>
        <p:nvSpPr>
          <p:cNvPr id="36867" name="Rectangle 5">
            <a:extLst>
              <a:ext uri="{FF2B5EF4-FFF2-40B4-BE49-F238E27FC236}">
                <a16:creationId xmlns:a16="http://schemas.microsoft.com/office/drawing/2014/main" id="{EAE5F46B-47E7-BEC8-EA85-642A00F79916}"/>
              </a:ext>
            </a:extLst>
          </p:cNvPr>
          <p:cNvSpPr>
            <a:spLocks noGrp="1" noChangeArrowheads="1"/>
          </p:cNvSpPr>
          <p:nvPr>
            <p:ph type="body" idx="1"/>
          </p:nvPr>
        </p:nvSpPr>
        <p:spPr>
          <a:xfrm>
            <a:off x="1981200" y="1676400"/>
            <a:ext cx="8229600" cy="4800600"/>
          </a:xfrm>
        </p:spPr>
        <p:txBody>
          <a:bodyPr/>
          <a:lstStyle/>
          <a:p>
            <a:r>
              <a:rPr lang="en-US" altLang="en-US" sz="2800">
                <a:latin typeface="Calibri" panose="020F0502020204030204" pitchFamily="34" charset="0"/>
                <a:cs typeface="Calibri" panose="020F0502020204030204" pitchFamily="34" charset="0"/>
              </a:rPr>
              <a:t>As determinant e.g. the tobacco or alcohol industries</a:t>
            </a:r>
          </a:p>
          <a:p>
            <a:r>
              <a:rPr lang="en-US" altLang="en-US" sz="2800">
                <a:latin typeface="Calibri" panose="020F0502020204030204" pitchFamily="34" charset="0"/>
                <a:cs typeface="Calibri" panose="020F0502020204030204" pitchFamily="34" charset="0"/>
              </a:rPr>
              <a:t>As actor e.g. the pharmaceutical industry </a:t>
            </a:r>
          </a:p>
          <a:p>
            <a:r>
              <a:rPr lang="en-US" altLang="en-US" sz="2800">
                <a:latin typeface="Calibri" panose="020F0502020204030204" pitchFamily="34" charset="0"/>
                <a:cs typeface="Calibri" panose="020F0502020204030204" pitchFamily="34" charset="0"/>
              </a:rPr>
              <a:t>As partner in public-private partnerships</a:t>
            </a:r>
          </a:p>
          <a:p>
            <a:r>
              <a:rPr lang="en-US" altLang="en-US" sz="2800">
                <a:latin typeface="Calibri" panose="020F0502020204030204" pitchFamily="34" charset="0"/>
                <a:cs typeface="Calibri" panose="020F0502020204030204" pitchFamily="34" charset="0"/>
              </a:rPr>
              <a:t>As service provider e.g. outsourcing or “contracting out”</a:t>
            </a:r>
          </a:p>
          <a:p>
            <a:r>
              <a:rPr lang="en-US" altLang="en-US" sz="2800">
                <a:latin typeface="Calibri" panose="020F0502020204030204" pitchFamily="34" charset="0"/>
                <a:cs typeface="Calibri" panose="020F0502020204030204" pitchFamily="34" charset="0"/>
              </a:rPr>
              <a:t>As funder e.g. donor, private-finance initiatives </a:t>
            </a:r>
          </a:p>
          <a:p>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11EFC213-0696-B6E6-923B-2ABB983DD286}"/>
              </a:ext>
            </a:extLst>
          </p:cNvPr>
          <p:cNvSpPr>
            <a:spLocks noGrp="1" noChangeArrowheads="1"/>
          </p:cNvSpPr>
          <p:nvPr>
            <p:ph type="title"/>
          </p:nvPr>
        </p:nvSpPr>
        <p:spPr>
          <a:xfrm>
            <a:off x="1981200" y="274638"/>
            <a:ext cx="8229600" cy="792162"/>
          </a:xfrm>
        </p:spPr>
        <p:txBody>
          <a:bodyPr/>
          <a:lstStyle/>
          <a:p>
            <a:r>
              <a:rPr lang="en-US" altLang="en-US" sz="3600">
                <a:solidFill>
                  <a:srgbClr val="FF0000"/>
                </a:solidFill>
                <a:latin typeface="Calibri" panose="020F0502020204030204" pitchFamily="34" charset="0"/>
                <a:cs typeface="Calibri" panose="020F0502020204030204" pitchFamily="34" charset="0"/>
              </a:rPr>
              <a:t>Claims for the private sector</a:t>
            </a:r>
          </a:p>
        </p:txBody>
      </p:sp>
      <p:sp>
        <p:nvSpPr>
          <p:cNvPr id="38915" name="Rectangle 3">
            <a:extLst>
              <a:ext uri="{FF2B5EF4-FFF2-40B4-BE49-F238E27FC236}">
                <a16:creationId xmlns:a16="http://schemas.microsoft.com/office/drawing/2014/main" id="{F7C15436-A92E-1459-475D-3D74DAD06859}"/>
              </a:ext>
            </a:extLst>
          </p:cNvPr>
          <p:cNvSpPr>
            <a:spLocks noGrp="1" noChangeArrowheads="1"/>
          </p:cNvSpPr>
          <p:nvPr>
            <p:ph type="body" idx="1"/>
          </p:nvPr>
        </p:nvSpPr>
        <p:spPr>
          <a:xfrm>
            <a:off x="1981200" y="1905001"/>
            <a:ext cx="8229600" cy="4221163"/>
          </a:xfrm>
        </p:spPr>
        <p:txBody>
          <a:bodyPr/>
          <a:lstStyle/>
          <a:p>
            <a:r>
              <a:rPr lang="en-US" altLang="en-US">
                <a:latin typeface="Calibri" panose="020F0502020204030204" pitchFamily="34" charset="0"/>
                <a:cs typeface="Calibri" panose="020F0502020204030204" pitchFamily="34" charset="0"/>
              </a:rPr>
              <a:t>Speed </a:t>
            </a:r>
          </a:p>
          <a:p>
            <a:r>
              <a:rPr lang="en-US" altLang="en-US">
                <a:latin typeface="Calibri" panose="020F0502020204030204" pitchFamily="34" charset="0"/>
                <a:cs typeface="Calibri" panose="020F0502020204030204" pitchFamily="34" charset="0"/>
              </a:rPr>
              <a:t>Innovation</a:t>
            </a:r>
          </a:p>
          <a:p>
            <a:r>
              <a:rPr lang="en-US" altLang="en-US">
                <a:latin typeface="Calibri" panose="020F0502020204030204" pitchFamily="34" charset="0"/>
                <a:cs typeface="Calibri" panose="020F0502020204030204" pitchFamily="34" charset="0"/>
              </a:rPr>
              <a:t>Access to private capital</a:t>
            </a:r>
          </a:p>
          <a:p>
            <a:r>
              <a:rPr lang="en-US" altLang="en-US">
                <a:latin typeface="Calibri" panose="020F0502020204030204" pitchFamily="34" charset="0"/>
                <a:cs typeface="Calibri" panose="020F0502020204030204" pitchFamily="34" charset="0"/>
              </a:rPr>
              <a:t>Increased efficiency</a:t>
            </a:r>
          </a:p>
          <a:p>
            <a:r>
              <a:rPr lang="en-US" altLang="en-US">
                <a:latin typeface="Calibri" panose="020F0502020204030204" pitchFamily="34" charset="0"/>
                <a:cs typeface="Calibri" panose="020F0502020204030204" pitchFamily="34" charset="0"/>
              </a:rPr>
              <a:t>Increased quality of service delivery</a:t>
            </a:r>
          </a:p>
        </p:txBody>
      </p:sp>
      <p:sp>
        <p:nvSpPr>
          <p:cNvPr id="38916" name="Text Box 4">
            <a:extLst>
              <a:ext uri="{FF2B5EF4-FFF2-40B4-BE49-F238E27FC236}">
                <a16:creationId xmlns:a16="http://schemas.microsoft.com/office/drawing/2014/main" id="{34FC76CE-72A5-CEA1-D0B9-48B4F35A684D}"/>
              </a:ext>
            </a:extLst>
          </p:cNvPr>
          <p:cNvSpPr txBox="1">
            <a:spLocks noChangeArrowheads="1"/>
          </p:cNvSpPr>
          <p:nvPr/>
        </p:nvSpPr>
        <p:spPr bwMode="auto">
          <a:xfrm>
            <a:off x="2057400" y="5638801"/>
            <a:ext cx="32004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1800"/>
              <a:t>After Fidler 2008</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a:extLst>
              <a:ext uri="{FF2B5EF4-FFF2-40B4-BE49-F238E27FC236}">
                <a16:creationId xmlns:a16="http://schemas.microsoft.com/office/drawing/2014/main" id="{5C7D20F2-3A61-4D32-3D35-0959A5DDB3D5}"/>
              </a:ext>
            </a:extLst>
          </p:cNvPr>
          <p:cNvSpPr>
            <a:spLocks noGrp="1" noChangeArrowheads="1"/>
          </p:cNvSpPr>
          <p:nvPr>
            <p:ph type="title"/>
          </p:nvPr>
        </p:nvSpPr>
        <p:spPr>
          <a:xfrm>
            <a:off x="1905000" y="2057400"/>
            <a:ext cx="8229600" cy="2057400"/>
          </a:xfrm>
        </p:spPr>
        <p:txBody>
          <a:bodyPr/>
          <a:lstStyle/>
          <a:p>
            <a:r>
              <a:rPr lang="en-US" altLang="en-US" sz="3600">
                <a:solidFill>
                  <a:srgbClr val="FF0000"/>
                </a:solidFill>
              </a:rPr>
              <a:t>As determinant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Smoking">
            <a:extLst>
              <a:ext uri="{FF2B5EF4-FFF2-40B4-BE49-F238E27FC236}">
                <a16:creationId xmlns:a16="http://schemas.microsoft.com/office/drawing/2014/main" id="{A2648C10-8239-7534-2564-DD0127D282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2314" y="333375"/>
            <a:ext cx="8207375"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Rectangle 3">
            <a:extLst>
              <a:ext uri="{FF2B5EF4-FFF2-40B4-BE49-F238E27FC236}">
                <a16:creationId xmlns:a16="http://schemas.microsoft.com/office/drawing/2014/main" id="{4ABEEE8B-79C2-0BB1-B533-E7C60047E7DC}"/>
              </a:ext>
            </a:extLst>
          </p:cNvPr>
          <p:cNvSpPr>
            <a:spLocks noGrp="1" noChangeArrowheads="1"/>
          </p:cNvSpPr>
          <p:nvPr>
            <p:ph type="subTitle" idx="1"/>
          </p:nvPr>
        </p:nvSpPr>
        <p:spPr>
          <a:xfrm>
            <a:off x="2895600" y="5373689"/>
            <a:ext cx="6400800" cy="935037"/>
          </a:xfrm>
        </p:spPr>
        <p:txBody>
          <a:bodyPr/>
          <a:lstStyle/>
          <a:p>
            <a:r>
              <a:rPr lang="en-GB" altLang="en-US" sz="2400">
                <a:solidFill>
                  <a:srgbClr val="FF0000"/>
                </a:solidFill>
                <a:latin typeface="Calibri" panose="020F0502020204030204" pitchFamily="34" charset="0"/>
                <a:cs typeface="Calibri" panose="020F0502020204030204" pitchFamily="34" charset="0"/>
              </a:rPr>
              <a:t>WHO Framework Convention on Tobacco Control</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34831096-B4D7-1BA9-5CB4-880F5291E3FC}"/>
              </a:ext>
            </a:extLst>
          </p:cNvPr>
          <p:cNvSpPr>
            <a:spLocks noGrp="1" noChangeArrowheads="1"/>
          </p:cNvSpPr>
          <p:nvPr>
            <p:ph type="title"/>
          </p:nvPr>
        </p:nvSpPr>
        <p:spPr>
          <a:xfrm>
            <a:off x="1981200" y="1828800"/>
            <a:ext cx="8229600" cy="2286000"/>
          </a:xfrm>
        </p:spPr>
        <p:txBody>
          <a:bodyPr/>
          <a:lstStyle/>
          <a:p>
            <a:r>
              <a:rPr lang="en-US" altLang="en-US" sz="3600">
                <a:solidFill>
                  <a:srgbClr val="FF0000"/>
                </a:solidFill>
                <a:latin typeface="Calibri" panose="020F0502020204030204" pitchFamily="34" charset="0"/>
                <a:cs typeface="Calibri" panose="020F0502020204030204" pitchFamily="34" charset="0"/>
              </a:rPr>
              <a:t>As an actor e.g. the pharmaceutical industry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26F74135-04A5-69F3-FAB3-218E3C290AD0}"/>
              </a:ext>
            </a:extLst>
          </p:cNvPr>
          <p:cNvSpPr>
            <a:spLocks noGrp="1" noChangeArrowheads="1"/>
          </p:cNvSpPr>
          <p:nvPr>
            <p:ph type="title"/>
          </p:nvPr>
        </p:nvSpPr>
        <p:spPr>
          <a:xfrm>
            <a:off x="1878014" y="200025"/>
            <a:ext cx="8256587" cy="711200"/>
          </a:xfrm>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sz="3200">
                <a:solidFill>
                  <a:srgbClr val="FF0000"/>
                </a:solidFill>
                <a:latin typeface="Calibri" panose="020F0502020204030204" pitchFamily="34" charset="0"/>
                <a:cs typeface="Calibri" panose="020F0502020204030204" pitchFamily="34" charset="0"/>
              </a:rPr>
              <a:t>Patient Access Barriers – </a:t>
            </a:r>
            <a:r>
              <a:rPr lang="en-US" altLang="en-US" sz="3200" i="1">
                <a:solidFill>
                  <a:srgbClr val="FF0000"/>
                </a:solidFill>
                <a:latin typeface="Calibri" panose="020F0502020204030204" pitchFamily="34" charset="0"/>
                <a:cs typeface="Calibri" panose="020F0502020204030204" pitchFamily="34" charset="0"/>
              </a:rPr>
              <a:t>The Demand</a:t>
            </a:r>
          </a:p>
        </p:txBody>
      </p:sp>
      <p:grpSp>
        <p:nvGrpSpPr>
          <p:cNvPr id="43011" name="Group 3">
            <a:extLst>
              <a:ext uri="{FF2B5EF4-FFF2-40B4-BE49-F238E27FC236}">
                <a16:creationId xmlns:a16="http://schemas.microsoft.com/office/drawing/2014/main" id="{A04BFD4A-8865-828E-42A3-C4C191C6E79A}"/>
              </a:ext>
            </a:extLst>
          </p:cNvPr>
          <p:cNvGrpSpPr>
            <a:grpSpLocks noRot="1"/>
          </p:cNvGrpSpPr>
          <p:nvPr/>
        </p:nvGrpSpPr>
        <p:grpSpPr bwMode="auto">
          <a:xfrm>
            <a:off x="2360613" y="1309688"/>
            <a:ext cx="7567612" cy="4908550"/>
            <a:chOff x="527" y="825"/>
            <a:chExt cx="4766" cy="3091"/>
          </a:xfrm>
        </p:grpSpPr>
        <p:sp>
          <p:nvSpPr>
            <p:cNvPr id="43012" name="Rectangle 6">
              <a:extLst>
                <a:ext uri="{FF2B5EF4-FFF2-40B4-BE49-F238E27FC236}">
                  <a16:creationId xmlns:a16="http://schemas.microsoft.com/office/drawing/2014/main" id="{C286CDDE-C6B6-9E8A-1F4D-9AAD703F961D}"/>
                </a:ext>
              </a:extLst>
            </p:cNvPr>
            <p:cNvSpPr>
              <a:spLocks noChangeArrowheads="1"/>
            </p:cNvSpPr>
            <p:nvPr/>
          </p:nvSpPr>
          <p:spPr bwMode="auto">
            <a:xfrm>
              <a:off x="527" y="1048"/>
              <a:ext cx="1481" cy="498"/>
            </a:xfrm>
            <a:prstGeom prst="rect">
              <a:avLst/>
            </a:prstGeom>
            <a:solidFill>
              <a:srgbClr val="093A8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 tIns="21096" rIns="9000" bIns="90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lnSpc>
                  <a:spcPct val="94000"/>
                </a:lnSpc>
                <a:spcBef>
                  <a:spcPts val="900"/>
                </a:spcBef>
                <a:buClr>
                  <a:srgbClr val="000000"/>
                </a:buClr>
                <a:buNone/>
              </a:pPr>
              <a:r>
                <a:rPr lang="en-US" altLang="en-US" sz="1600" b="1">
                  <a:solidFill>
                    <a:srgbClr val="FFFFFF"/>
                  </a:solidFill>
                  <a:latin typeface="Trebuchet MS" panose="020B0603020202020204" pitchFamily="34" charset="0"/>
                  <a:cs typeface="Lucida Sans Unicode" panose="020B0602030504020204" pitchFamily="34" charset="0"/>
                </a:rPr>
                <a:t>Unaffordable, high prices</a:t>
              </a:r>
              <a:br>
                <a:rPr lang="en-US" altLang="en-US" sz="1600" b="1">
                  <a:solidFill>
                    <a:srgbClr val="FFFFFF"/>
                  </a:solidFill>
                  <a:latin typeface="Trebuchet MS" panose="020B0603020202020204" pitchFamily="34" charset="0"/>
                  <a:cs typeface="Lucida Sans Unicode" panose="020B0602030504020204" pitchFamily="34" charset="0"/>
                </a:rPr>
              </a:br>
              <a:r>
                <a:rPr lang="en-US" altLang="en-US" sz="1600" b="1">
                  <a:solidFill>
                    <a:srgbClr val="FFFFFF"/>
                  </a:solidFill>
                  <a:latin typeface="Trebuchet MS" panose="020B0603020202020204" pitchFamily="34" charset="0"/>
                  <a:cs typeface="Lucida Sans Unicode" panose="020B0602030504020204" pitchFamily="34" charset="0"/>
                </a:rPr>
                <a:t>of medicines</a:t>
              </a:r>
            </a:p>
          </p:txBody>
        </p:sp>
        <p:sp>
          <p:nvSpPr>
            <p:cNvPr id="43013" name="Rectangle 7">
              <a:extLst>
                <a:ext uri="{FF2B5EF4-FFF2-40B4-BE49-F238E27FC236}">
                  <a16:creationId xmlns:a16="http://schemas.microsoft.com/office/drawing/2014/main" id="{F72F1351-385A-1E37-6984-023783BEE932}"/>
                </a:ext>
              </a:extLst>
            </p:cNvPr>
            <p:cNvSpPr>
              <a:spLocks noChangeArrowheads="1"/>
            </p:cNvSpPr>
            <p:nvPr/>
          </p:nvSpPr>
          <p:spPr bwMode="auto">
            <a:xfrm>
              <a:off x="2008" y="1048"/>
              <a:ext cx="3286" cy="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tIns="55872" rIns="45720" bIns="46800"/>
            <a:lstStyle>
              <a:lvl1pPr marL="117475" indent="-117475" defTabSz="457200">
                <a:spcBef>
                  <a:spcPct val="20000"/>
                </a:spcBef>
                <a:buChar char="•"/>
                <a:tabLst>
                  <a:tab pos="117475" algn="l"/>
                  <a:tab pos="1031875" algn="l"/>
                  <a:tab pos="1946275" algn="l"/>
                  <a:tab pos="2860675" algn="l"/>
                  <a:tab pos="3775075" algn="l"/>
                  <a:tab pos="4689475" algn="l"/>
                  <a:tab pos="5603875" algn="l"/>
                  <a:tab pos="6518275" algn="l"/>
                  <a:tab pos="7432675" algn="l"/>
                  <a:tab pos="8347075" algn="l"/>
                  <a:tab pos="9261475" algn="l"/>
                  <a:tab pos="10175875" algn="l"/>
                </a:tabLst>
                <a:defRPr sz="3200">
                  <a:solidFill>
                    <a:schemeClr val="tx1"/>
                  </a:solidFill>
                  <a:latin typeface="Arial" panose="020B0604020202020204" pitchFamily="34" charset="0"/>
                </a:defRPr>
              </a:lvl1pPr>
              <a:lvl2pPr marL="742950" indent="-285750" defTabSz="457200">
                <a:spcBef>
                  <a:spcPct val="20000"/>
                </a:spcBef>
                <a:buChar char="–"/>
                <a:tabLst>
                  <a:tab pos="117475" algn="l"/>
                  <a:tab pos="1031875" algn="l"/>
                  <a:tab pos="1946275" algn="l"/>
                  <a:tab pos="2860675" algn="l"/>
                  <a:tab pos="3775075" algn="l"/>
                  <a:tab pos="4689475" algn="l"/>
                  <a:tab pos="5603875" algn="l"/>
                  <a:tab pos="6518275" algn="l"/>
                  <a:tab pos="7432675" algn="l"/>
                  <a:tab pos="8347075" algn="l"/>
                  <a:tab pos="9261475" algn="l"/>
                  <a:tab pos="10175875" algn="l"/>
                </a:tabLst>
                <a:defRPr sz="2800">
                  <a:solidFill>
                    <a:schemeClr val="tx1"/>
                  </a:solidFill>
                  <a:latin typeface="Arial" panose="020B0604020202020204" pitchFamily="34" charset="0"/>
                </a:defRPr>
              </a:lvl2pPr>
              <a:lvl3pPr marL="1143000" indent="-228600" defTabSz="457200">
                <a:spcBef>
                  <a:spcPct val="20000"/>
                </a:spcBef>
                <a:buChar char="•"/>
                <a:tabLst>
                  <a:tab pos="117475" algn="l"/>
                  <a:tab pos="1031875" algn="l"/>
                  <a:tab pos="1946275" algn="l"/>
                  <a:tab pos="2860675" algn="l"/>
                  <a:tab pos="3775075" algn="l"/>
                  <a:tab pos="4689475" algn="l"/>
                  <a:tab pos="5603875" algn="l"/>
                  <a:tab pos="6518275" algn="l"/>
                  <a:tab pos="7432675" algn="l"/>
                  <a:tab pos="8347075" algn="l"/>
                  <a:tab pos="9261475" algn="l"/>
                  <a:tab pos="10175875" algn="l"/>
                </a:tabLst>
                <a:defRPr sz="2400">
                  <a:solidFill>
                    <a:schemeClr val="tx1"/>
                  </a:solidFill>
                  <a:latin typeface="Arial" panose="020B0604020202020204" pitchFamily="34" charset="0"/>
                </a:defRPr>
              </a:lvl3pPr>
              <a:lvl4pPr marL="1600200" indent="-228600" defTabSz="457200">
                <a:spcBef>
                  <a:spcPct val="20000"/>
                </a:spcBef>
                <a:buChar char="–"/>
                <a:tabLst>
                  <a:tab pos="117475" algn="l"/>
                  <a:tab pos="1031875" algn="l"/>
                  <a:tab pos="1946275" algn="l"/>
                  <a:tab pos="2860675" algn="l"/>
                  <a:tab pos="3775075" algn="l"/>
                  <a:tab pos="4689475" algn="l"/>
                  <a:tab pos="5603875" algn="l"/>
                  <a:tab pos="6518275" algn="l"/>
                  <a:tab pos="7432675" algn="l"/>
                  <a:tab pos="8347075" algn="l"/>
                  <a:tab pos="9261475" algn="l"/>
                  <a:tab pos="10175875" algn="l"/>
                </a:tabLst>
                <a:defRPr sz="2000">
                  <a:solidFill>
                    <a:schemeClr val="tx1"/>
                  </a:solidFill>
                  <a:latin typeface="Arial" panose="020B0604020202020204" pitchFamily="34" charset="0"/>
                </a:defRPr>
              </a:lvl4pPr>
              <a:lvl5pPr marL="2057400" indent="-228600" defTabSz="457200">
                <a:spcBef>
                  <a:spcPct val="20000"/>
                </a:spcBef>
                <a:buChar char="»"/>
                <a:tabLst>
                  <a:tab pos="117475" algn="l"/>
                  <a:tab pos="1031875" algn="l"/>
                  <a:tab pos="1946275" algn="l"/>
                  <a:tab pos="2860675" algn="l"/>
                  <a:tab pos="3775075" algn="l"/>
                  <a:tab pos="4689475" algn="l"/>
                  <a:tab pos="5603875" algn="l"/>
                  <a:tab pos="6518275" algn="l"/>
                  <a:tab pos="7432675" algn="l"/>
                  <a:tab pos="8347075" algn="l"/>
                  <a:tab pos="9261475" algn="l"/>
                  <a:tab pos="10175875"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117475" algn="l"/>
                  <a:tab pos="1031875" algn="l"/>
                  <a:tab pos="1946275" algn="l"/>
                  <a:tab pos="2860675" algn="l"/>
                  <a:tab pos="3775075" algn="l"/>
                  <a:tab pos="4689475" algn="l"/>
                  <a:tab pos="5603875" algn="l"/>
                  <a:tab pos="6518275" algn="l"/>
                  <a:tab pos="7432675" algn="l"/>
                  <a:tab pos="8347075" algn="l"/>
                  <a:tab pos="9261475" algn="l"/>
                  <a:tab pos="10175875"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117475" algn="l"/>
                  <a:tab pos="1031875" algn="l"/>
                  <a:tab pos="1946275" algn="l"/>
                  <a:tab pos="2860675" algn="l"/>
                  <a:tab pos="3775075" algn="l"/>
                  <a:tab pos="4689475" algn="l"/>
                  <a:tab pos="5603875" algn="l"/>
                  <a:tab pos="6518275" algn="l"/>
                  <a:tab pos="7432675" algn="l"/>
                  <a:tab pos="8347075" algn="l"/>
                  <a:tab pos="9261475" algn="l"/>
                  <a:tab pos="10175875"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117475" algn="l"/>
                  <a:tab pos="1031875" algn="l"/>
                  <a:tab pos="1946275" algn="l"/>
                  <a:tab pos="2860675" algn="l"/>
                  <a:tab pos="3775075" algn="l"/>
                  <a:tab pos="4689475" algn="l"/>
                  <a:tab pos="5603875" algn="l"/>
                  <a:tab pos="6518275" algn="l"/>
                  <a:tab pos="7432675" algn="l"/>
                  <a:tab pos="8347075" algn="l"/>
                  <a:tab pos="9261475" algn="l"/>
                  <a:tab pos="10175875"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117475" algn="l"/>
                  <a:tab pos="1031875" algn="l"/>
                  <a:tab pos="1946275" algn="l"/>
                  <a:tab pos="2860675" algn="l"/>
                  <a:tab pos="3775075" algn="l"/>
                  <a:tab pos="4689475" algn="l"/>
                  <a:tab pos="5603875" algn="l"/>
                  <a:tab pos="6518275" algn="l"/>
                  <a:tab pos="7432675" algn="l"/>
                  <a:tab pos="8347075" algn="l"/>
                  <a:tab pos="9261475" algn="l"/>
                  <a:tab pos="10175875" algn="l"/>
                </a:tabLst>
                <a:defRPr sz="2000">
                  <a:solidFill>
                    <a:schemeClr val="tx1"/>
                  </a:solidFill>
                  <a:latin typeface="Arial" panose="020B0604020202020204" pitchFamily="34" charset="0"/>
                </a:defRPr>
              </a:lvl9pPr>
            </a:lstStyle>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Pricing Elements and Terms</a:t>
              </a:r>
            </a:p>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Price Guidelines and Regulations</a:t>
              </a:r>
            </a:p>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Market Conditions and Other Macroeconomic Factors </a:t>
              </a:r>
            </a:p>
          </p:txBody>
        </p:sp>
        <p:sp>
          <p:nvSpPr>
            <p:cNvPr id="43014" name="Rectangle 8">
              <a:extLst>
                <a:ext uri="{FF2B5EF4-FFF2-40B4-BE49-F238E27FC236}">
                  <a16:creationId xmlns:a16="http://schemas.microsoft.com/office/drawing/2014/main" id="{5E64FF94-37FF-EB92-33BE-8C1FCB9EFD84}"/>
                </a:ext>
              </a:extLst>
            </p:cNvPr>
            <p:cNvSpPr>
              <a:spLocks noChangeArrowheads="1"/>
            </p:cNvSpPr>
            <p:nvPr/>
          </p:nvSpPr>
          <p:spPr bwMode="auto">
            <a:xfrm>
              <a:off x="527" y="1546"/>
              <a:ext cx="1481" cy="492"/>
            </a:xfrm>
            <a:prstGeom prst="rect">
              <a:avLst/>
            </a:prstGeom>
            <a:solidFill>
              <a:srgbClr val="093A8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 tIns="21096" rIns="9000" bIns="90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lnSpc>
                  <a:spcPct val="94000"/>
                </a:lnSpc>
                <a:spcBef>
                  <a:spcPts val="900"/>
                </a:spcBef>
                <a:buClr>
                  <a:srgbClr val="000000"/>
                </a:buClr>
                <a:buNone/>
              </a:pPr>
              <a:r>
                <a:rPr lang="en-US" altLang="en-US" sz="1600" b="1">
                  <a:solidFill>
                    <a:srgbClr val="FFFFFF"/>
                  </a:solidFill>
                  <a:latin typeface="Trebuchet MS" panose="020B0603020202020204" pitchFamily="34" charset="0"/>
                  <a:cs typeface="Lucida Sans Unicode" panose="020B0602030504020204" pitchFamily="34" charset="0"/>
                </a:rPr>
                <a:t>Unfair health financing mechanisms</a:t>
              </a:r>
            </a:p>
          </p:txBody>
        </p:sp>
        <p:sp>
          <p:nvSpPr>
            <p:cNvPr id="43015" name="Rectangle 9">
              <a:extLst>
                <a:ext uri="{FF2B5EF4-FFF2-40B4-BE49-F238E27FC236}">
                  <a16:creationId xmlns:a16="http://schemas.microsoft.com/office/drawing/2014/main" id="{31E2EE49-112D-D053-2383-DC01956F0293}"/>
                </a:ext>
              </a:extLst>
            </p:cNvPr>
            <p:cNvSpPr>
              <a:spLocks noChangeArrowheads="1"/>
            </p:cNvSpPr>
            <p:nvPr/>
          </p:nvSpPr>
          <p:spPr bwMode="auto">
            <a:xfrm>
              <a:off x="2008" y="1546"/>
              <a:ext cx="3286" cy="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tIns="55872" rIns="4572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Insufficient Healthcare Infrastructure and Funding </a:t>
              </a:r>
            </a:p>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Insufficient External Aid for Healthcare</a:t>
              </a:r>
            </a:p>
          </p:txBody>
        </p:sp>
        <p:sp>
          <p:nvSpPr>
            <p:cNvPr id="43016" name="Rectangle 10">
              <a:extLst>
                <a:ext uri="{FF2B5EF4-FFF2-40B4-BE49-F238E27FC236}">
                  <a16:creationId xmlns:a16="http://schemas.microsoft.com/office/drawing/2014/main" id="{B8E33FF4-05B8-2083-0996-22BAD220C760}"/>
                </a:ext>
              </a:extLst>
            </p:cNvPr>
            <p:cNvSpPr>
              <a:spLocks noChangeArrowheads="1"/>
            </p:cNvSpPr>
            <p:nvPr/>
          </p:nvSpPr>
          <p:spPr bwMode="auto">
            <a:xfrm>
              <a:off x="527" y="2038"/>
              <a:ext cx="1481" cy="498"/>
            </a:xfrm>
            <a:prstGeom prst="rect">
              <a:avLst/>
            </a:prstGeom>
            <a:solidFill>
              <a:srgbClr val="093A8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 tIns="21096" rIns="9000" bIns="90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lnSpc>
                  <a:spcPct val="94000"/>
                </a:lnSpc>
                <a:spcBef>
                  <a:spcPts val="900"/>
                </a:spcBef>
                <a:buClr>
                  <a:srgbClr val="000000"/>
                </a:buClr>
                <a:buNone/>
              </a:pPr>
              <a:r>
                <a:rPr lang="en-US" altLang="en-US" sz="1600" b="1">
                  <a:solidFill>
                    <a:srgbClr val="FFFFFF"/>
                  </a:solidFill>
                  <a:latin typeface="Trebuchet MS" panose="020B0603020202020204" pitchFamily="34" charset="0"/>
                  <a:cs typeface="Lucida Sans Unicode" panose="020B0602030504020204" pitchFamily="34" charset="0"/>
                </a:rPr>
                <a:t>Poor quality medicines</a:t>
              </a:r>
            </a:p>
          </p:txBody>
        </p:sp>
        <p:sp>
          <p:nvSpPr>
            <p:cNvPr id="43017" name="Rectangle 11">
              <a:extLst>
                <a:ext uri="{FF2B5EF4-FFF2-40B4-BE49-F238E27FC236}">
                  <a16:creationId xmlns:a16="http://schemas.microsoft.com/office/drawing/2014/main" id="{BFE79C46-1D02-7E41-3CD9-70D0457ABC16}"/>
                </a:ext>
              </a:extLst>
            </p:cNvPr>
            <p:cNvSpPr>
              <a:spLocks noChangeArrowheads="1"/>
            </p:cNvSpPr>
            <p:nvPr/>
          </p:nvSpPr>
          <p:spPr bwMode="auto">
            <a:xfrm>
              <a:off x="2008" y="2038"/>
              <a:ext cx="3286" cy="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tIns="55872" rIns="4572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Manufacturing Capacity and Process Deficiencies</a:t>
              </a:r>
            </a:p>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Lack of Regulatory Oversight</a:t>
              </a:r>
            </a:p>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Counterfeit and Product Quality Issues</a:t>
              </a:r>
            </a:p>
          </p:txBody>
        </p:sp>
        <p:sp>
          <p:nvSpPr>
            <p:cNvPr id="43018" name="Rectangle 12">
              <a:extLst>
                <a:ext uri="{FF2B5EF4-FFF2-40B4-BE49-F238E27FC236}">
                  <a16:creationId xmlns:a16="http://schemas.microsoft.com/office/drawing/2014/main" id="{6F2790CB-728E-F5F8-1D35-5EC7F76310AE}"/>
                </a:ext>
              </a:extLst>
            </p:cNvPr>
            <p:cNvSpPr>
              <a:spLocks noChangeArrowheads="1"/>
            </p:cNvSpPr>
            <p:nvPr/>
          </p:nvSpPr>
          <p:spPr bwMode="auto">
            <a:xfrm>
              <a:off x="527" y="2536"/>
              <a:ext cx="1481" cy="492"/>
            </a:xfrm>
            <a:prstGeom prst="rect">
              <a:avLst/>
            </a:prstGeom>
            <a:solidFill>
              <a:srgbClr val="093A8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tIns="58896" rIns="4572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lnSpc>
                  <a:spcPct val="94000"/>
                </a:lnSpc>
                <a:spcBef>
                  <a:spcPts val="900"/>
                </a:spcBef>
                <a:buClr>
                  <a:srgbClr val="000000"/>
                </a:buClr>
                <a:buNone/>
              </a:pPr>
              <a:r>
                <a:rPr lang="en-US" altLang="en-US" sz="1600" b="1">
                  <a:solidFill>
                    <a:srgbClr val="FFFFFF"/>
                  </a:solidFill>
                  <a:latin typeface="Trebuchet MS" panose="020B0603020202020204" pitchFamily="34" charset="0"/>
                  <a:cs typeface="Lucida Sans Unicode" panose="020B0602030504020204" pitchFamily="34" charset="0"/>
                </a:rPr>
                <a:t>Unreliable medicine supply</a:t>
              </a:r>
            </a:p>
          </p:txBody>
        </p:sp>
        <p:sp>
          <p:nvSpPr>
            <p:cNvPr id="43019" name="Rectangle 13">
              <a:extLst>
                <a:ext uri="{FF2B5EF4-FFF2-40B4-BE49-F238E27FC236}">
                  <a16:creationId xmlns:a16="http://schemas.microsoft.com/office/drawing/2014/main" id="{630C619A-B0A3-9485-547A-D24930677282}"/>
                </a:ext>
              </a:extLst>
            </p:cNvPr>
            <p:cNvSpPr>
              <a:spLocks noChangeArrowheads="1"/>
            </p:cNvSpPr>
            <p:nvPr/>
          </p:nvSpPr>
          <p:spPr bwMode="auto">
            <a:xfrm>
              <a:off x="2008" y="2536"/>
              <a:ext cx="3286" cy="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tIns="55872" rIns="4572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Infrastructure Issues – General and Clinical </a:t>
              </a:r>
            </a:p>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Actions of Pharmaceutical Providers</a:t>
              </a:r>
            </a:p>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Actions of External Funding Sources</a:t>
              </a:r>
            </a:p>
          </p:txBody>
        </p:sp>
        <p:sp>
          <p:nvSpPr>
            <p:cNvPr id="43020" name="Rectangle 14">
              <a:extLst>
                <a:ext uri="{FF2B5EF4-FFF2-40B4-BE49-F238E27FC236}">
                  <a16:creationId xmlns:a16="http://schemas.microsoft.com/office/drawing/2014/main" id="{2724D9A1-AFEC-02C2-1914-A866BA5E0180}"/>
                </a:ext>
              </a:extLst>
            </p:cNvPr>
            <p:cNvSpPr>
              <a:spLocks noChangeArrowheads="1"/>
            </p:cNvSpPr>
            <p:nvPr/>
          </p:nvSpPr>
          <p:spPr bwMode="auto">
            <a:xfrm>
              <a:off x="527" y="3028"/>
              <a:ext cx="1481" cy="498"/>
            </a:xfrm>
            <a:prstGeom prst="rect">
              <a:avLst/>
            </a:prstGeom>
            <a:solidFill>
              <a:srgbClr val="093A8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tIns="58896" rIns="4572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lnSpc>
                  <a:spcPct val="94000"/>
                </a:lnSpc>
                <a:spcBef>
                  <a:spcPts val="900"/>
                </a:spcBef>
                <a:buClr>
                  <a:srgbClr val="000000"/>
                </a:buClr>
                <a:buNone/>
              </a:pPr>
              <a:r>
                <a:rPr lang="en-US" altLang="en-US" sz="1600" b="1">
                  <a:solidFill>
                    <a:srgbClr val="FFFFFF"/>
                  </a:solidFill>
                  <a:latin typeface="Trebuchet MS" panose="020B0603020202020204" pitchFamily="34" charset="0"/>
                  <a:cs typeface="Lucida Sans Unicode" panose="020B0602030504020204" pitchFamily="34" charset="0"/>
                </a:rPr>
                <a:t>Irrational use of medicines</a:t>
              </a:r>
            </a:p>
          </p:txBody>
        </p:sp>
        <p:sp>
          <p:nvSpPr>
            <p:cNvPr id="43021" name="Rectangle 15">
              <a:extLst>
                <a:ext uri="{FF2B5EF4-FFF2-40B4-BE49-F238E27FC236}">
                  <a16:creationId xmlns:a16="http://schemas.microsoft.com/office/drawing/2014/main" id="{D417272A-7510-F058-3907-179140FB00EC}"/>
                </a:ext>
              </a:extLst>
            </p:cNvPr>
            <p:cNvSpPr>
              <a:spLocks noChangeArrowheads="1"/>
            </p:cNvSpPr>
            <p:nvPr/>
          </p:nvSpPr>
          <p:spPr bwMode="auto">
            <a:xfrm>
              <a:off x="2008" y="3028"/>
              <a:ext cx="3286" cy="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tIns="55872" rIns="4572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Inappropriate / Inaccurate Prescribing </a:t>
              </a:r>
            </a:p>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Patient Non-Compliance</a:t>
              </a:r>
            </a:p>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Insufficient HC infrastructure </a:t>
              </a:r>
              <a:r>
                <a:rPr lang="en-US" altLang="en-US" sz="1200" i="1">
                  <a:solidFill>
                    <a:srgbClr val="093A80"/>
                  </a:solidFill>
                  <a:latin typeface="Trebuchet MS" panose="020B0603020202020204" pitchFamily="34" charset="0"/>
                  <a:cs typeface="Lucida Sans Unicode" panose="020B0602030504020204" pitchFamily="34" charset="0"/>
                </a:rPr>
                <a:t>(incl. lack of education trained people) </a:t>
              </a:r>
            </a:p>
          </p:txBody>
        </p:sp>
        <p:sp>
          <p:nvSpPr>
            <p:cNvPr id="43022" name="Rectangle 16">
              <a:extLst>
                <a:ext uri="{FF2B5EF4-FFF2-40B4-BE49-F238E27FC236}">
                  <a16:creationId xmlns:a16="http://schemas.microsoft.com/office/drawing/2014/main" id="{048DF547-1079-308F-7142-E54A64D0D39C}"/>
                </a:ext>
              </a:extLst>
            </p:cNvPr>
            <p:cNvSpPr>
              <a:spLocks noChangeArrowheads="1"/>
            </p:cNvSpPr>
            <p:nvPr/>
          </p:nvSpPr>
          <p:spPr bwMode="auto">
            <a:xfrm>
              <a:off x="527" y="3526"/>
              <a:ext cx="1481" cy="391"/>
            </a:xfrm>
            <a:prstGeom prst="rect">
              <a:avLst/>
            </a:prstGeom>
            <a:solidFill>
              <a:srgbClr val="093A8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 tIns="21096" rIns="9000" bIns="90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lnSpc>
                  <a:spcPct val="94000"/>
                </a:lnSpc>
                <a:spcBef>
                  <a:spcPts val="900"/>
                </a:spcBef>
                <a:buClr>
                  <a:srgbClr val="000000"/>
                </a:buClr>
                <a:buNone/>
              </a:pPr>
              <a:r>
                <a:rPr lang="en-US" altLang="en-US" sz="1600" b="1">
                  <a:solidFill>
                    <a:srgbClr val="FFFFFF"/>
                  </a:solidFill>
                  <a:latin typeface="Trebuchet MS" panose="020B0603020202020204" pitchFamily="34" charset="0"/>
                  <a:cs typeface="Lucida Sans Unicode" panose="020B0602030504020204" pitchFamily="34" charset="0"/>
                </a:rPr>
                <a:t>Lack of new medicines</a:t>
              </a:r>
            </a:p>
          </p:txBody>
        </p:sp>
        <p:sp>
          <p:nvSpPr>
            <p:cNvPr id="43023" name="Rectangle 17">
              <a:extLst>
                <a:ext uri="{FF2B5EF4-FFF2-40B4-BE49-F238E27FC236}">
                  <a16:creationId xmlns:a16="http://schemas.microsoft.com/office/drawing/2014/main" id="{1459AA00-FA6E-4EC6-0D69-D484F20E04E2}"/>
                </a:ext>
              </a:extLst>
            </p:cNvPr>
            <p:cNvSpPr>
              <a:spLocks noChangeArrowheads="1"/>
            </p:cNvSpPr>
            <p:nvPr/>
          </p:nvSpPr>
          <p:spPr bwMode="auto">
            <a:xfrm>
              <a:off x="2008" y="3526"/>
              <a:ext cx="3286" cy="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tIns="55872" rIns="4572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Insufficient Market Incentives for Pharmaceutical Manufacturers</a:t>
              </a:r>
            </a:p>
            <a:p>
              <a:pPr>
                <a:lnSpc>
                  <a:spcPct val="94000"/>
                </a:lnSpc>
                <a:spcBef>
                  <a:spcPts val="675"/>
                </a:spcBef>
                <a:buClr>
                  <a:srgbClr val="093A80"/>
                </a:buClr>
                <a:buSzPct val="80000"/>
                <a:buFont typeface="Wingdings" panose="05000000000000000000" pitchFamily="2" charset="2"/>
                <a:buChar char=""/>
              </a:pPr>
              <a:r>
                <a:rPr lang="en-US" altLang="en-US" sz="1200">
                  <a:solidFill>
                    <a:srgbClr val="093A80"/>
                  </a:solidFill>
                  <a:latin typeface="Trebuchet MS" panose="020B0603020202020204" pitchFamily="34" charset="0"/>
                  <a:cs typeface="Lucida Sans Unicode" panose="020B0602030504020204" pitchFamily="34" charset="0"/>
                </a:rPr>
                <a:t> Intellectual Property Policies Inflate Costs of DDW Development</a:t>
              </a:r>
            </a:p>
          </p:txBody>
        </p:sp>
        <p:sp>
          <p:nvSpPr>
            <p:cNvPr id="43024" name="Line 18">
              <a:extLst>
                <a:ext uri="{FF2B5EF4-FFF2-40B4-BE49-F238E27FC236}">
                  <a16:creationId xmlns:a16="http://schemas.microsoft.com/office/drawing/2014/main" id="{C8702FA9-6750-B84D-D3CA-AF047CB5F2E2}"/>
                </a:ext>
              </a:extLst>
            </p:cNvPr>
            <p:cNvSpPr>
              <a:spLocks noChangeShapeType="1"/>
            </p:cNvSpPr>
            <p:nvPr/>
          </p:nvSpPr>
          <p:spPr bwMode="auto">
            <a:xfrm>
              <a:off x="527" y="825"/>
              <a:ext cx="1481"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25" name="Line 19">
              <a:extLst>
                <a:ext uri="{FF2B5EF4-FFF2-40B4-BE49-F238E27FC236}">
                  <a16:creationId xmlns:a16="http://schemas.microsoft.com/office/drawing/2014/main" id="{D8983B81-EF85-3D49-D44C-95DCA11DFF78}"/>
                </a:ext>
              </a:extLst>
            </p:cNvPr>
            <p:cNvSpPr>
              <a:spLocks noChangeShapeType="1"/>
            </p:cNvSpPr>
            <p:nvPr/>
          </p:nvSpPr>
          <p:spPr bwMode="auto">
            <a:xfrm>
              <a:off x="2008" y="825"/>
              <a:ext cx="3286"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26" name="Line 20">
              <a:extLst>
                <a:ext uri="{FF2B5EF4-FFF2-40B4-BE49-F238E27FC236}">
                  <a16:creationId xmlns:a16="http://schemas.microsoft.com/office/drawing/2014/main" id="{0AF99DBE-3DE0-A6F7-4B55-348C175DA54E}"/>
                </a:ext>
              </a:extLst>
            </p:cNvPr>
            <p:cNvSpPr>
              <a:spLocks noChangeShapeType="1"/>
            </p:cNvSpPr>
            <p:nvPr/>
          </p:nvSpPr>
          <p:spPr bwMode="auto">
            <a:xfrm>
              <a:off x="527" y="1048"/>
              <a:ext cx="1481"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27" name="Line 21">
              <a:extLst>
                <a:ext uri="{FF2B5EF4-FFF2-40B4-BE49-F238E27FC236}">
                  <a16:creationId xmlns:a16="http://schemas.microsoft.com/office/drawing/2014/main" id="{60A19055-D765-D933-A0A1-31587DFBBE3B}"/>
                </a:ext>
              </a:extLst>
            </p:cNvPr>
            <p:cNvSpPr>
              <a:spLocks noChangeShapeType="1"/>
            </p:cNvSpPr>
            <p:nvPr/>
          </p:nvSpPr>
          <p:spPr bwMode="auto">
            <a:xfrm>
              <a:off x="2008" y="1048"/>
              <a:ext cx="3286"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28" name="Line 22">
              <a:extLst>
                <a:ext uri="{FF2B5EF4-FFF2-40B4-BE49-F238E27FC236}">
                  <a16:creationId xmlns:a16="http://schemas.microsoft.com/office/drawing/2014/main" id="{CE928BC1-15AB-F509-C0E6-F635D36E3682}"/>
                </a:ext>
              </a:extLst>
            </p:cNvPr>
            <p:cNvSpPr>
              <a:spLocks noChangeShapeType="1"/>
            </p:cNvSpPr>
            <p:nvPr/>
          </p:nvSpPr>
          <p:spPr bwMode="auto">
            <a:xfrm>
              <a:off x="527" y="1546"/>
              <a:ext cx="1481"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29" name="Line 23">
              <a:extLst>
                <a:ext uri="{FF2B5EF4-FFF2-40B4-BE49-F238E27FC236}">
                  <a16:creationId xmlns:a16="http://schemas.microsoft.com/office/drawing/2014/main" id="{D9BD576F-B4ED-279F-D73A-0DDEBD4AFA92}"/>
                </a:ext>
              </a:extLst>
            </p:cNvPr>
            <p:cNvSpPr>
              <a:spLocks noChangeShapeType="1"/>
            </p:cNvSpPr>
            <p:nvPr/>
          </p:nvSpPr>
          <p:spPr bwMode="auto">
            <a:xfrm>
              <a:off x="2008" y="1546"/>
              <a:ext cx="3286"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30" name="Line 24">
              <a:extLst>
                <a:ext uri="{FF2B5EF4-FFF2-40B4-BE49-F238E27FC236}">
                  <a16:creationId xmlns:a16="http://schemas.microsoft.com/office/drawing/2014/main" id="{1646615E-599B-DA00-EB8F-7A2B378179E9}"/>
                </a:ext>
              </a:extLst>
            </p:cNvPr>
            <p:cNvSpPr>
              <a:spLocks noChangeShapeType="1"/>
            </p:cNvSpPr>
            <p:nvPr/>
          </p:nvSpPr>
          <p:spPr bwMode="auto">
            <a:xfrm>
              <a:off x="527" y="2038"/>
              <a:ext cx="1481"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31" name="Line 25">
              <a:extLst>
                <a:ext uri="{FF2B5EF4-FFF2-40B4-BE49-F238E27FC236}">
                  <a16:creationId xmlns:a16="http://schemas.microsoft.com/office/drawing/2014/main" id="{EF1AD025-0C62-E16C-BF8C-5157B1F599B4}"/>
                </a:ext>
              </a:extLst>
            </p:cNvPr>
            <p:cNvSpPr>
              <a:spLocks noChangeShapeType="1"/>
            </p:cNvSpPr>
            <p:nvPr/>
          </p:nvSpPr>
          <p:spPr bwMode="auto">
            <a:xfrm>
              <a:off x="2008" y="2038"/>
              <a:ext cx="3286"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32" name="Line 26">
              <a:extLst>
                <a:ext uri="{FF2B5EF4-FFF2-40B4-BE49-F238E27FC236}">
                  <a16:creationId xmlns:a16="http://schemas.microsoft.com/office/drawing/2014/main" id="{F1E35B80-6CE7-B743-FFE2-0C58D59B94F1}"/>
                </a:ext>
              </a:extLst>
            </p:cNvPr>
            <p:cNvSpPr>
              <a:spLocks noChangeShapeType="1"/>
            </p:cNvSpPr>
            <p:nvPr/>
          </p:nvSpPr>
          <p:spPr bwMode="auto">
            <a:xfrm>
              <a:off x="527" y="2536"/>
              <a:ext cx="1481"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33" name="Line 27">
              <a:extLst>
                <a:ext uri="{FF2B5EF4-FFF2-40B4-BE49-F238E27FC236}">
                  <a16:creationId xmlns:a16="http://schemas.microsoft.com/office/drawing/2014/main" id="{2BE9B285-D8BF-F1A2-47C5-F51FFABB6B53}"/>
                </a:ext>
              </a:extLst>
            </p:cNvPr>
            <p:cNvSpPr>
              <a:spLocks noChangeShapeType="1"/>
            </p:cNvSpPr>
            <p:nvPr/>
          </p:nvSpPr>
          <p:spPr bwMode="auto">
            <a:xfrm>
              <a:off x="2008" y="2536"/>
              <a:ext cx="3286"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34" name="Line 28">
              <a:extLst>
                <a:ext uri="{FF2B5EF4-FFF2-40B4-BE49-F238E27FC236}">
                  <a16:creationId xmlns:a16="http://schemas.microsoft.com/office/drawing/2014/main" id="{8B710AA9-0079-48BA-60D5-0C50AAD15A26}"/>
                </a:ext>
              </a:extLst>
            </p:cNvPr>
            <p:cNvSpPr>
              <a:spLocks noChangeShapeType="1"/>
            </p:cNvSpPr>
            <p:nvPr/>
          </p:nvSpPr>
          <p:spPr bwMode="auto">
            <a:xfrm>
              <a:off x="527" y="3028"/>
              <a:ext cx="1481"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35" name="Line 29">
              <a:extLst>
                <a:ext uri="{FF2B5EF4-FFF2-40B4-BE49-F238E27FC236}">
                  <a16:creationId xmlns:a16="http://schemas.microsoft.com/office/drawing/2014/main" id="{AFD56D1A-AE24-A1B2-F842-076C16B34A07}"/>
                </a:ext>
              </a:extLst>
            </p:cNvPr>
            <p:cNvSpPr>
              <a:spLocks noChangeShapeType="1"/>
            </p:cNvSpPr>
            <p:nvPr/>
          </p:nvSpPr>
          <p:spPr bwMode="auto">
            <a:xfrm>
              <a:off x="2008" y="3028"/>
              <a:ext cx="3286"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36" name="Line 30">
              <a:extLst>
                <a:ext uri="{FF2B5EF4-FFF2-40B4-BE49-F238E27FC236}">
                  <a16:creationId xmlns:a16="http://schemas.microsoft.com/office/drawing/2014/main" id="{2E7B6ED1-DCC4-D493-7276-B73CE6D8487F}"/>
                </a:ext>
              </a:extLst>
            </p:cNvPr>
            <p:cNvSpPr>
              <a:spLocks noChangeShapeType="1"/>
            </p:cNvSpPr>
            <p:nvPr/>
          </p:nvSpPr>
          <p:spPr bwMode="auto">
            <a:xfrm>
              <a:off x="527" y="3526"/>
              <a:ext cx="1481"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37" name="Line 31">
              <a:extLst>
                <a:ext uri="{FF2B5EF4-FFF2-40B4-BE49-F238E27FC236}">
                  <a16:creationId xmlns:a16="http://schemas.microsoft.com/office/drawing/2014/main" id="{5489773F-94B6-8266-C726-76E993B9E601}"/>
                </a:ext>
              </a:extLst>
            </p:cNvPr>
            <p:cNvSpPr>
              <a:spLocks noChangeShapeType="1"/>
            </p:cNvSpPr>
            <p:nvPr/>
          </p:nvSpPr>
          <p:spPr bwMode="auto">
            <a:xfrm>
              <a:off x="2008" y="3526"/>
              <a:ext cx="3286"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38" name="Line 32">
              <a:extLst>
                <a:ext uri="{FF2B5EF4-FFF2-40B4-BE49-F238E27FC236}">
                  <a16:creationId xmlns:a16="http://schemas.microsoft.com/office/drawing/2014/main" id="{FC0DD650-62DA-55D8-4152-CAC49B528A1C}"/>
                </a:ext>
              </a:extLst>
            </p:cNvPr>
            <p:cNvSpPr>
              <a:spLocks noChangeShapeType="1"/>
            </p:cNvSpPr>
            <p:nvPr/>
          </p:nvSpPr>
          <p:spPr bwMode="auto">
            <a:xfrm>
              <a:off x="527" y="3917"/>
              <a:ext cx="1481"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39" name="Line 33">
              <a:extLst>
                <a:ext uri="{FF2B5EF4-FFF2-40B4-BE49-F238E27FC236}">
                  <a16:creationId xmlns:a16="http://schemas.microsoft.com/office/drawing/2014/main" id="{3BC8A10A-8EF0-57A3-C0E6-FEE8E6E8A930}"/>
                </a:ext>
              </a:extLst>
            </p:cNvPr>
            <p:cNvSpPr>
              <a:spLocks noChangeShapeType="1"/>
            </p:cNvSpPr>
            <p:nvPr/>
          </p:nvSpPr>
          <p:spPr bwMode="auto">
            <a:xfrm>
              <a:off x="2008" y="3917"/>
              <a:ext cx="3286" cy="0"/>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40" name="Line 34">
              <a:extLst>
                <a:ext uri="{FF2B5EF4-FFF2-40B4-BE49-F238E27FC236}">
                  <a16:creationId xmlns:a16="http://schemas.microsoft.com/office/drawing/2014/main" id="{FC958FE0-8466-3F19-4C45-6DC0010367AF}"/>
                </a:ext>
              </a:extLst>
            </p:cNvPr>
            <p:cNvSpPr>
              <a:spLocks noChangeShapeType="1"/>
            </p:cNvSpPr>
            <p:nvPr/>
          </p:nvSpPr>
          <p:spPr bwMode="auto">
            <a:xfrm>
              <a:off x="527" y="825"/>
              <a:ext cx="0" cy="223"/>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41" name="Line 35">
              <a:extLst>
                <a:ext uri="{FF2B5EF4-FFF2-40B4-BE49-F238E27FC236}">
                  <a16:creationId xmlns:a16="http://schemas.microsoft.com/office/drawing/2014/main" id="{52BFF339-4B5C-F5BB-0B4C-2543CCCFD94C}"/>
                </a:ext>
              </a:extLst>
            </p:cNvPr>
            <p:cNvSpPr>
              <a:spLocks noChangeShapeType="1"/>
            </p:cNvSpPr>
            <p:nvPr/>
          </p:nvSpPr>
          <p:spPr bwMode="auto">
            <a:xfrm>
              <a:off x="527" y="1048"/>
              <a:ext cx="0" cy="498"/>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42" name="Line 36">
              <a:extLst>
                <a:ext uri="{FF2B5EF4-FFF2-40B4-BE49-F238E27FC236}">
                  <a16:creationId xmlns:a16="http://schemas.microsoft.com/office/drawing/2014/main" id="{45ABC116-6492-66B0-23DA-0B928EFAD182}"/>
                </a:ext>
              </a:extLst>
            </p:cNvPr>
            <p:cNvSpPr>
              <a:spLocks noChangeShapeType="1"/>
            </p:cNvSpPr>
            <p:nvPr/>
          </p:nvSpPr>
          <p:spPr bwMode="auto">
            <a:xfrm>
              <a:off x="527" y="1546"/>
              <a:ext cx="0" cy="492"/>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43" name="Line 37">
              <a:extLst>
                <a:ext uri="{FF2B5EF4-FFF2-40B4-BE49-F238E27FC236}">
                  <a16:creationId xmlns:a16="http://schemas.microsoft.com/office/drawing/2014/main" id="{23C865C4-3AAA-3736-7C21-60CCCAB5D224}"/>
                </a:ext>
              </a:extLst>
            </p:cNvPr>
            <p:cNvSpPr>
              <a:spLocks noChangeShapeType="1"/>
            </p:cNvSpPr>
            <p:nvPr/>
          </p:nvSpPr>
          <p:spPr bwMode="auto">
            <a:xfrm>
              <a:off x="527" y="2038"/>
              <a:ext cx="0" cy="498"/>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44" name="Line 38">
              <a:extLst>
                <a:ext uri="{FF2B5EF4-FFF2-40B4-BE49-F238E27FC236}">
                  <a16:creationId xmlns:a16="http://schemas.microsoft.com/office/drawing/2014/main" id="{BEB3BD39-34C1-D1A4-C6ED-B9709BDFAD93}"/>
                </a:ext>
              </a:extLst>
            </p:cNvPr>
            <p:cNvSpPr>
              <a:spLocks noChangeShapeType="1"/>
            </p:cNvSpPr>
            <p:nvPr/>
          </p:nvSpPr>
          <p:spPr bwMode="auto">
            <a:xfrm>
              <a:off x="527" y="2536"/>
              <a:ext cx="0" cy="492"/>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45" name="Line 39">
              <a:extLst>
                <a:ext uri="{FF2B5EF4-FFF2-40B4-BE49-F238E27FC236}">
                  <a16:creationId xmlns:a16="http://schemas.microsoft.com/office/drawing/2014/main" id="{A7A09888-06AF-29E6-5B5D-8FEE2B162513}"/>
                </a:ext>
              </a:extLst>
            </p:cNvPr>
            <p:cNvSpPr>
              <a:spLocks noChangeShapeType="1"/>
            </p:cNvSpPr>
            <p:nvPr/>
          </p:nvSpPr>
          <p:spPr bwMode="auto">
            <a:xfrm>
              <a:off x="527" y="3028"/>
              <a:ext cx="0" cy="498"/>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46" name="Line 40">
              <a:extLst>
                <a:ext uri="{FF2B5EF4-FFF2-40B4-BE49-F238E27FC236}">
                  <a16:creationId xmlns:a16="http://schemas.microsoft.com/office/drawing/2014/main" id="{D9ECA1F5-8C42-A1C4-8DE7-2A322F14ED23}"/>
                </a:ext>
              </a:extLst>
            </p:cNvPr>
            <p:cNvSpPr>
              <a:spLocks noChangeShapeType="1"/>
            </p:cNvSpPr>
            <p:nvPr/>
          </p:nvSpPr>
          <p:spPr bwMode="auto">
            <a:xfrm>
              <a:off x="527" y="3526"/>
              <a:ext cx="0" cy="391"/>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47" name="Line 41">
              <a:extLst>
                <a:ext uri="{FF2B5EF4-FFF2-40B4-BE49-F238E27FC236}">
                  <a16:creationId xmlns:a16="http://schemas.microsoft.com/office/drawing/2014/main" id="{CA4FC2E3-C230-F561-8D27-5DA71D1DAD5A}"/>
                </a:ext>
              </a:extLst>
            </p:cNvPr>
            <p:cNvSpPr>
              <a:spLocks noChangeShapeType="1"/>
            </p:cNvSpPr>
            <p:nvPr/>
          </p:nvSpPr>
          <p:spPr bwMode="auto">
            <a:xfrm>
              <a:off x="2008" y="825"/>
              <a:ext cx="0" cy="223"/>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48" name="Line 42">
              <a:extLst>
                <a:ext uri="{FF2B5EF4-FFF2-40B4-BE49-F238E27FC236}">
                  <a16:creationId xmlns:a16="http://schemas.microsoft.com/office/drawing/2014/main" id="{1AA6E65D-CC0F-FCD8-A568-CC0D3FFE7684}"/>
                </a:ext>
              </a:extLst>
            </p:cNvPr>
            <p:cNvSpPr>
              <a:spLocks noChangeShapeType="1"/>
            </p:cNvSpPr>
            <p:nvPr/>
          </p:nvSpPr>
          <p:spPr bwMode="auto">
            <a:xfrm>
              <a:off x="2008" y="1048"/>
              <a:ext cx="0" cy="498"/>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49" name="Line 43">
              <a:extLst>
                <a:ext uri="{FF2B5EF4-FFF2-40B4-BE49-F238E27FC236}">
                  <a16:creationId xmlns:a16="http://schemas.microsoft.com/office/drawing/2014/main" id="{329F479E-F503-41A4-BB84-4C11FAF9EEFB}"/>
                </a:ext>
              </a:extLst>
            </p:cNvPr>
            <p:cNvSpPr>
              <a:spLocks noChangeShapeType="1"/>
            </p:cNvSpPr>
            <p:nvPr/>
          </p:nvSpPr>
          <p:spPr bwMode="auto">
            <a:xfrm>
              <a:off x="2008" y="1546"/>
              <a:ext cx="0" cy="492"/>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50" name="Line 44">
              <a:extLst>
                <a:ext uri="{FF2B5EF4-FFF2-40B4-BE49-F238E27FC236}">
                  <a16:creationId xmlns:a16="http://schemas.microsoft.com/office/drawing/2014/main" id="{60943E4D-B1B7-1D46-F9DF-905E4EE4DC03}"/>
                </a:ext>
              </a:extLst>
            </p:cNvPr>
            <p:cNvSpPr>
              <a:spLocks noChangeShapeType="1"/>
            </p:cNvSpPr>
            <p:nvPr/>
          </p:nvSpPr>
          <p:spPr bwMode="auto">
            <a:xfrm>
              <a:off x="2008" y="2038"/>
              <a:ext cx="0" cy="498"/>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51" name="Line 45">
              <a:extLst>
                <a:ext uri="{FF2B5EF4-FFF2-40B4-BE49-F238E27FC236}">
                  <a16:creationId xmlns:a16="http://schemas.microsoft.com/office/drawing/2014/main" id="{CDFF922D-AD51-5D03-37EB-2D145F5F32A1}"/>
                </a:ext>
              </a:extLst>
            </p:cNvPr>
            <p:cNvSpPr>
              <a:spLocks noChangeShapeType="1"/>
            </p:cNvSpPr>
            <p:nvPr/>
          </p:nvSpPr>
          <p:spPr bwMode="auto">
            <a:xfrm>
              <a:off x="2008" y="2536"/>
              <a:ext cx="0" cy="492"/>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52" name="Line 46">
              <a:extLst>
                <a:ext uri="{FF2B5EF4-FFF2-40B4-BE49-F238E27FC236}">
                  <a16:creationId xmlns:a16="http://schemas.microsoft.com/office/drawing/2014/main" id="{CFC5E44D-205C-D09B-9017-2FC545EB8708}"/>
                </a:ext>
              </a:extLst>
            </p:cNvPr>
            <p:cNvSpPr>
              <a:spLocks noChangeShapeType="1"/>
            </p:cNvSpPr>
            <p:nvPr/>
          </p:nvSpPr>
          <p:spPr bwMode="auto">
            <a:xfrm>
              <a:off x="2008" y="3028"/>
              <a:ext cx="0" cy="498"/>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53" name="Line 47">
              <a:extLst>
                <a:ext uri="{FF2B5EF4-FFF2-40B4-BE49-F238E27FC236}">
                  <a16:creationId xmlns:a16="http://schemas.microsoft.com/office/drawing/2014/main" id="{6B62BD15-5B25-0E5B-F097-51AB16164D80}"/>
                </a:ext>
              </a:extLst>
            </p:cNvPr>
            <p:cNvSpPr>
              <a:spLocks noChangeShapeType="1"/>
            </p:cNvSpPr>
            <p:nvPr/>
          </p:nvSpPr>
          <p:spPr bwMode="auto">
            <a:xfrm>
              <a:off x="2008" y="3526"/>
              <a:ext cx="0" cy="391"/>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54" name="Line 48">
              <a:extLst>
                <a:ext uri="{FF2B5EF4-FFF2-40B4-BE49-F238E27FC236}">
                  <a16:creationId xmlns:a16="http://schemas.microsoft.com/office/drawing/2014/main" id="{4D43D377-AAA6-BB57-AD82-C6B56847F2BC}"/>
                </a:ext>
              </a:extLst>
            </p:cNvPr>
            <p:cNvSpPr>
              <a:spLocks noChangeShapeType="1"/>
            </p:cNvSpPr>
            <p:nvPr/>
          </p:nvSpPr>
          <p:spPr bwMode="auto">
            <a:xfrm>
              <a:off x="5294" y="825"/>
              <a:ext cx="0" cy="223"/>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55" name="Line 49">
              <a:extLst>
                <a:ext uri="{FF2B5EF4-FFF2-40B4-BE49-F238E27FC236}">
                  <a16:creationId xmlns:a16="http://schemas.microsoft.com/office/drawing/2014/main" id="{0176F7D5-4D33-BA2B-DC67-5BEE0FB0B755}"/>
                </a:ext>
              </a:extLst>
            </p:cNvPr>
            <p:cNvSpPr>
              <a:spLocks noChangeShapeType="1"/>
            </p:cNvSpPr>
            <p:nvPr/>
          </p:nvSpPr>
          <p:spPr bwMode="auto">
            <a:xfrm>
              <a:off x="5294" y="1048"/>
              <a:ext cx="0" cy="498"/>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56" name="Line 50">
              <a:extLst>
                <a:ext uri="{FF2B5EF4-FFF2-40B4-BE49-F238E27FC236}">
                  <a16:creationId xmlns:a16="http://schemas.microsoft.com/office/drawing/2014/main" id="{E94020EE-2B08-01F1-9AA6-BD0C61EF1986}"/>
                </a:ext>
              </a:extLst>
            </p:cNvPr>
            <p:cNvSpPr>
              <a:spLocks noChangeShapeType="1"/>
            </p:cNvSpPr>
            <p:nvPr/>
          </p:nvSpPr>
          <p:spPr bwMode="auto">
            <a:xfrm>
              <a:off x="5294" y="1546"/>
              <a:ext cx="0" cy="492"/>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57" name="Line 51">
              <a:extLst>
                <a:ext uri="{FF2B5EF4-FFF2-40B4-BE49-F238E27FC236}">
                  <a16:creationId xmlns:a16="http://schemas.microsoft.com/office/drawing/2014/main" id="{F1770150-DEED-8C91-2B6B-A6AB49C671E9}"/>
                </a:ext>
              </a:extLst>
            </p:cNvPr>
            <p:cNvSpPr>
              <a:spLocks noChangeShapeType="1"/>
            </p:cNvSpPr>
            <p:nvPr/>
          </p:nvSpPr>
          <p:spPr bwMode="auto">
            <a:xfrm>
              <a:off x="5294" y="2038"/>
              <a:ext cx="0" cy="498"/>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58" name="Line 52">
              <a:extLst>
                <a:ext uri="{FF2B5EF4-FFF2-40B4-BE49-F238E27FC236}">
                  <a16:creationId xmlns:a16="http://schemas.microsoft.com/office/drawing/2014/main" id="{1FBC24B0-2115-828B-CDE5-2A8AF17CC18F}"/>
                </a:ext>
              </a:extLst>
            </p:cNvPr>
            <p:cNvSpPr>
              <a:spLocks noChangeShapeType="1"/>
            </p:cNvSpPr>
            <p:nvPr/>
          </p:nvSpPr>
          <p:spPr bwMode="auto">
            <a:xfrm>
              <a:off x="5294" y="2536"/>
              <a:ext cx="0" cy="492"/>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59" name="Line 53">
              <a:extLst>
                <a:ext uri="{FF2B5EF4-FFF2-40B4-BE49-F238E27FC236}">
                  <a16:creationId xmlns:a16="http://schemas.microsoft.com/office/drawing/2014/main" id="{75FA51B3-77F0-5036-80D2-FB3613BECACE}"/>
                </a:ext>
              </a:extLst>
            </p:cNvPr>
            <p:cNvSpPr>
              <a:spLocks noChangeShapeType="1"/>
            </p:cNvSpPr>
            <p:nvPr/>
          </p:nvSpPr>
          <p:spPr bwMode="auto">
            <a:xfrm>
              <a:off x="5294" y="3028"/>
              <a:ext cx="0" cy="498"/>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3060" name="Line 54">
              <a:extLst>
                <a:ext uri="{FF2B5EF4-FFF2-40B4-BE49-F238E27FC236}">
                  <a16:creationId xmlns:a16="http://schemas.microsoft.com/office/drawing/2014/main" id="{A2D537E0-F969-7152-A512-72566C757A31}"/>
                </a:ext>
              </a:extLst>
            </p:cNvPr>
            <p:cNvSpPr>
              <a:spLocks noChangeShapeType="1"/>
            </p:cNvSpPr>
            <p:nvPr/>
          </p:nvSpPr>
          <p:spPr bwMode="auto">
            <a:xfrm>
              <a:off x="5294" y="3526"/>
              <a:ext cx="0" cy="391"/>
            </a:xfrm>
            <a:prstGeom prst="line">
              <a:avLst/>
            </a:prstGeom>
            <a:noFill/>
            <a:ln w="38160">
              <a:solidFill>
                <a:srgbClr val="01050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Date Placeholder 2">
            <a:extLst>
              <a:ext uri="{FF2B5EF4-FFF2-40B4-BE49-F238E27FC236}">
                <a16:creationId xmlns:a16="http://schemas.microsoft.com/office/drawing/2014/main" id="{BC06F2F7-FAA8-AE8F-0D67-400320CB4D99}"/>
              </a:ext>
            </a:extLst>
          </p:cNvPr>
          <p:cNvSpPr txBox="1">
            <a:spLocks noGrp="1"/>
          </p:cNvSpPr>
          <p:nvPr/>
        </p:nvSpPr>
        <p:spPr bwMode="auto">
          <a:xfrm>
            <a:off x="1981201" y="6245226"/>
            <a:ext cx="2132013" cy="4746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spcBef>
                <a:spcPct val="0"/>
              </a:spcBef>
              <a:buClr>
                <a:srgbClr val="000000"/>
              </a:buClr>
              <a:buFont typeface="Times New Roman" panose="02020603050405020304" pitchFamily="18" charset="0"/>
              <a:buNone/>
            </a:pPr>
            <a:r>
              <a:rPr lang="en-US" altLang="en-US" sz="1400">
                <a:solidFill>
                  <a:srgbClr val="000000"/>
                </a:solidFill>
                <a:cs typeface="Arial" panose="020B0604020202020204" pitchFamily="34" charset="0"/>
              </a:rPr>
              <a:t>11/30/2007 - 3:45pm</a:t>
            </a:r>
          </a:p>
        </p:txBody>
      </p:sp>
      <p:sp>
        <p:nvSpPr>
          <p:cNvPr id="45059" name="Footer Placeholder 3">
            <a:extLst>
              <a:ext uri="{FF2B5EF4-FFF2-40B4-BE49-F238E27FC236}">
                <a16:creationId xmlns:a16="http://schemas.microsoft.com/office/drawing/2014/main" id="{0B5200A0-074B-7A62-6278-82537EB2BD15}"/>
              </a:ext>
            </a:extLst>
          </p:cNvPr>
          <p:cNvSpPr txBox="1">
            <a:spLocks noGrp="1"/>
          </p:cNvSpPr>
          <p:nvPr/>
        </p:nvSpPr>
        <p:spPr bwMode="auto">
          <a:xfrm>
            <a:off x="4648201" y="6245226"/>
            <a:ext cx="2894013" cy="4746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ct val="0"/>
              </a:spcBef>
              <a:buClr>
                <a:srgbClr val="000000"/>
              </a:buClr>
              <a:buFont typeface="Times New Roman" panose="02020603050405020304" pitchFamily="18" charset="0"/>
              <a:buNone/>
            </a:pPr>
            <a:r>
              <a:rPr lang="en-US" altLang="en-US" sz="1400">
                <a:solidFill>
                  <a:srgbClr val="000000"/>
                </a:solidFill>
                <a:cs typeface="Arial" panose="020B0604020202020204" pitchFamily="34" charset="0"/>
              </a:rPr>
              <a:t>P4475 - IGWG 3</a:t>
            </a:r>
          </a:p>
        </p:txBody>
      </p:sp>
      <p:sp>
        <p:nvSpPr>
          <p:cNvPr id="45060" name="Slide Number Placeholder 4">
            <a:extLst>
              <a:ext uri="{FF2B5EF4-FFF2-40B4-BE49-F238E27FC236}">
                <a16:creationId xmlns:a16="http://schemas.microsoft.com/office/drawing/2014/main" id="{87116A9F-A1D8-78DE-9974-A5FD39AAF085}"/>
              </a:ext>
            </a:extLst>
          </p:cNvPr>
          <p:cNvSpPr txBox="1">
            <a:spLocks noGrp="1"/>
          </p:cNvSpPr>
          <p:nvPr/>
        </p:nvSpPr>
        <p:spPr bwMode="auto">
          <a:xfrm>
            <a:off x="8077201" y="6245226"/>
            <a:ext cx="2132013" cy="4746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r">
              <a:spcBef>
                <a:spcPct val="0"/>
              </a:spcBef>
              <a:buClr>
                <a:srgbClr val="000000"/>
              </a:buClr>
              <a:buFont typeface="Times New Roman" panose="02020603050405020304" pitchFamily="18" charset="0"/>
              <a:buNone/>
            </a:pPr>
            <a:fld id="{15EBAF97-CD7D-4EC7-94D6-071441338153}" type="slidenum">
              <a:rPr lang="en-US" altLang="en-US" sz="1400">
                <a:solidFill>
                  <a:srgbClr val="000000"/>
                </a:solidFill>
                <a:cs typeface="Arial" panose="020B0604020202020204" pitchFamily="34" charset="0"/>
              </a:rPr>
              <a:pPr algn="r">
                <a:spcBef>
                  <a:spcPct val="0"/>
                </a:spcBef>
                <a:buClr>
                  <a:srgbClr val="000000"/>
                </a:buClr>
                <a:buFont typeface="Times New Roman" panose="02020603050405020304" pitchFamily="18" charset="0"/>
                <a:buNone/>
              </a:pPr>
              <a:t>24</a:t>
            </a:fld>
            <a:endParaRPr lang="en-US" altLang="en-US" sz="1400">
              <a:solidFill>
                <a:srgbClr val="000000"/>
              </a:solidFill>
              <a:cs typeface="Arial" panose="020B0604020202020204" pitchFamily="34" charset="0"/>
            </a:endParaRPr>
          </a:p>
        </p:txBody>
      </p:sp>
      <p:sp>
        <p:nvSpPr>
          <p:cNvPr id="45061" name="AutoShape 1">
            <a:extLst>
              <a:ext uri="{FF2B5EF4-FFF2-40B4-BE49-F238E27FC236}">
                <a16:creationId xmlns:a16="http://schemas.microsoft.com/office/drawing/2014/main" id="{E51EDF69-5EEA-F7E8-D328-5CAB72B46F2F}"/>
              </a:ext>
            </a:extLst>
          </p:cNvPr>
          <p:cNvSpPr>
            <a:spLocks noChangeArrowheads="1"/>
          </p:cNvSpPr>
          <p:nvPr/>
        </p:nvSpPr>
        <p:spPr bwMode="auto">
          <a:xfrm>
            <a:off x="2386014" y="1193801"/>
            <a:ext cx="6186487" cy="3440113"/>
          </a:xfrm>
          <a:prstGeom prst="triangle">
            <a:avLst>
              <a:gd name="adj" fmla="val 50000"/>
            </a:avLst>
          </a:prstGeom>
          <a:gradFill rotWithShape="0">
            <a:gsLst>
              <a:gs pos="0">
                <a:srgbClr val="66CCFF"/>
              </a:gs>
              <a:gs pos="100000">
                <a:srgbClr val="FFFFFF">
                  <a:alpha val="25000"/>
                </a:srgbClr>
              </a:gs>
            </a:gsLst>
            <a:lin ang="5400000" scaled="1"/>
          </a:gradFill>
          <a:ln w="3240">
            <a:solidFill>
              <a:srgbClr val="80808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Clr>
                <a:srgbClr val="000000"/>
              </a:buClr>
              <a:buFont typeface="Times New Roman" panose="02020603050405020304" pitchFamily="18" charset="0"/>
              <a:buNone/>
            </a:pPr>
            <a:endParaRPr lang="en-US" altLang="en-US" sz="1800">
              <a:solidFill>
                <a:schemeClr val="bg1"/>
              </a:solidFill>
              <a:cs typeface="Arial" panose="020B0604020202020204" pitchFamily="34" charset="0"/>
            </a:endParaRPr>
          </a:p>
        </p:txBody>
      </p:sp>
      <p:sp>
        <p:nvSpPr>
          <p:cNvPr id="45062" name="Text Box 2">
            <a:extLst>
              <a:ext uri="{FF2B5EF4-FFF2-40B4-BE49-F238E27FC236}">
                <a16:creationId xmlns:a16="http://schemas.microsoft.com/office/drawing/2014/main" id="{73101244-9C51-70FB-2FCE-9B274BFAB0FE}"/>
              </a:ext>
            </a:extLst>
          </p:cNvPr>
          <p:cNvSpPr txBox="1">
            <a:spLocks noChangeArrowheads="1"/>
          </p:cNvSpPr>
          <p:nvPr/>
        </p:nvSpPr>
        <p:spPr bwMode="auto">
          <a:xfrm rot="16200000">
            <a:off x="1388269" y="2483078"/>
            <a:ext cx="2743200" cy="215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875"/>
              </a:spcBef>
              <a:spcAft>
                <a:spcPts val="875"/>
              </a:spcAft>
              <a:buClr>
                <a:srgbClr val="000000"/>
              </a:buClr>
              <a:buNone/>
            </a:pPr>
            <a:r>
              <a:rPr lang="en-US" altLang="en-US" sz="1400" b="1">
                <a:solidFill>
                  <a:srgbClr val="000000"/>
                </a:solidFill>
                <a:latin typeface="EYInterstate Light" charset="0"/>
                <a:cs typeface="Arial" panose="020B0604020202020204" pitchFamily="34" charset="0"/>
              </a:rPr>
              <a:t>Individual income per year (PPP)</a:t>
            </a:r>
          </a:p>
        </p:txBody>
      </p:sp>
      <p:sp>
        <p:nvSpPr>
          <p:cNvPr id="45063" name="Line 3">
            <a:extLst>
              <a:ext uri="{FF2B5EF4-FFF2-40B4-BE49-F238E27FC236}">
                <a16:creationId xmlns:a16="http://schemas.microsoft.com/office/drawing/2014/main" id="{A77E91E2-63BB-DE82-9525-02D4EC7769FC}"/>
              </a:ext>
            </a:extLst>
          </p:cNvPr>
          <p:cNvSpPr>
            <a:spLocks noChangeShapeType="1"/>
          </p:cNvSpPr>
          <p:nvPr/>
        </p:nvSpPr>
        <p:spPr bwMode="auto">
          <a:xfrm>
            <a:off x="3398838" y="3068639"/>
            <a:ext cx="3979862" cy="1587"/>
          </a:xfrm>
          <a:prstGeom prst="line">
            <a:avLst/>
          </a:prstGeom>
          <a:noFill/>
          <a:ln w="19080">
            <a:solidFill>
              <a:srgbClr val="333399"/>
            </a:solidFill>
            <a:prstDash val="dash"/>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5064" name="Line 4">
            <a:extLst>
              <a:ext uri="{FF2B5EF4-FFF2-40B4-BE49-F238E27FC236}">
                <a16:creationId xmlns:a16="http://schemas.microsoft.com/office/drawing/2014/main" id="{64545DD7-D5E0-9DAD-DE9D-DD50AF5AECE4}"/>
              </a:ext>
            </a:extLst>
          </p:cNvPr>
          <p:cNvSpPr>
            <a:spLocks noChangeShapeType="1"/>
          </p:cNvSpPr>
          <p:nvPr/>
        </p:nvSpPr>
        <p:spPr bwMode="auto">
          <a:xfrm flipV="1">
            <a:off x="3398838" y="2093913"/>
            <a:ext cx="3979862" cy="4762"/>
          </a:xfrm>
          <a:prstGeom prst="line">
            <a:avLst/>
          </a:prstGeom>
          <a:noFill/>
          <a:ln w="19080">
            <a:solidFill>
              <a:srgbClr val="333399"/>
            </a:solidFill>
            <a:prstDash val="dash"/>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5065" name="Text Box 5">
            <a:extLst>
              <a:ext uri="{FF2B5EF4-FFF2-40B4-BE49-F238E27FC236}">
                <a16:creationId xmlns:a16="http://schemas.microsoft.com/office/drawing/2014/main" id="{71CF8C6F-88DA-EC20-D012-C653E0840C60}"/>
              </a:ext>
            </a:extLst>
          </p:cNvPr>
          <p:cNvSpPr txBox="1">
            <a:spLocks noChangeArrowheads="1"/>
          </p:cNvSpPr>
          <p:nvPr/>
        </p:nvSpPr>
        <p:spPr bwMode="auto">
          <a:xfrm>
            <a:off x="3106738" y="1857375"/>
            <a:ext cx="1116012" cy="215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defTabSz="457200">
              <a:spcBef>
                <a:spcPct val="20000"/>
              </a:spcBef>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3200">
                <a:solidFill>
                  <a:schemeClr val="tx1"/>
                </a:solidFill>
                <a:latin typeface="Arial" panose="020B0604020202020204" pitchFamily="34" charset="0"/>
              </a:defRPr>
            </a:lvl1pPr>
            <a:lvl2pPr marL="742950" indent="-285750" defTabSz="457200">
              <a:spcBef>
                <a:spcPct val="20000"/>
              </a:spcBef>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800">
                <a:solidFill>
                  <a:schemeClr val="tx1"/>
                </a:solidFill>
                <a:latin typeface="Arial" panose="020B0604020202020204" pitchFamily="34" charset="0"/>
              </a:defRPr>
            </a:lvl2pPr>
            <a:lvl3pPr marL="1143000" indent="-228600" defTabSz="457200">
              <a:spcBef>
                <a:spcPct val="20000"/>
              </a:spcBef>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400">
                <a:solidFill>
                  <a:schemeClr val="tx1"/>
                </a:solidFill>
                <a:latin typeface="Arial" panose="020B0604020202020204" pitchFamily="34" charset="0"/>
              </a:defRPr>
            </a:lvl3pPr>
            <a:lvl4pPr marL="1600200" indent="-228600" defTabSz="457200">
              <a:spcBef>
                <a:spcPct val="20000"/>
              </a:spcBef>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4pPr>
            <a:lvl5pPr marL="2057400" indent="-228600" defTabSz="457200">
              <a:spcBef>
                <a:spcPct val="20000"/>
              </a:spcBef>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9pPr>
          </a:lstStyle>
          <a:p>
            <a:pPr>
              <a:spcBef>
                <a:spcPts val="875"/>
              </a:spcBef>
              <a:spcAft>
                <a:spcPts val="875"/>
              </a:spcAft>
              <a:buClr>
                <a:srgbClr val="000000"/>
              </a:buClr>
              <a:buNone/>
            </a:pPr>
            <a:r>
              <a:rPr lang="de-CH" altLang="en-US" sz="1400" b="1">
                <a:solidFill>
                  <a:srgbClr val="000000"/>
                </a:solidFill>
                <a:latin typeface="EYInterstate Light" charset="0"/>
                <a:cs typeface="Arial" panose="020B0604020202020204" pitchFamily="34" charset="0"/>
              </a:rPr>
              <a:t>$ 20,000</a:t>
            </a:r>
          </a:p>
        </p:txBody>
      </p:sp>
      <p:sp>
        <p:nvSpPr>
          <p:cNvPr id="45066" name="Text Box 6">
            <a:extLst>
              <a:ext uri="{FF2B5EF4-FFF2-40B4-BE49-F238E27FC236}">
                <a16:creationId xmlns:a16="http://schemas.microsoft.com/office/drawing/2014/main" id="{71D438B4-7B4E-C486-F96F-C8A61F897C32}"/>
              </a:ext>
            </a:extLst>
          </p:cNvPr>
          <p:cNvSpPr txBox="1">
            <a:spLocks noChangeArrowheads="1"/>
          </p:cNvSpPr>
          <p:nvPr/>
        </p:nvSpPr>
        <p:spPr bwMode="auto">
          <a:xfrm>
            <a:off x="3116264" y="2835275"/>
            <a:ext cx="1076325" cy="215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defTabSz="457200">
              <a:spcBef>
                <a:spcPct val="20000"/>
              </a:spcBef>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3200">
                <a:solidFill>
                  <a:schemeClr val="tx1"/>
                </a:solidFill>
                <a:latin typeface="Arial" panose="020B0604020202020204" pitchFamily="34" charset="0"/>
              </a:defRPr>
            </a:lvl1pPr>
            <a:lvl2pPr marL="742950" indent="-285750" defTabSz="457200">
              <a:spcBef>
                <a:spcPct val="20000"/>
              </a:spcBef>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800">
                <a:solidFill>
                  <a:schemeClr val="tx1"/>
                </a:solidFill>
                <a:latin typeface="Arial" panose="020B0604020202020204" pitchFamily="34" charset="0"/>
              </a:defRPr>
            </a:lvl2pPr>
            <a:lvl3pPr marL="1143000" indent="-228600" defTabSz="457200">
              <a:spcBef>
                <a:spcPct val="20000"/>
              </a:spcBef>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400">
                <a:solidFill>
                  <a:schemeClr val="tx1"/>
                </a:solidFill>
                <a:latin typeface="Arial" panose="020B0604020202020204" pitchFamily="34" charset="0"/>
              </a:defRPr>
            </a:lvl3pPr>
            <a:lvl4pPr marL="1600200" indent="-228600" defTabSz="457200">
              <a:spcBef>
                <a:spcPct val="20000"/>
              </a:spcBef>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4pPr>
            <a:lvl5pPr marL="2057400" indent="-228600" defTabSz="457200">
              <a:spcBef>
                <a:spcPct val="20000"/>
              </a:spcBef>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179388" algn="l"/>
                <a:tab pos="1093788" algn="l"/>
                <a:tab pos="2008188" algn="l"/>
                <a:tab pos="2922588" algn="l"/>
                <a:tab pos="3836988" algn="l"/>
                <a:tab pos="4751388" algn="l"/>
                <a:tab pos="5665788" algn="l"/>
                <a:tab pos="6580188" algn="l"/>
                <a:tab pos="7494588" algn="l"/>
                <a:tab pos="8408988" algn="l"/>
                <a:tab pos="9323388" algn="l"/>
                <a:tab pos="10237788" algn="l"/>
              </a:tabLst>
              <a:defRPr sz="2000">
                <a:solidFill>
                  <a:schemeClr val="tx1"/>
                </a:solidFill>
                <a:latin typeface="Arial" panose="020B0604020202020204" pitchFamily="34" charset="0"/>
              </a:defRPr>
            </a:lvl9pPr>
          </a:lstStyle>
          <a:p>
            <a:pPr>
              <a:spcBef>
                <a:spcPts val="875"/>
              </a:spcBef>
              <a:spcAft>
                <a:spcPts val="875"/>
              </a:spcAft>
              <a:buClr>
                <a:srgbClr val="000000"/>
              </a:buClr>
              <a:buNone/>
            </a:pPr>
            <a:r>
              <a:rPr lang="de-CH" altLang="en-US" sz="1400" b="1">
                <a:solidFill>
                  <a:srgbClr val="000000"/>
                </a:solidFill>
                <a:latin typeface="EYInterstate Light" charset="0"/>
                <a:cs typeface="Arial" panose="020B0604020202020204" pitchFamily="34" charset="0"/>
              </a:rPr>
              <a:t>$  3,000</a:t>
            </a:r>
          </a:p>
        </p:txBody>
      </p:sp>
      <p:sp>
        <p:nvSpPr>
          <p:cNvPr id="45067" name="Text Box 7">
            <a:extLst>
              <a:ext uri="{FF2B5EF4-FFF2-40B4-BE49-F238E27FC236}">
                <a16:creationId xmlns:a16="http://schemas.microsoft.com/office/drawing/2014/main" id="{AB51000A-E110-ACA8-CA89-DD236B6E9AD9}"/>
              </a:ext>
            </a:extLst>
          </p:cNvPr>
          <p:cNvSpPr txBox="1">
            <a:spLocks noChangeArrowheads="1"/>
          </p:cNvSpPr>
          <p:nvPr/>
        </p:nvSpPr>
        <p:spPr bwMode="auto">
          <a:xfrm>
            <a:off x="1676400" y="5070475"/>
            <a:ext cx="8763000" cy="1722438"/>
          </a:xfrm>
          <a:prstGeom prst="rect">
            <a:avLst/>
          </a:prstGeom>
          <a:solidFill>
            <a:srgbClr val="FFFFFF"/>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45720" tIns="46800" rIns="45720" bIns="46800">
            <a:spAutoFit/>
          </a:bodyPr>
          <a:lstStyle>
            <a:lvl1pPr marL="228600" indent="-228600" defTabSz="457200">
              <a:spcBef>
                <a:spcPct val="20000"/>
              </a:spcBef>
              <a:buChar char="•"/>
              <a:tabLst>
                <a:tab pos="228600" algn="l"/>
                <a:tab pos="1143000" algn="l"/>
                <a:tab pos="2057400" algn="l"/>
                <a:tab pos="2971800" algn="l"/>
                <a:tab pos="3886200" algn="l"/>
                <a:tab pos="4800600" algn="l"/>
                <a:tab pos="5715000" algn="l"/>
                <a:tab pos="6629400" algn="l"/>
                <a:tab pos="7543800" algn="l"/>
                <a:tab pos="8458200" algn="l"/>
                <a:tab pos="9372600" algn="l"/>
                <a:tab pos="10287000" algn="l"/>
              </a:tabLst>
              <a:defRPr sz="3200">
                <a:solidFill>
                  <a:schemeClr val="tx1"/>
                </a:solidFill>
                <a:latin typeface="Arial" panose="020B0604020202020204" pitchFamily="34" charset="0"/>
              </a:defRPr>
            </a:lvl1pPr>
            <a:lvl2pPr marL="742950" indent="-285750" defTabSz="457200">
              <a:spcBef>
                <a:spcPct val="20000"/>
              </a:spcBef>
              <a:buChar char="–"/>
              <a:tabLst>
                <a:tab pos="228600" algn="l"/>
                <a:tab pos="1143000" algn="l"/>
                <a:tab pos="2057400" algn="l"/>
                <a:tab pos="2971800" algn="l"/>
                <a:tab pos="3886200" algn="l"/>
                <a:tab pos="4800600" algn="l"/>
                <a:tab pos="5715000" algn="l"/>
                <a:tab pos="6629400" algn="l"/>
                <a:tab pos="7543800" algn="l"/>
                <a:tab pos="8458200" algn="l"/>
                <a:tab pos="9372600" algn="l"/>
                <a:tab pos="10287000" algn="l"/>
              </a:tabLst>
              <a:defRPr sz="2800">
                <a:solidFill>
                  <a:schemeClr val="tx1"/>
                </a:solidFill>
                <a:latin typeface="Arial" panose="020B0604020202020204" pitchFamily="34" charset="0"/>
              </a:defRPr>
            </a:lvl2pPr>
            <a:lvl3pPr marL="1143000" indent="-228600" defTabSz="457200">
              <a:spcBef>
                <a:spcPct val="20000"/>
              </a:spcBef>
              <a:buChar char="•"/>
              <a:tabLst>
                <a:tab pos="228600" algn="l"/>
                <a:tab pos="1143000" algn="l"/>
                <a:tab pos="2057400" algn="l"/>
                <a:tab pos="2971800" algn="l"/>
                <a:tab pos="3886200" algn="l"/>
                <a:tab pos="4800600" algn="l"/>
                <a:tab pos="5715000" algn="l"/>
                <a:tab pos="6629400" algn="l"/>
                <a:tab pos="7543800" algn="l"/>
                <a:tab pos="8458200" algn="l"/>
                <a:tab pos="9372600" algn="l"/>
                <a:tab pos="10287000" algn="l"/>
              </a:tabLst>
              <a:defRPr sz="2400">
                <a:solidFill>
                  <a:schemeClr val="tx1"/>
                </a:solidFill>
                <a:latin typeface="Arial" panose="020B0604020202020204" pitchFamily="34" charset="0"/>
              </a:defRPr>
            </a:lvl3pPr>
            <a:lvl4pPr marL="1600200" indent="-228600" defTabSz="457200">
              <a:spcBef>
                <a:spcPct val="20000"/>
              </a:spcBef>
              <a:buChar char="–"/>
              <a:tabLst>
                <a:tab pos="228600" algn="l"/>
                <a:tab pos="1143000" algn="l"/>
                <a:tab pos="2057400" algn="l"/>
                <a:tab pos="2971800" algn="l"/>
                <a:tab pos="3886200" algn="l"/>
                <a:tab pos="4800600" algn="l"/>
                <a:tab pos="5715000" algn="l"/>
                <a:tab pos="6629400" algn="l"/>
                <a:tab pos="7543800" algn="l"/>
                <a:tab pos="8458200" algn="l"/>
                <a:tab pos="9372600" algn="l"/>
                <a:tab pos="10287000" algn="l"/>
              </a:tabLst>
              <a:defRPr sz="2000">
                <a:solidFill>
                  <a:schemeClr val="tx1"/>
                </a:solidFill>
                <a:latin typeface="Arial" panose="020B0604020202020204" pitchFamily="34" charset="0"/>
              </a:defRPr>
            </a:lvl4pPr>
            <a:lvl5pPr marL="2057400" indent="-228600" defTabSz="457200">
              <a:spcBef>
                <a:spcPct val="20000"/>
              </a:spcBef>
              <a:buChar char="»"/>
              <a:tabLst>
                <a:tab pos="228600" algn="l"/>
                <a:tab pos="1143000" algn="l"/>
                <a:tab pos="2057400" algn="l"/>
                <a:tab pos="2971800" algn="l"/>
                <a:tab pos="3886200" algn="l"/>
                <a:tab pos="4800600" algn="l"/>
                <a:tab pos="5715000" algn="l"/>
                <a:tab pos="6629400" algn="l"/>
                <a:tab pos="7543800" algn="l"/>
                <a:tab pos="8458200" algn="l"/>
                <a:tab pos="9372600" algn="l"/>
                <a:tab pos="102870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228600" algn="l"/>
                <a:tab pos="1143000" algn="l"/>
                <a:tab pos="2057400" algn="l"/>
                <a:tab pos="2971800" algn="l"/>
                <a:tab pos="3886200" algn="l"/>
                <a:tab pos="4800600" algn="l"/>
                <a:tab pos="5715000" algn="l"/>
                <a:tab pos="6629400" algn="l"/>
                <a:tab pos="7543800" algn="l"/>
                <a:tab pos="8458200" algn="l"/>
                <a:tab pos="9372600" algn="l"/>
                <a:tab pos="102870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228600" algn="l"/>
                <a:tab pos="1143000" algn="l"/>
                <a:tab pos="2057400" algn="l"/>
                <a:tab pos="2971800" algn="l"/>
                <a:tab pos="3886200" algn="l"/>
                <a:tab pos="4800600" algn="l"/>
                <a:tab pos="5715000" algn="l"/>
                <a:tab pos="6629400" algn="l"/>
                <a:tab pos="7543800" algn="l"/>
                <a:tab pos="8458200" algn="l"/>
                <a:tab pos="9372600" algn="l"/>
                <a:tab pos="102870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228600" algn="l"/>
                <a:tab pos="1143000" algn="l"/>
                <a:tab pos="2057400" algn="l"/>
                <a:tab pos="2971800" algn="l"/>
                <a:tab pos="3886200" algn="l"/>
                <a:tab pos="4800600" algn="l"/>
                <a:tab pos="5715000" algn="l"/>
                <a:tab pos="6629400" algn="l"/>
                <a:tab pos="7543800" algn="l"/>
                <a:tab pos="8458200" algn="l"/>
                <a:tab pos="9372600" algn="l"/>
                <a:tab pos="102870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228600" algn="l"/>
                <a:tab pos="1143000" algn="l"/>
                <a:tab pos="2057400" algn="l"/>
                <a:tab pos="2971800" algn="l"/>
                <a:tab pos="3886200" algn="l"/>
                <a:tab pos="4800600" algn="l"/>
                <a:tab pos="5715000" algn="l"/>
                <a:tab pos="6629400" algn="l"/>
                <a:tab pos="7543800" algn="l"/>
                <a:tab pos="8458200" algn="l"/>
                <a:tab pos="9372600" algn="l"/>
                <a:tab pos="10287000" algn="l"/>
              </a:tabLst>
              <a:defRPr sz="2000">
                <a:solidFill>
                  <a:schemeClr val="tx1"/>
                </a:solidFill>
                <a:latin typeface="Arial" panose="020B0604020202020204" pitchFamily="34" charset="0"/>
              </a:defRPr>
            </a:lvl9pPr>
          </a:lstStyle>
          <a:p>
            <a:pPr>
              <a:spcBef>
                <a:spcPts val="1000"/>
              </a:spcBef>
              <a:buClr>
                <a:srgbClr val="000000"/>
              </a:buClr>
              <a:buFont typeface="Wingdings" panose="05000000000000000000" pitchFamily="2" charset="2"/>
              <a:buChar char=""/>
            </a:pPr>
            <a:r>
              <a:rPr lang="en-US" altLang="en-US" sz="1800" b="1">
                <a:latin typeface="Calibri" panose="020F0502020204030204" pitchFamily="34" charset="0"/>
                <a:cs typeface="Calibri" panose="020F0502020204030204" pitchFamily="34" charset="0"/>
              </a:rPr>
              <a:t> Access to medicines is a significant public health issue affecting a majority of the world’s population, predominately low-income population in developing countries </a:t>
            </a:r>
          </a:p>
          <a:p>
            <a:pPr>
              <a:spcBef>
                <a:spcPts val="1000"/>
              </a:spcBef>
              <a:buClr>
                <a:srgbClr val="000000"/>
              </a:buClr>
              <a:buFont typeface="Wingdings" panose="05000000000000000000" pitchFamily="2" charset="2"/>
              <a:buChar char=""/>
            </a:pPr>
            <a:r>
              <a:rPr lang="en-US" altLang="en-US" sz="1800" b="1">
                <a:latin typeface="Calibri" panose="020F0502020204030204" pitchFamily="34" charset="0"/>
                <a:cs typeface="Calibri" panose="020F0502020204030204" pitchFamily="34" charset="0"/>
              </a:rPr>
              <a:t> The pharmaceutical industry has been criticized for failure to address appropriately  </a:t>
            </a:r>
          </a:p>
          <a:p>
            <a:pPr>
              <a:spcBef>
                <a:spcPts val="938"/>
              </a:spcBef>
              <a:buClr>
                <a:srgbClr val="000000"/>
              </a:buClr>
              <a:buFont typeface="Wingdings" panose="05000000000000000000" pitchFamily="2" charset="2"/>
              <a:buChar char=""/>
            </a:pPr>
            <a:r>
              <a:rPr lang="en-US" altLang="en-US" sz="1800" b="1">
                <a:latin typeface="Calibri" panose="020F0502020204030204" pitchFamily="34" charset="0"/>
                <a:cs typeface="Calibri" panose="020F0502020204030204" pitchFamily="34" charset="0"/>
              </a:rPr>
              <a:t> Working now on creating a commercially viable, economically sustainable strategy for Global Access to medicines </a:t>
            </a:r>
          </a:p>
        </p:txBody>
      </p:sp>
      <p:sp>
        <p:nvSpPr>
          <p:cNvPr id="45068" name="Rectangle 8">
            <a:extLst>
              <a:ext uri="{FF2B5EF4-FFF2-40B4-BE49-F238E27FC236}">
                <a16:creationId xmlns:a16="http://schemas.microsoft.com/office/drawing/2014/main" id="{156F9574-F72A-179A-1E83-9FE8FF6B83FE}"/>
              </a:ext>
            </a:extLst>
          </p:cNvPr>
          <p:cNvSpPr>
            <a:spLocks noChangeArrowheads="1"/>
          </p:cNvSpPr>
          <p:nvPr/>
        </p:nvSpPr>
        <p:spPr bwMode="auto">
          <a:xfrm>
            <a:off x="7391400" y="1222996"/>
            <a:ext cx="2895600" cy="6829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 tIns="9000" rIns="9000" bIns="9000" anchor="ctr">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r">
              <a:lnSpc>
                <a:spcPct val="90000"/>
              </a:lnSpc>
              <a:spcBef>
                <a:spcPct val="0"/>
              </a:spcBef>
              <a:buClr>
                <a:srgbClr val="000000"/>
              </a:buClr>
              <a:buFont typeface="Times New Roman" panose="02020603050405020304" pitchFamily="18" charset="0"/>
              <a:buNone/>
            </a:pPr>
            <a:r>
              <a:rPr lang="en-US" altLang="en-US" sz="1600" b="1">
                <a:solidFill>
                  <a:srgbClr val="000000"/>
                </a:solidFill>
                <a:latin typeface="Trebuchet MS" panose="020B0603020202020204" pitchFamily="34" charset="0"/>
                <a:cs typeface="Arial" panose="020B0604020202020204" pitchFamily="34" charset="0"/>
              </a:rPr>
              <a:t>Traditional pharmaceutical company  strategy is oriented to the Top of the Pyramid</a:t>
            </a:r>
          </a:p>
        </p:txBody>
      </p:sp>
      <p:sp>
        <p:nvSpPr>
          <p:cNvPr id="45069" name="Rectangle 9">
            <a:extLst>
              <a:ext uri="{FF2B5EF4-FFF2-40B4-BE49-F238E27FC236}">
                <a16:creationId xmlns:a16="http://schemas.microsoft.com/office/drawing/2014/main" id="{B399781F-B659-2863-A798-51D9904FAAA6}"/>
              </a:ext>
            </a:extLst>
          </p:cNvPr>
          <p:cNvSpPr>
            <a:spLocks noChangeArrowheads="1"/>
          </p:cNvSpPr>
          <p:nvPr/>
        </p:nvSpPr>
        <p:spPr bwMode="auto">
          <a:xfrm>
            <a:off x="4191000" y="2290499"/>
            <a:ext cx="2514600" cy="5767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 tIns="9000" rIns="9000" bIns="9000" anchor="ctr">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lnSpc>
                <a:spcPct val="90000"/>
              </a:lnSpc>
              <a:spcBef>
                <a:spcPts val="900"/>
              </a:spcBef>
              <a:buClr>
                <a:srgbClr val="000000"/>
              </a:buClr>
              <a:buNone/>
            </a:pPr>
            <a:r>
              <a:rPr lang="en-US" altLang="en-US" sz="1600" b="1">
                <a:solidFill>
                  <a:srgbClr val="000000"/>
                </a:solidFill>
                <a:latin typeface="Trebuchet MS" panose="020B0603020202020204" pitchFamily="34" charset="0"/>
                <a:cs typeface="Arial" panose="020B0604020202020204" pitchFamily="34" charset="0"/>
              </a:rPr>
              <a:t>Middle</a:t>
            </a:r>
          </a:p>
          <a:p>
            <a:pPr algn="ctr">
              <a:lnSpc>
                <a:spcPct val="90000"/>
              </a:lnSpc>
              <a:spcBef>
                <a:spcPts val="900"/>
              </a:spcBef>
              <a:buClr>
                <a:srgbClr val="000000"/>
              </a:buClr>
              <a:buNone/>
            </a:pPr>
            <a:r>
              <a:rPr lang="en-US" altLang="en-US" sz="1600" b="1">
                <a:solidFill>
                  <a:srgbClr val="000000"/>
                </a:solidFill>
                <a:latin typeface="Trebuchet MS" panose="020B0603020202020204" pitchFamily="34" charset="0"/>
                <a:cs typeface="Arial" panose="020B0604020202020204" pitchFamily="34" charset="0"/>
              </a:rPr>
              <a:t>(13-17%)</a:t>
            </a:r>
          </a:p>
        </p:txBody>
      </p:sp>
      <p:sp>
        <p:nvSpPr>
          <p:cNvPr id="45070" name="Rectangle 10">
            <a:extLst>
              <a:ext uri="{FF2B5EF4-FFF2-40B4-BE49-F238E27FC236}">
                <a16:creationId xmlns:a16="http://schemas.microsoft.com/office/drawing/2014/main" id="{F7B34C95-602B-F497-016B-2F523DA0069D}"/>
              </a:ext>
            </a:extLst>
          </p:cNvPr>
          <p:cNvSpPr>
            <a:spLocks noChangeArrowheads="1"/>
          </p:cNvSpPr>
          <p:nvPr/>
        </p:nvSpPr>
        <p:spPr bwMode="auto">
          <a:xfrm>
            <a:off x="3536951" y="3649399"/>
            <a:ext cx="3852863" cy="576790"/>
          </a:xfrm>
          <a:prstGeom prst="rect">
            <a:avLst/>
          </a:prstGeom>
          <a:solidFill>
            <a:srgbClr val="FFFFFF"/>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 tIns="9000" rIns="9000" bIns="9000" anchor="ctr">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lnSpc>
                <a:spcPct val="90000"/>
              </a:lnSpc>
              <a:spcBef>
                <a:spcPts val="900"/>
              </a:spcBef>
              <a:buClr>
                <a:srgbClr val="000000"/>
              </a:buClr>
              <a:buNone/>
            </a:pPr>
            <a:r>
              <a:rPr lang="en-US" altLang="en-US" sz="1600" b="1">
                <a:solidFill>
                  <a:srgbClr val="000000"/>
                </a:solidFill>
                <a:latin typeface="Trebuchet MS" panose="020B0603020202020204" pitchFamily="34" charset="0"/>
                <a:cs typeface="Arial" panose="020B0604020202020204" pitchFamily="34" charset="0"/>
              </a:rPr>
              <a:t>“Next 4 Billion”</a:t>
            </a:r>
          </a:p>
          <a:p>
            <a:pPr algn="ctr">
              <a:lnSpc>
                <a:spcPct val="90000"/>
              </a:lnSpc>
              <a:spcBef>
                <a:spcPts val="900"/>
              </a:spcBef>
              <a:buClr>
                <a:srgbClr val="000000"/>
              </a:buClr>
              <a:buNone/>
            </a:pPr>
            <a:r>
              <a:rPr lang="en-US" altLang="en-US" sz="1600" b="1">
                <a:solidFill>
                  <a:srgbClr val="000000"/>
                </a:solidFill>
                <a:latin typeface="Trebuchet MS" panose="020B0603020202020204" pitchFamily="34" charset="0"/>
                <a:cs typeface="Arial" panose="020B0604020202020204" pitchFamily="34" charset="0"/>
              </a:rPr>
              <a:t>(75%)</a:t>
            </a:r>
          </a:p>
        </p:txBody>
      </p:sp>
      <p:sp>
        <p:nvSpPr>
          <p:cNvPr id="45071" name="Rectangle 11">
            <a:extLst>
              <a:ext uri="{FF2B5EF4-FFF2-40B4-BE49-F238E27FC236}">
                <a16:creationId xmlns:a16="http://schemas.microsoft.com/office/drawing/2014/main" id="{1BF618F1-B7FF-5311-3B5A-81D24BECB872}"/>
              </a:ext>
            </a:extLst>
          </p:cNvPr>
          <p:cNvSpPr>
            <a:spLocks noChangeArrowheads="1"/>
          </p:cNvSpPr>
          <p:nvPr/>
        </p:nvSpPr>
        <p:spPr bwMode="auto">
          <a:xfrm>
            <a:off x="1612900" y="88900"/>
            <a:ext cx="8674100" cy="8255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ct val="0"/>
              </a:spcBef>
              <a:buClr>
                <a:srgbClr val="000000"/>
              </a:buClr>
              <a:buFont typeface="Times New Roman" panose="02020603050405020304" pitchFamily="18" charset="0"/>
              <a:buNone/>
            </a:pPr>
            <a:r>
              <a:rPr lang="en-US" altLang="en-US" sz="2400">
                <a:solidFill>
                  <a:srgbClr val="FF0000"/>
                </a:solidFill>
                <a:latin typeface="Calibri" panose="020F0502020204030204" pitchFamily="34" charset="0"/>
                <a:cs typeface="Calibri" panose="020F0502020204030204" pitchFamily="34" charset="0"/>
              </a:rPr>
              <a:t>Global Access Strategy Focuses on Meeting Needs of </a:t>
            </a:r>
          </a:p>
          <a:p>
            <a:pPr algn="ctr">
              <a:spcBef>
                <a:spcPct val="0"/>
              </a:spcBef>
              <a:buClr>
                <a:srgbClr val="000000"/>
              </a:buClr>
              <a:buFont typeface="Times New Roman" panose="02020603050405020304" pitchFamily="18" charset="0"/>
              <a:buNone/>
            </a:pPr>
            <a:r>
              <a:rPr lang="en-US" altLang="en-US" sz="2400">
                <a:solidFill>
                  <a:srgbClr val="FF0000"/>
                </a:solidFill>
                <a:latin typeface="Calibri" panose="020F0502020204030204" pitchFamily="34" charset="0"/>
                <a:cs typeface="Calibri" panose="020F0502020204030204" pitchFamily="34" charset="0"/>
              </a:rPr>
              <a:t>the “Next 4 Billion”</a:t>
            </a:r>
          </a:p>
        </p:txBody>
      </p:sp>
      <p:sp>
        <p:nvSpPr>
          <p:cNvPr id="45072" name="Rectangle 12">
            <a:extLst>
              <a:ext uri="{FF2B5EF4-FFF2-40B4-BE49-F238E27FC236}">
                <a16:creationId xmlns:a16="http://schemas.microsoft.com/office/drawing/2014/main" id="{0BEDB93E-92A8-0369-3B2C-7A4B35C2456C}"/>
              </a:ext>
            </a:extLst>
          </p:cNvPr>
          <p:cNvSpPr>
            <a:spLocks noChangeArrowheads="1"/>
          </p:cNvSpPr>
          <p:nvPr/>
        </p:nvSpPr>
        <p:spPr bwMode="auto">
          <a:xfrm>
            <a:off x="4222750" y="1552808"/>
            <a:ext cx="2514600" cy="4741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 tIns="9000" rIns="9000" bIns="9000" anchor="ctr">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lnSpc>
                <a:spcPct val="90000"/>
              </a:lnSpc>
              <a:spcBef>
                <a:spcPts val="100"/>
              </a:spcBef>
              <a:buClr>
                <a:srgbClr val="000000"/>
              </a:buClr>
              <a:buNone/>
            </a:pPr>
            <a:r>
              <a:rPr lang="en-US" altLang="en-US" sz="1600" b="1">
                <a:solidFill>
                  <a:srgbClr val="000000"/>
                </a:solidFill>
                <a:latin typeface="Trebuchet MS" panose="020B0603020202020204" pitchFamily="34" charset="0"/>
                <a:cs typeface="Arial" panose="020B0604020202020204" pitchFamily="34" charset="0"/>
              </a:rPr>
              <a:t>Top</a:t>
            </a:r>
          </a:p>
          <a:p>
            <a:pPr algn="ctr">
              <a:lnSpc>
                <a:spcPct val="90000"/>
              </a:lnSpc>
              <a:spcBef>
                <a:spcPts val="100"/>
              </a:spcBef>
              <a:buClr>
                <a:srgbClr val="000000"/>
              </a:buClr>
              <a:buNone/>
            </a:pPr>
            <a:r>
              <a:rPr lang="en-US" altLang="en-US" sz="1600" b="1">
                <a:solidFill>
                  <a:srgbClr val="000000"/>
                </a:solidFill>
                <a:latin typeface="Trebuchet MS" panose="020B0603020202020204" pitchFamily="34" charset="0"/>
                <a:cs typeface="Arial" panose="020B0604020202020204" pitchFamily="34" charset="0"/>
              </a:rPr>
              <a:t>(8-12%)</a:t>
            </a:r>
          </a:p>
        </p:txBody>
      </p:sp>
      <p:sp>
        <p:nvSpPr>
          <p:cNvPr id="45073" name="Rectangle 13">
            <a:extLst>
              <a:ext uri="{FF2B5EF4-FFF2-40B4-BE49-F238E27FC236}">
                <a16:creationId xmlns:a16="http://schemas.microsoft.com/office/drawing/2014/main" id="{3204F651-4125-C838-F9C5-A078CB9D0740}"/>
              </a:ext>
            </a:extLst>
          </p:cNvPr>
          <p:cNvSpPr>
            <a:spLocks noChangeArrowheads="1"/>
          </p:cNvSpPr>
          <p:nvPr/>
        </p:nvSpPr>
        <p:spPr bwMode="auto">
          <a:xfrm>
            <a:off x="4527550" y="1035377"/>
            <a:ext cx="2209800" cy="2120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 tIns="9000" rIns="9000" bIns="9000" anchor="ctr">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lnSpc>
                <a:spcPct val="90000"/>
              </a:lnSpc>
              <a:spcBef>
                <a:spcPts val="788"/>
              </a:spcBef>
              <a:buClr>
                <a:srgbClr val="000000"/>
              </a:buClr>
              <a:buNone/>
            </a:pPr>
            <a:r>
              <a:rPr lang="en-US" altLang="en-US" sz="1400" b="1">
                <a:solidFill>
                  <a:srgbClr val="000000"/>
                </a:solidFill>
                <a:latin typeface="Trebuchet MS" panose="020B0603020202020204" pitchFamily="34" charset="0"/>
                <a:cs typeface="Arial" panose="020B0604020202020204" pitchFamily="34" charset="0"/>
              </a:rPr>
              <a:t>(% of world population)</a:t>
            </a:r>
          </a:p>
        </p:txBody>
      </p:sp>
      <p:sp>
        <p:nvSpPr>
          <p:cNvPr id="45074" name="Rectangle 14">
            <a:extLst>
              <a:ext uri="{FF2B5EF4-FFF2-40B4-BE49-F238E27FC236}">
                <a16:creationId xmlns:a16="http://schemas.microsoft.com/office/drawing/2014/main" id="{B6EA4765-1A8D-4E7A-2BC7-A3BF528D52EC}"/>
              </a:ext>
            </a:extLst>
          </p:cNvPr>
          <p:cNvSpPr>
            <a:spLocks noChangeArrowheads="1"/>
          </p:cNvSpPr>
          <p:nvPr/>
        </p:nvSpPr>
        <p:spPr bwMode="auto">
          <a:xfrm>
            <a:off x="7315200" y="2202483"/>
            <a:ext cx="3048000" cy="6829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 tIns="9000" rIns="9000" bIns="9000" anchor="ctr">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r">
              <a:lnSpc>
                <a:spcPct val="90000"/>
              </a:lnSpc>
              <a:spcBef>
                <a:spcPct val="0"/>
              </a:spcBef>
              <a:buClr>
                <a:srgbClr val="000000"/>
              </a:buClr>
              <a:buFont typeface="Times New Roman" panose="02020603050405020304" pitchFamily="18" charset="0"/>
              <a:buNone/>
            </a:pPr>
            <a:r>
              <a:rPr lang="en-US" altLang="en-US" sz="1600" b="1">
                <a:solidFill>
                  <a:srgbClr val="000000"/>
                </a:solidFill>
                <a:latin typeface="Trebuchet MS" panose="020B0603020202020204" pitchFamily="34" charset="0"/>
                <a:cs typeface="Arial" panose="020B0604020202020204" pitchFamily="34" charset="0"/>
              </a:rPr>
              <a:t>Strategies  now  to expand focus  to the</a:t>
            </a:r>
          </a:p>
          <a:p>
            <a:pPr algn="r">
              <a:lnSpc>
                <a:spcPct val="90000"/>
              </a:lnSpc>
              <a:spcBef>
                <a:spcPct val="0"/>
              </a:spcBef>
              <a:buClr>
                <a:srgbClr val="000000"/>
              </a:buClr>
              <a:buFont typeface="Times New Roman" panose="02020603050405020304" pitchFamily="18" charset="0"/>
              <a:buNone/>
            </a:pPr>
            <a:r>
              <a:rPr lang="en-US" altLang="en-US" sz="1600" b="1">
                <a:solidFill>
                  <a:srgbClr val="000000"/>
                </a:solidFill>
                <a:latin typeface="Trebuchet MS" panose="020B0603020202020204" pitchFamily="34" charset="0"/>
                <a:cs typeface="Arial" panose="020B0604020202020204" pitchFamily="34" charset="0"/>
              </a:rPr>
              <a:t>Middle of the Pyramid </a:t>
            </a:r>
          </a:p>
        </p:txBody>
      </p:sp>
      <p:sp>
        <p:nvSpPr>
          <p:cNvPr id="45075" name="Rectangle 15">
            <a:extLst>
              <a:ext uri="{FF2B5EF4-FFF2-40B4-BE49-F238E27FC236}">
                <a16:creationId xmlns:a16="http://schemas.microsoft.com/office/drawing/2014/main" id="{255E2EAC-3225-6038-8139-AE310391393D}"/>
              </a:ext>
            </a:extLst>
          </p:cNvPr>
          <p:cNvSpPr>
            <a:spLocks noChangeArrowheads="1"/>
          </p:cNvSpPr>
          <p:nvPr/>
        </p:nvSpPr>
        <p:spPr bwMode="auto">
          <a:xfrm>
            <a:off x="8458201" y="3703932"/>
            <a:ext cx="1871663" cy="461374"/>
          </a:xfrm>
          <a:prstGeom prst="rect">
            <a:avLst/>
          </a:prstGeom>
          <a:solidFill>
            <a:srgbClr val="FFFFFF"/>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 tIns="9000" rIns="9000" bIns="9000" anchor="ctr">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r">
              <a:lnSpc>
                <a:spcPct val="90000"/>
              </a:lnSpc>
              <a:spcBef>
                <a:spcPct val="0"/>
              </a:spcBef>
              <a:buClr>
                <a:srgbClr val="000000"/>
              </a:buClr>
              <a:buFont typeface="Times New Roman" panose="02020603050405020304" pitchFamily="18" charset="0"/>
              <a:buNone/>
            </a:pPr>
            <a:r>
              <a:rPr lang="en-US" altLang="en-US" sz="1600" b="1">
                <a:solidFill>
                  <a:srgbClr val="000000"/>
                </a:solidFill>
                <a:latin typeface="Trebuchet MS" panose="020B0603020202020204" pitchFamily="34" charset="0"/>
                <a:cs typeface="Arial" panose="020B0604020202020204" pitchFamily="34" charset="0"/>
              </a:rPr>
              <a:t>Then  the ‘Next 4 Billion”  </a:t>
            </a:r>
          </a:p>
        </p:txBody>
      </p:sp>
      <p:sp>
        <p:nvSpPr>
          <p:cNvPr id="45076" name="TextBox 1">
            <a:extLst>
              <a:ext uri="{FF2B5EF4-FFF2-40B4-BE49-F238E27FC236}">
                <a16:creationId xmlns:a16="http://schemas.microsoft.com/office/drawing/2014/main" id="{8EF34F9C-6C58-1D04-04AD-25E55C2D316D}"/>
              </a:ext>
            </a:extLst>
          </p:cNvPr>
          <p:cNvSpPr txBox="1">
            <a:spLocks noChangeArrowheads="1"/>
          </p:cNvSpPr>
          <p:nvPr/>
        </p:nvSpPr>
        <p:spPr bwMode="auto">
          <a:xfrm>
            <a:off x="8002588" y="6461125"/>
            <a:ext cx="21320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a:latin typeface="Calibri" panose="020F0502020204030204" pitchFamily="34" charset="0"/>
                <a:cs typeface="Calibri" panose="020F0502020204030204" pitchFamily="34" charset="0"/>
              </a:rPr>
              <a:t>After: Philip Hedger</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4">
            <a:extLst>
              <a:ext uri="{FF2B5EF4-FFF2-40B4-BE49-F238E27FC236}">
                <a16:creationId xmlns:a16="http://schemas.microsoft.com/office/drawing/2014/main" id="{E4408B5B-DF5E-D9CB-3016-A8614E5811DF}"/>
              </a:ext>
            </a:extLst>
          </p:cNvPr>
          <p:cNvSpPr>
            <a:spLocks noGrp="1" noChangeArrowheads="1"/>
          </p:cNvSpPr>
          <p:nvPr>
            <p:ph type="title"/>
          </p:nvPr>
        </p:nvSpPr>
        <p:spPr>
          <a:xfrm>
            <a:off x="1981200" y="2133600"/>
            <a:ext cx="8229600" cy="2209800"/>
          </a:xfrm>
        </p:spPr>
        <p:txBody>
          <a:bodyPr/>
          <a:lstStyle/>
          <a:p>
            <a:r>
              <a:rPr lang="en-US" altLang="en-US">
                <a:solidFill>
                  <a:srgbClr val="FF0000"/>
                </a:solidFill>
              </a:rPr>
              <a:t>As partner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4">
            <a:extLst>
              <a:ext uri="{FF2B5EF4-FFF2-40B4-BE49-F238E27FC236}">
                <a16:creationId xmlns:a16="http://schemas.microsoft.com/office/drawing/2014/main" id="{E4E51ADA-2C80-5C51-5F1D-D1FD5C005A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1" y="531814"/>
            <a:ext cx="7967663" cy="5589587"/>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8131" name="Text Box 5">
            <a:extLst>
              <a:ext uri="{FF2B5EF4-FFF2-40B4-BE49-F238E27FC236}">
                <a16:creationId xmlns:a16="http://schemas.microsoft.com/office/drawing/2014/main" id="{6F6BEE35-DC7A-1826-F486-9D27CBB186A1}"/>
              </a:ext>
            </a:extLst>
          </p:cNvPr>
          <p:cNvSpPr txBox="1">
            <a:spLocks noChangeArrowheads="1"/>
          </p:cNvSpPr>
          <p:nvPr/>
        </p:nvSpPr>
        <p:spPr bwMode="auto">
          <a:xfrm>
            <a:off x="2057400" y="6172201"/>
            <a:ext cx="4191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1800"/>
              <a:t>After Kickbusch 2011</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Number Placeholder 1">
            <a:extLst>
              <a:ext uri="{FF2B5EF4-FFF2-40B4-BE49-F238E27FC236}">
                <a16:creationId xmlns:a16="http://schemas.microsoft.com/office/drawing/2014/main" id="{2155D7D5-8A09-F243-F4F4-BE047352C4CE}"/>
              </a:ext>
            </a:extLst>
          </p:cNvPr>
          <p:cNvSpPr>
            <a:spLocks noGrp="1"/>
          </p:cNvSpPr>
          <p:nvPr>
            <p:ph type="sldNum" sz="quarter" idx="12"/>
          </p:nvPr>
        </p:nvSpPr>
        <p:spPr>
          <a:xfrm>
            <a:off x="1981200" y="6245225"/>
            <a:ext cx="2133600" cy="47625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fld id="{1AB34DBC-776B-4337-AA84-697E1E2EC92A}" type="slidenum">
              <a:rPr lang="en-US" altLang="en-US" sz="1400"/>
              <a:pPr algn="l">
                <a:spcBef>
                  <a:spcPct val="0"/>
                </a:spcBef>
                <a:buFontTx/>
                <a:buNone/>
              </a:pPr>
              <a:t>27</a:t>
            </a:fld>
            <a:endParaRPr lang="en-US" altLang="en-US" sz="1400"/>
          </a:p>
        </p:txBody>
      </p:sp>
      <p:sp>
        <p:nvSpPr>
          <p:cNvPr id="49155" name="Line 2">
            <a:extLst>
              <a:ext uri="{FF2B5EF4-FFF2-40B4-BE49-F238E27FC236}">
                <a16:creationId xmlns:a16="http://schemas.microsoft.com/office/drawing/2014/main" id="{B86BAE9E-1B65-43BB-1AA6-24C43C153CC9}"/>
              </a:ext>
            </a:extLst>
          </p:cNvPr>
          <p:cNvSpPr>
            <a:spLocks noChangeShapeType="1"/>
          </p:cNvSpPr>
          <p:nvPr/>
        </p:nvSpPr>
        <p:spPr bwMode="auto">
          <a:xfrm flipH="1">
            <a:off x="4316414" y="1358900"/>
            <a:ext cx="320675" cy="1588"/>
          </a:xfrm>
          <a:prstGeom prst="line">
            <a:avLst/>
          </a:prstGeom>
          <a:noFill/>
          <a:ln w="38160">
            <a:solidFill>
              <a:srgbClr val="800000"/>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56" name="Rectangle 3">
            <a:extLst>
              <a:ext uri="{FF2B5EF4-FFF2-40B4-BE49-F238E27FC236}">
                <a16:creationId xmlns:a16="http://schemas.microsoft.com/office/drawing/2014/main" id="{DB0A1C41-221D-0D8B-442A-8FBB4A0A4354}"/>
              </a:ext>
            </a:extLst>
          </p:cNvPr>
          <p:cNvSpPr>
            <a:spLocks noChangeArrowheads="1"/>
          </p:cNvSpPr>
          <p:nvPr/>
        </p:nvSpPr>
        <p:spPr bwMode="auto">
          <a:xfrm>
            <a:off x="4465639" y="1001714"/>
            <a:ext cx="1628775" cy="657225"/>
          </a:xfrm>
          <a:prstGeom prst="rect">
            <a:avLst/>
          </a:prstGeom>
          <a:solidFill>
            <a:srgbClr val="BBE0E3"/>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788"/>
              </a:spcBef>
              <a:buClr>
                <a:srgbClr val="000000"/>
              </a:buClr>
              <a:buNone/>
            </a:pPr>
            <a:r>
              <a:rPr lang="en-US" altLang="en-US" sz="1400" b="1">
                <a:solidFill>
                  <a:srgbClr val="385166"/>
                </a:solidFill>
                <a:latin typeface="Arial Narrow" panose="020B0606020202030204" pitchFamily="34" charset="0"/>
                <a:cs typeface="Lucida Sans Unicode" panose="020B0602030504020204" pitchFamily="34" charset="0"/>
              </a:rPr>
              <a:t>United Nations</a:t>
            </a:r>
          </a:p>
          <a:p>
            <a:pPr algn="ctr">
              <a:spcBef>
                <a:spcPts val="788"/>
              </a:spcBef>
              <a:buClr>
                <a:srgbClr val="000000"/>
              </a:buClr>
              <a:buNone/>
            </a:pPr>
            <a:r>
              <a:rPr lang="en-US" altLang="en-US" sz="1400" b="1">
                <a:solidFill>
                  <a:srgbClr val="385166"/>
                </a:solidFill>
                <a:latin typeface="Arial Narrow" panose="020B0606020202030204" pitchFamily="34" charset="0"/>
                <a:cs typeface="Lucida Sans Unicode" panose="020B0602030504020204" pitchFamily="34" charset="0"/>
              </a:rPr>
              <a:t> Organizational System </a:t>
            </a:r>
          </a:p>
        </p:txBody>
      </p:sp>
      <p:sp>
        <p:nvSpPr>
          <p:cNvPr id="49157" name="Line 4">
            <a:extLst>
              <a:ext uri="{FF2B5EF4-FFF2-40B4-BE49-F238E27FC236}">
                <a16:creationId xmlns:a16="http://schemas.microsoft.com/office/drawing/2014/main" id="{CD315AD5-4D15-5C05-6AB9-A6EC2F996F6E}"/>
              </a:ext>
            </a:extLst>
          </p:cNvPr>
          <p:cNvSpPr>
            <a:spLocks noChangeShapeType="1"/>
          </p:cNvSpPr>
          <p:nvPr/>
        </p:nvSpPr>
        <p:spPr bwMode="auto">
          <a:xfrm>
            <a:off x="2552701" y="2768600"/>
            <a:ext cx="2143125" cy="1079500"/>
          </a:xfrm>
          <a:prstGeom prst="line">
            <a:avLst/>
          </a:prstGeom>
          <a:noFill/>
          <a:ln w="936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58" name="Line 5">
            <a:extLst>
              <a:ext uri="{FF2B5EF4-FFF2-40B4-BE49-F238E27FC236}">
                <a16:creationId xmlns:a16="http://schemas.microsoft.com/office/drawing/2014/main" id="{FF931416-642B-2664-B0F8-82A07F5E3C8D}"/>
              </a:ext>
            </a:extLst>
          </p:cNvPr>
          <p:cNvSpPr>
            <a:spLocks noChangeShapeType="1"/>
          </p:cNvSpPr>
          <p:nvPr/>
        </p:nvSpPr>
        <p:spPr bwMode="auto">
          <a:xfrm>
            <a:off x="5118100" y="4165601"/>
            <a:ext cx="393700" cy="1978025"/>
          </a:xfrm>
          <a:prstGeom prst="line">
            <a:avLst/>
          </a:prstGeom>
          <a:noFill/>
          <a:ln w="936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59" name="Line 6">
            <a:extLst>
              <a:ext uri="{FF2B5EF4-FFF2-40B4-BE49-F238E27FC236}">
                <a16:creationId xmlns:a16="http://schemas.microsoft.com/office/drawing/2014/main" id="{2050E952-1565-E18F-CEB2-893475BECEF7}"/>
              </a:ext>
            </a:extLst>
          </p:cNvPr>
          <p:cNvSpPr>
            <a:spLocks noChangeShapeType="1"/>
          </p:cNvSpPr>
          <p:nvPr/>
        </p:nvSpPr>
        <p:spPr bwMode="auto">
          <a:xfrm flipH="1">
            <a:off x="3325814" y="1917700"/>
            <a:ext cx="3698875" cy="3771900"/>
          </a:xfrm>
          <a:prstGeom prst="line">
            <a:avLst/>
          </a:prstGeom>
          <a:noFill/>
          <a:ln w="936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60" name="Line 7">
            <a:extLst>
              <a:ext uri="{FF2B5EF4-FFF2-40B4-BE49-F238E27FC236}">
                <a16:creationId xmlns:a16="http://schemas.microsoft.com/office/drawing/2014/main" id="{FF5E92BF-D264-18D2-CA47-35B6BD610ABE}"/>
              </a:ext>
            </a:extLst>
          </p:cNvPr>
          <p:cNvSpPr>
            <a:spLocks noChangeShapeType="1"/>
          </p:cNvSpPr>
          <p:nvPr/>
        </p:nvSpPr>
        <p:spPr bwMode="auto">
          <a:xfrm>
            <a:off x="3263900" y="2046289"/>
            <a:ext cx="3970338" cy="3844925"/>
          </a:xfrm>
          <a:prstGeom prst="line">
            <a:avLst/>
          </a:prstGeom>
          <a:noFill/>
          <a:ln w="936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61" name="Text Box 8">
            <a:extLst>
              <a:ext uri="{FF2B5EF4-FFF2-40B4-BE49-F238E27FC236}">
                <a16:creationId xmlns:a16="http://schemas.microsoft.com/office/drawing/2014/main" id="{6D258F6E-DC1C-DA7E-19ED-DAAE57467DA5}"/>
              </a:ext>
            </a:extLst>
          </p:cNvPr>
          <p:cNvSpPr txBox="1">
            <a:spLocks noChangeArrowheads="1"/>
          </p:cNvSpPr>
          <p:nvPr/>
        </p:nvSpPr>
        <p:spPr bwMode="auto">
          <a:xfrm>
            <a:off x="7848600" y="5054601"/>
            <a:ext cx="1054100" cy="398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OECD</a:t>
            </a:r>
          </a:p>
        </p:txBody>
      </p:sp>
      <p:sp>
        <p:nvSpPr>
          <p:cNvPr id="49162" name="Text Box 9">
            <a:extLst>
              <a:ext uri="{FF2B5EF4-FFF2-40B4-BE49-F238E27FC236}">
                <a16:creationId xmlns:a16="http://schemas.microsoft.com/office/drawing/2014/main" id="{B43C6183-7971-A539-DE5D-A4E3180D9084}"/>
              </a:ext>
            </a:extLst>
          </p:cNvPr>
          <p:cNvSpPr txBox="1">
            <a:spLocks noChangeArrowheads="1"/>
          </p:cNvSpPr>
          <p:nvPr/>
        </p:nvSpPr>
        <p:spPr bwMode="auto">
          <a:xfrm>
            <a:off x="6908800" y="1625601"/>
            <a:ext cx="914400" cy="4022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UNDP</a:t>
            </a:r>
          </a:p>
        </p:txBody>
      </p:sp>
      <p:sp>
        <p:nvSpPr>
          <p:cNvPr id="49163" name="Text Box 10">
            <a:extLst>
              <a:ext uri="{FF2B5EF4-FFF2-40B4-BE49-F238E27FC236}">
                <a16:creationId xmlns:a16="http://schemas.microsoft.com/office/drawing/2014/main" id="{87FD70A4-22C6-21AB-8691-737CE0BA5D1B}"/>
              </a:ext>
            </a:extLst>
          </p:cNvPr>
          <p:cNvSpPr txBox="1">
            <a:spLocks noChangeArrowheads="1"/>
          </p:cNvSpPr>
          <p:nvPr/>
        </p:nvSpPr>
        <p:spPr bwMode="auto">
          <a:xfrm>
            <a:off x="2614613" y="1790701"/>
            <a:ext cx="914400" cy="398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ILO</a:t>
            </a:r>
          </a:p>
        </p:txBody>
      </p:sp>
      <p:sp>
        <p:nvSpPr>
          <p:cNvPr id="49164" name="Text Box 11">
            <a:extLst>
              <a:ext uri="{FF2B5EF4-FFF2-40B4-BE49-F238E27FC236}">
                <a16:creationId xmlns:a16="http://schemas.microsoft.com/office/drawing/2014/main" id="{24511B53-C4C3-3DAE-6369-E20E7FB0549A}"/>
              </a:ext>
            </a:extLst>
          </p:cNvPr>
          <p:cNvSpPr txBox="1">
            <a:spLocks noChangeArrowheads="1"/>
          </p:cNvSpPr>
          <p:nvPr/>
        </p:nvSpPr>
        <p:spPr bwMode="auto">
          <a:xfrm>
            <a:off x="1676400" y="3810001"/>
            <a:ext cx="1066800" cy="398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WTO</a:t>
            </a:r>
          </a:p>
        </p:txBody>
      </p:sp>
      <p:sp>
        <p:nvSpPr>
          <p:cNvPr id="49165" name="Text Box 12">
            <a:extLst>
              <a:ext uri="{FF2B5EF4-FFF2-40B4-BE49-F238E27FC236}">
                <a16:creationId xmlns:a16="http://schemas.microsoft.com/office/drawing/2014/main" id="{990031C2-DCD9-5B66-39F3-6C118DC0BA7F}"/>
              </a:ext>
            </a:extLst>
          </p:cNvPr>
          <p:cNvSpPr txBox="1">
            <a:spLocks noChangeArrowheads="1"/>
          </p:cNvSpPr>
          <p:nvPr/>
        </p:nvSpPr>
        <p:spPr bwMode="auto">
          <a:xfrm>
            <a:off x="8077200" y="3898901"/>
            <a:ext cx="762000" cy="398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UN</a:t>
            </a:r>
          </a:p>
        </p:txBody>
      </p:sp>
      <p:sp>
        <p:nvSpPr>
          <p:cNvPr id="49166" name="Text Box 13">
            <a:extLst>
              <a:ext uri="{FF2B5EF4-FFF2-40B4-BE49-F238E27FC236}">
                <a16:creationId xmlns:a16="http://schemas.microsoft.com/office/drawing/2014/main" id="{6D169F18-A03F-210C-A242-63461C056297}"/>
              </a:ext>
            </a:extLst>
          </p:cNvPr>
          <p:cNvSpPr txBox="1">
            <a:spLocks noChangeArrowheads="1"/>
          </p:cNvSpPr>
          <p:nvPr/>
        </p:nvSpPr>
        <p:spPr bwMode="auto">
          <a:xfrm>
            <a:off x="7172325" y="5811838"/>
            <a:ext cx="1295400" cy="3984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UNAIDS</a:t>
            </a:r>
          </a:p>
        </p:txBody>
      </p:sp>
      <p:sp>
        <p:nvSpPr>
          <p:cNvPr id="49167" name="Text Box 14">
            <a:extLst>
              <a:ext uri="{FF2B5EF4-FFF2-40B4-BE49-F238E27FC236}">
                <a16:creationId xmlns:a16="http://schemas.microsoft.com/office/drawing/2014/main" id="{C611CC02-1C03-C71F-2EC0-F3E489FE9F64}"/>
              </a:ext>
            </a:extLst>
          </p:cNvPr>
          <p:cNvSpPr txBox="1">
            <a:spLocks noChangeArrowheads="1"/>
          </p:cNvSpPr>
          <p:nvPr/>
        </p:nvSpPr>
        <p:spPr bwMode="auto">
          <a:xfrm>
            <a:off x="4927600" y="6299201"/>
            <a:ext cx="1219200" cy="398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UNICEF</a:t>
            </a:r>
          </a:p>
        </p:txBody>
      </p:sp>
      <p:sp>
        <p:nvSpPr>
          <p:cNvPr id="49168" name="Text Box 15">
            <a:extLst>
              <a:ext uri="{FF2B5EF4-FFF2-40B4-BE49-F238E27FC236}">
                <a16:creationId xmlns:a16="http://schemas.microsoft.com/office/drawing/2014/main" id="{9CFDAD5E-313F-CCBC-F352-5BEFD67857B4}"/>
              </a:ext>
            </a:extLst>
          </p:cNvPr>
          <p:cNvSpPr txBox="1">
            <a:spLocks noChangeArrowheads="1"/>
          </p:cNvSpPr>
          <p:nvPr/>
        </p:nvSpPr>
        <p:spPr bwMode="auto">
          <a:xfrm>
            <a:off x="2057400" y="5689601"/>
            <a:ext cx="1219200" cy="7032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WORLD BANK</a:t>
            </a:r>
          </a:p>
        </p:txBody>
      </p:sp>
      <p:sp>
        <p:nvSpPr>
          <p:cNvPr id="49169" name="Rectangle 16">
            <a:extLst>
              <a:ext uri="{FF2B5EF4-FFF2-40B4-BE49-F238E27FC236}">
                <a16:creationId xmlns:a16="http://schemas.microsoft.com/office/drawing/2014/main" id="{225B6BF9-36E8-F0E9-C2CF-F6EC5CE34DB0}"/>
              </a:ext>
            </a:extLst>
          </p:cNvPr>
          <p:cNvSpPr>
            <a:spLocks noChangeArrowheads="1"/>
          </p:cNvSpPr>
          <p:nvPr/>
        </p:nvSpPr>
        <p:spPr bwMode="auto">
          <a:xfrm>
            <a:off x="2362200" y="268289"/>
            <a:ext cx="5988050" cy="4603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ct val="0"/>
              </a:spcBef>
              <a:buClr>
                <a:srgbClr val="000000"/>
              </a:buClr>
              <a:buFont typeface="Times New Roman" panose="02020603050405020304" pitchFamily="18" charset="0"/>
              <a:buNone/>
            </a:pPr>
            <a:r>
              <a:rPr lang="en-US" altLang="en-US" sz="2400" b="1">
                <a:solidFill>
                  <a:srgbClr val="333399"/>
                </a:solidFill>
                <a:latin typeface="Trebuchet MS" panose="020B0603020202020204" pitchFamily="34" charset="0"/>
                <a:cs typeface="Lucida Sans Unicode" panose="020B0602030504020204" pitchFamily="34" charset="0"/>
              </a:rPr>
              <a:t>Engaging with Partners and Stakeholders</a:t>
            </a:r>
          </a:p>
        </p:txBody>
      </p:sp>
      <p:sp>
        <p:nvSpPr>
          <p:cNvPr id="49170" name="Line 17">
            <a:extLst>
              <a:ext uri="{FF2B5EF4-FFF2-40B4-BE49-F238E27FC236}">
                <a16:creationId xmlns:a16="http://schemas.microsoft.com/office/drawing/2014/main" id="{0977B30E-06DB-D1D5-5A36-CDBE2F833C2E}"/>
              </a:ext>
            </a:extLst>
          </p:cNvPr>
          <p:cNvSpPr>
            <a:spLocks noChangeShapeType="1"/>
          </p:cNvSpPr>
          <p:nvPr/>
        </p:nvSpPr>
        <p:spPr bwMode="auto">
          <a:xfrm flipH="1">
            <a:off x="2741614" y="4038600"/>
            <a:ext cx="1882775" cy="965200"/>
          </a:xfrm>
          <a:prstGeom prst="line">
            <a:avLst/>
          </a:prstGeom>
          <a:noFill/>
          <a:ln w="936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71" name="Text Box 18">
            <a:extLst>
              <a:ext uri="{FF2B5EF4-FFF2-40B4-BE49-F238E27FC236}">
                <a16:creationId xmlns:a16="http://schemas.microsoft.com/office/drawing/2014/main" id="{C76FA502-75B8-55A0-2579-DF89CFA3D7DE}"/>
              </a:ext>
            </a:extLst>
          </p:cNvPr>
          <p:cNvSpPr txBox="1">
            <a:spLocks noChangeArrowheads="1"/>
          </p:cNvSpPr>
          <p:nvPr/>
        </p:nvSpPr>
        <p:spPr bwMode="auto">
          <a:xfrm>
            <a:off x="1524000" y="4876801"/>
            <a:ext cx="1524000" cy="398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GFATM</a:t>
            </a:r>
          </a:p>
        </p:txBody>
      </p:sp>
      <p:sp>
        <p:nvSpPr>
          <p:cNvPr id="49172" name="Line 19">
            <a:extLst>
              <a:ext uri="{FF2B5EF4-FFF2-40B4-BE49-F238E27FC236}">
                <a16:creationId xmlns:a16="http://schemas.microsoft.com/office/drawing/2014/main" id="{2C5F64CE-5638-3CEE-F0E5-9EE2C712D353}"/>
              </a:ext>
            </a:extLst>
          </p:cNvPr>
          <p:cNvSpPr>
            <a:spLocks noChangeShapeType="1"/>
          </p:cNvSpPr>
          <p:nvPr/>
        </p:nvSpPr>
        <p:spPr bwMode="auto">
          <a:xfrm>
            <a:off x="2501900" y="4013200"/>
            <a:ext cx="5753100" cy="63500"/>
          </a:xfrm>
          <a:prstGeom prst="line">
            <a:avLst/>
          </a:prstGeom>
          <a:noFill/>
          <a:ln w="936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73" name="Text Box 20">
            <a:extLst>
              <a:ext uri="{FF2B5EF4-FFF2-40B4-BE49-F238E27FC236}">
                <a16:creationId xmlns:a16="http://schemas.microsoft.com/office/drawing/2014/main" id="{4E54F444-9F36-06C4-3982-31A5EF8DE7C5}"/>
              </a:ext>
            </a:extLst>
          </p:cNvPr>
          <p:cNvSpPr txBox="1">
            <a:spLocks noChangeArrowheads="1"/>
          </p:cNvSpPr>
          <p:nvPr/>
        </p:nvSpPr>
        <p:spPr bwMode="auto">
          <a:xfrm>
            <a:off x="1778000" y="2235201"/>
            <a:ext cx="914400" cy="4022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	WIPO</a:t>
            </a:r>
          </a:p>
        </p:txBody>
      </p:sp>
      <p:sp>
        <p:nvSpPr>
          <p:cNvPr id="49174" name="Line 21">
            <a:extLst>
              <a:ext uri="{FF2B5EF4-FFF2-40B4-BE49-F238E27FC236}">
                <a16:creationId xmlns:a16="http://schemas.microsoft.com/office/drawing/2014/main" id="{53CE001A-EBD9-CC76-5A46-CF61C806FF78}"/>
              </a:ext>
            </a:extLst>
          </p:cNvPr>
          <p:cNvSpPr>
            <a:spLocks noChangeShapeType="1"/>
          </p:cNvSpPr>
          <p:nvPr/>
        </p:nvSpPr>
        <p:spPr bwMode="auto">
          <a:xfrm flipV="1">
            <a:off x="5194300" y="1636714"/>
            <a:ext cx="12700" cy="1844675"/>
          </a:xfrm>
          <a:prstGeom prst="line">
            <a:avLst/>
          </a:prstGeom>
          <a:noFill/>
          <a:ln w="38160">
            <a:solidFill>
              <a:srgbClr val="3399FF"/>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75" name="Line 22">
            <a:extLst>
              <a:ext uri="{FF2B5EF4-FFF2-40B4-BE49-F238E27FC236}">
                <a16:creationId xmlns:a16="http://schemas.microsoft.com/office/drawing/2014/main" id="{7D02BFB1-B2C5-DC4C-9F1E-A35C6AEFFBE8}"/>
              </a:ext>
            </a:extLst>
          </p:cNvPr>
          <p:cNvSpPr>
            <a:spLocks noChangeShapeType="1"/>
          </p:cNvSpPr>
          <p:nvPr/>
        </p:nvSpPr>
        <p:spPr bwMode="auto">
          <a:xfrm flipH="1" flipV="1">
            <a:off x="5446714" y="4011614"/>
            <a:ext cx="2479675" cy="1184275"/>
          </a:xfrm>
          <a:prstGeom prst="line">
            <a:avLst/>
          </a:prstGeom>
          <a:noFill/>
          <a:ln w="936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76" name="Line 23">
            <a:extLst>
              <a:ext uri="{FF2B5EF4-FFF2-40B4-BE49-F238E27FC236}">
                <a16:creationId xmlns:a16="http://schemas.microsoft.com/office/drawing/2014/main" id="{B8566467-6E01-9CC6-C030-70A7A6EC5A92}"/>
              </a:ext>
            </a:extLst>
          </p:cNvPr>
          <p:cNvSpPr>
            <a:spLocks noChangeShapeType="1"/>
          </p:cNvSpPr>
          <p:nvPr/>
        </p:nvSpPr>
        <p:spPr bwMode="auto">
          <a:xfrm flipH="1">
            <a:off x="5865814" y="2540000"/>
            <a:ext cx="1882775" cy="965200"/>
          </a:xfrm>
          <a:prstGeom prst="line">
            <a:avLst/>
          </a:prstGeom>
          <a:noFill/>
          <a:ln w="936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77" name="Text Box 24">
            <a:extLst>
              <a:ext uri="{FF2B5EF4-FFF2-40B4-BE49-F238E27FC236}">
                <a16:creationId xmlns:a16="http://schemas.microsoft.com/office/drawing/2014/main" id="{092AD59B-5AC6-5B34-1326-E3AAA64923F5}"/>
              </a:ext>
            </a:extLst>
          </p:cNvPr>
          <p:cNvSpPr txBox="1">
            <a:spLocks noChangeArrowheads="1"/>
          </p:cNvSpPr>
          <p:nvPr/>
        </p:nvSpPr>
        <p:spPr bwMode="auto">
          <a:xfrm>
            <a:off x="7505701" y="2324101"/>
            <a:ext cx="1554163" cy="1825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UNITAID</a:t>
            </a:r>
          </a:p>
        </p:txBody>
      </p:sp>
      <p:sp>
        <p:nvSpPr>
          <p:cNvPr id="49178" name="Line 25">
            <a:extLst>
              <a:ext uri="{FF2B5EF4-FFF2-40B4-BE49-F238E27FC236}">
                <a16:creationId xmlns:a16="http://schemas.microsoft.com/office/drawing/2014/main" id="{72DC6218-BB1D-15F0-2578-E06B7CD4CB72}"/>
              </a:ext>
            </a:extLst>
          </p:cNvPr>
          <p:cNvSpPr>
            <a:spLocks noChangeShapeType="1"/>
          </p:cNvSpPr>
          <p:nvPr/>
        </p:nvSpPr>
        <p:spPr bwMode="auto">
          <a:xfrm flipV="1">
            <a:off x="5956300" y="3351214"/>
            <a:ext cx="2400300" cy="384175"/>
          </a:xfrm>
          <a:prstGeom prst="line">
            <a:avLst/>
          </a:prstGeom>
          <a:noFill/>
          <a:ln w="38160">
            <a:solidFill>
              <a:srgbClr val="3399FF"/>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79" name="Text Box 26">
            <a:extLst>
              <a:ext uri="{FF2B5EF4-FFF2-40B4-BE49-F238E27FC236}">
                <a16:creationId xmlns:a16="http://schemas.microsoft.com/office/drawing/2014/main" id="{D00CAAED-7738-9989-77FF-04409DC0AB57}"/>
              </a:ext>
            </a:extLst>
          </p:cNvPr>
          <p:cNvSpPr txBox="1">
            <a:spLocks noChangeArrowheads="1"/>
          </p:cNvSpPr>
          <p:nvPr/>
        </p:nvSpPr>
        <p:spPr bwMode="auto">
          <a:xfrm>
            <a:off x="8448676" y="2716214"/>
            <a:ext cx="2041525" cy="1189037"/>
          </a:xfrm>
          <a:prstGeom prst="rect">
            <a:avLst/>
          </a:prstGeom>
          <a:solidFill>
            <a:srgbClr val="BBE0E3"/>
          </a:solidFill>
          <a:ln w="324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nSpc>
                <a:spcPct val="80000"/>
              </a:lnSpc>
              <a:spcBef>
                <a:spcPts val="675"/>
              </a:spcBef>
              <a:buClr>
                <a:srgbClr val="000000"/>
              </a:buClr>
              <a:buNone/>
            </a:pPr>
            <a:r>
              <a:rPr lang="en-US" altLang="en-US" sz="1200" b="1">
                <a:solidFill>
                  <a:srgbClr val="385166"/>
                </a:solidFill>
                <a:latin typeface="Arial Narrow" panose="020B0606020202030204" pitchFamily="34" charset="0"/>
                <a:cs typeface="Lucida Sans Unicode" panose="020B0602030504020204" pitchFamily="34" charset="0"/>
              </a:rPr>
              <a:t>Activist Governments</a:t>
            </a:r>
          </a:p>
          <a:p>
            <a:pPr>
              <a:lnSpc>
                <a:spcPct val="80000"/>
              </a:lnSpc>
              <a:spcBef>
                <a:spcPts val="675"/>
              </a:spcBef>
              <a:buClr>
                <a:srgbClr val="000000"/>
              </a:buClr>
              <a:buNone/>
            </a:pPr>
            <a:r>
              <a:rPr lang="en-US" altLang="en-US" sz="1200" b="1">
                <a:solidFill>
                  <a:srgbClr val="385166"/>
                </a:solidFill>
                <a:latin typeface="Arial Narrow" panose="020B0606020202030204" pitchFamily="34" charset="0"/>
                <a:cs typeface="Lucida Sans Unicode" panose="020B0602030504020204" pitchFamily="34" charset="0"/>
              </a:rPr>
              <a:t>Academia/Think Tanks</a:t>
            </a:r>
          </a:p>
          <a:p>
            <a:pPr>
              <a:lnSpc>
                <a:spcPct val="80000"/>
              </a:lnSpc>
              <a:spcBef>
                <a:spcPts val="675"/>
              </a:spcBef>
              <a:buClr>
                <a:srgbClr val="000000"/>
              </a:buClr>
              <a:buNone/>
            </a:pPr>
            <a:r>
              <a:rPr lang="en-US" altLang="en-US" sz="1200" b="1">
                <a:solidFill>
                  <a:srgbClr val="385166"/>
                </a:solidFill>
                <a:latin typeface="Arial Narrow" panose="020B0606020202030204" pitchFamily="34" charset="0"/>
                <a:cs typeface="Lucida Sans Unicode" panose="020B0602030504020204" pitchFamily="34" charset="0"/>
              </a:rPr>
              <a:t>Media/Public Opinion</a:t>
            </a:r>
          </a:p>
          <a:p>
            <a:pPr>
              <a:lnSpc>
                <a:spcPct val="80000"/>
              </a:lnSpc>
              <a:spcBef>
                <a:spcPts val="675"/>
              </a:spcBef>
              <a:buClr>
                <a:srgbClr val="000000"/>
              </a:buClr>
              <a:buNone/>
            </a:pPr>
            <a:r>
              <a:rPr lang="en-US" altLang="en-US" sz="1200" b="1">
                <a:solidFill>
                  <a:srgbClr val="385166"/>
                </a:solidFill>
                <a:latin typeface="Arial Narrow" panose="020B0606020202030204" pitchFamily="34" charset="0"/>
                <a:cs typeface="Lucida Sans Unicode" panose="020B0602030504020204" pitchFamily="34" charset="0"/>
              </a:rPr>
              <a:t>G8</a:t>
            </a:r>
          </a:p>
          <a:p>
            <a:pPr>
              <a:lnSpc>
                <a:spcPct val="80000"/>
              </a:lnSpc>
              <a:spcBef>
                <a:spcPts val="675"/>
              </a:spcBef>
              <a:buClr>
                <a:srgbClr val="000000"/>
              </a:buClr>
              <a:buNone/>
            </a:pPr>
            <a:r>
              <a:rPr lang="en-US" altLang="en-US" sz="1200" b="1">
                <a:solidFill>
                  <a:srgbClr val="385166"/>
                </a:solidFill>
                <a:latin typeface="Arial Narrow" panose="020B0606020202030204" pitchFamily="34" charset="0"/>
                <a:cs typeface="Lucida Sans Unicode" panose="020B0602030504020204" pitchFamily="34" charset="0"/>
              </a:rPr>
              <a:t>Medical Journal Editors</a:t>
            </a:r>
          </a:p>
          <a:p>
            <a:pPr>
              <a:lnSpc>
                <a:spcPct val="80000"/>
              </a:lnSpc>
              <a:spcBef>
                <a:spcPts val="750"/>
              </a:spcBef>
              <a:buClr>
                <a:srgbClr val="000000"/>
              </a:buClr>
              <a:buNone/>
            </a:pPr>
            <a:endParaRPr lang="en-US" altLang="en-US" sz="1200" b="1">
              <a:solidFill>
                <a:srgbClr val="385166"/>
              </a:solidFill>
              <a:latin typeface="Arial Narrow" panose="020B0606020202030204" pitchFamily="34" charset="0"/>
              <a:cs typeface="Lucida Sans Unicode" panose="020B0602030504020204" pitchFamily="34" charset="0"/>
            </a:endParaRPr>
          </a:p>
        </p:txBody>
      </p:sp>
      <p:sp>
        <p:nvSpPr>
          <p:cNvPr id="49180" name="Rectangle 27">
            <a:extLst>
              <a:ext uri="{FF2B5EF4-FFF2-40B4-BE49-F238E27FC236}">
                <a16:creationId xmlns:a16="http://schemas.microsoft.com/office/drawing/2014/main" id="{BE96FCE6-8667-EDD5-98E9-8BF8BCB09096}"/>
              </a:ext>
            </a:extLst>
          </p:cNvPr>
          <p:cNvSpPr>
            <a:spLocks noChangeArrowheads="1"/>
          </p:cNvSpPr>
          <p:nvPr/>
        </p:nvSpPr>
        <p:spPr bwMode="auto">
          <a:xfrm>
            <a:off x="6269038" y="1243014"/>
            <a:ext cx="1636712" cy="236537"/>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788"/>
              </a:spcBef>
              <a:buClr>
                <a:srgbClr val="000000"/>
              </a:buClr>
              <a:buNone/>
            </a:pPr>
            <a:r>
              <a:rPr lang="en-US" altLang="en-US" sz="1400" b="1">
                <a:solidFill>
                  <a:srgbClr val="385166"/>
                </a:solidFill>
                <a:latin typeface="Arial Narrow" panose="020B0606020202030204" pitchFamily="34" charset="0"/>
                <a:cs typeface="Lucida Sans Unicode" panose="020B0602030504020204" pitchFamily="34" charset="0"/>
              </a:rPr>
              <a:t>NGOs</a:t>
            </a:r>
          </a:p>
        </p:txBody>
      </p:sp>
      <p:sp>
        <p:nvSpPr>
          <p:cNvPr id="49181" name="Line 28">
            <a:extLst>
              <a:ext uri="{FF2B5EF4-FFF2-40B4-BE49-F238E27FC236}">
                <a16:creationId xmlns:a16="http://schemas.microsoft.com/office/drawing/2014/main" id="{7DAED361-E425-9451-0F77-76D759F95613}"/>
              </a:ext>
            </a:extLst>
          </p:cNvPr>
          <p:cNvSpPr>
            <a:spLocks noChangeShapeType="1"/>
          </p:cNvSpPr>
          <p:nvPr/>
        </p:nvSpPr>
        <p:spPr bwMode="auto">
          <a:xfrm flipH="1">
            <a:off x="6107114" y="1397000"/>
            <a:ext cx="180975" cy="1588"/>
          </a:xfrm>
          <a:prstGeom prst="line">
            <a:avLst/>
          </a:prstGeom>
          <a:noFill/>
          <a:ln w="38160">
            <a:solidFill>
              <a:srgbClr val="800000"/>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82" name="Rectangle 29">
            <a:extLst>
              <a:ext uri="{FF2B5EF4-FFF2-40B4-BE49-F238E27FC236}">
                <a16:creationId xmlns:a16="http://schemas.microsoft.com/office/drawing/2014/main" id="{AC063C96-D4AB-0909-D8A9-C0AEBCA56E34}"/>
              </a:ext>
            </a:extLst>
          </p:cNvPr>
          <p:cNvSpPr>
            <a:spLocks noChangeArrowheads="1"/>
          </p:cNvSpPr>
          <p:nvPr/>
        </p:nvSpPr>
        <p:spPr bwMode="auto">
          <a:xfrm>
            <a:off x="3208338" y="1214439"/>
            <a:ext cx="1065212" cy="274637"/>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ct val="0"/>
              </a:spcBef>
              <a:buClr>
                <a:srgbClr val="000000"/>
              </a:buClr>
              <a:buFont typeface="Times New Roman" panose="02020603050405020304" pitchFamily="18" charset="0"/>
              <a:buNone/>
            </a:pPr>
            <a:r>
              <a:rPr lang="en-US" altLang="en-US" sz="1400" b="1">
                <a:solidFill>
                  <a:srgbClr val="385166"/>
                </a:solidFill>
                <a:latin typeface="Arial Narrow" panose="020B0606020202030204" pitchFamily="34" charset="0"/>
                <a:cs typeface="Lucida Sans Unicode" panose="020B0602030504020204" pitchFamily="34" charset="0"/>
              </a:rPr>
              <a:t>Activists</a:t>
            </a:r>
          </a:p>
        </p:txBody>
      </p:sp>
      <p:sp>
        <p:nvSpPr>
          <p:cNvPr id="49183" name="Line 30">
            <a:extLst>
              <a:ext uri="{FF2B5EF4-FFF2-40B4-BE49-F238E27FC236}">
                <a16:creationId xmlns:a16="http://schemas.microsoft.com/office/drawing/2014/main" id="{E837A62F-1AEC-6D65-C497-BBEE58C1E957}"/>
              </a:ext>
            </a:extLst>
          </p:cNvPr>
          <p:cNvSpPr>
            <a:spLocks noChangeShapeType="1"/>
          </p:cNvSpPr>
          <p:nvPr/>
        </p:nvSpPr>
        <p:spPr bwMode="auto">
          <a:xfrm>
            <a:off x="5232400" y="4152900"/>
            <a:ext cx="1041400" cy="1993900"/>
          </a:xfrm>
          <a:prstGeom prst="line">
            <a:avLst/>
          </a:prstGeom>
          <a:noFill/>
          <a:ln w="1260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84" name="Text Box 31">
            <a:extLst>
              <a:ext uri="{FF2B5EF4-FFF2-40B4-BE49-F238E27FC236}">
                <a16:creationId xmlns:a16="http://schemas.microsoft.com/office/drawing/2014/main" id="{F4C4994C-7D0F-2AE7-765C-79CB52AD1A95}"/>
              </a:ext>
            </a:extLst>
          </p:cNvPr>
          <p:cNvSpPr txBox="1">
            <a:spLocks noChangeArrowheads="1"/>
          </p:cNvSpPr>
          <p:nvPr/>
        </p:nvSpPr>
        <p:spPr bwMode="auto">
          <a:xfrm>
            <a:off x="5953125" y="6281738"/>
            <a:ext cx="1295400" cy="3984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UNCTAD</a:t>
            </a:r>
          </a:p>
        </p:txBody>
      </p:sp>
      <p:sp>
        <p:nvSpPr>
          <p:cNvPr id="49185" name="AutoShape 32">
            <a:extLst>
              <a:ext uri="{FF2B5EF4-FFF2-40B4-BE49-F238E27FC236}">
                <a16:creationId xmlns:a16="http://schemas.microsoft.com/office/drawing/2014/main" id="{E6DCC97C-5797-04DA-8C9E-6D7C26399433}"/>
              </a:ext>
            </a:extLst>
          </p:cNvPr>
          <p:cNvSpPr>
            <a:spLocks noChangeArrowheads="1"/>
          </p:cNvSpPr>
          <p:nvPr/>
        </p:nvSpPr>
        <p:spPr bwMode="auto">
          <a:xfrm>
            <a:off x="3238500" y="1993900"/>
            <a:ext cx="3911600" cy="3657600"/>
          </a:xfrm>
          <a:prstGeom prst="flowChartConnector">
            <a:avLst/>
          </a:prstGeom>
          <a:solidFill>
            <a:srgbClr val="CC0000"/>
          </a:solidFill>
          <a:ln w="9360">
            <a:solidFill>
              <a:srgbClr val="408EDC"/>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1800"/>
          </a:p>
        </p:txBody>
      </p:sp>
      <p:pic>
        <p:nvPicPr>
          <p:cNvPr id="49186" name="Picture 33">
            <a:extLst>
              <a:ext uri="{FF2B5EF4-FFF2-40B4-BE49-F238E27FC236}">
                <a16:creationId xmlns:a16="http://schemas.microsoft.com/office/drawing/2014/main" id="{0FBB51C1-BE5E-A6E2-74DE-FF7344A611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7850" y="2901951"/>
            <a:ext cx="1562100" cy="13366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9187" name="Text Box 34">
            <a:extLst>
              <a:ext uri="{FF2B5EF4-FFF2-40B4-BE49-F238E27FC236}">
                <a16:creationId xmlns:a16="http://schemas.microsoft.com/office/drawing/2014/main" id="{C40475A4-FB3B-14FA-F97F-EC356A148ED7}"/>
              </a:ext>
            </a:extLst>
          </p:cNvPr>
          <p:cNvSpPr txBox="1">
            <a:spLocks noChangeArrowheads="1"/>
          </p:cNvSpPr>
          <p:nvPr/>
        </p:nvSpPr>
        <p:spPr bwMode="auto">
          <a:xfrm>
            <a:off x="4330700" y="4445000"/>
            <a:ext cx="1714500" cy="6429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125"/>
              </a:spcBef>
              <a:buClr>
                <a:srgbClr val="000000"/>
              </a:buClr>
              <a:buNone/>
            </a:pPr>
            <a:r>
              <a:rPr lang="en-US" altLang="en-US" sz="1800" b="1">
                <a:solidFill>
                  <a:srgbClr val="000000"/>
                </a:solidFill>
                <a:latin typeface="Times New Roman" panose="02020603050405020304" pitchFamily="18" charset="0"/>
                <a:cs typeface="Lucida Sans Unicode" panose="020B0602030504020204" pitchFamily="34" charset="0"/>
              </a:rPr>
              <a:t>World Health Organization</a:t>
            </a:r>
          </a:p>
        </p:txBody>
      </p:sp>
      <p:sp>
        <p:nvSpPr>
          <p:cNvPr id="49188" name="Line 35">
            <a:extLst>
              <a:ext uri="{FF2B5EF4-FFF2-40B4-BE49-F238E27FC236}">
                <a16:creationId xmlns:a16="http://schemas.microsoft.com/office/drawing/2014/main" id="{BDC8E35F-ADFF-25E6-E0F7-5B6AD74E8323}"/>
              </a:ext>
            </a:extLst>
          </p:cNvPr>
          <p:cNvSpPr>
            <a:spLocks noChangeShapeType="1"/>
          </p:cNvSpPr>
          <p:nvPr/>
        </p:nvSpPr>
        <p:spPr bwMode="auto">
          <a:xfrm flipH="1">
            <a:off x="4113214" y="5473700"/>
            <a:ext cx="219075" cy="533400"/>
          </a:xfrm>
          <a:prstGeom prst="line">
            <a:avLst/>
          </a:prstGeom>
          <a:noFill/>
          <a:ln w="648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89" name="Text Box 36">
            <a:extLst>
              <a:ext uri="{FF2B5EF4-FFF2-40B4-BE49-F238E27FC236}">
                <a16:creationId xmlns:a16="http://schemas.microsoft.com/office/drawing/2014/main" id="{096F4793-E8DD-7B6B-1D65-14885E21BB70}"/>
              </a:ext>
            </a:extLst>
          </p:cNvPr>
          <p:cNvSpPr txBox="1">
            <a:spLocks noChangeArrowheads="1"/>
          </p:cNvSpPr>
          <p:nvPr/>
        </p:nvSpPr>
        <p:spPr bwMode="auto">
          <a:xfrm>
            <a:off x="2946400" y="5942014"/>
            <a:ext cx="2235200" cy="9175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125"/>
              </a:spcBef>
              <a:buClr>
                <a:srgbClr val="000000"/>
              </a:buClr>
              <a:buNone/>
            </a:pPr>
            <a:r>
              <a:rPr lang="en-US" altLang="en-US" sz="1800" b="1">
                <a:solidFill>
                  <a:srgbClr val="000000"/>
                </a:solidFill>
                <a:latin typeface="Arial Narrow" panose="020B0606020202030204" pitchFamily="34" charset="0"/>
                <a:cs typeface="Lucida Sans Unicode" panose="020B0602030504020204" pitchFamily="34" charset="0"/>
              </a:rPr>
              <a:t>InterAgency Pharmaceutical Committee</a:t>
            </a:r>
          </a:p>
        </p:txBody>
      </p:sp>
      <p:sp>
        <p:nvSpPr>
          <p:cNvPr id="49190" name="Line 37">
            <a:extLst>
              <a:ext uri="{FF2B5EF4-FFF2-40B4-BE49-F238E27FC236}">
                <a16:creationId xmlns:a16="http://schemas.microsoft.com/office/drawing/2014/main" id="{34C81068-ECFD-8073-F365-4D4649C04DE1}"/>
              </a:ext>
            </a:extLst>
          </p:cNvPr>
          <p:cNvSpPr>
            <a:spLocks noChangeShapeType="1"/>
          </p:cNvSpPr>
          <p:nvPr/>
        </p:nvSpPr>
        <p:spPr bwMode="auto">
          <a:xfrm>
            <a:off x="7064376" y="4386264"/>
            <a:ext cx="1020763" cy="238125"/>
          </a:xfrm>
          <a:prstGeom prst="line">
            <a:avLst/>
          </a:prstGeom>
          <a:noFill/>
          <a:ln w="19080">
            <a:solidFill>
              <a:srgbClr val="00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9191" name="Text Box 38">
            <a:extLst>
              <a:ext uri="{FF2B5EF4-FFF2-40B4-BE49-F238E27FC236}">
                <a16:creationId xmlns:a16="http://schemas.microsoft.com/office/drawing/2014/main" id="{F82D1E27-9C4C-D639-0713-ADD5C4860009}"/>
              </a:ext>
            </a:extLst>
          </p:cNvPr>
          <p:cNvSpPr txBox="1">
            <a:spLocks noChangeArrowheads="1"/>
          </p:cNvSpPr>
          <p:nvPr/>
        </p:nvSpPr>
        <p:spPr bwMode="auto">
          <a:xfrm>
            <a:off x="7861300" y="4432301"/>
            <a:ext cx="1054100" cy="398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spAutoFit/>
          </a:bodyP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1250"/>
              </a:spcBef>
              <a:buClr>
                <a:srgbClr val="000000"/>
              </a:buClr>
              <a:buNone/>
            </a:pPr>
            <a:r>
              <a:rPr lang="en-US" altLang="en-US" sz="2000" b="1">
                <a:solidFill>
                  <a:srgbClr val="000000"/>
                </a:solidFill>
                <a:latin typeface="Arial Narrow" panose="020B0606020202030204" pitchFamily="34" charset="0"/>
                <a:cs typeface="Lucida Sans Unicode" panose="020B0602030504020204" pitchFamily="34" charset="0"/>
              </a:rPr>
              <a:t>SRIs</a:t>
            </a:r>
          </a:p>
        </p:txBody>
      </p:sp>
      <p:sp>
        <p:nvSpPr>
          <p:cNvPr id="49192" name="Oval 39">
            <a:extLst>
              <a:ext uri="{FF2B5EF4-FFF2-40B4-BE49-F238E27FC236}">
                <a16:creationId xmlns:a16="http://schemas.microsoft.com/office/drawing/2014/main" id="{4ECB7282-D26A-8E6D-76C3-F007BC17E1D0}"/>
              </a:ext>
            </a:extLst>
          </p:cNvPr>
          <p:cNvSpPr>
            <a:spLocks noChangeArrowheads="1"/>
          </p:cNvSpPr>
          <p:nvPr/>
        </p:nvSpPr>
        <p:spPr bwMode="auto">
          <a:xfrm>
            <a:off x="1676400" y="180976"/>
            <a:ext cx="514350" cy="504825"/>
          </a:xfrm>
          <a:prstGeom prst="ellipse">
            <a:avLst/>
          </a:prstGeom>
          <a:solidFill>
            <a:srgbClr val="02457C"/>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nchor="ctr"/>
          <a:lstStyle>
            <a:lvl1pPr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Arial" panose="020B0604020202020204" pitchFamily="34" charset="0"/>
              </a:defRPr>
            </a:lvl1pPr>
            <a:lvl2pPr marL="742950" indent="-28575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Arial" panose="020B0604020202020204" pitchFamily="34" charset="0"/>
              </a:defRPr>
            </a:lvl2pPr>
            <a:lvl3pPr marL="11430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Arial" panose="020B0604020202020204" pitchFamily="34" charset="0"/>
              </a:defRPr>
            </a:lvl3pPr>
            <a:lvl4pPr marL="16002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4pPr>
            <a:lvl5pPr marL="2057400" indent="-228600" defTabSz="457200">
              <a:spcBef>
                <a:spcPct val="20000"/>
              </a:spcBef>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5pPr>
            <a:lvl6pPr marL="25146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6pPr>
            <a:lvl7pPr marL="29718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7pPr>
            <a:lvl8pPr marL="34290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8pPr>
            <a:lvl9pPr marL="3886200" indent="-228600" defTabSz="457200" eaLnBrk="0" fontAlgn="base" hangingPunct="0">
              <a:spcBef>
                <a:spcPct val="20000"/>
              </a:spcBef>
              <a:spcAft>
                <a:spcPct val="0"/>
              </a:spcAft>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Arial" panose="020B0604020202020204" pitchFamily="34" charset="0"/>
              </a:defRPr>
            </a:lvl9pPr>
          </a:lstStyle>
          <a:p>
            <a:pPr algn="ctr">
              <a:spcBef>
                <a:spcPts val="875"/>
              </a:spcBef>
              <a:buClr>
                <a:srgbClr val="000000"/>
              </a:buClr>
              <a:buNone/>
            </a:pPr>
            <a:r>
              <a:rPr lang="en-US" altLang="en-US" sz="3500" b="1">
                <a:solidFill>
                  <a:srgbClr val="FFFFFF"/>
                </a:solidFill>
                <a:cs typeface="Lucida Sans Unicode" panose="020B0602030504020204" pitchFamily="34" charset="0"/>
              </a:rPr>
              <a:t>4</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4">
            <a:extLst>
              <a:ext uri="{FF2B5EF4-FFF2-40B4-BE49-F238E27FC236}">
                <a16:creationId xmlns:a16="http://schemas.microsoft.com/office/drawing/2014/main" id="{5841124B-EE83-381F-D41C-F68A1F880BDA}"/>
              </a:ext>
            </a:extLst>
          </p:cNvPr>
          <p:cNvSpPr>
            <a:spLocks noGrp="1" noChangeArrowheads="1"/>
          </p:cNvSpPr>
          <p:nvPr>
            <p:ph type="title"/>
          </p:nvPr>
        </p:nvSpPr>
        <p:spPr>
          <a:xfrm>
            <a:off x="1981200" y="1905000"/>
            <a:ext cx="8229600" cy="1752600"/>
          </a:xfrm>
        </p:spPr>
        <p:txBody>
          <a:bodyPr/>
          <a:lstStyle/>
          <a:p>
            <a:r>
              <a:rPr lang="en-US" altLang="en-US">
                <a:solidFill>
                  <a:srgbClr val="FF0000"/>
                </a:solidFill>
              </a:rPr>
              <a:t>As service provider</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a:extLst>
              <a:ext uri="{FF2B5EF4-FFF2-40B4-BE49-F238E27FC236}">
                <a16:creationId xmlns:a16="http://schemas.microsoft.com/office/drawing/2014/main" id="{1FDB0B0F-B65B-A817-F2E7-3FB2F6F566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663576"/>
            <a:ext cx="7486650" cy="566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5">
            <a:extLst>
              <a:ext uri="{FF2B5EF4-FFF2-40B4-BE49-F238E27FC236}">
                <a16:creationId xmlns:a16="http://schemas.microsoft.com/office/drawing/2014/main" id="{ADBD1453-7D89-58F2-59DF-8C51F9DD826D}"/>
              </a:ext>
            </a:extLst>
          </p:cNvPr>
          <p:cNvSpPr>
            <a:spLocks noGrp="1" noChangeArrowheads="1"/>
          </p:cNvSpPr>
          <p:nvPr>
            <p:ph type="title"/>
          </p:nvPr>
        </p:nvSpPr>
        <p:spPr>
          <a:xfrm>
            <a:off x="1981200" y="274638"/>
            <a:ext cx="8229600" cy="639762"/>
          </a:xfrm>
        </p:spPr>
        <p:txBody>
          <a:bodyPr/>
          <a:lstStyle/>
          <a:p>
            <a:r>
              <a:rPr lang="en-US" altLang="en-US" sz="2800">
                <a:solidFill>
                  <a:srgbClr val="FF0000"/>
                </a:solidFill>
                <a:latin typeface="Calibri" panose="020F0502020204030204" pitchFamily="34" charset="0"/>
                <a:cs typeface="Calibri" panose="020F0502020204030204" pitchFamily="34" charset="0"/>
              </a:rPr>
              <a:t>But perhaps. Some questions. </a:t>
            </a:r>
          </a:p>
        </p:txBody>
      </p:sp>
      <p:sp>
        <p:nvSpPr>
          <p:cNvPr id="53251" name="Rectangle 3">
            <a:extLst>
              <a:ext uri="{FF2B5EF4-FFF2-40B4-BE49-F238E27FC236}">
                <a16:creationId xmlns:a16="http://schemas.microsoft.com/office/drawing/2014/main" id="{24A208EC-56F1-7C04-17DC-D2FFCC77419A}"/>
              </a:ext>
            </a:extLst>
          </p:cNvPr>
          <p:cNvSpPr>
            <a:spLocks noGrp="1" noChangeArrowheads="1"/>
          </p:cNvSpPr>
          <p:nvPr>
            <p:ph type="body" idx="4294967295"/>
          </p:nvPr>
        </p:nvSpPr>
        <p:spPr>
          <a:xfrm>
            <a:off x="1981200" y="1219200"/>
            <a:ext cx="8229600" cy="4953000"/>
          </a:xfrm>
        </p:spPr>
        <p:txBody>
          <a:bodyPr/>
          <a:lstStyle/>
          <a:p>
            <a:pPr>
              <a:lnSpc>
                <a:spcPct val="80000"/>
              </a:lnSpc>
            </a:pPr>
            <a:r>
              <a:rPr lang="en-US" altLang="en-US" sz="2400">
                <a:latin typeface="Calibri" panose="020F0502020204030204" pitchFamily="34" charset="0"/>
                <a:cs typeface="Calibri" panose="020F0502020204030204" pitchFamily="34" charset="0"/>
              </a:rPr>
              <a:t>Health care should not be treated as any other commodity</a:t>
            </a:r>
          </a:p>
          <a:p>
            <a:pPr>
              <a:lnSpc>
                <a:spcPct val="80000"/>
              </a:lnSpc>
            </a:pPr>
            <a:r>
              <a:rPr lang="en-US" altLang="en-US" sz="2400">
                <a:latin typeface="Calibri" panose="020F0502020204030204" pitchFamily="34" charset="0"/>
                <a:cs typeface="Calibri" panose="020F0502020204030204" pitchFamily="34" charset="0"/>
              </a:rPr>
              <a:t>Privatization requires clear measurable policy goals </a:t>
            </a:r>
          </a:p>
          <a:p>
            <a:pPr>
              <a:lnSpc>
                <a:spcPct val="80000"/>
              </a:lnSpc>
            </a:pPr>
            <a:r>
              <a:rPr lang="en-US" altLang="en-US" sz="2400">
                <a:latin typeface="Calibri" panose="020F0502020204030204" pitchFamily="34" charset="0"/>
                <a:cs typeface="Calibri" panose="020F0502020204030204" pitchFamily="34" charset="0"/>
              </a:rPr>
              <a:t>May pose a threat to equity and accessibility</a:t>
            </a:r>
          </a:p>
          <a:p>
            <a:pPr>
              <a:lnSpc>
                <a:spcPct val="80000"/>
              </a:lnSpc>
            </a:pPr>
            <a:r>
              <a:rPr lang="en-US" altLang="en-US" sz="2400">
                <a:latin typeface="Calibri" panose="020F0502020204030204" pitchFamily="34" charset="0"/>
                <a:cs typeface="Calibri" panose="020F0502020204030204" pitchFamily="34" charset="0"/>
              </a:rPr>
              <a:t>Should core health services remain publicly financed</a:t>
            </a:r>
          </a:p>
          <a:p>
            <a:pPr>
              <a:lnSpc>
                <a:spcPct val="80000"/>
              </a:lnSpc>
            </a:pPr>
            <a:r>
              <a:rPr lang="en-US" altLang="en-US" sz="2400">
                <a:latin typeface="Calibri" panose="020F0502020204030204" pitchFamily="34" charset="0"/>
                <a:cs typeface="Calibri" panose="020F0502020204030204" pitchFamily="34" charset="0"/>
              </a:rPr>
              <a:t>Close regulation, monitoring and evaluation needed for both public and private services</a:t>
            </a:r>
          </a:p>
          <a:p>
            <a:pPr>
              <a:lnSpc>
                <a:spcPct val="80000"/>
              </a:lnSpc>
            </a:pPr>
            <a:r>
              <a:rPr lang="en-US" altLang="en-US" sz="2400">
                <a:latin typeface="Calibri" panose="020F0502020204030204" pitchFamily="34" charset="0"/>
                <a:cs typeface="Calibri" panose="020F0502020204030204" pitchFamily="34" charset="0"/>
              </a:rPr>
              <a:t>Contribution of raised managerial and business awareness in the public sector </a:t>
            </a:r>
          </a:p>
        </p:txBody>
      </p:sp>
      <p:sp>
        <p:nvSpPr>
          <p:cNvPr id="53252" name="Text Box 4">
            <a:extLst>
              <a:ext uri="{FF2B5EF4-FFF2-40B4-BE49-F238E27FC236}">
                <a16:creationId xmlns:a16="http://schemas.microsoft.com/office/drawing/2014/main" id="{C2A05043-FCB4-7172-4AFE-CB62861EA216}"/>
              </a:ext>
            </a:extLst>
          </p:cNvPr>
          <p:cNvSpPr txBox="1">
            <a:spLocks noChangeArrowheads="1"/>
          </p:cNvSpPr>
          <p:nvPr/>
        </p:nvSpPr>
        <p:spPr bwMode="auto">
          <a:xfrm>
            <a:off x="2133600" y="5638800"/>
            <a:ext cx="2971800"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1800"/>
              <a:t>After Albrecht 2008</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5">
            <a:extLst>
              <a:ext uri="{FF2B5EF4-FFF2-40B4-BE49-F238E27FC236}">
                <a16:creationId xmlns:a16="http://schemas.microsoft.com/office/drawing/2014/main" id="{52DDADB5-242F-25E8-3C41-CC0C3EDBD9D9}"/>
              </a:ext>
            </a:extLst>
          </p:cNvPr>
          <p:cNvSpPr>
            <a:spLocks noGrp="1" noChangeArrowheads="1"/>
          </p:cNvSpPr>
          <p:nvPr>
            <p:ph type="title"/>
          </p:nvPr>
        </p:nvSpPr>
        <p:spPr>
          <a:xfrm>
            <a:off x="1981200" y="1981200"/>
            <a:ext cx="8229600" cy="2057400"/>
          </a:xfrm>
        </p:spPr>
        <p:txBody>
          <a:bodyPr/>
          <a:lstStyle/>
          <a:p>
            <a:r>
              <a:rPr lang="en-US" altLang="en-US" sz="3600">
                <a:solidFill>
                  <a:srgbClr val="FF0000"/>
                </a:solidFill>
                <a:latin typeface="Calibri" panose="020F0502020204030204" pitchFamily="34" charset="0"/>
                <a:cs typeface="Calibri" panose="020F0502020204030204" pitchFamily="34" charset="0"/>
              </a:rPr>
              <a:t>As funder e.g. donor, private finance initiative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5" descr="The Global Fund to Fight AIDS, Tuberculosis and Malaria">
            <a:extLst>
              <a:ext uri="{FF2B5EF4-FFF2-40B4-BE49-F238E27FC236}">
                <a16:creationId xmlns:a16="http://schemas.microsoft.com/office/drawing/2014/main" id="{29448A30-C45F-0929-533F-B08EE21354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1" y="838200"/>
            <a:ext cx="3667125"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299" name="Picture 7" descr="red-190x117">
            <a:extLst>
              <a:ext uri="{FF2B5EF4-FFF2-40B4-BE49-F238E27FC236}">
                <a16:creationId xmlns:a16="http://schemas.microsoft.com/office/drawing/2014/main" id="{5278ED13-D0E8-654E-6183-05AF695AC8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1828801"/>
            <a:ext cx="18097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0" name="Picture 9" descr="gates-foundation-190x117">
            <a:extLst>
              <a:ext uri="{FF2B5EF4-FFF2-40B4-BE49-F238E27FC236}">
                <a16:creationId xmlns:a16="http://schemas.microsoft.com/office/drawing/2014/main" id="{33DC94CB-B66F-39E2-E8FE-C0AD3227AB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9800" y="3429001"/>
            <a:ext cx="18097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1" name="Picture 11" descr="chevron-190x117">
            <a:extLst>
              <a:ext uri="{FF2B5EF4-FFF2-40B4-BE49-F238E27FC236}">
                <a16:creationId xmlns:a16="http://schemas.microsoft.com/office/drawing/2014/main" id="{AF65EFA4-8E7A-D404-2938-B901D528B44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62400" y="1981201"/>
            <a:ext cx="18097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2" name="Picture 13" descr="takeda-190x117">
            <a:extLst>
              <a:ext uri="{FF2B5EF4-FFF2-40B4-BE49-F238E27FC236}">
                <a16:creationId xmlns:a16="http://schemas.microsoft.com/office/drawing/2014/main" id="{717BCB71-E5C5-2EBB-6358-1F36EDC97C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1200" y="2514601"/>
            <a:ext cx="18097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3" name="Picture 15" descr="coca-cola-190x117">
            <a:extLst>
              <a:ext uri="{FF2B5EF4-FFF2-40B4-BE49-F238E27FC236}">
                <a16:creationId xmlns:a16="http://schemas.microsoft.com/office/drawing/2014/main" id="{A293FD0A-4B6D-7834-AE8D-9466DA545B0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01000" y="2971801"/>
            <a:ext cx="18097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4" name="Picture 17" descr="malariainitiatives-190x117">
            <a:extLst>
              <a:ext uri="{FF2B5EF4-FFF2-40B4-BE49-F238E27FC236}">
                <a16:creationId xmlns:a16="http://schemas.microsoft.com/office/drawing/2014/main" id="{1C660926-5B57-7142-F043-92F26A4AFA9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95800" y="3581401"/>
            <a:ext cx="18097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5" name="Picture 19" descr="united-nations-foundation-190x117">
            <a:extLst>
              <a:ext uri="{FF2B5EF4-FFF2-40B4-BE49-F238E27FC236}">
                <a16:creationId xmlns:a16="http://schemas.microsoft.com/office/drawing/2014/main" id="{B9FB0E6E-6CCB-F99A-B812-4CF5B568CC5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162800" y="1371601"/>
            <a:ext cx="18097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6" name="Picture 21" descr="gift-from-africa-190x117">
            <a:extLst>
              <a:ext uri="{FF2B5EF4-FFF2-40B4-BE49-F238E27FC236}">
                <a16:creationId xmlns:a16="http://schemas.microsoft.com/office/drawing/2014/main" id="{B2DCEFCE-22B5-4747-C3DD-1BA7DA2D50B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67000" y="4953001"/>
            <a:ext cx="18097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7" name="Picture 23" descr="united-against-malaria-190x117">
            <a:extLst>
              <a:ext uri="{FF2B5EF4-FFF2-40B4-BE49-F238E27FC236}">
                <a16:creationId xmlns:a16="http://schemas.microsoft.com/office/drawing/2014/main" id="{BEFBE70A-D695-BDBA-B15D-86A3BEF0D75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239000" y="4343401"/>
            <a:ext cx="18097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8" name="Picture 25" descr="standard-bank-190x117">
            <a:extLst>
              <a:ext uri="{FF2B5EF4-FFF2-40B4-BE49-F238E27FC236}">
                <a16:creationId xmlns:a16="http://schemas.microsoft.com/office/drawing/2014/main" id="{62B0F2CF-A6B5-2C65-2FC7-306E852EEB6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029200" y="4800601"/>
            <a:ext cx="18097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a:extLst>
              <a:ext uri="{FF2B5EF4-FFF2-40B4-BE49-F238E27FC236}">
                <a16:creationId xmlns:a16="http://schemas.microsoft.com/office/drawing/2014/main" id="{505BE375-B5BB-1586-81A4-3DB6632E86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254000"/>
            <a:ext cx="8153400" cy="660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2B25F322-46C3-72EF-2D1F-71F43A70D539}"/>
              </a:ext>
            </a:extLst>
          </p:cNvPr>
          <p:cNvSpPr>
            <a:spLocks noGrp="1" noChangeArrowheads="1"/>
          </p:cNvSpPr>
          <p:nvPr>
            <p:ph type="title"/>
          </p:nvPr>
        </p:nvSpPr>
        <p:spPr>
          <a:xfrm>
            <a:off x="1981200" y="274638"/>
            <a:ext cx="8229600" cy="5211762"/>
          </a:xfrm>
        </p:spPr>
        <p:txBody>
          <a:bodyPr/>
          <a:lstStyle/>
          <a:p>
            <a:r>
              <a:rPr lang="en-GB" altLang="en-US" sz="3600">
                <a:solidFill>
                  <a:srgbClr val="FF0000"/>
                </a:solidFill>
                <a:latin typeface="Calibri" panose="020F0502020204030204" pitchFamily="34" charset="0"/>
                <a:cs typeface="Calibri" panose="020F0502020204030204" pitchFamily="34" charset="0"/>
              </a:rPr>
              <a:t>The “new philanthropy”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8B37B674-AD80-E10D-069D-0845F8003DED}"/>
              </a:ext>
            </a:extLst>
          </p:cNvPr>
          <p:cNvSpPr>
            <a:spLocks noGrp="1" noChangeArrowheads="1"/>
          </p:cNvSpPr>
          <p:nvPr>
            <p:ph type="title"/>
          </p:nvPr>
        </p:nvSpPr>
        <p:spPr>
          <a:xfrm>
            <a:off x="1981200" y="274638"/>
            <a:ext cx="8229600" cy="563562"/>
          </a:xfrm>
        </p:spPr>
        <p:txBody>
          <a:bodyPr/>
          <a:lstStyle/>
          <a:p>
            <a:pPr eaLnBrk="1" hangingPunct="1"/>
            <a:r>
              <a:rPr lang="en-GB" altLang="en-US" sz="3600">
                <a:solidFill>
                  <a:srgbClr val="FF0000"/>
                </a:solidFill>
              </a:rPr>
              <a:t>The “new philanthropy”</a:t>
            </a:r>
          </a:p>
        </p:txBody>
      </p:sp>
      <p:sp>
        <p:nvSpPr>
          <p:cNvPr id="58371" name="Rectangle 3">
            <a:extLst>
              <a:ext uri="{FF2B5EF4-FFF2-40B4-BE49-F238E27FC236}">
                <a16:creationId xmlns:a16="http://schemas.microsoft.com/office/drawing/2014/main" id="{6933DD76-7456-7038-F5F3-BD8FE3C5393D}"/>
              </a:ext>
            </a:extLst>
          </p:cNvPr>
          <p:cNvSpPr>
            <a:spLocks noGrp="1" noChangeArrowheads="1"/>
          </p:cNvSpPr>
          <p:nvPr>
            <p:ph type="body" idx="1"/>
          </p:nvPr>
        </p:nvSpPr>
        <p:spPr>
          <a:xfrm>
            <a:off x="1981200" y="990600"/>
            <a:ext cx="8229600" cy="5607050"/>
          </a:xfrm>
        </p:spPr>
        <p:txBody>
          <a:bodyPr/>
          <a:lstStyle/>
          <a:p>
            <a:pPr eaLnBrk="1" hangingPunct="1">
              <a:lnSpc>
                <a:spcPct val="90000"/>
              </a:lnSpc>
            </a:pPr>
            <a:r>
              <a:rPr lang="en-GB" altLang="en-US" sz="2800">
                <a:latin typeface="Calibri" panose="020F0502020204030204" pitchFamily="34" charset="0"/>
                <a:cs typeface="Calibri" panose="020F0502020204030204" pitchFamily="34" charset="0"/>
              </a:rPr>
              <a:t>Long history of corporate-based philanthropic activity e.g., Rockefeller and Carnegie Foundations </a:t>
            </a:r>
          </a:p>
          <a:p>
            <a:pPr eaLnBrk="1" hangingPunct="1">
              <a:lnSpc>
                <a:spcPct val="90000"/>
              </a:lnSpc>
            </a:pPr>
            <a:r>
              <a:rPr lang="en-GB" altLang="en-US" sz="2800">
                <a:latin typeface="Calibri" panose="020F0502020204030204" pitchFamily="34" charset="0"/>
                <a:cs typeface="Calibri" panose="020F0502020204030204" pitchFamily="34" charset="0"/>
              </a:rPr>
              <a:t>Often seen as a symptom of inequality of power, wealth and provision</a:t>
            </a:r>
          </a:p>
          <a:p>
            <a:pPr eaLnBrk="1" hangingPunct="1">
              <a:lnSpc>
                <a:spcPct val="90000"/>
              </a:lnSpc>
            </a:pPr>
            <a:r>
              <a:rPr lang="en-GB" altLang="en-US" sz="2800">
                <a:latin typeface="Calibri" panose="020F0502020204030204" pitchFamily="34" charset="0"/>
                <a:cs typeface="Calibri" panose="020F0502020204030204" pitchFamily="34" charset="0"/>
              </a:rPr>
              <a:t>But did support important social movements-schools, hospitals, settlements</a:t>
            </a:r>
          </a:p>
          <a:p>
            <a:pPr eaLnBrk="1" hangingPunct="1">
              <a:lnSpc>
                <a:spcPct val="90000"/>
              </a:lnSpc>
            </a:pPr>
            <a:r>
              <a:rPr lang="en-GB" altLang="en-US" sz="2800">
                <a:latin typeface="Calibri" panose="020F0502020204030204" pitchFamily="34" charset="0"/>
                <a:cs typeface="Calibri" panose="020F0502020204030204" pitchFamily="34" charset="0"/>
              </a:rPr>
              <a:t>Less impact now than hitherto, as governments play larger role in social provision</a:t>
            </a:r>
          </a:p>
          <a:p>
            <a:pPr eaLnBrk="1" hangingPunct="1">
              <a:lnSpc>
                <a:spcPct val="90000"/>
              </a:lnSpc>
            </a:pPr>
            <a:r>
              <a:rPr lang="en-GB" altLang="en-US" sz="2800">
                <a:latin typeface="Calibri" panose="020F0502020204030204" pitchFamily="34" charset="0"/>
                <a:cs typeface="Calibri" panose="020F0502020204030204" pitchFamily="34" charset="0"/>
              </a:rPr>
              <a:t>Strong press and public support</a:t>
            </a:r>
          </a:p>
          <a:p>
            <a:pPr eaLnBrk="1" hangingPunct="1">
              <a:lnSpc>
                <a:spcPct val="90000"/>
              </a:lnSpc>
            </a:pPr>
            <a:endParaRPr lang="en-GB" altLang="en-US"/>
          </a:p>
          <a:p>
            <a:pPr eaLnBrk="1" hangingPunct="1">
              <a:lnSpc>
                <a:spcPct val="90000"/>
              </a:lnSpc>
            </a:pPr>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ED8533FE-6744-F439-B951-AA72B9ECE375}"/>
              </a:ext>
            </a:extLst>
          </p:cNvPr>
          <p:cNvSpPr>
            <a:spLocks noGrp="1" noChangeArrowheads="1"/>
          </p:cNvSpPr>
          <p:nvPr>
            <p:ph type="title"/>
          </p:nvPr>
        </p:nvSpPr>
        <p:spPr>
          <a:xfrm>
            <a:off x="1981200" y="188913"/>
            <a:ext cx="8229600" cy="576262"/>
          </a:xfrm>
        </p:spPr>
        <p:txBody>
          <a:bodyPr/>
          <a:lstStyle/>
          <a:p>
            <a:pPr eaLnBrk="1" hangingPunct="1"/>
            <a:r>
              <a:rPr lang="en-GB" altLang="en-US" sz="3600">
                <a:solidFill>
                  <a:srgbClr val="FF0000"/>
                </a:solidFill>
              </a:rPr>
              <a:t>The “new philanthropy”</a:t>
            </a:r>
          </a:p>
        </p:txBody>
      </p:sp>
      <p:sp>
        <p:nvSpPr>
          <p:cNvPr id="59395" name="Rectangle 3">
            <a:extLst>
              <a:ext uri="{FF2B5EF4-FFF2-40B4-BE49-F238E27FC236}">
                <a16:creationId xmlns:a16="http://schemas.microsoft.com/office/drawing/2014/main" id="{46E6A841-22BD-0ADF-8B25-7FBC78075A97}"/>
              </a:ext>
            </a:extLst>
          </p:cNvPr>
          <p:cNvSpPr>
            <a:spLocks noGrp="1" noChangeArrowheads="1"/>
          </p:cNvSpPr>
          <p:nvPr>
            <p:ph type="body" idx="1"/>
          </p:nvPr>
        </p:nvSpPr>
        <p:spPr>
          <a:xfrm>
            <a:off x="1992313" y="1066800"/>
            <a:ext cx="8229600" cy="5530850"/>
          </a:xfrm>
        </p:spPr>
        <p:txBody>
          <a:bodyPr/>
          <a:lstStyle/>
          <a:p>
            <a:pPr eaLnBrk="1" hangingPunct="1">
              <a:lnSpc>
                <a:spcPct val="90000"/>
              </a:lnSpc>
            </a:pPr>
            <a:r>
              <a:rPr lang="en-GB" altLang="en-US" sz="2400"/>
              <a:t>Business tends now to be follower rather than leader of social movements e.g., feminism, racial equality, environmentalism, fair trade, disability rights</a:t>
            </a:r>
          </a:p>
          <a:p>
            <a:pPr eaLnBrk="1" hangingPunct="1">
              <a:lnSpc>
                <a:spcPct val="90000"/>
              </a:lnSpc>
            </a:pPr>
            <a:r>
              <a:rPr lang="en-GB" altLang="en-US" sz="2400"/>
              <a:t>Not as important as social movements and politics</a:t>
            </a:r>
          </a:p>
          <a:p>
            <a:pPr eaLnBrk="1" hangingPunct="1">
              <a:lnSpc>
                <a:spcPct val="90000"/>
              </a:lnSpc>
            </a:pPr>
            <a:r>
              <a:rPr lang="en-GB" altLang="en-US" sz="2400"/>
              <a:t>May create relationships of dependence between recipients and donors</a:t>
            </a:r>
          </a:p>
          <a:p>
            <a:pPr eaLnBrk="1" hangingPunct="1">
              <a:lnSpc>
                <a:spcPct val="90000"/>
              </a:lnSpc>
            </a:pPr>
            <a:r>
              <a:rPr lang="en-GB" altLang="en-US" sz="2400"/>
              <a:t>Long tradition of “self-restraint”-not trumpeting itself</a:t>
            </a:r>
          </a:p>
          <a:p>
            <a:pPr eaLnBrk="1" hangingPunct="1">
              <a:lnSpc>
                <a:spcPct val="90000"/>
              </a:lnSpc>
            </a:pPr>
            <a:r>
              <a:rPr lang="en-GB" altLang="en-US" sz="2400"/>
              <a:t>Philanthropy sometimes seen as unequal, paternalistic, disempowering, at odds with the world of rights</a:t>
            </a:r>
          </a:p>
          <a:p>
            <a:pPr eaLnBrk="1" hangingPunct="1">
              <a:lnSpc>
                <a:spcPct val="90000"/>
              </a:lnSpc>
            </a:pPr>
            <a:r>
              <a:rPr lang="en-GB" altLang="en-US" sz="2400"/>
              <a:t>Relationship between philanthropy and corporate social responsibility</a:t>
            </a:r>
          </a:p>
          <a:p>
            <a:pPr eaLnBrk="1" hangingPunct="1">
              <a:lnSpc>
                <a:spcPct val="90000"/>
              </a:lnSpc>
            </a:pPr>
            <a:r>
              <a:rPr lang="en-GB" altLang="en-US" sz="2400"/>
              <a:t>Initiatives such as the Global Compact, Clinton Global Initiative </a:t>
            </a:r>
          </a:p>
          <a:p>
            <a:pPr eaLnBrk="1" hangingPunct="1">
              <a:lnSpc>
                <a:spcPct val="90000"/>
              </a:lnSpc>
            </a:pPr>
            <a:endParaRPr lang="en-GB" altLang="en-US" sz="24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549E23-D54E-41C6-99B5-5D6CD323FE43}"/>
              </a:ext>
            </a:extLst>
          </p:cNvPr>
          <p:cNvSpPr>
            <a:spLocks noGrp="1"/>
          </p:cNvSpPr>
          <p:nvPr>
            <p:ph type="title"/>
          </p:nvPr>
        </p:nvSpPr>
        <p:spPr>
          <a:xfrm>
            <a:off x="2152650" y="365126"/>
            <a:ext cx="7886700" cy="5080098"/>
          </a:xfrm>
        </p:spPr>
        <p:txBody>
          <a:bodyPr/>
          <a:lstStyle/>
          <a:p>
            <a:pPr algn="ctr"/>
            <a:r>
              <a:rPr lang="en-GB" dirty="0">
                <a:solidFill>
                  <a:srgbClr val="FF0000"/>
                </a:solidFill>
              </a:rPr>
              <a:t>Whole of government and whole of society approaches  </a:t>
            </a:r>
          </a:p>
        </p:txBody>
      </p:sp>
    </p:spTree>
    <p:extLst>
      <p:ext uri="{BB962C8B-B14F-4D97-AF65-F5344CB8AC3E}">
        <p14:creationId xmlns:p14="http://schemas.microsoft.com/office/powerpoint/2010/main" val="16462347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82" name="Title 1"/>
          <p:cNvSpPr>
            <a:spLocks noGrp="1"/>
          </p:cNvSpPr>
          <p:nvPr>
            <p:ph type="ctrTitle"/>
          </p:nvPr>
        </p:nvSpPr>
        <p:spPr>
          <a:xfrm>
            <a:off x="1919288" y="188914"/>
            <a:ext cx="8229600" cy="922337"/>
          </a:xfrm>
        </p:spPr>
        <p:txBody>
          <a:bodyPr/>
          <a:lstStyle/>
          <a:p>
            <a:pPr eaLnBrk="1" hangingPunct="1"/>
            <a:r>
              <a:rPr lang="en-GB" altLang="en-US" sz="2800" b="1" dirty="0">
                <a:solidFill>
                  <a:srgbClr val="FF0000"/>
                </a:solidFill>
              </a:rPr>
              <a:t>Inter-sectoral action: elements for success</a:t>
            </a:r>
            <a:endParaRPr lang="en-NZ" altLang="en-US" sz="2800" b="1" dirty="0">
              <a:solidFill>
                <a:srgbClr val="FF0000"/>
              </a:solidFill>
            </a:endParaRPr>
          </a:p>
        </p:txBody>
      </p:sp>
      <p:graphicFrame>
        <p:nvGraphicFramePr>
          <p:cNvPr id="5" name="Content Placeholder 4"/>
          <p:cNvGraphicFramePr>
            <a:graphicFrameLocks noGrp="1"/>
          </p:cNvGraphicFramePr>
          <p:nvPr>
            <p:ph sz="quarter" idx="4294967295"/>
          </p:nvPr>
        </p:nvGraphicFramePr>
        <p:xfrm>
          <a:off x="1524001" y="1484314"/>
          <a:ext cx="8424863" cy="4537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1981200" y="152400"/>
            <a:ext cx="8229600" cy="762000"/>
          </a:xfrm>
        </p:spPr>
        <p:txBody>
          <a:bodyPr/>
          <a:lstStyle/>
          <a:p>
            <a:pPr eaLnBrk="1" hangingPunct="1"/>
            <a:r>
              <a:rPr lang="en-US" altLang="en-US" sz="2400" dirty="0">
                <a:solidFill>
                  <a:srgbClr val="FF0000"/>
                </a:solidFill>
              </a:rPr>
              <a:t>Developing and implementing a policy for salt reduction</a:t>
            </a:r>
          </a:p>
        </p:txBody>
      </p:sp>
      <p:pic>
        <p:nvPicPr>
          <p:cNvPr id="5017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914400"/>
            <a:ext cx="8610600" cy="541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180" name="TextBox 2"/>
          <p:cNvSpPr txBox="1">
            <a:spLocks noChangeArrowheads="1"/>
          </p:cNvSpPr>
          <p:nvPr/>
        </p:nvSpPr>
        <p:spPr bwMode="auto">
          <a:xfrm>
            <a:off x="1828800" y="6324601"/>
            <a:ext cx="3810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US" altLang="en-US" sz="1200">
                <a:solidFill>
                  <a:prstClr val="black"/>
                </a:solidFill>
              </a:rPr>
              <a:t>Source: WHO (2007).</a:t>
            </a:r>
          </a:p>
        </p:txBody>
      </p:sp>
    </p:spTree>
    <p:extLst>
      <p:ext uri="{BB962C8B-B14F-4D97-AF65-F5344CB8AC3E}">
        <p14:creationId xmlns:p14="http://schemas.microsoft.com/office/powerpoint/2010/main" val="3858691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330" name="Picture 2" descr="http://www.merrionstreet.ie/en/wp-content/uploads/2013/03/031post.jpg"/>
          <p:cNvPicPr>
            <a:picLocks noChangeAspect="1" noChangeArrowheads="1"/>
          </p:cNvPicPr>
          <p:nvPr/>
        </p:nvPicPr>
        <p:blipFill>
          <a:blip r:embed="rId3" cstate="print"/>
          <a:srcRect/>
          <a:stretch>
            <a:fillRect/>
          </a:stretch>
        </p:blipFill>
        <p:spPr bwMode="auto">
          <a:xfrm>
            <a:off x="2566988" y="1125539"/>
            <a:ext cx="6985000" cy="4518025"/>
          </a:xfrm>
          <a:prstGeom prst="rect">
            <a:avLst/>
          </a:prstGeom>
          <a:noFill/>
          <a:ln w="9525">
            <a:noFill/>
            <a:miter lim="800000"/>
            <a:headEnd/>
            <a:tailEnd/>
          </a:ln>
        </p:spPr>
      </p:pic>
      <p:sp>
        <p:nvSpPr>
          <p:cNvPr id="227331" name="Title 2"/>
          <p:cNvSpPr>
            <a:spLocks noGrp="1"/>
          </p:cNvSpPr>
          <p:nvPr>
            <p:ph type="title"/>
          </p:nvPr>
        </p:nvSpPr>
        <p:spPr/>
        <p:txBody>
          <a:bodyPr/>
          <a:lstStyle/>
          <a:p>
            <a:pPr algn="ctr"/>
            <a:r>
              <a:rPr lang="en-GB" altLang="en-US">
                <a:ea typeface="ＭＳ Ｐゴシック" pitchFamily="34" charset="-128"/>
              </a:rPr>
              <a:t>Launch of Healthy Ireland 2013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TotalTime>
  <Words>1685</Words>
  <Application>Microsoft Office PowerPoint</Application>
  <PresentationFormat>Widescreen</PresentationFormat>
  <Paragraphs>270</Paragraphs>
  <Slides>40</Slides>
  <Notes>13</Notes>
  <HiddenSlides>0</HiddenSlides>
  <MMClips>0</MMClips>
  <ScaleCrop>false</ScaleCrop>
  <HeadingPairs>
    <vt:vector size="6" baseType="variant">
      <vt:variant>
        <vt:lpstr>Fonts Used</vt:lpstr>
      </vt:variant>
      <vt:variant>
        <vt:i4>14</vt:i4>
      </vt:variant>
      <vt:variant>
        <vt:lpstr>Theme</vt:lpstr>
      </vt:variant>
      <vt:variant>
        <vt:i4>3</vt:i4>
      </vt:variant>
      <vt:variant>
        <vt:lpstr>Slide Titles</vt:lpstr>
      </vt:variant>
      <vt:variant>
        <vt:i4>40</vt:i4>
      </vt:variant>
    </vt:vector>
  </HeadingPairs>
  <TitlesOfParts>
    <vt:vector size="57" baseType="lpstr">
      <vt:lpstr>MS PGothic</vt:lpstr>
      <vt:lpstr>Aptos</vt:lpstr>
      <vt:lpstr>Aptos Display</vt:lpstr>
      <vt:lpstr>Arial</vt:lpstr>
      <vt:lpstr>Arial Narrow</vt:lpstr>
      <vt:lpstr>Calibri</vt:lpstr>
      <vt:lpstr>Calibri Light</vt:lpstr>
      <vt:lpstr>EYInterstate Light</vt:lpstr>
      <vt:lpstr>Lucida Sans Unicode</vt:lpstr>
      <vt:lpstr>Times New Roman</vt:lpstr>
      <vt:lpstr>Trebuchet MS</vt:lpstr>
      <vt:lpstr>Wingdings</vt:lpstr>
      <vt:lpstr>Wingdings 2</vt:lpstr>
      <vt:lpstr>Wingdings 3</vt:lpstr>
      <vt:lpstr>Office Theme</vt:lpstr>
      <vt:lpstr>1_Office Theme</vt:lpstr>
      <vt:lpstr>2_Office Theme</vt:lpstr>
      <vt:lpstr>Actors in global health </vt:lpstr>
      <vt:lpstr>Actors in global public health </vt:lpstr>
      <vt:lpstr>United Nations and World Health Organization </vt:lpstr>
      <vt:lpstr>PowerPoint Presentation</vt:lpstr>
      <vt:lpstr>World Health Organization</vt:lpstr>
      <vt:lpstr>WHO structure</vt:lpstr>
      <vt:lpstr>PowerPoint Presentation</vt:lpstr>
      <vt:lpstr>Core functions of WHO </vt:lpstr>
      <vt:lpstr>Universal health coverage</vt:lpstr>
      <vt:lpstr>Non Governmental Organizations </vt:lpstr>
      <vt:lpstr>Non governmental organizations</vt:lpstr>
      <vt:lpstr>New foundations since 2000…</vt:lpstr>
      <vt:lpstr>Non governmental organizations</vt:lpstr>
      <vt:lpstr>Non-governmental organizations</vt:lpstr>
      <vt:lpstr>Non-governmental organizations</vt:lpstr>
      <vt:lpstr>The Private Sector </vt:lpstr>
      <vt:lpstr>Industry roles in context</vt:lpstr>
      <vt:lpstr>The private sector in health care </vt:lpstr>
      <vt:lpstr>Claims for the private sector</vt:lpstr>
      <vt:lpstr>As determinant </vt:lpstr>
      <vt:lpstr>PowerPoint Presentation</vt:lpstr>
      <vt:lpstr>As an actor e.g. the pharmaceutical industry </vt:lpstr>
      <vt:lpstr>Patient Access Barriers – The Demand</vt:lpstr>
      <vt:lpstr>PowerPoint Presentation</vt:lpstr>
      <vt:lpstr>As partner</vt:lpstr>
      <vt:lpstr>PowerPoint Presentation</vt:lpstr>
      <vt:lpstr>PowerPoint Presentation</vt:lpstr>
      <vt:lpstr>As service provider</vt:lpstr>
      <vt:lpstr>PowerPoint Presentation</vt:lpstr>
      <vt:lpstr>But perhaps. Some questions. </vt:lpstr>
      <vt:lpstr>As funder e.g. donor, private finance initiative</vt:lpstr>
      <vt:lpstr>PowerPoint Presentation</vt:lpstr>
      <vt:lpstr>PowerPoint Presentation</vt:lpstr>
      <vt:lpstr>The “new philanthropy”</vt:lpstr>
      <vt:lpstr>The “new philanthropy”</vt:lpstr>
      <vt:lpstr>The “new philanthropy”</vt:lpstr>
      <vt:lpstr>Whole of government and whole of society approaches  </vt:lpstr>
      <vt:lpstr>Inter-sectoral action: elements for success</vt:lpstr>
      <vt:lpstr>Developing and implementing a policy for salt reduction</vt:lpstr>
      <vt:lpstr>Launch of Healthy Ireland 2013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Actors in global health</dc:title>
  <dc:creator>Richard Alderslade</dc:creator>
  <cp:lastModifiedBy>Richard Alderslade</cp:lastModifiedBy>
  <cp:revision>2</cp:revision>
  <dcterms:created xsi:type="dcterms:W3CDTF">2024-04-28T08:00:59Z</dcterms:created>
  <dcterms:modified xsi:type="dcterms:W3CDTF">2024-04-28T08:09:22Z</dcterms:modified>
</cp:coreProperties>
</file>