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04" r:id="rId1"/>
  </p:sldMasterIdLst>
  <p:notesMasterIdLst>
    <p:notesMasterId r:id="rId11"/>
  </p:notesMasterIdLst>
  <p:handoutMasterIdLst>
    <p:handoutMasterId r:id="rId12"/>
  </p:handout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6D8413-9EEB-46F0-A549-129310544CB5}" v="545" dt="2021-10-29T15:59:05.811"/>
    <p1510:client id="{28FB25C3-3818-BEBB-D169-9E7BD9F8C4E8}" v="3" dt="2021-10-28T14:45:01.749"/>
    <p1510:client id="{3A693139-3E91-D6D3-A778-16C7630AB8D7}" v="863" dt="2021-11-03T21:20:46.102"/>
    <p1510:client id="{734EC5CC-BEE9-23CF-9D72-50CE0C96E226}" v="14" dt="2021-11-06T18:42:34.998"/>
    <p1510:client id="{C4087A42-C490-6DE3-9CDE-3C22EB208CFC}" v="30" dt="2021-11-05T23:11:50.229"/>
    <p1510:client id="{DC4BB2C5-085B-C221-BBFE-94F20082D32C}" v="65" dt="2021-11-05T22:03:55.601"/>
    <p1510:client id="{E416C9AD-2FF7-5F4F-67AF-4689E5E76127}" v="318" dt="2021-10-29T18:36:18.228"/>
    <p1510:client id="{E8FD392B-56EF-4B7B-8789-2DC3508C858A}" v="232" dt="2021-10-27T16:39:03.044"/>
    <p1510:client id="{EE726096-BA26-05E3-5071-0E8F2275F801}" v="402" dt="2021-11-06T00:03:53.490"/>
    <p1510:client id="{F02A72C1-6956-30DD-0BF1-C35DB985583D}" v="670" dt="2021-11-06T18:28:34.8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84" autoAdjust="0"/>
    <p:restoredTop sz="94660"/>
  </p:normalViewPr>
  <p:slideViewPr>
    <p:cSldViewPr snapToGrid="0">
      <p:cViewPr varScale="1">
        <p:scale>
          <a:sx n="79" d="100"/>
          <a:sy n="79" d="100"/>
        </p:scale>
        <p:origin x="619" y="77"/>
      </p:cViewPr>
      <p:guideLst/>
    </p:cSldViewPr>
  </p:slideViewPr>
  <p:notesTextViewPr>
    <p:cViewPr>
      <p:scale>
        <a:sx n="1" d="1"/>
        <a:sy n="1" d="1"/>
      </p:scale>
      <p:origin x="0" y="-346"/>
    </p:cViewPr>
  </p:notesTextViewPr>
  <p:notesViewPr>
    <p:cSldViewPr snapToGrid="0">
      <p:cViewPr varScale="1">
        <p:scale>
          <a:sx n="96" d="100"/>
          <a:sy n="96" d="100"/>
        </p:scale>
        <p:origin x="355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5FF58BA-24F3-4E0B-9630-2FD3683EF92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C709B603-B8E7-49C5-A119-26AF4E2BFF8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67E5E31-8BDD-425B-A551-D63A71F002D9}" type="datetime1">
              <a:rPr lang="en-GB" smtClean="0"/>
              <a:t>06/11/2021</a:t>
            </a:fld>
            <a:endParaRPr lang="en-GB" dirty="0"/>
          </a:p>
        </p:txBody>
      </p:sp>
      <p:sp>
        <p:nvSpPr>
          <p:cNvPr id="4" name="Footer Placeholder 3">
            <a:extLst>
              <a:ext uri="{FF2B5EF4-FFF2-40B4-BE49-F238E27FC236}">
                <a16:creationId xmlns:a16="http://schemas.microsoft.com/office/drawing/2014/main" id="{B51916D7-9596-4347-9A55-B0115383C0E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1AC0D1A2-3CDB-43B2-A241-F7A8CAC27F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7AB3278-610A-482F-AF04-93693B9618E9}" type="slidenum">
              <a:rPr lang="en-GB" smtClean="0"/>
              <a:t>‹#›</a:t>
            </a:fld>
            <a:endParaRPr lang="en-GB"/>
          </a:p>
        </p:txBody>
      </p:sp>
    </p:spTree>
    <p:extLst>
      <p:ext uri="{BB962C8B-B14F-4D97-AF65-F5344CB8AC3E}">
        <p14:creationId xmlns:p14="http://schemas.microsoft.com/office/powerpoint/2010/main" val="3903133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B2B14F-ED20-468D-A54D-C292EB47EE27}" type="datetime1">
              <a:rPr lang="en-GB" smtClean="0"/>
              <a:pPr/>
              <a:t>06/11/2021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D7F003-CEF5-450E-BBF6-A21384B30EC8}" type="slidenum">
              <a:rPr lang="en-GB" noProof="0" smtClean="0"/>
              <a:t>‹#›</a:t>
            </a:fld>
            <a:endParaRPr lang="en-GB" noProof="0"/>
          </a:p>
        </p:txBody>
      </p:sp>
    </p:spTree>
    <p:extLst>
      <p:ext uri="{BB962C8B-B14F-4D97-AF65-F5344CB8AC3E}">
        <p14:creationId xmlns:p14="http://schemas.microsoft.com/office/powerpoint/2010/main" val="1575222463"/>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4D7F003-CEF5-450E-BBF6-A21384B30EC8}" type="slidenum">
              <a:rPr lang="en-GB" smtClean="0"/>
              <a:t>1</a:t>
            </a:fld>
            <a:endParaRPr lang="en-GB"/>
          </a:p>
        </p:txBody>
      </p:sp>
    </p:spTree>
    <p:extLst>
      <p:ext uri="{BB962C8B-B14F-4D97-AF65-F5344CB8AC3E}">
        <p14:creationId xmlns:p14="http://schemas.microsoft.com/office/powerpoint/2010/main" val="34004375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US" sz="1800" b="1" i="0" u="none" strike="noStrike" dirty="0">
                <a:solidFill>
                  <a:srgbClr val="000000"/>
                </a:solidFill>
                <a:effectLst/>
                <a:latin typeface="Arial" panose="020B0604020202020204" pitchFamily="34" charset="0"/>
              </a:rPr>
              <a:t>Introduction</a:t>
            </a:r>
            <a:endParaRPr lang="en-US" b="0" dirty="0">
              <a:effectLst/>
            </a:endParaRPr>
          </a:p>
          <a:p>
            <a:pPr rtl="0">
              <a:spcBef>
                <a:spcPts val="0"/>
              </a:spcBef>
              <a:spcAft>
                <a:spcPts val="0"/>
              </a:spcAft>
            </a:pPr>
            <a:r>
              <a:rPr lang="en-US" sz="1800" b="0" i="0" u="none" strike="noStrike" dirty="0">
                <a:solidFill>
                  <a:srgbClr val="000000"/>
                </a:solidFill>
                <a:effectLst/>
                <a:latin typeface="Arial" panose="020B0604020202020204" pitchFamily="34" charset="0"/>
              </a:rPr>
              <a:t>Amazon is a multinational technology company that is focusing on e-commerce. This is the online retail company that is under the industry of e-commerce, artificial intelligence, cloud computing as well as consumer electronics. The presentation is focusing on the stress regarding the work. Identifying the problems, it can be said that Amazon is the worst place to work due to the excessive workload pressure and Amazon is getting high quotes of the production for the warehouse workers that is creating the stress constantly. </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34D7F003-CEF5-450E-BBF6-A21384B30EC8}" type="slidenum">
              <a:rPr lang="en-GB" noProof="0" smtClean="0"/>
              <a:t>2</a:t>
            </a:fld>
            <a:endParaRPr lang="en-GB" noProof="0"/>
          </a:p>
        </p:txBody>
      </p:sp>
    </p:spTree>
    <p:extLst>
      <p:ext uri="{BB962C8B-B14F-4D97-AF65-F5344CB8AC3E}">
        <p14:creationId xmlns:p14="http://schemas.microsoft.com/office/powerpoint/2010/main" val="16960153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US" sz="1800" b="0" i="0" u="none" strike="noStrike" dirty="0">
                <a:solidFill>
                  <a:srgbClr val="000000"/>
                </a:solidFill>
                <a:effectLst/>
                <a:latin typeface="Arial" panose="020B0604020202020204" pitchFamily="34" charset="0"/>
              </a:rPr>
              <a:t>Problem description </a:t>
            </a:r>
            <a:endParaRPr lang="en-US" b="0"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dirty="0">
                <a:solidFill>
                  <a:srgbClr val="000000"/>
                </a:solidFill>
                <a:effectLst/>
                <a:latin typeface="Arial" panose="020B0604020202020204" pitchFamily="34" charset="0"/>
              </a:rPr>
              <a:t>Workload pressure is making a stressful situation for the employees in the organization. The staff in the organization are working like robots. Constant stress in the workplace of the organization is leading to the sickness of the workers. The people in the organization think that their work can kill them. Grueling conditions in the workplace in the Amazon is making difficulties for the </a:t>
            </a:r>
            <a:r>
              <a:rPr lang="en-US" sz="1800" b="0" i="0" u="none" strike="noStrike" dirty="0" err="1">
                <a:solidFill>
                  <a:srgbClr val="000000"/>
                </a:solidFill>
                <a:effectLst/>
                <a:latin typeface="Arial" panose="020B0604020202020204" pitchFamily="34" charset="0"/>
              </a:rPr>
              <a:t>employees</a:t>
            </a:r>
            <a:r>
              <a:rPr lang="en-US" sz="2800" dirty="0" err="1">
                <a:latin typeface="Times New Roman" panose="02020603050405020304" pitchFamily="18" charset="0"/>
              </a:rPr>
              <a:t>Source</a:t>
            </a:r>
            <a:r>
              <a:rPr lang="en-US" sz="2800" dirty="0">
                <a:latin typeface="Times New Roman" panose="02020603050405020304" pitchFamily="18" charset="0"/>
              </a:rPr>
              <a:t>: (</a:t>
            </a:r>
            <a:r>
              <a:rPr lang="en-US" sz="1800" b="0" i="0" dirty="0">
                <a:effectLst/>
                <a:latin typeface="Times New Roman" panose="02020603050405020304" pitchFamily="18" charset="0"/>
              </a:rPr>
              <a:t>Kantor and </a:t>
            </a:r>
            <a:r>
              <a:rPr lang="en-US" sz="1800" b="0" i="0" dirty="0" err="1">
                <a:effectLst/>
                <a:latin typeface="Times New Roman" panose="02020603050405020304" pitchFamily="18" charset="0"/>
              </a:rPr>
              <a:t>Streitfeld</a:t>
            </a:r>
            <a:r>
              <a:rPr lang="en-US" sz="1800" b="0" i="0" dirty="0">
                <a:effectLst/>
                <a:latin typeface="Times New Roman" panose="02020603050405020304" pitchFamily="18" charset="0"/>
              </a:rPr>
              <a:t>, </a:t>
            </a:r>
            <a:r>
              <a:rPr lang="en-US" sz="1800" b="0" i="0">
                <a:effectLst/>
                <a:latin typeface="Times New Roman" panose="02020603050405020304" pitchFamily="18" charset="0"/>
              </a:rPr>
              <a:t>2015)</a:t>
            </a:r>
            <a:r>
              <a:rPr lang="en-US" sz="1800" b="0" i="0" u="none" strike="noStrike">
                <a:solidFill>
                  <a:srgbClr val="000000"/>
                </a:solidFill>
                <a:effectLst/>
                <a:latin typeface="Arial" panose="020B0604020202020204" pitchFamily="34" charset="0"/>
              </a:rPr>
              <a:t>. </a:t>
            </a:r>
            <a:endParaRPr lang="en-US" b="0" dirty="0">
              <a:effectLst/>
            </a:endParaRPr>
          </a:p>
          <a:p>
            <a:pPr rtl="0">
              <a:spcBef>
                <a:spcPts val="0"/>
              </a:spcBef>
              <a:spcAft>
                <a:spcPts val="0"/>
              </a:spcAft>
            </a:pPr>
            <a:r>
              <a:rPr lang="en-US" sz="1800" b="1" i="0" u="none" strike="noStrike" dirty="0">
                <a:solidFill>
                  <a:srgbClr val="000000"/>
                </a:solidFill>
                <a:effectLst/>
                <a:latin typeface="Arial" panose="020B0604020202020204" pitchFamily="34" charset="0"/>
              </a:rPr>
              <a:t>Problem solving process - </a:t>
            </a:r>
            <a:endParaRPr lang="en-US" b="0" dirty="0">
              <a:effectLst/>
            </a:endParaRPr>
          </a:p>
          <a:p>
            <a:pPr rtl="0">
              <a:spcBef>
                <a:spcPts val="0"/>
              </a:spcBef>
              <a:spcAft>
                <a:spcPts val="0"/>
              </a:spcAft>
            </a:pPr>
            <a:r>
              <a:rPr lang="en-US" sz="1800" b="0" i="0" u="none" strike="noStrike" dirty="0">
                <a:solidFill>
                  <a:srgbClr val="000000"/>
                </a:solidFill>
                <a:effectLst/>
                <a:latin typeface="Arial" panose="020B0604020202020204" pitchFamily="34" charset="0"/>
              </a:rPr>
              <a:t>Defining the problem - The stressful situation among the employees is the major problem. </a:t>
            </a:r>
            <a:endParaRPr lang="en-US" b="0" dirty="0">
              <a:effectLst/>
            </a:endParaRPr>
          </a:p>
          <a:p>
            <a:pPr rtl="0">
              <a:spcBef>
                <a:spcPts val="0"/>
              </a:spcBef>
              <a:spcAft>
                <a:spcPts val="0"/>
              </a:spcAft>
            </a:pPr>
            <a:r>
              <a:rPr lang="en-US" sz="1800" b="0" i="0" u="none" strike="noStrike" dirty="0">
                <a:solidFill>
                  <a:srgbClr val="000000"/>
                </a:solidFill>
                <a:effectLst/>
                <a:latin typeface="Arial" panose="020B0604020202020204" pitchFamily="34" charset="0"/>
              </a:rPr>
              <a:t>Clarifying the problem  - The employees said they are working like a robot. </a:t>
            </a:r>
            <a:endParaRPr lang="en-US" b="0" dirty="0">
              <a:effectLst/>
            </a:endParaRPr>
          </a:p>
          <a:p>
            <a:pPr rtl="0">
              <a:spcBef>
                <a:spcPts val="0"/>
              </a:spcBef>
              <a:spcAft>
                <a:spcPts val="0"/>
              </a:spcAft>
            </a:pPr>
            <a:r>
              <a:rPr lang="en-US" sz="1800" b="0" i="0" u="none" strike="noStrike" dirty="0">
                <a:solidFill>
                  <a:srgbClr val="000000"/>
                </a:solidFill>
                <a:effectLst/>
                <a:latin typeface="Arial" panose="020B0604020202020204" pitchFamily="34" charset="0"/>
              </a:rPr>
              <a:t>Defining the goals - The organization has the goal to reduce the stress in the workplace. </a:t>
            </a:r>
            <a:endParaRPr lang="en-US" b="0" dirty="0">
              <a:effectLst/>
            </a:endParaRPr>
          </a:p>
          <a:p>
            <a:pPr rtl="0">
              <a:spcBef>
                <a:spcPts val="0"/>
              </a:spcBef>
              <a:spcAft>
                <a:spcPts val="0"/>
              </a:spcAft>
            </a:pPr>
            <a:r>
              <a:rPr lang="en-US" sz="1800" b="0" i="0" u="none" strike="noStrike" dirty="0">
                <a:solidFill>
                  <a:srgbClr val="000000"/>
                </a:solidFill>
                <a:effectLst/>
                <a:latin typeface="Arial" panose="020B0604020202020204" pitchFamily="34" charset="0"/>
              </a:rPr>
              <a:t>Root cause to the problems - High percentage of the workload is the main cause of the problem. </a:t>
            </a:r>
            <a:endParaRPr lang="en-US" b="0" dirty="0">
              <a:effectLst/>
            </a:endParaRPr>
          </a:p>
          <a:p>
            <a:pPr rtl="0">
              <a:spcBef>
                <a:spcPts val="0"/>
              </a:spcBef>
              <a:spcAft>
                <a:spcPts val="0"/>
              </a:spcAft>
            </a:pPr>
            <a:r>
              <a:rPr lang="en-US" sz="1800" b="0" i="0" u="none" strike="noStrike" dirty="0">
                <a:solidFill>
                  <a:srgbClr val="000000"/>
                </a:solidFill>
                <a:effectLst/>
                <a:latin typeface="Arial" panose="020B0604020202020204" pitchFamily="34" charset="0"/>
              </a:rPr>
              <a:t>Developing action plan  - The organization will maintain the flexibility in the working </a:t>
            </a:r>
            <a:r>
              <a:rPr lang="en-US" sz="1800" b="0" i="0" u="none" strike="noStrike" dirty="0" err="1">
                <a:solidFill>
                  <a:srgbClr val="000000"/>
                </a:solidFill>
                <a:effectLst/>
                <a:latin typeface="Arial" panose="020B0604020202020204" pitchFamily="34" charset="0"/>
              </a:rPr>
              <a:t>hiur</a:t>
            </a:r>
            <a:r>
              <a:rPr lang="en-US" sz="1800" b="0" i="0" u="none" strike="noStrike" dirty="0">
                <a:solidFill>
                  <a:srgbClr val="000000"/>
                </a:solidFill>
                <a:effectLst/>
                <a:latin typeface="Arial" panose="020B0604020202020204" pitchFamily="34" charset="0"/>
              </a:rPr>
              <a:t> to reduce the stress. </a:t>
            </a:r>
            <a:endParaRPr lang="en-US" b="0" dirty="0">
              <a:effectLst/>
            </a:endParaRPr>
          </a:p>
          <a:p>
            <a:pPr rtl="0">
              <a:spcBef>
                <a:spcPts val="0"/>
              </a:spcBef>
              <a:spcAft>
                <a:spcPts val="0"/>
              </a:spcAft>
            </a:pPr>
            <a:r>
              <a:rPr lang="en-US" sz="1800" b="0" i="0" u="none" strike="noStrike" dirty="0">
                <a:solidFill>
                  <a:srgbClr val="000000"/>
                </a:solidFill>
                <a:effectLst/>
                <a:latin typeface="Arial" panose="020B0604020202020204" pitchFamily="34" charset="0"/>
              </a:rPr>
              <a:t>Executing the action plan - Implementing the action plan the organization will satisfy the employees and the employees can work happily than before. </a:t>
            </a:r>
            <a:endParaRPr lang="en-US" b="0" dirty="0">
              <a:effectLst/>
            </a:endParaRPr>
          </a:p>
          <a:p>
            <a:pPr rtl="0">
              <a:spcBef>
                <a:spcPts val="0"/>
              </a:spcBef>
              <a:spcAft>
                <a:spcPts val="0"/>
              </a:spcAft>
            </a:pPr>
            <a:r>
              <a:rPr lang="en-US" sz="1800" b="0" i="0" u="none" strike="noStrike" dirty="0">
                <a:solidFill>
                  <a:srgbClr val="000000"/>
                </a:solidFill>
                <a:effectLst/>
                <a:latin typeface="Arial" panose="020B0604020202020204" pitchFamily="34" charset="0"/>
              </a:rPr>
              <a:t>Results - Implementing the solution the organization will see more percentage of the customers and they will give better feedback and this will also develop more business opportunities. </a:t>
            </a:r>
            <a:endParaRPr lang="en-US" b="0" dirty="0">
              <a:effectLst/>
            </a:endParaRPr>
          </a:p>
          <a:p>
            <a:pPr rtl="0">
              <a:spcBef>
                <a:spcPts val="0"/>
              </a:spcBef>
              <a:spcAft>
                <a:spcPts val="0"/>
              </a:spcAft>
            </a:pPr>
            <a:r>
              <a:rPr lang="en-US" sz="1800" b="0" i="0" u="none" strike="noStrike" dirty="0">
                <a:solidFill>
                  <a:srgbClr val="000000"/>
                </a:solidFill>
                <a:effectLst/>
                <a:latin typeface="Arial" panose="020B0604020202020204" pitchFamily="34" charset="0"/>
              </a:rPr>
              <a:t>Continuous improvement - Implementing the solution the organization can get the satisfaction from the employees and it leads to reducing the unhappiness among the employees. </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34D7F003-CEF5-450E-BBF6-A21384B30EC8}" type="slidenum">
              <a:rPr lang="en-GB" noProof="0" smtClean="0"/>
              <a:t>3</a:t>
            </a:fld>
            <a:endParaRPr lang="en-GB" noProof="0"/>
          </a:p>
        </p:txBody>
      </p:sp>
    </p:spTree>
    <p:extLst>
      <p:ext uri="{BB962C8B-B14F-4D97-AF65-F5344CB8AC3E}">
        <p14:creationId xmlns:p14="http://schemas.microsoft.com/office/powerpoint/2010/main" val="3124363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US" sz="1800" b="0" i="0" u="none" strike="noStrike" dirty="0">
                <a:solidFill>
                  <a:srgbClr val="000000"/>
                </a:solidFill>
                <a:effectLst/>
                <a:latin typeface="Arial" panose="020B0604020202020204" pitchFamily="34" charset="0"/>
              </a:rPr>
              <a:t>PESTEL analysis</a:t>
            </a:r>
            <a:endParaRPr lang="en-US" b="0" dirty="0">
              <a:effectLst/>
            </a:endParaRPr>
          </a:p>
          <a:p>
            <a:pPr rtl="0">
              <a:spcBef>
                <a:spcPts val="0"/>
              </a:spcBef>
              <a:spcAft>
                <a:spcPts val="0"/>
              </a:spcAft>
            </a:pPr>
            <a:r>
              <a:rPr lang="en-US" sz="1800" b="0" i="0" u="none" strike="noStrike" dirty="0">
                <a:solidFill>
                  <a:srgbClr val="000000"/>
                </a:solidFill>
                <a:effectLst/>
                <a:latin typeface="Arial" panose="020B0604020202020204" pitchFamily="34" charset="0"/>
              </a:rPr>
              <a:t>Political - In light of the negotiations of Brexit, the USA and UK government hold the discussion about their deals of potential trade among the two countries. This is making it easy to operate in the UK and this leading to the reduction of the import tax as well as the less regulations (Gilchrist, 2017)</a:t>
            </a:r>
            <a:endParaRPr lang="en-US" b="0" dirty="0">
              <a:effectLst/>
            </a:endParaRPr>
          </a:p>
          <a:p>
            <a:pPr rtl="0">
              <a:spcBef>
                <a:spcPts val="0"/>
              </a:spcBef>
              <a:spcAft>
                <a:spcPts val="0"/>
              </a:spcAft>
            </a:pPr>
            <a:r>
              <a:rPr lang="en-US" sz="1800" b="0" i="0" u="none" strike="noStrike" dirty="0">
                <a:solidFill>
                  <a:srgbClr val="000000"/>
                </a:solidFill>
                <a:effectLst/>
                <a:latin typeface="Arial" panose="020B0604020202020204" pitchFamily="34" charset="0"/>
              </a:rPr>
              <a:t>Economical  - In 2020, Amazon activity’s total revenue all over the UK were 20.63 billion of the pound. On the other hand, 2019 showed 13.73 billion of the pound. So, it can be said that the business has increased due to the growth of online shopping. So, the people's trend with online shopping is leading to the stress of the employees because the company is creating pressure on the employees for more work. </a:t>
            </a:r>
            <a:endParaRPr lang="en-US" b="0" dirty="0">
              <a:effectLst/>
            </a:endParaRPr>
          </a:p>
          <a:p>
            <a:pPr rtl="0">
              <a:spcBef>
                <a:spcPts val="0"/>
              </a:spcBef>
              <a:spcAft>
                <a:spcPts val="0"/>
              </a:spcAft>
            </a:pPr>
            <a:br>
              <a:rPr lang="en-US" b="0" dirty="0">
                <a:effectLst/>
              </a:rPr>
            </a:br>
            <a:r>
              <a:rPr lang="en-US" sz="1800" b="0" i="0" u="none" strike="noStrike" dirty="0">
                <a:solidFill>
                  <a:srgbClr val="000000"/>
                </a:solidFill>
                <a:effectLst/>
                <a:latin typeface="Arial" panose="020B0604020202020204" pitchFamily="34" charset="0"/>
              </a:rPr>
              <a:t>Social - In the pandemic, there was a huge impact on the company because the people in the UK are avoiding social-interaction. So, thi8s is also affecting the business. So, the employees are also stressed with the low percentage of the business. Additionally, it can also be mentioned that the people’s trend of online shopping has also increased, which makes a more stressful situation ibn delivering the products. </a:t>
            </a:r>
            <a:endParaRPr lang="en-US" b="0" dirty="0">
              <a:effectLst/>
            </a:endParaRPr>
          </a:p>
          <a:p>
            <a:pPr rtl="0">
              <a:spcBef>
                <a:spcPts val="0"/>
              </a:spcBef>
              <a:spcAft>
                <a:spcPts val="0"/>
              </a:spcAft>
            </a:pPr>
            <a:br>
              <a:rPr lang="en-US" b="0" dirty="0">
                <a:effectLst/>
              </a:rPr>
            </a:br>
            <a:r>
              <a:rPr lang="en-US" sz="1800" b="0" i="0" u="none" strike="noStrike" dirty="0">
                <a:solidFill>
                  <a:srgbClr val="000000"/>
                </a:solidFill>
                <a:effectLst/>
                <a:latin typeface="Arial" panose="020B0604020202020204" pitchFamily="34" charset="0"/>
              </a:rPr>
              <a:t>Technological - In 2018, for expanding the workforce </a:t>
            </a:r>
            <a:r>
              <a:rPr lang="en-US" sz="1800" b="0" i="0" u="none" strike="noStrike" dirty="0" err="1">
                <a:solidFill>
                  <a:srgbClr val="000000"/>
                </a:solidFill>
                <a:effectLst/>
                <a:latin typeface="Arial" panose="020B0604020202020204" pitchFamily="34" charset="0"/>
              </a:rPr>
              <a:t>iofg</a:t>
            </a:r>
            <a:r>
              <a:rPr lang="en-US" sz="1800" b="0" i="0" u="none" strike="noStrike" dirty="0">
                <a:solidFill>
                  <a:srgbClr val="000000"/>
                </a:solidFill>
                <a:effectLst/>
                <a:latin typeface="Arial" panose="020B0604020202020204" pitchFamily="34" charset="0"/>
              </a:rPr>
              <a:t> the UK Amazon announced that they can double the staff’s amount that they are employing the </a:t>
            </a:r>
            <a:r>
              <a:rPr lang="en-US" sz="1800" b="0" i="0" u="none" strike="noStrike" dirty="0" err="1">
                <a:solidFill>
                  <a:srgbClr val="000000"/>
                </a:solidFill>
                <a:effectLst/>
                <a:latin typeface="Arial" panose="020B0604020202020204" pitchFamily="34" charset="0"/>
              </a:rPr>
              <a:t>centre</a:t>
            </a:r>
            <a:r>
              <a:rPr lang="en-US" sz="1800" b="0" i="0" u="none" strike="noStrike" dirty="0">
                <a:solidFill>
                  <a:srgbClr val="000000"/>
                </a:solidFill>
                <a:effectLst/>
                <a:latin typeface="Arial" panose="020B0604020202020204" pitchFamily="34" charset="0"/>
              </a:rPr>
              <a:t> of the development and research in London and the company is focusing on the proposition of the technology that is helping in reducing the stress because the technological implementation doesn’t want too much </a:t>
            </a:r>
            <a:r>
              <a:rPr lang="en-US" sz="1800" b="0" i="0" u="none" strike="noStrike" dirty="0" err="1">
                <a:solidFill>
                  <a:srgbClr val="000000"/>
                </a:solidFill>
                <a:effectLst/>
                <a:latin typeface="Arial" panose="020B0604020202020204" pitchFamily="34" charset="0"/>
              </a:rPr>
              <a:t>labour</a:t>
            </a:r>
            <a:r>
              <a:rPr lang="en-US" sz="1800" b="0" i="0" u="none" strike="noStrike" dirty="0">
                <a:solidFill>
                  <a:srgbClr val="000000"/>
                </a:solidFill>
                <a:effectLst/>
                <a:latin typeface="Arial" panose="020B0604020202020204" pitchFamily="34" charset="0"/>
              </a:rPr>
              <a:t> (Ruddick, 2017). However, innovation through technology can be effective in the workload situation. </a:t>
            </a:r>
            <a:endParaRPr lang="en-US" b="0" dirty="0">
              <a:effectLst/>
            </a:endParaRPr>
          </a:p>
          <a:p>
            <a:pPr rtl="0">
              <a:spcBef>
                <a:spcPts val="0"/>
              </a:spcBef>
              <a:spcAft>
                <a:spcPts val="0"/>
              </a:spcAft>
            </a:pPr>
            <a:br>
              <a:rPr lang="en-US" b="0" dirty="0">
                <a:effectLst/>
              </a:rPr>
            </a:br>
            <a:r>
              <a:rPr lang="en-US" sz="1800" b="0" i="0" u="none" strike="noStrike" dirty="0">
                <a:solidFill>
                  <a:srgbClr val="000000"/>
                </a:solidFill>
                <a:effectLst/>
                <a:latin typeface="Arial" panose="020B0604020202020204" pitchFamily="34" charset="0"/>
              </a:rPr>
              <a:t>Environmental - Till 2016, Amazon didn't publish their report of sustainability and this led to the questions regarding the impact of the environment on the environment with a wide range. </a:t>
            </a:r>
            <a:endParaRPr lang="en-US" b="0" dirty="0">
              <a:effectLst/>
            </a:endParaRPr>
          </a:p>
          <a:p>
            <a:pPr rtl="0">
              <a:spcBef>
                <a:spcPts val="0"/>
              </a:spcBef>
              <a:spcAft>
                <a:spcPts val="0"/>
              </a:spcAft>
            </a:pPr>
            <a:br>
              <a:rPr lang="en-US" b="0" dirty="0">
                <a:effectLst/>
              </a:rPr>
            </a:br>
            <a:r>
              <a:rPr lang="en-US" sz="1800" b="0" i="0" u="none" strike="noStrike" dirty="0">
                <a:solidFill>
                  <a:srgbClr val="000000"/>
                </a:solidFill>
                <a:effectLst/>
                <a:latin typeface="Arial" panose="020B0604020202020204" pitchFamily="34" charset="0"/>
              </a:rPr>
              <a:t>Legal - Increasing pressure on the multinational companies for risking assessing the clients. Amazon is under federal investigation to sell the goods. Amazon is coming under the commissions of the federal trade to produce the misleading claims regarding the pricing discounts around approximately 1000 numbers of the products (</a:t>
            </a:r>
            <a:r>
              <a:rPr lang="en-US" sz="1800" b="0" i="0" u="none" strike="noStrike" dirty="0" err="1">
                <a:solidFill>
                  <a:srgbClr val="000000"/>
                </a:solidFill>
                <a:effectLst/>
                <a:latin typeface="Arial" panose="020B0604020202020204" pitchFamily="34" charset="0"/>
              </a:rPr>
              <a:t>Bartz</a:t>
            </a:r>
            <a:r>
              <a:rPr lang="en-US" sz="1800" b="0" i="0" u="none" strike="noStrike" dirty="0">
                <a:solidFill>
                  <a:srgbClr val="000000"/>
                </a:solidFill>
                <a:effectLst/>
                <a:latin typeface="Arial" panose="020B0604020202020204" pitchFamily="34" charset="0"/>
              </a:rPr>
              <a:t>, 2017).  </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34D7F003-CEF5-450E-BBF6-A21384B30EC8}" type="slidenum">
              <a:rPr lang="en-GB" noProof="0" smtClean="0"/>
              <a:t>4</a:t>
            </a:fld>
            <a:endParaRPr lang="en-GB" noProof="0"/>
          </a:p>
        </p:txBody>
      </p:sp>
    </p:spTree>
    <p:extLst>
      <p:ext uri="{BB962C8B-B14F-4D97-AF65-F5344CB8AC3E}">
        <p14:creationId xmlns:p14="http://schemas.microsoft.com/office/powerpoint/2010/main" val="18148050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US" sz="1800" b="1" i="0" u="none" strike="noStrike" dirty="0">
                <a:solidFill>
                  <a:srgbClr val="000000"/>
                </a:solidFill>
                <a:effectLst/>
                <a:latin typeface="Arial" panose="020B0604020202020204" pitchFamily="34" charset="0"/>
              </a:rPr>
              <a:t>SWOT</a:t>
            </a:r>
            <a:endParaRPr lang="en-US" b="0" dirty="0">
              <a:effectLst/>
            </a:endParaRPr>
          </a:p>
          <a:p>
            <a:pPr rtl="0">
              <a:spcBef>
                <a:spcPts val="0"/>
              </a:spcBef>
              <a:spcAft>
                <a:spcPts val="0"/>
              </a:spcAft>
            </a:pPr>
            <a:r>
              <a:rPr lang="en-US" sz="1800" b="0" i="0" u="none" strike="noStrike" dirty="0">
                <a:solidFill>
                  <a:srgbClr val="000000"/>
                </a:solidFill>
                <a:effectLst/>
                <a:latin typeface="Arial" panose="020B0604020202020204" pitchFamily="34" charset="0"/>
              </a:rPr>
              <a:t>Strengths - Amazon has a strong position as well as they have a successful brand image in the market. As per 2020 in the ranking of the global brand, Amazon ranked two with the brand value. The company is bringing innovative additions and creative ideas (Gupta, 2021). </a:t>
            </a:r>
            <a:endParaRPr lang="en-US" b="0" dirty="0">
              <a:effectLst/>
            </a:endParaRPr>
          </a:p>
          <a:p>
            <a:pPr rtl="0">
              <a:spcBef>
                <a:spcPts val="0"/>
              </a:spcBef>
              <a:spcAft>
                <a:spcPts val="0"/>
              </a:spcAft>
            </a:pPr>
            <a:r>
              <a:rPr lang="en-US" sz="1800" b="0" i="0" u="none" strike="noStrike" dirty="0">
                <a:solidFill>
                  <a:srgbClr val="000000"/>
                </a:solidFill>
                <a:effectLst/>
                <a:latin typeface="Arial" panose="020B0604020202020204" pitchFamily="34" charset="0"/>
              </a:rPr>
              <a:t>Weaknesses - Launch of the Fire Phone in the US is making the failure when the fire devices did not go well. Avoidance of the tax in the US, UK as well as Japan </a:t>
            </a:r>
            <a:r>
              <a:rPr lang="en-US" sz="1800" b="0" i="0" u="none" strike="noStrike" dirty="0" err="1">
                <a:solidFill>
                  <a:srgbClr val="000000"/>
                </a:solidFill>
                <a:effectLst/>
                <a:latin typeface="Arial" panose="020B0604020202020204" pitchFamily="34" charset="0"/>
              </a:rPr>
              <a:t>spreaded</a:t>
            </a:r>
            <a:r>
              <a:rPr lang="en-US" sz="1800" b="0" i="0" u="none" strike="noStrike" dirty="0">
                <a:solidFill>
                  <a:srgbClr val="000000"/>
                </a:solidFill>
                <a:effectLst/>
                <a:latin typeface="Arial" panose="020B0604020202020204" pitchFamily="34" charset="0"/>
              </a:rPr>
              <a:t> the negative publicity for Amazon. Unsafe conditions in the workplace is le3adi\</a:t>
            </a:r>
            <a:r>
              <a:rPr lang="en-US" sz="1800" b="0" i="0" u="none" strike="noStrike" dirty="0" err="1">
                <a:solidFill>
                  <a:srgbClr val="000000"/>
                </a:solidFill>
                <a:effectLst/>
                <a:latin typeface="Arial" panose="020B0604020202020204" pitchFamily="34" charset="0"/>
              </a:rPr>
              <a:t>ing</a:t>
            </a:r>
            <a:r>
              <a:rPr lang="en-US" sz="1800" b="0" i="0" u="none" strike="noStrike" dirty="0">
                <a:solidFill>
                  <a:srgbClr val="000000"/>
                </a:solidFill>
                <a:effectLst/>
                <a:latin typeface="Arial" panose="020B0604020202020204" pitchFamily="34" charset="0"/>
              </a:rPr>
              <a:t> to the major weakness for the organization (Gupta, 2021). </a:t>
            </a:r>
            <a:endParaRPr lang="en-US" b="0" dirty="0">
              <a:effectLst/>
            </a:endParaRPr>
          </a:p>
          <a:p>
            <a:pPr rtl="0">
              <a:spcBef>
                <a:spcPts val="0"/>
              </a:spcBef>
              <a:spcAft>
                <a:spcPts val="0"/>
              </a:spcAft>
            </a:pPr>
            <a:r>
              <a:rPr lang="en-US" sz="1800" b="0" i="0" u="none" strike="noStrike" dirty="0">
                <a:solidFill>
                  <a:srgbClr val="000000"/>
                </a:solidFill>
                <a:effectLst/>
                <a:latin typeface="Arial" panose="020B0604020202020204" pitchFamily="34" charset="0"/>
              </a:rPr>
              <a:t>Opportunities - The company can gain opportunity for expanding the operations of it in the developed market. Amazon pledges are making a positive impact on the environment. They are planning for electric rickshaws by 2025 (Gupta, 2021). </a:t>
            </a:r>
            <a:endParaRPr lang="en-US" b="0" dirty="0">
              <a:effectLst/>
            </a:endParaRPr>
          </a:p>
          <a:p>
            <a:pPr rtl="0">
              <a:spcBef>
                <a:spcPts val="0"/>
              </a:spcBef>
              <a:spcAft>
                <a:spcPts val="0"/>
              </a:spcAft>
            </a:pPr>
            <a:r>
              <a:rPr lang="en-US" sz="1800" b="0" i="0" u="none" strike="noStrike" dirty="0">
                <a:solidFill>
                  <a:srgbClr val="000000"/>
                </a:solidFill>
                <a:effectLst/>
                <a:latin typeface="Arial" panose="020B0604020202020204" pitchFamily="34" charset="0"/>
              </a:rPr>
              <a:t>Threats - Regulations of the government are making threats to the proceedings of the business for Amazon in some complex countries. Economic recession is also mentioned as the threat for the organization. The fake reviews from the people makes the major threat and also the unhappiness of the employees (Gupta, 2021). </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34D7F003-CEF5-450E-BBF6-A21384B30EC8}" type="slidenum">
              <a:rPr lang="en-GB" noProof="0" smtClean="0"/>
              <a:t>5</a:t>
            </a:fld>
            <a:endParaRPr lang="en-GB" noProof="0"/>
          </a:p>
        </p:txBody>
      </p:sp>
    </p:spTree>
    <p:extLst>
      <p:ext uri="{BB962C8B-B14F-4D97-AF65-F5344CB8AC3E}">
        <p14:creationId xmlns:p14="http://schemas.microsoft.com/office/powerpoint/2010/main" val="7083418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US" sz="1800" b="0" i="0" u="none" strike="noStrike" dirty="0">
                <a:solidFill>
                  <a:srgbClr val="000000"/>
                </a:solidFill>
                <a:effectLst/>
                <a:latin typeface="Arial" panose="020B0604020202020204" pitchFamily="34" charset="0"/>
              </a:rPr>
              <a:t>Suggested causes</a:t>
            </a:r>
            <a:endParaRPr lang="en-US" b="0" dirty="0">
              <a:effectLst/>
            </a:endParaRPr>
          </a:p>
          <a:p>
            <a:pPr rtl="0" fontAlgn="base">
              <a:spcBef>
                <a:spcPts val="0"/>
              </a:spcBef>
              <a:spcAft>
                <a:spcPts val="0"/>
              </a:spcAft>
              <a:buFont typeface="Arial" panose="020B0604020202020204" pitchFamily="34" charset="0"/>
              <a:buChar char="•"/>
            </a:pPr>
            <a:r>
              <a:rPr lang="en-US" sz="1800" b="0" i="0" u="none" strike="noStrike" dirty="0">
                <a:solidFill>
                  <a:srgbClr val="000000"/>
                </a:solidFill>
                <a:effectLst/>
                <a:latin typeface="Arial" panose="020B0604020202020204" pitchFamily="34" charset="0"/>
              </a:rPr>
              <a:t>The long hours can be the issues for the stressful situation</a:t>
            </a:r>
          </a:p>
          <a:p>
            <a:pPr rtl="0" fontAlgn="base">
              <a:spcBef>
                <a:spcPts val="0"/>
              </a:spcBef>
              <a:spcAft>
                <a:spcPts val="0"/>
              </a:spcAft>
              <a:buFont typeface="Arial" panose="020B0604020202020204" pitchFamily="34" charset="0"/>
              <a:buChar char="•"/>
            </a:pPr>
            <a:r>
              <a:rPr lang="en-US" sz="1800" b="0" i="0" u="none" strike="noStrike" dirty="0">
                <a:solidFill>
                  <a:srgbClr val="000000"/>
                </a:solidFill>
                <a:effectLst/>
                <a:latin typeface="Arial" panose="020B0604020202020204" pitchFamily="34" charset="0"/>
              </a:rPr>
              <a:t>Heavy workload in the organization is leading to the pressurized situation for the employees. </a:t>
            </a:r>
          </a:p>
          <a:p>
            <a:pPr rtl="0" fontAlgn="base">
              <a:spcBef>
                <a:spcPts val="0"/>
              </a:spcBef>
              <a:spcAft>
                <a:spcPts val="0"/>
              </a:spcAft>
              <a:buFont typeface="Arial" panose="020B0604020202020204" pitchFamily="34" charset="0"/>
              <a:buChar char="•"/>
            </a:pPr>
            <a:r>
              <a:rPr lang="en-US" sz="1800" b="0" i="0" u="none" strike="noStrike" dirty="0">
                <a:solidFill>
                  <a:srgbClr val="000000"/>
                </a:solidFill>
                <a:effectLst/>
                <a:latin typeface="Arial" panose="020B0604020202020204" pitchFamily="34" charset="0"/>
              </a:rPr>
              <a:t>Changes in the warehouse management system in Amazon is leading to too much stressfulness among the staff of the organization. </a:t>
            </a:r>
          </a:p>
          <a:p>
            <a:pPr rtl="0" fontAlgn="base">
              <a:spcBef>
                <a:spcPts val="0"/>
              </a:spcBef>
              <a:spcAft>
                <a:spcPts val="0"/>
              </a:spcAft>
              <a:buFont typeface="Arial" panose="020B0604020202020204" pitchFamily="34" charset="0"/>
              <a:buChar char="•"/>
            </a:pPr>
            <a:r>
              <a:rPr lang="en-US" sz="1800" b="0" i="0" u="none" strike="noStrike" dirty="0">
                <a:solidFill>
                  <a:srgbClr val="000000"/>
                </a:solidFill>
                <a:effectLst/>
                <a:latin typeface="Arial" panose="020B0604020202020204" pitchFamily="34" charset="0"/>
              </a:rPr>
              <a:t>The close deadlines can also create pressures among the employees. </a:t>
            </a:r>
          </a:p>
          <a:p>
            <a:pPr rtl="0">
              <a:spcBef>
                <a:spcPts val="0"/>
              </a:spcBef>
              <a:spcAft>
                <a:spcPts val="0"/>
              </a:spcAft>
            </a:pPr>
            <a:r>
              <a:rPr lang="en-US" sz="1800" b="0" i="0" u="none" strike="noStrike" dirty="0">
                <a:solidFill>
                  <a:srgbClr val="000000"/>
                </a:solidFill>
                <a:effectLst/>
                <a:latin typeface="Arial" panose="020B0604020202020204" pitchFamily="34" charset="0"/>
              </a:rPr>
              <a:t>Suggested solution</a:t>
            </a:r>
            <a:endParaRPr lang="en-US" b="0" dirty="0">
              <a:effectLst/>
            </a:endParaRPr>
          </a:p>
          <a:p>
            <a:pPr rtl="0" fontAlgn="base">
              <a:spcBef>
                <a:spcPts val="0"/>
              </a:spcBef>
              <a:spcAft>
                <a:spcPts val="0"/>
              </a:spcAft>
              <a:buFont typeface="Arial" panose="020B0604020202020204" pitchFamily="34" charset="0"/>
              <a:buChar char="•"/>
            </a:pPr>
            <a:r>
              <a:rPr lang="en-US" sz="1800" b="0" i="0" u="none" strike="noStrike" dirty="0">
                <a:solidFill>
                  <a:srgbClr val="000000"/>
                </a:solidFill>
                <a:effectLst/>
                <a:latin typeface="Arial" panose="020B0604020202020204" pitchFamily="34" charset="0"/>
              </a:rPr>
              <a:t>Amazon can reduce the long hours working that will be beneficial for the organization as well as the employees. So, the company can allow flexible hours for the employees. </a:t>
            </a:r>
          </a:p>
          <a:p>
            <a:pPr rtl="0" fontAlgn="base">
              <a:spcBef>
                <a:spcPts val="0"/>
              </a:spcBef>
              <a:spcAft>
                <a:spcPts val="0"/>
              </a:spcAft>
              <a:buFont typeface="Arial" panose="020B0604020202020204" pitchFamily="34" charset="0"/>
              <a:buChar char="•"/>
            </a:pPr>
            <a:r>
              <a:rPr lang="en-US" sz="1800" b="0" i="0" u="none" strike="noStrike" dirty="0">
                <a:solidFill>
                  <a:srgbClr val="000000"/>
                </a:solidFill>
                <a:effectLst/>
                <a:latin typeface="Arial" panose="020B0604020202020204" pitchFamily="34" charset="0"/>
              </a:rPr>
              <a:t>The company can encourage the wellness of the workplace like the company can encourage the employees to go on the walk in the time of launch breaks. </a:t>
            </a:r>
          </a:p>
          <a:p>
            <a:pPr rtl="0" fontAlgn="base">
              <a:spcBef>
                <a:spcPts val="0"/>
              </a:spcBef>
              <a:spcAft>
                <a:spcPts val="0"/>
              </a:spcAft>
              <a:buFont typeface="Arial" panose="020B0604020202020204" pitchFamily="34" charset="0"/>
              <a:buChar char="•"/>
            </a:pPr>
            <a:r>
              <a:rPr lang="en-US" sz="1800" b="0" i="0" u="none" strike="noStrike" dirty="0">
                <a:solidFill>
                  <a:srgbClr val="000000"/>
                </a:solidFill>
                <a:effectLst/>
                <a:latin typeface="Arial" panose="020B0604020202020204" pitchFamily="34" charset="0"/>
              </a:rPr>
              <a:t>The company should recognize the employees that will encourage them. </a:t>
            </a:r>
          </a:p>
          <a:p>
            <a:pPr rtl="0" fontAlgn="base">
              <a:spcBef>
                <a:spcPts val="0"/>
              </a:spcBef>
              <a:spcAft>
                <a:spcPts val="0"/>
              </a:spcAft>
              <a:buFont typeface="Arial" panose="020B0604020202020204" pitchFamily="34" charset="0"/>
              <a:buChar char="•"/>
            </a:pPr>
            <a:r>
              <a:rPr lang="en-US" sz="1800" b="0" i="0" u="none" strike="noStrike" dirty="0">
                <a:solidFill>
                  <a:srgbClr val="000000"/>
                </a:solidFill>
                <a:effectLst/>
                <a:latin typeface="Arial" panose="020B0604020202020204" pitchFamily="34" charset="0"/>
              </a:rPr>
              <a:t>The company should provide a proper deadline to the worker that will help in getting the better output of the work as well as the organizational benefit. </a:t>
            </a:r>
          </a:p>
          <a:p>
            <a:endParaRPr lang="en-IN" dirty="0"/>
          </a:p>
        </p:txBody>
      </p:sp>
      <p:sp>
        <p:nvSpPr>
          <p:cNvPr id="4" name="Slide Number Placeholder 3"/>
          <p:cNvSpPr>
            <a:spLocks noGrp="1"/>
          </p:cNvSpPr>
          <p:nvPr>
            <p:ph type="sldNum" sz="quarter" idx="5"/>
          </p:nvPr>
        </p:nvSpPr>
        <p:spPr/>
        <p:txBody>
          <a:bodyPr/>
          <a:lstStyle/>
          <a:p>
            <a:fld id="{34D7F003-CEF5-450E-BBF6-A21384B30EC8}" type="slidenum">
              <a:rPr lang="en-GB" noProof="0" smtClean="0"/>
              <a:t>8</a:t>
            </a:fld>
            <a:endParaRPr lang="en-GB" noProof="0"/>
          </a:p>
        </p:txBody>
      </p:sp>
    </p:spTree>
    <p:extLst>
      <p:ext uri="{BB962C8B-B14F-4D97-AF65-F5344CB8AC3E}">
        <p14:creationId xmlns:p14="http://schemas.microsoft.com/office/powerpoint/2010/main" val="2218064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F4E480B-94D6-46F9-A2B6-B98D311FDC19}"/>
              </a:ext>
            </a:extLst>
          </p:cNvPr>
          <p:cNvGrpSpPr/>
          <p:nvPr/>
        </p:nvGrpSpPr>
        <p:grpSpPr>
          <a:xfrm>
            <a:off x="0" y="0"/>
            <a:ext cx="12191999" cy="6861600"/>
            <a:chOff x="1" y="0"/>
            <a:chExt cx="12191999" cy="6861600"/>
          </a:xfrm>
        </p:grpSpPr>
        <p:sp>
          <p:nvSpPr>
            <p:cNvPr id="10" name="Rectangle 9">
              <a:extLst>
                <a:ext uri="{FF2B5EF4-FFF2-40B4-BE49-F238E27FC236}">
                  <a16:creationId xmlns:a16="http://schemas.microsoft.com/office/drawing/2014/main" id="{07183CDE-91A1-40C3-8E80-66F89E1C2D53}"/>
                </a:ext>
              </a:extLst>
            </p:cNvPr>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 name="Oval 10">
              <a:extLst>
                <a:ext uri="{FF2B5EF4-FFF2-40B4-BE49-F238E27FC236}">
                  <a16:creationId xmlns:a16="http://schemas.microsoft.com/office/drawing/2014/main" id="{A6756515-F9AA-46BD-8DD2-AA15BA492AC0}"/>
                </a:ext>
              </a:extLst>
            </p:cNvPr>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Oval 11">
              <a:extLst>
                <a:ext uri="{FF2B5EF4-FFF2-40B4-BE49-F238E27FC236}">
                  <a16:creationId xmlns:a16="http://schemas.microsoft.com/office/drawing/2014/main" id="{ABA365E2-8B71-408B-9092-0104216AC7AC}"/>
                </a:ext>
              </a:extLst>
            </p:cNvPr>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3" name="Group 12">
              <a:extLst>
                <a:ext uri="{FF2B5EF4-FFF2-40B4-BE49-F238E27FC236}">
                  <a16:creationId xmlns:a16="http://schemas.microsoft.com/office/drawing/2014/main" id="{BEDB8D7A-1BF6-4CDB-B93A-7736955F5043}"/>
                </a:ext>
              </a:extLst>
            </p:cNvPr>
            <p:cNvGrpSpPr>
              <a:grpSpLocks noChangeAspect="1"/>
            </p:cNvGrpSpPr>
            <p:nvPr/>
          </p:nvGrpSpPr>
          <p:grpSpPr>
            <a:xfrm>
              <a:off x="690092" y="0"/>
              <a:ext cx="10800000" cy="6858000"/>
              <a:chOff x="2328000" y="0"/>
              <a:chExt cx="2880000" cy="1440000"/>
            </a:xfrm>
          </p:grpSpPr>
          <p:sp>
            <p:nvSpPr>
              <p:cNvPr id="18" name="Rectangle 17">
                <a:extLst>
                  <a:ext uri="{FF2B5EF4-FFF2-40B4-BE49-F238E27FC236}">
                    <a16:creationId xmlns:a16="http://schemas.microsoft.com/office/drawing/2014/main" id="{5AACD774-5167-46C7-8A62-6E2FE4BE9469}"/>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06E0F2D8-452E-48F9-9912-C47EAEAE1802}"/>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4" name="Group 13">
              <a:extLst>
                <a:ext uri="{FF2B5EF4-FFF2-40B4-BE49-F238E27FC236}">
                  <a16:creationId xmlns:a16="http://schemas.microsoft.com/office/drawing/2014/main" id="{91FBBF95-430B-427C-A6E8-DB899217FC00}"/>
                </a:ext>
              </a:extLst>
            </p:cNvPr>
            <p:cNvGrpSpPr>
              <a:grpSpLocks noChangeAspect="1"/>
            </p:cNvGrpSpPr>
            <p:nvPr/>
          </p:nvGrpSpPr>
          <p:grpSpPr>
            <a:xfrm rot="5400000">
              <a:off x="7048499" y="1714500"/>
              <a:ext cx="6858000" cy="3429000"/>
              <a:chOff x="0" y="0"/>
              <a:chExt cx="2880000" cy="1440000"/>
            </a:xfrm>
          </p:grpSpPr>
          <p:sp>
            <p:nvSpPr>
              <p:cNvPr id="16" name="Rectangle 15">
                <a:extLst>
                  <a:ext uri="{FF2B5EF4-FFF2-40B4-BE49-F238E27FC236}">
                    <a16:creationId xmlns:a16="http://schemas.microsoft.com/office/drawing/2014/main" id="{BEE64698-3ED2-4395-B7FC-65248E437E0A}"/>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7" name="Rectangle 16">
                <a:extLst>
                  <a:ext uri="{FF2B5EF4-FFF2-40B4-BE49-F238E27FC236}">
                    <a16:creationId xmlns:a16="http://schemas.microsoft.com/office/drawing/2014/main" id="{FE20B1E1-CE09-4C2A-A3FB-DB8026C54E98}"/>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5" name="Rectangle 14">
              <a:extLst>
                <a:ext uri="{FF2B5EF4-FFF2-40B4-BE49-F238E27FC236}">
                  <a16:creationId xmlns:a16="http://schemas.microsoft.com/office/drawing/2014/main" id="{0CB2405B-A907-48B3-906A-FB3573C0B282}"/>
                </a:ext>
              </a:extLst>
            </p:cNvPr>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0" name="Rectangle 19">
            <a:extLst>
              <a:ext uri="{FF2B5EF4-FFF2-40B4-BE49-F238E27FC236}">
                <a16:creationId xmlns:a16="http://schemas.microsoft.com/office/drawing/2014/main" id="{6DC8E2D9-6729-4614-8667-C1016D3182E4}"/>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5CEEBB1-1A1F-4A2C-B805-719CF98F68AB}"/>
              </a:ext>
            </a:extLst>
          </p:cNvPr>
          <p:cNvSpPr>
            <a:spLocks noGrp="1"/>
          </p:cNvSpPr>
          <p:nvPr>
            <p:ph type="ctrTitle"/>
          </p:nvPr>
        </p:nvSpPr>
        <p:spPr>
          <a:xfrm>
            <a:off x="540000" y="540000"/>
            <a:ext cx="11090273" cy="3798000"/>
          </a:xfrm>
        </p:spPr>
        <p:txBody>
          <a:bodyPr anchor="b"/>
          <a:lstStyle>
            <a:lvl1pPr algn="l">
              <a:defRPr sz="8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D6CC87B-ED2D-4303-BD40-E7AF14C03EF1}"/>
              </a:ext>
            </a:extLst>
          </p:cNvPr>
          <p:cNvSpPr>
            <a:spLocks noGrp="1"/>
          </p:cNvSpPr>
          <p:nvPr>
            <p:ph type="subTitle" idx="1"/>
          </p:nvPr>
        </p:nvSpPr>
        <p:spPr>
          <a:xfrm>
            <a:off x="540000" y="4508500"/>
            <a:ext cx="7345362" cy="1800224"/>
          </a:xfrm>
        </p:spPr>
        <p:txBody>
          <a:bodyPr/>
          <a:lstStyle>
            <a:lvl1pPr marL="0" indent="0" algn="l">
              <a:buNone/>
              <a:defRPr sz="16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5D880B4-5679-491C-963F-EC47B048C559}"/>
              </a:ext>
            </a:extLst>
          </p:cNvPr>
          <p:cNvSpPr>
            <a:spLocks noGrp="1"/>
          </p:cNvSpPr>
          <p:nvPr>
            <p:ph type="dt" sz="half" idx="10"/>
          </p:nvPr>
        </p:nvSpPr>
        <p:spPr/>
        <p:txBody>
          <a:bodyPr/>
          <a:lstStyle/>
          <a:p>
            <a:fld id="{7CF0BCE0-945C-4FDF-95A1-2149B1FF5B83}" type="datetimeFigureOut">
              <a:rPr lang="en-US" smtClean="0"/>
              <a:t>11/6/2021</a:t>
            </a:fld>
            <a:endParaRPr lang="en-US"/>
          </a:p>
        </p:txBody>
      </p:sp>
      <p:sp>
        <p:nvSpPr>
          <p:cNvPr id="5" name="Footer Placeholder 4">
            <a:extLst>
              <a:ext uri="{FF2B5EF4-FFF2-40B4-BE49-F238E27FC236}">
                <a16:creationId xmlns:a16="http://schemas.microsoft.com/office/drawing/2014/main" id="{01865D6D-3F98-4BE8-A069-B964099028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0CD51D-8E06-4959-88C9-647415079FC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0046854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67416F32-9D98-4340-82E8-E90CE00AD2AC}"/>
              </a:ext>
            </a:extLst>
          </p:cNvPr>
          <p:cNvGrpSpPr/>
          <p:nvPr/>
        </p:nvGrpSpPr>
        <p:grpSpPr>
          <a:xfrm flipV="1">
            <a:off x="0" y="-1"/>
            <a:ext cx="12191999" cy="6861601"/>
            <a:chOff x="0" y="-1"/>
            <a:chExt cx="12191999" cy="6861601"/>
          </a:xfrm>
        </p:grpSpPr>
        <p:sp>
          <p:nvSpPr>
            <p:cNvPr id="20" name="Rectangle 19">
              <a:extLst>
                <a:ext uri="{FF2B5EF4-FFF2-40B4-BE49-F238E27FC236}">
                  <a16:creationId xmlns:a16="http://schemas.microsoft.com/office/drawing/2014/main" id="{66375AB4-82BB-418F-A50F-6180F68724A4}"/>
                </a:ext>
              </a:extLst>
            </p:cNvPr>
            <p:cNvSpPr>
              <a:spLocks noChangeAspect="1"/>
            </p:cNvSpPr>
            <p:nvPr/>
          </p:nvSpPr>
          <p:spPr>
            <a:xfrm>
              <a:off x="0" y="0"/>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1" name="Oval 20">
              <a:extLst>
                <a:ext uri="{FF2B5EF4-FFF2-40B4-BE49-F238E27FC236}">
                  <a16:creationId xmlns:a16="http://schemas.microsoft.com/office/drawing/2014/main" id="{3FDD54B2-4A3F-4BFE-8FF0-82CA73F4AE8F}"/>
                </a:ext>
              </a:extLst>
            </p:cNvPr>
            <p:cNvSpPr>
              <a:spLocks noChangeAspect="1"/>
            </p:cNvSpPr>
            <p:nvPr/>
          </p:nvSpPr>
          <p:spPr>
            <a:xfrm>
              <a:off x="5750280" y="2148106"/>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2" name="Oval 21">
              <a:extLst>
                <a:ext uri="{FF2B5EF4-FFF2-40B4-BE49-F238E27FC236}">
                  <a16:creationId xmlns:a16="http://schemas.microsoft.com/office/drawing/2014/main" id="{30876F96-77AB-4E72-B1D2-FA45F4E3C04D}"/>
                </a:ext>
              </a:extLst>
            </p:cNvPr>
            <p:cNvSpPr>
              <a:spLocks noChangeAspect="1"/>
            </p:cNvSpPr>
            <p:nvPr/>
          </p:nvSpPr>
          <p:spPr>
            <a:xfrm>
              <a:off x="0" y="0"/>
              <a:ext cx="6347046" cy="6347046"/>
            </a:xfrm>
            <a:prstGeom prst="ellipse">
              <a:avLst/>
            </a:prstGeom>
            <a:solidFill>
              <a:schemeClr val="accent3">
                <a:alpha val="2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23" name="Group 22">
              <a:extLst>
                <a:ext uri="{FF2B5EF4-FFF2-40B4-BE49-F238E27FC236}">
                  <a16:creationId xmlns:a16="http://schemas.microsoft.com/office/drawing/2014/main" id="{BB08A2E9-6518-449E-940B-8518A1D850BB}"/>
                </a:ext>
              </a:extLst>
            </p:cNvPr>
            <p:cNvGrpSpPr>
              <a:grpSpLocks noChangeAspect="1"/>
            </p:cNvGrpSpPr>
            <p:nvPr/>
          </p:nvGrpSpPr>
          <p:grpSpPr>
            <a:xfrm rot="10800000">
              <a:off x="0" y="-1"/>
              <a:ext cx="10800000" cy="6858000"/>
              <a:chOff x="2328000" y="0"/>
              <a:chExt cx="2880000" cy="1440000"/>
            </a:xfrm>
          </p:grpSpPr>
          <p:sp>
            <p:nvSpPr>
              <p:cNvPr id="28" name="Rectangle 27">
                <a:extLst>
                  <a:ext uri="{FF2B5EF4-FFF2-40B4-BE49-F238E27FC236}">
                    <a16:creationId xmlns:a16="http://schemas.microsoft.com/office/drawing/2014/main" id="{60A86BE0-76B3-4EA0-BA2D-05266013A814}"/>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9" name="Rectangle 28">
                <a:extLst>
                  <a:ext uri="{FF2B5EF4-FFF2-40B4-BE49-F238E27FC236}">
                    <a16:creationId xmlns:a16="http://schemas.microsoft.com/office/drawing/2014/main" id="{6BA13564-810C-4398-AA63-67B020811FCB}"/>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5" name="Rectangle 24">
              <a:extLst>
                <a:ext uri="{FF2B5EF4-FFF2-40B4-BE49-F238E27FC236}">
                  <a16:creationId xmlns:a16="http://schemas.microsoft.com/office/drawing/2014/main" id="{3555E1EF-6216-47FA-BBCA-7C0C8C2DAB8C}"/>
                </a:ext>
              </a:extLst>
            </p:cNvPr>
            <p:cNvSpPr>
              <a:spLocks noChangeAspect="1"/>
            </p:cNvSpPr>
            <p:nvPr/>
          </p:nvSpPr>
          <p:spPr>
            <a:xfrm rot="10800000">
              <a:off x="5602286" y="271887"/>
              <a:ext cx="6589713" cy="6589713"/>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32" name="Rectangle 31">
            <a:extLst>
              <a:ext uri="{FF2B5EF4-FFF2-40B4-BE49-F238E27FC236}">
                <a16:creationId xmlns:a16="http://schemas.microsoft.com/office/drawing/2014/main" id="{D8D85657-6A77-4466-887F-EE948B9CD2B2}"/>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C5D35498-B0C3-40BD-9407-6D0C0587E52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492F85E-0893-4D8C-816A-5193CC6DC9C0}"/>
              </a:ext>
            </a:extLst>
          </p:cNvPr>
          <p:cNvSpPr>
            <a:spLocks noGrp="1"/>
          </p:cNvSpPr>
          <p:nvPr>
            <p:ph idx="1"/>
          </p:nvPr>
        </p:nvSpPr>
        <p:spPr/>
        <p:txBody>
          <a:bodyPr/>
          <a:lstStyle>
            <a:lvl1pPr marL="270000">
              <a:defRPr/>
            </a:lvl1pPr>
            <a:lvl2pPr>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5D46A9C-9655-49F5-85B3-A8A37F4F5A8F}"/>
              </a:ext>
            </a:extLst>
          </p:cNvPr>
          <p:cNvSpPr>
            <a:spLocks noGrp="1"/>
          </p:cNvSpPr>
          <p:nvPr>
            <p:ph type="dt" sz="half" idx="10"/>
          </p:nvPr>
        </p:nvSpPr>
        <p:spPr/>
        <p:txBody>
          <a:bodyPr/>
          <a:lstStyle/>
          <a:p>
            <a:fld id="{7CF0BCE0-945C-4FDF-95A1-2149B1FF5B83}" type="datetimeFigureOut">
              <a:rPr lang="en-US" smtClean="0"/>
              <a:t>11/6/2021</a:t>
            </a:fld>
            <a:endParaRPr lang="en-US"/>
          </a:p>
        </p:txBody>
      </p:sp>
      <p:sp>
        <p:nvSpPr>
          <p:cNvPr id="5" name="Footer Placeholder 4">
            <a:extLst>
              <a:ext uri="{FF2B5EF4-FFF2-40B4-BE49-F238E27FC236}">
                <a16:creationId xmlns:a16="http://schemas.microsoft.com/office/drawing/2014/main" id="{72EF896C-71D7-487F-A1B9-CBBE6DF4D6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8228E8-7B8A-4153-BEB2-BD5A69F2513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7369325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1E54407D-DBA4-414C-ACA5-30D7B87C652B}"/>
              </a:ext>
            </a:extLst>
          </p:cNvPr>
          <p:cNvGrpSpPr/>
          <p:nvPr/>
        </p:nvGrpSpPr>
        <p:grpSpPr>
          <a:xfrm>
            <a:off x="0" y="0"/>
            <a:ext cx="12192000" cy="6858000"/>
            <a:chOff x="0" y="0"/>
            <a:chExt cx="12192000" cy="6858000"/>
          </a:xfrm>
        </p:grpSpPr>
        <p:sp>
          <p:nvSpPr>
            <p:cNvPr id="7" name="Rectangle 6">
              <a:extLst>
                <a:ext uri="{FF2B5EF4-FFF2-40B4-BE49-F238E27FC236}">
                  <a16:creationId xmlns:a16="http://schemas.microsoft.com/office/drawing/2014/main" id="{6BD518BC-8E44-4DAA-A8B9-2CFBD91DCDCD}"/>
                </a:ext>
              </a:extLst>
            </p:cNvPr>
            <p:cNvSpPr/>
            <p:nvPr/>
          </p:nvSpPr>
          <p:spPr>
            <a:xfrm rot="10800000" flipH="1">
              <a:off x="0" y="2019649"/>
              <a:ext cx="4838350" cy="483835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967C3660-39CD-431D-8E64-37508FFEAC96}"/>
                </a:ext>
              </a:extLst>
            </p:cNvPr>
            <p:cNvGrpSpPr>
              <a:grpSpLocks noChangeAspect="1"/>
            </p:cNvGrpSpPr>
            <p:nvPr/>
          </p:nvGrpSpPr>
          <p:grpSpPr>
            <a:xfrm>
              <a:off x="5603875" y="0"/>
              <a:ext cx="6521820" cy="3260910"/>
              <a:chOff x="0" y="0"/>
              <a:chExt cx="2880000" cy="1440000"/>
            </a:xfrm>
          </p:grpSpPr>
          <p:sp>
            <p:nvSpPr>
              <p:cNvPr id="9" name="Rectangle 8">
                <a:extLst>
                  <a:ext uri="{FF2B5EF4-FFF2-40B4-BE49-F238E27FC236}">
                    <a16:creationId xmlns:a16="http://schemas.microsoft.com/office/drawing/2014/main" id="{C4CCE569-E461-438A-A235-B96A542AF82F}"/>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3F9DF1F-1F74-476C-AD41-22AC3F8A65A0}"/>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EBE49ED5-9713-43D1-AE9E-3F9FE5574077}"/>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D21A2854-1482-4441-85EA-D7B9F3EF56D2}"/>
                </a:ext>
              </a:extLst>
            </p:cNvPr>
            <p:cNvSpPr>
              <a:spLocks noChangeAspect="1"/>
            </p:cNvSpPr>
            <p:nvPr/>
          </p:nvSpPr>
          <p:spPr>
            <a:xfrm>
              <a:off x="494887" y="2538000"/>
              <a:ext cx="4320000" cy="4320000"/>
            </a:xfrm>
            <a:prstGeom prst="ellipse">
              <a:avLst/>
            </a:prstGeom>
            <a:solidFill>
              <a:schemeClr val="accent2">
                <a:alpha val="2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FED36A6D-894D-44DA-851C-345A414F3F68}"/>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9D36F1DF-CD42-4695-A7D0-2F5B193057E9}"/>
              </a:ext>
            </a:extLst>
          </p:cNvPr>
          <p:cNvSpPr>
            <a:spLocks noGrp="1"/>
          </p:cNvSpPr>
          <p:nvPr>
            <p:ph type="title"/>
          </p:nvPr>
        </p:nvSpPr>
        <p:spPr>
          <a:xfrm>
            <a:off x="540000" y="540000"/>
            <a:ext cx="7345362" cy="5768725"/>
          </a:xfrm>
        </p:spPr>
        <p:txBody>
          <a:bodyPr anchor="t"/>
          <a:lstStyle>
            <a:lvl1pPr>
              <a:defRPr sz="8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549160-0F86-4FCA-8718-6980E99C7938}"/>
              </a:ext>
            </a:extLst>
          </p:cNvPr>
          <p:cNvSpPr>
            <a:spLocks noGrp="1"/>
          </p:cNvSpPr>
          <p:nvPr>
            <p:ph type="body" idx="1"/>
          </p:nvPr>
        </p:nvSpPr>
        <p:spPr>
          <a:xfrm>
            <a:off x="8075612" y="540000"/>
            <a:ext cx="3565523" cy="5768725"/>
          </a:xfrm>
        </p:spPr>
        <p:txBody>
          <a:bodyPr anchor="t"/>
          <a:lstStyle>
            <a:lvl1pPr marL="0" indent="0">
              <a:buNone/>
              <a:defRPr sz="1800" cap="all" spc="3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5C6CBB-DABA-4F2E-8574-46747E15EA1A}"/>
              </a:ext>
            </a:extLst>
          </p:cNvPr>
          <p:cNvSpPr>
            <a:spLocks noGrp="1"/>
          </p:cNvSpPr>
          <p:nvPr>
            <p:ph type="dt" sz="half" idx="10"/>
          </p:nvPr>
        </p:nvSpPr>
        <p:spPr/>
        <p:txBody>
          <a:bodyPr/>
          <a:lstStyle/>
          <a:p>
            <a:fld id="{7CF0BCE0-945C-4FDF-95A1-2149B1FF5B83}" type="datetimeFigureOut">
              <a:rPr lang="en-US" smtClean="0"/>
              <a:t>11/6/2021</a:t>
            </a:fld>
            <a:endParaRPr lang="en-US" dirty="0"/>
          </a:p>
        </p:txBody>
      </p:sp>
      <p:sp>
        <p:nvSpPr>
          <p:cNvPr id="5" name="Footer Placeholder 4">
            <a:extLst>
              <a:ext uri="{FF2B5EF4-FFF2-40B4-BE49-F238E27FC236}">
                <a16:creationId xmlns:a16="http://schemas.microsoft.com/office/drawing/2014/main" id="{8FAF86BC-9ECC-439C-BF2E-F0B7EF193B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C742552-C4C9-44EE-B7CB-5A652393BA20}"/>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68691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A5774299-531D-4CAC-881D-7EB68BC99FCC}"/>
              </a:ext>
            </a:extLst>
          </p:cNvPr>
          <p:cNvGrpSpPr/>
          <p:nvPr/>
        </p:nvGrpSpPr>
        <p:grpSpPr>
          <a:xfrm>
            <a:off x="0" y="-3"/>
            <a:ext cx="12192000" cy="6858003"/>
            <a:chOff x="0" y="-3"/>
            <a:chExt cx="12192000" cy="6858003"/>
          </a:xfrm>
        </p:grpSpPr>
        <p:sp useBgFill="1">
          <p:nvSpPr>
            <p:cNvPr id="9" name="Rectangle 8">
              <a:extLst>
                <a:ext uri="{FF2B5EF4-FFF2-40B4-BE49-F238E27FC236}">
                  <a16:creationId xmlns:a16="http://schemas.microsoft.com/office/drawing/2014/main" id="{A17676CF-DDCC-48C1-AC68-CDA0B9E47FD8}"/>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E052D363-F6F5-455B-A2F2-A12B30CEE528}"/>
                </a:ext>
              </a:extLst>
            </p:cNvPr>
            <p:cNvGrpSpPr>
              <a:grpSpLocks noChangeAspect="1"/>
            </p:cNvGrpSpPr>
            <p:nvPr/>
          </p:nvGrpSpPr>
          <p:grpSpPr>
            <a:xfrm>
              <a:off x="672000" y="-3"/>
              <a:ext cx="11520000" cy="5760000"/>
              <a:chOff x="5981700" y="-1"/>
              <a:chExt cx="6042660" cy="3021330"/>
            </a:xfrm>
          </p:grpSpPr>
          <p:sp>
            <p:nvSpPr>
              <p:cNvPr id="17" name="Rectangle 16">
                <a:extLst>
                  <a:ext uri="{FF2B5EF4-FFF2-40B4-BE49-F238E27FC236}">
                    <a16:creationId xmlns:a16="http://schemas.microsoft.com/office/drawing/2014/main" id="{D0C396B8-00CA-4AE9-A0A5-B4E2B2A2AC07}"/>
                  </a:ext>
                </a:extLst>
              </p:cNvPr>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6660166-3107-4058-A259-59B0527306BD}"/>
                  </a:ext>
                </a:extLst>
              </p:cNvPr>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42BE934E-3063-4D0F-AFDE-68D58D336CBE}"/>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039660FA-744A-4CB3-9BED-C59793E3BF32}"/>
                </a:ext>
              </a:extLst>
            </p:cNvPr>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E313EEC-733B-4019-8A0B-3FA768B8DB7A}"/>
                </a:ext>
              </a:extLst>
            </p:cNvPr>
            <p:cNvGrpSpPr/>
            <p:nvPr/>
          </p:nvGrpSpPr>
          <p:grpSpPr>
            <a:xfrm rot="10800000">
              <a:off x="1" y="2948940"/>
              <a:ext cx="7818118" cy="3909059"/>
              <a:chOff x="0" y="0"/>
              <a:chExt cx="2880000" cy="1440000"/>
            </a:xfrm>
          </p:grpSpPr>
          <p:sp>
            <p:nvSpPr>
              <p:cNvPr id="15" name="Rectangle 14">
                <a:extLst>
                  <a:ext uri="{FF2B5EF4-FFF2-40B4-BE49-F238E27FC236}">
                    <a16:creationId xmlns:a16="http://schemas.microsoft.com/office/drawing/2014/main" id="{421FE91F-780C-4ABD-ADE8-0EFDB7196A10}"/>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9EA389-EE78-4475-A390-5EDED23C2D68}"/>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5E492A94-8867-4C62-9D40-4023C41E0AF8}"/>
                </a:ext>
              </a:extLst>
            </p:cNvPr>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Rectangle 18">
            <a:extLst>
              <a:ext uri="{FF2B5EF4-FFF2-40B4-BE49-F238E27FC236}">
                <a16:creationId xmlns:a16="http://schemas.microsoft.com/office/drawing/2014/main" id="{A3DAD7C5-BA12-4557-8BC4-72C69B0D59DD}"/>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54412EC-56C0-4009-B2E3-D63F9EECB9D4}"/>
              </a:ext>
            </a:extLst>
          </p:cNvPr>
          <p:cNvSpPr>
            <a:spLocks noGrp="1"/>
          </p:cNvSpPr>
          <p:nvPr>
            <p:ph type="title"/>
          </p:nvPr>
        </p:nvSpPr>
        <p:spPr>
          <a:xfrm>
            <a:off x="540000" y="539999"/>
            <a:ext cx="11090275" cy="120960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B70C84F-F3B7-4BF4-A328-BCF5ADD32944}"/>
              </a:ext>
            </a:extLst>
          </p:cNvPr>
          <p:cNvSpPr>
            <a:spLocks noGrp="1"/>
          </p:cNvSpPr>
          <p:nvPr>
            <p:ph sz="half" idx="1"/>
          </p:nvPr>
        </p:nvSpPr>
        <p:spPr>
          <a:xfrm>
            <a:off x="540000" y="1929600"/>
            <a:ext cx="5437186" cy="438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F919CD5-DBB4-4749-980D-B5B40ECB67B9}"/>
              </a:ext>
            </a:extLst>
          </p:cNvPr>
          <p:cNvSpPr>
            <a:spLocks noGrp="1"/>
          </p:cNvSpPr>
          <p:nvPr>
            <p:ph sz="half" idx="2"/>
          </p:nvPr>
        </p:nvSpPr>
        <p:spPr>
          <a:xfrm>
            <a:off x="6203950" y="1929600"/>
            <a:ext cx="5437186" cy="438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BCFC378-6572-43DF-8344-59DE8122CD12}"/>
              </a:ext>
            </a:extLst>
          </p:cNvPr>
          <p:cNvSpPr>
            <a:spLocks noGrp="1"/>
          </p:cNvSpPr>
          <p:nvPr>
            <p:ph type="dt" sz="half" idx="10"/>
          </p:nvPr>
        </p:nvSpPr>
        <p:spPr/>
        <p:txBody>
          <a:bodyPr/>
          <a:lstStyle/>
          <a:p>
            <a:fld id="{7CF0BCE0-945C-4FDF-95A1-2149B1FF5B83}" type="datetimeFigureOut">
              <a:rPr lang="en-US" smtClean="0"/>
              <a:t>11/6/2021</a:t>
            </a:fld>
            <a:endParaRPr lang="en-US"/>
          </a:p>
        </p:txBody>
      </p:sp>
      <p:sp>
        <p:nvSpPr>
          <p:cNvPr id="6" name="Footer Placeholder 5">
            <a:extLst>
              <a:ext uri="{FF2B5EF4-FFF2-40B4-BE49-F238E27FC236}">
                <a16:creationId xmlns:a16="http://schemas.microsoft.com/office/drawing/2014/main" id="{36967A14-246A-4DDF-865C-68F6E16906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74B6D-E110-478C-94B9-2F8199E586DC}"/>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586106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5130F7E5-A40E-4C9C-8E4F-3935B9182C4A}"/>
              </a:ext>
            </a:extLst>
          </p:cNvPr>
          <p:cNvGrpSpPr/>
          <p:nvPr/>
        </p:nvGrpSpPr>
        <p:grpSpPr>
          <a:xfrm>
            <a:off x="0" y="-2"/>
            <a:ext cx="12191999" cy="6858001"/>
            <a:chOff x="0" y="-2"/>
            <a:chExt cx="12191999" cy="6858001"/>
          </a:xfrm>
        </p:grpSpPr>
        <p:sp>
          <p:nvSpPr>
            <p:cNvPr id="12" name="Rectangle 11">
              <a:extLst>
                <a:ext uri="{FF2B5EF4-FFF2-40B4-BE49-F238E27FC236}">
                  <a16:creationId xmlns:a16="http://schemas.microsoft.com/office/drawing/2014/main" id="{AE67B504-02A7-4203-87D0-07D333D71917}"/>
                </a:ext>
              </a:extLst>
            </p:cNvPr>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DA1158F3-E1C3-400D-8505-628DB94365CE}"/>
                </a:ext>
              </a:extLst>
            </p:cNvPr>
            <p:cNvGrpSpPr/>
            <p:nvPr/>
          </p:nvGrpSpPr>
          <p:grpSpPr>
            <a:xfrm rot="16200000">
              <a:off x="2295528" y="-2295528"/>
              <a:ext cx="6858000" cy="11449051"/>
              <a:chOff x="0" y="2333625"/>
              <a:chExt cx="9515474" cy="3766109"/>
            </a:xfrm>
          </p:grpSpPr>
          <p:sp>
            <p:nvSpPr>
              <p:cNvPr id="23" name="Rectangle 22">
                <a:extLst>
                  <a:ext uri="{FF2B5EF4-FFF2-40B4-BE49-F238E27FC236}">
                    <a16:creationId xmlns:a16="http://schemas.microsoft.com/office/drawing/2014/main" id="{0AEADDCE-3295-4F24-8700-C93B5457C2B7}"/>
                  </a:ext>
                </a:extLst>
              </p:cNvPr>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F95C76A-5429-458C-BC9D-E1053EF7B84F}"/>
                  </a:ext>
                </a:extLst>
              </p:cNvPr>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3D0E8A42-259A-43FA-B284-B459D7364097}"/>
                </a:ext>
              </a:extLst>
            </p:cNvPr>
            <p:cNvGrpSpPr>
              <a:grpSpLocks noChangeAspect="1"/>
            </p:cNvGrpSpPr>
            <p:nvPr/>
          </p:nvGrpSpPr>
          <p:grpSpPr>
            <a:xfrm rot="5400000">
              <a:off x="3583369" y="-3583369"/>
              <a:ext cx="4713262" cy="11880000"/>
              <a:chOff x="1" y="0"/>
              <a:chExt cx="8305797" cy="6858000"/>
            </a:xfrm>
          </p:grpSpPr>
          <p:sp>
            <p:nvSpPr>
              <p:cNvPr id="21" name="Rectangle 20">
                <a:extLst>
                  <a:ext uri="{FF2B5EF4-FFF2-40B4-BE49-F238E27FC236}">
                    <a16:creationId xmlns:a16="http://schemas.microsoft.com/office/drawing/2014/main" id="{7900B4F1-619C-4C0E-B749-1843F22C946A}"/>
                  </a:ext>
                </a:extLst>
              </p:cNvPr>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6E6F70BB-DCCC-4CF0-B5BB-95A965A99947}"/>
                  </a:ext>
                </a:extLst>
              </p:cNvPr>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 name="Group 14">
              <a:extLst>
                <a:ext uri="{FF2B5EF4-FFF2-40B4-BE49-F238E27FC236}">
                  <a16:creationId xmlns:a16="http://schemas.microsoft.com/office/drawing/2014/main" id="{83E6C50C-C1DA-44E1-B254-3B7228879DCD}"/>
                </a:ext>
              </a:extLst>
            </p:cNvPr>
            <p:cNvGrpSpPr/>
            <p:nvPr/>
          </p:nvGrpSpPr>
          <p:grpSpPr>
            <a:xfrm>
              <a:off x="2676525" y="0"/>
              <a:ext cx="9515473" cy="3766109"/>
              <a:chOff x="2333625" y="2433367"/>
              <a:chExt cx="9897159" cy="3766109"/>
            </a:xfrm>
          </p:grpSpPr>
          <p:sp>
            <p:nvSpPr>
              <p:cNvPr id="19" name="Rectangle 18">
                <a:extLst>
                  <a:ext uri="{FF2B5EF4-FFF2-40B4-BE49-F238E27FC236}">
                    <a16:creationId xmlns:a16="http://schemas.microsoft.com/office/drawing/2014/main" id="{DFC6EEED-A40A-4D1C-BE6B-11DD62770607}"/>
                  </a:ext>
                </a:extLst>
              </p:cNvPr>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27FF3FB-FDFC-4659-A7D6-ABED74010E82}"/>
                  </a:ext>
                </a:extLst>
              </p:cNvPr>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51548ED5-6668-4672-88DC-40E92508ACA2}"/>
                </a:ext>
              </a:extLst>
            </p:cNvPr>
            <p:cNvGrpSpPr/>
            <p:nvPr/>
          </p:nvGrpSpPr>
          <p:grpSpPr>
            <a:xfrm>
              <a:off x="0" y="0"/>
              <a:ext cx="9515473" cy="3766109"/>
              <a:chOff x="0" y="2333625"/>
              <a:chExt cx="9515473" cy="3766109"/>
            </a:xfrm>
          </p:grpSpPr>
          <p:sp>
            <p:nvSpPr>
              <p:cNvPr id="17" name="Rectangle 16">
                <a:extLst>
                  <a:ext uri="{FF2B5EF4-FFF2-40B4-BE49-F238E27FC236}">
                    <a16:creationId xmlns:a16="http://schemas.microsoft.com/office/drawing/2014/main" id="{975AE1B2-E73F-4E6E-AAFB-FB1C02684D32}"/>
                  </a:ext>
                </a:extLst>
              </p:cNvPr>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750F2D6-C0E1-4AFE-AB87-083292737609}"/>
                  </a:ext>
                </a:extLst>
              </p:cNvPr>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5" name="Rectangle 24">
            <a:extLst>
              <a:ext uri="{FF2B5EF4-FFF2-40B4-BE49-F238E27FC236}">
                <a16:creationId xmlns:a16="http://schemas.microsoft.com/office/drawing/2014/main" id="{4ECC0D66-F2BE-4BF4-87F6-CE618B5C8916}"/>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9A0BCA11-08C2-4C9A-B0A3-31C9051CDF9E}"/>
              </a:ext>
            </a:extLst>
          </p:cNvPr>
          <p:cNvSpPr>
            <a:spLocks noGrp="1"/>
          </p:cNvSpPr>
          <p:nvPr>
            <p:ph type="title"/>
          </p:nvPr>
        </p:nvSpPr>
        <p:spPr>
          <a:xfrm>
            <a:off x="540000" y="539999"/>
            <a:ext cx="11090273" cy="1210396"/>
          </a:xfrm>
        </p:spPr>
        <p:txBody>
          <a:bodyPr>
            <a:normAutofit/>
          </a:bodyPr>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662CEB0-C969-40EA-A5E2-8D875E28A6B6}"/>
              </a:ext>
            </a:extLst>
          </p:cNvPr>
          <p:cNvSpPr>
            <a:spLocks noGrp="1"/>
          </p:cNvSpPr>
          <p:nvPr>
            <p:ph type="body" idx="1"/>
          </p:nvPr>
        </p:nvSpPr>
        <p:spPr>
          <a:xfrm>
            <a:off x="540000" y="1929783"/>
            <a:ext cx="5448052" cy="792161"/>
          </a:xfrm>
        </p:spPr>
        <p:txBody>
          <a:bodyPr anchor="b"/>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40F41A6-112E-4305-A0BA-6E119A77AC10}"/>
              </a:ext>
            </a:extLst>
          </p:cNvPr>
          <p:cNvSpPr>
            <a:spLocks noGrp="1"/>
          </p:cNvSpPr>
          <p:nvPr>
            <p:ph sz="half" idx="2"/>
          </p:nvPr>
        </p:nvSpPr>
        <p:spPr>
          <a:xfrm>
            <a:off x="540000" y="2937844"/>
            <a:ext cx="5437186" cy="3376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AC672C5-31B9-443B-8DEE-5523646891F7}"/>
              </a:ext>
            </a:extLst>
          </p:cNvPr>
          <p:cNvSpPr>
            <a:spLocks noGrp="1"/>
          </p:cNvSpPr>
          <p:nvPr>
            <p:ph type="body" sz="quarter" idx="3"/>
          </p:nvPr>
        </p:nvSpPr>
        <p:spPr>
          <a:xfrm>
            <a:off x="6203949" y="1929782"/>
            <a:ext cx="5437187" cy="792000"/>
          </a:xfrm>
        </p:spPr>
        <p:txBody>
          <a:bodyPr anchor="b"/>
          <a:lstStyle>
            <a:lvl1pPr marL="0" indent="0">
              <a:buNone/>
              <a:defRPr sz="1600" b="0"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4D18B9D-8B21-4249-A3AD-8FBE48F0F55B}"/>
              </a:ext>
            </a:extLst>
          </p:cNvPr>
          <p:cNvSpPr>
            <a:spLocks noGrp="1"/>
          </p:cNvSpPr>
          <p:nvPr>
            <p:ph sz="quarter" idx="4"/>
          </p:nvPr>
        </p:nvSpPr>
        <p:spPr>
          <a:xfrm>
            <a:off x="6203950" y="2937844"/>
            <a:ext cx="5437186" cy="3376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05B60881-13B2-4064-84FB-6D071F36C433}"/>
              </a:ext>
            </a:extLst>
          </p:cNvPr>
          <p:cNvSpPr>
            <a:spLocks noGrp="1"/>
          </p:cNvSpPr>
          <p:nvPr>
            <p:ph type="dt" sz="half" idx="10"/>
          </p:nvPr>
        </p:nvSpPr>
        <p:spPr/>
        <p:txBody>
          <a:bodyPr/>
          <a:lstStyle/>
          <a:p>
            <a:fld id="{7CF0BCE0-945C-4FDF-95A1-2149B1FF5B83}" type="datetimeFigureOut">
              <a:rPr lang="en-US" smtClean="0"/>
              <a:t>11/6/2021</a:t>
            </a:fld>
            <a:endParaRPr lang="en-US"/>
          </a:p>
        </p:txBody>
      </p:sp>
      <p:sp>
        <p:nvSpPr>
          <p:cNvPr id="8" name="Footer Placeholder 7">
            <a:extLst>
              <a:ext uri="{FF2B5EF4-FFF2-40B4-BE49-F238E27FC236}">
                <a16:creationId xmlns:a16="http://schemas.microsoft.com/office/drawing/2014/main" id="{249FCE5D-D5EF-485D-97FA-2614FF9642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F204FC-4F66-417C-8E4B-74772ED0570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4813398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9521FD20-B9D4-4FD1-9AAD-F4157555AD62}"/>
              </a:ext>
            </a:extLst>
          </p:cNvPr>
          <p:cNvGrpSpPr/>
          <p:nvPr/>
        </p:nvGrpSpPr>
        <p:grpSpPr>
          <a:xfrm rot="10800000">
            <a:off x="1392000" y="0"/>
            <a:ext cx="10800000" cy="6858000"/>
            <a:chOff x="0" y="0"/>
            <a:chExt cx="10800000" cy="6858000"/>
          </a:xfrm>
        </p:grpSpPr>
        <p:sp>
          <p:nvSpPr>
            <p:cNvPr id="15" name="Rectangle 14">
              <a:extLst>
                <a:ext uri="{FF2B5EF4-FFF2-40B4-BE49-F238E27FC236}">
                  <a16:creationId xmlns:a16="http://schemas.microsoft.com/office/drawing/2014/main" id="{27477A35-8424-45D6-A66E-8ACFA6C405B5}"/>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8BFBA1CE-E9AC-40C0-A7F9-E5671F5FEF9C}"/>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a:extLst>
              <a:ext uri="{FF2B5EF4-FFF2-40B4-BE49-F238E27FC236}">
                <a16:creationId xmlns:a16="http://schemas.microsoft.com/office/drawing/2014/main" id="{D0C2729A-59F8-46A4-9AAA-7665E5966E2D}"/>
              </a:ext>
            </a:extLst>
          </p:cNvPr>
          <p:cNvGrpSpPr>
            <a:grpSpLocks noChangeAspect="1"/>
          </p:cNvGrpSpPr>
          <p:nvPr/>
        </p:nvGrpSpPr>
        <p:grpSpPr>
          <a:xfrm rot="16200000" flipH="1">
            <a:off x="-1714500" y="1714500"/>
            <a:ext cx="6858000" cy="3429000"/>
            <a:chOff x="0" y="0"/>
            <a:chExt cx="2880000" cy="1440000"/>
          </a:xfrm>
        </p:grpSpPr>
        <p:sp>
          <p:nvSpPr>
            <p:cNvPr id="13" name="Rectangle 12">
              <a:extLst>
                <a:ext uri="{FF2B5EF4-FFF2-40B4-BE49-F238E27FC236}">
                  <a16:creationId xmlns:a16="http://schemas.microsoft.com/office/drawing/2014/main" id="{83EBBB96-590D-4704-87AD-A00AE2424DE8}"/>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889BAB7D-5298-40B9-910B-136D0C6A9934}"/>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2" name="Rectangle 11">
            <a:extLst>
              <a:ext uri="{FF2B5EF4-FFF2-40B4-BE49-F238E27FC236}">
                <a16:creationId xmlns:a16="http://schemas.microsoft.com/office/drawing/2014/main" id="{F323EA00-E168-4864-883B-358A7CDF9153}"/>
              </a:ext>
            </a:extLst>
          </p:cNvPr>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8" name="Rectangle 17">
            <a:extLst>
              <a:ext uri="{FF2B5EF4-FFF2-40B4-BE49-F238E27FC236}">
                <a16:creationId xmlns:a16="http://schemas.microsoft.com/office/drawing/2014/main" id="{CA4F2DFA-2F27-43FB-B08C-0787FA44B0D1}"/>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7D750354-CD8D-4A3B-A7AC-04622BCB0499}"/>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7F3ED3C6-DA43-4D1C-9056-407A4FB1C6AB}"/>
              </a:ext>
            </a:extLst>
          </p:cNvPr>
          <p:cNvSpPr>
            <a:spLocks noGrp="1"/>
          </p:cNvSpPr>
          <p:nvPr>
            <p:ph type="title"/>
          </p:nvPr>
        </p:nvSpPr>
        <p:spPr>
          <a:xfrm>
            <a:off x="550863" y="549276"/>
            <a:ext cx="11090275" cy="5759450"/>
          </a:xfrm>
        </p:spPr>
        <p:txBody>
          <a:bodyPr/>
          <a:lstStyle>
            <a:lvl1pPr>
              <a:defRPr sz="8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720CEB41-E921-45ED-951A-861E31E01336}"/>
              </a:ext>
            </a:extLst>
          </p:cNvPr>
          <p:cNvSpPr>
            <a:spLocks noGrp="1"/>
          </p:cNvSpPr>
          <p:nvPr>
            <p:ph type="dt" sz="half" idx="10"/>
          </p:nvPr>
        </p:nvSpPr>
        <p:spPr/>
        <p:txBody>
          <a:bodyPr/>
          <a:lstStyle/>
          <a:p>
            <a:fld id="{7CF0BCE0-945C-4FDF-95A1-2149B1FF5B83}" type="datetimeFigureOut">
              <a:rPr lang="en-US" smtClean="0"/>
              <a:t>11/6/2021</a:t>
            </a:fld>
            <a:endParaRPr lang="en-US"/>
          </a:p>
        </p:txBody>
      </p:sp>
      <p:sp>
        <p:nvSpPr>
          <p:cNvPr id="4" name="Footer Placeholder 3">
            <a:extLst>
              <a:ext uri="{FF2B5EF4-FFF2-40B4-BE49-F238E27FC236}">
                <a16:creationId xmlns:a16="http://schemas.microsoft.com/office/drawing/2014/main" id="{8F6B422D-769C-4E63-8763-ABBB885007E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D38FB6F-2D68-40C0-B628-142011F34A0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9898024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ED88E92-14F3-4B58-9E48-1D79E139A89E}"/>
              </a:ext>
            </a:extLst>
          </p:cNvPr>
          <p:cNvGrpSpPr/>
          <p:nvPr/>
        </p:nvGrpSpPr>
        <p:grpSpPr>
          <a:xfrm>
            <a:off x="0" y="0"/>
            <a:ext cx="12191999" cy="6861600"/>
            <a:chOff x="1" y="0"/>
            <a:chExt cx="12191999" cy="6861600"/>
          </a:xfrm>
        </p:grpSpPr>
        <p:sp>
          <p:nvSpPr>
            <p:cNvPr id="6" name="Rectangle 5">
              <a:extLst>
                <a:ext uri="{FF2B5EF4-FFF2-40B4-BE49-F238E27FC236}">
                  <a16:creationId xmlns:a16="http://schemas.microsoft.com/office/drawing/2014/main" id="{A6466AE7-32B6-4334-AF41-B9387E6726C5}"/>
                </a:ext>
              </a:extLst>
            </p:cNvPr>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7" name="Oval 6">
              <a:extLst>
                <a:ext uri="{FF2B5EF4-FFF2-40B4-BE49-F238E27FC236}">
                  <a16:creationId xmlns:a16="http://schemas.microsoft.com/office/drawing/2014/main" id="{659C09F8-90CD-443F-9AA1-D08C56A605BB}"/>
                </a:ext>
              </a:extLst>
            </p:cNvPr>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 name="Oval 7">
              <a:extLst>
                <a:ext uri="{FF2B5EF4-FFF2-40B4-BE49-F238E27FC236}">
                  <a16:creationId xmlns:a16="http://schemas.microsoft.com/office/drawing/2014/main" id="{DC7304AB-BE7D-45AC-A876-4A24543AE5B3}"/>
                </a:ext>
              </a:extLst>
            </p:cNvPr>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9" name="Group 8">
              <a:extLst>
                <a:ext uri="{FF2B5EF4-FFF2-40B4-BE49-F238E27FC236}">
                  <a16:creationId xmlns:a16="http://schemas.microsoft.com/office/drawing/2014/main" id="{8E11922B-DDB3-46D7-B1BD-C1CCDB3C42E3}"/>
                </a:ext>
              </a:extLst>
            </p:cNvPr>
            <p:cNvGrpSpPr>
              <a:grpSpLocks noChangeAspect="1"/>
            </p:cNvGrpSpPr>
            <p:nvPr/>
          </p:nvGrpSpPr>
          <p:grpSpPr>
            <a:xfrm>
              <a:off x="690092" y="0"/>
              <a:ext cx="10800000" cy="6858000"/>
              <a:chOff x="2328000" y="0"/>
              <a:chExt cx="2880000" cy="1440000"/>
            </a:xfrm>
          </p:grpSpPr>
          <p:sp>
            <p:nvSpPr>
              <p:cNvPr id="14" name="Rectangle 13">
                <a:extLst>
                  <a:ext uri="{FF2B5EF4-FFF2-40B4-BE49-F238E27FC236}">
                    <a16:creationId xmlns:a16="http://schemas.microsoft.com/office/drawing/2014/main" id="{C580F8F6-E662-4BCD-AC9C-7E5DDBD5A773}"/>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9A333FE5-ADB0-48EE-A1A6-9AA36DA343A2}"/>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a:extLst>
                <a:ext uri="{FF2B5EF4-FFF2-40B4-BE49-F238E27FC236}">
                  <a16:creationId xmlns:a16="http://schemas.microsoft.com/office/drawing/2014/main" id="{0B09CD4F-6DF4-48AA-BD35-23E3F2A643F7}"/>
                </a:ext>
              </a:extLst>
            </p:cNvPr>
            <p:cNvGrpSpPr>
              <a:grpSpLocks noChangeAspect="1"/>
            </p:cNvGrpSpPr>
            <p:nvPr/>
          </p:nvGrpSpPr>
          <p:grpSpPr>
            <a:xfrm rot="5400000">
              <a:off x="7048499" y="1714500"/>
              <a:ext cx="6858000" cy="3429000"/>
              <a:chOff x="0" y="0"/>
              <a:chExt cx="2880000" cy="1440000"/>
            </a:xfrm>
          </p:grpSpPr>
          <p:sp>
            <p:nvSpPr>
              <p:cNvPr id="12" name="Rectangle 11">
                <a:extLst>
                  <a:ext uri="{FF2B5EF4-FFF2-40B4-BE49-F238E27FC236}">
                    <a16:creationId xmlns:a16="http://schemas.microsoft.com/office/drawing/2014/main" id="{02223219-ACCC-42F2-A1B4-E3C8C8AB12A4}"/>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1510B0E9-9BA0-4357-9E04-554C19BAAC89}"/>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1" name="Rectangle 10">
              <a:extLst>
                <a:ext uri="{FF2B5EF4-FFF2-40B4-BE49-F238E27FC236}">
                  <a16:creationId xmlns:a16="http://schemas.microsoft.com/office/drawing/2014/main" id="{DF06DA80-525A-4C9E-A441-50630AA772A4}"/>
                </a:ext>
              </a:extLst>
            </p:cNvPr>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6" name="Rectangle 15">
            <a:extLst>
              <a:ext uri="{FF2B5EF4-FFF2-40B4-BE49-F238E27FC236}">
                <a16:creationId xmlns:a16="http://schemas.microsoft.com/office/drawing/2014/main" id="{E841E027-8E53-4FEB-8605-2124D85731CA}"/>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Date Placeholder 1">
            <a:extLst>
              <a:ext uri="{FF2B5EF4-FFF2-40B4-BE49-F238E27FC236}">
                <a16:creationId xmlns:a16="http://schemas.microsoft.com/office/drawing/2014/main" id="{7DD871A2-AE80-4408-AA95-DC60D132E9E3}"/>
              </a:ext>
            </a:extLst>
          </p:cNvPr>
          <p:cNvSpPr>
            <a:spLocks noGrp="1"/>
          </p:cNvSpPr>
          <p:nvPr>
            <p:ph type="dt" sz="half" idx="10"/>
          </p:nvPr>
        </p:nvSpPr>
        <p:spPr/>
        <p:txBody>
          <a:bodyPr/>
          <a:lstStyle/>
          <a:p>
            <a:fld id="{7CF0BCE0-945C-4FDF-95A1-2149B1FF5B83}" type="datetimeFigureOut">
              <a:rPr lang="en-US" smtClean="0"/>
              <a:t>11/6/2021</a:t>
            </a:fld>
            <a:endParaRPr lang="en-US"/>
          </a:p>
        </p:txBody>
      </p:sp>
      <p:sp>
        <p:nvSpPr>
          <p:cNvPr id="3" name="Footer Placeholder 2">
            <a:extLst>
              <a:ext uri="{FF2B5EF4-FFF2-40B4-BE49-F238E27FC236}">
                <a16:creationId xmlns:a16="http://schemas.microsoft.com/office/drawing/2014/main" id="{DDD122A1-7B97-4979-B319-1CE0A4A4978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6209A76-7DCD-477A-A6BA-EEA63FF94082}"/>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96937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D5C0F5C-A529-490C-8941-78F10C6A00D3}"/>
              </a:ext>
            </a:extLst>
          </p:cNvPr>
          <p:cNvGrpSpPr/>
          <p:nvPr/>
        </p:nvGrpSpPr>
        <p:grpSpPr>
          <a:xfrm flipH="1">
            <a:off x="0" y="0"/>
            <a:ext cx="12191999" cy="6858001"/>
            <a:chOff x="0" y="-2"/>
            <a:chExt cx="12191999" cy="6858001"/>
          </a:xfrm>
        </p:grpSpPr>
        <p:sp>
          <p:nvSpPr>
            <p:cNvPr id="9" name="Rectangle 8">
              <a:extLst>
                <a:ext uri="{FF2B5EF4-FFF2-40B4-BE49-F238E27FC236}">
                  <a16:creationId xmlns:a16="http://schemas.microsoft.com/office/drawing/2014/main" id="{14A8D739-B942-4545-9459-A6CAF0444D1F}"/>
                </a:ext>
              </a:extLst>
            </p:cNvPr>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4BB38CCA-110B-4404-9363-BFFA76C096D2}"/>
                </a:ext>
              </a:extLst>
            </p:cNvPr>
            <p:cNvGrpSpPr/>
            <p:nvPr/>
          </p:nvGrpSpPr>
          <p:grpSpPr>
            <a:xfrm rot="16200000">
              <a:off x="2295528" y="-2295528"/>
              <a:ext cx="6858000" cy="11449051"/>
              <a:chOff x="0" y="2333625"/>
              <a:chExt cx="9515474" cy="3766109"/>
            </a:xfrm>
          </p:grpSpPr>
          <p:sp>
            <p:nvSpPr>
              <p:cNvPr id="20" name="Rectangle 19">
                <a:extLst>
                  <a:ext uri="{FF2B5EF4-FFF2-40B4-BE49-F238E27FC236}">
                    <a16:creationId xmlns:a16="http://schemas.microsoft.com/office/drawing/2014/main" id="{B223FE99-C58F-4A56-8F8E-2942FF74E4BD}"/>
                  </a:ext>
                </a:extLst>
              </p:cNvPr>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BBD4511-8AB6-4BD3-8410-7FB3EC8D42B2}"/>
                  </a:ext>
                </a:extLst>
              </p:cNvPr>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id="{6A8CA067-2248-4BD3-B56E-2C014AEB2273}"/>
                </a:ext>
              </a:extLst>
            </p:cNvPr>
            <p:cNvGrpSpPr>
              <a:grpSpLocks noChangeAspect="1"/>
            </p:cNvGrpSpPr>
            <p:nvPr/>
          </p:nvGrpSpPr>
          <p:grpSpPr>
            <a:xfrm rot="5400000">
              <a:off x="3583369" y="-3583369"/>
              <a:ext cx="4713262" cy="11880000"/>
              <a:chOff x="1" y="0"/>
              <a:chExt cx="8305797" cy="6858000"/>
            </a:xfrm>
          </p:grpSpPr>
          <p:sp>
            <p:nvSpPr>
              <p:cNvPr id="18" name="Rectangle 17">
                <a:extLst>
                  <a:ext uri="{FF2B5EF4-FFF2-40B4-BE49-F238E27FC236}">
                    <a16:creationId xmlns:a16="http://schemas.microsoft.com/office/drawing/2014/main" id="{8C017B9B-2727-4255-8F80-9D4C2A5AE297}"/>
                  </a:ext>
                </a:extLst>
              </p:cNvPr>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693C5F16-BC47-4707-B6B7-DC5262ACDC51}"/>
                  </a:ext>
                </a:extLst>
              </p:cNvPr>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 name="Group 11">
              <a:extLst>
                <a:ext uri="{FF2B5EF4-FFF2-40B4-BE49-F238E27FC236}">
                  <a16:creationId xmlns:a16="http://schemas.microsoft.com/office/drawing/2014/main" id="{2E88FE13-0734-4BB3-B4D1-7C53A194DA84}"/>
                </a:ext>
              </a:extLst>
            </p:cNvPr>
            <p:cNvGrpSpPr/>
            <p:nvPr/>
          </p:nvGrpSpPr>
          <p:grpSpPr>
            <a:xfrm>
              <a:off x="2676525" y="0"/>
              <a:ext cx="9515473" cy="3766109"/>
              <a:chOff x="2333625" y="2433367"/>
              <a:chExt cx="9897159" cy="3766109"/>
            </a:xfrm>
          </p:grpSpPr>
          <p:sp>
            <p:nvSpPr>
              <p:cNvPr id="16" name="Rectangle 15">
                <a:extLst>
                  <a:ext uri="{FF2B5EF4-FFF2-40B4-BE49-F238E27FC236}">
                    <a16:creationId xmlns:a16="http://schemas.microsoft.com/office/drawing/2014/main" id="{5C9B7EF7-1EDF-4AC7-8E40-C2801783AC85}"/>
                  </a:ext>
                </a:extLst>
              </p:cNvPr>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925CA0A0-9A3F-498E-983D-B3285EF5AD9A}"/>
                  </a:ext>
                </a:extLst>
              </p:cNvPr>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Group 12">
              <a:extLst>
                <a:ext uri="{FF2B5EF4-FFF2-40B4-BE49-F238E27FC236}">
                  <a16:creationId xmlns:a16="http://schemas.microsoft.com/office/drawing/2014/main" id="{A5171814-E4F0-44B5-BC3F-588512210991}"/>
                </a:ext>
              </a:extLst>
            </p:cNvPr>
            <p:cNvGrpSpPr/>
            <p:nvPr/>
          </p:nvGrpSpPr>
          <p:grpSpPr>
            <a:xfrm>
              <a:off x="0" y="0"/>
              <a:ext cx="9515473" cy="3766109"/>
              <a:chOff x="0" y="2333625"/>
              <a:chExt cx="9515473" cy="3766109"/>
            </a:xfrm>
          </p:grpSpPr>
          <p:sp>
            <p:nvSpPr>
              <p:cNvPr id="14" name="Rectangle 13">
                <a:extLst>
                  <a:ext uri="{FF2B5EF4-FFF2-40B4-BE49-F238E27FC236}">
                    <a16:creationId xmlns:a16="http://schemas.microsoft.com/office/drawing/2014/main" id="{8E666ACD-EB1C-4732-971B-C3B26061DB82}"/>
                  </a:ext>
                </a:extLst>
              </p:cNvPr>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A4E213B-7F96-44C1-90B3-B72E9387BF73}"/>
                  </a:ext>
                </a:extLst>
              </p:cNvPr>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2" name="Rectangle 21">
            <a:extLst>
              <a:ext uri="{FF2B5EF4-FFF2-40B4-BE49-F238E27FC236}">
                <a16:creationId xmlns:a16="http://schemas.microsoft.com/office/drawing/2014/main" id="{BFE392AA-35E5-40E5-9309-284A0C541061}"/>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71A8188C-9713-46E1-AA5C-C84FE515F3A2}"/>
              </a:ext>
            </a:extLst>
          </p:cNvPr>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E192CC-893A-4A84-A7E9-F389D83F0B16}"/>
              </a:ext>
            </a:extLst>
          </p:cNvPr>
          <p:cNvSpPr>
            <a:spLocks noGrp="1"/>
          </p:cNvSpPr>
          <p:nvPr>
            <p:ph idx="1"/>
          </p:nvPr>
        </p:nvSpPr>
        <p:spPr>
          <a:xfrm>
            <a:off x="5232400" y="540000"/>
            <a:ext cx="6408736" cy="5759450"/>
          </a:xfrm>
        </p:spPr>
        <p:txBody>
          <a:bodyPr/>
          <a:lstStyle>
            <a:lvl1pPr>
              <a:defRPr sz="3200"/>
            </a:lvl1pPr>
            <a:lvl2pPr>
              <a:defRPr sz="24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6CC7765-7D44-43DD-A1DF-419D3E1C625F}"/>
              </a:ext>
            </a:extLst>
          </p:cNvPr>
          <p:cNvSpPr>
            <a:spLocks noGrp="1"/>
          </p:cNvSpPr>
          <p:nvPr>
            <p:ph type="body" sz="half" idx="2"/>
          </p:nvPr>
        </p:nvSpPr>
        <p:spPr>
          <a:xfrm>
            <a:off x="540000" y="3536950"/>
            <a:ext cx="4511426" cy="2771775"/>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D36875-AFB0-4905-8C9E-A72B4F59775E}"/>
              </a:ext>
            </a:extLst>
          </p:cNvPr>
          <p:cNvSpPr>
            <a:spLocks noGrp="1"/>
          </p:cNvSpPr>
          <p:nvPr>
            <p:ph type="dt" sz="half" idx="10"/>
          </p:nvPr>
        </p:nvSpPr>
        <p:spPr/>
        <p:txBody>
          <a:bodyPr/>
          <a:lstStyle/>
          <a:p>
            <a:fld id="{7CF0BCE0-945C-4FDF-95A1-2149B1FF5B83}" type="datetimeFigureOut">
              <a:rPr lang="en-US" smtClean="0"/>
              <a:t>11/6/2021</a:t>
            </a:fld>
            <a:endParaRPr lang="en-US"/>
          </a:p>
        </p:txBody>
      </p:sp>
      <p:sp>
        <p:nvSpPr>
          <p:cNvPr id="6" name="Footer Placeholder 5">
            <a:extLst>
              <a:ext uri="{FF2B5EF4-FFF2-40B4-BE49-F238E27FC236}">
                <a16:creationId xmlns:a16="http://schemas.microsoft.com/office/drawing/2014/main" id="{25437ABF-7E70-4E45-A67B-C503BF182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8016CA-2983-47BF-BA09-2130A40C8763}"/>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402561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D97E00A2-2906-4C97-9D1F-C789D3ADD373}"/>
              </a:ext>
            </a:extLst>
          </p:cNvPr>
          <p:cNvGrpSpPr/>
          <p:nvPr/>
        </p:nvGrpSpPr>
        <p:grpSpPr>
          <a:xfrm rot="10800000">
            <a:off x="1392000" y="0"/>
            <a:ext cx="10800000" cy="6858000"/>
            <a:chOff x="0" y="0"/>
            <a:chExt cx="10800000" cy="6858000"/>
          </a:xfrm>
        </p:grpSpPr>
        <p:sp>
          <p:nvSpPr>
            <p:cNvPr id="9" name="Rectangle 8">
              <a:extLst>
                <a:ext uri="{FF2B5EF4-FFF2-40B4-BE49-F238E27FC236}">
                  <a16:creationId xmlns:a16="http://schemas.microsoft.com/office/drawing/2014/main" id="{59CE8EF9-87D6-47FD-B7D3-2D48D8E48AC3}"/>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 name="Rectangle 9">
              <a:extLst>
                <a:ext uri="{FF2B5EF4-FFF2-40B4-BE49-F238E27FC236}">
                  <a16:creationId xmlns:a16="http://schemas.microsoft.com/office/drawing/2014/main" id="{6784998E-9D37-4D0D-889A-C67531E5295C}"/>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a:extLst>
              <a:ext uri="{FF2B5EF4-FFF2-40B4-BE49-F238E27FC236}">
                <a16:creationId xmlns:a16="http://schemas.microsoft.com/office/drawing/2014/main" id="{8B575B0B-C502-438E-967C-64D268031426}"/>
              </a:ext>
            </a:extLst>
          </p:cNvPr>
          <p:cNvGrpSpPr>
            <a:grpSpLocks noChangeAspect="1"/>
          </p:cNvGrpSpPr>
          <p:nvPr/>
        </p:nvGrpSpPr>
        <p:grpSpPr>
          <a:xfrm rot="16200000" flipH="1">
            <a:off x="-1714500" y="1714500"/>
            <a:ext cx="6858000" cy="3429000"/>
            <a:chOff x="0" y="0"/>
            <a:chExt cx="2880000" cy="1440000"/>
          </a:xfrm>
        </p:grpSpPr>
        <p:sp>
          <p:nvSpPr>
            <p:cNvPr id="12" name="Rectangle 11">
              <a:extLst>
                <a:ext uri="{FF2B5EF4-FFF2-40B4-BE49-F238E27FC236}">
                  <a16:creationId xmlns:a16="http://schemas.microsoft.com/office/drawing/2014/main" id="{4FC29931-00EB-4F74-BE4C-172A4C282A26}"/>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989B4C87-FDD3-406D-BE06-3ABF69905E03}"/>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4" name="Rectangle 13">
            <a:extLst>
              <a:ext uri="{FF2B5EF4-FFF2-40B4-BE49-F238E27FC236}">
                <a16:creationId xmlns:a16="http://schemas.microsoft.com/office/drawing/2014/main" id="{FD817A89-A0E1-4190-90AE-0571E6CE8FC6}"/>
              </a:ext>
            </a:extLst>
          </p:cNvPr>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4FD20388-C666-4992-920D-5F034214950C}"/>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FCAB0CC3-A07E-43B8-9B34-0A67C1806DE1}"/>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F91800A6-9706-4B81-B957-C950A5F77490}"/>
              </a:ext>
            </a:extLst>
          </p:cNvPr>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CA17652B-AA0D-4574-AF1D-7F7442D84B0B}"/>
              </a:ext>
            </a:extLst>
          </p:cNvPr>
          <p:cNvSpPr>
            <a:spLocks noGrp="1"/>
          </p:cNvSpPr>
          <p:nvPr>
            <p:ph type="pic" idx="1"/>
          </p:nvPr>
        </p:nvSpPr>
        <p:spPr>
          <a:xfrm>
            <a:off x="5232400" y="549275"/>
            <a:ext cx="6408736" cy="57594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ECA19547-D24B-4BD1-8C26-318450B171B3}"/>
              </a:ext>
            </a:extLst>
          </p:cNvPr>
          <p:cNvSpPr>
            <a:spLocks noGrp="1"/>
          </p:cNvSpPr>
          <p:nvPr>
            <p:ph type="body" sz="half" idx="2"/>
          </p:nvPr>
        </p:nvSpPr>
        <p:spPr>
          <a:xfrm>
            <a:off x="539999" y="3536950"/>
            <a:ext cx="4511425" cy="2771774"/>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3A22E6-7E01-4547-8555-B2C197543921}"/>
              </a:ext>
            </a:extLst>
          </p:cNvPr>
          <p:cNvSpPr>
            <a:spLocks noGrp="1"/>
          </p:cNvSpPr>
          <p:nvPr>
            <p:ph type="dt" sz="half" idx="10"/>
          </p:nvPr>
        </p:nvSpPr>
        <p:spPr/>
        <p:txBody>
          <a:bodyPr/>
          <a:lstStyle/>
          <a:p>
            <a:fld id="{7CF0BCE0-945C-4FDF-95A1-2149B1FF5B83}" type="datetimeFigureOut">
              <a:rPr lang="en-US" smtClean="0"/>
              <a:t>11/6/2021</a:t>
            </a:fld>
            <a:endParaRPr lang="en-US"/>
          </a:p>
        </p:txBody>
      </p:sp>
      <p:sp>
        <p:nvSpPr>
          <p:cNvPr id="6" name="Footer Placeholder 5">
            <a:extLst>
              <a:ext uri="{FF2B5EF4-FFF2-40B4-BE49-F238E27FC236}">
                <a16:creationId xmlns:a16="http://schemas.microsoft.com/office/drawing/2014/main" id="{A90F6BEC-98F3-43FE-BA9B-B046D8917F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2FAF54-57F0-46F9-A1BA-B554E14017DF}"/>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856275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C461672-F18A-4768-9850-0531FD3720BA}"/>
              </a:ext>
            </a:extLst>
          </p:cNvPr>
          <p:cNvGrpSpPr/>
          <p:nvPr/>
        </p:nvGrpSpPr>
        <p:grpSpPr>
          <a:xfrm rot="10800000">
            <a:off x="5921828" y="2876440"/>
            <a:ext cx="6270171" cy="3981559"/>
            <a:chOff x="0" y="0"/>
            <a:chExt cx="10800000" cy="6858000"/>
          </a:xfrm>
        </p:grpSpPr>
        <p:sp>
          <p:nvSpPr>
            <p:cNvPr id="8" name="Rectangle 7">
              <a:extLst>
                <a:ext uri="{FF2B5EF4-FFF2-40B4-BE49-F238E27FC236}">
                  <a16:creationId xmlns:a16="http://schemas.microsoft.com/office/drawing/2014/main" id="{9FA73898-D78C-45F9-AFC1-2AB16F6725C2}"/>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9" name="Rectangle 8">
              <a:extLst>
                <a:ext uri="{FF2B5EF4-FFF2-40B4-BE49-F238E27FC236}">
                  <a16:creationId xmlns:a16="http://schemas.microsoft.com/office/drawing/2014/main" id="{4FC423E3-700B-43D6-A2CB-F3C871632C20}"/>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a:extLst>
              <a:ext uri="{FF2B5EF4-FFF2-40B4-BE49-F238E27FC236}">
                <a16:creationId xmlns:a16="http://schemas.microsoft.com/office/drawing/2014/main" id="{82F05B2A-1EC7-4131-B899-C7ECB9A502EB}"/>
              </a:ext>
            </a:extLst>
          </p:cNvPr>
          <p:cNvGrpSpPr>
            <a:grpSpLocks noChangeAspect="1"/>
          </p:cNvGrpSpPr>
          <p:nvPr/>
        </p:nvGrpSpPr>
        <p:grpSpPr>
          <a:xfrm flipH="1">
            <a:off x="0" y="-1"/>
            <a:ext cx="9361714" cy="4680857"/>
            <a:chOff x="0" y="0"/>
            <a:chExt cx="2880000" cy="1440000"/>
          </a:xfrm>
        </p:grpSpPr>
        <p:sp>
          <p:nvSpPr>
            <p:cNvPr id="11" name="Rectangle 10">
              <a:extLst>
                <a:ext uri="{FF2B5EF4-FFF2-40B4-BE49-F238E27FC236}">
                  <a16:creationId xmlns:a16="http://schemas.microsoft.com/office/drawing/2014/main" id="{97711D4C-4FFE-4151-B53D-60890F0F5827}"/>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Rectangle 11">
              <a:extLst>
                <a:ext uri="{FF2B5EF4-FFF2-40B4-BE49-F238E27FC236}">
                  <a16:creationId xmlns:a16="http://schemas.microsoft.com/office/drawing/2014/main" id="{F69D6393-413D-4151-BC2C-43161BE4A799}"/>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3" name="Rectangle 12">
            <a:extLst>
              <a:ext uri="{FF2B5EF4-FFF2-40B4-BE49-F238E27FC236}">
                <a16:creationId xmlns:a16="http://schemas.microsoft.com/office/drawing/2014/main" id="{A96370B9-6459-4B05-9A8B-A9E7FA8966CD}"/>
              </a:ext>
            </a:extLst>
          </p:cNvPr>
          <p:cNvSpPr>
            <a:spLocks noChangeAspect="1"/>
          </p:cNvSpPr>
          <p:nvPr/>
        </p:nvSpPr>
        <p:spPr>
          <a:xfrm rot="10800000">
            <a:off x="8430794" y="3096793"/>
            <a:ext cx="3761205" cy="3761205"/>
          </a:xfrm>
          <a:prstGeom prst="rect">
            <a:avLst/>
          </a:prstGeom>
          <a:gradFill flip="none" rotWithShape="1">
            <a:gsLst>
              <a:gs pos="0">
                <a:schemeClr val="accent1">
                  <a:alpha val="4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DA3AC0C6-74C3-4E55-AA42-A9F1A4B1B210}"/>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132C27A4-86D3-4C83-8022-E37A8672A993}"/>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8F1FF59-E1BE-4475-953B-5BF6FBC10C57}"/>
              </a:ext>
            </a:extLst>
          </p:cNvPr>
          <p:cNvSpPr>
            <a:spLocks noGrp="1"/>
          </p:cNvSpPr>
          <p:nvPr>
            <p:ph type="title"/>
          </p:nvPr>
        </p:nvSpPr>
        <p:spPr>
          <a:xfrm>
            <a:off x="540000" y="540000"/>
            <a:ext cx="11090273" cy="1800224"/>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8F1F045-44C5-4165-A640-4E4D33A59580}"/>
              </a:ext>
            </a:extLst>
          </p:cNvPr>
          <p:cNvSpPr>
            <a:spLocks noGrp="1"/>
          </p:cNvSpPr>
          <p:nvPr>
            <p:ph type="body" orient="vert" idx="1"/>
          </p:nvPr>
        </p:nvSpPr>
        <p:spPr>
          <a:xfrm>
            <a:off x="540000" y="2528887"/>
            <a:ext cx="11090276" cy="37798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517047A-D05B-44E9-A240-BDB881C4296A}"/>
              </a:ext>
            </a:extLst>
          </p:cNvPr>
          <p:cNvSpPr>
            <a:spLocks noGrp="1"/>
          </p:cNvSpPr>
          <p:nvPr>
            <p:ph type="dt" sz="half" idx="10"/>
          </p:nvPr>
        </p:nvSpPr>
        <p:spPr/>
        <p:txBody>
          <a:bodyPr/>
          <a:lstStyle/>
          <a:p>
            <a:fld id="{7CF0BCE0-945C-4FDF-95A1-2149B1FF5B83}" type="datetimeFigureOut">
              <a:rPr lang="en-US" smtClean="0"/>
              <a:t>11/6/2021</a:t>
            </a:fld>
            <a:endParaRPr lang="en-US"/>
          </a:p>
        </p:txBody>
      </p:sp>
      <p:sp>
        <p:nvSpPr>
          <p:cNvPr id="5" name="Footer Placeholder 4">
            <a:extLst>
              <a:ext uri="{FF2B5EF4-FFF2-40B4-BE49-F238E27FC236}">
                <a16:creationId xmlns:a16="http://schemas.microsoft.com/office/drawing/2014/main" id="{7FDCB2E8-A68D-478D-A728-C9612848C8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7E4F1D-3280-4DB5-B2E0-DA7F10717EB4}"/>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432737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3C627D45-FE54-49FF-A37F-6206993AEFD8}"/>
              </a:ext>
            </a:extLst>
          </p:cNvPr>
          <p:cNvGrpSpPr/>
          <p:nvPr/>
        </p:nvGrpSpPr>
        <p:grpSpPr>
          <a:xfrm>
            <a:off x="0" y="-3"/>
            <a:ext cx="12192000" cy="6858003"/>
            <a:chOff x="0" y="-3"/>
            <a:chExt cx="12192000" cy="6858003"/>
          </a:xfrm>
        </p:grpSpPr>
        <p:sp useBgFill="1">
          <p:nvSpPr>
            <p:cNvPr id="8" name="Rectangle 7">
              <a:extLst>
                <a:ext uri="{FF2B5EF4-FFF2-40B4-BE49-F238E27FC236}">
                  <a16:creationId xmlns:a16="http://schemas.microsoft.com/office/drawing/2014/main" id="{879CEFA6-CCA5-4FEF-B53D-E74B1E67E9C7}"/>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ACFCD768-2100-4B20-87EF-9F92EFBD8FA8}"/>
                </a:ext>
              </a:extLst>
            </p:cNvPr>
            <p:cNvGrpSpPr>
              <a:grpSpLocks noChangeAspect="1"/>
            </p:cNvGrpSpPr>
            <p:nvPr/>
          </p:nvGrpSpPr>
          <p:grpSpPr>
            <a:xfrm>
              <a:off x="672000" y="-3"/>
              <a:ext cx="11520000" cy="5760000"/>
              <a:chOff x="5981700" y="-1"/>
              <a:chExt cx="6042660" cy="3021330"/>
            </a:xfrm>
          </p:grpSpPr>
          <p:sp>
            <p:nvSpPr>
              <p:cNvPr id="16" name="Rectangle 15">
                <a:extLst>
                  <a:ext uri="{FF2B5EF4-FFF2-40B4-BE49-F238E27FC236}">
                    <a16:creationId xmlns:a16="http://schemas.microsoft.com/office/drawing/2014/main" id="{E0D1B599-DFF1-4E00-9EAE-EE32BD7B4860}"/>
                  </a:ext>
                </a:extLst>
              </p:cNvPr>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0FCF7F6-290B-4DE7-BA60-863CBF95C2AF}"/>
                  </a:ext>
                </a:extLst>
              </p:cNvPr>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Rectangle 9">
              <a:extLst>
                <a:ext uri="{FF2B5EF4-FFF2-40B4-BE49-F238E27FC236}">
                  <a16:creationId xmlns:a16="http://schemas.microsoft.com/office/drawing/2014/main" id="{F59358AB-E1C9-402B-9F3F-28B4F50DAC6F}"/>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A78C24EC-8C5D-4A7E-9D57-C752E0DC9485}"/>
                </a:ext>
              </a:extLst>
            </p:cNvPr>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E6C0B30A-4855-4424-B3A8-AC110CA8356F}"/>
                </a:ext>
              </a:extLst>
            </p:cNvPr>
            <p:cNvGrpSpPr/>
            <p:nvPr/>
          </p:nvGrpSpPr>
          <p:grpSpPr>
            <a:xfrm rot="10800000">
              <a:off x="1" y="2948940"/>
              <a:ext cx="7818118" cy="3909059"/>
              <a:chOff x="0" y="0"/>
              <a:chExt cx="2880000" cy="1440000"/>
            </a:xfrm>
          </p:grpSpPr>
          <p:sp>
            <p:nvSpPr>
              <p:cNvPr id="14" name="Rectangle 13">
                <a:extLst>
                  <a:ext uri="{FF2B5EF4-FFF2-40B4-BE49-F238E27FC236}">
                    <a16:creationId xmlns:a16="http://schemas.microsoft.com/office/drawing/2014/main" id="{DC119EB9-1A9A-45A4-AE16-9968A70C5C35}"/>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A5B7B85-4DC3-4343-B734-4852DD5DF033}"/>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73F3733E-DBA5-4A25-9315-B7A1A5E7A1FF}"/>
                </a:ext>
              </a:extLst>
            </p:cNvPr>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AAB30D07-BE85-45CD-8055-8C57B00E2957}"/>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Vertical Title 1">
            <a:extLst>
              <a:ext uri="{FF2B5EF4-FFF2-40B4-BE49-F238E27FC236}">
                <a16:creationId xmlns:a16="http://schemas.microsoft.com/office/drawing/2014/main" id="{737FFCCA-9DBF-4E0A-BDC6-F7B8F39BD72F}"/>
              </a:ext>
            </a:extLst>
          </p:cNvPr>
          <p:cNvSpPr>
            <a:spLocks noGrp="1"/>
          </p:cNvSpPr>
          <p:nvPr>
            <p:ph type="title" orient="vert"/>
          </p:nvPr>
        </p:nvSpPr>
        <p:spPr>
          <a:xfrm>
            <a:off x="9012238" y="539999"/>
            <a:ext cx="2628900" cy="576872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511F1B23-21CD-4A3B-938B-5502019A13CD}"/>
              </a:ext>
            </a:extLst>
          </p:cNvPr>
          <p:cNvSpPr>
            <a:spLocks noGrp="1"/>
          </p:cNvSpPr>
          <p:nvPr>
            <p:ph type="body" orient="vert" idx="1"/>
          </p:nvPr>
        </p:nvSpPr>
        <p:spPr>
          <a:xfrm>
            <a:off x="550863" y="539999"/>
            <a:ext cx="8245475" cy="576872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99C884-5A98-4C01-BB89-098AC6966496}"/>
              </a:ext>
            </a:extLst>
          </p:cNvPr>
          <p:cNvSpPr>
            <a:spLocks noGrp="1"/>
          </p:cNvSpPr>
          <p:nvPr>
            <p:ph type="dt" sz="half" idx="10"/>
          </p:nvPr>
        </p:nvSpPr>
        <p:spPr/>
        <p:txBody>
          <a:bodyPr/>
          <a:lstStyle/>
          <a:p>
            <a:fld id="{7CF0BCE0-945C-4FDF-95A1-2149B1FF5B83}" type="datetimeFigureOut">
              <a:rPr lang="en-US" smtClean="0"/>
              <a:t>11/6/2021</a:t>
            </a:fld>
            <a:endParaRPr lang="en-US"/>
          </a:p>
        </p:txBody>
      </p:sp>
      <p:sp>
        <p:nvSpPr>
          <p:cNvPr id="5" name="Footer Placeholder 4">
            <a:extLst>
              <a:ext uri="{FF2B5EF4-FFF2-40B4-BE49-F238E27FC236}">
                <a16:creationId xmlns:a16="http://schemas.microsoft.com/office/drawing/2014/main" id="{7DF54D22-9CD7-4FC6-9444-21948246C7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AECC14-D66C-401A-A0C9-DFCA5533A5C7}"/>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8546130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749C77-AA3A-4DA0-9E20-32FCD2B8BD5F}"/>
              </a:ext>
            </a:extLst>
          </p:cNvPr>
          <p:cNvSpPr>
            <a:spLocks noGrp="1"/>
          </p:cNvSpPr>
          <p:nvPr>
            <p:ph type="title"/>
          </p:nvPr>
        </p:nvSpPr>
        <p:spPr>
          <a:xfrm>
            <a:off x="540000" y="540000"/>
            <a:ext cx="11101135" cy="18095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8DC81A-9B5E-4A92-AA7B-3D750F95F434}"/>
              </a:ext>
            </a:extLst>
          </p:cNvPr>
          <p:cNvSpPr>
            <a:spLocks noGrp="1"/>
          </p:cNvSpPr>
          <p:nvPr>
            <p:ph type="body" idx="1"/>
          </p:nvPr>
        </p:nvSpPr>
        <p:spPr>
          <a:xfrm>
            <a:off x="540000" y="2528887"/>
            <a:ext cx="11101136" cy="37798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604B8083-48FB-4D6A-B77A-262FE3E23D6C}"/>
              </a:ext>
            </a:extLst>
          </p:cNvPr>
          <p:cNvSpPr>
            <a:spLocks noGrp="1"/>
          </p:cNvSpPr>
          <p:nvPr>
            <p:ph type="ftr" sz="quarter" idx="3"/>
          </p:nvPr>
        </p:nvSpPr>
        <p:spPr>
          <a:xfrm>
            <a:off x="540000" y="6314400"/>
            <a:ext cx="7350795" cy="365125"/>
          </a:xfrm>
          <a:prstGeom prst="rect">
            <a:avLst/>
          </a:prstGeom>
        </p:spPr>
        <p:txBody>
          <a:bodyPr vert="horz" lIns="91440" tIns="45720" rIns="91440" bIns="45720" rtlCol="0" anchor="ctr"/>
          <a:lstStyle>
            <a:lvl1pPr algn="l">
              <a:defRPr sz="1000" spc="100" baseline="0">
                <a:solidFill>
                  <a:schemeClr val="tx1"/>
                </a:solidFill>
              </a:defRPr>
            </a:lvl1pPr>
          </a:lstStyle>
          <a:p>
            <a:endParaRPr lang="en-US" sz="1000" dirty="0"/>
          </a:p>
        </p:txBody>
      </p:sp>
      <p:sp>
        <p:nvSpPr>
          <p:cNvPr id="4" name="Date Placeholder 3">
            <a:extLst>
              <a:ext uri="{FF2B5EF4-FFF2-40B4-BE49-F238E27FC236}">
                <a16:creationId xmlns:a16="http://schemas.microsoft.com/office/drawing/2014/main" id="{41EDA5BD-F7C8-4883-81D1-EF1F6F00EF72}"/>
              </a:ext>
            </a:extLst>
          </p:cNvPr>
          <p:cNvSpPr>
            <a:spLocks noGrp="1"/>
          </p:cNvSpPr>
          <p:nvPr>
            <p:ph type="dt" sz="half" idx="2"/>
          </p:nvPr>
        </p:nvSpPr>
        <p:spPr>
          <a:xfrm>
            <a:off x="8075613" y="6314400"/>
            <a:ext cx="2623468" cy="365125"/>
          </a:xfrm>
          <a:prstGeom prst="rect">
            <a:avLst/>
          </a:prstGeom>
        </p:spPr>
        <p:txBody>
          <a:bodyPr vert="horz" lIns="91440" tIns="45720" rIns="91440" bIns="45720" rtlCol="0" anchor="ctr"/>
          <a:lstStyle>
            <a:lvl1pPr algn="r">
              <a:defRPr sz="1000" cap="none" spc="100" baseline="0">
                <a:solidFill>
                  <a:schemeClr val="tx1"/>
                </a:solidFill>
              </a:defRPr>
            </a:lvl1pPr>
          </a:lstStyle>
          <a:p>
            <a:pPr algn="r"/>
            <a:fld id="{7CF0BCE0-945C-4FDF-95A1-2149B1FF5B83}" type="datetimeFigureOut">
              <a:rPr lang="en-US" smtClean="0"/>
              <a:pPr algn="r"/>
              <a:t>11/6/2021</a:t>
            </a:fld>
            <a:endParaRPr lang="en-US" dirty="0"/>
          </a:p>
        </p:txBody>
      </p:sp>
      <p:sp>
        <p:nvSpPr>
          <p:cNvPr id="6" name="Slide Number Placeholder 5">
            <a:extLst>
              <a:ext uri="{FF2B5EF4-FFF2-40B4-BE49-F238E27FC236}">
                <a16:creationId xmlns:a16="http://schemas.microsoft.com/office/drawing/2014/main" id="{AB48FEDB-2614-400B-9C19-0F4D448D98AB}"/>
              </a:ext>
            </a:extLst>
          </p:cNvPr>
          <p:cNvSpPr>
            <a:spLocks noGrp="1"/>
          </p:cNvSpPr>
          <p:nvPr>
            <p:ph type="sldNum" sz="quarter" idx="4"/>
          </p:nvPr>
        </p:nvSpPr>
        <p:spPr>
          <a:xfrm>
            <a:off x="10883899" y="6314400"/>
            <a:ext cx="757237" cy="365125"/>
          </a:xfrm>
          <a:prstGeom prst="rect">
            <a:avLst/>
          </a:prstGeom>
        </p:spPr>
        <p:txBody>
          <a:bodyPr vert="horz" lIns="91440" tIns="45720" rIns="91440" bIns="45720" rtlCol="0" anchor="ctr"/>
          <a:lstStyle>
            <a:lvl1pPr algn="r">
              <a:defRPr sz="1000" spc="100" baseline="0">
                <a:solidFill>
                  <a:schemeClr val="tx1"/>
                </a:solidFill>
              </a:defRPr>
            </a:lvl1pPr>
          </a:lstStyle>
          <a:p>
            <a:fld id="{4CD77608-3819-479B-BB98-C216BA724EFE}" type="slidenum">
              <a:rPr lang="en-US" smtClean="0"/>
              <a:pPr/>
              <a:t>‹#›</a:t>
            </a:fld>
            <a:endParaRPr lang="en-US" sz="1000" dirty="0"/>
          </a:p>
        </p:txBody>
      </p:sp>
    </p:spTree>
    <p:extLst>
      <p:ext uri="{BB962C8B-B14F-4D97-AF65-F5344CB8AC3E}">
        <p14:creationId xmlns:p14="http://schemas.microsoft.com/office/powerpoint/2010/main" val="1302196201"/>
      </p:ext>
    </p:extLst>
  </p:cSld>
  <p:clrMap bg1="dk1" tx1="lt1" bg2="dk2" tx2="lt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797" r:id="rId6"/>
    <p:sldLayoutId id="2147483793" r:id="rId7"/>
    <p:sldLayoutId id="2147483794" r:id="rId8"/>
    <p:sldLayoutId id="2147483795" r:id="rId9"/>
    <p:sldLayoutId id="2147483796" r:id="rId10"/>
    <p:sldLayoutId id="2147483798" r:id="rId11"/>
  </p:sldLayoutIdLst>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70000" indent="-270000" algn="l" defTabSz="914400" rtl="0" eaLnBrk="1" latinLnBrk="0" hangingPunct="1">
        <a:lnSpc>
          <a:spcPct val="125000"/>
        </a:lnSpc>
        <a:spcBef>
          <a:spcPts val="1000"/>
        </a:spcBef>
        <a:buFont typeface="Arial" panose="020B0604020202020204" pitchFamily="34" charset="0"/>
        <a:buChar char="•"/>
        <a:defRPr sz="1800" kern="1200" spc="50" baseline="0">
          <a:solidFill>
            <a:schemeClr val="tx1"/>
          </a:solidFill>
          <a:latin typeface="+mn-lt"/>
          <a:ea typeface="+mn-ea"/>
          <a:cs typeface="+mn-cs"/>
        </a:defRPr>
      </a:lvl1pPr>
      <a:lvl2pPr marL="72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2pPr>
      <a:lvl3pPr marL="108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3pPr>
      <a:lvl4pPr marL="144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4pPr>
      <a:lvl5pPr marL="180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www.coetail.com/andreanorman/2014/02/23/square-peg-in-a-round-hole-geeking-out-applications-in-the-classro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courses.lumenlearning.com/wm-principlesofmanagement/chapter/common-frameworks-for-evaluating-the-business-environment/"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www.techzim.co.zw/2014/05/keep-social-media-marketing-campaigns-track-via-swot-analysi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books.google.com/books?hl=en&amp;lr=&amp;id=RQ85DQAAQBAJ&amp;oi=fnd&amp;pg=PP1&amp;dq=workplace+stress&amp;ots=c40086bIXF&amp;sig=NKGIVeRw5EnyZloo9cVRw9Np6z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cnbc.com/2017/07/21/wilbur-ross-liam-fox-trade-us-uk-deal-brexit.html" TargetMode="External"/><Relationship Id="rId2" Type="http://schemas.openxmlformats.org/officeDocument/2006/relationships/hyperlink" Target="https://www.independent.co.uk/news/business/news/amazon-discounts-deceptive-federal-trade-commission-whole-foods-buy-out-prices-online-a7852516.html"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9C51935E-4A08-4AE4-8E13-F40CD3C4F1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40000" y="540000"/>
            <a:ext cx="4500562" cy="5767748"/>
          </a:xfrm>
        </p:spPr>
        <p:txBody>
          <a:bodyPr rtlCol="0" anchor="t">
            <a:normAutofit/>
          </a:bodyPr>
          <a:lstStyle/>
          <a:p>
            <a:r>
              <a:rPr lang="en-GB" sz="2900" b="1" dirty="0">
                <a:latin typeface="Aharoni"/>
                <a:cs typeface="Aharoni"/>
              </a:rPr>
              <a:t>Problem Solving and Decision Making (BMSW4004)</a:t>
            </a:r>
            <a:br>
              <a:rPr lang="en-GB" sz="2900" dirty="0"/>
            </a:br>
            <a:br>
              <a:rPr lang="en-GB" sz="2900" dirty="0"/>
            </a:br>
            <a:r>
              <a:rPr lang="en-GB" sz="2900" b="1" dirty="0"/>
              <a:t>Student Name:</a:t>
            </a:r>
            <a:r>
              <a:rPr lang="en-GB" sz="2900" dirty="0"/>
              <a:t> Silverio de Oliveira da Cruz Guimaraes</a:t>
            </a:r>
            <a:br>
              <a:rPr lang="en-GB" sz="2900" dirty="0"/>
            </a:br>
            <a:br>
              <a:rPr lang="en-GB" sz="2900" dirty="0"/>
            </a:br>
            <a:r>
              <a:rPr lang="en-GB" sz="2900" b="1" dirty="0"/>
              <a:t>Student ID number:</a:t>
            </a:r>
            <a:r>
              <a:rPr lang="en-GB" sz="2900" dirty="0"/>
              <a:t> 2026915</a:t>
            </a:r>
            <a:br>
              <a:rPr lang="en-GB" sz="2900" dirty="0"/>
            </a:br>
            <a:br>
              <a:rPr lang="en-GB" sz="2900" dirty="0"/>
            </a:br>
            <a:r>
              <a:rPr lang="en-GB" sz="2900" dirty="0"/>
              <a:t>Module Coordinator: Ernest Ovia</a:t>
            </a:r>
            <a:br>
              <a:rPr lang="en-GB" sz="2900" b="1" dirty="0"/>
            </a:br>
            <a:br>
              <a:rPr lang="en-GB" sz="2900" dirty="0"/>
            </a:br>
            <a:endParaRPr lang="en-GB" sz="2900"/>
          </a:p>
        </p:txBody>
      </p:sp>
      <p:grpSp>
        <p:nvGrpSpPr>
          <p:cNvPr id="54" name="Group 53">
            <a:extLst>
              <a:ext uri="{FF2B5EF4-FFF2-40B4-BE49-F238E27FC236}">
                <a16:creationId xmlns:a16="http://schemas.microsoft.com/office/drawing/2014/main" id="{C06FCA06-93DB-42F6-8250-FE5DED5A68E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12309" y="161211"/>
            <a:ext cx="6517546" cy="5663845"/>
            <a:chOff x="5412309" y="161211"/>
            <a:chExt cx="6517546" cy="5663845"/>
          </a:xfrm>
        </p:grpSpPr>
        <p:sp>
          <p:nvSpPr>
            <p:cNvPr id="55" name="Oval 54">
              <a:extLst>
                <a:ext uri="{FF2B5EF4-FFF2-40B4-BE49-F238E27FC236}">
                  <a16:creationId xmlns:a16="http://schemas.microsoft.com/office/drawing/2014/main" id="{22320F83-571B-469F-9978-C3413F01A64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137740" y="1032941"/>
              <a:ext cx="4792115" cy="4792115"/>
            </a:xfrm>
            <a:prstGeom prst="ellipse">
              <a:avLst/>
            </a:prstGeom>
            <a:solidFill>
              <a:schemeClr val="accent2">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a:extLst>
                <a:ext uri="{FF2B5EF4-FFF2-40B4-BE49-F238E27FC236}">
                  <a16:creationId xmlns:a16="http://schemas.microsoft.com/office/drawing/2014/main" id="{71B54BD1-D362-4E2C-AC8F-CDA7675070C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412309" y="161211"/>
              <a:ext cx="4320000" cy="4320000"/>
            </a:xfrm>
            <a:prstGeom prst="ellipse">
              <a:avLst/>
            </a:prstGeom>
            <a:solidFill>
              <a:schemeClr val="accent1">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descr="The planet earth taken from the outer space">
            <a:extLst>
              <a:ext uri="{FF2B5EF4-FFF2-40B4-BE49-F238E27FC236}">
                <a16:creationId xmlns:a16="http://schemas.microsoft.com/office/drawing/2014/main" id="{279E7F2C-A14F-41E7-B03C-6FB4D1B3AAC9}"/>
              </a:ext>
            </a:extLst>
          </p:cNvPr>
          <p:cNvPicPr>
            <a:picLocks noChangeAspect="1"/>
          </p:cNvPicPr>
          <p:nvPr/>
        </p:nvPicPr>
        <p:blipFill rotWithShape="1">
          <a:blip r:embed="rId3"/>
          <a:srcRect l="17376" r="17373" b="-2"/>
          <a:stretch/>
        </p:blipFill>
        <p:spPr>
          <a:xfrm>
            <a:off x="5952853" y="298088"/>
            <a:ext cx="5040000" cy="5040000"/>
          </a:xfrm>
          <a:custGeom>
            <a:avLst/>
            <a:gdLst/>
            <a:ahLst/>
            <a:cxnLst/>
            <a:rect l="l" t="t" r="r" b="b"/>
            <a:pathLst>
              <a:path w="6858000" h="6858000">
                <a:moveTo>
                  <a:pt x="3429001" y="0"/>
                </a:moveTo>
                <a:cubicBezTo>
                  <a:pt x="5322784" y="0"/>
                  <a:pt x="6858000" y="1535216"/>
                  <a:pt x="6858000" y="3429001"/>
                </a:cubicBezTo>
                <a:cubicBezTo>
                  <a:pt x="6858000" y="5322785"/>
                  <a:pt x="5322784" y="6858000"/>
                  <a:pt x="3429001" y="6858000"/>
                </a:cubicBezTo>
                <a:cubicBezTo>
                  <a:pt x="1535216" y="6858000"/>
                  <a:pt x="0" y="5322785"/>
                  <a:pt x="0" y="3429001"/>
                </a:cubicBezTo>
                <a:cubicBezTo>
                  <a:pt x="0" y="1535216"/>
                  <a:pt x="1535216" y="0"/>
                  <a:pt x="3429001" y="0"/>
                </a:cubicBezTo>
                <a:close/>
              </a:path>
            </a:pathLst>
          </a:custGeom>
          <a:effectLst>
            <a:softEdge rad="508000"/>
          </a:effectLst>
        </p:spPr>
      </p:pic>
      <p:sp>
        <p:nvSpPr>
          <p:cNvPr id="3" name="TextBox 2">
            <a:extLst>
              <a:ext uri="{FF2B5EF4-FFF2-40B4-BE49-F238E27FC236}">
                <a16:creationId xmlns:a16="http://schemas.microsoft.com/office/drawing/2014/main" id="{750C361F-2E3E-4717-8C73-469D05686C3E}"/>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spTree>
    <p:extLst>
      <p:ext uri="{BB962C8B-B14F-4D97-AF65-F5344CB8AC3E}">
        <p14:creationId xmlns:p14="http://schemas.microsoft.com/office/powerpoint/2010/main" val="232367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909F18-8AD5-4F95-A8EA-2B869B87DEF1}"/>
              </a:ext>
            </a:extLst>
          </p:cNvPr>
          <p:cNvSpPr>
            <a:spLocks noGrp="1"/>
          </p:cNvSpPr>
          <p:nvPr>
            <p:ph type="title"/>
          </p:nvPr>
        </p:nvSpPr>
        <p:spPr>
          <a:xfrm>
            <a:off x="540000" y="540000"/>
            <a:ext cx="4500561" cy="2181946"/>
          </a:xfrm>
        </p:spPr>
        <p:txBody>
          <a:bodyPr anchor="t">
            <a:normAutofit/>
          </a:bodyPr>
          <a:lstStyle/>
          <a:p>
            <a:r>
              <a:rPr lang="en-GB" dirty="0"/>
              <a:t>Introduction</a:t>
            </a:r>
          </a:p>
        </p:txBody>
      </p:sp>
      <p:sp>
        <p:nvSpPr>
          <p:cNvPr id="3" name="Content Placeholder 2">
            <a:extLst>
              <a:ext uri="{FF2B5EF4-FFF2-40B4-BE49-F238E27FC236}">
                <a16:creationId xmlns:a16="http://schemas.microsoft.com/office/drawing/2014/main" id="{D96A4F4C-5872-483D-BBD3-4EFD7F454545}"/>
              </a:ext>
            </a:extLst>
          </p:cNvPr>
          <p:cNvSpPr>
            <a:spLocks noGrp="1"/>
          </p:cNvSpPr>
          <p:nvPr>
            <p:ph idx="1"/>
          </p:nvPr>
        </p:nvSpPr>
        <p:spPr>
          <a:xfrm>
            <a:off x="536486" y="1854442"/>
            <a:ext cx="4500562" cy="4454283"/>
          </a:xfrm>
        </p:spPr>
        <p:txBody>
          <a:bodyPr vert="horz" lIns="91440" tIns="45720" rIns="91440" bIns="45720" rtlCol="0" anchor="t">
            <a:normAutofit/>
          </a:bodyPr>
          <a:lstStyle/>
          <a:p>
            <a:pPr marL="269875" indent="-269875">
              <a:lnSpc>
                <a:spcPct val="115000"/>
              </a:lnSpc>
            </a:pPr>
            <a:r>
              <a:rPr lang="en-GB" sz="1600" dirty="0"/>
              <a:t>Company: Amazon</a:t>
            </a:r>
          </a:p>
          <a:p>
            <a:pPr marL="269875" indent="-269875">
              <a:lnSpc>
                <a:spcPct val="115000"/>
              </a:lnSpc>
            </a:pPr>
            <a:r>
              <a:rPr lang="en-GB" sz="1600" dirty="0"/>
              <a:t>Industry: Online Retailer</a:t>
            </a:r>
          </a:p>
          <a:p>
            <a:pPr marL="269875" indent="-269875">
              <a:lnSpc>
                <a:spcPct val="115000"/>
              </a:lnSpc>
            </a:pPr>
            <a:r>
              <a:rPr lang="en-GB" sz="1600" dirty="0"/>
              <a:t>Costumer Type: Business to Costumer</a:t>
            </a:r>
          </a:p>
          <a:p>
            <a:pPr marL="269875" indent="-269875">
              <a:lnSpc>
                <a:spcPct val="115000"/>
              </a:lnSpc>
            </a:pPr>
            <a:r>
              <a:rPr lang="en-GB" sz="1600" dirty="0"/>
              <a:t>Organization Size: MNE</a:t>
            </a:r>
          </a:p>
          <a:p>
            <a:pPr marL="0" indent="0">
              <a:lnSpc>
                <a:spcPct val="115000"/>
              </a:lnSpc>
              <a:buNone/>
            </a:pPr>
            <a:endParaRPr lang="en-GB" sz="1600" dirty="0"/>
          </a:p>
          <a:p>
            <a:pPr marL="0" indent="0">
              <a:lnSpc>
                <a:spcPct val="115000"/>
              </a:lnSpc>
              <a:buNone/>
            </a:pPr>
            <a:r>
              <a:rPr lang="en-GB" sz="1600" dirty="0"/>
              <a:t>Problem Statement: Work Relates Stress .</a:t>
            </a:r>
          </a:p>
          <a:p>
            <a:pPr marL="269875" indent="-269875">
              <a:lnSpc>
                <a:spcPct val="115000"/>
              </a:lnSpc>
            </a:pPr>
            <a:r>
              <a:rPr lang="en-GB" sz="1600" dirty="0">
                <a:cs typeface="Arial"/>
              </a:rPr>
              <a:t> </a:t>
            </a:r>
            <a:r>
              <a:rPr lang="en-GB" sz="1600" dirty="0">
                <a:latin typeface="Avenir Next LT Pro"/>
                <a:cs typeface="Arial"/>
              </a:rPr>
              <a:t>Hard</a:t>
            </a:r>
            <a:r>
              <a:rPr lang="en-US" sz="1600" b="0" i="0" u="none" strike="noStrike" dirty="0">
                <a:effectLst/>
                <a:latin typeface="Arial"/>
                <a:cs typeface="Arial"/>
              </a:rPr>
              <a:t> place to work due to the excessive workload pressure</a:t>
            </a:r>
          </a:p>
          <a:p>
            <a:pPr marL="269875" indent="-269875">
              <a:lnSpc>
                <a:spcPct val="115000"/>
              </a:lnSpc>
            </a:pPr>
            <a:r>
              <a:rPr lang="en-IN" sz="1600" dirty="0">
                <a:latin typeface="Arial"/>
                <a:cs typeface="Arial"/>
              </a:rPr>
              <a:t>Lack of support from managers and poor organization.</a:t>
            </a:r>
          </a:p>
        </p:txBody>
      </p:sp>
      <p:grpSp>
        <p:nvGrpSpPr>
          <p:cNvPr id="73" name="Group 72">
            <a:extLst>
              <a:ext uri="{FF2B5EF4-FFF2-40B4-BE49-F238E27FC236}">
                <a16:creationId xmlns:a16="http://schemas.microsoft.com/office/drawing/2014/main" id="{000A5F84-BD20-4A3E-81BA-9F4444101C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925125" y="3600"/>
            <a:ext cx="7266875" cy="6854400"/>
            <a:chOff x="4925125" y="3600"/>
            <a:chExt cx="7266875" cy="6854400"/>
          </a:xfrm>
        </p:grpSpPr>
        <p:sp>
          <p:nvSpPr>
            <p:cNvPr id="74" name="Oval 73">
              <a:extLst>
                <a:ext uri="{FF2B5EF4-FFF2-40B4-BE49-F238E27FC236}">
                  <a16:creationId xmlns:a16="http://schemas.microsoft.com/office/drawing/2014/main" id="{FF62F19C-23B5-44FC-88CF-01A43087268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925125" y="1098000"/>
              <a:ext cx="5760000" cy="5760000"/>
            </a:xfrm>
            <a:prstGeom prst="ellipse">
              <a:avLst/>
            </a:prstGeom>
            <a:solidFill>
              <a:schemeClr val="accent1">
                <a:alpha val="8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Oval 74">
              <a:extLst>
                <a:ext uri="{FF2B5EF4-FFF2-40B4-BE49-F238E27FC236}">
                  <a16:creationId xmlns:a16="http://schemas.microsoft.com/office/drawing/2014/main" id="{C82D9667-DCFB-45CA-8EDC-7E5E0EE42AB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105686" y="65314"/>
              <a:ext cx="4320000" cy="4320000"/>
            </a:xfrm>
            <a:prstGeom prst="ellipse">
              <a:avLst/>
            </a:prstGeom>
            <a:solidFill>
              <a:schemeClr val="accent3"/>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Oval 75">
              <a:extLst>
                <a:ext uri="{FF2B5EF4-FFF2-40B4-BE49-F238E27FC236}">
                  <a16:creationId xmlns:a16="http://schemas.microsoft.com/office/drawing/2014/main" id="{CE8752FF-502D-43D5-9828-8C421664831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337600" y="360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2050" name="Picture 2">
            <a:extLst>
              <a:ext uri="{FF2B5EF4-FFF2-40B4-BE49-F238E27FC236}">
                <a16:creationId xmlns:a16="http://schemas.microsoft.com/office/drawing/2014/main" id="{395A15FD-67C0-4295-BD3A-132FD54A2A5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4896763" y="-1"/>
            <a:ext cx="6858000" cy="6858000"/>
          </a:xfrm>
          <a:custGeom>
            <a:avLst/>
            <a:gdLst/>
            <a:ahLst/>
            <a:cxnLst/>
            <a:rect l="l" t="t" r="r" b="b"/>
            <a:pathLst>
              <a:path w="6858000" h="6858000">
                <a:moveTo>
                  <a:pt x="3429001" y="0"/>
                </a:moveTo>
                <a:cubicBezTo>
                  <a:pt x="5322784" y="0"/>
                  <a:pt x="6858000" y="1535216"/>
                  <a:pt x="6858000" y="3429001"/>
                </a:cubicBezTo>
                <a:cubicBezTo>
                  <a:pt x="6858000" y="5322785"/>
                  <a:pt x="5322784" y="6858000"/>
                  <a:pt x="3429001" y="6858000"/>
                </a:cubicBezTo>
                <a:cubicBezTo>
                  <a:pt x="1535216" y="6858000"/>
                  <a:pt x="0" y="5322785"/>
                  <a:pt x="0" y="3429001"/>
                </a:cubicBezTo>
                <a:cubicBezTo>
                  <a:pt x="0" y="1535216"/>
                  <a:pt x="1535216" y="0"/>
                  <a:pt x="3429001" y="0"/>
                </a:cubicBezTo>
                <a:close/>
              </a:path>
            </a:pathLst>
          </a:custGeom>
          <a:noFill/>
          <a:effectLst>
            <a:softEdge rad="1016000"/>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1F0C4F0-2A3C-4669-9722-A6912DD4E0A1}"/>
              </a:ext>
            </a:extLst>
          </p:cNvPr>
          <p:cNvSpPr txBox="1"/>
          <p:nvPr/>
        </p:nvSpPr>
        <p:spPr>
          <a:xfrm>
            <a:off x="4724400" y="3200400"/>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spTree>
    <p:extLst>
      <p:ext uri="{BB962C8B-B14F-4D97-AF65-F5344CB8AC3E}">
        <p14:creationId xmlns:p14="http://schemas.microsoft.com/office/powerpoint/2010/main" val="1447337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0D02E-D91A-4A7F-935B-25FC303110DF}"/>
              </a:ext>
            </a:extLst>
          </p:cNvPr>
          <p:cNvSpPr>
            <a:spLocks noGrp="1"/>
          </p:cNvSpPr>
          <p:nvPr>
            <p:ph type="title"/>
          </p:nvPr>
        </p:nvSpPr>
        <p:spPr/>
        <p:txBody>
          <a:bodyPr>
            <a:normAutofit/>
          </a:bodyPr>
          <a:lstStyle/>
          <a:p>
            <a:r>
              <a:rPr lang="en-GB" sz="2400" b="1" dirty="0"/>
              <a:t>Problem Description</a:t>
            </a:r>
          </a:p>
        </p:txBody>
      </p:sp>
      <p:sp>
        <p:nvSpPr>
          <p:cNvPr id="3" name="Content Placeholder 2">
            <a:extLst>
              <a:ext uri="{FF2B5EF4-FFF2-40B4-BE49-F238E27FC236}">
                <a16:creationId xmlns:a16="http://schemas.microsoft.com/office/drawing/2014/main" id="{3F97574F-1DCB-475D-B976-E514D29E5B2B}"/>
              </a:ext>
            </a:extLst>
          </p:cNvPr>
          <p:cNvSpPr>
            <a:spLocks noGrp="1"/>
          </p:cNvSpPr>
          <p:nvPr>
            <p:ph idx="1"/>
          </p:nvPr>
        </p:nvSpPr>
        <p:spPr>
          <a:xfrm>
            <a:off x="194943" y="955711"/>
            <a:ext cx="8631818" cy="5807867"/>
          </a:xfrm>
        </p:spPr>
        <p:txBody>
          <a:bodyPr vert="horz" lIns="91440" tIns="45720" rIns="91440" bIns="45720" rtlCol="0" anchor="t">
            <a:normAutofit fontScale="32500" lnSpcReduction="20000"/>
          </a:bodyPr>
          <a:lstStyle/>
          <a:p>
            <a:pPr marL="0" indent="0">
              <a:lnSpc>
                <a:spcPct val="170000"/>
              </a:lnSpc>
              <a:buNone/>
            </a:pPr>
            <a:r>
              <a:rPr lang="en-GB" sz="4300"/>
              <a:t>Definition of problem: a matter or situation regarded as unwelcome or harmful and needing to be dealt with and overcome.</a:t>
            </a:r>
            <a:endParaRPr lang="en-GB" sz="4300" dirty="0"/>
          </a:p>
          <a:p>
            <a:pPr marL="269875" indent="-269875">
              <a:lnSpc>
                <a:spcPct val="170000"/>
              </a:lnSpc>
            </a:pPr>
            <a:r>
              <a:rPr lang="en-US" sz="4300" b="0" i="0" u="none" strike="noStrike" dirty="0">
                <a:effectLst/>
                <a:latin typeface="Arial" panose="020B0604020202020204" pitchFamily="34" charset="0"/>
              </a:rPr>
              <a:t>Workload pressure is making a stressful situation</a:t>
            </a:r>
          </a:p>
          <a:p>
            <a:pPr marL="269875" indent="-269875">
              <a:lnSpc>
                <a:spcPct val="170000"/>
              </a:lnSpc>
            </a:pPr>
            <a:r>
              <a:rPr lang="en-US" sz="4300" b="0" i="0" u="none" strike="noStrike" dirty="0">
                <a:effectLst/>
                <a:latin typeface="Arial" panose="020B0604020202020204" pitchFamily="34" charset="0"/>
              </a:rPr>
              <a:t>The people in the organization think that their work can kill them</a:t>
            </a:r>
            <a:endParaRPr lang="en-GB" sz="4300" dirty="0"/>
          </a:p>
          <a:p>
            <a:pPr marL="0" indent="0">
              <a:lnSpc>
                <a:spcPct val="170000"/>
              </a:lnSpc>
              <a:buNone/>
            </a:pPr>
            <a:r>
              <a:rPr lang="en-GB" sz="4300" dirty="0"/>
              <a:t>Problem solving process:</a:t>
            </a:r>
          </a:p>
          <a:p>
            <a:pPr marL="269875" indent="-269875" rtl="0">
              <a:lnSpc>
                <a:spcPct val="170000"/>
              </a:lnSpc>
              <a:spcBef>
                <a:spcPts val="0"/>
              </a:spcBef>
              <a:spcAft>
                <a:spcPts val="0"/>
              </a:spcAft>
            </a:pPr>
            <a:r>
              <a:rPr lang="en-US" sz="4300" b="0" i="0" u="none" strike="noStrike" dirty="0">
                <a:effectLst/>
                <a:latin typeface="Arial" panose="020B0604020202020204" pitchFamily="34" charset="0"/>
              </a:rPr>
              <a:t>Defining the problem - stressful situation among the employees  </a:t>
            </a:r>
            <a:endParaRPr lang="en-US" sz="4300" b="0" dirty="0">
              <a:effectLst/>
            </a:endParaRPr>
          </a:p>
          <a:p>
            <a:pPr marL="269875" indent="-269875" rtl="0">
              <a:lnSpc>
                <a:spcPct val="170000"/>
              </a:lnSpc>
              <a:spcBef>
                <a:spcPts val="0"/>
              </a:spcBef>
              <a:spcAft>
                <a:spcPts val="0"/>
              </a:spcAft>
            </a:pPr>
            <a:r>
              <a:rPr lang="en-US" sz="4300" b="0" i="0" u="none" strike="noStrike" dirty="0">
                <a:effectLst/>
                <a:latin typeface="Arial" panose="020B0604020202020204" pitchFamily="34" charset="0"/>
              </a:rPr>
              <a:t>Clarifying the problem  - employees said they are working like a robot. </a:t>
            </a:r>
            <a:endParaRPr lang="en-US" sz="4300" b="0" dirty="0">
              <a:effectLst/>
            </a:endParaRPr>
          </a:p>
          <a:p>
            <a:pPr marL="269875" indent="-269875" rtl="0">
              <a:lnSpc>
                <a:spcPct val="170000"/>
              </a:lnSpc>
              <a:spcBef>
                <a:spcPts val="0"/>
              </a:spcBef>
              <a:spcAft>
                <a:spcPts val="0"/>
              </a:spcAft>
            </a:pPr>
            <a:r>
              <a:rPr lang="en-US" sz="4300" b="0" i="0" u="none" strike="noStrike" dirty="0">
                <a:effectLst/>
                <a:latin typeface="Arial" panose="020B0604020202020204" pitchFamily="34" charset="0"/>
              </a:rPr>
              <a:t>Defining the goals - to reduce the stress in the workplace. </a:t>
            </a:r>
            <a:endParaRPr lang="en-US" sz="4300" b="0" dirty="0">
              <a:effectLst/>
            </a:endParaRPr>
          </a:p>
          <a:p>
            <a:pPr marL="269875" indent="-269875" rtl="0">
              <a:lnSpc>
                <a:spcPct val="170000"/>
              </a:lnSpc>
              <a:spcBef>
                <a:spcPts val="0"/>
              </a:spcBef>
              <a:spcAft>
                <a:spcPts val="0"/>
              </a:spcAft>
            </a:pPr>
            <a:r>
              <a:rPr lang="en-US" sz="4300" b="0" i="0" u="none" strike="noStrike" dirty="0">
                <a:effectLst/>
                <a:latin typeface="Arial" panose="020B0604020202020204" pitchFamily="34" charset="0"/>
              </a:rPr>
              <a:t>Root cause to the problems - High percentage of the work and working hours. </a:t>
            </a:r>
            <a:endParaRPr lang="en-US" sz="4300" b="0" dirty="0">
              <a:effectLst/>
            </a:endParaRPr>
          </a:p>
          <a:p>
            <a:pPr marL="269875" indent="-269875" rtl="0">
              <a:lnSpc>
                <a:spcPct val="170000"/>
              </a:lnSpc>
              <a:spcBef>
                <a:spcPts val="0"/>
              </a:spcBef>
              <a:spcAft>
                <a:spcPts val="0"/>
              </a:spcAft>
            </a:pPr>
            <a:r>
              <a:rPr lang="en-US" sz="4300" b="0" i="0" u="none" strike="noStrike" dirty="0">
                <a:effectLst/>
                <a:latin typeface="Arial" panose="020B0604020202020204" pitchFamily="34" charset="0"/>
              </a:rPr>
              <a:t>Developing action plan  -  maintain the flexibility in the working  hour. </a:t>
            </a:r>
            <a:endParaRPr lang="en-US" sz="4300" b="0" dirty="0">
              <a:effectLst/>
            </a:endParaRPr>
          </a:p>
          <a:p>
            <a:pPr marL="269875" indent="-269875" rtl="0">
              <a:lnSpc>
                <a:spcPct val="170000"/>
              </a:lnSpc>
              <a:spcBef>
                <a:spcPts val="0"/>
              </a:spcBef>
              <a:spcAft>
                <a:spcPts val="0"/>
              </a:spcAft>
            </a:pPr>
            <a:r>
              <a:rPr lang="en-US" sz="4300" b="0" i="0" u="none" strike="noStrike" dirty="0">
                <a:effectLst/>
                <a:latin typeface="Arial" panose="020B0604020202020204" pitchFamily="34" charset="0"/>
              </a:rPr>
              <a:t>Executing the action plan -  satisfy the employees and the employees can work happily than before. </a:t>
            </a:r>
            <a:endParaRPr lang="en-US" sz="4300" b="0" dirty="0">
              <a:effectLst/>
            </a:endParaRPr>
          </a:p>
          <a:p>
            <a:pPr marL="269875" indent="-269875" rtl="0">
              <a:lnSpc>
                <a:spcPct val="170000"/>
              </a:lnSpc>
              <a:spcBef>
                <a:spcPts val="0"/>
              </a:spcBef>
              <a:spcAft>
                <a:spcPts val="0"/>
              </a:spcAft>
            </a:pPr>
            <a:r>
              <a:rPr lang="en-US" sz="4300" b="0" i="0" u="none" strike="noStrike" dirty="0">
                <a:effectLst/>
                <a:latin typeface="Arial" panose="020B0604020202020204" pitchFamily="34" charset="0"/>
              </a:rPr>
              <a:t>Results -  predict to get more percentage of the  customers and development of business opportunities. </a:t>
            </a:r>
            <a:endParaRPr lang="en-US" sz="4300" b="0" dirty="0">
              <a:effectLst/>
            </a:endParaRPr>
          </a:p>
          <a:p>
            <a:pPr marL="269875" indent="-269875" rtl="0">
              <a:lnSpc>
                <a:spcPct val="170000"/>
              </a:lnSpc>
              <a:spcBef>
                <a:spcPts val="0"/>
              </a:spcBef>
              <a:spcAft>
                <a:spcPts val="0"/>
              </a:spcAft>
            </a:pPr>
            <a:r>
              <a:rPr lang="en-US" sz="4300" b="0" i="0" u="none" strike="noStrike" dirty="0">
                <a:effectLst/>
                <a:latin typeface="Arial" panose="020B0604020202020204" pitchFamily="34" charset="0"/>
              </a:rPr>
              <a:t>Continuous improvement -  satisfaction from the employees and reducing the unhappiness among the employees for long time. </a:t>
            </a:r>
            <a:br>
              <a:rPr lang="en-US" dirty="0"/>
            </a:br>
            <a:endParaRPr lang="en-GB" dirty="0"/>
          </a:p>
        </p:txBody>
      </p:sp>
      <p:pic>
        <p:nvPicPr>
          <p:cNvPr id="4" name="Picture 4" descr="Diagram&#10;&#10;Description automatically generated">
            <a:extLst>
              <a:ext uri="{FF2B5EF4-FFF2-40B4-BE49-F238E27FC236}">
                <a16:creationId xmlns:a16="http://schemas.microsoft.com/office/drawing/2014/main" id="{33DB98B3-D087-442D-8322-355EA5C27996}"/>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675843" y="1431939"/>
            <a:ext cx="3458208" cy="3993081"/>
          </a:xfrm>
          <a:prstGeom prst="rect">
            <a:avLst/>
          </a:prstGeom>
        </p:spPr>
      </p:pic>
      <p:sp>
        <p:nvSpPr>
          <p:cNvPr id="7" name="TextBox 6">
            <a:extLst>
              <a:ext uri="{FF2B5EF4-FFF2-40B4-BE49-F238E27FC236}">
                <a16:creationId xmlns:a16="http://schemas.microsoft.com/office/drawing/2014/main" id="{2206FDDF-7273-4170-B07C-0C9ADBDCDC63}"/>
              </a:ext>
            </a:extLst>
          </p:cNvPr>
          <p:cNvSpPr txBox="1"/>
          <p:nvPr/>
        </p:nvSpPr>
        <p:spPr>
          <a:xfrm>
            <a:off x="8345163" y="6130519"/>
            <a:ext cx="4356163" cy="369332"/>
          </a:xfrm>
          <a:prstGeom prst="rect">
            <a:avLst/>
          </a:prstGeom>
          <a:noFill/>
        </p:spPr>
        <p:txBody>
          <a:bodyPr wrap="square" lIns="91440" tIns="45720" rIns="91440" bIns="45720" anchor="t">
            <a:spAutoFit/>
          </a:bodyPr>
          <a:lstStyle/>
          <a:p>
            <a:r>
              <a:rPr lang="en-US" dirty="0">
                <a:latin typeface="Times New Roman"/>
                <a:cs typeface="Times New Roman"/>
              </a:rPr>
              <a:t>Source: (</a:t>
            </a:r>
            <a:r>
              <a:rPr lang="en-US" sz="1800" b="0" i="0" dirty="0">
                <a:effectLst/>
                <a:latin typeface="Times New Roman"/>
                <a:cs typeface="Times New Roman"/>
              </a:rPr>
              <a:t>Kantor and Streitfeld, 2015)</a:t>
            </a:r>
            <a:endParaRPr lang="en-IN" dirty="0">
              <a:latin typeface="Times New Roman"/>
              <a:cs typeface="Times New Roman"/>
            </a:endParaRPr>
          </a:p>
        </p:txBody>
      </p:sp>
    </p:spTree>
    <p:extLst>
      <p:ext uri="{BB962C8B-B14F-4D97-AF65-F5344CB8AC3E}">
        <p14:creationId xmlns:p14="http://schemas.microsoft.com/office/powerpoint/2010/main" val="2211454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6F79F-00FF-4550-B11B-C77C1D33225D}"/>
              </a:ext>
            </a:extLst>
          </p:cNvPr>
          <p:cNvSpPr>
            <a:spLocks noGrp="1"/>
          </p:cNvSpPr>
          <p:nvPr>
            <p:ph type="title"/>
          </p:nvPr>
        </p:nvSpPr>
        <p:spPr/>
        <p:txBody>
          <a:bodyPr/>
          <a:lstStyle/>
          <a:p>
            <a:r>
              <a:rPr lang="en-GB" sz="2000" dirty="0"/>
              <a:t>Environmental analysis (External)</a:t>
            </a:r>
            <a:endParaRPr lang="en-GB" dirty="0"/>
          </a:p>
        </p:txBody>
      </p:sp>
      <p:pic>
        <p:nvPicPr>
          <p:cNvPr id="4" name="Picture 4" descr="Graphical user interface, application&#10;&#10;Description automatically generated">
            <a:extLst>
              <a:ext uri="{FF2B5EF4-FFF2-40B4-BE49-F238E27FC236}">
                <a16:creationId xmlns:a16="http://schemas.microsoft.com/office/drawing/2014/main" id="{1C30BA50-591F-4FD3-A6F8-337D0872355F}"/>
              </a:ext>
            </a:extLst>
          </p:cNvPr>
          <p:cNvPicPr>
            <a:picLocks noGrp="1" noChangeAspect="1"/>
          </p:cNvPicPr>
          <p:nvPr>
            <p:ph idx="1"/>
          </p:nvPr>
        </p:nvPicPr>
        <p:blipFill>
          <a:blip r:embed="rId3">
            <a:extLst>
              <a:ext uri="{837473B0-CC2E-450A-ABE3-18F120FF3D39}">
                <a1611:picAttrSrcUrl xmlns:a1611="http://schemas.microsoft.com/office/drawing/2016/11/main" r:id="rId4"/>
              </a:ext>
            </a:extLst>
          </a:blip>
          <a:stretch>
            <a:fillRect/>
          </a:stretch>
        </p:blipFill>
        <p:spPr>
          <a:xfrm>
            <a:off x="550865" y="1376329"/>
            <a:ext cx="4592159" cy="4346690"/>
          </a:xfrm>
        </p:spPr>
      </p:pic>
      <p:sp>
        <p:nvSpPr>
          <p:cNvPr id="6" name="TextBox 5">
            <a:extLst>
              <a:ext uri="{FF2B5EF4-FFF2-40B4-BE49-F238E27FC236}">
                <a16:creationId xmlns:a16="http://schemas.microsoft.com/office/drawing/2014/main" id="{D55BC73A-7E0F-4FB6-8EBD-CE4A55F7A472}"/>
              </a:ext>
            </a:extLst>
          </p:cNvPr>
          <p:cNvSpPr txBox="1"/>
          <p:nvPr/>
        </p:nvSpPr>
        <p:spPr>
          <a:xfrm>
            <a:off x="5234473" y="1648799"/>
            <a:ext cx="6708711" cy="3368679"/>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IN" sz="1800" b="0" i="0" u="none" strike="noStrike" dirty="0">
                <a:effectLst/>
                <a:latin typeface="Arial" panose="020B0604020202020204" pitchFamily="34" charset="0"/>
              </a:rPr>
              <a:t>Political - negotiations of Brexit</a:t>
            </a:r>
          </a:p>
          <a:p>
            <a:pPr marL="285750" indent="-285750">
              <a:lnSpc>
                <a:spcPct val="150000"/>
              </a:lnSpc>
              <a:buFont typeface="Arial" panose="020B0604020202020204" pitchFamily="34" charset="0"/>
              <a:buChar char="•"/>
            </a:pPr>
            <a:r>
              <a:rPr lang="en-US" sz="1800" b="0" i="0" u="none" strike="noStrike" dirty="0">
                <a:effectLst/>
                <a:latin typeface="Arial" panose="020B0604020202020204" pitchFamily="34" charset="0"/>
              </a:rPr>
              <a:t>Economic - Amazon activity’s total revenue all over the UK were 20.63 billion</a:t>
            </a:r>
          </a:p>
          <a:p>
            <a:pPr marL="285750" indent="-285750">
              <a:lnSpc>
                <a:spcPct val="150000"/>
              </a:lnSpc>
              <a:buFont typeface="Arial" panose="020B0604020202020204" pitchFamily="34" charset="0"/>
              <a:buChar char="•"/>
            </a:pPr>
            <a:r>
              <a:rPr lang="en-US" dirty="0">
                <a:latin typeface="Arial" panose="020B0604020202020204" pitchFamily="34" charset="0"/>
              </a:rPr>
              <a:t>Social - </a:t>
            </a:r>
            <a:r>
              <a:rPr lang="en-IN" sz="1800" b="0" i="0" u="none" strike="noStrike" dirty="0">
                <a:effectLst/>
                <a:latin typeface="Arial" panose="020B0604020202020204" pitchFamily="34" charset="0"/>
              </a:rPr>
              <a:t>avoiding social-interaction</a:t>
            </a:r>
            <a:r>
              <a:rPr lang="en-US" dirty="0">
                <a:latin typeface="Arial" panose="020B0604020202020204" pitchFamily="34" charset="0"/>
              </a:rPr>
              <a:t> and online shopping trend</a:t>
            </a:r>
          </a:p>
          <a:p>
            <a:pPr marL="285750" indent="-285750">
              <a:lnSpc>
                <a:spcPct val="150000"/>
              </a:lnSpc>
              <a:buFont typeface="Arial" panose="020B0604020202020204" pitchFamily="34" charset="0"/>
              <a:buChar char="•"/>
            </a:pPr>
            <a:r>
              <a:rPr lang="en-US" dirty="0">
                <a:latin typeface="Arial" panose="020B0604020202020204" pitchFamily="34" charset="0"/>
              </a:rPr>
              <a:t>Technology – Implementation of the technological innovation</a:t>
            </a:r>
          </a:p>
          <a:p>
            <a:pPr marL="285750" indent="-285750">
              <a:lnSpc>
                <a:spcPct val="150000"/>
              </a:lnSpc>
              <a:buFont typeface="Arial" panose="020B0604020202020204" pitchFamily="34" charset="0"/>
              <a:buChar char="•"/>
            </a:pPr>
            <a:r>
              <a:rPr lang="en-US" dirty="0">
                <a:latin typeface="Arial" panose="020B0604020202020204" pitchFamily="34" charset="0"/>
              </a:rPr>
              <a:t>Environment - </a:t>
            </a:r>
            <a:r>
              <a:rPr lang="en-US" sz="1800" b="0" i="0" u="none" strike="noStrike" dirty="0">
                <a:effectLst/>
                <a:latin typeface="Arial" panose="020B0604020202020204" pitchFamily="34" charset="0"/>
              </a:rPr>
              <a:t>questions regarding the impact of the environment</a:t>
            </a:r>
          </a:p>
          <a:p>
            <a:pPr marL="285750" indent="-285750">
              <a:lnSpc>
                <a:spcPct val="150000"/>
              </a:lnSpc>
              <a:buFont typeface="Arial" panose="020B0604020202020204" pitchFamily="34" charset="0"/>
              <a:buChar char="•"/>
            </a:pPr>
            <a:r>
              <a:rPr lang="en-US" dirty="0">
                <a:latin typeface="Arial" panose="020B0604020202020204" pitchFamily="34" charset="0"/>
              </a:rPr>
              <a:t>Legal - </a:t>
            </a:r>
            <a:r>
              <a:rPr lang="en-US" sz="1800" b="0" i="0" u="none" strike="noStrike" dirty="0">
                <a:effectLst/>
                <a:latin typeface="Arial" panose="020B0604020202020204" pitchFamily="34" charset="0"/>
              </a:rPr>
              <a:t>commissions of the federal trade </a:t>
            </a:r>
            <a:endParaRPr lang="en-IN" dirty="0"/>
          </a:p>
        </p:txBody>
      </p:sp>
    </p:spTree>
    <p:extLst>
      <p:ext uri="{BB962C8B-B14F-4D97-AF65-F5344CB8AC3E}">
        <p14:creationId xmlns:p14="http://schemas.microsoft.com/office/powerpoint/2010/main" val="27542710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3E473-3904-44DB-A3C3-38DA908836F1}"/>
              </a:ext>
            </a:extLst>
          </p:cNvPr>
          <p:cNvSpPr>
            <a:spLocks noGrp="1"/>
          </p:cNvSpPr>
          <p:nvPr>
            <p:ph type="title"/>
          </p:nvPr>
        </p:nvSpPr>
        <p:spPr/>
        <p:txBody>
          <a:bodyPr/>
          <a:lstStyle/>
          <a:p>
            <a:r>
              <a:rPr lang="en-GB" sz="2000" dirty="0"/>
              <a:t>Environmental analysis (Internal)</a:t>
            </a:r>
            <a:endParaRPr lang="en-GB" dirty="0"/>
          </a:p>
        </p:txBody>
      </p:sp>
      <p:pic>
        <p:nvPicPr>
          <p:cNvPr id="4" name="Picture 4">
            <a:extLst>
              <a:ext uri="{FF2B5EF4-FFF2-40B4-BE49-F238E27FC236}">
                <a16:creationId xmlns:a16="http://schemas.microsoft.com/office/drawing/2014/main" id="{FB70CD94-B153-46C1-A354-E2D8A165ABC6}"/>
              </a:ext>
            </a:extLst>
          </p:cNvPr>
          <p:cNvPicPr>
            <a:picLocks noGrp="1" noChangeAspect="1"/>
          </p:cNvPicPr>
          <p:nvPr>
            <p:ph idx="1"/>
          </p:nvPr>
        </p:nvPicPr>
        <p:blipFill>
          <a:blip r:embed="rId3">
            <a:extLst>
              <a:ext uri="{837473B0-CC2E-450A-ABE3-18F120FF3D39}">
                <a1611:picAttrSrcUrl xmlns:a1611="http://schemas.microsoft.com/office/drawing/2016/11/main" r:id="rId4"/>
              </a:ext>
            </a:extLst>
          </a:blip>
          <a:stretch>
            <a:fillRect/>
          </a:stretch>
        </p:blipFill>
        <p:spPr>
          <a:xfrm>
            <a:off x="362299" y="1651002"/>
            <a:ext cx="4186353" cy="2857499"/>
          </a:xfrm>
        </p:spPr>
      </p:pic>
      <p:sp>
        <p:nvSpPr>
          <p:cNvPr id="5" name="TextBox 4">
            <a:extLst>
              <a:ext uri="{FF2B5EF4-FFF2-40B4-BE49-F238E27FC236}">
                <a16:creationId xmlns:a16="http://schemas.microsoft.com/office/drawing/2014/main" id="{EF9B6947-12AE-40B7-BE48-0A56A8B2808F}"/>
              </a:ext>
            </a:extLst>
          </p:cNvPr>
          <p:cNvSpPr txBox="1"/>
          <p:nvPr/>
        </p:nvSpPr>
        <p:spPr>
          <a:xfrm>
            <a:off x="4948701" y="1201591"/>
            <a:ext cx="6136066" cy="1532278"/>
          </a:xfrm>
          <a:prstGeom prst="rect">
            <a:avLst/>
          </a:prstGeom>
        </p:spPr>
        <p:txBody>
          <a:bodyPr lIns="91440" tIns="45720" rIns="91440" bIns="45720" anchor="t">
            <a:noAutofit/>
          </a:bodyPr>
          <a:lstStyle/>
          <a:p>
            <a:pPr>
              <a:lnSpc>
                <a:spcPct val="150000"/>
              </a:lnSpc>
            </a:pPr>
            <a:r>
              <a:rPr lang="en-US" sz="2000" dirty="0"/>
              <a:t>Strengths</a:t>
            </a:r>
          </a:p>
          <a:p>
            <a:pPr marL="285750" indent="-285750">
              <a:lnSpc>
                <a:spcPct val="150000"/>
              </a:lnSpc>
              <a:buFont typeface="Arial" panose="020B0604020202020204" pitchFamily="34" charset="0"/>
              <a:buChar char="•"/>
            </a:pPr>
            <a:r>
              <a:rPr lang="en-IN" sz="1800" b="0" i="0" u="none" strike="noStrike" dirty="0">
                <a:effectLst/>
                <a:latin typeface="Arial" panose="020B0604020202020204" pitchFamily="34" charset="0"/>
              </a:rPr>
              <a:t>strong position in the market</a:t>
            </a:r>
          </a:p>
          <a:p>
            <a:pPr marL="285750" indent="-285750">
              <a:lnSpc>
                <a:spcPct val="150000"/>
              </a:lnSpc>
              <a:buFont typeface="Arial" panose="020B0604020202020204" pitchFamily="34" charset="0"/>
              <a:buChar char="•"/>
            </a:pPr>
            <a:r>
              <a:rPr lang="en-IN" sz="1800" b="0" i="0" u="none" strike="noStrike" dirty="0">
                <a:effectLst/>
                <a:latin typeface="Arial" panose="020B0604020202020204" pitchFamily="34" charset="0"/>
              </a:rPr>
              <a:t>a successful brand image</a:t>
            </a:r>
            <a:endParaRPr lang="en-US" sz="2000" dirty="0"/>
          </a:p>
          <a:p>
            <a:pPr>
              <a:lnSpc>
                <a:spcPct val="150000"/>
              </a:lnSpc>
            </a:pPr>
            <a:r>
              <a:rPr lang="en-US" sz="2000" dirty="0"/>
              <a:t>Weaknesses </a:t>
            </a:r>
          </a:p>
          <a:p>
            <a:pPr marL="285750" indent="-285750">
              <a:lnSpc>
                <a:spcPct val="150000"/>
              </a:lnSpc>
              <a:buFont typeface="Arial" panose="020B0604020202020204" pitchFamily="34" charset="0"/>
              <a:buChar char="•"/>
            </a:pPr>
            <a:r>
              <a:rPr lang="en-US" sz="1800" b="0" i="0" u="none" strike="noStrike" dirty="0">
                <a:effectLst/>
                <a:latin typeface="Arial" panose="020B0604020202020204" pitchFamily="34" charset="0"/>
              </a:rPr>
              <a:t> Unsafe conditions in the workplace</a:t>
            </a:r>
          </a:p>
          <a:p>
            <a:pPr marL="285750" indent="-285750">
              <a:lnSpc>
                <a:spcPct val="150000"/>
              </a:lnSpc>
              <a:buFont typeface="Arial" panose="020B0604020202020204" pitchFamily="34" charset="0"/>
              <a:buChar char="•"/>
            </a:pPr>
            <a:r>
              <a:rPr lang="en-US" sz="1800" b="0" i="0" u="none" strike="noStrike" dirty="0">
                <a:effectLst/>
                <a:latin typeface="Arial" panose="020B0604020202020204" pitchFamily="34" charset="0"/>
              </a:rPr>
              <a:t> Avoidance of the tax in the US, UK and Japan</a:t>
            </a:r>
            <a:endParaRPr lang="en-US" sz="2000" dirty="0"/>
          </a:p>
          <a:p>
            <a:pPr>
              <a:lnSpc>
                <a:spcPct val="150000"/>
              </a:lnSpc>
            </a:pPr>
            <a:r>
              <a:rPr lang="en-US" sz="2000" dirty="0"/>
              <a:t>Opportunities </a:t>
            </a:r>
          </a:p>
          <a:p>
            <a:pPr marL="285750" indent="-285750">
              <a:lnSpc>
                <a:spcPct val="150000"/>
              </a:lnSpc>
              <a:buFont typeface="Arial" panose="020B0604020202020204" pitchFamily="34" charset="0"/>
              <a:buChar char="•"/>
            </a:pPr>
            <a:r>
              <a:rPr lang="en-US" sz="1800" b="0" i="0" u="none" strike="noStrike" dirty="0">
                <a:effectLst/>
                <a:latin typeface="Arial" panose="020B0604020202020204" pitchFamily="34" charset="0"/>
              </a:rPr>
              <a:t>expanding the operations of it in the developed market</a:t>
            </a:r>
          </a:p>
          <a:p>
            <a:pPr marL="285750" indent="-285750">
              <a:lnSpc>
                <a:spcPct val="150000"/>
              </a:lnSpc>
              <a:buFont typeface="Arial" panose="020B0604020202020204" pitchFamily="34" charset="0"/>
              <a:buChar char="•"/>
            </a:pPr>
            <a:r>
              <a:rPr lang="en-US" sz="1800" b="0" i="0" u="none" strike="noStrike" dirty="0">
                <a:effectLst/>
                <a:latin typeface="Arial" panose="020B0604020202020204" pitchFamily="34" charset="0"/>
              </a:rPr>
              <a:t>planning </a:t>
            </a:r>
            <a:r>
              <a:rPr lang="en-US" dirty="0">
                <a:latin typeface="Arial" panose="020B0604020202020204" pitchFamily="34" charset="0"/>
              </a:rPr>
              <a:t>of </a:t>
            </a:r>
            <a:r>
              <a:rPr lang="en-US" sz="1800" b="0" i="0" u="none" strike="noStrike" dirty="0">
                <a:effectLst/>
                <a:latin typeface="Arial" panose="020B0604020202020204" pitchFamily="34" charset="0"/>
              </a:rPr>
              <a:t>electric rickshaws by 2025</a:t>
            </a:r>
            <a:endParaRPr lang="en-US" sz="2000" dirty="0"/>
          </a:p>
          <a:p>
            <a:pPr>
              <a:lnSpc>
                <a:spcPct val="150000"/>
              </a:lnSpc>
            </a:pPr>
            <a:r>
              <a:rPr lang="en-US" sz="2000" dirty="0"/>
              <a:t>Threats </a:t>
            </a:r>
          </a:p>
          <a:p>
            <a:pPr marL="285750" indent="-285750">
              <a:lnSpc>
                <a:spcPct val="150000"/>
              </a:lnSpc>
              <a:buFont typeface="Arial" panose="020B0604020202020204" pitchFamily="34" charset="0"/>
              <a:buChar char="•"/>
            </a:pPr>
            <a:r>
              <a:rPr lang="en-IN" sz="1800" b="0" i="0" u="none" strike="noStrike" dirty="0">
                <a:effectLst/>
                <a:latin typeface="Arial" panose="020B0604020202020204" pitchFamily="34" charset="0"/>
              </a:rPr>
              <a:t>Economic recession</a:t>
            </a:r>
          </a:p>
          <a:p>
            <a:pPr marL="285750" indent="-285750">
              <a:lnSpc>
                <a:spcPct val="150000"/>
              </a:lnSpc>
              <a:buFont typeface="Arial" panose="020B0604020202020204" pitchFamily="34" charset="0"/>
              <a:buChar char="•"/>
            </a:pPr>
            <a:r>
              <a:rPr lang="en-IN" sz="1800" b="0" i="0" u="none" strike="noStrike" dirty="0">
                <a:effectLst/>
                <a:latin typeface="Arial" panose="020B0604020202020204" pitchFamily="34" charset="0"/>
              </a:rPr>
              <a:t> The fake reviews</a:t>
            </a:r>
            <a:endParaRPr lang="en-US" sz="2000" b="0" i="0" u="none" strike="noStrike" dirty="0">
              <a:effectLst/>
              <a:latin typeface="Arial" panose="020B0604020202020204" pitchFamily="34" charset="0"/>
            </a:endParaRPr>
          </a:p>
          <a:p>
            <a:endParaRPr lang="en-US" sz="2000" dirty="0"/>
          </a:p>
          <a:p>
            <a:endParaRPr lang="en-US" dirty="0"/>
          </a:p>
          <a:p>
            <a:endParaRPr lang="en-US" dirty="0"/>
          </a:p>
          <a:p>
            <a:endParaRPr lang="en-US" dirty="0"/>
          </a:p>
          <a:p>
            <a:endParaRPr lang="en-US" dirty="0"/>
          </a:p>
          <a:p>
            <a:endParaRPr lang="en-US" dirty="0"/>
          </a:p>
          <a:p>
            <a:endParaRPr lang="en-US" dirty="0"/>
          </a:p>
        </p:txBody>
      </p:sp>
      <p:sp>
        <p:nvSpPr>
          <p:cNvPr id="6" name="TextBox 5">
            <a:extLst>
              <a:ext uri="{FF2B5EF4-FFF2-40B4-BE49-F238E27FC236}">
                <a16:creationId xmlns:a16="http://schemas.microsoft.com/office/drawing/2014/main" id="{7F33CCF3-8D64-4A33-9526-266C75ADFB12}"/>
              </a:ext>
            </a:extLst>
          </p:cNvPr>
          <p:cNvSpPr txBox="1"/>
          <p:nvPr/>
        </p:nvSpPr>
        <p:spPr>
          <a:xfrm>
            <a:off x="1238639" y="4942506"/>
            <a:ext cx="6097554" cy="369332"/>
          </a:xfrm>
          <a:prstGeom prst="rect">
            <a:avLst/>
          </a:prstGeom>
          <a:noFill/>
        </p:spPr>
        <p:txBody>
          <a:bodyPr wrap="square">
            <a:spAutoFit/>
          </a:bodyPr>
          <a:lstStyle/>
          <a:p>
            <a:r>
              <a:rPr lang="en-US" sz="1800" b="0" i="0" u="none" strike="noStrike" dirty="0">
                <a:effectLst/>
                <a:latin typeface="Arial" panose="020B0604020202020204" pitchFamily="34" charset="0"/>
              </a:rPr>
              <a:t>Source: (Gupta, 2021)</a:t>
            </a:r>
            <a:endParaRPr lang="en-IN" dirty="0"/>
          </a:p>
        </p:txBody>
      </p:sp>
    </p:spTree>
    <p:extLst>
      <p:ext uri="{BB962C8B-B14F-4D97-AF65-F5344CB8AC3E}">
        <p14:creationId xmlns:p14="http://schemas.microsoft.com/office/powerpoint/2010/main" val="3132728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8" name="Group 40">
            <a:extLst>
              <a:ext uri="{FF2B5EF4-FFF2-40B4-BE49-F238E27FC236}">
                <a16:creationId xmlns:a16="http://schemas.microsoft.com/office/drawing/2014/main" id="{BF4E480B-94D6-46F9-A2B6-B98D311FDC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0091" y="0"/>
            <a:ext cx="10935851" cy="6858000"/>
            <a:chOff x="690092" y="0"/>
            <a:chExt cx="10935851" cy="6858000"/>
          </a:xfrm>
        </p:grpSpPr>
        <p:sp>
          <p:nvSpPr>
            <p:cNvPr id="44" name="Oval 43">
              <a:extLst>
                <a:ext uri="{FF2B5EF4-FFF2-40B4-BE49-F238E27FC236}">
                  <a16:creationId xmlns:a16="http://schemas.microsoft.com/office/drawing/2014/main" id="{ABA365E2-8B71-408B-9092-0104216AC7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51" name="Rectangle 50">
              <a:extLst>
                <a:ext uri="{FF2B5EF4-FFF2-40B4-BE49-F238E27FC236}">
                  <a16:creationId xmlns:a16="http://schemas.microsoft.com/office/drawing/2014/main" id="{06E0F2D8-452E-48F9-9912-C47EAEAE18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690092" y="0"/>
              <a:ext cx="5400000" cy="6858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69" name="Rectangle 52">
            <a:extLst>
              <a:ext uri="{FF2B5EF4-FFF2-40B4-BE49-F238E27FC236}">
                <a16:creationId xmlns:a16="http://schemas.microsoft.com/office/drawing/2014/main" id="{6DC8E2D9-6729-4614-8667-C1016D318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useBgFill="1">
        <p:nvSpPr>
          <p:cNvPr id="70" name="Rectangle 54">
            <a:extLst>
              <a:ext uri="{FF2B5EF4-FFF2-40B4-BE49-F238E27FC236}">
                <a16:creationId xmlns:a16="http://schemas.microsoft.com/office/drawing/2014/main" id="{9B9AACA9-BD92-429F-8047-0731DB46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1" name="Group 56">
            <a:extLst>
              <a:ext uri="{FF2B5EF4-FFF2-40B4-BE49-F238E27FC236}">
                <a16:creationId xmlns:a16="http://schemas.microsoft.com/office/drawing/2014/main" id="{2DFE3358-29EE-4087-8570-9666D88A16F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86388" y="0"/>
            <a:ext cx="7266875" cy="6858000"/>
            <a:chOff x="0" y="0"/>
            <a:chExt cx="7266875" cy="6858000"/>
          </a:xfrm>
        </p:grpSpPr>
        <p:sp>
          <p:nvSpPr>
            <p:cNvPr id="58" name="Freeform: Shape 57">
              <a:extLst>
                <a:ext uri="{FF2B5EF4-FFF2-40B4-BE49-F238E27FC236}">
                  <a16:creationId xmlns:a16="http://schemas.microsoft.com/office/drawing/2014/main" id="{1FD9C6E8-5129-4C44-8443-5ABF75EC602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3600"/>
              <a:ext cx="7266875" cy="6854400"/>
            </a:xfrm>
            <a:custGeom>
              <a:avLst/>
              <a:gdLst>
                <a:gd name="connsiteX0" fmla="*/ 3839675 w 7266875"/>
                <a:gd name="connsiteY0" fmla="*/ 0 h 6854400"/>
                <a:gd name="connsiteX1" fmla="*/ 7266875 w 7266875"/>
                <a:gd name="connsiteY1" fmla="*/ 3427200 h 6854400"/>
                <a:gd name="connsiteX2" fmla="*/ 3839675 w 7266875"/>
                <a:gd name="connsiteY2" fmla="*/ 6854400 h 6854400"/>
                <a:gd name="connsiteX3" fmla="*/ 3489264 w 7266875"/>
                <a:gd name="connsiteY3" fmla="*/ 6836706 h 6854400"/>
                <a:gd name="connsiteX4" fmla="*/ 3327588 w 7266875"/>
                <a:gd name="connsiteY4" fmla="*/ 6816161 h 6854400"/>
                <a:gd name="connsiteX5" fmla="*/ 3174464 w 7266875"/>
                <a:gd name="connsiteY5" fmla="*/ 6839531 h 6854400"/>
                <a:gd name="connsiteX6" fmla="*/ 2880000 w 7266875"/>
                <a:gd name="connsiteY6" fmla="*/ 6854400 h 6854400"/>
                <a:gd name="connsiteX7" fmla="*/ 0 w 7266875"/>
                <a:gd name="connsiteY7" fmla="*/ 3974400 h 6854400"/>
                <a:gd name="connsiteX8" fmla="*/ 226325 w 7266875"/>
                <a:gd name="connsiteY8" fmla="*/ 2853374 h 6854400"/>
                <a:gd name="connsiteX9" fmla="*/ 258015 w 7266875"/>
                <a:gd name="connsiteY9" fmla="*/ 2787590 h 6854400"/>
                <a:gd name="connsiteX10" fmla="*/ 224445 w 7266875"/>
                <a:gd name="connsiteY10" fmla="*/ 2657030 h 6854400"/>
                <a:gd name="connsiteX11" fmla="*/ 180561 w 7266875"/>
                <a:gd name="connsiteY11" fmla="*/ 2221714 h 6854400"/>
                <a:gd name="connsiteX12" fmla="*/ 2340561 w 7266875"/>
                <a:gd name="connsiteY12" fmla="*/ 61714 h 6854400"/>
                <a:gd name="connsiteX13" fmla="*/ 2828370 w 7266875"/>
                <a:gd name="connsiteY13" fmla="*/ 117025 h 6854400"/>
                <a:gd name="connsiteX14" fmla="*/ 2891183 w 7266875"/>
                <a:gd name="connsiteY14" fmla="*/ 134017 h 6854400"/>
                <a:gd name="connsiteX15" fmla="*/ 2983165 w 7266875"/>
                <a:gd name="connsiteY15" fmla="*/ 107897 h 6854400"/>
                <a:gd name="connsiteX16" fmla="*/ 3839675 w 7266875"/>
                <a:gd name="connsiteY16" fmla="*/ 0 h 685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266875" h="6854400">
                  <a:moveTo>
                    <a:pt x="3839675" y="0"/>
                  </a:moveTo>
                  <a:cubicBezTo>
                    <a:pt x="5732465" y="0"/>
                    <a:pt x="7266875" y="1534410"/>
                    <a:pt x="7266875" y="3427200"/>
                  </a:cubicBezTo>
                  <a:cubicBezTo>
                    <a:pt x="7266875" y="5319990"/>
                    <a:pt x="5732465" y="6854400"/>
                    <a:pt x="3839675" y="6854400"/>
                  </a:cubicBezTo>
                  <a:cubicBezTo>
                    <a:pt x="3721376" y="6854400"/>
                    <a:pt x="3604476" y="6848406"/>
                    <a:pt x="3489264" y="6836706"/>
                  </a:cubicBezTo>
                  <a:lnTo>
                    <a:pt x="3327588" y="6816161"/>
                  </a:lnTo>
                  <a:lnTo>
                    <a:pt x="3174464" y="6839531"/>
                  </a:lnTo>
                  <a:cubicBezTo>
                    <a:pt x="3077646" y="6849363"/>
                    <a:pt x="2979412" y="6854400"/>
                    <a:pt x="2880000" y="6854400"/>
                  </a:cubicBezTo>
                  <a:cubicBezTo>
                    <a:pt x="1289420" y="6854400"/>
                    <a:pt x="0" y="5564980"/>
                    <a:pt x="0" y="3974400"/>
                  </a:cubicBezTo>
                  <a:cubicBezTo>
                    <a:pt x="0" y="3576755"/>
                    <a:pt x="80589" y="3197933"/>
                    <a:pt x="226325" y="2853374"/>
                  </a:cubicBezTo>
                  <a:lnTo>
                    <a:pt x="258015" y="2787590"/>
                  </a:lnTo>
                  <a:lnTo>
                    <a:pt x="224445" y="2657030"/>
                  </a:lnTo>
                  <a:cubicBezTo>
                    <a:pt x="195672" y="2516419"/>
                    <a:pt x="180561" y="2370831"/>
                    <a:pt x="180561" y="2221714"/>
                  </a:cubicBezTo>
                  <a:cubicBezTo>
                    <a:pt x="180561" y="1028779"/>
                    <a:pt x="1147626" y="61714"/>
                    <a:pt x="2340561" y="61714"/>
                  </a:cubicBezTo>
                  <a:cubicBezTo>
                    <a:pt x="2508318" y="61714"/>
                    <a:pt x="2671608" y="80838"/>
                    <a:pt x="2828370" y="117025"/>
                  </a:cubicBezTo>
                  <a:lnTo>
                    <a:pt x="2891183" y="134017"/>
                  </a:lnTo>
                  <a:lnTo>
                    <a:pt x="2983165" y="107897"/>
                  </a:lnTo>
                  <a:cubicBezTo>
                    <a:pt x="3256928" y="37461"/>
                    <a:pt x="3543927" y="0"/>
                    <a:pt x="3839675" y="0"/>
                  </a:cubicBezTo>
                  <a:close/>
                </a:path>
              </a:pathLst>
            </a:custGeom>
            <a:solidFill>
              <a:schemeClr val="bg2">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9" name="Oval 58">
              <a:extLst>
                <a:ext uri="{FF2B5EF4-FFF2-40B4-BE49-F238E27FC236}">
                  <a16:creationId xmlns:a16="http://schemas.microsoft.com/office/drawing/2014/main" id="{138CFD4D-22F2-420F-8CB7-042571895F5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1094400"/>
              <a:ext cx="5760000" cy="5760000"/>
            </a:xfrm>
            <a:prstGeom prst="ellipse">
              <a:avLst/>
            </a:prstGeom>
            <a:solidFill>
              <a:schemeClr val="accent1">
                <a:alpha val="4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val 59">
              <a:extLst>
                <a:ext uri="{FF2B5EF4-FFF2-40B4-BE49-F238E27FC236}">
                  <a16:creationId xmlns:a16="http://schemas.microsoft.com/office/drawing/2014/main" id="{68D49264-261A-4A8E-AB05-33332DCC968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180561" y="61714"/>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Oval 60">
              <a:extLst>
                <a:ext uri="{FF2B5EF4-FFF2-40B4-BE49-F238E27FC236}">
                  <a16:creationId xmlns:a16="http://schemas.microsoft.com/office/drawing/2014/main" id="{1C20F8FA-12CB-4D89-9416-2967858162E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12475" y="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a:extLst>
              <a:ext uri="{FF2B5EF4-FFF2-40B4-BE49-F238E27FC236}">
                <a16:creationId xmlns:a16="http://schemas.microsoft.com/office/drawing/2014/main" id="{415DEE0C-2247-4D15-BD32-287B706D90D8}"/>
              </a:ext>
            </a:extLst>
          </p:cNvPr>
          <p:cNvSpPr>
            <a:spLocks noGrp="1"/>
          </p:cNvSpPr>
          <p:nvPr>
            <p:ph type="title"/>
          </p:nvPr>
        </p:nvSpPr>
        <p:spPr>
          <a:xfrm>
            <a:off x="2915381" y="75230"/>
            <a:ext cx="5473700" cy="1460416"/>
          </a:xfrm>
        </p:spPr>
        <p:txBody>
          <a:bodyPr vert="horz" lIns="91440" tIns="45720" rIns="91440" bIns="45720" rtlCol="0" anchor="b">
            <a:noAutofit/>
          </a:bodyPr>
          <a:lstStyle/>
          <a:p>
            <a:pPr algn="ctr"/>
            <a:r>
              <a:rPr lang="en-US" sz="2400" b="1" dirty="0"/>
              <a:t>Cause &amp; Effect Analysis</a:t>
            </a:r>
            <a:br>
              <a:rPr lang="en-US" sz="2400" b="1" dirty="0"/>
            </a:br>
            <a:r>
              <a:rPr lang="en-US" sz="2400" b="1" dirty="0"/>
              <a:t>{Fishbone diagram}</a:t>
            </a:r>
            <a:br>
              <a:rPr lang="en-US" sz="2400" b="1" dirty="0"/>
            </a:br>
            <a:r>
              <a:rPr lang="en-US" sz="2400" b="1" dirty="0"/>
              <a:t>4 main causes of work-related  stress</a:t>
            </a:r>
          </a:p>
        </p:txBody>
      </p:sp>
      <p:cxnSp>
        <p:nvCxnSpPr>
          <p:cNvPr id="4" name="Straight Arrow Connector 3">
            <a:extLst>
              <a:ext uri="{FF2B5EF4-FFF2-40B4-BE49-F238E27FC236}">
                <a16:creationId xmlns:a16="http://schemas.microsoft.com/office/drawing/2014/main" id="{8C409604-467E-47A8-A7EA-EFBD24FB3CCC}"/>
              </a:ext>
            </a:extLst>
          </p:cNvPr>
          <p:cNvCxnSpPr/>
          <p:nvPr/>
        </p:nvCxnSpPr>
        <p:spPr>
          <a:xfrm flipV="1">
            <a:off x="1770764" y="4068861"/>
            <a:ext cx="6419839" cy="56633"/>
          </a:xfrm>
          <a:prstGeom prst="straightConnector1">
            <a:avLst/>
          </a:prstGeom>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F886520A-5014-44B2-8D9F-20BBD7BB80AD}"/>
              </a:ext>
            </a:extLst>
          </p:cNvPr>
          <p:cNvSpPr txBox="1"/>
          <p:nvPr/>
        </p:nvSpPr>
        <p:spPr>
          <a:xfrm>
            <a:off x="4852257" y="6107429"/>
            <a:ext cx="6097554" cy="369332"/>
          </a:xfrm>
          <a:prstGeom prst="rect">
            <a:avLst/>
          </a:prstGeom>
          <a:noFill/>
        </p:spPr>
        <p:txBody>
          <a:bodyPr wrap="square">
            <a:spAutoFit/>
          </a:bodyPr>
          <a:lstStyle/>
          <a:p>
            <a:r>
              <a:rPr lang="en-US" b="0" i="0" dirty="0">
                <a:effectLst/>
                <a:latin typeface="Arial" panose="020B0604020202020204" pitchFamily="34" charset="0"/>
              </a:rPr>
              <a:t>Source: </a:t>
            </a:r>
            <a:r>
              <a:rPr lang="en-US" b="0" i="0" dirty="0" err="1">
                <a:effectLst/>
                <a:latin typeface="Arial" panose="020B0604020202020204" pitchFamily="34" charset="0"/>
              </a:rPr>
              <a:t>Foong</a:t>
            </a:r>
            <a:r>
              <a:rPr lang="en-US" b="0" i="0" dirty="0">
                <a:effectLst/>
                <a:latin typeface="Arial" panose="020B0604020202020204" pitchFamily="34" charset="0"/>
              </a:rPr>
              <a:t> </a:t>
            </a:r>
            <a:r>
              <a:rPr lang="en-US" b="0" i="1" dirty="0">
                <a:effectLst/>
                <a:latin typeface="Arial" panose="020B0604020202020204" pitchFamily="34" charset="0"/>
              </a:rPr>
              <a:t>et al. </a:t>
            </a:r>
            <a:r>
              <a:rPr lang="en-US" b="0" i="0" dirty="0">
                <a:effectLst/>
                <a:latin typeface="Arial" panose="020B0604020202020204" pitchFamily="34" charset="0"/>
              </a:rPr>
              <a:t>2020</a:t>
            </a:r>
            <a:r>
              <a:rPr lang="en-US" b="0" i="0" dirty="0">
                <a:solidFill>
                  <a:srgbClr val="222222"/>
                </a:solidFill>
                <a:effectLst/>
                <a:latin typeface="Arial" panose="020B0604020202020204" pitchFamily="34" charset="0"/>
              </a:rPr>
              <a:t>,  </a:t>
            </a:r>
            <a:endParaRPr lang="en-IN" dirty="0"/>
          </a:p>
        </p:txBody>
      </p:sp>
      <p:sp>
        <p:nvSpPr>
          <p:cNvPr id="8" name="Rectangle 7">
            <a:extLst>
              <a:ext uri="{FF2B5EF4-FFF2-40B4-BE49-F238E27FC236}">
                <a16:creationId xmlns:a16="http://schemas.microsoft.com/office/drawing/2014/main" id="{AB985A06-C7B4-4CCF-9943-E6FBDF6B7A8B}"/>
              </a:ext>
            </a:extLst>
          </p:cNvPr>
          <p:cNvSpPr/>
          <p:nvPr/>
        </p:nvSpPr>
        <p:spPr>
          <a:xfrm>
            <a:off x="14308347" y="-1283899"/>
            <a:ext cx="920150" cy="9201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Arrow Connector 2">
            <a:extLst>
              <a:ext uri="{FF2B5EF4-FFF2-40B4-BE49-F238E27FC236}">
                <a16:creationId xmlns:a16="http://schemas.microsoft.com/office/drawing/2014/main" id="{36C2FB9B-B5BC-411C-8F6D-FEE41B01C70F}"/>
              </a:ext>
            </a:extLst>
          </p:cNvPr>
          <p:cNvCxnSpPr/>
          <p:nvPr/>
        </p:nvCxnSpPr>
        <p:spPr>
          <a:xfrm flipV="1">
            <a:off x="5638800" y="2943045"/>
            <a:ext cx="43132" cy="28755"/>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E5F4D951-BF34-4729-9563-26E52A6FB785}"/>
              </a:ext>
            </a:extLst>
          </p:cNvPr>
          <p:cNvCxnSpPr/>
          <p:nvPr/>
        </p:nvCxnSpPr>
        <p:spPr>
          <a:xfrm>
            <a:off x="5580393" y="3186562"/>
            <a:ext cx="920150" cy="920150"/>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7A1D8040-8B01-4083-B94D-67B5ABD59276}"/>
              </a:ext>
            </a:extLst>
          </p:cNvPr>
          <p:cNvCxnSpPr/>
          <p:nvPr/>
        </p:nvCxnSpPr>
        <p:spPr>
          <a:xfrm>
            <a:off x="2761531" y="3228796"/>
            <a:ext cx="920150" cy="920150"/>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85DF6FB1-F8AE-45A4-AE0A-30D32F5A7633}"/>
              </a:ext>
            </a:extLst>
          </p:cNvPr>
          <p:cNvCxnSpPr/>
          <p:nvPr/>
        </p:nvCxnSpPr>
        <p:spPr>
          <a:xfrm flipV="1">
            <a:off x="5696279" y="4144114"/>
            <a:ext cx="805131" cy="920151"/>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CF9539C1-16DB-49E0-BDBD-AB608CFB3059}"/>
              </a:ext>
            </a:extLst>
          </p:cNvPr>
          <p:cNvCxnSpPr/>
          <p:nvPr/>
        </p:nvCxnSpPr>
        <p:spPr>
          <a:xfrm flipV="1">
            <a:off x="2759734" y="4104016"/>
            <a:ext cx="920150" cy="1063923"/>
          </a:xfrm>
          <a:prstGeom prst="straightConnector1">
            <a:avLst/>
          </a:prstGeom>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A4A714BA-F34D-4D12-8DBE-04B2BD007BC3}"/>
              </a:ext>
            </a:extLst>
          </p:cNvPr>
          <p:cNvSpPr/>
          <p:nvPr/>
        </p:nvSpPr>
        <p:spPr>
          <a:xfrm>
            <a:off x="8064081" y="3542401"/>
            <a:ext cx="2487282" cy="90577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dirty="0">
                <a:solidFill>
                  <a:schemeClr val="bg1"/>
                </a:solidFill>
              </a:rPr>
              <a:t>Work related stress</a:t>
            </a:r>
          </a:p>
        </p:txBody>
      </p:sp>
      <p:sp>
        <p:nvSpPr>
          <p:cNvPr id="14" name="Rectangle 13">
            <a:extLst>
              <a:ext uri="{FF2B5EF4-FFF2-40B4-BE49-F238E27FC236}">
                <a16:creationId xmlns:a16="http://schemas.microsoft.com/office/drawing/2014/main" id="{C99A8683-0C07-4D73-BB24-ADC9ECCE92EE}"/>
              </a:ext>
            </a:extLst>
          </p:cNvPr>
          <p:cNvSpPr/>
          <p:nvPr/>
        </p:nvSpPr>
        <p:spPr>
          <a:xfrm>
            <a:off x="155636" y="2233163"/>
            <a:ext cx="2559168" cy="1006414"/>
          </a:xfrm>
          <a:prstGeom prst="rect">
            <a:avLst/>
          </a:prstGeom>
          <a:ln>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dirty="0"/>
          </a:p>
          <a:p>
            <a:pPr algn="ctr"/>
            <a:r>
              <a:rPr lang="en-GB" b="1" dirty="0">
                <a:solidFill>
                  <a:schemeClr val="bg1"/>
                </a:solidFill>
              </a:rPr>
              <a:t>Work equipment</a:t>
            </a:r>
          </a:p>
          <a:p>
            <a:pPr algn="ctr"/>
            <a:r>
              <a:rPr lang="en-GB" b="1" dirty="0">
                <a:solidFill>
                  <a:schemeClr val="bg1"/>
                </a:solidFill>
              </a:rPr>
              <a:t>Employes mental health (anxiety)</a:t>
            </a:r>
          </a:p>
          <a:p>
            <a:pPr algn="ctr"/>
            <a:endParaRPr lang="en-GB" dirty="0"/>
          </a:p>
        </p:txBody>
      </p:sp>
      <p:sp>
        <p:nvSpPr>
          <p:cNvPr id="15" name="Rectangle 14">
            <a:extLst>
              <a:ext uri="{FF2B5EF4-FFF2-40B4-BE49-F238E27FC236}">
                <a16:creationId xmlns:a16="http://schemas.microsoft.com/office/drawing/2014/main" id="{FF111A3D-A6D8-4E6E-8FFD-38C328B724AB}"/>
              </a:ext>
            </a:extLst>
          </p:cNvPr>
          <p:cNvSpPr/>
          <p:nvPr/>
        </p:nvSpPr>
        <p:spPr>
          <a:xfrm>
            <a:off x="154736" y="5021472"/>
            <a:ext cx="2645433" cy="9201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dirty="0">
                <a:solidFill>
                  <a:schemeClr val="bg1"/>
                </a:solidFill>
              </a:rPr>
              <a:t>Not skilled people</a:t>
            </a:r>
          </a:p>
          <a:p>
            <a:pPr algn="ctr"/>
            <a:r>
              <a:rPr lang="en-GB" b="1" dirty="0">
                <a:solidFill>
                  <a:schemeClr val="bg1"/>
                </a:solidFill>
              </a:rPr>
              <a:t>Reduced staff</a:t>
            </a:r>
          </a:p>
        </p:txBody>
      </p:sp>
      <p:sp>
        <p:nvSpPr>
          <p:cNvPr id="16" name="Rectangle 15">
            <a:extLst>
              <a:ext uri="{FF2B5EF4-FFF2-40B4-BE49-F238E27FC236}">
                <a16:creationId xmlns:a16="http://schemas.microsoft.com/office/drawing/2014/main" id="{9F626FF8-4477-4709-82AE-D19D3DA3E47F}"/>
              </a:ext>
            </a:extLst>
          </p:cNvPr>
          <p:cNvSpPr/>
          <p:nvPr/>
        </p:nvSpPr>
        <p:spPr>
          <a:xfrm>
            <a:off x="3273725" y="5020574"/>
            <a:ext cx="2702941" cy="9201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dirty="0">
                <a:solidFill>
                  <a:schemeClr val="bg1"/>
                </a:solidFill>
              </a:rPr>
              <a:t>Leadership style</a:t>
            </a:r>
          </a:p>
          <a:p>
            <a:pPr algn="ctr"/>
            <a:r>
              <a:rPr lang="en-GB" b="1" dirty="0">
                <a:solidFill>
                  <a:schemeClr val="bg1"/>
                </a:solidFill>
              </a:rPr>
              <a:t>Lack development opportunities</a:t>
            </a:r>
          </a:p>
        </p:txBody>
      </p:sp>
      <p:sp>
        <p:nvSpPr>
          <p:cNvPr id="17" name="Rectangle 16">
            <a:extLst>
              <a:ext uri="{FF2B5EF4-FFF2-40B4-BE49-F238E27FC236}">
                <a16:creationId xmlns:a16="http://schemas.microsoft.com/office/drawing/2014/main" id="{519768D8-DA00-4C1D-9FE0-30AFAE76F644}"/>
              </a:ext>
            </a:extLst>
          </p:cNvPr>
          <p:cNvSpPr/>
          <p:nvPr/>
        </p:nvSpPr>
        <p:spPr>
          <a:xfrm>
            <a:off x="3272826" y="2158582"/>
            <a:ext cx="2559169" cy="10783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dirty="0">
                <a:solidFill>
                  <a:schemeClr val="bg1"/>
                </a:solidFill>
              </a:rPr>
              <a:t>Poor scheduling process</a:t>
            </a:r>
          </a:p>
          <a:p>
            <a:pPr algn="ctr"/>
            <a:r>
              <a:rPr lang="en-GB" b="1" dirty="0">
                <a:solidFill>
                  <a:schemeClr val="bg1"/>
                </a:solidFill>
              </a:rPr>
              <a:t>Lack of model organization</a:t>
            </a:r>
          </a:p>
        </p:txBody>
      </p:sp>
      <p:sp>
        <p:nvSpPr>
          <p:cNvPr id="18" name="TextBox 17">
            <a:extLst>
              <a:ext uri="{FF2B5EF4-FFF2-40B4-BE49-F238E27FC236}">
                <a16:creationId xmlns:a16="http://schemas.microsoft.com/office/drawing/2014/main" id="{1801B7DB-ADCA-4024-AD6E-93E3B9818C36}"/>
              </a:ext>
            </a:extLst>
          </p:cNvPr>
          <p:cNvSpPr txBox="1"/>
          <p:nvPr/>
        </p:nvSpPr>
        <p:spPr>
          <a:xfrm>
            <a:off x="100282" y="185431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Working environment</a:t>
            </a:r>
          </a:p>
        </p:txBody>
      </p:sp>
      <p:sp>
        <p:nvSpPr>
          <p:cNvPr id="19" name="TextBox 18">
            <a:extLst>
              <a:ext uri="{FF2B5EF4-FFF2-40B4-BE49-F238E27FC236}">
                <a16:creationId xmlns:a16="http://schemas.microsoft.com/office/drawing/2014/main" id="{3F6E49E0-6DA2-4007-822C-9CD446164998}"/>
              </a:ext>
            </a:extLst>
          </p:cNvPr>
          <p:cNvSpPr txBox="1"/>
          <p:nvPr/>
        </p:nvSpPr>
        <p:spPr>
          <a:xfrm>
            <a:off x="3895006" y="178153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dirty="0"/>
              <a:t>Process</a:t>
            </a:r>
          </a:p>
        </p:txBody>
      </p:sp>
      <p:sp>
        <p:nvSpPr>
          <p:cNvPr id="20" name="TextBox 19">
            <a:extLst>
              <a:ext uri="{FF2B5EF4-FFF2-40B4-BE49-F238E27FC236}">
                <a16:creationId xmlns:a16="http://schemas.microsoft.com/office/drawing/2014/main" id="{C4796276-9E26-4709-8B0E-F7351D50E032}"/>
              </a:ext>
            </a:extLst>
          </p:cNvPr>
          <p:cNvSpPr txBox="1"/>
          <p:nvPr/>
        </p:nvSpPr>
        <p:spPr>
          <a:xfrm>
            <a:off x="472296" y="472799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dirty="0"/>
              <a:t>Recruitment</a:t>
            </a:r>
          </a:p>
        </p:txBody>
      </p:sp>
      <p:sp>
        <p:nvSpPr>
          <p:cNvPr id="21" name="TextBox 20">
            <a:extLst>
              <a:ext uri="{FF2B5EF4-FFF2-40B4-BE49-F238E27FC236}">
                <a16:creationId xmlns:a16="http://schemas.microsoft.com/office/drawing/2014/main" id="{5A9C65F9-CAB3-432F-BDA1-9C3327F7EF90}"/>
              </a:ext>
            </a:extLst>
          </p:cNvPr>
          <p:cNvSpPr txBox="1"/>
          <p:nvPr/>
        </p:nvSpPr>
        <p:spPr>
          <a:xfrm>
            <a:off x="3605662" y="472709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dirty="0"/>
              <a:t>Management</a:t>
            </a:r>
          </a:p>
        </p:txBody>
      </p:sp>
    </p:spTree>
    <p:extLst>
      <p:ext uri="{BB962C8B-B14F-4D97-AF65-F5344CB8AC3E}">
        <p14:creationId xmlns:p14="http://schemas.microsoft.com/office/powerpoint/2010/main" val="28981293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6157E311-0DB6-4237-BDDA-2171F602B12F}"/>
              </a:ext>
            </a:extLst>
          </p:cNvPr>
          <p:cNvSpPr/>
          <p:nvPr/>
        </p:nvSpPr>
        <p:spPr>
          <a:xfrm>
            <a:off x="2216990" y="1390293"/>
            <a:ext cx="6786111" cy="5391507"/>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 name="Straight Arrow Connector 5">
            <a:extLst>
              <a:ext uri="{FF2B5EF4-FFF2-40B4-BE49-F238E27FC236}">
                <a16:creationId xmlns:a16="http://schemas.microsoft.com/office/drawing/2014/main" id="{F2801464-8B2E-4F85-AE27-694BDA16A000}"/>
              </a:ext>
            </a:extLst>
          </p:cNvPr>
          <p:cNvCxnSpPr/>
          <p:nvPr/>
        </p:nvCxnSpPr>
        <p:spPr>
          <a:xfrm>
            <a:off x="5579493" y="1388494"/>
            <a:ext cx="57509" cy="5391507"/>
          </a:xfrm>
          <a:prstGeom prst="straightConnector1">
            <a:avLst/>
          </a:prstGeom>
        </p:spPr>
        <p:style>
          <a:lnRef idx="3">
            <a:schemeClr val="dk1"/>
          </a:lnRef>
          <a:fillRef idx="0">
            <a:schemeClr val="dk1"/>
          </a:fillRef>
          <a:effectRef idx="2">
            <a:schemeClr val="dk1"/>
          </a:effectRef>
          <a:fontRef idx="minor">
            <a:schemeClr val="tx1"/>
          </a:fontRef>
        </p:style>
      </p:cxnSp>
      <p:cxnSp>
        <p:nvCxnSpPr>
          <p:cNvPr id="7" name="Straight Arrow Connector 6">
            <a:extLst>
              <a:ext uri="{FF2B5EF4-FFF2-40B4-BE49-F238E27FC236}">
                <a16:creationId xmlns:a16="http://schemas.microsoft.com/office/drawing/2014/main" id="{54023014-96AE-454C-B35B-05F11DD9E521}"/>
              </a:ext>
            </a:extLst>
          </p:cNvPr>
          <p:cNvCxnSpPr/>
          <p:nvPr/>
        </p:nvCxnSpPr>
        <p:spPr>
          <a:xfrm>
            <a:off x="2214292" y="4076162"/>
            <a:ext cx="6786113" cy="14377"/>
          </a:xfrm>
          <a:prstGeom prst="straightConnector1">
            <a:avLst/>
          </a:prstGeom>
        </p:spPr>
        <p:style>
          <a:lnRef idx="3">
            <a:schemeClr val="dk1"/>
          </a:lnRef>
          <a:fillRef idx="0">
            <a:schemeClr val="dk1"/>
          </a:fillRef>
          <a:effectRef idx="2">
            <a:schemeClr val="dk1"/>
          </a:effectRef>
          <a:fontRef idx="minor">
            <a:schemeClr val="tx1"/>
          </a:fontRef>
        </p:style>
      </p:cxnSp>
      <p:sp>
        <p:nvSpPr>
          <p:cNvPr id="8" name="TextBox 7">
            <a:extLst>
              <a:ext uri="{FF2B5EF4-FFF2-40B4-BE49-F238E27FC236}">
                <a16:creationId xmlns:a16="http://schemas.microsoft.com/office/drawing/2014/main" id="{110C6049-CD8A-4A2C-9964-038A98F591C1}"/>
              </a:ext>
            </a:extLst>
          </p:cNvPr>
          <p:cNvSpPr txBox="1"/>
          <p:nvPr/>
        </p:nvSpPr>
        <p:spPr>
          <a:xfrm>
            <a:off x="3354956" y="2866126"/>
            <a:ext cx="27432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3200" b="1" dirty="0">
                <a:solidFill>
                  <a:schemeClr val="bg1"/>
                </a:solidFill>
              </a:rPr>
              <a:t>Stress</a:t>
            </a:r>
          </a:p>
        </p:txBody>
      </p:sp>
      <p:sp>
        <p:nvSpPr>
          <p:cNvPr id="9" name="TextBox 8">
            <a:extLst>
              <a:ext uri="{FF2B5EF4-FFF2-40B4-BE49-F238E27FC236}">
                <a16:creationId xmlns:a16="http://schemas.microsoft.com/office/drawing/2014/main" id="{4C7ABD04-E76C-4504-AB6E-B16136F1C117}"/>
              </a:ext>
            </a:extLst>
          </p:cNvPr>
          <p:cNvSpPr txBox="1"/>
          <p:nvPr/>
        </p:nvSpPr>
        <p:spPr>
          <a:xfrm>
            <a:off x="5783832" y="2592058"/>
            <a:ext cx="2743200"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dirty="0">
                <a:solidFill>
                  <a:schemeClr val="bg1"/>
                </a:solidFill>
              </a:rPr>
              <a:t>Working Environment</a:t>
            </a:r>
          </a:p>
        </p:txBody>
      </p:sp>
      <p:sp>
        <p:nvSpPr>
          <p:cNvPr id="10" name="TextBox 9">
            <a:extLst>
              <a:ext uri="{FF2B5EF4-FFF2-40B4-BE49-F238E27FC236}">
                <a16:creationId xmlns:a16="http://schemas.microsoft.com/office/drawing/2014/main" id="{A691EEDE-6539-48A5-9562-CF95FBEBA4DE}"/>
              </a:ext>
            </a:extLst>
          </p:cNvPr>
          <p:cNvSpPr txBox="1"/>
          <p:nvPr/>
        </p:nvSpPr>
        <p:spPr>
          <a:xfrm>
            <a:off x="2864330" y="4388328"/>
            <a:ext cx="2743200"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dirty="0">
                <a:solidFill>
                  <a:schemeClr val="bg1"/>
                </a:solidFill>
              </a:rPr>
              <a:t>External Environment </a:t>
            </a:r>
          </a:p>
        </p:txBody>
      </p:sp>
      <p:sp>
        <p:nvSpPr>
          <p:cNvPr id="11" name="TextBox 10">
            <a:extLst>
              <a:ext uri="{FF2B5EF4-FFF2-40B4-BE49-F238E27FC236}">
                <a16:creationId xmlns:a16="http://schemas.microsoft.com/office/drawing/2014/main" id="{3D95064C-4C13-4156-9A86-B2116E1FD00B}"/>
              </a:ext>
            </a:extLst>
          </p:cNvPr>
          <p:cNvSpPr txBox="1"/>
          <p:nvPr/>
        </p:nvSpPr>
        <p:spPr>
          <a:xfrm>
            <a:off x="5853921" y="4488073"/>
            <a:ext cx="2743200"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dirty="0">
                <a:solidFill>
                  <a:schemeClr val="bg1"/>
                </a:solidFill>
              </a:rPr>
              <a:t>Individual Behavior </a:t>
            </a:r>
          </a:p>
        </p:txBody>
      </p:sp>
      <p:sp>
        <p:nvSpPr>
          <p:cNvPr id="13" name="TextBox 12">
            <a:extLst>
              <a:ext uri="{FF2B5EF4-FFF2-40B4-BE49-F238E27FC236}">
                <a16:creationId xmlns:a16="http://schemas.microsoft.com/office/drawing/2014/main" id="{26E5838D-850E-4EE1-BE1C-6666DD9FB0E3}"/>
              </a:ext>
            </a:extLst>
          </p:cNvPr>
          <p:cNvSpPr txBox="1"/>
          <p:nvPr/>
        </p:nvSpPr>
        <p:spPr>
          <a:xfrm>
            <a:off x="8523976" y="5507068"/>
            <a:ext cx="378070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venir Next LT Pro"/>
              </a:rPr>
              <a:t> Source: (</a:t>
            </a:r>
            <a:r>
              <a:rPr lang="en-US" b="1" i="0" dirty="0">
                <a:effectLst/>
                <a:latin typeface="Avenir Next LT Pro"/>
              </a:rPr>
              <a:t>Cartwright and Cooper, 1997). </a:t>
            </a:r>
            <a:endParaRPr lang="en-GB" b="1" dirty="0">
              <a:latin typeface="Avenir Next LT Pro"/>
            </a:endParaRPr>
          </a:p>
        </p:txBody>
      </p:sp>
      <p:sp>
        <p:nvSpPr>
          <p:cNvPr id="14" name="TextBox 13">
            <a:extLst>
              <a:ext uri="{FF2B5EF4-FFF2-40B4-BE49-F238E27FC236}">
                <a16:creationId xmlns:a16="http://schemas.microsoft.com/office/drawing/2014/main" id="{309DBAE0-6D1D-4466-BBCC-AB85C8E3249D}"/>
              </a:ext>
            </a:extLst>
          </p:cNvPr>
          <p:cNvSpPr txBox="1"/>
          <p:nvPr/>
        </p:nvSpPr>
        <p:spPr>
          <a:xfrm>
            <a:off x="4176744" y="380016"/>
            <a:ext cx="6097554" cy="369332"/>
          </a:xfrm>
          <a:prstGeom prst="rect">
            <a:avLst/>
          </a:prstGeom>
          <a:noFill/>
        </p:spPr>
        <p:txBody>
          <a:bodyPr wrap="square" lIns="91440" tIns="45720" rIns="91440" bIns="45720" anchor="t">
            <a:spAutoFit/>
          </a:bodyPr>
          <a:lstStyle/>
          <a:p>
            <a:pPr algn="l"/>
            <a:r>
              <a:rPr lang="en-IN" b="1" dirty="0">
                <a:solidFill>
                  <a:schemeClr val="bg1"/>
                </a:solidFill>
                <a:latin typeface="Arial"/>
                <a:cs typeface="Arial"/>
                <a:hlinkClick r:id="rId2">
                  <a:extLst>
                    <a:ext uri="{A12FA001-AC4F-418D-AE19-62706E023703}">
                      <ahyp:hlinkClr xmlns:ahyp="http://schemas.microsoft.com/office/drawing/2018/hyperlinkcolor" val="tx"/>
                    </a:ext>
                  </a:extLst>
                </a:hlinkClick>
              </a:rPr>
              <a:t>Aspects of </a:t>
            </a:r>
            <a:r>
              <a:rPr lang="en-IN" b="1" i="0" dirty="0">
                <a:solidFill>
                  <a:schemeClr val="bg1"/>
                </a:solidFill>
                <a:effectLst/>
                <a:latin typeface="Arial"/>
                <a:cs typeface="Arial"/>
                <a:hlinkClick r:id="rId2">
                  <a:extLst>
                    <a:ext uri="{A12FA001-AC4F-418D-AE19-62706E023703}">
                      <ahyp:hlinkClr xmlns:ahyp="http://schemas.microsoft.com/office/drawing/2018/hyperlinkcolor" val="tx"/>
                    </a:ext>
                  </a:extLst>
                </a:hlinkClick>
              </a:rPr>
              <a:t>workplace stress</a:t>
            </a:r>
            <a:endParaRPr lang="en-IN" b="1" i="0">
              <a:solidFill>
                <a:schemeClr val="bg1"/>
              </a:solidFill>
              <a:effectLst/>
              <a:latin typeface="Arial"/>
              <a:cs typeface="Arial"/>
            </a:endParaRPr>
          </a:p>
        </p:txBody>
      </p:sp>
      <p:sp>
        <p:nvSpPr>
          <p:cNvPr id="2" name="TextBox 1">
            <a:extLst>
              <a:ext uri="{FF2B5EF4-FFF2-40B4-BE49-F238E27FC236}">
                <a16:creationId xmlns:a16="http://schemas.microsoft.com/office/drawing/2014/main" id="{1B7FE5B7-75B8-4692-8AD6-77F1B7DB5694}"/>
              </a:ext>
            </a:extLst>
          </p:cNvPr>
          <p:cNvSpPr txBox="1"/>
          <p:nvPr/>
        </p:nvSpPr>
        <p:spPr>
          <a:xfrm>
            <a:off x="195534" y="1618891"/>
            <a:ext cx="386463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Source: Silverman, et al. (2010) (17)</a:t>
            </a:r>
          </a:p>
        </p:txBody>
      </p:sp>
      <p:sp>
        <p:nvSpPr>
          <p:cNvPr id="3" name="TextBox 2">
            <a:extLst>
              <a:ext uri="{FF2B5EF4-FFF2-40B4-BE49-F238E27FC236}">
                <a16:creationId xmlns:a16="http://schemas.microsoft.com/office/drawing/2014/main" id="{4B6BBABE-427A-407D-8659-A0F6F3A4934D}"/>
              </a:ext>
            </a:extLst>
          </p:cNvPr>
          <p:cNvSpPr txBox="1"/>
          <p:nvPr/>
        </p:nvSpPr>
        <p:spPr>
          <a:xfrm>
            <a:off x="468702" y="5385758"/>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Source: (Mack &amp; Putzschel, 2014)</a:t>
            </a:r>
          </a:p>
        </p:txBody>
      </p:sp>
      <p:sp>
        <p:nvSpPr>
          <p:cNvPr id="5" name="TextBox 4">
            <a:extLst>
              <a:ext uri="{FF2B5EF4-FFF2-40B4-BE49-F238E27FC236}">
                <a16:creationId xmlns:a16="http://schemas.microsoft.com/office/drawing/2014/main" id="{D16721CE-CEB8-4473-9B79-05513F5FFFF8}"/>
              </a:ext>
            </a:extLst>
          </p:cNvPr>
          <p:cNvSpPr txBox="1"/>
          <p:nvPr/>
        </p:nvSpPr>
        <p:spPr>
          <a:xfrm>
            <a:off x="8606287" y="1719532"/>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Source: (Akinsanya &amp; Oludeyi, 2013 : 65)</a:t>
            </a:r>
          </a:p>
        </p:txBody>
      </p:sp>
    </p:spTree>
    <p:extLst>
      <p:ext uri="{BB962C8B-B14F-4D97-AF65-F5344CB8AC3E}">
        <p14:creationId xmlns:p14="http://schemas.microsoft.com/office/powerpoint/2010/main" val="25910827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2" name="Rectangle 191">
            <a:extLst>
              <a:ext uri="{FF2B5EF4-FFF2-40B4-BE49-F238E27FC236}">
                <a16:creationId xmlns:a16="http://schemas.microsoft.com/office/drawing/2014/main" id="{CA9CD3E6-968F-41B1-B6FA-C6FD9B728B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69BB77-7AC4-49F8-B5C3-566A164653C9}"/>
              </a:ext>
            </a:extLst>
          </p:cNvPr>
          <p:cNvSpPr>
            <a:spLocks noGrp="1"/>
          </p:cNvSpPr>
          <p:nvPr>
            <p:ph type="title"/>
          </p:nvPr>
        </p:nvSpPr>
        <p:spPr>
          <a:xfrm>
            <a:off x="540000" y="540000"/>
            <a:ext cx="4500561" cy="1953501"/>
          </a:xfrm>
        </p:spPr>
        <p:txBody>
          <a:bodyPr anchor="t">
            <a:normAutofit/>
          </a:bodyPr>
          <a:lstStyle/>
          <a:p>
            <a:r>
              <a:rPr lang="en-GB" sz="5400" b="1" i="1" dirty="0"/>
              <a:t>Suggested Solution</a:t>
            </a:r>
          </a:p>
        </p:txBody>
      </p:sp>
      <p:sp>
        <p:nvSpPr>
          <p:cNvPr id="3" name="Content Placeholder 2">
            <a:extLst>
              <a:ext uri="{FF2B5EF4-FFF2-40B4-BE49-F238E27FC236}">
                <a16:creationId xmlns:a16="http://schemas.microsoft.com/office/drawing/2014/main" id="{E597BFAE-B897-400E-8EF4-26AEADE0D0B5}"/>
              </a:ext>
            </a:extLst>
          </p:cNvPr>
          <p:cNvSpPr>
            <a:spLocks noGrp="1"/>
          </p:cNvSpPr>
          <p:nvPr>
            <p:ph idx="1"/>
          </p:nvPr>
        </p:nvSpPr>
        <p:spPr>
          <a:xfrm>
            <a:off x="5232400" y="151812"/>
            <a:ext cx="6725039" cy="6501969"/>
          </a:xfrm>
        </p:spPr>
        <p:txBody>
          <a:bodyPr vert="horz" lIns="91440" tIns="45720" rIns="91440" bIns="45720" rtlCol="0" anchor="t">
            <a:normAutofit fontScale="85000" lnSpcReduction="20000"/>
          </a:bodyPr>
          <a:lstStyle/>
          <a:p>
            <a:pPr marL="0" indent="0">
              <a:buNone/>
            </a:pPr>
            <a:r>
              <a:rPr lang="en-GB" sz="2000" b="1" i="1" dirty="0"/>
              <a:t>Suggested Causes:</a:t>
            </a:r>
          </a:p>
          <a:p>
            <a:pPr marL="269875" indent="-269875">
              <a:buFont typeface="Arial" panose="05000000000000000000" pitchFamily="2" charset="2"/>
              <a:buChar char="•"/>
            </a:pPr>
            <a:endParaRPr lang="en-GB" sz="2000" b="1" dirty="0">
              <a:ea typeface="+mn-lt"/>
              <a:cs typeface="+mn-lt"/>
            </a:endParaRPr>
          </a:p>
          <a:p>
            <a:pPr marL="269875" indent="-269875">
              <a:buFont typeface="Arial" panose="05000000000000000000" pitchFamily="2" charset="2"/>
              <a:buChar char="•"/>
            </a:pPr>
            <a:r>
              <a:rPr lang="en-GB" sz="2000" b="1" dirty="0">
                <a:ea typeface="+mn-lt"/>
                <a:cs typeface="+mn-lt"/>
              </a:rPr>
              <a:t>Working environment (Main)</a:t>
            </a:r>
            <a:endParaRPr lang="en-IN" sz="2000" b="1" dirty="0">
              <a:ea typeface="+mn-lt"/>
              <a:cs typeface="+mn-lt"/>
            </a:endParaRPr>
          </a:p>
          <a:p>
            <a:pPr marL="269875" indent="-269875">
              <a:buFont typeface="Arial" panose="05000000000000000000" pitchFamily="2" charset="2"/>
              <a:buChar char="•"/>
            </a:pPr>
            <a:r>
              <a:rPr lang="en-GB" sz="2000" b="1" dirty="0">
                <a:ea typeface="+mn-lt"/>
                <a:cs typeface="+mn-lt"/>
              </a:rPr>
              <a:t>Process</a:t>
            </a:r>
            <a:endParaRPr lang="en-IN" sz="2000" b="1">
              <a:ea typeface="+mn-lt"/>
              <a:cs typeface="+mn-lt"/>
            </a:endParaRPr>
          </a:p>
          <a:p>
            <a:pPr marL="269875" indent="-269875">
              <a:buFont typeface="Arial" panose="05000000000000000000" pitchFamily="2" charset="2"/>
              <a:buChar char="•"/>
            </a:pPr>
            <a:r>
              <a:rPr lang="en-GB" sz="2000" b="1" dirty="0">
                <a:ea typeface="+mn-lt"/>
                <a:cs typeface="+mn-lt"/>
              </a:rPr>
              <a:t>Recruitment</a:t>
            </a:r>
            <a:endParaRPr lang="en-IN" sz="2000" b="1">
              <a:ea typeface="+mn-lt"/>
              <a:cs typeface="+mn-lt"/>
            </a:endParaRPr>
          </a:p>
          <a:p>
            <a:pPr marL="269875" indent="-269875">
              <a:buFont typeface="Arial" panose="05000000000000000000" pitchFamily="2" charset="2"/>
              <a:buChar char="•"/>
            </a:pPr>
            <a:r>
              <a:rPr lang="en-GB" sz="2000" b="1" dirty="0">
                <a:ea typeface="+mn-lt"/>
                <a:cs typeface="+mn-lt"/>
              </a:rPr>
              <a:t>Management</a:t>
            </a:r>
            <a:endParaRPr lang="en-IN" sz="2000" b="1">
              <a:ea typeface="+mn-lt"/>
              <a:cs typeface="+mn-lt"/>
            </a:endParaRPr>
          </a:p>
          <a:p>
            <a:pPr marL="0" indent="0">
              <a:buNone/>
            </a:pPr>
            <a:endParaRPr lang="en-GB" sz="2000" b="1" i="1" dirty="0"/>
          </a:p>
          <a:p>
            <a:pPr marL="0" indent="0">
              <a:buNone/>
            </a:pPr>
            <a:r>
              <a:rPr lang="en-GB" sz="2000" b="1" i="1" dirty="0"/>
              <a:t>Suggested Solution:</a:t>
            </a:r>
            <a:endParaRPr lang="en-GB" dirty="0"/>
          </a:p>
          <a:p>
            <a:pPr marL="269875" indent="-269875"/>
            <a:endParaRPr lang="en-US" sz="2000" b="1" dirty="0">
              <a:latin typeface="Avenir Next LT Pro"/>
              <a:cs typeface="Arial"/>
            </a:endParaRPr>
          </a:p>
          <a:p>
            <a:pPr marL="269875" indent="-269875"/>
            <a:r>
              <a:rPr lang="en-US" sz="2000" b="1" dirty="0">
                <a:latin typeface="Avenir Next LT Pro"/>
                <a:cs typeface="Arial"/>
              </a:rPr>
              <a:t>Establish a maintenance schedule, job rotation.</a:t>
            </a:r>
            <a:endParaRPr lang="en-US" dirty="0"/>
          </a:p>
          <a:p>
            <a:pPr marL="269875" indent="-269875" algn="just"/>
            <a:r>
              <a:rPr lang="en-US" sz="2000" b="1" dirty="0">
                <a:latin typeface="Avenir Next LT Pro"/>
                <a:cs typeface="Arial"/>
              </a:rPr>
              <a:t> More benefits and opportunities for the staff, to develop their career and recognize the employee`s work.</a:t>
            </a:r>
            <a:endParaRPr lang="en-US" dirty="0">
              <a:latin typeface="Avenir Next LT Pro"/>
              <a:cs typeface="Arial"/>
            </a:endParaRPr>
          </a:p>
          <a:p>
            <a:pPr marL="269875" indent="-269875" algn="just"/>
            <a:endParaRPr lang="en-US" sz="2000" b="1" dirty="0">
              <a:latin typeface="Avenir Next LT Pro"/>
              <a:cs typeface="Arial"/>
            </a:endParaRPr>
          </a:p>
          <a:p>
            <a:pPr marL="269875" indent="-269875" algn="just"/>
            <a:r>
              <a:rPr lang="en-US" sz="2000" b="1" dirty="0">
                <a:solidFill>
                  <a:srgbClr val="00B0F0"/>
                </a:solidFill>
                <a:latin typeface="Avenir Next LT Pro"/>
                <a:cs typeface="Arial"/>
              </a:rPr>
              <a:t>Positive relationship between employer and employee`s will definitively reduce stress at workplace, all parts counts. </a:t>
            </a:r>
            <a:endParaRPr lang="en-US" dirty="0">
              <a:solidFill>
                <a:srgbClr val="00B0F0"/>
              </a:solidFill>
            </a:endParaRPr>
          </a:p>
        </p:txBody>
      </p:sp>
      <p:grpSp>
        <p:nvGrpSpPr>
          <p:cNvPr id="193" name="Group 192">
            <a:extLst>
              <a:ext uri="{FF2B5EF4-FFF2-40B4-BE49-F238E27FC236}">
                <a16:creationId xmlns:a16="http://schemas.microsoft.com/office/drawing/2014/main" id="{2F76036C-C247-4F63-AE7F-2ADB1D496E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671579"/>
            <a:ext cx="4946649" cy="4792115"/>
            <a:chOff x="0" y="1671579"/>
            <a:chExt cx="4946649" cy="4792115"/>
          </a:xfrm>
        </p:grpSpPr>
        <p:sp>
          <p:nvSpPr>
            <p:cNvPr id="194" name="Oval 193">
              <a:extLst>
                <a:ext uri="{FF2B5EF4-FFF2-40B4-BE49-F238E27FC236}">
                  <a16:creationId xmlns:a16="http://schemas.microsoft.com/office/drawing/2014/main" id="{76E007C2-3152-4316-9102-D76C4E77FF1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154534" y="1671579"/>
              <a:ext cx="4792115" cy="4792115"/>
            </a:xfrm>
            <a:prstGeom prst="ellipse">
              <a:avLst/>
            </a:prstGeom>
            <a:solidFill>
              <a:schemeClr val="accent2">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5" name="Oval 194">
              <a:extLst>
                <a:ext uri="{FF2B5EF4-FFF2-40B4-BE49-F238E27FC236}">
                  <a16:creationId xmlns:a16="http://schemas.microsoft.com/office/drawing/2014/main" id="{097CD397-C9CD-43FA-ABEF-9C3530B0009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2115933"/>
              <a:ext cx="4320000" cy="4320000"/>
            </a:xfrm>
            <a:prstGeom prst="ellipse">
              <a:avLst/>
            </a:prstGeom>
            <a:solidFill>
              <a:schemeClr val="accent1">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026" name="Picture 2" descr="Amazon Workplace Faces Safety Scrutiny After 2 Deaths">
            <a:extLst>
              <a:ext uri="{FF2B5EF4-FFF2-40B4-BE49-F238E27FC236}">
                <a16:creationId xmlns:a16="http://schemas.microsoft.com/office/drawing/2014/main" id="{84133BF0-438F-471E-9EA1-D2FDC32363D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746" r="20754" b="-1"/>
          <a:stretch/>
        </p:blipFill>
        <p:spPr bwMode="auto">
          <a:xfrm>
            <a:off x="-154219" y="2140358"/>
            <a:ext cx="5613960" cy="4578792"/>
          </a:xfrm>
          <a:custGeom>
            <a:avLst/>
            <a:gdLst/>
            <a:ahLst/>
            <a:cxnLst/>
            <a:rect l="l" t="t" r="r" b="b"/>
            <a:pathLst>
              <a:path w="6858000" h="6858000">
                <a:moveTo>
                  <a:pt x="3429001" y="0"/>
                </a:moveTo>
                <a:cubicBezTo>
                  <a:pt x="5322784" y="0"/>
                  <a:pt x="6858000" y="1535216"/>
                  <a:pt x="6858000" y="3429001"/>
                </a:cubicBezTo>
                <a:cubicBezTo>
                  <a:pt x="6858000" y="5322785"/>
                  <a:pt x="5322784" y="6858000"/>
                  <a:pt x="3429001" y="6858000"/>
                </a:cubicBezTo>
                <a:cubicBezTo>
                  <a:pt x="1535216" y="6858000"/>
                  <a:pt x="0" y="5322785"/>
                  <a:pt x="0" y="3429001"/>
                </a:cubicBezTo>
                <a:cubicBezTo>
                  <a:pt x="0" y="1535216"/>
                  <a:pt x="1535216" y="0"/>
                  <a:pt x="3429001" y="0"/>
                </a:cubicBezTo>
                <a:close/>
              </a:path>
            </a:pathLst>
          </a:custGeom>
          <a:noFill/>
          <a:effectLst>
            <a:softEdge rad="508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41583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82731A6-BB2B-456A-86DA-4EF5573CE97A}"/>
              </a:ext>
            </a:extLst>
          </p:cNvPr>
          <p:cNvSpPr>
            <a:spLocks noGrp="1"/>
          </p:cNvSpPr>
          <p:nvPr>
            <p:ph type="subTitle" idx="1"/>
          </p:nvPr>
        </p:nvSpPr>
        <p:spPr>
          <a:xfrm>
            <a:off x="235318" y="32731"/>
            <a:ext cx="7345362" cy="1800224"/>
          </a:xfrm>
        </p:spPr>
        <p:txBody>
          <a:bodyPr vert="horz" lIns="91440" tIns="45720" rIns="91440" bIns="45720" rtlCol="0" anchor="t">
            <a:normAutofit/>
          </a:bodyPr>
          <a:lstStyle/>
          <a:p>
            <a:r>
              <a:rPr lang="en-GB" sz="2400" b="1" dirty="0"/>
              <a:t>References:</a:t>
            </a:r>
            <a:endParaRPr lang="en-GB" dirty="0"/>
          </a:p>
        </p:txBody>
      </p:sp>
      <p:sp>
        <p:nvSpPr>
          <p:cNvPr id="4" name="TextBox 3">
            <a:extLst>
              <a:ext uri="{FF2B5EF4-FFF2-40B4-BE49-F238E27FC236}">
                <a16:creationId xmlns:a16="http://schemas.microsoft.com/office/drawing/2014/main" id="{6A5AD23E-F720-4610-978F-368E6C6E145B}"/>
              </a:ext>
            </a:extLst>
          </p:cNvPr>
          <p:cNvSpPr txBox="1"/>
          <p:nvPr/>
        </p:nvSpPr>
        <p:spPr>
          <a:xfrm>
            <a:off x="316711" y="550288"/>
            <a:ext cx="11981036" cy="7140416"/>
          </a:xfrm>
          <a:prstGeom prst="rect">
            <a:avLst/>
          </a:prstGeom>
          <a:noFill/>
        </p:spPr>
        <p:txBody>
          <a:bodyPr wrap="square" lIns="91440" tIns="45720" rIns="91440" bIns="45720" anchor="t">
            <a:spAutoFit/>
          </a:bodyPr>
          <a:lstStyle/>
          <a:p>
            <a:pPr marL="285750" indent="-285750">
              <a:lnSpc>
                <a:spcPct val="150000"/>
              </a:lnSpc>
              <a:buFont typeface="Arial" panose="020B0604020202020204" pitchFamily="34" charset="0"/>
              <a:buChar char="•"/>
            </a:pPr>
            <a:r>
              <a:rPr lang="en-US" sz="1600" b="0" i="0" dirty="0">
                <a:effectLst/>
                <a:latin typeface="Arial" panose="020B0604020202020204" pitchFamily="34" charset="0"/>
              </a:rPr>
              <a:t>Cartwright, S. and Cooper, C.L., 1997. </a:t>
            </a:r>
            <a:r>
              <a:rPr lang="en-US" sz="1600" b="0" i="1" dirty="0">
                <a:effectLst/>
                <a:latin typeface="Arial" panose="020B0604020202020204" pitchFamily="34" charset="0"/>
              </a:rPr>
              <a:t>Managing workplace stress</a:t>
            </a:r>
            <a:r>
              <a:rPr lang="en-US" sz="1600" b="0" i="0" dirty="0">
                <a:effectLst/>
                <a:latin typeface="Arial" panose="020B0604020202020204" pitchFamily="34" charset="0"/>
              </a:rPr>
              <a:t> (Vol. 1). Sage.</a:t>
            </a:r>
          </a:p>
          <a:p>
            <a:pPr marL="285750" indent="-285750">
              <a:lnSpc>
                <a:spcPct val="150000"/>
              </a:lnSpc>
              <a:buFont typeface="Arial" panose="020B0604020202020204" pitchFamily="34" charset="0"/>
              <a:buChar char="•"/>
            </a:pPr>
            <a:r>
              <a:rPr lang="en-US" sz="1600" b="0" i="0" dirty="0">
                <a:effectLst/>
                <a:latin typeface="Arial"/>
                <a:cs typeface="Arial"/>
              </a:rPr>
              <a:t>Foong, T.W., Tiong, H.F., Ong, S.Y. and Chen, F.G., 2020. Using quality improvement tools to enhance workplace learning in an anaesthesia unit. </a:t>
            </a:r>
            <a:r>
              <a:rPr lang="en-US" sz="1600" b="0" i="1" dirty="0">
                <a:effectLst/>
                <a:latin typeface="Arial"/>
                <a:cs typeface="Arial"/>
              </a:rPr>
              <a:t>Medical Teacher</a:t>
            </a:r>
            <a:r>
              <a:rPr lang="en-US" sz="1600" b="0" i="0" dirty="0">
                <a:effectLst/>
                <a:latin typeface="Arial"/>
                <a:cs typeface="Arial"/>
              </a:rPr>
              <a:t>, </a:t>
            </a:r>
            <a:r>
              <a:rPr lang="en-US" sz="1600" b="0" i="1" dirty="0">
                <a:effectLst/>
                <a:latin typeface="Arial"/>
                <a:cs typeface="Arial"/>
              </a:rPr>
              <a:t>42</a:t>
            </a:r>
            <a:r>
              <a:rPr lang="en-US" sz="1600" b="0" i="0" dirty="0">
                <a:effectLst/>
                <a:latin typeface="Arial"/>
                <a:cs typeface="Arial"/>
              </a:rPr>
              <a:t>(11), pp.1228-1233.</a:t>
            </a:r>
          </a:p>
          <a:p>
            <a:pPr marL="285750" indent="-285750">
              <a:lnSpc>
                <a:spcPct val="150000"/>
              </a:lnSpc>
              <a:buFont typeface="Arial" panose="020B0604020202020204" pitchFamily="34" charset="0"/>
              <a:buChar char="•"/>
            </a:pPr>
            <a:r>
              <a:rPr lang="en-US" sz="1600" dirty="0">
                <a:effectLst/>
              </a:rPr>
              <a:t>Gupta, S.K., 2021. Amazon SWOT 2021: SWOT analysis of Amazon. Available at: https://bstrategyhub.com/swot-analysis-of-amazon-amazon-swot/amp/ [Accessed October 30, 2021].</a:t>
            </a:r>
          </a:p>
          <a:p>
            <a:pPr marL="285750" indent="-285750">
              <a:lnSpc>
                <a:spcPct val="150000"/>
              </a:lnSpc>
              <a:buFont typeface="Arial" panose="020B0604020202020204" pitchFamily="34" charset="0"/>
              <a:buChar char="•"/>
            </a:pPr>
            <a:r>
              <a:rPr lang="en-US" sz="1600" b="0" i="0" u="none" strike="noStrike" dirty="0">
                <a:effectLst/>
                <a:latin typeface="Arial"/>
                <a:cs typeface="Arial"/>
              </a:rPr>
              <a:t>Bartz, D., 2017. Probe opened up on deceptive Amazon discounts. </a:t>
            </a:r>
            <a:r>
              <a:rPr lang="en-US" sz="1600" b="0" i="1" u="none" strike="noStrike" dirty="0">
                <a:effectLst/>
                <a:latin typeface="Arial"/>
                <a:cs typeface="Arial"/>
              </a:rPr>
              <a:t>The Independent</a:t>
            </a:r>
            <a:r>
              <a:rPr lang="en-US" sz="1600" b="0" i="0" u="none" strike="noStrike" dirty="0">
                <a:effectLst/>
                <a:latin typeface="Arial"/>
                <a:cs typeface="Arial"/>
              </a:rPr>
              <a:t>. Available at: </a:t>
            </a:r>
            <a:r>
              <a:rPr lang="en-US" sz="1600" b="0" i="0" u="sng" strike="noStrike" dirty="0">
                <a:effectLst/>
                <a:latin typeface="Arial"/>
                <a:cs typeface="Arial"/>
                <a:hlinkClick r:id="rId2">
                  <a:extLst>
                    <a:ext uri="{A12FA001-AC4F-418D-AE19-62706E023703}">
                      <ahyp:hlinkClr xmlns:ahyp="http://schemas.microsoft.com/office/drawing/2018/hyperlinkcolor" val="tx"/>
                    </a:ext>
                  </a:extLst>
                </a:hlinkClick>
              </a:rPr>
              <a:t>https://www.independent.co.uk/news/business/news/amazon-discounts-deceptive-federal-trade-commission-whole-foods-buy-out-prices-online-a7852516.html</a:t>
            </a:r>
            <a:r>
              <a:rPr lang="en-US" sz="1600" b="0" i="0" u="none" strike="noStrike" dirty="0">
                <a:effectLst/>
                <a:latin typeface="Arial"/>
                <a:cs typeface="Arial"/>
              </a:rPr>
              <a:t> [Accessed October 30, 2021]. </a:t>
            </a:r>
            <a:endParaRPr lang="en-US" sz="1600" dirty="0">
              <a:latin typeface="Arial"/>
              <a:cs typeface="Arial"/>
            </a:endParaRPr>
          </a:p>
          <a:p>
            <a:pPr marL="285750" indent="-285750">
              <a:lnSpc>
                <a:spcPct val="150000"/>
              </a:lnSpc>
              <a:buFont typeface="Arial" panose="020B0604020202020204" pitchFamily="34" charset="0"/>
              <a:buChar char="•"/>
            </a:pPr>
            <a:r>
              <a:rPr lang="en-US" sz="1600" b="0" i="0" u="none" strike="noStrike" dirty="0">
                <a:effectLst/>
                <a:latin typeface="Arial" panose="020B0604020202020204" pitchFamily="34" charset="0"/>
              </a:rPr>
              <a:t>Ruddick, G., 2017. Amazon to double number of R&amp;D staff in London. </a:t>
            </a:r>
            <a:r>
              <a:rPr lang="en-US" sz="1600" b="0" i="1" u="none" strike="noStrike" dirty="0">
                <a:effectLst/>
                <a:latin typeface="Arial" panose="020B0604020202020204" pitchFamily="34" charset="0"/>
              </a:rPr>
              <a:t>The Guardian</a:t>
            </a:r>
            <a:r>
              <a:rPr lang="en-US" sz="1600" b="0" i="0" u="none" strike="noStrike" dirty="0">
                <a:effectLst/>
                <a:latin typeface="Arial" panose="020B0604020202020204" pitchFamily="34" charset="0"/>
              </a:rPr>
              <a:t>. Available at: </a:t>
            </a:r>
            <a:r>
              <a:rPr lang="en-US" sz="1600" u="sng" dirty="0">
                <a:latin typeface="Arial" panose="020B0604020202020204" pitchFamily="34" charset="0"/>
              </a:rPr>
              <a:t>https://www.theguardian.com/technology/2017/jul/25/amazon-double-number-research-development-staff-london</a:t>
            </a:r>
            <a:r>
              <a:rPr lang="en-US" sz="1600" b="0" i="0" u="none" strike="noStrike" dirty="0">
                <a:effectLst/>
                <a:latin typeface="Arial" panose="020B0604020202020204" pitchFamily="34" charset="0"/>
              </a:rPr>
              <a:t> [Accessed October 30, 2021]. </a:t>
            </a:r>
            <a:endParaRPr lang="en-US" sz="1600" dirty="0"/>
          </a:p>
          <a:p>
            <a:pPr marL="285750" indent="-285750">
              <a:lnSpc>
                <a:spcPct val="150000"/>
              </a:lnSpc>
              <a:buFont typeface="Arial" panose="020B0604020202020204" pitchFamily="34" charset="0"/>
              <a:buChar char="•"/>
            </a:pPr>
            <a:r>
              <a:rPr lang="en-US" sz="1600" b="0" i="0" u="none" strike="noStrike" dirty="0">
                <a:effectLst/>
                <a:latin typeface="Arial" panose="020B0604020202020204" pitchFamily="34" charset="0"/>
              </a:rPr>
              <a:t>Gilchrist, K., 2017. Here's what could come out of the UK trade secretary's meeting with Wilbur Ross. </a:t>
            </a:r>
            <a:r>
              <a:rPr lang="en-US" sz="1600" b="0" i="1" u="none" strike="noStrike" dirty="0">
                <a:effectLst/>
                <a:latin typeface="Arial" panose="020B0604020202020204" pitchFamily="34" charset="0"/>
              </a:rPr>
              <a:t>CNBC</a:t>
            </a:r>
            <a:r>
              <a:rPr lang="en-US" sz="1600" b="0" i="0" u="none" strike="noStrike" dirty="0">
                <a:effectLst/>
                <a:latin typeface="Arial" panose="020B0604020202020204" pitchFamily="34" charset="0"/>
              </a:rPr>
              <a:t>. Available at: </a:t>
            </a:r>
            <a:r>
              <a:rPr lang="en-US" sz="1600" b="0" i="0" u="sng" strike="noStrike" dirty="0">
                <a:effectLst/>
                <a:latin typeface="Arial" panose="020B0604020202020204" pitchFamily="34" charset="0"/>
                <a:hlinkClick r:id="rId3">
                  <a:extLst>
                    <a:ext uri="{A12FA001-AC4F-418D-AE19-62706E023703}">
                      <ahyp:hlinkClr xmlns:ahyp="http://schemas.microsoft.com/office/drawing/2018/hyperlinkcolor" val="tx"/>
                    </a:ext>
                  </a:extLst>
                </a:hlinkClick>
              </a:rPr>
              <a:t>https://www.cnbc.com/2017/07/21/wilbur-ross-liam-fox-trade-us-uk-deal-brexit.html</a:t>
            </a:r>
            <a:r>
              <a:rPr lang="en-US" sz="1600" b="0" i="0" u="none" strike="noStrike" dirty="0">
                <a:effectLst/>
                <a:latin typeface="Arial" panose="020B0604020202020204" pitchFamily="34" charset="0"/>
              </a:rPr>
              <a:t> [Accessed October 30, 2021]. </a:t>
            </a:r>
            <a:endParaRPr lang="en-US" sz="1600" u="none" strike="noStrike" dirty="0">
              <a:latin typeface="Times New Roman" panose="02020603050405020304" pitchFamily="18" charset="0"/>
            </a:endParaRPr>
          </a:p>
          <a:p>
            <a:pPr marL="285750" indent="-285750">
              <a:lnSpc>
                <a:spcPct val="150000"/>
              </a:lnSpc>
              <a:buFont typeface="Arial" panose="020B0604020202020204" pitchFamily="34" charset="0"/>
              <a:buChar char="•"/>
            </a:pPr>
            <a:r>
              <a:rPr lang="en-US" sz="1600" b="0" i="0" dirty="0">
                <a:effectLst/>
                <a:latin typeface="Times New Roman"/>
                <a:cs typeface="Times New Roman"/>
              </a:rPr>
              <a:t>Kantor, J. and Streitfeld, D., 2015. </a:t>
            </a:r>
            <a:r>
              <a:rPr lang="en-US" sz="1600" b="0" i="1" dirty="0">
                <a:effectLst/>
                <a:latin typeface="Times New Roman"/>
                <a:cs typeface="Times New Roman"/>
              </a:rPr>
              <a:t>Inside Amazon: Wrestling Big Ideas in a Bruising Workplace (Published 2015)</a:t>
            </a:r>
            <a:r>
              <a:rPr lang="en-US" sz="1600" b="0" i="0" dirty="0">
                <a:effectLst/>
                <a:latin typeface="Times New Roman"/>
                <a:cs typeface="Times New Roman"/>
              </a:rPr>
              <a:t>. [online] Nytimes.com. Available at: &lt;https://www.nytimes.com/2015/08/16/technology/inside-amazon-wrestling-big-ideas-in-a-bruising-workplace.html&gt; [Accessed 1 November 2021].</a:t>
            </a:r>
          </a:p>
          <a:p>
            <a:pPr marL="285750" indent="-285750">
              <a:lnSpc>
                <a:spcPct val="150000"/>
              </a:lnSpc>
              <a:buFont typeface="Arial" panose="020B0604020202020204" pitchFamily="34" charset="0"/>
              <a:buChar char="•"/>
            </a:pPr>
            <a:endParaRPr lang="en-US" sz="1600" b="0" dirty="0">
              <a:effectLst/>
            </a:endParaRPr>
          </a:p>
          <a:p>
            <a:br>
              <a:rPr lang="en-US" sz="1600" b="0" dirty="0">
                <a:effectLst/>
              </a:rPr>
            </a:br>
            <a:r>
              <a:rPr lang="en-US" sz="1600" dirty="0">
                <a:effectLst/>
              </a:rPr>
              <a:t> </a:t>
            </a:r>
          </a:p>
          <a:p>
            <a:pPr marL="285750" indent="-285750">
              <a:buFont typeface="Arial" panose="020B0604020202020204" pitchFamily="34" charset="0"/>
              <a:buChar char="•"/>
            </a:pPr>
            <a:endParaRPr lang="en-IN" dirty="0"/>
          </a:p>
        </p:txBody>
      </p:sp>
    </p:spTree>
    <p:extLst>
      <p:ext uri="{BB962C8B-B14F-4D97-AF65-F5344CB8AC3E}">
        <p14:creationId xmlns:p14="http://schemas.microsoft.com/office/powerpoint/2010/main" val="1372897774"/>
      </p:ext>
    </p:extLst>
  </p:cSld>
  <p:clrMapOvr>
    <a:masterClrMapping/>
  </p:clrMapOvr>
</p:sld>
</file>

<file path=ppt/theme/theme1.xml><?xml version="1.0" encoding="utf-8"?>
<a:theme xmlns:a="http://schemas.openxmlformats.org/drawingml/2006/main" name="GlowVTI">
  <a:themeElements>
    <a:clrScheme name="Glow">
      <a:dk1>
        <a:sysClr val="windowText" lastClr="000000"/>
      </a:dk1>
      <a:lt1>
        <a:sysClr val="window" lastClr="FFFFFF"/>
      </a:lt1>
      <a:dk2>
        <a:srgbClr val="000000"/>
      </a:dk2>
      <a:lt2>
        <a:srgbClr val="F2F2F2"/>
      </a:lt2>
      <a:accent1>
        <a:srgbClr val="00BAC8"/>
      </a:accent1>
      <a:accent2>
        <a:srgbClr val="794DFF"/>
      </a:accent2>
      <a:accent3>
        <a:srgbClr val="00D17D"/>
      </a:accent3>
      <a:accent4>
        <a:srgbClr val="E69500"/>
      </a:accent4>
      <a:accent5>
        <a:srgbClr val="FE5D21"/>
      </a:accent5>
      <a:accent6>
        <a:srgbClr val="404040"/>
      </a:accent6>
      <a:hlink>
        <a:srgbClr val="3E8FF1"/>
      </a:hlink>
      <a:folHlink>
        <a:srgbClr val="939393"/>
      </a:folHlink>
    </a:clrScheme>
    <a:fontScheme name="Blur">
      <a:majorFont>
        <a:latin typeface="Bell M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lowVTI" id="{D5B5AA20-F6D3-43B8-AF6B-ECAF69256418}" vid="{93025AB5-1D44-4CD3-9BC3-729F6E11E04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198</TotalTime>
  <Words>1873</Words>
  <Application>Microsoft Office PowerPoint</Application>
  <PresentationFormat>Widescreen</PresentationFormat>
  <Paragraphs>130</Paragraphs>
  <Slides>9</Slides>
  <Notes>6</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GlowVTI</vt:lpstr>
      <vt:lpstr>Problem Solving and Decision Making (BMSW4004)  Student Name: Silverio de Oliveira da Cruz Guimaraes  Student ID number: 2026915  Module Coordinator: Ernest Ovia  </vt:lpstr>
      <vt:lpstr>Introduction</vt:lpstr>
      <vt:lpstr>Problem Description</vt:lpstr>
      <vt:lpstr>Environmental analysis (External)</vt:lpstr>
      <vt:lpstr>Environmental analysis (Internal)</vt:lpstr>
      <vt:lpstr>Cause &amp; Effect Analysis {Fishbone diagram} 4 main causes of work-related  stress</vt:lpstr>
      <vt:lpstr>PowerPoint Presentation</vt:lpstr>
      <vt:lpstr>Suggested Solution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HIMAN DASH</dc:creator>
  <cp:lastModifiedBy>Himan Dash</cp:lastModifiedBy>
  <cp:revision>995</cp:revision>
  <dcterms:created xsi:type="dcterms:W3CDTF">2021-10-27T16:28:53Z</dcterms:created>
  <dcterms:modified xsi:type="dcterms:W3CDTF">2021-11-06T20:06:30Z</dcterms:modified>
</cp:coreProperties>
</file>