
<file path=[Content_Types].xml><?xml version="1.0" encoding="utf-8"?>
<Types xmlns="http://schemas.openxmlformats.org/package/2006/content-types">
  <Default Extension="avif" ContentType="image/av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0" d="100"/>
          <a:sy n="60" d="100"/>
        </p:scale>
        <p:origin x="884" y="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5BFED92F-CCA2-4279-BA94-94471F5D2AE3}" type="datetimeFigureOut">
              <a:rPr lang="en-GB" smtClean="0"/>
              <a:t>20/02/2024</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254075196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FED92F-CCA2-4279-BA94-94471F5D2AE3}"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36338295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FED92F-CCA2-4279-BA94-94471F5D2AE3}"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40543821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FED92F-CCA2-4279-BA94-94471F5D2AE3}"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42905263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FED92F-CCA2-4279-BA94-94471F5D2AE3}" type="datetimeFigureOut">
              <a:rPr lang="en-GB" smtClean="0"/>
              <a:t>20/02/2024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2462279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FED92F-CCA2-4279-BA94-94471F5D2AE3}" type="datetimeFigureOut">
              <a:rPr lang="en-GB" smtClean="0"/>
              <a:t>20/02/2024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5131535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FED92F-CCA2-4279-BA94-94471F5D2AE3}" type="datetimeFigureOut">
              <a:rPr lang="en-GB" smtClean="0"/>
              <a:t>20/02/2024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1096766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FED92F-CCA2-4279-BA94-94471F5D2AE3}"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25805311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FED92F-CCA2-4279-BA94-94471F5D2AE3}"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27761457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FED92F-CCA2-4279-BA94-94471F5D2AE3}"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35453649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FED92F-CCA2-4279-BA94-94471F5D2AE3}"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1217898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FED92F-CCA2-4279-BA94-94471F5D2AE3}"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659ED-DF01-4940-955C-C96941F92686}"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526458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FED92F-CCA2-4279-BA94-94471F5D2AE3}"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24105246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FED92F-CCA2-4279-BA94-94471F5D2AE3}" type="datetimeFigureOut">
              <a:rPr lang="en-GB" smtClean="0"/>
              <a:t>20/02/2024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28958031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FED92F-CCA2-4279-BA94-94471F5D2AE3}" type="datetimeFigureOut">
              <a:rPr lang="en-GB" smtClean="0"/>
              <a:t>20/02/2024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4688852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FED92F-CCA2-4279-BA94-94471F5D2AE3}"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29587194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FED92F-CCA2-4279-BA94-94471F5D2AE3}"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C659ED-DF01-4940-955C-C96941F92686}" type="slidenum">
              <a:rPr lang="en-GB" smtClean="0"/>
              <a:t>‹#›</a:t>
            </a:fld>
            <a:endParaRPr lang="en-GB"/>
          </a:p>
        </p:txBody>
      </p:sp>
    </p:spTree>
    <p:extLst>
      <p:ext uri="{BB962C8B-B14F-4D97-AF65-F5344CB8AC3E}">
        <p14:creationId xmlns:p14="http://schemas.microsoft.com/office/powerpoint/2010/main" val="34616851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FED92F-CCA2-4279-BA94-94471F5D2AE3}" type="datetimeFigureOut">
              <a:rPr lang="en-GB" smtClean="0"/>
              <a:t>20/02/2024</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DC659ED-DF01-4940-955C-C96941F92686}" type="slidenum">
              <a:rPr lang="en-GB" smtClean="0"/>
              <a:t>‹#›</a:t>
            </a:fld>
            <a:endParaRPr lang="en-GB"/>
          </a:p>
        </p:txBody>
      </p:sp>
    </p:spTree>
    <p:extLst>
      <p:ext uri="{BB962C8B-B14F-4D97-AF65-F5344CB8AC3E}">
        <p14:creationId xmlns:p14="http://schemas.microsoft.com/office/powerpoint/2010/main" val="351822063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avif"/><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quore.com/blog/5-time-management-tips-for-hotels/#:~:text=While%20it" TargetMode="External"/><Relationship Id="rId2" Type="http://schemas.openxmlformats.org/officeDocument/2006/relationships/hyperlink" Target="https://poloandtweed.com/blog/reduce-improper-housekeeping-through-training#:~:text=Training%20provides%20three%20important%20things" TargetMode="External"/><Relationship Id="rId1" Type="http://schemas.openxmlformats.org/officeDocument/2006/relationships/slideLayout" Target="../slideLayouts/slideLayout2.xml"/><Relationship Id="rId5" Type="http://schemas.openxmlformats.org/officeDocument/2006/relationships/hyperlink" Target="https://www.aurosiksha.org/lica/ebook/housekeeping_chapter2#:~:text=Hence%20having%20good%20communication%20skills" TargetMode="External"/><Relationship Id="rId4" Type="http://schemas.openxmlformats.org/officeDocument/2006/relationships/hyperlink" Target="https://www.hospitality-school.com/how-handle-emergency-situation-hot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DB786-7835-ED70-78D7-1B584C9CB7FB}"/>
              </a:ext>
            </a:extLst>
          </p:cNvPr>
          <p:cNvSpPr>
            <a:spLocks noGrp="1"/>
          </p:cNvSpPr>
          <p:nvPr>
            <p:ph type="ctrTitle"/>
          </p:nvPr>
        </p:nvSpPr>
        <p:spPr>
          <a:xfrm>
            <a:off x="1876423" y="612000"/>
            <a:ext cx="8791575" cy="2387600"/>
          </a:xfrm>
        </p:spPr>
        <p:txBody>
          <a:bodyPr/>
          <a:lstStyle/>
          <a:p>
            <a:pPr algn="ctr"/>
            <a:r>
              <a:rPr lang="en-US" b="1" dirty="0">
                <a:solidFill>
                  <a:schemeClr val="accent5">
                    <a:lumMod val="50000"/>
                  </a:schemeClr>
                </a:solidFill>
              </a:rPr>
              <a:t>Hotel Placement – Operating Hotel Facilities BMIH4006</a:t>
            </a:r>
            <a:endParaRPr lang="en-GB" b="1" dirty="0">
              <a:solidFill>
                <a:schemeClr val="accent5">
                  <a:lumMod val="50000"/>
                </a:schemeClr>
              </a:solidFill>
            </a:endParaRPr>
          </a:p>
        </p:txBody>
      </p:sp>
      <p:sp>
        <p:nvSpPr>
          <p:cNvPr id="3" name="Subtitle 2">
            <a:extLst>
              <a:ext uri="{FF2B5EF4-FFF2-40B4-BE49-F238E27FC236}">
                <a16:creationId xmlns:a16="http://schemas.microsoft.com/office/drawing/2014/main" id="{ABE41EFA-E49B-FF09-5B95-69E0CC82C512}"/>
              </a:ext>
            </a:extLst>
          </p:cNvPr>
          <p:cNvSpPr>
            <a:spLocks noGrp="1"/>
          </p:cNvSpPr>
          <p:nvPr>
            <p:ph type="subTitle" idx="1"/>
          </p:nvPr>
        </p:nvSpPr>
        <p:spPr>
          <a:xfrm>
            <a:off x="1876424" y="3602037"/>
            <a:ext cx="9192069" cy="2469153"/>
          </a:xfrm>
        </p:spPr>
        <p:txBody>
          <a:bodyPr>
            <a:noAutofit/>
          </a:bodyPr>
          <a:lstStyle/>
          <a:p>
            <a:pPr algn="just"/>
            <a:r>
              <a:rPr lang="en-US" sz="2400" dirty="0"/>
              <a:t>Module Lead: Natalie Brailsford </a:t>
            </a:r>
          </a:p>
          <a:p>
            <a:pPr algn="just"/>
            <a:r>
              <a:rPr lang="en-US" sz="2400" dirty="0"/>
              <a:t>Module tutor: Ben Ka Po Chong</a:t>
            </a:r>
          </a:p>
          <a:p>
            <a:pPr algn="just"/>
            <a:r>
              <a:rPr lang="en-US" sz="2400" dirty="0"/>
              <a:t>Student name: Emanuel </a:t>
            </a:r>
            <a:r>
              <a:rPr lang="en-US" sz="2400" dirty="0" err="1"/>
              <a:t>cogalniceanu</a:t>
            </a:r>
            <a:endParaRPr lang="en-US" sz="2400" dirty="0"/>
          </a:p>
          <a:p>
            <a:pPr algn="just"/>
            <a:r>
              <a:rPr lang="en-US" sz="2400" dirty="0"/>
              <a:t>Student ID: 2243719</a:t>
            </a:r>
            <a:endParaRPr lang="en-GB" sz="2400" dirty="0"/>
          </a:p>
        </p:txBody>
      </p:sp>
    </p:spTree>
    <p:extLst>
      <p:ext uri="{BB962C8B-B14F-4D97-AF65-F5344CB8AC3E}">
        <p14:creationId xmlns:p14="http://schemas.microsoft.com/office/powerpoint/2010/main" val="173999821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58671-74C7-D9E6-74E3-5C5457195C91}"/>
              </a:ext>
            </a:extLst>
          </p:cNvPr>
          <p:cNvSpPr>
            <a:spLocks noGrp="1"/>
          </p:cNvSpPr>
          <p:nvPr>
            <p:ph type="title"/>
          </p:nvPr>
        </p:nvSpPr>
        <p:spPr>
          <a:xfrm>
            <a:off x="1143001" y="927590"/>
            <a:ext cx="9905998" cy="1478570"/>
          </a:xfrm>
        </p:spPr>
        <p:txBody>
          <a:bodyPr/>
          <a:lstStyle/>
          <a:p>
            <a:r>
              <a:rPr lang="en-US" b="1" dirty="0">
                <a:latin typeface="Arial" panose="020B0604020202020204" pitchFamily="34" charset="0"/>
                <a:cs typeface="Arial" panose="020B0604020202020204" pitchFamily="34" charset="0"/>
              </a:rPr>
              <a:t>Overview of training</a:t>
            </a:r>
            <a:endParaRPr lang="en-GB" b="1"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9B344337-ACE1-88BF-92A9-3EF92037C5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93812" y="273652"/>
            <a:ext cx="2869419" cy="757706"/>
          </a:xfrm>
        </p:spPr>
      </p:pic>
      <p:pic>
        <p:nvPicPr>
          <p:cNvPr id="7" name="Picture 6">
            <a:extLst>
              <a:ext uri="{FF2B5EF4-FFF2-40B4-BE49-F238E27FC236}">
                <a16:creationId xmlns:a16="http://schemas.microsoft.com/office/drawing/2014/main" id="{18149C6A-48A5-A1BE-235B-785D8313E6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97052" y="0"/>
            <a:ext cx="3077487" cy="4274288"/>
          </a:xfrm>
          <a:prstGeom prst="rect">
            <a:avLst/>
          </a:prstGeom>
        </p:spPr>
      </p:pic>
      <p:sp>
        <p:nvSpPr>
          <p:cNvPr id="8" name="TextBox 7">
            <a:extLst>
              <a:ext uri="{FF2B5EF4-FFF2-40B4-BE49-F238E27FC236}">
                <a16:creationId xmlns:a16="http://schemas.microsoft.com/office/drawing/2014/main" id="{1E91A3FA-79AB-1F96-0FFB-86084D16870C}"/>
              </a:ext>
            </a:extLst>
          </p:cNvPr>
          <p:cNvSpPr txBox="1"/>
          <p:nvPr/>
        </p:nvSpPr>
        <p:spPr>
          <a:xfrm>
            <a:off x="1055051" y="2441954"/>
            <a:ext cx="7967029" cy="4801314"/>
          </a:xfrm>
          <a:prstGeom prst="rect">
            <a:avLst/>
          </a:prstGeom>
          <a:noFill/>
        </p:spPr>
        <p:txBody>
          <a:bodyPr wrap="square" rtlCol="0">
            <a:spAutoFit/>
          </a:bodyPr>
          <a:lstStyle/>
          <a:p>
            <a:r>
              <a:rPr lang="en-US" b="1" i="0" dirty="0">
                <a:effectLst/>
                <a:latin typeface="Arial" panose="020B0604020202020204" pitchFamily="34" charset="0"/>
                <a:cs typeface="Arial" panose="020B0604020202020204" pitchFamily="34" charset="0"/>
              </a:rPr>
              <a:t>Training provides three important things: Structure, Skills, and Problem-Solving. All vital to not only reduce mistakes and accidents during housekeeping jobs.  (Lucy, 2021)</a:t>
            </a:r>
          </a:p>
          <a:p>
            <a:endParaRPr lang="en-US" b="1" dirty="0">
              <a:latin typeface="Arial" panose="020B0604020202020204" pitchFamily="34" charset="0"/>
              <a:cs typeface="Arial" panose="020B0604020202020204" pitchFamily="34" charset="0"/>
            </a:endParaRPr>
          </a:p>
          <a:p>
            <a:r>
              <a:rPr lang="en-US" b="1" i="0" dirty="0">
                <a:effectLst/>
                <a:latin typeface="Arial" panose="020B0604020202020204" pitchFamily="34" charset="0"/>
                <a:cs typeface="Arial" panose="020B0604020202020204" pitchFamily="34" charset="0"/>
              </a:rPr>
              <a:t>In our training session we will look at: </a:t>
            </a:r>
          </a:p>
          <a:p>
            <a:endParaRPr lang="en-US" b="1" i="0" dirty="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i="0" dirty="0">
                <a:effectLst/>
                <a:latin typeface="Arial" panose="020B0604020202020204" pitchFamily="34" charset="0"/>
                <a:cs typeface="Arial" panose="020B0604020202020204" pitchFamily="34" charset="0"/>
              </a:rPr>
              <a:t>Communication </a:t>
            </a:r>
          </a:p>
          <a:p>
            <a:pPr marL="285750" indent="-285750">
              <a:buFont typeface="Arial" panose="020B0604020202020204" pitchFamily="34" charset="0"/>
              <a:buChar char="•"/>
            </a:pPr>
            <a:r>
              <a:rPr lang="en-US" b="1" i="0" dirty="0">
                <a:effectLst/>
                <a:latin typeface="Arial" panose="020B0604020202020204" pitchFamily="34" charset="0"/>
                <a:cs typeface="Arial" panose="020B0604020202020204" pitchFamily="34" charset="0"/>
              </a:rPr>
              <a:t>Effects of poor housekeeping</a:t>
            </a:r>
          </a:p>
          <a:p>
            <a:pPr marL="285750" indent="-285750">
              <a:buFont typeface="Arial" panose="020B0604020202020204" pitchFamily="34" charset="0"/>
              <a:buChar char="•"/>
            </a:pPr>
            <a:r>
              <a:rPr lang="en-US" b="1" i="0" dirty="0">
                <a:effectLst/>
                <a:latin typeface="Arial" panose="020B0604020202020204" pitchFamily="34" charset="0"/>
                <a:cs typeface="Arial" panose="020B0604020202020204" pitchFamily="34" charset="0"/>
              </a:rPr>
              <a:t>The necessary precautions to prevent accidents and injuries</a:t>
            </a:r>
          </a:p>
          <a:p>
            <a:pPr marL="285750" indent="-285750">
              <a:buFont typeface="Arial" panose="020B0604020202020204" pitchFamily="34" charset="0"/>
              <a:buChar char="•"/>
            </a:pPr>
            <a:r>
              <a:rPr lang="en-US" b="1" i="0" dirty="0">
                <a:effectLst/>
                <a:latin typeface="Arial" panose="020B0604020202020204" pitchFamily="34" charset="0"/>
                <a:cs typeface="Arial" panose="020B0604020202020204" pitchFamily="34" charset="0"/>
              </a:rPr>
              <a:t>Equipment</a:t>
            </a:r>
          </a:p>
          <a:p>
            <a:pPr marL="285750" indent="-285750">
              <a:buFont typeface="Arial" panose="020B0604020202020204" pitchFamily="34" charset="0"/>
              <a:buChar char="•"/>
            </a:pPr>
            <a:r>
              <a:rPr lang="en-US" b="1" i="0" dirty="0">
                <a:effectLst/>
                <a:latin typeface="Arial" panose="020B0604020202020204" pitchFamily="34" charset="0"/>
                <a:cs typeface="Arial" panose="020B0604020202020204" pitchFamily="34" charset="0"/>
              </a:rPr>
              <a:t>Hazard Mitigation</a:t>
            </a:r>
          </a:p>
          <a:p>
            <a:pPr marL="285750" indent="-285750">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i="0" dirty="0">
                <a:effectLst/>
                <a:latin typeface="Arial" panose="020B0604020202020204" pitchFamily="34" charset="0"/>
                <a:cs typeface="Arial" panose="020B0604020202020204" pitchFamily="34" charset="0"/>
              </a:rPr>
              <a:t>Open Discussion – Listening to your opinion and Q&amp;A</a:t>
            </a:r>
          </a:p>
          <a:p>
            <a:endParaRPr lang="en-US" dirty="0">
              <a:solidFill>
                <a:srgbClr val="000000"/>
              </a:solidFill>
              <a:latin typeface="proxima_nova_rgregular"/>
            </a:endParaRPr>
          </a:p>
          <a:p>
            <a:endParaRPr lang="en-US" dirty="0">
              <a:solidFill>
                <a:srgbClr val="000000"/>
              </a:solidFill>
              <a:latin typeface="proxima_nova_rgregular"/>
            </a:endParaRPr>
          </a:p>
          <a:p>
            <a:endParaRPr lang="en-US" dirty="0">
              <a:solidFill>
                <a:srgbClr val="000000"/>
              </a:solidFill>
              <a:latin typeface="proxima_nova_rgregular"/>
            </a:endParaRPr>
          </a:p>
          <a:p>
            <a:endParaRPr lang="en-GB" dirty="0"/>
          </a:p>
        </p:txBody>
      </p:sp>
    </p:spTree>
    <p:extLst>
      <p:ext uri="{BB962C8B-B14F-4D97-AF65-F5344CB8AC3E}">
        <p14:creationId xmlns:p14="http://schemas.microsoft.com/office/powerpoint/2010/main" val="156858107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26C3-9E56-0377-0095-DB707F7D84A4}"/>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Importance of Housekeeping</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2B478DD-8B24-C8A5-562F-D7019B331386}"/>
              </a:ext>
            </a:extLst>
          </p:cNvPr>
          <p:cNvSpPr>
            <a:spLocks noGrp="1"/>
          </p:cNvSpPr>
          <p:nvPr>
            <p:ph idx="1"/>
          </p:nvPr>
        </p:nvSpPr>
        <p:spPr>
          <a:xfrm>
            <a:off x="1141413" y="1941143"/>
            <a:ext cx="6662885" cy="4172578"/>
          </a:xfrm>
        </p:spPr>
        <p:txBody>
          <a:bodyPr>
            <a:normAutofit fontScale="92500" lnSpcReduction="20000"/>
          </a:bodyPr>
          <a:lstStyle/>
          <a:p>
            <a:pPr algn="just"/>
            <a:r>
              <a:rPr lang="en-US" dirty="0">
                <a:latin typeface="Arial" panose="020B0604020202020204" pitchFamily="34" charset="0"/>
                <a:cs typeface="Arial" panose="020B0604020202020204" pitchFamily="34" charset="0"/>
              </a:rPr>
              <a:t>Housekeeping department is the backbone of the hotel which deals with operational tasks associated to the hotel management. (</a:t>
            </a:r>
            <a:r>
              <a:rPr lang="en-US" dirty="0" err="1">
                <a:latin typeface="Arial" panose="020B0604020202020204" pitchFamily="34" charset="0"/>
                <a:cs typeface="Arial" panose="020B0604020202020204" pitchFamily="34" charset="0"/>
              </a:rPr>
              <a:t>Sadhale</a:t>
            </a:r>
            <a:r>
              <a:rPr lang="en-US" dirty="0">
                <a:latin typeface="Arial" panose="020B0604020202020204" pitchFamily="34" charset="0"/>
                <a:cs typeface="Arial" panose="020B0604020202020204" pitchFamily="34" charset="0"/>
              </a:rPr>
              <a:t>, 2021)</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The Housekeeping Department is responsible for the cleanliness and upkeep of the front of the house areas as well as back of the house areas, so that they appear as fresh and aesthetically as on the first day the hotel property opened for business. (Raghubalan and Raghubalan, 2015)</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5C20094-7CC6-0105-D74F-5F186B0AC7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9586" y="2391899"/>
            <a:ext cx="3641526" cy="2722362"/>
          </a:xfrm>
          <a:prstGeom prst="rect">
            <a:avLst/>
          </a:prstGeom>
        </p:spPr>
      </p:pic>
    </p:spTree>
    <p:extLst>
      <p:ext uri="{BB962C8B-B14F-4D97-AF65-F5344CB8AC3E}">
        <p14:creationId xmlns:p14="http://schemas.microsoft.com/office/powerpoint/2010/main" val="14376445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9D928-BDBF-4631-4BB1-A6064541A0B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Communication skills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C8A1EAB-E1B7-8652-550C-8C745F25ECA6}"/>
              </a:ext>
            </a:extLst>
          </p:cNvPr>
          <p:cNvSpPr>
            <a:spLocks noGrp="1"/>
          </p:cNvSpPr>
          <p:nvPr>
            <p:ph idx="1"/>
          </p:nvPr>
        </p:nvSpPr>
        <p:spPr>
          <a:xfrm>
            <a:off x="5411971" y="1707226"/>
            <a:ext cx="6475411" cy="4916857"/>
          </a:xfrm>
        </p:spPr>
        <p:txBody>
          <a:bodyPr/>
          <a:lstStyle/>
          <a:p>
            <a:pPr algn="just"/>
            <a:r>
              <a:rPr lang="en-US" dirty="0">
                <a:latin typeface="Arial" panose="020B0604020202020204" pitchFamily="34" charset="0"/>
                <a:cs typeface="Arial" panose="020B0604020202020204" pitchFamily="34" charset="0"/>
              </a:rPr>
              <a:t>Communication is defined as sharing information and meaning with other individuals. (</a:t>
            </a:r>
            <a:r>
              <a:rPr lang="en-US" dirty="0" err="1">
                <a:latin typeface="Arial" panose="020B0604020202020204" pitchFamily="34" charset="0"/>
                <a:cs typeface="Arial" panose="020B0604020202020204" pitchFamily="34" charset="0"/>
              </a:rPr>
              <a:t>Tesone</a:t>
            </a:r>
            <a:r>
              <a:rPr lang="en-US" dirty="0">
                <a:latin typeface="Arial" panose="020B0604020202020204" pitchFamily="34" charset="0"/>
                <a:cs typeface="Arial" panose="020B0604020202020204" pitchFamily="34" charset="0"/>
              </a:rPr>
              <a:t>, 2017) p. 36</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 housekeeper must be able to effectively communicate with all administrative personnel, heads of departments, staff of various departments, guests, and other staff and workers of the Housekeeping department. (www.aurosiksha.org, n.d.</a:t>
            </a: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5AE4C7F-9A2F-0002-213E-1DB3297CC7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618" y="2214046"/>
            <a:ext cx="4935114" cy="3290076"/>
          </a:xfrm>
          <a:prstGeom prst="rect">
            <a:avLst/>
          </a:prstGeom>
        </p:spPr>
      </p:pic>
    </p:spTree>
    <p:extLst>
      <p:ext uri="{BB962C8B-B14F-4D97-AF65-F5344CB8AC3E}">
        <p14:creationId xmlns:p14="http://schemas.microsoft.com/office/powerpoint/2010/main" val="41931410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0F4A3-1E33-FC0A-701F-23C08984D72B}"/>
              </a:ext>
            </a:extLst>
          </p:cNvPr>
          <p:cNvSpPr>
            <a:spLocks noGrp="1"/>
          </p:cNvSpPr>
          <p:nvPr>
            <p:ph type="title"/>
          </p:nvPr>
        </p:nvSpPr>
        <p:spPr/>
        <p:txBody>
          <a:bodyPr/>
          <a:lstStyle/>
          <a:p>
            <a:r>
              <a:rPr lang="en-US" b="0" i="0" dirty="0">
                <a:effectLst/>
                <a:latin typeface="Arial" panose="020B0604020202020204" pitchFamily="34" charset="0"/>
                <a:cs typeface="Arial" panose="020B0604020202020204" pitchFamily="34" charset="0"/>
              </a:rPr>
              <a:t>Effects of poor housekeeping</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85BD0B-FAB7-87C8-D1EC-89E1EEC4B31C}"/>
              </a:ext>
            </a:extLst>
          </p:cNvPr>
          <p:cNvSpPr>
            <a:spLocks noGrp="1"/>
          </p:cNvSpPr>
          <p:nvPr>
            <p:ph idx="1"/>
          </p:nvPr>
        </p:nvSpPr>
        <p:spPr>
          <a:xfrm>
            <a:off x="1141413" y="1792287"/>
            <a:ext cx="5705954" cy="4895592"/>
          </a:xfrm>
        </p:spPr>
        <p:txBody>
          <a:bodyPr>
            <a:normAutofit/>
          </a:bodyPr>
          <a:lstStyle/>
          <a:p>
            <a:pPr algn="just"/>
            <a:r>
              <a:rPr lang="en-US" dirty="0">
                <a:latin typeface="Arial" panose="020B0604020202020204" pitchFamily="34" charset="0"/>
                <a:cs typeface="Arial" panose="020B0604020202020204" pitchFamily="34" charset="0"/>
              </a:rPr>
              <a:t>Tripping over loose objects on floors, stairs, and rooms</a:t>
            </a:r>
          </a:p>
          <a:p>
            <a:pPr algn="just"/>
            <a:r>
              <a:rPr lang="en-US" dirty="0">
                <a:latin typeface="Arial" panose="020B0604020202020204" pitchFamily="34" charset="0"/>
                <a:cs typeface="Arial" panose="020B0604020202020204" pitchFamily="34" charset="0"/>
              </a:rPr>
              <a:t>Slipping on wet or dirty surfaces, mainly on cleaning the bathroom area</a:t>
            </a:r>
          </a:p>
          <a:p>
            <a:pPr algn="just"/>
            <a:r>
              <a:rPr lang="en-US" dirty="0">
                <a:latin typeface="Arial" panose="020B0604020202020204" pitchFamily="34" charset="0"/>
                <a:cs typeface="Arial" panose="020B0604020202020204" pitchFamily="34" charset="0"/>
              </a:rPr>
              <a:t>Cutting, puncturing, or tearing the skin of hands or other parts of the body if not using PPE accordingly </a:t>
            </a:r>
          </a:p>
          <a:p>
            <a:pPr algn="just"/>
            <a:r>
              <a:rPr lang="en-US" dirty="0">
                <a:latin typeface="Arial" panose="020B0604020202020204" pitchFamily="34" charset="0"/>
                <a:cs typeface="Arial" panose="020B0604020202020204" pitchFamily="34" charset="0"/>
              </a:rPr>
              <a:t>Inhaling by accident chemicals or substances used for cleaning</a:t>
            </a:r>
          </a:p>
          <a:p>
            <a:pPr marL="0" indent="0">
              <a:buNone/>
            </a:pPr>
            <a:endParaRPr lang="en-GB" dirty="0"/>
          </a:p>
        </p:txBody>
      </p:sp>
      <p:pic>
        <p:nvPicPr>
          <p:cNvPr id="7" name="Picture 6">
            <a:extLst>
              <a:ext uri="{FF2B5EF4-FFF2-40B4-BE49-F238E27FC236}">
                <a16:creationId xmlns:a16="http://schemas.microsoft.com/office/drawing/2014/main" id="{6AF519DB-7F36-2B05-4E7F-A2EBDB08BA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0457" y="1717857"/>
            <a:ext cx="3637984" cy="4895593"/>
          </a:xfrm>
          <a:prstGeom prst="rect">
            <a:avLst/>
          </a:prstGeom>
        </p:spPr>
      </p:pic>
    </p:spTree>
    <p:extLst>
      <p:ext uri="{BB962C8B-B14F-4D97-AF65-F5344CB8AC3E}">
        <p14:creationId xmlns:p14="http://schemas.microsoft.com/office/powerpoint/2010/main" val="16833392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5318A-F5BE-4D8E-5ECD-DC4194831ADB}"/>
              </a:ext>
            </a:extLst>
          </p:cNvPr>
          <p:cNvSpPr>
            <a:spLocks noGrp="1"/>
          </p:cNvSpPr>
          <p:nvPr>
            <p:ph type="title"/>
          </p:nvPr>
        </p:nvSpPr>
        <p:spPr/>
        <p:txBody>
          <a:bodyPr>
            <a:normAutofit fontScale="90000"/>
          </a:bodyPr>
          <a:lstStyle/>
          <a:p>
            <a:r>
              <a:rPr lang="en-US" b="0" i="0" dirty="0">
                <a:effectLst/>
                <a:latin typeface="Arial" panose="020B0604020202020204" pitchFamily="34" charset="0"/>
                <a:cs typeface="Arial" panose="020B0604020202020204" pitchFamily="34" charset="0"/>
              </a:rPr>
              <a:t>The necessary precautions to prevent accidents and injuries</a:t>
            </a:r>
            <a:br>
              <a:rPr lang="en-US" b="0" i="0" dirty="0">
                <a:solidFill>
                  <a:srgbClr val="000000"/>
                </a:solidFill>
                <a:effectLst/>
                <a:latin typeface="proxima_nova_rgregular"/>
              </a:rPr>
            </a:br>
            <a:endParaRPr lang="en-GB" dirty="0"/>
          </a:p>
        </p:txBody>
      </p:sp>
      <p:sp>
        <p:nvSpPr>
          <p:cNvPr id="3" name="Content Placeholder 2">
            <a:extLst>
              <a:ext uri="{FF2B5EF4-FFF2-40B4-BE49-F238E27FC236}">
                <a16:creationId xmlns:a16="http://schemas.microsoft.com/office/drawing/2014/main" id="{42214BD7-2801-E724-8339-2B58ED8EB45E}"/>
              </a:ext>
            </a:extLst>
          </p:cNvPr>
          <p:cNvSpPr>
            <a:spLocks noGrp="1"/>
          </p:cNvSpPr>
          <p:nvPr>
            <p:ph idx="1"/>
          </p:nvPr>
        </p:nvSpPr>
        <p:spPr>
          <a:xfrm>
            <a:off x="1737690" y="1781655"/>
            <a:ext cx="9091020" cy="2269350"/>
          </a:xfrm>
        </p:spPr>
        <p:txBody>
          <a:bodyPr>
            <a:normAutofit fontScale="85000" lnSpcReduction="10000"/>
          </a:bodyPr>
          <a:lstStyle/>
          <a:p>
            <a:pPr algn="just"/>
            <a:r>
              <a:rPr lang="en-US" dirty="0"/>
              <a:t>Understanding of properties of different chemicals and their purposes</a:t>
            </a:r>
          </a:p>
          <a:p>
            <a:pPr algn="just"/>
            <a:r>
              <a:rPr lang="en-US" dirty="0"/>
              <a:t>PPE</a:t>
            </a:r>
          </a:p>
          <a:p>
            <a:pPr algn="just"/>
            <a:r>
              <a:rPr lang="en-US" dirty="0"/>
              <a:t>Correct labelling and storage </a:t>
            </a:r>
          </a:p>
          <a:p>
            <a:pPr algn="just"/>
            <a:r>
              <a:rPr lang="en-US" dirty="0"/>
              <a:t>Knowledge of Emergency Procedures </a:t>
            </a:r>
          </a:p>
          <a:p>
            <a:pPr marL="0" indent="0">
              <a:buNone/>
            </a:pPr>
            <a:r>
              <a:rPr lang="en-US" dirty="0"/>
              <a:t> </a:t>
            </a:r>
            <a:endParaRPr lang="en-GB" dirty="0"/>
          </a:p>
        </p:txBody>
      </p:sp>
      <p:pic>
        <p:nvPicPr>
          <p:cNvPr id="11" name="Picture 10">
            <a:extLst>
              <a:ext uri="{FF2B5EF4-FFF2-40B4-BE49-F238E27FC236}">
                <a16:creationId xmlns:a16="http://schemas.microsoft.com/office/drawing/2014/main" id="{122AAF25-4147-0DEC-BFEC-7D85B43360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19122" y="3708382"/>
            <a:ext cx="2673534" cy="2673534"/>
          </a:xfrm>
          <a:prstGeom prst="rect">
            <a:avLst/>
          </a:prstGeom>
        </p:spPr>
      </p:pic>
      <p:pic>
        <p:nvPicPr>
          <p:cNvPr id="13" name="Picture 12">
            <a:extLst>
              <a:ext uri="{FF2B5EF4-FFF2-40B4-BE49-F238E27FC236}">
                <a16:creationId xmlns:a16="http://schemas.microsoft.com/office/drawing/2014/main" id="{6560E7B7-D508-0E8B-134D-CF0CD4C94D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38558" y="2535422"/>
            <a:ext cx="5286429" cy="3269955"/>
          </a:xfrm>
          <a:prstGeom prst="rect">
            <a:avLst/>
          </a:prstGeom>
        </p:spPr>
      </p:pic>
    </p:spTree>
    <p:extLst>
      <p:ext uri="{BB962C8B-B14F-4D97-AF65-F5344CB8AC3E}">
        <p14:creationId xmlns:p14="http://schemas.microsoft.com/office/powerpoint/2010/main" val="38878411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A8B20-3A10-4223-20E8-8647EDD94F96}"/>
              </a:ext>
            </a:extLst>
          </p:cNvPr>
          <p:cNvSpPr>
            <a:spLocks noGrp="1"/>
          </p:cNvSpPr>
          <p:nvPr>
            <p:ph type="title"/>
          </p:nvPr>
        </p:nvSpPr>
        <p:spPr/>
        <p:txBody>
          <a:bodyPr/>
          <a:lstStyle/>
          <a:p>
            <a:r>
              <a:rPr lang="en-US" b="0" i="0" dirty="0">
                <a:effectLst/>
                <a:latin typeface="Arial" panose="020B0604020202020204" pitchFamily="34" charset="0"/>
                <a:cs typeface="Arial" panose="020B0604020202020204" pitchFamily="34" charset="0"/>
              </a:rPr>
              <a:t>Equipment</a:t>
            </a:r>
            <a:br>
              <a:rPr lang="en-US" b="0" i="0" dirty="0">
                <a:solidFill>
                  <a:srgbClr val="000000"/>
                </a:solidFill>
                <a:effectLst/>
                <a:latin typeface="proxima_nova_rgregular"/>
              </a:rPr>
            </a:br>
            <a:endParaRPr lang="en-GB" dirty="0"/>
          </a:p>
        </p:txBody>
      </p:sp>
      <p:sp>
        <p:nvSpPr>
          <p:cNvPr id="3" name="Content Placeholder 2">
            <a:extLst>
              <a:ext uri="{FF2B5EF4-FFF2-40B4-BE49-F238E27FC236}">
                <a16:creationId xmlns:a16="http://schemas.microsoft.com/office/drawing/2014/main" id="{3439360A-C907-3266-79FE-25858B7E8794}"/>
              </a:ext>
            </a:extLst>
          </p:cNvPr>
          <p:cNvSpPr>
            <a:spLocks noGrp="1"/>
          </p:cNvSpPr>
          <p:nvPr>
            <p:ph idx="1"/>
          </p:nvPr>
        </p:nvSpPr>
        <p:spPr>
          <a:xfrm>
            <a:off x="1141413" y="2249487"/>
            <a:ext cx="4685230" cy="3502727"/>
          </a:xfrm>
        </p:spPr>
        <p:txBody>
          <a:bodyPr/>
          <a:lstStyle/>
          <a:p>
            <a:r>
              <a:rPr lang="en-US" dirty="0">
                <a:latin typeface="Arial" panose="020B0604020202020204" pitchFamily="34" charset="0"/>
                <a:cs typeface="Arial" panose="020B0604020202020204" pitchFamily="34" charset="0"/>
              </a:rPr>
              <a:t>	Gloves                                                                            </a:t>
            </a:r>
          </a:p>
          <a:p>
            <a:r>
              <a:rPr lang="en-US" dirty="0">
                <a:latin typeface="Arial" panose="020B0604020202020204" pitchFamily="34" charset="0"/>
                <a:cs typeface="Arial" panose="020B0604020202020204" pitchFamily="34" charset="0"/>
              </a:rPr>
              <a:t>	Masks</a:t>
            </a:r>
          </a:p>
          <a:p>
            <a:r>
              <a:rPr lang="en-US" dirty="0">
                <a:latin typeface="Arial" panose="020B0604020202020204" pitchFamily="34" charset="0"/>
                <a:cs typeface="Arial" panose="020B0604020202020204" pitchFamily="34" charset="0"/>
              </a:rPr>
              <a:t>	Goggles </a:t>
            </a:r>
          </a:p>
          <a:p>
            <a:r>
              <a:rPr lang="en-US" dirty="0">
                <a:latin typeface="Arial" panose="020B0604020202020204" pitchFamily="34" charset="0"/>
                <a:cs typeface="Arial" panose="020B0604020202020204" pitchFamily="34" charset="0"/>
              </a:rPr>
              <a:t>	Gowns</a:t>
            </a:r>
          </a:p>
          <a:p>
            <a:r>
              <a:rPr lang="en-US" dirty="0">
                <a:latin typeface="Arial" panose="020B0604020202020204" pitchFamily="34" charset="0"/>
                <a:cs typeface="Arial" panose="020B0604020202020204" pitchFamily="34" charset="0"/>
              </a:rPr>
              <a:t>	Shoe and Head Covers</a:t>
            </a:r>
          </a:p>
          <a:p>
            <a:endParaRPr lang="en-GB" dirty="0"/>
          </a:p>
        </p:txBody>
      </p:sp>
      <p:pic>
        <p:nvPicPr>
          <p:cNvPr id="5" name="Picture 4">
            <a:extLst>
              <a:ext uri="{FF2B5EF4-FFF2-40B4-BE49-F238E27FC236}">
                <a16:creationId xmlns:a16="http://schemas.microsoft.com/office/drawing/2014/main" id="{9423EA13-7B4B-AF68-42D2-03725A64A3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21158" y="595516"/>
            <a:ext cx="3003144" cy="3003144"/>
          </a:xfrm>
          <a:prstGeom prst="rect">
            <a:avLst/>
          </a:prstGeom>
        </p:spPr>
      </p:pic>
      <p:pic>
        <p:nvPicPr>
          <p:cNvPr id="7" name="Picture 6">
            <a:extLst>
              <a:ext uri="{FF2B5EF4-FFF2-40B4-BE49-F238E27FC236}">
                <a16:creationId xmlns:a16="http://schemas.microsoft.com/office/drawing/2014/main" id="{E5CF0497-43F3-5891-B246-DE0A4272C0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0717" y="3889375"/>
            <a:ext cx="3384027" cy="2171183"/>
          </a:xfrm>
          <a:prstGeom prst="rect">
            <a:avLst/>
          </a:prstGeom>
        </p:spPr>
      </p:pic>
    </p:spTree>
    <p:extLst>
      <p:ext uri="{BB962C8B-B14F-4D97-AF65-F5344CB8AC3E}">
        <p14:creationId xmlns:p14="http://schemas.microsoft.com/office/powerpoint/2010/main" val="36802854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BDFAC-BE61-8E49-559F-C7B0FF16A5C6}"/>
              </a:ext>
            </a:extLst>
          </p:cNvPr>
          <p:cNvSpPr>
            <a:spLocks noGrp="1"/>
          </p:cNvSpPr>
          <p:nvPr>
            <p:ph type="title"/>
          </p:nvPr>
        </p:nvSpPr>
        <p:spPr/>
        <p:txBody>
          <a:bodyPr/>
          <a:lstStyle/>
          <a:p>
            <a:r>
              <a:rPr lang="en-US" b="0" i="0" dirty="0">
                <a:effectLst/>
                <a:latin typeface="Arial" panose="020B0604020202020204" pitchFamily="34" charset="0"/>
                <a:cs typeface="Arial" panose="020B0604020202020204" pitchFamily="34" charset="0"/>
              </a:rPr>
              <a:t>Hazard Mitigation</a:t>
            </a:r>
            <a:br>
              <a:rPr lang="en-US" b="0" i="0" dirty="0">
                <a:solidFill>
                  <a:srgbClr val="000000"/>
                </a:solidFill>
                <a:effectLst/>
                <a:latin typeface="proxima_nova_rgregular"/>
              </a:rPr>
            </a:br>
            <a:endParaRPr lang="en-GB" dirty="0"/>
          </a:p>
        </p:txBody>
      </p:sp>
      <p:sp>
        <p:nvSpPr>
          <p:cNvPr id="3" name="Content Placeholder 2">
            <a:extLst>
              <a:ext uri="{FF2B5EF4-FFF2-40B4-BE49-F238E27FC236}">
                <a16:creationId xmlns:a16="http://schemas.microsoft.com/office/drawing/2014/main" id="{E3DA87EB-8A5F-56D7-8FC3-56D6D1069939}"/>
              </a:ext>
            </a:extLst>
          </p:cNvPr>
          <p:cNvSpPr>
            <a:spLocks noGrp="1"/>
          </p:cNvSpPr>
          <p:nvPr>
            <p:ph idx="1"/>
          </p:nvPr>
        </p:nvSpPr>
        <p:spPr>
          <a:xfrm>
            <a:off x="1141413" y="1747520"/>
            <a:ext cx="6747946" cy="4132285"/>
          </a:xfrm>
        </p:spPr>
        <p:txBody>
          <a:bodyPr>
            <a:normAutofit fontScale="77500" lnSpcReduction="20000"/>
          </a:bodyPr>
          <a:lstStyle/>
          <a:p>
            <a:pPr algn="just"/>
            <a:r>
              <a:rPr lang="en-US" dirty="0">
                <a:latin typeface="Arial" panose="020B0604020202020204" pitchFamily="34" charset="0"/>
                <a:cs typeface="Arial" panose="020B0604020202020204" pitchFamily="34" charset="0"/>
              </a:rPr>
              <a:t>Prevent slips, trips and falls</a:t>
            </a:r>
          </a:p>
          <a:p>
            <a:pPr algn="just"/>
            <a:r>
              <a:rPr lang="en-US" dirty="0">
                <a:latin typeface="Arial" panose="020B0604020202020204" pitchFamily="34" charset="0"/>
                <a:cs typeface="Arial" panose="020B0604020202020204" pitchFamily="34" charset="0"/>
              </a:rPr>
              <a:t>Eliminate fire hazards</a:t>
            </a:r>
          </a:p>
          <a:p>
            <a:pPr algn="just"/>
            <a:r>
              <a:rPr lang="en-US" dirty="0">
                <a:latin typeface="Arial" panose="020B0604020202020204" pitchFamily="34" charset="0"/>
                <a:cs typeface="Arial" panose="020B0604020202020204" pitchFamily="34" charset="0"/>
              </a:rPr>
              <a:t>Control dust</a:t>
            </a:r>
          </a:p>
          <a:p>
            <a:pPr algn="just"/>
            <a:r>
              <a:rPr lang="en-US" dirty="0">
                <a:latin typeface="Arial" panose="020B0604020202020204" pitchFamily="34" charset="0"/>
                <a:cs typeface="Arial" panose="020B0604020202020204" pitchFamily="34" charset="0"/>
              </a:rPr>
              <a:t>Prevent falling objects</a:t>
            </a:r>
          </a:p>
          <a:p>
            <a:pPr algn="just"/>
            <a:r>
              <a:rPr lang="en-US" dirty="0">
                <a:latin typeface="Arial" panose="020B0604020202020204" pitchFamily="34" charset="0"/>
                <a:cs typeface="Arial" panose="020B0604020202020204" pitchFamily="34" charset="0"/>
              </a:rPr>
              <a:t>Declutter – Housekeeping office and storage rooms should be </a:t>
            </a:r>
            <a:r>
              <a:rPr lang="en-US" dirty="0" err="1">
                <a:latin typeface="Arial" panose="020B0604020202020204" pitchFamily="34" charset="0"/>
                <a:cs typeface="Arial" panose="020B0604020202020204" pitchFamily="34" charset="0"/>
              </a:rPr>
              <a:t>organised</a:t>
            </a:r>
            <a:r>
              <a:rPr lang="en-US" dirty="0">
                <a:latin typeface="Arial" panose="020B0604020202020204" pitchFamily="34" charset="0"/>
                <a:cs typeface="Arial" panose="020B0604020202020204" pitchFamily="34" charset="0"/>
              </a:rPr>
              <a:t> at all times</a:t>
            </a:r>
          </a:p>
          <a:p>
            <a:pPr algn="just"/>
            <a:r>
              <a:rPr lang="en-US" dirty="0">
                <a:latin typeface="Arial" panose="020B0604020202020204" pitchFamily="34" charset="0"/>
                <a:cs typeface="Arial" panose="020B0604020202020204" pitchFamily="34" charset="0"/>
              </a:rPr>
              <a:t>Store materials properly</a:t>
            </a:r>
          </a:p>
          <a:p>
            <a:pPr algn="just"/>
            <a:r>
              <a:rPr lang="en-US" dirty="0">
                <a:latin typeface="Arial" panose="020B0604020202020204" pitchFamily="34" charset="0"/>
                <a:cs typeface="Arial" panose="020B0604020202020204" pitchFamily="34" charset="0"/>
              </a:rPr>
              <a:t>Use and inspect personal protective equipment and tools</a:t>
            </a:r>
          </a:p>
          <a:p>
            <a:pPr algn="just"/>
            <a:r>
              <a:rPr lang="en-US" dirty="0">
                <a:latin typeface="Arial" panose="020B0604020202020204" pitchFamily="34" charset="0"/>
                <a:cs typeface="Arial" panose="020B0604020202020204" pitchFamily="34" charset="0"/>
              </a:rPr>
              <a:t>Always report safety hazards and clean up spills </a:t>
            </a:r>
          </a:p>
          <a:p>
            <a:pPr algn="just"/>
            <a:r>
              <a:rPr lang="en-US" dirty="0">
                <a:latin typeface="Arial" panose="020B0604020202020204" pitchFamily="34" charset="0"/>
                <a:cs typeface="Arial" panose="020B0604020202020204" pitchFamily="34" charset="0"/>
              </a:rPr>
              <a:t>Continuous training and learning development</a:t>
            </a:r>
          </a:p>
          <a:p>
            <a:endParaRPr lang="en-GB" dirty="0"/>
          </a:p>
        </p:txBody>
      </p:sp>
      <p:pic>
        <p:nvPicPr>
          <p:cNvPr id="5" name="Picture 4">
            <a:extLst>
              <a:ext uri="{FF2B5EF4-FFF2-40B4-BE49-F238E27FC236}">
                <a16:creationId xmlns:a16="http://schemas.microsoft.com/office/drawing/2014/main" id="{B25A4A64-70B9-F8E7-8005-F0429F3709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13008" y="130091"/>
            <a:ext cx="4359792" cy="3298909"/>
          </a:xfrm>
          <a:prstGeom prst="rect">
            <a:avLst/>
          </a:prstGeom>
        </p:spPr>
      </p:pic>
      <p:pic>
        <p:nvPicPr>
          <p:cNvPr id="7" name="Picture 6">
            <a:extLst>
              <a:ext uri="{FF2B5EF4-FFF2-40B4-BE49-F238E27FC236}">
                <a16:creationId xmlns:a16="http://schemas.microsoft.com/office/drawing/2014/main" id="{5EEB76BC-9732-F3CA-6E28-FBFBA22812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18795" y="3917427"/>
            <a:ext cx="4056767" cy="2322055"/>
          </a:xfrm>
          <a:prstGeom prst="rect">
            <a:avLst/>
          </a:prstGeom>
        </p:spPr>
      </p:pic>
    </p:spTree>
    <p:extLst>
      <p:ext uri="{BB962C8B-B14F-4D97-AF65-F5344CB8AC3E}">
        <p14:creationId xmlns:p14="http://schemas.microsoft.com/office/powerpoint/2010/main" val="15140017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B5262-CB92-A16A-E6DD-E9A4860D7F1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Time management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4615E6-FD49-9D1C-8BEB-93540509D5AA}"/>
              </a:ext>
            </a:extLst>
          </p:cNvPr>
          <p:cNvSpPr>
            <a:spLocks noGrp="1"/>
          </p:cNvSpPr>
          <p:nvPr>
            <p:ph idx="1"/>
          </p:nvPr>
        </p:nvSpPr>
        <p:spPr>
          <a:xfrm>
            <a:off x="1141413" y="1788634"/>
            <a:ext cx="9905999" cy="2159575"/>
          </a:xfrm>
        </p:spPr>
        <p:txBody>
          <a:bodyPr>
            <a:normAutofit fontScale="77500" lnSpcReduction="20000"/>
          </a:bodyPr>
          <a:lstStyle/>
          <a:p>
            <a:r>
              <a:rPr lang="en-US" dirty="0">
                <a:latin typeface="Arial" panose="020B0604020202020204" pitchFamily="34" charset="0"/>
                <a:cs typeface="Arial" panose="020B0604020202020204" pitchFamily="34" charset="0"/>
              </a:rPr>
              <a:t>Effective time management skills enhance the work performance of the employees. (</a:t>
            </a:r>
            <a:r>
              <a:rPr lang="en-US" dirty="0" err="1">
                <a:latin typeface="Arial" panose="020B0604020202020204" pitchFamily="34" charset="0"/>
                <a:cs typeface="Arial" panose="020B0604020202020204" pitchFamily="34" charset="0"/>
              </a:rPr>
              <a:t>Tekin</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Akil</a:t>
            </a:r>
            <a:r>
              <a:rPr lang="en-US" dirty="0">
                <a:latin typeface="Arial" panose="020B0604020202020204" pitchFamily="34" charset="0"/>
                <a:cs typeface="Arial" panose="020B0604020202020204" pitchFamily="34" charset="0"/>
              </a:rPr>
              <a:t>, 2020)</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Good time management helps you strike the right balance of staff with work, so things can get done more quickly and efficiently. And, when more work gets done, your guests will be happier too. (</a:t>
            </a:r>
            <a:r>
              <a:rPr lang="en-US" dirty="0" err="1">
                <a:latin typeface="Arial" panose="020B0604020202020204" pitchFamily="34" charset="0"/>
                <a:cs typeface="Arial" panose="020B0604020202020204" pitchFamily="34" charset="0"/>
              </a:rPr>
              <a:t>Quore</a:t>
            </a:r>
            <a:r>
              <a:rPr lang="en-US" dirty="0">
                <a:latin typeface="Arial" panose="020B0604020202020204" pitchFamily="34" charset="0"/>
                <a:cs typeface="Arial" panose="020B0604020202020204" pitchFamily="34" charset="0"/>
              </a:rPr>
              <a:t>, 2019)</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A57BA9F-6E84-76A4-FC14-EC6A3E946C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47175" y="4093534"/>
            <a:ext cx="3861429" cy="2424224"/>
          </a:xfrm>
          <a:prstGeom prst="rect">
            <a:avLst/>
          </a:prstGeom>
        </p:spPr>
      </p:pic>
    </p:spTree>
    <p:extLst>
      <p:ext uri="{BB962C8B-B14F-4D97-AF65-F5344CB8AC3E}">
        <p14:creationId xmlns:p14="http://schemas.microsoft.com/office/powerpoint/2010/main" val="26639777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1FCB3-638E-2F24-7F96-99CB013C2BB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CB41CB-7DB2-7CFE-A08C-95B457A169CC}"/>
              </a:ext>
            </a:extLst>
          </p:cNvPr>
          <p:cNvSpPr>
            <a:spLocks noGrp="1"/>
          </p:cNvSpPr>
          <p:nvPr>
            <p:ph idx="1"/>
          </p:nvPr>
        </p:nvSpPr>
        <p:spPr>
          <a:xfrm>
            <a:off x="1141412" y="2249487"/>
            <a:ext cx="9905999" cy="3896132"/>
          </a:xfrm>
        </p:spPr>
        <p:txBody>
          <a:bodyPr>
            <a:normAutofit fontScale="92500"/>
          </a:bodyPr>
          <a:lstStyle/>
          <a:p>
            <a:pPr algn="just"/>
            <a:r>
              <a:rPr lang="en-US" dirty="0">
                <a:latin typeface="Arial" panose="020B0604020202020204" pitchFamily="34" charset="0"/>
                <a:cs typeface="Arial" panose="020B0604020202020204" pitchFamily="34" charset="0"/>
              </a:rPr>
              <a:t>Housekeeping plays a vital role in the guest satisfaction and the overall guest experience. </a:t>
            </a:r>
          </a:p>
          <a:p>
            <a:pPr algn="just"/>
            <a:r>
              <a:rPr lang="en-US" dirty="0">
                <a:latin typeface="Arial" panose="020B0604020202020204" pitchFamily="34" charset="0"/>
                <a:cs typeface="Arial" panose="020B0604020202020204" pitchFamily="34" charset="0"/>
              </a:rPr>
              <a:t>Proper and continuous training can help improve skills and avoid incidents. </a:t>
            </a:r>
          </a:p>
          <a:p>
            <a:pPr algn="just"/>
            <a:r>
              <a:rPr lang="en-US" dirty="0">
                <a:latin typeface="Arial" panose="020B0604020202020204" pitchFamily="34" charset="0"/>
                <a:cs typeface="Arial" panose="020B0604020202020204" pitchFamily="34" charset="0"/>
              </a:rPr>
              <a:t>The aim of this presentation is to deliver knowledge and to remind you about some basics in the field of housekeeping, along with the risks integrated in the job. </a:t>
            </a:r>
          </a:p>
          <a:p>
            <a:pPr algn="just"/>
            <a:r>
              <a:rPr lang="en-US" dirty="0">
                <a:latin typeface="Arial" panose="020B0604020202020204" pitchFamily="34" charset="0"/>
                <a:cs typeface="Arial" panose="020B0604020202020204" pitchFamily="34" charset="0"/>
              </a:rPr>
              <a:t>Also, it is a moment when I want to listen for your suggestions and things or processes that can be improved. </a:t>
            </a:r>
          </a:p>
        </p:txBody>
      </p:sp>
    </p:spTree>
    <p:extLst>
      <p:ext uri="{BB962C8B-B14F-4D97-AF65-F5344CB8AC3E}">
        <p14:creationId xmlns:p14="http://schemas.microsoft.com/office/powerpoint/2010/main" val="31118571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6A50B-793D-33A5-A6DA-AA503AD162DC}"/>
              </a:ext>
            </a:extLst>
          </p:cNvPr>
          <p:cNvSpPr>
            <a:spLocks noGrp="1"/>
          </p:cNvSpPr>
          <p:nvPr>
            <p:ph type="title"/>
          </p:nvPr>
        </p:nvSpPr>
        <p:spPr>
          <a:xfrm>
            <a:off x="1141413" y="618518"/>
            <a:ext cx="9905998" cy="651482"/>
          </a:xfrm>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3845C84E-A0F4-0050-9D59-F50EE38D8509}"/>
              </a:ext>
            </a:extLst>
          </p:cNvPr>
          <p:cNvSpPr>
            <a:spLocks noGrp="1"/>
          </p:cNvSpPr>
          <p:nvPr>
            <p:ph idx="1"/>
          </p:nvPr>
        </p:nvSpPr>
        <p:spPr>
          <a:xfrm>
            <a:off x="1141413" y="1270000"/>
            <a:ext cx="9905999" cy="5509495"/>
          </a:xfrm>
        </p:spPr>
        <p:txBody>
          <a:bodyPr>
            <a:noAutofit/>
          </a:bodyPr>
          <a:lstStyle/>
          <a:p>
            <a:pPr marL="0" indent="0">
              <a:buNone/>
            </a:pPr>
            <a:r>
              <a:rPr lang="en-US" sz="1200" dirty="0"/>
              <a:t>Casado, M. (2012) Housekeeping Management. London: Wiley.</a:t>
            </a:r>
          </a:p>
          <a:p>
            <a:pPr marL="0" indent="0">
              <a:buNone/>
            </a:pPr>
            <a:r>
              <a:rPr lang="en-US" sz="1200" dirty="0"/>
              <a:t>Jones, T. (2010) Professional Management Housekeeping Operations. London: Wiley.</a:t>
            </a:r>
            <a:endParaRPr lang="en-US" sz="1200" b="0" i="0" dirty="0">
              <a:effectLst/>
              <a:latin typeface="Calibri" panose="020F0502020204030204" pitchFamily="34" charset="0"/>
            </a:endParaRPr>
          </a:p>
          <a:p>
            <a:pPr marL="0" indent="0">
              <a:buNone/>
            </a:pPr>
            <a:r>
              <a:rPr lang="en-US" sz="1200" b="0" i="0" dirty="0">
                <a:effectLst/>
                <a:latin typeface="Calibri" panose="020F0502020204030204" pitchFamily="34" charset="0"/>
              </a:rPr>
              <a:t>Lucy (2021). </a:t>
            </a:r>
            <a:r>
              <a:rPr lang="en-US" sz="1200" b="0" i="1" dirty="0">
                <a:effectLst/>
                <a:latin typeface="Calibri" panose="020F0502020204030204" pitchFamily="34" charset="0"/>
              </a:rPr>
              <a:t>Reduce Improper Housekeeping through Training</a:t>
            </a:r>
            <a:r>
              <a:rPr lang="en-US" sz="1200" b="0" i="0" dirty="0">
                <a:effectLst/>
                <a:latin typeface="Calibri" panose="020F0502020204030204" pitchFamily="34" charset="0"/>
              </a:rPr>
              <a:t>. [online] Available at: </a:t>
            </a:r>
            <a:r>
              <a:rPr lang="en-US" sz="1200" b="0" i="0" dirty="0">
                <a:effectLst/>
                <a:latin typeface="Calibri" panose="020F0502020204030204" pitchFamily="34" charset="0"/>
                <a:hlinkClick r:id="rId2"/>
              </a:rPr>
              <a:t>https://poloandtweed.com/blog/reduce-improper-housekeeping-through-training#:~:text=Training%20provides%20three%20important%20things</a:t>
            </a:r>
            <a:r>
              <a:rPr lang="en-US" sz="1200" b="0" i="0" dirty="0">
                <a:effectLst/>
                <a:latin typeface="Calibri" panose="020F0502020204030204" pitchFamily="34" charset="0"/>
              </a:rPr>
              <a:t>. </a:t>
            </a:r>
            <a:r>
              <a:rPr lang="en-US" sz="1200" dirty="0"/>
              <a:t>[Accessed 20 Feb. 2024].</a:t>
            </a:r>
            <a:endParaRPr lang="en-US" sz="1200" b="0" i="0" dirty="0">
              <a:effectLst/>
              <a:latin typeface="Calibri" panose="020F0502020204030204" pitchFamily="34" charset="0"/>
            </a:endParaRPr>
          </a:p>
          <a:p>
            <a:pPr marL="0" indent="0" algn="l">
              <a:buNone/>
            </a:pPr>
            <a:r>
              <a:rPr lang="en-US" sz="1200" b="0" i="0" dirty="0">
                <a:effectLst/>
                <a:latin typeface="Calibri" panose="020F0502020204030204" pitchFamily="34" charset="0"/>
              </a:rPr>
              <a:t>‌</a:t>
            </a:r>
            <a:r>
              <a:rPr lang="en-US" sz="1200" b="0" i="0" dirty="0" err="1">
                <a:effectLst/>
                <a:latin typeface="Calibri" panose="020F0502020204030204" pitchFamily="34" charset="0"/>
              </a:rPr>
              <a:t>O’fallon</a:t>
            </a:r>
            <a:r>
              <a:rPr lang="en-US" sz="1200" b="0" i="0" dirty="0">
                <a:effectLst/>
                <a:latin typeface="Calibri" panose="020F0502020204030204" pitchFamily="34" charset="0"/>
              </a:rPr>
              <a:t>, M.J. and Rutherford, D.G. (2010). Hotel management and operations. Hoboken, N.J.: Wiley.</a:t>
            </a:r>
          </a:p>
          <a:p>
            <a:pPr marL="0" indent="0">
              <a:buNone/>
            </a:pPr>
            <a:r>
              <a:rPr lang="en-US" sz="1200" dirty="0" err="1"/>
              <a:t>Quore</a:t>
            </a:r>
            <a:r>
              <a:rPr lang="en-US" sz="1200" dirty="0"/>
              <a:t>, T. (2019). 5 Hotel Time Management Tips. [online] </a:t>
            </a:r>
            <a:r>
              <a:rPr lang="en-US" sz="1200" dirty="0" err="1"/>
              <a:t>Quore</a:t>
            </a:r>
            <a:r>
              <a:rPr lang="en-US" sz="1200" dirty="0"/>
              <a:t>. Available at: </a:t>
            </a:r>
            <a:r>
              <a:rPr lang="en-US" sz="1200" dirty="0">
                <a:hlinkClick r:id="rId3"/>
              </a:rPr>
              <a:t>https://www.quore.com/blog/5-time-management-tips-for-hotels/#:~:text=While%20it</a:t>
            </a:r>
            <a:r>
              <a:rPr lang="en-US" sz="1200" dirty="0"/>
              <a:t>. [Accessed 20 Feb. 2024].</a:t>
            </a:r>
          </a:p>
          <a:p>
            <a:pPr marL="0" indent="0">
              <a:buNone/>
            </a:pPr>
            <a:r>
              <a:rPr lang="en-US" sz="1200" b="0" i="0" dirty="0">
                <a:effectLst/>
                <a:latin typeface="Calibri" panose="020F0502020204030204" pitchFamily="34" charset="0"/>
              </a:rPr>
              <a:t>Raghubalan, G. and Raghubalan, S. (2015). Hotel Housekeeping: Operations and Management. New Delhi, India: Oxford University Press. </a:t>
            </a:r>
          </a:p>
          <a:p>
            <a:pPr marL="0" indent="0" algn="l">
              <a:buNone/>
            </a:pPr>
            <a:r>
              <a:rPr lang="en-US" sz="1200" b="0" i="0" dirty="0" err="1">
                <a:effectLst/>
                <a:latin typeface="Calibri" panose="020F0502020204030204" pitchFamily="34" charset="0"/>
              </a:rPr>
              <a:t>Sadhale</a:t>
            </a:r>
            <a:r>
              <a:rPr lang="en-US" sz="1200" b="0" i="0" dirty="0">
                <a:effectLst/>
                <a:latin typeface="Calibri" panose="020F0502020204030204" pitchFamily="34" charset="0"/>
              </a:rPr>
              <a:t>, M., 2021. The Changing Role of Housekeeping Department in Hotels Post Covid-19 Pandemic. Eureka Publications. </a:t>
            </a:r>
          </a:p>
          <a:p>
            <a:pPr marL="0" indent="0">
              <a:buNone/>
            </a:pPr>
            <a:r>
              <a:rPr lang="en-US" sz="1200" dirty="0" err="1"/>
              <a:t>Tanji</a:t>
            </a:r>
            <a:r>
              <a:rPr lang="en-US" sz="1200" dirty="0"/>
              <a:t>, H. (2012). How to Handle Emergency Situations in Hotel &amp; Restaurant. [online] Hospitality Management - Free Waiter, Front </a:t>
            </a:r>
            <a:r>
              <a:rPr lang="en-US" sz="1200" dirty="0" err="1"/>
              <a:t>Office,Housekeeping</a:t>
            </a:r>
            <a:r>
              <a:rPr lang="en-US" sz="1200" dirty="0"/>
              <a:t>, Hotel job Training Tutorials. Available at: </a:t>
            </a:r>
            <a:r>
              <a:rPr lang="en-US" sz="1200" dirty="0">
                <a:hlinkClick r:id="rId4"/>
              </a:rPr>
              <a:t>https://www.hospitality-school.com/how-handle-emergency-situation-hotel/</a:t>
            </a:r>
            <a:r>
              <a:rPr lang="en-US" sz="1200" dirty="0"/>
              <a:t>  [Accessed 20 Feb. 2024].</a:t>
            </a:r>
          </a:p>
          <a:p>
            <a:pPr marL="0" indent="0">
              <a:buNone/>
            </a:pPr>
            <a:r>
              <a:rPr lang="en-US" sz="1200" dirty="0" err="1"/>
              <a:t>Tesone</a:t>
            </a:r>
            <a:r>
              <a:rPr lang="en-US" sz="1200" dirty="0"/>
              <a:t>, D.V. (2012). Principles of Management for the Hospitality Industry. Routledge. p.36</a:t>
            </a:r>
          </a:p>
          <a:p>
            <a:pPr marL="0" indent="0">
              <a:buNone/>
            </a:pPr>
            <a:r>
              <a:rPr lang="en-US" sz="1200" dirty="0" err="1"/>
              <a:t>Tekin</a:t>
            </a:r>
            <a:r>
              <a:rPr lang="en-US" sz="1200" dirty="0"/>
              <a:t>, H.K. and </a:t>
            </a:r>
            <a:r>
              <a:rPr lang="en-US" sz="1200" dirty="0" err="1"/>
              <a:t>Akil</a:t>
            </a:r>
            <a:r>
              <a:rPr lang="en-US" sz="1200" dirty="0"/>
              <a:t>, M., 2020. Effect of Social Problem Skill and Time Management on </a:t>
            </a:r>
            <a:r>
              <a:rPr lang="en-US" sz="1200" dirty="0" err="1"/>
              <a:t>Psysical</a:t>
            </a:r>
            <a:r>
              <a:rPr lang="en-US" sz="1200" dirty="0"/>
              <a:t> Activity Level. International Journal of Applied Exercise Physiology, 9(6), pp. 19-25 </a:t>
            </a:r>
          </a:p>
          <a:p>
            <a:pPr marL="0" indent="0">
              <a:buNone/>
            </a:pPr>
            <a:r>
              <a:rPr lang="fi-FI" sz="1200" dirty="0"/>
              <a:t>www.aurosiksha.org. (n.d.). Aurosiksha. [online] Available at: </a:t>
            </a:r>
            <a:r>
              <a:rPr lang="fi-FI" sz="1200" dirty="0">
                <a:hlinkClick r:id="rId5"/>
              </a:rPr>
              <a:t>https://www.aurosiksha.org/lica/ebook/housekeeping_chapter2#:~:text=Hence%20having%20good%20communication%20skills</a:t>
            </a:r>
            <a:r>
              <a:rPr lang="fi-FI" sz="1200" dirty="0"/>
              <a:t>. </a:t>
            </a:r>
            <a:r>
              <a:rPr lang="en-US" sz="1200" dirty="0"/>
              <a:t>[Accessed 20 Feb. 2024].</a:t>
            </a:r>
          </a:p>
          <a:p>
            <a:pPr marL="0" indent="0">
              <a:buNone/>
            </a:pPr>
            <a:endParaRPr lang="fi-FI" sz="1200" dirty="0"/>
          </a:p>
          <a:p>
            <a:pPr marL="0" indent="0">
              <a:buNone/>
            </a:pPr>
            <a:r>
              <a:rPr lang="en-US" sz="1200" dirty="0"/>
              <a:t>‌</a:t>
            </a:r>
            <a:endParaRPr lang="fi-FI" sz="1200" dirty="0"/>
          </a:p>
          <a:p>
            <a:pPr marL="0" indent="0">
              <a:buNone/>
            </a:pPr>
            <a:r>
              <a:rPr lang="fi-FI" sz="1200" dirty="0"/>
              <a:t>‌</a:t>
            </a:r>
            <a:endParaRPr lang="en-US" sz="1200" dirty="0"/>
          </a:p>
          <a:p>
            <a:pPr marL="0" indent="0">
              <a:buNone/>
            </a:pPr>
            <a:r>
              <a:rPr lang="en-US" sz="1200" dirty="0"/>
              <a:t>‌</a:t>
            </a:r>
            <a:endParaRPr lang="en-GB" sz="1200" dirty="0"/>
          </a:p>
        </p:txBody>
      </p:sp>
    </p:spTree>
    <p:extLst>
      <p:ext uri="{BB962C8B-B14F-4D97-AF65-F5344CB8AC3E}">
        <p14:creationId xmlns:p14="http://schemas.microsoft.com/office/powerpoint/2010/main" val="43303093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191</TotalTime>
  <Words>921</Words>
  <Application>Microsoft Office PowerPoint</Application>
  <PresentationFormat>Widescreen</PresentationFormat>
  <Paragraphs>79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proxima_nova_rgregular</vt:lpstr>
      <vt:lpstr>Tw Cen MT</vt:lpstr>
      <vt:lpstr>Circuit</vt:lpstr>
      <vt:lpstr>Hotel Placement – Operating Hotel Facilities BMIH4006</vt:lpstr>
      <vt:lpstr>Overview of training</vt:lpstr>
      <vt:lpstr>Importance of Housekeeping</vt:lpstr>
      <vt:lpstr>Communication skills</vt:lpstr>
      <vt:lpstr>Effects of poor housekeeping</vt:lpstr>
      <vt:lpstr>The necessary precautions to prevent accidents and injuries </vt:lpstr>
      <vt:lpstr>Equipment </vt:lpstr>
      <vt:lpstr>Hazard Mitigation </vt:lpstr>
      <vt:lpstr>Time management</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Placement – Operating Hotel Facilities BMIH4006</dc:title>
  <dc:creator>Emanuel Cogalniceanu</dc:creator>
  <cp:lastModifiedBy>Emanuel Cogalniceanu</cp:lastModifiedBy>
  <cp:revision>1</cp:revision>
  <dcterms:created xsi:type="dcterms:W3CDTF">2024-02-20T10:44:40Z</dcterms:created>
  <dcterms:modified xsi:type="dcterms:W3CDTF">2024-02-20T13:56:16Z</dcterms:modified>
</cp:coreProperties>
</file>