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0" r:id="rId2"/>
    <p:sldId id="258" r:id="rId3"/>
    <p:sldId id="259" r:id="rId4"/>
    <p:sldId id="257" r:id="rId5"/>
    <p:sldId id="266" r:id="rId6"/>
    <p:sldId id="261" r:id="rId7"/>
    <p:sldId id="262" r:id="rId8"/>
    <p:sldId id="263"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34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zh-CN" altLang="en-US"/>
              <a:t>单击此处编辑母版标题样式</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284020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1351757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4165329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462095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709284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7" name="Date Placeholder 2"/>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3"/>
          <p:cNvSpPr>
            <a:spLocks noGrp="1"/>
          </p:cNvSpPr>
          <p:nvPr>
            <p:ph type="ftr" sz="quarter" idx="11"/>
          </p:nvPr>
        </p:nvSpPr>
        <p:spPr/>
        <p:txBody>
          <a:bodyPr/>
          <a:lstStyle/>
          <a:p>
            <a:endParaRPr lang="zh-CN" altLang="en-US"/>
          </a:p>
        </p:txBody>
      </p:sp>
      <p:sp>
        <p:nvSpPr>
          <p:cNvPr id="6" name="Slide Number Placeholder 4"/>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818414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2"/>
          <p:cNvSpPr>
            <a:spLocks noGrp="1"/>
          </p:cNvSpPr>
          <p:nvPr>
            <p:ph type="ftr" sz="quarter" idx="11"/>
          </p:nvPr>
        </p:nvSpPr>
        <p:spPr/>
        <p:txBody>
          <a:bodyPr/>
          <a:lstStyle/>
          <a:p>
            <a:endParaRPr lang="zh-CN" altLang="en-US"/>
          </a:p>
        </p:txBody>
      </p:sp>
      <p:sp>
        <p:nvSpPr>
          <p:cNvPr id="6" name="Slide Number Placeholder 3"/>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667603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7" name="Date Placeholder 4"/>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5"/>
          <p:cNvSpPr>
            <a:spLocks noGrp="1"/>
          </p:cNvSpPr>
          <p:nvPr>
            <p:ph type="ftr" sz="quarter" idx="11"/>
          </p:nvPr>
        </p:nvSpPr>
        <p:spPr/>
        <p:txBody>
          <a:bodyPr/>
          <a:lstStyle/>
          <a:p>
            <a:endParaRPr lang="zh-CN" altLang="en-US"/>
          </a:p>
        </p:txBody>
      </p:sp>
      <p:sp>
        <p:nvSpPr>
          <p:cNvPr id="6" name="Slide Number Placeholder 6"/>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211048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691387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2982490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688657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zh-CN" altLang="en-US"/>
              <a:t>单击此处编辑母版标题样式</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zh-CN" altLang="en-US"/>
              <a:t>编辑母版文本样式</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56072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6875842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CN" altLang="en-US"/>
              <a:t>单击此处编辑母版标题样式</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4"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4248376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CN" altLang="en-US"/>
              <a:t>单击此处编辑母版标题样式</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4"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00013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nchorCtr="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1546727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3820774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A1A0205-336D-4716-B40C-F327BAF8DAD5}" type="datetimeFigureOut">
              <a:rPr lang="zh-CN" altLang="en-US" smtClean="0"/>
              <a:t>2018/5/11</a:t>
            </a:fld>
            <a:endParaRPr lang="zh-CN" alt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zh-CN" alt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02761DE-5DD4-4F50-828C-9450BA4AA829}" type="slidenum">
              <a:rPr lang="zh-CN" altLang="en-US" smtClean="0"/>
              <a:t>‹#›</a:t>
            </a:fld>
            <a:endParaRPr lang="zh-CN" altLang="en-US"/>
          </a:p>
        </p:txBody>
      </p:sp>
    </p:spTree>
    <p:extLst>
      <p:ext uri="{BB962C8B-B14F-4D97-AF65-F5344CB8AC3E}">
        <p14:creationId xmlns:p14="http://schemas.microsoft.com/office/powerpoint/2010/main" val="258933708"/>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BFEFF26-233D-4F65-8126-7257ED526BA0}"/>
              </a:ext>
            </a:extLst>
          </p:cNvPr>
          <p:cNvSpPr>
            <a:spLocks noGrp="1"/>
          </p:cNvSpPr>
          <p:nvPr>
            <p:ph type="ctrTitle"/>
          </p:nvPr>
        </p:nvSpPr>
        <p:spPr>
          <a:xfrm>
            <a:off x="1154955" y="1447801"/>
            <a:ext cx="8825658" cy="2435577"/>
          </a:xfrm>
        </p:spPr>
        <p:txBody>
          <a:bodyPr/>
          <a:lstStyle/>
          <a:p>
            <a:r>
              <a:rPr lang="en-US" altLang="zh-CN" sz="4800" dirty="0"/>
              <a:t>How</a:t>
            </a:r>
            <a:r>
              <a:rPr lang="zh-CN" altLang="en-US" sz="4800" dirty="0"/>
              <a:t> </a:t>
            </a:r>
            <a:r>
              <a:rPr lang="en-US" altLang="zh-CN" sz="4800" dirty="0"/>
              <a:t>the</a:t>
            </a:r>
            <a:r>
              <a:rPr lang="zh-CN" altLang="en-US" sz="4800" dirty="0"/>
              <a:t> </a:t>
            </a:r>
            <a:r>
              <a:rPr lang="en-US" altLang="zh-CN" sz="4800" dirty="0"/>
              <a:t>culture influence </a:t>
            </a:r>
            <a:r>
              <a:rPr lang="en-GB" altLang="zh-CN" sz="4800" dirty="0"/>
              <a:t>entrepreneurship</a:t>
            </a:r>
            <a:br>
              <a:rPr lang="en-GB" altLang="zh-CN" sz="4800" dirty="0"/>
            </a:br>
            <a:r>
              <a:rPr lang="en-GB" altLang="zh-CN" sz="4800" dirty="0"/>
              <a:t>              -------</a:t>
            </a:r>
            <a:r>
              <a:rPr lang="en-GB" altLang="zh-CN" sz="2400" dirty="0"/>
              <a:t>Between China and Germany</a:t>
            </a:r>
            <a:endParaRPr lang="zh-CN" altLang="en-US" sz="2400" dirty="0"/>
          </a:p>
        </p:txBody>
      </p:sp>
      <p:sp>
        <p:nvSpPr>
          <p:cNvPr id="3" name="副标题 2">
            <a:extLst>
              <a:ext uri="{FF2B5EF4-FFF2-40B4-BE49-F238E27FC236}">
                <a16:creationId xmlns:a16="http://schemas.microsoft.com/office/drawing/2014/main" id="{B710FABA-35EF-4A65-BEDE-C90B9AB95FD8}"/>
              </a:ext>
            </a:extLst>
          </p:cNvPr>
          <p:cNvSpPr>
            <a:spLocks noGrp="1"/>
          </p:cNvSpPr>
          <p:nvPr>
            <p:ph type="subTitle" idx="1"/>
          </p:nvPr>
        </p:nvSpPr>
        <p:spPr/>
        <p:txBody>
          <a:bodyPr/>
          <a:lstStyle/>
          <a:p>
            <a:r>
              <a:rPr lang="en-US" altLang="zh-CN" dirty="0"/>
              <a:t>Chen WEI       </a:t>
            </a:r>
          </a:p>
          <a:p>
            <a:r>
              <a:rPr lang="en-US" altLang="zh-CN" dirty="0"/>
              <a:t>1702098</a:t>
            </a:r>
            <a:endParaRPr lang="zh-CN" altLang="en-US" dirty="0"/>
          </a:p>
        </p:txBody>
      </p:sp>
    </p:spTree>
    <p:extLst>
      <p:ext uri="{BB962C8B-B14F-4D97-AF65-F5344CB8AC3E}">
        <p14:creationId xmlns:p14="http://schemas.microsoft.com/office/powerpoint/2010/main" val="1298192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CF3C4E4-325E-40A2-9C63-C79B16F1799A}"/>
              </a:ext>
            </a:extLst>
          </p:cNvPr>
          <p:cNvSpPr>
            <a:spLocks noGrp="1"/>
          </p:cNvSpPr>
          <p:nvPr>
            <p:ph type="title"/>
          </p:nvPr>
        </p:nvSpPr>
        <p:spPr/>
        <p:txBody>
          <a:bodyPr/>
          <a:lstStyle/>
          <a:p>
            <a:r>
              <a:rPr lang="en-US" altLang="zh-CN" dirty="0"/>
              <a:t>China  Entrepreneurial Framework Conditions</a:t>
            </a:r>
            <a:endParaRPr lang="zh-CN" altLang="en-US" dirty="0"/>
          </a:p>
        </p:txBody>
      </p:sp>
      <p:pic>
        <p:nvPicPr>
          <p:cNvPr id="4" name="内容占位符 3">
            <a:extLst>
              <a:ext uri="{FF2B5EF4-FFF2-40B4-BE49-F238E27FC236}">
                <a16:creationId xmlns:a16="http://schemas.microsoft.com/office/drawing/2014/main" id="{DA855C29-FB77-4A61-B2DE-2D710E8E74B8}"/>
              </a:ext>
            </a:extLst>
          </p:cNvPr>
          <p:cNvPicPr>
            <a:picLocks noGrp="1" noChangeAspect="1"/>
          </p:cNvPicPr>
          <p:nvPr>
            <p:ph idx="1"/>
          </p:nvPr>
        </p:nvPicPr>
        <p:blipFill>
          <a:blip r:embed="rId2"/>
          <a:stretch>
            <a:fillRect/>
          </a:stretch>
        </p:blipFill>
        <p:spPr>
          <a:xfrm>
            <a:off x="2141166" y="2009422"/>
            <a:ext cx="7710226" cy="4086578"/>
          </a:xfrm>
          <a:prstGeom prst="rect">
            <a:avLst/>
          </a:prstGeom>
        </p:spPr>
      </p:pic>
    </p:spTree>
    <p:extLst>
      <p:ext uri="{BB962C8B-B14F-4D97-AF65-F5344CB8AC3E}">
        <p14:creationId xmlns:p14="http://schemas.microsoft.com/office/powerpoint/2010/main" val="553373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FC4210-F39F-42A1-A255-29F8C54751C7}"/>
              </a:ext>
            </a:extLst>
          </p:cNvPr>
          <p:cNvSpPr>
            <a:spLocks noGrp="1"/>
          </p:cNvSpPr>
          <p:nvPr>
            <p:ph type="title"/>
          </p:nvPr>
        </p:nvSpPr>
        <p:spPr/>
        <p:txBody>
          <a:bodyPr/>
          <a:lstStyle/>
          <a:p>
            <a:r>
              <a:rPr lang="en-US" altLang="zh-CN" dirty="0"/>
              <a:t>Germany  Entrepreneurial Framework Conditions</a:t>
            </a:r>
            <a:endParaRPr lang="zh-CN" altLang="en-US" dirty="0"/>
          </a:p>
        </p:txBody>
      </p:sp>
      <p:pic>
        <p:nvPicPr>
          <p:cNvPr id="7" name="内容占位符 6">
            <a:extLst>
              <a:ext uri="{FF2B5EF4-FFF2-40B4-BE49-F238E27FC236}">
                <a16:creationId xmlns:a16="http://schemas.microsoft.com/office/drawing/2014/main" id="{CE4B4F90-9730-4F1F-A4B4-8566D4A6E806}"/>
              </a:ext>
            </a:extLst>
          </p:cNvPr>
          <p:cNvPicPr>
            <a:picLocks noGrp="1" noChangeAspect="1"/>
          </p:cNvPicPr>
          <p:nvPr>
            <p:ph idx="1"/>
          </p:nvPr>
        </p:nvPicPr>
        <p:blipFill>
          <a:blip r:embed="rId2"/>
          <a:stretch>
            <a:fillRect/>
          </a:stretch>
        </p:blipFill>
        <p:spPr>
          <a:xfrm>
            <a:off x="1840089" y="1853247"/>
            <a:ext cx="8018382" cy="4332399"/>
          </a:xfrm>
          <a:prstGeom prst="rect">
            <a:avLst/>
          </a:prstGeom>
        </p:spPr>
      </p:pic>
    </p:spTree>
    <p:extLst>
      <p:ext uri="{BB962C8B-B14F-4D97-AF65-F5344CB8AC3E}">
        <p14:creationId xmlns:p14="http://schemas.microsoft.com/office/powerpoint/2010/main" val="1084390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3E220C3-8DEA-40B0-B5C3-5ED607560E26}"/>
              </a:ext>
            </a:extLst>
          </p:cNvPr>
          <p:cNvSpPr>
            <a:spLocks noGrp="1"/>
          </p:cNvSpPr>
          <p:nvPr>
            <p:ph type="title"/>
          </p:nvPr>
        </p:nvSpPr>
        <p:spPr/>
        <p:txBody>
          <a:bodyPr/>
          <a:lstStyle/>
          <a:p>
            <a:r>
              <a:rPr lang="en-US" altLang="zh-CN" dirty="0" err="1"/>
              <a:t>Hofsted</a:t>
            </a:r>
            <a:endParaRPr lang="zh-CN" altLang="en-US" dirty="0"/>
          </a:p>
        </p:txBody>
      </p:sp>
      <p:pic>
        <p:nvPicPr>
          <p:cNvPr id="4" name="内容占位符 3">
            <a:extLst>
              <a:ext uri="{FF2B5EF4-FFF2-40B4-BE49-F238E27FC236}">
                <a16:creationId xmlns:a16="http://schemas.microsoft.com/office/drawing/2014/main" id="{CBD7FDE5-CD98-4AE4-BDA7-86C356248D3A}"/>
              </a:ext>
            </a:extLst>
          </p:cNvPr>
          <p:cNvPicPr>
            <a:picLocks noGrp="1" noChangeAspect="1"/>
          </p:cNvPicPr>
          <p:nvPr>
            <p:ph idx="1"/>
          </p:nvPr>
        </p:nvPicPr>
        <p:blipFill>
          <a:blip r:embed="rId2"/>
          <a:stretch>
            <a:fillRect/>
          </a:stretch>
        </p:blipFill>
        <p:spPr>
          <a:xfrm>
            <a:off x="1713500" y="1588558"/>
            <a:ext cx="8336021" cy="4351338"/>
          </a:xfrm>
          <a:prstGeom prst="rect">
            <a:avLst/>
          </a:prstGeom>
        </p:spPr>
      </p:pic>
    </p:spTree>
    <p:extLst>
      <p:ext uri="{BB962C8B-B14F-4D97-AF65-F5344CB8AC3E}">
        <p14:creationId xmlns:p14="http://schemas.microsoft.com/office/powerpoint/2010/main" val="2987007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37940D0-5826-4CF4-B9C2-33D92835F1B6}"/>
              </a:ext>
            </a:extLst>
          </p:cNvPr>
          <p:cNvSpPr>
            <a:spLocks noGrp="1"/>
          </p:cNvSpPr>
          <p:nvPr>
            <p:ph type="title"/>
          </p:nvPr>
        </p:nvSpPr>
        <p:spPr/>
        <p:txBody>
          <a:bodyPr/>
          <a:lstStyle/>
          <a:p>
            <a:r>
              <a:rPr lang="en-US" altLang="zh-CN" dirty="0"/>
              <a:t>Power Distance</a:t>
            </a:r>
            <a:endParaRPr lang="zh-CN" altLang="en-US" dirty="0"/>
          </a:p>
        </p:txBody>
      </p:sp>
      <p:sp>
        <p:nvSpPr>
          <p:cNvPr id="3" name="内容占位符 2">
            <a:extLst>
              <a:ext uri="{FF2B5EF4-FFF2-40B4-BE49-F238E27FC236}">
                <a16:creationId xmlns:a16="http://schemas.microsoft.com/office/drawing/2014/main" id="{6BAA1E58-A66E-4DA1-A440-2CD5F8BEB2CB}"/>
              </a:ext>
            </a:extLst>
          </p:cNvPr>
          <p:cNvSpPr>
            <a:spLocks noGrp="1"/>
          </p:cNvSpPr>
          <p:nvPr>
            <p:ph idx="1"/>
          </p:nvPr>
        </p:nvSpPr>
        <p:spPr/>
        <p:txBody>
          <a:bodyPr>
            <a:normAutofit lnSpcReduction="10000"/>
          </a:bodyPr>
          <a:lstStyle/>
          <a:p>
            <a:pPr marL="0" indent="0">
              <a:buNone/>
            </a:pPr>
            <a:r>
              <a:rPr lang="en-US" altLang="zh-CN" dirty="0"/>
              <a:t>Power Distance is defined as </a:t>
            </a:r>
            <a:r>
              <a:rPr lang="en-US" altLang="zh-CN" i="1" dirty="0"/>
              <a:t>the extent to which the less powerful members of institutions and organizations within a country expect and accept that power is distributed unequally.</a:t>
            </a:r>
          </a:p>
          <a:p>
            <a:pPr marL="0" indent="0">
              <a:buNone/>
            </a:pPr>
            <a:r>
              <a:rPr lang="en-US" altLang="zh-CN" i="1" dirty="0"/>
              <a:t>China: the Chinese have a high degree of acceptance of the power gap. They agree and accept to do things for others. For entrepreneurship, they accept a person who has economic strength or has a unique idea to lead them. Therefore, for entrepreneurship, they hold the idea of agree. In Entrepreneurship, they can also help entrepreneurs more effectively.            </a:t>
            </a:r>
          </a:p>
          <a:p>
            <a:pPr marL="0" indent="0">
              <a:buNone/>
            </a:pPr>
            <a:r>
              <a:rPr lang="en-US" altLang="zh-CN" i="1" dirty="0"/>
              <a:t>Germany: Germans are less tolerant of power differences, and they will be more inclined to an equal working environment. Therefore, in entrepreneurship, they need to respect employees more effectively in order to attract partners effectively. </a:t>
            </a:r>
            <a:endParaRPr lang="zh-CN" altLang="en-US" dirty="0"/>
          </a:p>
        </p:txBody>
      </p:sp>
    </p:spTree>
    <p:extLst>
      <p:ext uri="{BB962C8B-B14F-4D97-AF65-F5344CB8AC3E}">
        <p14:creationId xmlns:p14="http://schemas.microsoft.com/office/powerpoint/2010/main" val="888404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61A837D-E1B8-494D-828C-E64529C28DFA}"/>
              </a:ext>
            </a:extLst>
          </p:cNvPr>
          <p:cNvSpPr>
            <a:spLocks noGrp="1"/>
          </p:cNvSpPr>
          <p:nvPr>
            <p:ph type="title"/>
          </p:nvPr>
        </p:nvSpPr>
        <p:spPr/>
        <p:txBody>
          <a:bodyPr/>
          <a:lstStyle/>
          <a:p>
            <a:r>
              <a:rPr lang="en-US" altLang="zh-CN"/>
              <a:t>Individual</a:t>
            </a:r>
            <a:endParaRPr lang="zh-CN" altLang="en-US"/>
          </a:p>
        </p:txBody>
      </p:sp>
      <p:sp>
        <p:nvSpPr>
          <p:cNvPr id="3" name="内容占位符 2">
            <a:extLst>
              <a:ext uri="{FF2B5EF4-FFF2-40B4-BE49-F238E27FC236}">
                <a16:creationId xmlns:a16="http://schemas.microsoft.com/office/drawing/2014/main" id="{8515F59A-E22D-4547-830C-F5EF362DF23A}"/>
              </a:ext>
            </a:extLst>
          </p:cNvPr>
          <p:cNvSpPr>
            <a:spLocks noGrp="1"/>
          </p:cNvSpPr>
          <p:nvPr>
            <p:ph idx="1"/>
          </p:nvPr>
        </p:nvSpPr>
        <p:spPr/>
        <p:txBody>
          <a:bodyPr>
            <a:normAutofit fontScale="92500" lnSpcReduction="10000"/>
          </a:bodyPr>
          <a:lstStyle/>
          <a:p>
            <a:r>
              <a:rPr lang="en-US" altLang="zh-CN" dirty="0"/>
              <a:t>this dimension is </a:t>
            </a:r>
            <a:r>
              <a:rPr lang="en-US" altLang="zh-CN" b="1" i="1" dirty="0"/>
              <a:t>the degree of interdependence a society maintains among its members.</a:t>
            </a:r>
            <a:r>
              <a:rPr lang="en-US" altLang="zh-CN" dirty="0"/>
              <a:t> </a:t>
            </a:r>
          </a:p>
          <a:p>
            <a:r>
              <a:rPr lang="en-US" altLang="zh-CN" dirty="0"/>
              <a:t>At a score of 20 China is a highly collectivist culture where people act in the interests of the group and not necessarily of themselves</a:t>
            </a:r>
            <a:r>
              <a:rPr lang="zh-CN" altLang="en-US" dirty="0"/>
              <a:t>。</a:t>
            </a:r>
            <a:r>
              <a:rPr lang="en-US" altLang="zh-CN" dirty="0"/>
              <a:t>But in dealing with relationships, they believe that interpersonal relationships outperform work and companies. Working for the sake of collective interests is beneficial to entrepreneurship, but because complex interpersonal relationships can lead to entrepreneurs' ideas can not be effectively implemented.</a:t>
            </a:r>
          </a:p>
          <a:p>
            <a:r>
              <a:rPr lang="en-US" altLang="zh-CN" dirty="0"/>
              <a:t>Germany's individualism score is 67., indicating that they are a typical individualist group. They have a strong belief in the ideals of self actualization. Loyalty is based on personal preferences, responsibilities and responsibilities. They will respect contracts, but they also need employees and entrepreneurs to have the same goals. It is not easy. </a:t>
            </a:r>
            <a:endParaRPr lang="zh-CN" altLang="en-US" dirty="0"/>
          </a:p>
        </p:txBody>
      </p:sp>
    </p:spTree>
    <p:extLst>
      <p:ext uri="{BB962C8B-B14F-4D97-AF65-F5344CB8AC3E}">
        <p14:creationId xmlns:p14="http://schemas.microsoft.com/office/powerpoint/2010/main" val="407507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5BD5E8D-42AA-4496-85DE-BA35B23026A0}"/>
              </a:ext>
            </a:extLst>
          </p:cNvPr>
          <p:cNvSpPr>
            <a:spLocks noGrp="1"/>
          </p:cNvSpPr>
          <p:nvPr>
            <p:ph type="title"/>
          </p:nvPr>
        </p:nvSpPr>
        <p:spPr/>
        <p:txBody>
          <a:bodyPr/>
          <a:lstStyle/>
          <a:p>
            <a:r>
              <a:rPr lang="en-US" altLang="zh-CN" dirty="0"/>
              <a:t>Masculinity</a:t>
            </a:r>
            <a:endParaRPr lang="zh-CN" altLang="en-US" dirty="0"/>
          </a:p>
        </p:txBody>
      </p:sp>
      <p:sp>
        <p:nvSpPr>
          <p:cNvPr id="3" name="内容占位符 2">
            <a:extLst>
              <a:ext uri="{FF2B5EF4-FFF2-40B4-BE49-F238E27FC236}">
                <a16:creationId xmlns:a16="http://schemas.microsoft.com/office/drawing/2014/main" id="{D18D2421-ED02-4774-B8B0-6FA6266477B1}"/>
              </a:ext>
            </a:extLst>
          </p:cNvPr>
          <p:cNvSpPr>
            <a:spLocks noGrp="1"/>
          </p:cNvSpPr>
          <p:nvPr>
            <p:ph idx="1"/>
          </p:nvPr>
        </p:nvSpPr>
        <p:spPr/>
        <p:txBody>
          <a:bodyPr/>
          <a:lstStyle/>
          <a:p>
            <a:r>
              <a:rPr lang="en-US" altLang="zh-CN" dirty="0"/>
              <a:t>Masculinity shows that society will be driven by competition, achievement and success </a:t>
            </a:r>
          </a:p>
          <a:p>
            <a:r>
              <a:rPr lang="en-US" altLang="zh-CN" dirty="0"/>
              <a:t>China and Germany share the same scores in this dimension, which means they all believe in success, and are oriented and driven by success. For example, for example, China can sacrifice families for success: to leave their families and go to other cities for their work; in Germany, they will differentiate into different schools when their children are young. This is good for entrepreneurship because they have clear goals and are willing to fight for or even abandon something when they start their business, which will provide them with motivation. </a:t>
            </a:r>
            <a:r>
              <a:rPr lang="zh-CN" altLang="en-US" dirty="0"/>
              <a:t>。</a:t>
            </a:r>
          </a:p>
        </p:txBody>
      </p:sp>
    </p:spTree>
    <p:extLst>
      <p:ext uri="{BB962C8B-B14F-4D97-AF65-F5344CB8AC3E}">
        <p14:creationId xmlns:p14="http://schemas.microsoft.com/office/powerpoint/2010/main" val="688020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3CB81A6-3501-495B-BF7F-32A62AC996A5}"/>
              </a:ext>
            </a:extLst>
          </p:cNvPr>
          <p:cNvSpPr>
            <a:spLocks noGrp="1"/>
          </p:cNvSpPr>
          <p:nvPr>
            <p:ph type="title"/>
          </p:nvPr>
        </p:nvSpPr>
        <p:spPr/>
        <p:txBody>
          <a:bodyPr/>
          <a:lstStyle/>
          <a:p>
            <a:r>
              <a:rPr lang="en-US" altLang="zh-CN" dirty="0"/>
              <a:t>Uncertainty </a:t>
            </a:r>
            <a:r>
              <a:rPr lang="en-US" altLang="zh-CN" dirty="0" err="1"/>
              <a:t>avoidence</a:t>
            </a:r>
            <a:endParaRPr lang="zh-CN" altLang="en-US" dirty="0"/>
          </a:p>
        </p:txBody>
      </p:sp>
      <p:sp>
        <p:nvSpPr>
          <p:cNvPr id="3" name="内容占位符 2">
            <a:extLst>
              <a:ext uri="{FF2B5EF4-FFF2-40B4-BE49-F238E27FC236}">
                <a16:creationId xmlns:a16="http://schemas.microsoft.com/office/drawing/2014/main" id="{EC1DB768-9C1E-4721-AE0D-F9B6C3FB6E8A}"/>
              </a:ext>
            </a:extLst>
          </p:cNvPr>
          <p:cNvSpPr>
            <a:spLocks noGrp="1"/>
          </p:cNvSpPr>
          <p:nvPr>
            <p:ph idx="1"/>
          </p:nvPr>
        </p:nvSpPr>
        <p:spPr/>
        <p:txBody>
          <a:bodyPr>
            <a:normAutofit fontScale="92500" lnSpcReduction="20000"/>
          </a:bodyPr>
          <a:lstStyle/>
          <a:p>
            <a:r>
              <a:rPr lang="en-US" altLang="zh-CN" dirty="0"/>
              <a:t>Uncertain avoidance is refers to  the degree of social threat to uncertainty , trying to protect occupational safety, formulate more formal rules, refuse deviant views and behaviors, and believe that absolute loyalty and professional knowledge can avoid these situations. </a:t>
            </a:r>
          </a:p>
          <a:p>
            <a:r>
              <a:rPr lang="en-US" altLang="zh-CN" dirty="0"/>
              <a:t>China: the score of China's uncertainty avoidance is only 30, which shows that they have high acceptance of uncertain factors. The Chinese insist on doing things according to law, flexible and practical, seeking truth from facts. Most (70% - 80%) Chinese enterprises are often small and medium-sized enterprises and family businesses.            Germany: Germany is an uncertainty avoidance country (65), and its score is at the top end, so there is a slight preference for uncertainty avoidance. In deductive, inductive or planning, there is strong deductive rather than inductive preference. The certainty of their own decisions is not covered by the greater responsibility of the boss, and the Germans tend to make up for their higher uncertainty by relying heavily on professional knowledge. Germans will oppose their decisions and plans through their own perceptions. </a:t>
            </a:r>
            <a:endParaRPr lang="zh-CN" altLang="en-US" dirty="0"/>
          </a:p>
        </p:txBody>
      </p:sp>
    </p:spTree>
    <p:extLst>
      <p:ext uri="{BB962C8B-B14F-4D97-AF65-F5344CB8AC3E}">
        <p14:creationId xmlns:p14="http://schemas.microsoft.com/office/powerpoint/2010/main" val="2799886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44BE19-7CF7-4FD9-B7FF-ABA667A4AD51}"/>
              </a:ext>
            </a:extLst>
          </p:cNvPr>
          <p:cNvSpPr>
            <a:spLocks noGrp="1"/>
          </p:cNvSpPr>
          <p:nvPr>
            <p:ph type="title"/>
          </p:nvPr>
        </p:nvSpPr>
        <p:spPr/>
        <p:txBody>
          <a:bodyPr/>
          <a:lstStyle/>
          <a:p>
            <a:r>
              <a:rPr lang="en-US" altLang="zh-CN" dirty="0" err="1"/>
              <a:t>Conclution</a:t>
            </a:r>
            <a:r>
              <a:rPr lang="en-US" altLang="zh-CN" dirty="0"/>
              <a:t>:</a:t>
            </a:r>
            <a:br>
              <a:rPr lang="en-US" altLang="zh-CN" dirty="0"/>
            </a:br>
            <a:endParaRPr lang="zh-CN" altLang="en-US" dirty="0"/>
          </a:p>
        </p:txBody>
      </p:sp>
      <p:sp>
        <p:nvSpPr>
          <p:cNvPr id="3" name="内容占位符 2">
            <a:extLst>
              <a:ext uri="{FF2B5EF4-FFF2-40B4-BE49-F238E27FC236}">
                <a16:creationId xmlns:a16="http://schemas.microsoft.com/office/drawing/2014/main" id="{2E0404BF-E020-4317-8332-6D1DF6F8CCC1}"/>
              </a:ext>
            </a:extLst>
          </p:cNvPr>
          <p:cNvSpPr>
            <a:spLocks noGrp="1"/>
          </p:cNvSpPr>
          <p:nvPr>
            <p:ph idx="1"/>
          </p:nvPr>
        </p:nvSpPr>
        <p:spPr/>
        <p:txBody>
          <a:bodyPr>
            <a:normAutofit lnSpcReduction="10000"/>
          </a:bodyPr>
          <a:lstStyle/>
          <a:p>
            <a:r>
              <a:rPr lang="en-US" altLang="zh-CN" dirty="0"/>
              <a:t>Chinese are highly receptivity to uncertainties. They are more willing to try new things and think they will succeed.          </a:t>
            </a:r>
          </a:p>
          <a:p>
            <a:r>
              <a:rPr lang="en-US" altLang="zh-CN" dirty="0"/>
              <a:t>The Chinese look at entrepreneurship in an optimistic and enterprising mindset.           </a:t>
            </a:r>
          </a:p>
          <a:p>
            <a:r>
              <a:rPr lang="en-US" altLang="zh-CN" dirty="0"/>
              <a:t>Chinese society belongs to a collective society. When a person succeeds in starting a business, he will lead people around him to start a business together.            </a:t>
            </a:r>
          </a:p>
          <a:p>
            <a:r>
              <a:rPr lang="en-US" altLang="zh-CN" dirty="0"/>
              <a:t>Germans have a low degree of acceptance of uncertain factors. They will use their own cognition to analyze and predict future trends and determine their behavior through their own analysis. This will cause them to lose a lot of entrepreneurial opportunities</a:t>
            </a:r>
            <a:r>
              <a:rPr lang="en-US" altLang="zh-CN"/>
              <a:t>.            </a:t>
            </a:r>
          </a:p>
          <a:p>
            <a:r>
              <a:rPr lang="en-US" altLang="zh-CN"/>
              <a:t>The </a:t>
            </a:r>
            <a:r>
              <a:rPr lang="en-US" altLang="zh-CN" dirty="0"/>
              <a:t>male social structure of Germany makes them believe in success and will fight for it when they believe they can succeed. </a:t>
            </a:r>
          </a:p>
        </p:txBody>
      </p:sp>
    </p:spTree>
    <p:extLst>
      <p:ext uri="{BB962C8B-B14F-4D97-AF65-F5344CB8AC3E}">
        <p14:creationId xmlns:p14="http://schemas.microsoft.com/office/powerpoint/2010/main" val="2006584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EA5B813-F283-4846-99D2-1994A32F3600}"/>
              </a:ext>
            </a:extLst>
          </p:cNvPr>
          <p:cNvSpPr>
            <a:spLocks noGrp="1"/>
          </p:cNvSpPr>
          <p:nvPr>
            <p:ph type="title"/>
          </p:nvPr>
        </p:nvSpPr>
        <p:spPr/>
        <p:txBody>
          <a:bodyPr/>
          <a:lstStyle/>
          <a:p>
            <a:endParaRPr lang="zh-CN" altLang="en-US" dirty="0"/>
          </a:p>
        </p:txBody>
      </p:sp>
      <p:sp>
        <p:nvSpPr>
          <p:cNvPr id="3" name="内容占位符 2">
            <a:extLst>
              <a:ext uri="{FF2B5EF4-FFF2-40B4-BE49-F238E27FC236}">
                <a16:creationId xmlns:a16="http://schemas.microsoft.com/office/drawing/2014/main" id="{EE80A110-43F0-4924-A71A-D38B65AC70D7}"/>
              </a:ext>
            </a:extLst>
          </p:cNvPr>
          <p:cNvSpPr>
            <a:spLocks noGrp="1"/>
          </p:cNvSpPr>
          <p:nvPr>
            <p:ph idx="1"/>
          </p:nvPr>
        </p:nvSpPr>
        <p:spPr/>
        <p:txBody>
          <a:bodyPr>
            <a:normAutofit/>
          </a:bodyPr>
          <a:lstStyle/>
          <a:p>
            <a:pPr marL="0" indent="0">
              <a:buNone/>
            </a:pPr>
            <a:r>
              <a:rPr lang="en-US" altLang="zh-CN" sz="4800" dirty="0"/>
              <a:t>  </a:t>
            </a:r>
          </a:p>
          <a:p>
            <a:pPr marL="0" indent="0">
              <a:buNone/>
            </a:pPr>
            <a:r>
              <a:rPr lang="en-US" altLang="zh-CN" sz="4800" dirty="0"/>
              <a:t>   Thanks for your watching</a:t>
            </a:r>
            <a:endParaRPr lang="zh-CN" altLang="en-US" sz="4800" dirty="0"/>
          </a:p>
        </p:txBody>
      </p:sp>
    </p:spTree>
    <p:extLst>
      <p:ext uri="{BB962C8B-B14F-4D97-AF65-F5344CB8AC3E}">
        <p14:creationId xmlns:p14="http://schemas.microsoft.com/office/powerpoint/2010/main" val="21393107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离子">
  <a:themeElements>
    <a:clrScheme name="离子">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离子">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离子">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311</TotalTime>
  <Words>480</Words>
  <Application>Microsoft Office PowerPoint</Application>
  <PresentationFormat>宽屏</PresentationFormat>
  <Paragraphs>28</Paragraphs>
  <Slides>10</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10</vt:i4>
      </vt:variant>
    </vt:vector>
  </HeadingPairs>
  <TitlesOfParts>
    <vt:vector size="15" baseType="lpstr">
      <vt:lpstr>宋体</vt:lpstr>
      <vt:lpstr>Arial</vt:lpstr>
      <vt:lpstr>Century Gothic</vt:lpstr>
      <vt:lpstr>Wingdings 3</vt:lpstr>
      <vt:lpstr>离子</vt:lpstr>
      <vt:lpstr>How the culture influence entrepreneurship               -------Between China and Germany</vt:lpstr>
      <vt:lpstr>China  Entrepreneurial Framework Conditions</vt:lpstr>
      <vt:lpstr>Germany  Entrepreneurial Framework Conditions</vt:lpstr>
      <vt:lpstr>Hofsted</vt:lpstr>
      <vt:lpstr>Power Distance</vt:lpstr>
      <vt:lpstr>Individual</vt:lpstr>
      <vt:lpstr>Masculinity</vt:lpstr>
      <vt:lpstr>Uncertainty avoidence</vt:lpstr>
      <vt:lpstr>Conclution: </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Hofsted</dc:title>
  <dc:creator>Win</dc:creator>
  <cp:lastModifiedBy>Win</cp:lastModifiedBy>
  <cp:revision>12</cp:revision>
  <dcterms:created xsi:type="dcterms:W3CDTF">2018-05-11T06:41:52Z</dcterms:created>
  <dcterms:modified xsi:type="dcterms:W3CDTF">2018-05-11T11:54:07Z</dcterms:modified>
</cp:coreProperties>
</file>