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3"/>
  </p:notesMasterIdLst>
  <p:sldIdLst>
    <p:sldId id="257" r:id="rId2"/>
    <p:sldId id="258" r:id="rId3"/>
    <p:sldId id="265" r:id="rId4"/>
    <p:sldId id="266" r:id="rId5"/>
    <p:sldId id="267" r:id="rId6"/>
    <p:sldId id="283" r:id="rId7"/>
    <p:sldId id="264" r:id="rId8"/>
    <p:sldId id="284" r:id="rId9"/>
    <p:sldId id="285" r:id="rId10"/>
    <p:sldId id="280" r:id="rId11"/>
    <p:sldId id="286" r:id="rId12"/>
    <p:sldId id="287" r:id="rId13"/>
    <p:sldId id="288" r:id="rId14"/>
    <p:sldId id="269" r:id="rId15"/>
    <p:sldId id="270" r:id="rId16"/>
    <p:sldId id="272" r:id="rId17"/>
    <p:sldId id="273" r:id="rId18"/>
    <p:sldId id="275" r:id="rId19"/>
    <p:sldId id="271" r:id="rId20"/>
    <p:sldId id="281" r:id="rId21"/>
    <p:sldId id="28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6F6503-6CB3-45ED-A79C-6706414B6550}" v="12" dt="2026-07-03T16:33:22.7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43" autoAdjust="0"/>
    <p:restoredTop sz="94660"/>
  </p:normalViewPr>
  <p:slideViewPr>
    <p:cSldViewPr snapToGrid="0">
      <p:cViewPr varScale="1">
        <p:scale>
          <a:sx n="105" d="100"/>
          <a:sy n="105" d="100"/>
        </p:scale>
        <p:origin x="9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6:31:40.825"/>
    </inkml:context>
    <inkml:brush xml:id="br0">
      <inkml:brushProperty name="width" value="0.035" units="cm"/>
      <inkml:brushProperty name="height" value="0.035" units="cm"/>
    </inkml:brush>
  </inkml:definitions>
  <inkml:trace contextRef="#ctx0" brushRef="#br0">0 111 24575,'733'-25'0,"-486"-3"0,72-2 0,-278 27 0,47-8 0,-49 5 0,53-1 0,-11 7-1365,-57 0-5461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84C45-ACEA-4DFC-9E03-766935CD13E3}" type="datetimeFigureOut">
              <a:rPr lang="en-GB" smtClean="0"/>
              <a:t>14/07/2026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B6195A-AA4F-490B-91DF-F9F8DC7B932D}" type="slidenum">
              <a:rPr lang="en-GB" smtClean="0"/>
              <a:t>‹#›</a:t>
            </a:fld>
            <a:endParaRPr lang="en-GB"/>
          </a:p>
        </p:txBody>
      </p:sp>
    </p:spTree>
    <p:extLst>
      <p:ext uri="{BB962C8B-B14F-4D97-AF65-F5344CB8AC3E}">
        <p14:creationId xmlns:p14="http://schemas.microsoft.com/office/powerpoint/2010/main" val="1289986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B6195A-AA4F-490B-91DF-F9F8DC7B932D}" type="slidenum">
              <a:rPr lang="en-GB" smtClean="0"/>
              <a:t>4</a:t>
            </a:fld>
            <a:endParaRPr lang="en-GB"/>
          </a:p>
        </p:txBody>
      </p:sp>
    </p:spTree>
    <p:extLst>
      <p:ext uri="{BB962C8B-B14F-4D97-AF65-F5344CB8AC3E}">
        <p14:creationId xmlns:p14="http://schemas.microsoft.com/office/powerpoint/2010/main" val="1812060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CA53023-AA68-462B-8493-B442080F376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0040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E7BAA5A-19E6-4502-AEF8-A41C9B7B114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1230642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E7BAA5A-19E6-4502-AEF8-A41C9B7B114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424000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E7BAA5A-19E6-4502-AEF8-A41C9B7B114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590874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E7BAA5A-19E6-4502-AEF8-A41C9B7B1144}"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2440882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E7BAA5A-19E6-4502-AEF8-A41C9B7B1144}" type="datetimeFigureOut">
              <a:rPr lang="en-GB" smtClean="0"/>
              <a:t>14/07/2026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411111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E7BAA5A-19E6-4502-AEF8-A41C9B7B1144}" type="datetimeFigureOut">
              <a:rPr lang="en-GB" smtClean="0"/>
              <a:t>14/07/2026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716041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7BAA5A-19E6-4502-AEF8-A41C9B7B1144}" type="datetimeFigureOut">
              <a:rPr lang="en-GB" smtClean="0"/>
              <a:t>14/07/2026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2783974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E7BAA5A-19E6-4502-AEF8-A41C9B7B1144}"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2775588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E7BAA5A-19E6-4502-AEF8-A41C9B7B1144}"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2104839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E7BAA5A-19E6-4502-AEF8-A41C9B7B114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3252425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E7BAA5A-19E6-4502-AEF8-A41C9B7B114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3217015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DE7BAA5A-19E6-4502-AEF8-A41C9B7B1144}" type="datetimeFigureOut">
              <a:rPr lang="en-GB" smtClean="0"/>
              <a:t>14/07/2026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ACC5889B-5587-4C09-88F4-1A13DAAFF757}" type="slidenum">
              <a:rPr lang="en-GB" smtClean="0"/>
              <a:t>‹#›</a:t>
            </a:fld>
            <a:endParaRPr lang="en-GB"/>
          </a:p>
        </p:txBody>
      </p:sp>
    </p:spTree>
    <p:extLst>
      <p:ext uri="{BB962C8B-B14F-4D97-AF65-F5344CB8AC3E}">
        <p14:creationId xmlns:p14="http://schemas.microsoft.com/office/powerpoint/2010/main" val="4099248969"/>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customXml" Target="../ink/ink1.xml"/><Relationship Id="rId10" Type="http://schemas.openxmlformats.org/officeDocument/2006/relationships/image" Target="../media/image13.png"/><Relationship Id="rId4" Type="http://schemas.openxmlformats.org/officeDocument/2006/relationships/image" Target="../media/image8.png"/><Relationship Id="rId9"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2.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slideLayout" Target="../slideLayouts/slideLayout2.xml"/><Relationship Id="rId4" Type="http://schemas.openxmlformats.org/officeDocument/2006/relationships/image" Target="../media/image35.svg"/></Relationships>
</file>

<file path=ppt/slides/_rels/slide13.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svg"/><Relationship Id="rId1" Type="http://schemas.openxmlformats.org/officeDocument/2006/relationships/slideLayout" Target="../slideLayouts/slideLayout2.xml"/><Relationship Id="rId5" Type="http://schemas.openxmlformats.org/officeDocument/2006/relationships/image" Target="../media/image39.svg"/><Relationship Id="rId4" Type="http://schemas.openxmlformats.org/officeDocument/2006/relationships/image" Target="../media/image38.svg"/></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ff.org/issues/workplace-privacy" TargetMode="External"/><Relationship Id="rId2" Type="http://schemas.openxmlformats.org/officeDocument/2006/relationships/hyperlink" Target="https://doi.org/10.19044/esj.2023.v19n6p31" TargetMode="External"/><Relationship Id="rId1" Type="http://schemas.openxmlformats.org/officeDocument/2006/relationships/slideLayout" Target="../slideLayouts/slideLayout1.xml"/><Relationship Id="rId6" Type="http://schemas.openxmlformats.org/officeDocument/2006/relationships/hyperlink" Target="https://www.ibm.com/think/topics/business-intelligence" TargetMode="External"/><Relationship Id="rId5" Type="http://schemas.openxmlformats.org/officeDocument/2006/relationships/hyperlink" Target="https://www.gartner.com/en/information-technology/glossary/business-intelligence-bi" TargetMode="External"/><Relationship Id="rId4" Type="http://schemas.openxmlformats.org/officeDocument/2006/relationships/hyperlink" Target="https://eur-lex.europa.eu/eli/reg/2016/679/oj"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sap.com/about/trust-center.html" TargetMode="External"/><Relationship Id="rId2" Type="http://schemas.openxmlformats.org/officeDocument/2006/relationships/hyperlink" Target="https://www.oracle.com/erp/what-is-erp/" TargetMode="Externa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hyperlink" Target="https://www.sap.com/products/erp/what-is-erp.html"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 photo of a graduate with a cap on">
            <a:extLst>
              <a:ext uri="{FF2B5EF4-FFF2-40B4-BE49-F238E27FC236}">
                <a16:creationId xmlns:a16="http://schemas.microsoft.com/office/drawing/2014/main" id="{B82F6A8B-EA29-DDB8-35EE-47FDAB5540F5}"/>
              </a:ext>
            </a:extLst>
          </p:cNvPr>
          <p:cNvPicPr>
            <a:picLocks noChangeAspect="1"/>
          </p:cNvPicPr>
          <p:nvPr/>
        </p:nvPicPr>
        <p:blipFill>
          <a:blip r:embed="rId2"/>
          <a:srcRect r="5882" b="-1"/>
          <a:stretch>
            <a:fillRect/>
          </a:stretch>
        </p:blipFill>
        <p:spPr>
          <a:xfrm>
            <a:off x="2522356"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B0A812-8558-348E-1CEB-89AFC42AB185}"/>
              </a:ext>
            </a:extLst>
          </p:cNvPr>
          <p:cNvSpPr>
            <a:spLocks noGrp="1"/>
          </p:cNvSpPr>
          <p:nvPr>
            <p:ph type="title"/>
          </p:nvPr>
        </p:nvSpPr>
        <p:spPr>
          <a:xfrm>
            <a:off x="838200" y="1"/>
            <a:ext cx="9759696" cy="2011680"/>
          </a:xfrm>
        </p:spPr>
        <p:txBody>
          <a:bodyPr>
            <a:normAutofit/>
          </a:bodyPr>
          <a:lstStyle/>
          <a:p>
            <a:pPr algn="ctr"/>
            <a:r>
              <a:rPr lang="en-US" altLang="ru-RU" sz="3600" b="1" dirty="0"/>
              <a:t>Module:  Managing Business Information </a:t>
            </a:r>
            <a:br>
              <a:rPr lang="en-US" altLang="ru-RU" sz="3600" b="1" dirty="0"/>
            </a:br>
            <a:r>
              <a:rPr lang="en-US" altLang="ru-RU" sz="3600" b="1" dirty="0"/>
              <a:t>Module code:</a:t>
            </a:r>
            <a:r>
              <a:rPr lang="en-US" altLang="en-US" sz="3600" b="1" dirty="0"/>
              <a:t> </a:t>
            </a:r>
            <a:r>
              <a:rPr lang="en-US" altLang="ru-RU" sz="3600" b="1" dirty="0"/>
              <a:t>LCLM5004</a:t>
            </a:r>
            <a:br>
              <a:rPr lang="en-US" altLang="ru-RU" sz="3600" b="1" dirty="0"/>
            </a:br>
            <a:r>
              <a:rPr lang="en-US" altLang="ru-RU" sz="3600" b="1" dirty="0"/>
              <a:t>Group presentation</a:t>
            </a:r>
            <a:endParaRPr lang="en-GB" sz="3600" dirty="0"/>
          </a:p>
        </p:txBody>
      </p:sp>
      <p:sp>
        <p:nvSpPr>
          <p:cNvPr id="3" name="Content Placeholder 2">
            <a:extLst>
              <a:ext uri="{FF2B5EF4-FFF2-40B4-BE49-F238E27FC236}">
                <a16:creationId xmlns:a16="http://schemas.microsoft.com/office/drawing/2014/main" id="{F9CD5A5A-7FDB-F987-C09F-55A588649AF4}"/>
              </a:ext>
            </a:extLst>
          </p:cNvPr>
          <p:cNvSpPr>
            <a:spLocks noGrp="1"/>
          </p:cNvSpPr>
          <p:nvPr>
            <p:ph idx="1"/>
          </p:nvPr>
        </p:nvSpPr>
        <p:spPr>
          <a:xfrm>
            <a:off x="749807" y="3335481"/>
            <a:ext cx="7390263" cy="3157393"/>
          </a:xfrm>
        </p:spPr>
        <p:txBody>
          <a:bodyPr>
            <a:normAutofit/>
          </a:bodyPr>
          <a:lstStyle/>
          <a:p>
            <a:r>
              <a:rPr lang="en-GB" sz="2400" b="1" dirty="0"/>
              <a:t>Student Name: </a:t>
            </a:r>
            <a:r>
              <a:rPr lang="en-GB" sz="2400" b="1" dirty="0" err="1"/>
              <a:t>Taisiia</a:t>
            </a:r>
            <a:r>
              <a:rPr lang="en-GB" sz="2400" b="1" dirty="0"/>
              <a:t> </a:t>
            </a:r>
            <a:r>
              <a:rPr lang="en-GB" sz="2400" b="1" dirty="0" err="1"/>
              <a:t>Pavliukova</a:t>
            </a:r>
            <a:r>
              <a:rPr lang="uk-UA" sz="2400" b="1" dirty="0"/>
              <a:t> (</a:t>
            </a:r>
            <a:r>
              <a:rPr lang="en-GB" sz="2400" b="1" dirty="0"/>
              <a:t>ID2429456</a:t>
            </a:r>
            <a:r>
              <a:rPr lang="uk-UA" sz="2400" b="1" dirty="0"/>
              <a:t>)</a:t>
            </a:r>
            <a:endParaRPr lang="en-GB" sz="2400" b="1" dirty="0"/>
          </a:p>
          <a:p>
            <a:r>
              <a:rPr lang="en-GB" sz="2400" b="1" dirty="0"/>
              <a:t>Student Name: Diana Hitel</a:t>
            </a:r>
            <a:r>
              <a:rPr lang="uk-UA" sz="2400" b="1" dirty="0"/>
              <a:t> (</a:t>
            </a:r>
            <a:r>
              <a:rPr lang="en-GB" sz="2400" b="1" dirty="0"/>
              <a:t>ID2417453</a:t>
            </a:r>
            <a:r>
              <a:rPr lang="uk-UA" sz="2400" b="1" dirty="0"/>
              <a:t>)</a:t>
            </a:r>
            <a:endParaRPr lang="en-GB" sz="2400" b="1" dirty="0"/>
          </a:p>
          <a:p>
            <a:r>
              <a:rPr lang="en-GB" sz="2400" b="1" dirty="0"/>
              <a:t>Student Name: Bohdan </a:t>
            </a:r>
            <a:r>
              <a:rPr lang="en-GB" sz="2400" b="1" dirty="0" err="1"/>
              <a:t>Snyhyr</a:t>
            </a:r>
            <a:r>
              <a:rPr lang="uk-UA" sz="2400" b="1" dirty="0"/>
              <a:t> (</a:t>
            </a:r>
            <a:r>
              <a:rPr lang="en-GB" sz="2400" b="1" dirty="0"/>
              <a:t>ID2419277</a:t>
            </a:r>
            <a:r>
              <a:rPr lang="uk-UA" sz="2400" b="1" dirty="0"/>
              <a:t>)</a:t>
            </a:r>
            <a:endParaRPr lang="en-GB" sz="2400" b="1" dirty="0"/>
          </a:p>
          <a:p>
            <a:r>
              <a:rPr lang="en-GB" sz="2400" b="1" dirty="0"/>
              <a:t>Student Name: </a:t>
            </a:r>
            <a:r>
              <a:rPr lang="pt-BR" sz="2400" b="1" dirty="0"/>
              <a:t>Victor Hugo Da Silveira Pedrosa</a:t>
            </a:r>
            <a:r>
              <a:rPr lang="uk-UA" sz="2400" b="1" dirty="0"/>
              <a:t> (</a:t>
            </a:r>
            <a:r>
              <a:rPr lang="pt-BR" sz="2400" b="1" dirty="0"/>
              <a:t>ID2422018</a:t>
            </a:r>
            <a:r>
              <a:rPr lang="uk-UA" sz="2400" b="1" dirty="0"/>
              <a:t>)</a:t>
            </a:r>
            <a:endParaRPr lang="en-GB" sz="2400" b="1" dirty="0"/>
          </a:p>
          <a:p>
            <a:endParaRPr lang="en-GB" sz="2000" b="1" dirty="0"/>
          </a:p>
          <a:p>
            <a:pPr marL="0" indent="0">
              <a:buNone/>
            </a:pPr>
            <a:r>
              <a:rPr lang="en-GB" sz="2400" b="1" dirty="0"/>
              <a:t>Lecture: </a:t>
            </a:r>
            <a:r>
              <a:rPr lang="en-GB" sz="2400" b="1" dirty="0" err="1"/>
              <a:t>Amitave</a:t>
            </a:r>
            <a:r>
              <a:rPr lang="en-GB" sz="2400" b="1" dirty="0"/>
              <a:t> Banik </a:t>
            </a:r>
          </a:p>
          <a:p>
            <a:endParaRPr lang="en-GB" sz="2000" dirty="0"/>
          </a:p>
        </p:txBody>
      </p:sp>
    </p:spTree>
    <p:extLst>
      <p:ext uri="{BB962C8B-B14F-4D97-AF65-F5344CB8AC3E}">
        <p14:creationId xmlns:p14="http://schemas.microsoft.com/office/powerpoint/2010/main" val="2804180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0" name="Group 39">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41" name="Freeform: Shape 40">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Content Placeholder 6">
            <a:extLst>
              <a:ext uri="{FF2B5EF4-FFF2-40B4-BE49-F238E27FC236}">
                <a16:creationId xmlns:a16="http://schemas.microsoft.com/office/drawing/2014/main" id="{9C1E8C3E-722D-EDD6-31E4-B04CEF4A7116}"/>
              </a:ext>
            </a:extLst>
          </p:cNvPr>
          <p:cNvSpPr>
            <a:spLocks noGrp="1"/>
          </p:cNvSpPr>
          <p:nvPr>
            <p:ph idx="1"/>
          </p:nvPr>
        </p:nvSpPr>
        <p:spPr>
          <a:xfrm>
            <a:off x="694944" y="466344"/>
            <a:ext cx="9829800" cy="6021083"/>
          </a:xfrm>
        </p:spPr>
        <p:txBody>
          <a:bodyPr>
            <a:normAutofit lnSpcReduction="10000"/>
          </a:bodyPr>
          <a:lstStyle/>
          <a:p>
            <a:pPr marL="0" indent="0" algn="ctr">
              <a:buNone/>
            </a:pPr>
            <a:r>
              <a:rPr lang="en-US" altLang="ru-RU" sz="3600" b="1" dirty="0">
                <a:solidFill>
                  <a:schemeClr val="tx2"/>
                </a:solidFill>
              </a:rPr>
              <a:t>Module:  Managing Business Information </a:t>
            </a:r>
            <a:br>
              <a:rPr lang="en-US" altLang="ru-RU" sz="3600" b="1" dirty="0">
                <a:solidFill>
                  <a:schemeClr val="tx2"/>
                </a:solidFill>
              </a:rPr>
            </a:br>
            <a:r>
              <a:rPr lang="en-US" altLang="ru-RU" sz="3600" b="1" dirty="0">
                <a:solidFill>
                  <a:schemeClr val="tx2"/>
                </a:solidFill>
              </a:rPr>
              <a:t>Module code:</a:t>
            </a:r>
            <a:r>
              <a:rPr lang="en-US" altLang="en-US" sz="3600" b="1" dirty="0">
                <a:solidFill>
                  <a:schemeClr val="tx2"/>
                </a:solidFill>
              </a:rPr>
              <a:t> </a:t>
            </a:r>
            <a:r>
              <a:rPr lang="en-US" altLang="ru-RU" sz="3600" b="1" dirty="0">
                <a:solidFill>
                  <a:schemeClr val="tx2"/>
                </a:solidFill>
              </a:rPr>
              <a:t>LCLM5004</a:t>
            </a:r>
          </a:p>
          <a:p>
            <a:pPr marL="0" indent="0" algn="ctr">
              <a:buNone/>
            </a:pPr>
            <a:endParaRPr lang="en-US" sz="3600" b="1" dirty="0">
              <a:solidFill>
                <a:schemeClr val="tx2"/>
              </a:solidFill>
            </a:endParaRPr>
          </a:p>
          <a:p>
            <a:pPr marL="0" indent="0" algn="ctr">
              <a:buNone/>
            </a:pPr>
            <a:br>
              <a:rPr lang="en-GB" b="1" dirty="0">
                <a:solidFill>
                  <a:schemeClr val="tx2"/>
                </a:solidFill>
              </a:rPr>
            </a:br>
            <a:r>
              <a:rPr lang="en-GB" b="1" dirty="0">
                <a:solidFill>
                  <a:schemeClr val="tx2"/>
                </a:solidFill>
              </a:rPr>
              <a:t>Student Name: Taisiia Pavliukova</a:t>
            </a:r>
            <a:br>
              <a:rPr lang="en-GB" b="1" dirty="0">
                <a:solidFill>
                  <a:schemeClr val="tx2"/>
                </a:solidFill>
              </a:rPr>
            </a:br>
            <a:r>
              <a:rPr lang="en-GB" b="1" dirty="0">
                <a:solidFill>
                  <a:schemeClr val="tx2"/>
                </a:solidFill>
              </a:rPr>
              <a:t>Student ID 2429456</a:t>
            </a:r>
            <a:br>
              <a:rPr lang="en-GB" b="1" dirty="0">
                <a:solidFill>
                  <a:schemeClr val="tx2"/>
                </a:solidFill>
              </a:rPr>
            </a:br>
            <a:r>
              <a:rPr lang="en-GB" b="1" dirty="0">
                <a:solidFill>
                  <a:schemeClr val="tx2"/>
                </a:solidFill>
              </a:rPr>
              <a:t> </a:t>
            </a:r>
            <a:br>
              <a:rPr lang="en-GB" b="1" dirty="0">
                <a:solidFill>
                  <a:schemeClr val="tx2"/>
                </a:solidFill>
              </a:rPr>
            </a:br>
            <a:r>
              <a:rPr lang="en-GB" b="1" dirty="0">
                <a:solidFill>
                  <a:schemeClr val="tx2"/>
                </a:solidFill>
              </a:rPr>
              <a:t>Topic: Introduce different Information Systems - Explain their role in business operations, highlighting their importance for efficiency, decision-making, and competitive advantage. Provide a brief overview of different types and their impact.</a:t>
            </a:r>
            <a:br>
              <a:rPr lang="en-GB" b="1" dirty="0">
                <a:solidFill>
                  <a:schemeClr val="tx2"/>
                </a:solidFill>
              </a:rPr>
            </a:br>
            <a:br>
              <a:rPr lang="en-GB" b="1" dirty="0">
                <a:solidFill>
                  <a:schemeClr val="tx2"/>
                </a:solidFill>
              </a:rPr>
            </a:br>
            <a:br>
              <a:rPr lang="en-GB" b="1" dirty="0">
                <a:solidFill>
                  <a:schemeClr val="tx2"/>
                </a:solidFill>
              </a:rPr>
            </a:br>
            <a:r>
              <a:rPr lang="en-GB" b="1" dirty="0">
                <a:solidFill>
                  <a:schemeClr val="tx2"/>
                </a:solidFill>
              </a:rPr>
              <a:t> Lecture: </a:t>
            </a:r>
            <a:r>
              <a:rPr lang="en-GB" b="1" dirty="0" err="1">
                <a:solidFill>
                  <a:schemeClr val="tx2"/>
                </a:solidFill>
              </a:rPr>
              <a:t>Amitave</a:t>
            </a:r>
            <a:r>
              <a:rPr lang="en-GB" b="1" dirty="0">
                <a:solidFill>
                  <a:schemeClr val="tx2"/>
                </a:solidFill>
              </a:rPr>
              <a:t> Banik</a:t>
            </a:r>
          </a:p>
        </p:txBody>
      </p:sp>
      <p:grpSp>
        <p:nvGrpSpPr>
          <p:cNvPr id="46" name="Group 45">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47" name="Freeform: Shape 46">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a:extLst>
              <a:ext uri="{FF2B5EF4-FFF2-40B4-BE49-F238E27FC236}">
                <a16:creationId xmlns:a16="http://schemas.microsoft.com/office/drawing/2014/main" id="{BB2D7DBB-3668-B6F9-FBD8-A1CC79A28247}"/>
              </a:ext>
            </a:extLst>
          </p:cNvPr>
          <p:cNvPicPr>
            <a:picLocks noChangeAspect="1"/>
          </p:cNvPicPr>
          <p:nvPr/>
        </p:nvPicPr>
        <p:blipFill>
          <a:blip r:embed="rId2"/>
          <a:stretch>
            <a:fillRect/>
          </a:stretch>
        </p:blipFill>
        <p:spPr>
          <a:xfrm>
            <a:off x="10053657" y="187092"/>
            <a:ext cx="1837373" cy="814234"/>
          </a:xfrm>
          <a:prstGeom prst="rect">
            <a:avLst/>
          </a:prstGeom>
        </p:spPr>
      </p:pic>
    </p:spTree>
    <p:extLst>
      <p:ext uri="{BB962C8B-B14F-4D97-AF65-F5344CB8AC3E}">
        <p14:creationId xmlns:p14="http://schemas.microsoft.com/office/powerpoint/2010/main" val="2580627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8D813003-04A1-AD70-5620-317032D996EB}"/>
              </a:ext>
            </a:extLst>
          </p:cNvPr>
          <p:cNvPicPr>
            <a:picLocks noChangeAspect="1"/>
          </p:cNvPicPr>
          <p:nvPr/>
        </p:nvPicPr>
        <p:blipFill>
          <a:blip r:embed="rId2">
            <a:duotone>
              <a:prstClr val="black"/>
              <a:schemeClr val="tx2">
                <a:tint val="45000"/>
                <a:satMod val="400000"/>
              </a:schemeClr>
            </a:duotone>
          </a:blip>
          <a:stretch>
            <a:fillRect/>
          </a:stretch>
        </p:blipFill>
        <p:spPr>
          <a:xfrm>
            <a:off x="6901919" y="1247191"/>
            <a:ext cx="5289776" cy="4187298"/>
          </a:xfrm>
          <a:prstGeom prst="rect">
            <a:avLst/>
          </a:prstGeom>
        </p:spPr>
      </p:pic>
      <p:sp>
        <p:nvSpPr>
          <p:cNvPr id="6" name="TextBox 5">
            <a:extLst>
              <a:ext uri="{FF2B5EF4-FFF2-40B4-BE49-F238E27FC236}">
                <a16:creationId xmlns:a16="http://schemas.microsoft.com/office/drawing/2014/main" id="{6CE67A41-ECB4-7CDD-49E5-AD435E872D85}"/>
              </a:ext>
            </a:extLst>
          </p:cNvPr>
          <p:cNvSpPr txBox="1"/>
          <p:nvPr/>
        </p:nvSpPr>
        <p:spPr>
          <a:xfrm>
            <a:off x="89149" y="1205791"/>
            <a:ext cx="6620282" cy="3477875"/>
          </a:xfrm>
          <a:prstGeom prst="rect">
            <a:avLst/>
          </a:prstGeom>
          <a:noFill/>
        </p:spPr>
        <p:txBody>
          <a:bodyPr wrap="square">
            <a:spAutoFit/>
          </a:bodyPr>
          <a:lstStyle/>
          <a:p>
            <a:pPr algn="just">
              <a:buNone/>
            </a:pPr>
            <a:r>
              <a:rPr lang="en-GB" sz="2000" dirty="0"/>
              <a:t>          </a:t>
            </a:r>
            <a:r>
              <a:rPr lang="en-GB" sz="2200" dirty="0"/>
              <a:t>An </a:t>
            </a:r>
            <a:r>
              <a:rPr lang="en-GB" sz="2200" b="1" dirty="0"/>
              <a:t>Information System (IS)</a:t>
            </a:r>
            <a:r>
              <a:rPr lang="en-GB" sz="2200" dirty="0"/>
              <a:t> combines people, processes, data, software, and hardware to collect, process, store, and distribute information that supports business operations and organisational goals.</a:t>
            </a:r>
          </a:p>
          <a:p>
            <a:pPr algn="just">
              <a:buNone/>
            </a:pPr>
            <a:r>
              <a:rPr lang="en-GB" sz="2200" dirty="0"/>
              <a:t>          In modern organisations, information systems improve </a:t>
            </a:r>
            <a:r>
              <a:rPr lang="en-GB" sz="2200" b="1" dirty="0"/>
              <a:t>operational efficiency</a:t>
            </a:r>
            <a:r>
              <a:rPr lang="en-GB" sz="2200" dirty="0"/>
              <a:t>, support </a:t>
            </a:r>
            <a:r>
              <a:rPr lang="en-GB" sz="2200" b="1" dirty="0"/>
              <a:t>managerial decision-making</a:t>
            </a:r>
            <a:r>
              <a:rPr lang="en-GB" sz="2200" dirty="0"/>
              <a:t>, and help businesses gain a </a:t>
            </a:r>
            <a:r>
              <a:rPr lang="en-GB" sz="2200" b="1" dirty="0"/>
              <a:t>competitive advantage</a:t>
            </a:r>
            <a:r>
              <a:rPr lang="en-GB" sz="2200" dirty="0"/>
              <a:t> by providing accurate, timely, and relevant information.</a:t>
            </a:r>
          </a:p>
        </p:txBody>
      </p:sp>
      <p:sp>
        <p:nvSpPr>
          <p:cNvPr id="9" name="TextBox 8">
            <a:extLst>
              <a:ext uri="{FF2B5EF4-FFF2-40B4-BE49-F238E27FC236}">
                <a16:creationId xmlns:a16="http://schemas.microsoft.com/office/drawing/2014/main" id="{45C7BC1E-B84A-235B-74E6-233C95A2EB81}"/>
              </a:ext>
            </a:extLst>
          </p:cNvPr>
          <p:cNvSpPr txBox="1"/>
          <p:nvPr/>
        </p:nvSpPr>
        <p:spPr>
          <a:xfrm>
            <a:off x="1265267" y="220171"/>
            <a:ext cx="10505062" cy="707886"/>
          </a:xfrm>
          <a:prstGeom prst="rect">
            <a:avLst/>
          </a:prstGeom>
          <a:noFill/>
        </p:spPr>
        <p:txBody>
          <a:bodyPr wrap="square">
            <a:spAutoFit/>
          </a:bodyPr>
          <a:lstStyle/>
          <a:p>
            <a:pPr>
              <a:buNone/>
            </a:pPr>
            <a:r>
              <a:rPr lang="en-GB" sz="4000" b="1" dirty="0"/>
              <a:t>Information Systems in Modern Business</a:t>
            </a:r>
          </a:p>
        </p:txBody>
      </p:sp>
      <p:sp>
        <p:nvSpPr>
          <p:cNvPr id="13" name="TextBox 12">
            <a:extLst>
              <a:ext uri="{FF2B5EF4-FFF2-40B4-BE49-F238E27FC236}">
                <a16:creationId xmlns:a16="http://schemas.microsoft.com/office/drawing/2014/main" id="{32FC5D90-3FE8-09B1-DFFC-349697A3B393}"/>
              </a:ext>
            </a:extLst>
          </p:cNvPr>
          <p:cNvSpPr txBox="1"/>
          <p:nvPr/>
        </p:nvSpPr>
        <p:spPr>
          <a:xfrm>
            <a:off x="261125" y="4971433"/>
            <a:ext cx="6108192" cy="1323439"/>
          </a:xfrm>
          <a:prstGeom prst="rect">
            <a:avLst/>
          </a:prstGeom>
          <a:noFill/>
        </p:spPr>
        <p:txBody>
          <a:bodyPr wrap="square">
            <a:spAutoFit/>
          </a:bodyPr>
          <a:lstStyle/>
          <a:p>
            <a:pPr>
              <a:buNone/>
            </a:pPr>
            <a:r>
              <a:rPr lang="en-GB" sz="2000" b="1" dirty="0"/>
              <a:t>Key Benefits</a:t>
            </a:r>
          </a:p>
          <a:p>
            <a:pPr>
              <a:buNone/>
            </a:pPr>
            <a:r>
              <a:rPr lang="en-GB" sz="2000" dirty="0"/>
              <a:t>⚡ </a:t>
            </a:r>
            <a:r>
              <a:rPr lang="en-GB" sz="2000" b="1" dirty="0"/>
              <a:t>Operational Efficiency</a:t>
            </a:r>
            <a:endParaRPr lang="en-GB" sz="2000" dirty="0"/>
          </a:p>
          <a:p>
            <a:pPr>
              <a:buNone/>
            </a:pPr>
            <a:r>
              <a:rPr lang="en-GB" sz="2000" dirty="0"/>
              <a:t>📊 </a:t>
            </a:r>
            <a:r>
              <a:rPr lang="en-GB" sz="2000" b="1" dirty="0"/>
              <a:t>Better Decision-Making</a:t>
            </a:r>
            <a:endParaRPr lang="en-GB" sz="2000" dirty="0"/>
          </a:p>
          <a:p>
            <a:pPr>
              <a:buNone/>
            </a:pPr>
            <a:r>
              <a:rPr lang="en-GB" sz="2000" dirty="0"/>
              <a:t>👑 </a:t>
            </a:r>
            <a:r>
              <a:rPr lang="en-GB" sz="2000" b="1" dirty="0"/>
              <a:t>Competitive Advantage</a:t>
            </a:r>
            <a:endParaRPr lang="en-GB" sz="2000" dirty="0"/>
          </a:p>
        </p:txBody>
      </p:sp>
      <p:pic>
        <p:nvPicPr>
          <p:cNvPr id="28" name="Picture 27">
            <a:extLst>
              <a:ext uri="{FF2B5EF4-FFF2-40B4-BE49-F238E27FC236}">
                <a16:creationId xmlns:a16="http://schemas.microsoft.com/office/drawing/2014/main" id="{EB732FF6-07C5-8933-750D-E4841B8FF545}"/>
              </a:ext>
            </a:extLst>
          </p:cNvPr>
          <p:cNvPicPr>
            <a:picLocks noChangeAspect="1"/>
          </p:cNvPicPr>
          <p:nvPr/>
        </p:nvPicPr>
        <p:blipFill>
          <a:blip r:embed="rId3">
            <a:duotone>
              <a:schemeClr val="bg2">
                <a:shade val="45000"/>
                <a:satMod val="135000"/>
              </a:schemeClr>
              <a:prstClr val="white"/>
            </a:duotone>
          </a:blip>
          <a:stretch>
            <a:fillRect/>
          </a:stretch>
        </p:blipFill>
        <p:spPr>
          <a:xfrm>
            <a:off x="6919717" y="5753624"/>
            <a:ext cx="5271978" cy="933580"/>
          </a:xfrm>
          <a:prstGeom prst="rect">
            <a:avLst/>
          </a:prstGeom>
        </p:spPr>
      </p:pic>
      <p:sp>
        <p:nvSpPr>
          <p:cNvPr id="35" name="TextBox 34">
            <a:extLst>
              <a:ext uri="{FF2B5EF4-FFF2-40B4-BE49-F238E27FC236}">
                <a16:creationId xmlns:a16="http://schemas.microsoft.com/office/drawing/2014/main" id="{616D1A45-2BBE-024E-6A16-1E300D964E38}"/>
              </a:ext>
            </a:extLst>
          </p:cNvPr>
          <p:cNvSpPr txBox="1"/>
          <p:nvPr/>
        </p:nvSpPr>
        <p:spPr>
          <a:xfrm>
            <a:off x="0" y="6484512"/>
            <a:ext cx="6121908" cy="369332"/>
          </a:xfrm>
          <a:prstGeom prst="rect">
            <a:avLst/>
          </a:prstGeom>
          <a:noFill/>
        </p:spPr>
        <p:txBody>
          <a:bodyPr wrap="square">
            <a:spAutoFit/>
          </a:bodyPr>
          <a:lstStyle/>
          <a:p>
            <a:r>
              <a:rPr lang="en-GB" dirty="0"/>
              <a:t>(Laudon &amp; Laudon, 2024; Stair &amp; Reynolds, 2023)</a:t>
            </a:r>
          </a:p>
        </p:txBody>
      </p:sp>
    </p:spTree>
    <p:extLst>
      <p:ext uri="{BB962C8B-B14F-4D97-AF65-F5344CB8AC3E}">
        <p14:creationId xmlns:p14="http://schemas.microsoft.com/office/powerpoint/2010/main" val="3444494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Rectangle 3">
            <a:extLst>
              <a:ext uri="{FF2B5EF4-FFF2-40B4-BE49-F238E27FC236}">
                <a16:creationId xmlns:a16="http://schemas.microsoft.com/office/drawing/2014/main" id="{AE5445B8-4B1B-844D-54B3-72BE2EF6594F}"/>
              </a:ext>
            </a:extLst>
          </p:cNvPr>
          <p:cNvSpPr/>
          <p:nvPr/>
        </p:nvSpPr>
        <p:spPr>
          <a:xfrm>
            <a:off x="469373" y="1690530"/>
            <a:ext cx="7700466" cy="4582253"/>
          </a:xfrm>
          <a:prstGeom prst="rect">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a:p>
        </p:txBody>
      </p:sp>
      <p:sp>
        <p:nvSpPr>
          <p:cNvPr id="5" name="TextBox 4">
            <a:extLst>
              <a:ext uri="{FF2B5EF4-FFF2-40B4-BE49-F238E27FC236}">
                <a16:creationId xmlns:a16="http://schemas.microsoft.com/office/drawing/2014/main" id="{CCCEC4F7-F489-5CC7-A824-251054AC0B2E}"/>
              </a:ext>
            </a:extLst>
          </p:cNvPr>
          <p:cNvSpPr txBox="1"/>
          <p:nvPr/>
        </p:nvSpPr>
        <p:spPr>
          <a:xfrm>
            <a:off x="659918" y="1805371"/>
            <a:ext cx="7248475" cy="707886"/>
          </a:xfrm>
          <a:prstGeom prst="rect">
            <a:avLst/>
          </a:prstGeom>
          <a:noFill/>
        </p:spPr>
        <p:txBody>
          <a:bodyPr wrap="square">
            <a:spAutoFit/>
          </a:bodyPr>
          <a:lstStyle/>
          <a:p>
            <a:pPr>
              <a:defRPr sz="1100" b="1">
                <a:solidFill>
                  <a:srgbClr val="777777"/>
                </a:solidFill>
              </a:defRPr>
            </a:pPr>
            <a:r>
              <a:rPr sz="2000" dirty="0">
                <a:solidFill>
                  <a:schemeClr val="tx1">
                    <a:lumMod val="95000"/>
                  </a:schemeClr>
                </a:solidFill>
              </a:rPr>
              <a:t>ENVIRONMENT: Suppliers | Customers | Regulatory Agencies | Competitors</a:t>
            </a:r>
          </a:p>
        </p:txBody>
      </p:sp>
      <p:sp>
        <p:nvSpPr>
          <p:cNvPr id="7" name="Rectangle 6">
            <a:extLst>
              <a:ext uri="{FF2B5EF4-FFF2-40B4-BE49-F238E27FC236}">
                <a16:creationId xmlns:a16="http://schemas.microsoft.com/office/drawing/2014/main" id="{08A08C21-0C3E-D2B5-272A-87C579D1513C}"/>
              </a:ext>
            </a:extLst>
          </p:cNvPr>
          <p:cNvSpPr/>
          <p:nvPr/>
        </p:nvSpPr>
        <p:spPr>
          <a:xfrm>
            <a:off x="905256" y="2959333"/>
            <a:ext cx="1665147" cy="1500810"/>
          </a:xfrm>
          <a:prstGeom prst="rect">
            <a:avLst/>
          </a:prstGeom>
          <a:solidFill>
            <a:srgbClr val="111111"/>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solidFill>
                  <a:srgbClr val="FFFFFF"/>
                </a:solidFill>
              </a:defRPr>
            </a:pPr>
            <a:r>
              <a:rPr sz="2000" dirty="0"/>
              <a:t>INPUT</a:t>
            </a:r>
          </a:p>
          <a:p>
            <a:r>
              <a:rPr sz="2000" dirty="0"/>
              <a:t>(Collect Raw Data)</a:t>
            </a:r>
          </a:p>
        </p:txBody>
      </p:sp>
      <p:sp>
        <p:nvSpPr>
          <p:cNvPr id="9" name="Rectangle 8">
            <a:extLst>
              <a:ext uri="{FF2B5EF4-FFF2-40B4-BE49-F238E27FC236}">
                <a16:creationId xmlns:a16="http://schemas.microsoft.com/office/drawing/2014/main" id="{B61431A5-85B5-450A-4E0D-4B7618D05F41}"/>
              </a:ext>
            </a:extLst>
          </p:cNvPr>
          <p:cNvSpPr/>
          <p:nvPr/>
        </p:nvSpPr>
        <p:spPr>
          <a:xfrm>
            <a:off x="3328347" y="2959333"/>
            <a:ext cx="1801064" cy="1512476"/>
          </a:xfrm>
          <a:prstGeom prst="rect">
            <a:avLst/>
          </a:prstGeom>
          <a:solidFill>
            <a:srgbClr val="111111"/>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solidFill>
                  <a:srgbClr val="FFFFFF"/>
                </a:solidFill>
              </a:defRPr>
            </a:pPr>
            <a:r>
              <a:rPr sz="2000" dirty="0"/>
              <a:t>PROCESSING</a:t>
            </a:r>
          </a:p>
          <a:p>
            <a:pPr>
              <a:defRPr sz="1200">
                <a:solidFill>
                  <a:srgbClr val="FFFFFF"/>
                </a:solidFill>
              </a:defRPr>
            </a:pPr>
            <a:r>
              <a:rPr sz="2000" dirty="0"/>
              <a:t>• Classify</a:t>
            </a:r>
          </a:p>
          <a:p>
            <a:pPr>
              <a:defRPr sz="1200">
                <a:solidFill>
                  <a:srgbClr val="FFFFFF"/>
                </a:solidFill>
              </a:defRPr>
            </a:pPr>
            <a:r>
              <a:rPr sz="2000" dirty="0"/>
              <a:t>• Arrange</a:t>
            </a:r>
          </a:p>
          <a:p>
            <a:pPr>
              <a:defRPr sz="1200">
                <a:solidFill>
                  <a:srgbClr val="FFFFFF"/>
                </a:solidFill>
              </a:defRPr>
            </a:pPr>
            <a:r>
              <a:rPr sz="2000" dirty="0"/>
              <a:t>• Calculate</a:t>
            </a:r>
          </a:p>
        </p:txBody>
      </p:sp>
      <p:sp>
        <p:nvSpPr>
          <p:cNvPr id="11" name="Rectangle 10">
            <a:extLst>
              <a:ext uri="{FF2B5EF4-FFF2-40B4-BE49-F238E27FC236}">
                <a16:creationId xmlns:a16="http://schemas.microsoft.com/office/drawing/2014/main" id="{FCF982FC-C2F3-DA72-B485-72714C6CF98C}"/>
              </a:ext>
            </a:extLst>
          </p:cNvPr>
          <p:cNvSpPr/>
          <p:nvPr/>
        </p:nvSpPr>
        <p:spPr>
          <a:xfrm>
            <a:off x="5824744" y="2944388"/>
            <a:ext cx="1801064" cy="1527421"/>
          </a:xfrm>
          <a:prstGeom prst="rect">
            <a:avLst/>
          </a:prstGeom>
          <a:solidFill>
            <a:srgbClr val="111111"/>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solidFill>
                  <a:srgbClr val="FFFFFF"/>
                </a:solidFill>
              </a:defRPr>
            </a:pPr>
            <a:r>
              <a:rPr sz="2000" dirty="0"/>
              <a:t>OUTPUT</a:t>
            </a:r>
          </a:p>
          <a:p>
            <a:r>
              <a:rPr sz="2000" dirty="0"/>
              <a:t>(Dashboards &amp; Reports)</a:t>
            </a:r>
          </a:p>
        </p:txBody>
      </p:sp>
      <p:sp>
        <p:nvSpPr>
          <p:cNvPr id="13" name="Rectangle 12">
            <a:extLst>
              <a:ext uri="{FF2B5EF4-FFF2-40B4-BE49-F238E27FC236}">
                <a16:creationId xmlns:a16="http://schemas.microsoft.com/office/drawing/2014/main" id="{396DAB7C-B1B1-81B1-FE86-EA24134FD250}"/>
              </a:ext>
            </a:extLst>
          </p:cNvPr>
          <p:cNvSpPr/>
          <p:nvPr/>
        </p:nvSpPr>
        <p:spPr>
          <a:xfrm>
            <a:off x="758961" y="5148739"/>
            <a:ext cx="7086287" cy="731520"/>
          </a:xfrm>
          <a:prstGeom prst="rect">
            <a:avLst/>
          </a:prstGeom>
          <a:solidFill>
            <a:srgbClr val="333333"/>
          </a:solidFill>
        </p:spPr>
        <p:style>
          <a:lnRef idx="1">
            <a:schemeClr val="accent1"/>
          </a:lnRef>
          <a:fillRef idx="3">
            <a:schemeClr val="accent1"/>
          </a:fillRef>
          <a:effectRef idx="2">
            <a:schemeClr val="accent1"/>
          </a:effectRef>
          <a:fontRef idx="minor">
            <a:schemeClr val="lt1"/>
          </a:fontRef>
        </p:style>
        <p:txBody>
          <a:bodyPr rtlCol="0" anchor="ctr"/>
          <a:lstStyle/>
          <a:p>
            <a:pPr>
              <a:defRPr sz="1300">
                <a:solidFill>
                  <a:srgbClr val="FFFFFF"/>
                </a:solidFill>
              </a:defRPr>
            </a:pPr>
            <a:r>
              <a:rPr sz="2000" dirty="0"/>
              <a:t>FEEDBACK LOOP: Continuous System Evaluation &amp; Real-Time Alignment</a:t>
            </a:r>
          </a:p>
        </p:txBody>
      </p:sp>
      <p:cxnSp>
        <p:nvCxnSpPr>
          <p:cNvPr id="28" name="Straight Arrow Connector 27">
            <a:extLst>
              <a:ext uri="{FF2B5EF4-FFF2-40B4-BE49-F238E27FC236}">
                <a16:creationId xmlns:a16="http://schemas.microsoft.com/office/drawing/2014/main" id="{CC2483F3-56AA-215F-AE18-0733AF98F4DD}"/>
              </a:ext>
            </a:extLst>
          </p:cNvPr>
          <p:cNvCxnSpPr>
            <a:cxnSpLocks/>
          </p:cNvCxnSpPr>
          <p:nvPr/>
        </p:nvCxnSpPr>
        <p:spPr>
          <a:xfrm>
            <a:off x="2570403" y="3712464"/>
            <a:ext cx="731520" cy="0"/>
          </a:xfrm>
          <a:prstGeom prst="straightConnector1">
            <a:avLst/>
          </a:prstGeom>
          <a:ln>
            <a:solidFill>
              <a:schemeClr val="accent1"/>
            </a:solidFill>
            <a:tailEnd type="triangle"/>
          </a:ln>
        </p:spPr>
        <p:style>
          <a:lnRef idx="2">
            <a:schemeClr val="accent6"/>
          </a:lnRef>
          <a:fillRef idx="0">
            <a:schemeClr val="accent6"/>
          </a:fillRef>
          <a:effectRef idx="1">
            <a:schemeClr val="accent6"/>
          </a:effectRef>
          <a:fontRef idx="minor">
            <a:schemeClr val="tx1"/>
          </a:fontRef>
        </p:style>
      </p:cxnSp>
      <p:cxnSp>
        <p:nvCxnSpPr>
          <p:cNvPr id="35" name="Straight Arrow Connector 34">
            <a:extLst>
              <a:ext uri="{FF2B5EF4-FFF2-40B4-BE49-F238E27FC236}">
                <a16:creationId xmlns:a16="http://schemas.microsoft.com/office/drawing/2014/main" id="{5934DED5-C8DC-07AB-4F6D-6DC3FB55F862}"/>
              </a:ext>
            </a:extLst>
          </p:cNvPr>
          <p:cNvCxnSpPr>
            <a:cxnSpLocks/>
            <a:endCxn id="11" idx="1"/>
          </p:cNvCxnSpPr>
          <p:nvPr/>
        </p:nvCxnSpPr>
        <p:spPr>
          <a:xfrm flipV="1">
            <a:off x="5129411" y="3708099"/>
            <a:ext cx="695333" cy="436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158738E2-B8F7-C813-7104-CCB6F8C22383}"/>
              </a:ext>
            </a:extLst>
          </p:cNvPr>
          <p:cNvCxnSpPr>
            <a:cxnSpLocks/>
          </p:cNvCxnSpPr>
          <p:nvPr/>
        </p:nvCxnSpPr>
        <p:spPr>
          <a:xfrm>
            <a:off x="6738856" y="4460143"/>
            <a:ext cx="0" cy="70732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0" name="Straight Arrow Connector 39">
            <a:extLst>
              <a:ext uri="{FF2B5EF4-FFF2-40B4-BE49-F238E27FC236}">
                <a16:creationId xmlns:a16="http://schemas.microsoft.com/office/drawing/2014/main" id="{DE507AC4-804F-49D9-B3A0-7E96584C90C9}"/>
              </a:ext>
            </a:extLst>
          </p:cNvPr>
          <p:cNvCxnSpPr>
            <a:cxnSpLocks/>
          </p:cNvCxnSpPr>
          <p:nvPr/>
        </p:nvCxnSpPr>
        <p:spPr>
          <a:xfrm flipV="1">
            <a:off x="1583270" y="4471809"/>
            <a:ext cx="0" cy="69566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2" name="TextBox 41">
            <a:extLst>
              <a:ext uri="{FF2B5EF4-FFF2-40B4-BE49-F238E27FC236}">
                <a16:creationId xmlns:a16="http://schemas.microsoft.com/office/drawing/2014/main" id="{004A7879-F731-D94B-322C-58821171F1E0}"/>
              </a:ext>
            </a:extLst>
          </p:cNvPr>
          <p:cNvSpPr txBox="1"/>
          <p:nvPr/>
        </p:nvSpPr>
        <p:spPr>
          <a:xfrm>
            <a:off x="605998" y="169809"/>
            <a:ext cx="10778281" cy="1323439"/>
          </a:xfrm>
          <a:prstGeom prst="rect">
            <a:avLst/>
          </a:prstGeom>
          <a:noFill/>
        </p:spPr>
        <p:txBody>
          <a:bodyPr wrap="square">
            <a:spAutoFit/>
          </a:bodyPr>
          <a:lstStyle/>
          <a:p>
            <a:r>
              <a:rPr lang="en-GB" sz="4000" b="1" dirty="0"/>
              <a:t>How Information Systems Transform Data into Business Value</a:t>
            </a:r>
          </a:p>
        </p:txBody>
      </p:sp>
      <p:sp>
        <p:nvSpPr>
          <p:cNvPr id="44" name="TextBox 43">
            <a:extLst>
              <a:ext uri="{FF2B5EF4-FFF2-40B4-BE49-F238E27FC236}">
                <a16:creationId xmlns:a16="http://schemas.microsoft.com/office/drawing/2014/main" id="{200278D4-6B51-14C0-7AA0-55A64933FA07}"/>
              </a:ext>
            </a:extLst>
          </p:cNvPr>
          <p:cNvSpPr txBox="1"/>
          <p:nvPr/>
        </p:nvSpPr>
        <p:spPr>
          <a:xfrm>
            <a:off x="8477951" y="2001350"/>
            <a:ext cx="3809987" cy="3108543"/>
          </a:xfrm>
          <a:prstGeom prst="rect">
            <a:avLst/>
          </a:prstGeom>
          <a:noFill/>
        </p:spPr>
        <p:txBody>
          <a:bodyPr wrap="square">
            <a:spAutoFit/>
          </a:bodyPr>
          <a:lstStyle/>
          <a:p>
            <a:pPr>
              <a:buNone/>
            </a:pPr>
            <a:r>
              <a:rPr lang="en-GB" sz="2800" dirty="0"/>
              <a:t>✔ Better decisions</a:t>
            </a:r>
          </a:p>
          <a:p>
            <a:pPr>
              <a:buNone/>
            </a:pPr>
            <a:r>
              <a:rPr lang="en-GB" sz="2800" dirty="0"/>
              <a:t>✔ Faster operations</a:t>
            </a:r>
          </a:p>
          <a:p>
            <a:pPr>
              <a:buNone/>
            </a:pPr>
            <a:r>
              <a:rPr lang="en-GB" sz="2800" dirty="0"/>
              <a:t>✔ Lower costs</a:t>
            </a:r>
          </a:p>
          <a:p>
            <a:pPr>
              <a:buNone/>
            </a:pPr>
            <a:r>
              <a:rPr lang="en-GB" sz="2800" dirty="0"/>
              <a:t>✔ Higher customer satisfaction</a:t>
            </a:r>
          </a:p>
          <a:p>
            <a:pPr>
              <a:buNone/>
            </a:pPr>
            <a:r>
              <a:rPr lang="en-GB" sz="2800" dirty="0"/>
              <a:t>✔ Competitive advantage</a:t>
            </a:r>
          </a:p>
        </p:txBody>
      </p:sp>
      <p:sp>
        <p:nvSpPr>
          <p:cNvPr id="57" name="TextBox 56">
            <a:extLst>
              <a:ext uri="{FF2B5EF4-FFF2-40B4-BE49-F238E27FC236}">
                <a16:creationId xmlns:a16="http://schemas.microsoft.com/office/drawing/2014/main" id="{1F27D14F-A0D5-D279-5D33-7A6CBBC467FB}"/>
              </a:ext>
            </a:extLst>
          </p:cNvPr>
          <p:cNvSpPr txBox="1"/>
          <p:nvPr/>
        </p:nvSpPr>
        <p:spPr>
          <a:xfrm>
            <a:off x="37898" y="6475542"/>
            <a:ext cx="6144768" cy="369332"/>
          </a:xfrm>
          <a:prstGeom prst="rect">
            <a:avLst/>
          </a:prstGeom>
          <a:noFill/>
        </p:spPr>
        <p:txBody>
          <a:bodyPr wrap="square">
            <a:spAutoFit/>
          </a:bodyPr>
          <a:lstStyle/>
          <a:p>
            <a:r>
              <a:rPr lang="en-GB" dirty="0"/>
              <a:t>(Stair &amp; Reynolds, 2023)</a:t>
            </a:r>
          </a:p>
        </p:txBody>
      </p:sp>
    </p:spTree>
    <p:extLst>
      <p:ext uri="{BB962C8B-B14F-4D97-AF65-F5344CB8AC3E}">
        <p14:creationId xmlns:p14="http://schemas.microsoft.com/office/powerpoint/2010/main" val="145188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26FF18A4-4898-3991-079F-394FE816C90F}"/>
              </a:ext>
            </a:extLst>
          </p:cNvPr>
          <p:cNvSpPr txBox="1"/>
          <p:nvPr/>
        </p:nvSpPr>
        <p:spPr>
          <a:xfrm>
            <a:off x="724615" y="-46051"/>
            <a:ext cx="10780776" cy="707886"/>
          </a:xfrm>
          <a:prstGeom prst="rect">
            <a:avLst/>
          </a:prstGeom>
          <a:noFill/>
        </p:spPr>
        <p:txBody>
          <a:bodyPr wrap="square">
            <a:spAutoFit/>
          </a:bodyPr>
          <a:lstStyle/>
          <a:p>
            <a:r>
              <a:rPr lang="en-GB" sz="4000" b="1" dirty="0"/>
              <a:t>Overview of Different Information Systems</a:t>
            </a:r>
          </a:p>
        </p:txBody>
      </p:sp>
      <p:sp>
        <p:nvSpPr>
          <p:cNvPr id="7" name="TextBox 6">
            <a:extLst>
              <a:ext uri="{FF2B5EF4-FFF2-40B4-BE49-F238E27FC236}">
                <a16:creationId xmlns:a16="http://schemas.microsoft.com/office/drawing/2014/main" id="{8F0A5344-E443-C96A-0A15-4F23A21F1B7C}"/>
              </a:ext>
            </a:extLst>
          </p:cNvPr>
          <p:cNvSpPr txBox="1"/>
          <p:nvPr/>
        </p:nvSpPr>
        <p:spPr>
          <a:xfrm>
            <a:off x="164050" y="5332469"/>
            <a:ext cx="7579054" cy="1200329"/>
          </a:xfrm>
          <a:prstGeom prst="rect">
            <a:avLst/>
          </a:prstGeom>
          <a:noFill/>
        </p:spPr>
        <p:txBody>
          <a:bodyPr wrap="square">
            <a:spAutoFit/>
          </a:bodyPr>
          <a:lstStyle/>
          <a:p>
            <a:r>
              <a:rPr lang="en-GB" dirty="0"/>
              <a:t>While there are many systems, ERP is the main foundation of any modern business because it connects all internal processes. However, a business also needs CRM for customers and BI for data analysis. Next, we will compare ERP with CRM and BI to understand their different roles.</a:t>
            </a:r>
          </a:p>
        </p:txBody>
      </p:sp>
      <p:sp>
        <p:nvSpPr>
          <p:cNvPr id="22" name="TextBox 21">
            <a:extLst>
              <a:ext uri="{FF2B5EF4-FFF2-40B4-BE49-F238E27FC236}">
                <a16:creationId xmlns:a16="http://schemas.microsoft.com/office/drawing/2014/main" id="{E646FC86-B6E3-FE70-55EA-EB3E04975147}"/>
              </a:ext>
            </a:extLst>
          </p:cNvPr>
          <p:cNvSpPr txBox="1"/>
          <p:nvPr/>
        </p:nvSpPr>
        <p:spPr>
          <a:xfrm>
            <a:off x="5406343" y="738754"/>
            <a:ext cx="6099048" cy="369332"/>
          </a:xfrm>
          <a:prstGeom prst="rect">
            <a:avLst/>
          </a:prstGeom>
          <a:noFill/>
        </p:spPr>
        <p:txBody>
          <a:bodyPr wrap="square">
            <a:spAutoFit/>
          </a:bodyPr>
          <a:lstStyle/>
          <a:p>
            <a:r>
              <a:rPr lang="en-GB" b="1" dirty="0"/>
              <a:t>ERP: THE BUSINESS CORE</a:t>
            </a:r>
          </a:p>
        </p:txBody>
      </p:sp>
      <p:sp>
        <p:nvSpPr>
          <p:cNvPr id="34" name="TextBox 33">
            <a:extLst>
              <a:ext uri="{FF2B5EF4-FFF2-40B4-BE49-F238E27FC236}">
                <a16:creationId xmlns:a16="http://schemas.microsoft.com/office/drawing/2014/main" id="{FEE3F2E7-BD6A-FEE4-2034-0D817B9A9EAB}"/>
              </a:ext>
            </a:extLst>
          </p:cNvPr>
          <p:cNvSpPr txBox="1"/>
          <p:nvPr/>
        </p:nvSpPr>
        <p:spPr>
          <a:xfrm>
            <a:off x="5383110" y="1011680"/>
            <a:ext cx="6099048" cy="646331"/>
          </a:xfrm>
          <a:prstGeom prst="rect">
            <a:avLst/>
          </a:prstGeom>
          <a:noFill/>
        </p:spPr>
        <p:txBody>
          <a:bodyPr wrap="square">
            <a:spAutoFit/>
          </a:bodyPr>
          <a:lstStyle/>
          <a:p>
            <a:r>
              <a:rPr lang="en-GB" dirty="0"/>
              <a:t>Enterprise Resource Planning (ERP) connects every department into one unified platform.</a:t>
            </a:r>
          </a:p>
        </p:txBody>
      </p:sp>
      <p:sp>
        <p:nvSpPr>
          <p:cNvPr id="35" name="Rectangle 1">
            <a:extLst>
              <a:ext uri="{FF2B5EF4-FFF2-40B4-BE49-F238E27FC236}">
                <a16:creationId xmlns:a16="http://schemas.microsoft.com/office/drawing/2014/main" id="{B9F8BD3A-1B44-226B-4546-DF63350A1422}"/>
              </a:ext>
            </a:extLst>
          </p:cNvPr>
          <p:cNvSpPr>
            <a:spLocks noChangeArrowheads="1"/>
          </p:cNvSpPr>
          <p:nvPr/>
        </p:nvSpPr>
        <p:spPr bwMode="auto">
          <a:xfrm>
            <a:off x="5406343" y="1752624"/>
            <a:ext cx="6733871"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 Single Source of Truth:</a:t>
            </a:r>
            <a:r>
              <a:rPr kumimoji="0" lang="en-US" altLang="en-US" sz="1800" b="0" i="0" u="none" strike="noStrike" cap="none" normalizeH="0" baseline="0" dirty="0">
                <a:ln>
                  <a:noFill/>
                </a:ln>
                <a:solidFill>
                  <a:schemeClr val="tx1"/>
                </a:solidFill>
                <a:effectLst/>
                <a:latin typeface="Arial" panose="020B0604020202020204" pitchFamily="34" charset="0"/>
              </a:rPr>
              <a:t> Eliminates data silos by ensuring Finance, HR, and Sales all use the same information</a:t>
            </a:r>
          </a:p>
          <a:p>
            <a:pPr marL="0" marR="0" lvl="0" indent="0" algn="just"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lang="en-US" altLang="en-US" dirty="0">
                <a:latin typeface="Arial" panose="020B0604020202020204" pitchFamily="34" charset="0"/>
              </a:rPr>
              <a:t> </a:t>
            </a:r>
            <a:r>
              <a:rPr kumimoji="0" lang="en-US" altLang="en-US" b="1" i="0" u="none" strike="noStrike" cap="none" normalizeH="0" baseline="0" dirty="0">
                <a:ln>
                  <a:noFill/>
                </a:ln>
                <a:solidFill>
                  <a:schemeClr val="tx1"/>
                </a:solidFill>
                <a:effectLst/>
                <a:latin typeface="Arial" panose="020B0604020202020204" pitchFamily="34" charset="0"/>
              </a:rPr>
              <a:t>Process Automation:</a:t>
            </a:r>
            <a:r>
              <a:rPr kumimoji="0" lang="en-US" altLang="en-US" b="0" i="0" u="none" strike="noStrike" cap="none" normalizeH="0" baseline="0" dirty="0">
                <a:ln>
                  <a:noFill/>
                </a:ln>
                <a:solidFill>
                  <a:schemeClr val="tx1"/>
                </a:solidFill>
                <a:effectLst/>
                <a:latin typeface="Arial" panose="020B0604020202020204" pitchFamily="34" charset="0"/>
              </a:rPr>
              <a:t> Links core processes like order-to-cash or procure-to-pay for seamless execution.</a:t>
            </a:r>
          </a:p>
          <a:p>
            <a:pPr marL="0" marR="0" lvl="0" indent="0" algn="just"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 Future Scalability:</a:t>
            </a:r>
            <a:r>
              <a:rPr kumimoji="0" lang="en-US" altLang="en-US" sz="1800" b="0" i="0" u="none" strike="noStrike" cap="none" normalizeH="0" baseline="0" dirty="0">
                <a:ln>
                  <a:noFill/>
                </a:ln>
                <a:solidFill>
                  <a:schemeClr val="tx1"/>
                </a:solidFill>
                <a:effectLst/>
                <a:latin typeface="Arial" panose="020B0604020202020204" pitchFamily="34" charset="0"/>
              </a:rPr>
              <a:t> Provides a robust foundation that grows as you expand into new markets or services.</a:t>
            </a:r>
          </a:p>
        </p:txBody>
      </p:sp>
      <p:pic>
        <p:nvPicPr>
          <p:cNvPr id="37" name="Picture 36">
            <a:extLst>
              <a:ext uri="{FF2B5EF4-FFF2-40B4-BE49-F238E27FC236}">
                <a16:creationId xmlns:a16="http://schemas.microsoft.com/office/drawing/2014/main" id="{C7A079A0-C401-19DD-DCC6-7D46B6805F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1043" y="4054010"/>
            <a:ext cx="4400652" cy="2753957"/>
          </a:xfrm>
          <a:prstGeom prst="rect">
            <a:avLst/>
          </a:prstGeom>
        </p:spPr>
      </p:pic>
      <p:sp>
        <p:nvSpPr>
          <p:cNvPr id="39" name="TextBox 38">
            <a:extLst>
              <a:ext uri="{FF2B5EF4-FFF2-40B4-BE49-F238E27FC236}">
                <a16:creationId xmlns:a16="http://schemas.microsoft.com/office/drawing/2014/main" id="{CD1CF32C-D3D7-6822-541A-CE913CD66A07}"/>
              </a:ext>
            </a:extLst>
          </p:cNvPr>
          <p:cNvSpPr txBox="1"/>
          <p:nvPr/>
        </p:nvSpPr>
        <p:spPr>
          <a:xfrm>
            <a:off x="9388" y="6479099"/>
            <a:ext cx="6099048" cy="369332"/>
          </a:xfrm>
          <a:prstGeom prst="rect">
            <a:avLst/>
          </a:prstGeom>
          <a:noFill/>
        </p:spPr>
        <p:txBody>
          <a:bodyPr wrap="square">
            <a:spAutoFit/>
          </a:bodyPr>
          <a:lstStyle/>
          <a:p>
            <a:r>
              <a:rPr lang="en-GB" dirty="0"/>
              <a:t>(Laudon &amp;  Laudon, 2024; Oracle, 2024; IBM, 2024)</a:t>
            </a:r>
          </a:p>
        </p:txBody>
      </p:sp>
      <p:graphicFrame>
        <p:nvGraphicFramePr>
          <p:cNvPr id="3" name="Table 2">
            <a:extLst>
              <a:ext uri="{FF2B5EF4-FFF2-40B4-BE49-F238E27FC236}">
                <a16:creationId xmlns:a16="http://schemas.microsoft.com/office/drawing/2014/main" id="{847F019F-C26C-146C-F729-51776E59162D}"/>
              </a:ext>
            </a:extLst>
          </p:cNvPr>
          <p:cNvGraphicFramePr>
            <a:graphicFrameLocks noGrp="1"/>
          </p:cNvGraphicFramePr>
          <p:nvPr>
            <p:extLst>
              <p:ext uri="{D42A27DB-BD31-4B8C-83A1-F6EECF244321}">
                <p14:modId xmlns:p14="http://schemas.microsoft.com/office/powerpoint/2010/main" val="3824424032"/>
              </p:ext>
            </p:extLst>
          </p:nvPr>
        </p:nvGraphicFramePr>
        <p:xfrm>
          <a:off x="191386" y="677268"/>
          <a:ext cx="5054428" cy="4589797"/>
        </p:xfrm>
        <a:graphic>
          <a:graphicData uri="http://schemas.openxmlformats.org/drawingml/2006/table">
            <a:tbl>
              <a:tblPr firstRow="1">
                <a:tableStyleId>{775DCB02-9BB8-47FD-8907-85C794F793BA}</a:tableStyleId>
              </a:tblPr>
              <a:tblGrid>
                <a:gridCol w="1709900">
                  <a:extLst>
                    <a:ext uri="{9D8B030D-6E8A-4147-A177-3AD203B41FA5}">
                      <a16:colId xmlns:a16="http://schemas.microsoft.com/office/drawing/2014/main" val="520899973"/>
                    </a:ext>
                  </a:extLst>
                </a:gridCol>
                <a:gridCol w="1672264">
                  <a:extLst>
                    <a:ext uri="{9D8B030D-6E8A-4147-A177-3AD203B41FA5}">
                      <a16:colId xmlns:a16="http://schemas.microsoft.com/office/drawing/2014/main" val="4054433531"/>
                    </a:ext>
                  </a:extLst>
                </a:gridCol>
                <a:gridCol w="1672264">
                  <a:extLst>
                    <a:ext uri="{9D8B030D-6E8A-4147-A177-3AD203B41FA5}">
                      <a16:colId xmlns:a16="http://schemas.microsoft.com/office/drawing/2014/main" val="3583135067"/>
                    </a:ext>
                  </a:extLst>
                </a:gridCol>
              </a:tblGrid>
              <a:tr h="451423">
                <a:tc>
                  <a:txBody>
                    <a:bodyPr/>
                    <a:lstStyle/>
                    <a:p>
                      <a:pPr rtl="0" fontAlgn="b">
                        <a:buNone/>
                      </a:pPr>
                      <a:r>
                        <a:rPr lang="en-GB" sz="1600" b="1" dirty="0">
                          <a:effectLst/>
                        </a:rPr>
                        <a:t>Information System</a:t>
                      </a:r>
                    </a:p>
                  </a:txBody>
                  <a:tcPr marL="14635" marR="14635" marT="9756" marB="9756" anchor="b"/>
                </a:tc>
                <a:tc>
                  <a:txBody>
                    <a:bodyPr/>
                    <a:lstStyle/>
                    <a:p>
                      <a:pPr rtl="0" fontAlgn="b">
                        <a:buNone/>
                      </a:pPr>
                      <a:r>
                        <a:rPr lang="en-GB" sz="1600" b="1">
                          <a:effectLst/>
                        </a:rPr>
                        <a:t>Purpose</a:t>
                      </a:r>
                    </a:p>
                  </a:txBody>
                  <a:tcPr marL="14635" marR="14635" marT="9756" marB="9756" anchor="b"/>
                </a:tc>
                <a:tc>
                  <a:txBody>
                    <a:bodyPr/>
                    <a:lstStyle/>
                    <a:p>
                      <a:pPr rtl="0" fontAlgn="b">
                        <a:buNone/>
                      </a:pPr>
                      <a:r>
                        <a:rPr lang="en-GB" sz="1600" b="1">
                          <a:effectLst/>
                        </a:rPr>
                        <a:t>Users</a:t>
                      </a:r>
                    </a:p>
                  </a:txBody>
                  <a:tcPr marL="14635" marR="14635" marT="9756" marB="9756" anchor="b"/>
                </a:tc>
                <a:extLst>
                  <a:ext uri="{0D108BD9-81ED-4DB2-BD59-A6C34878D82A}">
                    <a16:rowId xmlns:a16="http://schemas.microsoft.com/office/drawing/2014/main" val="2677902706"/>
                  </a:ext>
                </a:extLst>
              </a:tr>
              <a:tr h="595239">
                <a:tc>
                  <a:txBody>
                    <a:bodyPr/>
                    <a:lstStyle/>
                    <a:p>
                      <a:pPr rtl="0" fontAlgn="b">
                        <a:buNone/>
                      </a:pPr>
                      <a:r>
                        <a:rPr lang="en-GB" sz="1600" b="1">
                          <a:effectLst/>
                        </a:rPr>
                        <a:t>TPS</a:t>
                      </a:r>
                    </a:p>
                  </a:txBody>
                  <a:tcPr marL="14635" marR="14635" marT="9756" marB="9756" anchor="b"/>
                </a:tc>
                <a:tc>
                  <a:txBody>
                    <a:bodyPr/>
                    <a:lstStyle/>
                    <a:p>
                      <a:pPr rtl="0" fontAlgn="b">
                        <a:buNone/>
                      </a:pPr>
                      <a:r>
                        <a:rPr lang="en-GB" sz="1600" b="1" dirty="0">
                          <a:effectLst/>
                        </a:rPr>
                        <a:t>Process daily transactions</a:t>
                      </a:r>
                    </a:p>
                  </a:txBody>
                  <a:tcPr marL="14635" marR="14635" marT="9756" marB="9756" anchor="b"/>
                </a:tc>
                <a:tc>
                  <a:txBody>
                    <a:bodyPr/>
                    <a:lstStyle/>
                    <a:p>
                      <a:pPr rtl="0" fontAlgn="b">
                        <a:buNone/>
                      </a:pPr>
                      <a:r>
                        <a:rPr lang="en-GB" sz="1600" b="1">
                          <a:effectLst/>
                        </a:rPr>
                        <a:t>Operational staff</a:t>
                      </a:r>
                    </a:p>
                  </a:txBody>
                  <a:tcPr marL="14635" marR="14635" marT="9756" marB="9756" anchor="b"/>
                </a:tc>
                <a:extLst>
                  <a:ext uri="{0D108BD9-81ED-4DB2-BD59-A6C34878D82A}">
                    <a16:rowId xmlns:a16="http://schemas.microsoft.com/office/drawing/2014/main" val="4240282587"/>
                  </a:ext>
                </a:extLst>
              </a:tr>
              <a:tr h="451423">
                <a:tc>
                  <a:txBody>
                    <a:bodyPr/>
                    <a:lstStyle/>
                    <a:p>
                      <a:pPr rtl="0" fontAlgn="b">
                        <a:buNone/>
                      </a:pPr>
                      <a:r>
                        <a:rPr lang="en-GB" sz="1600" b="1">
                          <a:effectLst/>
                        </a:rPr>
                        <a:t>MIS</a:t>
                      </a:r>
                    </a:p>
                  </a:txBody>
                  <a:tcPr marL="14635" marR="14635" marT="9756" marB="9756" anchor="b"/>
                </a:tc>
                <a:tc>
                  <a:txBody>
                    <a:bodyPr/>
                    <a:lstStyle/>
                    <a:p>
                      <a:pPr rtl="0" fontAlgn="b">
                        <a:buNone/>
                      </a:pPr>
                      <a:r>
                        <a:rPr lang="en-GB" sz="1600" b="1" dirty="0">
                          <a:effectLst/>
                        </a:rPr>
                        <a:t>Produce routine reports</a:t>
                      </a:r>
                    </a:p>
                  </a:txBody>
                  <a:tcPr marL="14635" marR="14635" marT="9756" marB="9756" anchor="b"/>
                </a:tc>
                <a:tc>
                  <a:txBody>
                    <a:bodyPr/>
                    <a:lstStyle/>
                    <a:p>
                      <a:pPr rtl="0" fontAlgn="b">
                        <a:buNone/>
                      </a:pPr>
                      <a:r>
                        <a:rPr lang="en-GB" sz="1600" b="1" dirty="0">
                          <a:effectLst/>
                        </a:rPr>
                        <a:t>Middle managers</a:t>
                      </a:r>
                    </a:p>
                  </a:txBody>
                  <a:tcPr marL="0" marR="0" marT="9756" marB="9756" anchor="b"/>
                </a:tc>
                <a:extLst>
                  <a:ext uri="{0D108BD9-81ED-4DB2-BD59-A6C34878D82A}">
                    <a16:rowId xmlns:a16="http://schemas.microsoft.com/office/drawing/2014/main" val="3005955190"/>
                  </a:ext>
                </a:extLst>
              </a:tr>
              <a:tr h="595239">
                <a:tc>
                  <a:txBody>
                    <a:bodyPr/>
                    <a:lstStyle/>
                    <a:p>
                      <a:pPr rtl="0" fontAlgn="b">
                        <a:buNone/>
                      </a:pPr>
                      <a:r>
                        <a:rPr lang="en-GB" sz="1600" b="1">
                          <a:effectLst/>
                        </a:rPr>
                        <a:t>DSS</a:t>
                      </a:r>
                    </a:p>
                  </a:txBody>
                  <a:tcPr marL="14635" marR="14635" marT="9756" marB="9756" anchor="b"/>
                </a:tc>
                <a:tc>
                  <a:txBody>
                    <a:bodyPr/>
                    <a:lstStyle/>
                    <a:p>
                      <a:pPr rtl="0" fontAlgn="b">
                        <a:buNone/>
                      </a:pPr>
                      <a:r>
                        <a:rPr lang="en-GB" sz="1600" b="1" dirty="0">
                          <a:effectLst/>
                        </a:rPr>
                        <a:t>Support complex decisions</a:t>
                      </a:r>
                    </a:p>
                  </a:txBody>
                  <a:tcPr marL="14635" marR="14635" marT="9756" marB="9756" anchor="b"/>
                </a:tc>
                <a:tc>
                  <a:txBody>
                    <a:bodyPr/>
                    <a:lstStyle/>
                    <a:p>
                      <a:pPr rtl="0" fontAlgn="b">
                        <a:buNone/>
                      </a:pPr>
                      <a:r>
                        <a:rPr lang="en-GB" sz="1600" b="1" dirty="0">
                          <a:effectLst/>
                        </a:rPr>
                        <a:t>Senior managers</a:t>
                      </a:r>
                    </a:p>
                  </a:txBody>
                  <a:tcPr marL="0" marR="0" marT="9756" marB="9756" anchor="b"/>
                </a:tc>
                <a:extLst>
                  <a:ext uri="{0D108BD9-81ED-4DB2-BD59-A6C34878D82A}">
                    <a16:rowId xmlns:a16="http://schemas.microsoft.com/office/drawing/2014/main" val="2944286522"/>
                  </a:ext>
                </a:extLst>
              </a:tr>
              <a:tr h="739055">
                <a:tc>
                  <a:txBody>
                    <a:bodyPr/>
                    <a:lstStyle/>
                    <a:p>
                      <a:pPr rtl="0" fontAlgn="b">
                        <a:buNone/>
                      </a:pPr>
                      <a:r>
                        <a:rPr lang="en-GB" sz="1600" b="1" dirty="0">
                          <a:effectLst/>
                        </a:rPr>
                        <a:t>ERP</a:t>
                      </a:r>
                    </a:p>
                  </a:txBody>
                  <a:tcPr marL="14635" marR="14635" marT="9756" marB="9756" anchor="b"/>
                </a:tc>
                <a:tc>
                  <a:txBody>
                    <a:bodyPr/>
                    <a:lstStyle/>
                    <a:p>
                      <a:pPr rtl="0" fontAlgn="b">
                        <a:buNone/>
                      </a:pPr>
                      <a:r>
                        <a:rPr lang="en-GB" sz="1600" b="1">
                          <a:effectLst/>
                        </a:rPr>
                        <a:t>Integrate internal business functions</a:t>
                      </a:r>
                    </a:p>
                  </a:txBody>
                  <a:tcPr marL="14635" marR="14635" marT="9756" marB="9756" anchor="b"/>
                </a:tc>
                <a:tc>
                  <a:txBody>
                    <a:bodyPr/>
                    <a:lstStyle/>
                    <a:p>
                      <a:pPr rtl="0" fontAlgn="b">
                        <a:buNone/>
                      </a:pPr>
                      <a:r>
                        <a:rPr lang="en-GB" sz="1600" b="1" dirty="0">
                          <a:effectLst/>
                        </a:rPr>
                        <a:t>Entire organisation</a:t>
                      </a:r>
                    </a:p>
                  </a:txBody>
                  <a:tcPr marL="0" marR="0" marT="9756" marB="9756" anchor="b"/>
                </a:tc>
                <a:extLst>
                  <a:ext uri="{0D108BD9-81ED-4DB2-BD59-A6C34878D82A}">
                    <a16:rowId xmlns:a16="http://schemas.microsoft.com/office/drawing/2014/main" val="394081490"/>
                  </a:ext>
                </a:extLst>
              </a:tr>
              <a:tr h="882871">
                <a:tc>
                  <a:txBody>
                    <a:bodyPr/>
                    <a:lstStyle/>
                    <a:p>
                      <a:pPr rtl="0" fontAlgn="b">
                        <a:buNone/>
                      </a:pPr>
                      <a:r>
                        <a:rPr lang="en-GB" sz="1600" b="1">
                          <a:effectLst/>
                        </a:rPr>
                        <a:t>CRM</a:t>
                      </a:r>
                    </a:p>
                  </a:txBody>
                  <a:tcPr marL="14635" marR="14635" marT="9756" marB="9756" anchor="b"/>
                </a:tc>
                <a:tc>
                  <a:txBody>
                    <a:bodyPr/>
                    <a:lstStyle/>
                    <a:p>
                      <a:pPr rtl="0" fontAlgn="b">
                        <a:buNone/>
                      </a:pPr>
                      <a:r>
                        <a:rPr lang="en-GB" sz="1600" b="1">
                          <a:effectLst/>
                        </a:rPr>
                        <a:t>Manage external customer relationships</a:t>
                      </a:r>
                    </a:p>
                  </a:txBody>
                  <a:tcPr marL="14635" marR="14635" marT="9756" marB="9756" anchor="b"/>
                </a:tc>
                <a:tc>
                  <a:txBody>
                    <a:bodyPr/>
                    <a:lstStyle/>
                    <a:p>
                      <a:pPr rtl="0" fontAlgn="b">
                        <a:buNone/>
                      </a:pPr>
                      <a:r>
                        <a:rPr lang="en-GB" sz="1600" b="1" dirty="0">
                          <a:effectLst/>
                        </a:rPr>
                        <a:t>Sales, Marketing, Support</a:t>
                      </a:r>
                    </a:p>
                  </a:txBody>
                  <a:tcPr marL="0" marR="0" marT="9756" marB="9756" anchor="b"/>
                </a:tc>
                <a:extLst>
                  <a:ext uri="{0D108BD9-81ED-4DB2-BD59-A6C34878D82A}">
                    <a16:rowId xmlns:a16="http://schemas.microsoft.com/office/drawing/2014/main" val="46149677"/>
                  </a:ext>
                </a:extLst>
              </a:tr>
              <a:tr h="739055">
                <a:tc>
                  <a:txBody>
                    <a:bodyPr/>
                    <a:lstStyle/>
                    <a:p>
                      <a:pPr rtl="0" fontAlgn="b">
                        <a:buNone/>
                      </a:pPr>
                      <a:r>
                        <a:rPr lang="en-GB" sz="1600" b="1">
                          <a:effectLst/>
                        </a:rPr>
                        <a:t>BI</a:t>
                      </a:r>
                    </a:p>
                  </a:txBody>
                  <a:tcPr marL="14635" marR="14635" marT="9756" marB="9756" anchor="b"/>
                </a:tc>
                <a:tc>
                  <a:txBody>
                    <a:bodyPr/>
                    <a:lstStyle/>
                    <a:p>
                      <a:pPr rtl="0" fontAlgn="b">
                        <a:buNone/>
                      </a:pPr>
                      <a:r>
                        <a:rPr lang="en-GB" sz="1600" b="1">
                          <a:effectLst/>
                        </a:rPr>
                        <a:t>Transform raw data into strategic insights</a:t>
                      </a:r>
                    </a:p>
                  </a:txBody>
                  <a:tcPr marL="14635" marR="14635" marT="9756" marB="9756" anchor="b"/>
                </a:tc>
                <a:tc>
                  <a:txBody>
                    <a:bodyPr/>
                    <a:lstStyle/>
                    <a:p>
                      <a:pPr rtl="0" fontAlgn="b">
                        <a:buNone/>
                      </a:pPr>
                      <a:r>
                        <a:rPr lang="en-GB" sz="1600" b="1" dirty="0">
                          <a:effectLst/>
                        </a:rPr>
                        <a:t>Executives &amp; Analysts</a:t>
                      </a:r>
                    </a:p>
                  </a:txBody>
                  <a:tcPr marL="0" marR="0" marT="9756" marB="9756" anchor="b"/>
                </a:tc>
                <a:extLst>
                  <a:ext uri="{0D108BD9-81ED-4DB2-BD59-A6C34878D82A}">
                    <a16:rowId xmlns:a16="http://schemas.microsoft.com/office/drawing/2014/main" val="1352686868"/>
                  </a:ext>
                </a:extLst>
              </a:tr>
            </a:tbl>
          </a:graphicData>
        </a:graphic>
      </p:graphicFrame>
    </p:spTree>
    <p:extLst>
      <p:ext uri="{BB962C8B-B14F-4D97-AF65-F5344CB8AC3E}">
        <p14:creationId xmlns:p14="http://schemas.microsoft.com/office/powerpoint/2010/main" val="4107015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32A00D0-7681-2B7E-E670-859D1FB9CD99}"/>
              </a:ext>
            </a:extLst>
          </p:cNvPr>
          <p:cNvSpPr>
            <a:spLocks noGrp="1"/>
          </p:cNvSpPr>
          <p:nvPr>
            <p:ph type="ctrTitle"/>
          </p:nvPr>
        </p:nvSpPr>
        <p:spPr>
          <a:xfrm>
            <a:off x="707277" y="451719"/>
            <a:ext cx="9833548" cy="1325563"/>
          </a:xfrm>
        </p:spPr>
        <p:txBody>
          <a:bodyPr vert="horz" lIns="91440" tIns="45720" rIns="91440" bIns="45720" rtlCol="0" anchor="b">
            <a:normAutofit/>
          </a:bodyPr>
          <a:lstStyle/>
          <a:p>
            <a:r>
              <a:rPr lang="en-US" altLang="ru-RU" sz="3600" b="1" kern="1200" dirty="0">
                <a:solidFill>
                  <a:schemeClr val="tx2"/>
                </a:solidFill>
                <a:latin typeface="+mj-lt"/>
                <a:ea typeface="+mj-ea"/>
                <a:cs typeface="+mj-cs"/>
              </a:rPr>
              <a:t>Module:  Managing Business Information </a:t>
            </a:r>
            <a:br>
              <a:rPr lang="en-US" altLang="ru-RU" sz="3600" b="1" kern="1200" dirty="0">
                <a:solidFill>
                  <a:schemeClr val="tx2"/>
                </a:solidFill>
                <a:latin typeface="+mj-lt"/>
                <a:ea typeface="+mj-ea"/>
                <a:cs typeface="+mj-cs"/>
              </a:rPr>
            </a:br>
            <a:r>
              <a:rPr lang="en-US" altLang="ru-RU" sz="3600" b="1" kern="1200" dirty="0">
                <a:solidFill>
                  <a:schemeClr val="tx2"/>
                </a:solidFill>
                <a:latin typeface="+mj-lt"/>
                <a:ea typeface="+mj-ea"/>
                <a:cs typeface="+mj-cs"/>
              </a:rPr>
              <a:t>Module code:</a:t>
            </a:r>
            <a:r>
              <a:rPr lang="en-US" altLang="en-US" sz="3600" b="1" kern="1200" dirty="0">
                <a:solidFill>
                  <a:schemeClr val="tx2"/>
                </a:solidFill>
                <a:latin typeface="+mj-lt"/>
                <a:ea typeface="+mj-ea"/>
                <a:cs typeface="+mj-cs"/>
              </a:rPr>
              <a:t> </a:t>
            </a:r>
            <a:r>
              <a:rPr lang="en-US" altLang="ru-RU" sz="3600" b="1" kern="1200" dirty="0">
                <a:solidFill>
                  <a:schemeClr val="tx2"/>
                </a:solidFill>
                <a:latin typeface="+mj-lt"/>
                <a:ea typeface="+mj-ea"/>
                <a:cs typeface="+mj-cs"/>
              </a:rPr>
              <a:t>LCLM5004</a:t>
            </a:r>
            <a:endParaRPr lang="en-US" sz="3600" kern="1200" dirty="0">
              <a:solidFill>
                <a:schemeClr val="tx2"/>
              </a:solidFill>
              <a:latin typeface="+mj-lt"/>
              <a:ea typeface="+mj-ea"/>
              <a:cs typeface="+mj-cs"/>
            </a:endParaRPr>
          </a:p>
        </p:txBody>
      </p:sp>
      <p:grpSp>
        <p:nvGrpSpPr>
          <p:cNvPr id="24" name="Group 2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3" name="Subtitle 2">
            <a:extLst>
              <a:ext uri="{FF2B5EF4-FFF2-40B4-BE49-F238E27FC236}">
                <a16:creationId xmlns:a16="http://schemas.microsoft.com/office/drawing/2014/main" id="{1DFC6151-07E4-C3FD-AB15-84967A1430EF}"/>
              </a:ext>
            </a:extLst>
          </p:cNvPr>
          <p:cNvSpPr>
            <a:spLocks noGrp="1"/>
          </p:cNvSpPr>
          <p:nvPr>
            <p:ph type="subTitle" idx="1"/>
          </p:nvPr>
        </p:nvSpPr>
        <p:spPr>
          <a:xfrm>
            <a:off x="933420" y="2635995"/>
            <a:ext cx="9833548" cy="2974367"/>
          </a:xfrm>
        </p:spPr>
        <p:txBody>
          <a:bodyPr vert="horz" lIns="91440" tIns="45720" rIns="91440" bIns="45720" rtlCol="0">
            <a:normAutofit/>
          </a:bodyPr>
          <a:lstStyle/>
          <a:p>
            <a:pPr indent="-228600">
              <a:buFont typeface="Arial" panose="020B0604020202020204" pitchFamily="34" charset="0"/>
              <a:buChar char="•"/>
            </a:pPr>
            <a:r>
              <a:rPr lang="en-US" altLang="ru-RU" sz="2800" b="1" dirty="0">
                <a:solidFill>
                  <a:schemeClr val="tx2"/>
                </a:solidFill>
              </a:rPr>
              <a:t>Student Name: Diana Hitel</a:t>
            </a:r>
          </a:p>
          <a:p>
            <a:pPr indent="-228600">
              <a:buFont typeface="Arial" panose="020B0604020202020204" pitchFamily="34" charset="0"/>
              <a:buChar char="•"/>
            </a:pPr>
            <a:r>
              <a:rPr lang="en-US" altLang="ru-RU" sz="2800" b="1" dirty="0">
                <a:solidFill>
                  <a:schemeClr val="tx2"/>
                </a:solidFill>
              </a:rPr>
              <a:t>ID:2417453</a:t>
            </a:r>
          </a:p>
          <a:p>
            <a:pPr indent="-228600">
              <a:buFont typeface="Arial" panose="020B0604020202020204" pitchFamily="34" charset="0"/>
              <a:buChar char="•"/>
            </a:pPr>
            <a:r>
              <a:rPr lang="en-US" altLang="ru-RU" sz="2800" b="1" dirty="0">
                <a:solidFill>
                  <a:schemeClr val="tx2"/>
                </a:solidFill>
              </a:rPr>
              <a:t>Topic: </a:t>
            </a:r>
            <a:r>
              <a:rPr lang="en-US" altLang="ru-RU" sz="2800" b="1" dirty="0" err="1">
                <a:solidFill>
                  <a:schemeClr val="tx2"/>
                </a:solidFill>
              </a:rPr>
              <a:t>Analyse</a:t>
            </a:r>
            <a:r>
              <a:rPr lang="en-US" altLang="ru-RU" sz="2800" b="1" dirty="0">
                <a:solidFill>
                  <a:schemeClr val="tx2"/>
                </a:solidFill>
              </a:rPr>
              <a:t> and Compare Systems</a:t>
            </a:r>
            <a:r>
              <a:rPr lang="en-US" altLang="en-US" sz="2800" b="1" dirty="0">
                <a:solidFill>
                  <a:schemeClr val="tx2"/>
                </a:solidFill>
              </a:rPr>
              <a:t>:</a:t>
            </a:r>
            <a:r>
              <a:rPr lang="en-US" altLang="ru-RU" sz="2800" b="1" dirty="0">
                <a:solidFill>
                  <a:schemeClr val="tx2"/>
                </a:solidFill>
              </a:rPr>
              <a:t> Examine at least three information systems, comparing their functions, benefits, and limitations in driving business success.</a:t>
            </a:r>
            <a:endParaRPr lang="en-US" altLang="ru-RU" sz="2800" dirty="0">
              <a:solidFill>
                <a:schemeClr val="tx2"/>
              </a:solidFill>
            </a:endParaRPr>
          </a:p>
          <a:p>
            <a:pPr indent="-228600">
              <a:buFont typeface="Arial" panose="020B0604020202020204" pitchFamily="34" charset="0"/>
              <a:buChar char="•"/>
            </a:pPr>
            <a:r>
              <a:rPr lang="en-US" altLang="en-US" sz="2800" b="1" dirty="0">
                <a:solidFill>
                  <a:schemeClr val="tx2"/>
                </a:solidFill>
              </a:rPr>
              <a:t>Lecturer: Amitave Banik</a:t>
            </a:r>
          </a:p>
          <a:p>
            <a:pPr indent="-228600" algn="l">
              <a:buFont typeface="Arial" panose="020B0604020202020204" pitchFamily="34" charset="0"/>
              <a:buChar char="•"/>
            </a:pPr>
            <a:endParaRPr lang="en-US"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4" name="Picture 3">
            <a:extLst>
              <a:ext uri="{FF2B5EF4-FFF2-40B4-BE49-F238E27FC236}">
                <a16:creationId xmlns:a16="http://schemas.microsoft.com/office/drawing/2014/main" id="{6BB17207-C307-8C08-78F2-A932120B39A6}"/>
              </a:ext>
            </a:extLst>
          </p:cNvPr>
          <p:cNvPicPr>
            <a:picLocks noChangeAspect="1"/>
          </p:cNvPicPr>
          <p:nvPr/>
        </p:nvPicPr>
        <p:blipFill>
          <a:blip r:embed="rId2"/>
          <a:stretch>
            <a:fillRect/>
          </a:stretch>
        </p:blipFill>
        <p:spPr>
          <a:xfrm>
            <a:off x="9892145" y="253019"/>
            <a:ext cx="2147489" cy="1012933"/>
          </a:xfrm>
          <a:prstGeom prst="rect">
            <a:avLst/>
          </a:prstGeom>
        </p:spPr>
      </p:pic>
    </p:spTree>
    <p:extLst>
      <p:ext uri="{BB962C8B-B14F-4D97-AF65-F5344CB8AC3E}">
        <p14:creationId xmlns:p14="http://schemas.microsoft.com/office/powerpoint/2010/main" val="3811181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135C5679-34A6-01DE-D897-6780341AC740}"/>
              </a:ext>
            </a:extLst>
          </p:cNvPr>
          <p:cNvSpPr>
            <a:spLocks noGrp="1"/>
          </p:cNvSpPr>
          <p:nvPr>
            <p:ph type="ctrTitle"/>
          </p:nvPr>
        </p:nvSpPr>
        <p:spPr>
          <a:xfrm>
            <a:off x="1743409" y="1041777"/>
            <a:ext cx="8800374" cy="304801"/>
          </a:xfrm>
        </p:spPr>
        <p:txBody>
          <a:bodyPr>
            <a:noAutofit/>
          </a:bodyPr>
          <a:lstStyle/>
          <a:p>
            <a:pPr>
              <a:lnSpc>
                <a:spcPct val="150000"/>
              </a:lnSpc>
            </a:pPr>
            <a:r>
              <a:rPr lang="en-GB" sz="3200" kern="0" dirty="0">
                <a:latin typeface="Arial" panose="020B0604020202020204" pitchFamily="34" charset="0"/>
                <a:ea typeface="Times New Roman" panose="02020603050405020304" pitchFamily="18" charset="0"/>
                <a:cs typeface="Times New Roman" panose="02020603050405020304" pitchFamily="18" charset="0"/>
              </a:rPr>
              <a:t>ENTERPRISE RESOURCE PLANNING (ERP)</a:t>
            </a:r>
            <a:br>
              <a:rPr lang="en-GB" sz="1800" kern="100" dirty="0">
                <a:latin typeface="Aptos" panose="020B0004020202020204" pitchFamily="34" charset="0"/>
                <a:ea typeface="Aptos" panose="020B0004020202020204" pitchFamily="34" charset="0"/>
                <a:cs typeface="Times New Roman" panose="02020603050405020304" pitchFamily="18" charset="0"/>
              </a:rPr>
            </a:br>
            <a:endParaRPr lang="en-GB" sz="1800" dirty="0">
              <a:solidFill>
                <a:schemeClr val="tx2"/>
              </a:solidFill>
            </a:endParaRPr>
          </a:p>
        </p:txBody>
      </p:sp>
      <p:sp>
        <p:nvSpPr>
          <p:cNvPr id="3" name="Subtitle 2">
            <a:extLst>
              <a:ext uri="{FF2B5EF4-FFF2-40B4-BE49-F238E27FC236}">
                <a16:creationId xmlns:a16="http://schemas.microsoft.com/office/drawing/2014/main" id="{DD2D7948-7A56-790B-9CCB-2C4043A941A6}"/>
              </a:ext>
            </a:extLst>
          </p:cNvPr>
          <p:cNvSpPr>
            <a:spLocks noGrp="1"/>
          </p:cNvSpPr>
          <p:nvPr>
            <p:ph type="subTitle" idx="1"/>
          </p:nvPr>
        </p:nvSpPr>
        <p:spPr>
          <a:xfrm>
            <a:off x="565479" y="1974066"/>
            <a:ext cx="2229062" cy="1848465"/>
          </a:xfrm>
        </p:spPr>
        <p:txBody>
          <a:bodyPr>
            <a:normAutofit fontScale="62500" lnSpcReduction="20000"/>
          </a:bodyPr>
          <a:lstStyle/>
          <a:p>
            <a:r>
              <a:rPr lang="en-GB" sz="2900" dirty="0">
                <a:solidFill>
                  <a:schemeClr val="tx2"/>
                </a:solidFill>
              </a:rPr>
              <a:t>Function</a:t>
            </a:r>
          </a:p>
          <a:p>
            <a:pPr marL="285750" indent="-285750" algn="l">
              <a:buFont typeface="Arial" panose="020B0604020202020204" pitchFamily="34" charset="0"/>
              <a:buChar char="•"/>
            </a:pPr>
            <a:r>
              <a:rPr lang="en-GB" sz="1800" dirty="0"/>
              <a:t>Integrates all key business functions (finance, HR, inventory, sales, operations, etc.)</a:t>
            </a:r>
          </a:p>
          <a:p>
            <a:pPr marL="285750" indent="-285750" algn="l">
              <a:buFont typeface="Arial" panose="020B0604020202020204" pitchFamily="34" charset="0"/>
              <a:buChar char="•"/>
            </a:pPr>
            <a:r>
              <a:rPr lang="en-GB" sz="1800" dirty="0"/>
              <a:t>﻿﻿Provides real-time information within and across the organization</a:t>
            </a:r>
          </a:p>
          <a:p>
            <a:pPr marL="285750" indent="-285750" algn="l">
              <a:buFont typeface="Arial" panose="020B0604020202020204" pitchFamily="34" charset="0"/>
              <a:buChar char="•"/>
            </a:pPr>
            <a:r>
              <a:rPr lang="en-GB" sz="1800" dirty="0"/>
              <a:t>﻿﻿Built on a central database that connects all functional areas</a:t>
            </a:r>
            <a:endParaRPr lang="en-GB" sz="1800" dirty="0">
              <a:solidFill>
                <a:schemeClr val="tx2"/>
              </a:solidFill>
            </a:endParaRPr>
          </a:p>
          <a:p>
            <a:pPr marL="342900" indent="-342900" algn="l">
              <a:buFont typeface="Arial" panose="020B0604020202020204" pitchFamily="34" charset="0"/>
              <a:buChar char="•"/>
            </a:pPr>
            <a:endParaRPr lang="en-GB" dirty="0">
              <a:solidFill>
                <a:schemeClr val="tx2"/>
              </a:solidFill>
            </a:endParaRPr>
          </a:p>
        </p:txBody>
      </p:sp>
      <p:pic>
        <p:nvPicPr>
          <p:cNvPr id="5" name="Picture 4">
            <a:extLst>
              <a:ext uri="{FF2B5EF4-FFF2-40B4-BE49-F238E27FC236}">
                <a16:creationId xmlns:a16="http://schemas.microsoft.com/office/drawing/2014/main" id="{0B9402DD-5FAB-B384-9576-F3ABA71939B0}"/>
              </a:ext>
            </a:extLst>
          </p:cNvPr>
          <p:cNvPicPr>
            <a:picLocks noChangeAspect="1"/>
          </p:cNvPicPr>
          <p:nvPr/>
        </p:nvPicPr>
        <p:blipFill>
          <a:blip r:embed="rId2"/>
          <a:stretch>
            <a:fillRect/>
          </a:stretch>
        </p:blipFill>
        <p:spPr>
          <a:xfrm>
            <a:off x="710569" y="1932279"/>
            <a:ext cx="365646" cy="333571"/>
          </a:xfrm>
          <a:prstGeom prst="rect">
            <a:avLst/>
          </a:prstGeom>
        </p:spPr>
      </p:pic>
      <p:sp>
        <p:nvSpPr>
          <p:cNvPr id="7" name="TextBox 6">
            <a:extLst>
              <a:ext uri="{FF2B5EF4-FFF2-40B4-BE49-F238E27FC236}">
                <a16:creationId xmlns:a16="http://schemas.microsoft.com/office/drawing/2014/main" id="{63BFCFCC-8F9A-EF27-7CD0-C6EF77E02252}"/>
              </a:ext>
            </a:extLst>
          </p:cNvPr>
          <p:cNvSpPr txBox="1"/>
          <p:nvPr/>
        </p:nvSpPr>
        <p:spPr>
          <a:xfrm>
            <a:off x="1125946" y="1032385"/>
            <a:ext cx="10559289"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"ERP is a software package that integrates the entire system of a business and provides a smooth flow of information across the organization" (Al-Amin et al., 2023).</a:t>
            </a:r>
          </a:p>
        </p:txBody>
      </p:sp>
      <p:sp>
        <p:nvSpPr>
          <p:cNvPr id="11" name="TextBox 10">
            <a:extLst>
              <a:ext uri="{FF2B5EF4-FFF2-40B4-BE49-F238E27FC236}">
                <a16:creationId xmlns:a16="http://schemas.microsoft.com/office/drawing/2014/main" id="{F9ADFABF-9082-1286-FB27-DF15F1EDE184}"/>
              </a:ext>
            </a:extLst>
          </p:cNvPr>
          <p:cNvSpPr txBox="1"/>
          <p:nvPr/>
        </p:nvSpPr>
        <p:spPr>
          <a:xfrm>
            <a:off x="5825200" y="1996306"/>
            <a:ext cx="1720645" cy="96949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ERP</a:t>
            </a: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 </a:t>
            </a: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Integrates and manages all core business processes in real time</a:t>
            </a: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21" name="Picture 20">
            <a:extLst>
              <a:ext uri="{FF2B5EF4-FFF2-40B4-BE49-F238E27FC236}">
                <a16:creationId xmlns:a16="http://schemas.microsoft.com/office/drawing/2014/main" id="{C7851EBC-81BF-1585-E8B3-CCB84868B6AC}"/>
              </a:ext>
            </a:extLst>
          </p:cNvPr>
          <p:cNvPicPr>
            <a:picLocks noChangeAspect="1"/>
          </p:cNvPicPr>
          <p:nvPr/>
        </p:nvPicPr>
        <p:blipFill>
          <a:blip r:embed="rId3"/>
          <a:stretch>
            <a:fillRect/>
          </a:stretch>
        </p:blipFill>
        <p:spPr>
          <a:xfrm>
            <a:off x="4390545" y="1932279"/>
            <a:ext cx="1242168" cy="896495"/>
          </a:xfrm>
          <a:prstGeom prst="rect">
            <a:avLst/>
          </a:prstGeom>
        </p:spPr>
      </p:pic>
      <p:sp>
        <p:nvSpPr>
          <p:cNvPr id="23" name="TextBox 22">
            <a:extLst>
              <a:ext uri="{FF2B5EF4-FFF2-40B4-BE49-F238E27FC236}">
                <a16:creationId xmlns:a16="http://schemas.microsoft.com/office/drawing/2014/main" id="{BE868D13-9EC8-A353-8E7F-3D8356A1A0E6}"/>
              </a:ext>
            </a:extLst>
          </p:cNvPr>
          <p:cNvSpPr txBox="1"/>
          <p:nvPr/>
        </p:nvSpPr>
        <p:spPr>
          <a:xfrm>
            <a:off x="9264171" y="2077182"/>
            <a:ext cx="2536722" cy="1892826"/>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Benefits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Improves operational efficiency</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﻿﻿Reduces costs and eliminates duplicate work</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﻿﻿Provides real-time visibility and better decision-making</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﻿﻿Enhances collaboration across all departments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﻿﻿Supports business growth and competitiveness</a:t>
            </a:r>
          </a:p>
        </p:txBody>
      </p:sp>
      <p:pic>
        <p:nvPicPr>
          <p:cNvPr id="25" name="Picture 24">
            <a:extLst>
              <a:ext uri="{FF2B5EF4-FFF2-40B4-BE49-F238E27FC236}">
                <a16:creationId xmlns:a16="http://schemas.microsoft.com/office/drawing/2014/main" id="{B2EF084D-5F74-FA2B-604B-30434FBBEF60}"/>
              </a:ext>
            </a:extLst>
          </p:cNvPr>
          <p:cNvPicPr>
            <a:picLocks noChangeAspect="1"/>
          </p:cNvPicPr>
          <p:nvPr/>
        </p:nvPicPr>
        <p:blipFill>
          <a:blip r:embed="rId4"/>
          <a:stretch>
            <a:fillRect/>
          </a:stretch>
        </p:blipFill>
        <p:spPr>
          <a:xfrm>
            <a:off x="9394950" y="1923286"/>
            <a:ext cx="441998" cy="457240"/>
          </a:xfrm>
          <a:prstGeom prst="rect">
            <a:avLst/>
          </a:prstGeom>
        </p:spPr>
      </p:pic>
      <mc:AlternateContent xmlns:mc="http://schemas.openxmlformats.org/markup-compatibility/2006" xmlns:p14="http://schemas.microsoft.com/office/powerpoint/2010/main">
        <mc:Choice Requires="p14">
          <p:contentPart p14:bwMode="auto" r:id="rId5">
            <p14:nvContentPartPr>
              <p14:cNvPr id="26" name="Ink 25">
                <a:extLst>
                  <a:ext uri="{FF2B5EF4-FFF2-40B4-BE49-F238E27FC236}">
                    <a16:creationId xmlns:a16="http://schemas.microsoft.com/office/drawing/2014/main" id="{57E4255B-50FF-3284-A107-550CBEE1BE21}"/>
                  </a:ext>
                </a:extLst>
              </p14:cNvPr>
              <p14:cNvContentPartPr/>
              <p14:nvPr/>
            </p14:nvContentPartPr>
            <p14:xfrm>
              <a:off x="2939690" y="2437812"/>
              <a:ext cx="599040" cy="40320"/>
            </p14:xfrm>
          </p:contentPart>
        </mc:Choice>
        <mc:Fallback xmlns="">
          <p:pic>
            <p:nvPicPr>
              <p:cNvPr id="26" name="Ink 25">
                <a:extLst>
                  <a:ext uri="{FF2B5EF4-FFF2-40B4-BE49-F238E27FC236}">
                    <a16:creationId xmlns:a16="http://schemas.microsoft.com/office/drawing/2014/main" id="{57E4255B-50FF-3284-A107-550CBEE1BE21}"/>
                  </a:ext>
                </a:extLst>
              </p:cNvPr>
              <p:cNvPicPr/>
              <p:nvPr/>
            </p:nvPicPr>
            <p:blipFill>
              <a:blip r:embed="rId6"/>
              <a:stretch>
                <a:fillRect/>
              </a:stretch>
            </p:blipFill>
            <p:spPr>
              <a:xfrm>
                <a:off x="2933570" y="2431692"/>
                <a:ext cx="611280" cy="52560"/>
              </a:xfrm>
              <a:prstGeom prst="rect">
                <a:avLst/>
              </a:prstGeom>
            </p:spPr>
          </p:pic>
        </mc:Fallback>
      </mc:AlternateContent>
      <p:cxnSp>
        <p:nvCxnSpPr>
          <p:cNvPr id="29" name="Straight Arrow Connector 28">
            <a:extLst>
              <a:ext uri="{FF2B5EF4-FFF2-40B4-BE49-F238E27FC236}">
                <a16:creationId xmlns:a16="http://schemas.microsoft.com/office/drawing/2014/main" id="{4D4DEE01-A5F3-6549-0A6E-4138C4A67048}"/>
              </a:ext>
            </a:extLst>
          </p:cNvPr>
          <p:cNvCxnSpPr>
            <a:cxnSpLocks/>
          </p:cNvCxnSpPr>
          <p:nvPr/>
        </p:nvCxnSpPr>
        <p:spPr>
          <a:xfrm flipV="1">
            <a:off x="2939690" y="2378482"/>
            <a:ext cx="1060053" cy="2044"/>
          </a:xfrm>
          <a:prstGeom prst="straightConnector1">
            <a:avLst/>
          </a:prstGeom>
          <a:ln>
            <a:solidFill>
              <a:srgbClr val="92D050"/>
            </a:solidFill>
            <a:tailEnd type="triangle"/>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lnRef>
          <a:fillRef idx="0">
            <a:schemeClr val="dk1"/>
          </a:fillRef>
          <a:effectRef idx="1">
            <a:schemeClr val="dk1"/>
          </a:effectRef>
          <a:fontRef idx="minor">
            <a:schemeClr val="tx1"/>
          </a:fontRef>
        </p:style>
      </p:cxnSp>
      <p:cxnSp>
        <p:nvCxnSpPr>
          <p:cNvPr id="32" name="Straight Arrow Connector 31">
            <a:extLst>
              <a:ext uri="{FF2B5EF4-FFF2-40B4-BE49-F238E27FC236}">
                <a16:creationId xmlns:a16="http://schemas.microsoft.com/office/drawing/2014/main" id="{FD93A214-7A78-191F-A53D-333CF9C87264}"/>
              </a:ext>
            </a:extLst>
          </p:cNvPr>
          <p:cNvCxnSpPr/>
          <p:nvPr/>
        </p:nvCxnSpPr>
        <p:spPr>
          <a:xfrm>
            <a:off x="7796981" y="2437812"/>
            <a:ext cx="1111045" cy="0"/>
          </a:xfrm>
          <a:prstGeom prst="straightConnector1">
            <a:avLst/>
          </a:prstGeom>
          <a:ln>
            <a:solidFill>
              <a:srgbClr val="0070C0"/>
            </a:solidFill>
            <a:tailEnd type="triangle"/>
          </a:ln>
        </p:spPr>
        <p:style>
          <a:lnRef idx="2">
            <a:schemeClr val="accent1"/>
          </a:lnRef>
          <a:fillRef idx="0">
            <a:schemeClr val="accent1"/>
          </a:fillRef>
          <a:effectRef idx="1">
            <a:schemeClr val="accent1"/>
          </a:effectRef>
          <a:fontRef idx="minor">
            <a:schemeClr val="tx1"/>
          </a:fontRef>
        </p:style>
      </p:cxnSp>
      <p:sp>
        <p:nvSpPr>
          <p:cNvPr id="34" name="TextBox 33">
            <a:extLst>
              <a:ext uri="{FF2B5EF4-FFF2-40B4-BE49-F238E27FC236}">
                <a16:creationId xmlns:a16="http://schemas.microsoft.com/office/drawing/2014/main" id="{EB080DB9-3521-51F3-EFCF-89162B362C80}"/>
              </a:ext>
            </a:extLst>
          </p:cNvPr>
          <p:cNvSpPr txBox="1"/>
          <p:nvPr/>
        </p:nvSpPr>
        <p:spPr>
          <a:xfrm>
            <a:off x="4407194" y="3003921"/>
            <a:ext cx="3215148"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INTEGRATION WITH INDUSTRY </a:t>
            </a:r>
          </a:p>
        </p:txBody>
      </p:sp>
      <p:sp>
        <p:nvSpPr>
          <p:cNvPr id="6" name="TextBox 5">
            <a:extLst>
              <a:ext uri="{FF2B5EF4-FFF2-40B4-BE49-F238E27FC236}">
                <a16:creationId xmlns:a16="http://schemas.microsoft.com/office/drawing/2014/main" id="{6374ADF4-7E12-4478-208F-71B2702C4C88}"/>
              </a:ext>
            </a:extLst>
          </p:cNvPr>
          <p:cNvSpPr txBox="1"/>
          <p:nvPr/>
        </p:nvSpPr>
        <p:spPr>
          <a:xfrm>
            <a:off x="2684207" y="4323796"/>
            <a:ext cx="1290360" cy="1107996"/>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Predicts demand, controls inventory, estimates costs, and supports better decisions</a:t>
            </a:r>
          </a:p>
        </p:txBody>
      </p:sp>
      <p:sp>
        <p:nvSpPr>
          <p:cNvPr id="20" name="TextBox 19">
            <a:extLst>
              <a:ext uri="{FF2B5EF4-FFF2-40B4-BE49-F238E27FC236}">
                <a16:creationId xmlns:a16="http://schemas.microsoft.com/office/drawing/2014/main" id="{D4A8F6A7-4D0D-2AEF-A2EF-165470C3DA24}"/>
              </a:ext>
            </a:extLst>
          </p:cNvPr>
          <p:cNvSpPr txBox="1"/>
          <p:nvPr/>
        </p:nvSpPr>
        <p:spPr>
          <a:xfrm>
            <a:off x="3756600" y="4327336"/>
            <a:ext cx="1290359" cy="1107996"/>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Provides advanced analytics, data mining, predictive analytics, and insights</a:t>
            </a:r>
          </a:p>
        </p:txBody>
      </p:sp>
      <p:sp>
        <p:nvSpPr>
          <p:cNvPr id="24" name="TextBox 23">
            <a:extLst>
              <a:ext uri="{FF2B5EF4-FFF2-40B4-BE49-F238E27FC236}">
                <a16:creationId xmlns:a16="http://schemas.microsoft.com/office/drawing/2014/main" id="{734F6949-969E-F5D7-C70E-D27EA1A94CD0}"/>
              </a:ext>
            </a:extLst>
          </p:cNvPr>
          <p:cNvSpPr txBox="1"/>
          <p:nvPr/>
        </p:nvSpPr>
        <p:spPr>
          <a:xfrm>
            <a:off x="4826328" y="4327669"/>
            <a:ext cx="1235539" cy="1277273"/>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Offers real-time data for tracking goods, machine maintenance, inventory, and reduces human intervention</a:t>
            </a:r>
          </a:p>
        </p:txBody>
      </p:sp>
      <p:pic>
        <p:nvPicPr>
          <p:cNvPr id="31" name="Picture 30">
            <a:extLst>
              <a:ext uri="{FF2B5EF4-FFF2-40B4-BE49-F238E27FC236}">
                <a16:creationId xmlns:a16="http://schemas.microsoft.com/office/drawing/2014/main" id="{390C88A4-03F7-BC01-8585-4F024EDD94B0}"/>
              </a:ext>
            </a:extLst>
          </p:cNvPr>
          <p:cNvPicPr>
            <a:picLocks noChangeAspect="1"/>
          </p:cNvPicPr>
          <p:nvPr/>
        </p:nvPicPr>
        <p:blipFill>
          <a:blip r:embed="rId7"/>
          <a:stretch>
            <a:fillRect/>
          </a:stretch>
        </p:blipFill>
        <p:spPr>
          <a:xfrm>
            <a:off x="3053702" y="3405482"/>
            <a:ext cx="6008150" cy="878697"/>
          </a:xfrm>
          <a:prstGeom prst="rect">
            <a:avLst/>
          </a:prstGeom>
        </p:spPr>
      </p:pic>
      <p:sp>
        <p:nvSpPr>
          <p:cNvPr id="35" name="TextBox 34">
            <a:extLst>
              <a:ext uri="{FF2B5EF4-FFF2-40B4-BE49-F238E27FC236}">
                <a16:creationId xmlns:a16="http://schemas.microsoft.com/office/drawing/2014/main" id="{BBE5BF2A-FC93-E786-9B98-F5EEC68BA9C9}"/>
              </a:ext>
            </a:extLst>
          </p:cNvPr>
          <p:cNvSpPr txBox="1"/>
          <p:nvPr/>
        </p:nvSpPr>
        <p:spPr>
          <a:xfrm>
            <a:off x="5967543" y="4339931"/>
            <a:ext cx="1164051" cy="1277273"/>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Enables better best practices and </a:t>
            </a:r>
            <a:r>
              <a:rPr kumimoji="0" lang="ru-UA" sz="1100" b="0" i="0" u="none" strike="noStrike" kern="1200" cap="none" spc="0" normalizeH="0" baseline="0" noProof="0" dirty="0">
                <a:ln>
                  <a:noFill/>
                </a:ln>
                <a:solidFill>
                  <a:prstClr val="white"/>
                </a:solidFill>
                <a:effectLst/>
                <a:uLnTx/>
                <a:uFillTx/>
                <a:latin typeface="Aptos" panose="02110004020202020204"/>
                <a:ea typeface="+mn-ea"/>
                <a:cs typeface="+mn-cs"/>
              </a:rPr>
              <a:t>higher-quality</a:t>
            </a: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 implementation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through data analysis</a:t>
            </a:r>
          </a:p>
        </p:txBody>
      </p:sp>
      <p:sp>
        <p:nvSpPr>
          <p:cNvPr id="38" name="TextBox 37">
            <a:extLst>
              <a:ext uri="{FF2B5EF4-FFF2-40B4-BE49-F238E27FC236}">
                <a16:creationId xmlns:a16="http://schemas.microsoft.com/office/drawing/2014/main" id="{2350F6D5-D20F-2D2E-946D-8305B4AE941A}"/>
              </a:ext>
            </a:extLst>
          </p:cNvPr>
          <p:cNvSpPr txBox="1"/>
          <p:nvPr/>
        </p:nvSpPr>
        <p:spPr>
          <a:xfrm>
            <a:off x="7001362" y="4326240"/>
            <a:ext cx="1049638" cy="1277273"/>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Ensures data transparency. security, and shareability across systems and organizations</a:t>
            </a:r>
          </a:p>
        </p:txBody>
      </p:sp>
      <p:sp>
        <p:nvSpPr>
          <p:cNvPr id="40" name="TextBox 39">
            <a:extLst>
              <a:ext uri="{FF2B5EF4-FFF2-40B4-BE49-F238E27FC236}">
                <a16:creationId xmlns:a16="http://schemas.microsoft.com/office/drawing/2014/main" id="{C553B92B-D880-DCF7-C974-CA40D86F8FA6}"/>
              </a:ext>
            </a:extLst>
          </p:cNvPr>
          <p:cNvSpPr txBox="1"/>
          <p:nvPr/>
        </p:nvSpPr>
        <p:spPr>
          <a:xfrm>
            <a:off x="8012214" y="4295852"/>
            <a:ext cx="1049638" cy="144655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Connects customers across all channels and provides real-time inventory and order updates</a:t>
            </a:r>
          </a:p>
        </p:txBody>
      </p:sp>
      <p:sp>
        <p:nvSpPr>
          <p:cNvPr id="42" name="TextBox 41">
            <a:extLst>
              <a:ext uri="{FF2B5EF4-FFF2-40B4-BE49-F238E27FC236}">
                <a16:creationId xmlns:a16="http://schemas.microsoft.com/office/drawing/2014/main" id="{5880050A-A5F9-DB7B-03EF-4CA085629D70}"/>
              </a:ext>
            </a:extLst>
          </p:cNvPr>
          <p:cNvSpPr txBox="1"/>
          <p:nvPr/>
        </p:nvSpPr>
        <p:spPr>
          <a:xfrm>
            <a:off x="667764" y="4073843"/>
            <a:ext cx="1998959" cy="2277547"/>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ru-UA" sz="1600" b="0" i="0" u="none" strike="noStrike" kern="1200" cap="none" spc="0" normalizeH="0" baseline="0" noProof="0" dirty="0">
                <a:ln>
                  <a:noFill/>
                </a:ln>
                <a:solidFill>
                  <a:prstClr val="white"/>
                </a:solidFill>
                <a:effectLst/>
                <a:uLnTx/>
                <a:uFillTx/>
                <a:latin typeface="Aptos" panose="02110004020202020204"/>
                <a:ea typeface="+mn-ea"/>
                <a:cs typeface="+mn-cs"/>
              </a:rPr>
              <a:t> </a:t>
            </a: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Limitation </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﻿﻿High implementation and maintenance cost</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﻿﻿Long implementation process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﻿﻿Data security and privacy risks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﻿﻿Resistance to change and user adoption</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﻿﻿Requires skilled staff and continuous training</a:t>
            </a:r>
          </a:p>
        </p:txBody>
      </p:sp>
      <p:pic>
        <p:nvPicPr>
          <p:cNvPr id="44" name="Picture 43">
            <a:extLst>
              <a:ext uri="{FF2B5EF4-FFF2-40B4-BE49-F238E27FC236}">
                <a16:creationId xmlns:a16="http://schemas.microsoft.com/office/drawing/2014/main" id="{309757AC-44A6-F6DB-8422-0077F3EB2D78}"/>
              </a:ext>
            </a:extLst>
          </p:cNvPr>
          <p:cNvPicPr>
            <a:picLocks noChangeAspect="1"/>
          </p:cNvPicPr>
          <p:nvPr/>
        </p:nvPicPr>
        <p:blipFill>
          <a:blip r:embed="rId8"/>
          <a:stretch>
            <a:fillRect/>
          </a:stretch>
        </p:blipFill>
        <p:spPr>
          <a:xfrm>
            <a:off x="632512" y="4036289"/>
            <a:ext cx="464860" cy="480102"/>
          </a:xfrm>
          <a:prstGeom prst="rect">
            <a:avLst/>
          </a:prstGeom>
        </p:spPr>
      </p:pic>
      <p:sp>
        <p:nvSpPr>
          <p:cNvPr id="46" name="TextBox 45">
            <a:extLst>
              <a:ext uri="{FF2B5EF4-FFF2-40B4-BE49-F238E27FC236}">
                <a16:creationId xmlns:a16="http://schemas.microsoft.com/office/drawing/2014/main" id="{2FAE7E1E-B5B0-2C9F-21FF-AF80402517C3}"/>
              </a:ext>
            </a:extLst>
          </p:cNvPr>
          <p:cNvSpPr txBox="1"/>
          <p:nvPr/>
        </p:nvSpPr>
        <p:spPr>
          <a:xfrm>
            <a:off x="9539358" y="4325479"/>
            <a:ext cx="2556629" cy="156966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Critical success factors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﻿﻿Top management support</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﻿﻿Effective communication</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﻿﻿Strong IT infrastructure</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﻿﻿Skilled staff</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﻿﻿Training and education</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﻿﻿Monitoring and evaluation</a:t>
            </a:r>
          </a:p>
        </p:txBody>
      </p:sp>
      <p:pic>
        <p:nvPicPr>
          <p:cNvPr id="48" name="Picture 47">
            <a:extLst>
              <a:ext uri="{FF2B5EF4-FFF2-40B4-BE49-F238E27FC236}">
                <a16:creationId xmlns:a16="http://schemas.microsoft.com/office/drawing/2014/main" id="{4986C96E-95AE-C023-293F-D96DFE5609BC}"/>
              </a:ext>
            </a:extLst>
          </p:cNvPr>
          <p:cNvPicPr>
            <a:picLocks noChangeAspect="1"/>
          </p:cNvPicPr>
          <p:nvPr/>
        </p:nvPicPr>
        <p:blipFill>
          <a:blip r:embed="rId9"/>
          <a:stretch>
            <a:fillRect/>
          </a:stretch>
        </p:blipFill>
        <p:spPr>
          <a:xfrm>
            <a:off x="9342998" y="4321495"/>
            <a:ext cx="441998" cy="396274"/>
          </a:xfrm>
          <a:prstGeom prst="rect">
            <a:avLst/>
          </a:prstGeom>
        </p:spPr>
      </p:pic>
      <p:pic>
        <p:nvPicPr>
          <p:cNvPr id="50" name="Picture 49">
            <a:extLst>
              <a:ext uri="{FF2B5EF4-FFF2-40B4-BE49-F238E27FC236}">
                <a16:creationId xmlns:a16="http://schemas.microsoft.com/office/drawing/2014/main" id="{E5C88E34-115D-0895-18CC-202474BA3F3D}"/>
              </a:ext>
            </a:extLst>
          </p:cNvPr>
          <p:cNvPicPr>
            <a:picLocks noChangeAspect="1"/>
          </p:cNvPicPr>
          <p:nvPr/>
        </p:nvPicPr>
        <p:blipFill>
          <a:blip r:embed="rId10"/>
          <a:stretch>
            <a:fillRect/>
          </a:stretch>
        </p:blipFill>
        <p:spPr>
          <a:xfrm>
            <a:off x="3297736" y="5916479"/>
            <a:ext cx="5029636" cy="358171"/>
          </a:xfrm>
          <a:prstGeom prst="rect">
            <a:avLst/>
          </a:prstGeom>
        </p:spPr>
      </p:pic>
      <p:sp>
        <p:nvSpPr>
          <p:cNvPr id="52" name="TextBox 51">
            <a:extLst>
              <a:ext uri="{FF2B5EF4-FFF2-40B4-BE49-F238E27FC236}">
                <a16:creationId xmlns:a16="http://schemas.microsoft.com/office/drawing/2014/main" id="{E609A1D6-5AA6-BFCD-1D68-71FE8CED39D3}"/>
              </a:ext>
            </a:extLst>
          </p:cNvPr>
          <p:cNvSpPr txBox="1"/>
          <p:nvPr/>
        </p:nvSpPr>
        <p:spPr>
          <a:xfrm>
            <a:off x="2875780" y="5568011"/>
            <a:ext cx="6096000"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IMPACT ON BUSINESS</a:t>
            </a:r>
          </a:p>
        </p:txBody>
      </p:sp>
      <p:sp>
        <p:nvSpPr>
          <p:cNvPr id="54" name="TextBox 53">
            <a:extLst>
              <a:ext uri="{FF2B5EF4-FFF2-40B4-BE49-F238E27FC236}">
                <a16:creationId xmlns:a16="http://schemas.microsoft.com/office/drawing/2014/main" id="{CA5B6F21-3B95-8D1B-3C3B-2C329226ACCC}"/>
              </a:ext>
            </a:extLst>
          </p:cNvPr>
          <p:cNvSpPr txBox="1"/>
          <p:nvPr/>
        </p:nvSpPr>
        <p:spPr>
          <a:xfrm>
            <a:off x="3160440" y="6227449"/>
            <a:ext cx="845574" cy="60016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white"/>
                </a:solidFill>
                <a:effectLst/>
                <a:uLnTx/>
                <a:uFillTx/>
                <a:latin typeface="Aptos" panose="02110004020202020204"/>
                <a:ea typeface="+mn-ea"/>
                <a:cs typeface="+mn-cs"/>
              </a:rPr>
              <a:t>Improved operational efficiency</a:t>
            </a:r>
            <a:endPar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56" name="TextBox 55">
            <a:extLst>
              <a:ext uri="{FF2B5EF4-FFF2-40B4-BE49-F238E27FC236}">
                <a16:creationId xmlns:a16="http://schemas.microsoft.com/office/drawing/2014/main" id="{864E0A10-80A1-84A2-82E0-50390588BC28}"/>
              </a:ext>
            </a:extLst>
          </p:cNvPr>
          <p:cNvSpPr txBox="1"/>
          <p:nvPr/>
        </p:nvSpPr>
        <p:spPr>
          <a:xfrm>
            <a:off x="4104698" y="6236618"/>
            <a:ext cx="926567" cy="43088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Reduced costs</a:t>
            </a:r>
          </a:p>
        </p:txBody>
      </p:sp>
      <p:sp>
        <p:nvSpPr>
          <p:cNvPr id="58" name="TextBox 57">
            <a:extLst>
              <a:ext uri="{FF2B5EF4-FFF2-40B4-BE49-F238E27FC236}">
                <a16:creationId xmlns:a16="http://schemas.microsoft.com/office/drawing/2014/main" id="{9D5D8F97-0DB2-5FF5-BF29-0770CDF46E39}"/>
              </a:ext>
            </a:extLst>
          </p:cNvPr>
          <p:cNvSpPr txBox="1"/>
          <p:nvPr/>
        </p:nvSpPr>
        <p:spPr>
          <a:xfrm>
            <a:off x="5061427" y="6227449"/>
            <a:ext cx="1056698" cy="43088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Real-time visibility</a:t>
            </a:r>
          </a:p>
        </p:txBody>
      </p:sp>
      <p:sp>
        <p:nvSpPr>
          <p:cNvPr id="60" name="TextBox 59">
            <a:extLst>
              <a:ext uri="{FF2B5EF4-FFF2-40B4-BE49-F238E27FC236}">
                <a16:creationId xmlns:a16="http://schemas.microsoft.com/office/drawing/2014/main" id="{C7570AC7-3323-600A-B1C3-F84A8EA3E3CA}"/>
              </a:ext>
            </a:extLst>
          </p:cNvPr>
          <p:cNvSpPr txBox="1"/>
          <p:nvPr/>
        </p:nvSpPr>
        <p:spPr>
          <a:xfrm>
            <a:off x="5923780" y="6281114"/>
            <a:ext cx="1311919" cy="430887"/>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Better</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decision-making</a:t>
            </a:r>
          </a:p>
        </p:txBody>
      </p:sp>
      <p:sp>
        <p:nvSpPr>
          <p:cNvPr id="62" name="TextBox 61">
            <a:extLst>
              <a:ext uri="{FF2B5EF4-FFF2-40B4-BE49-F238E27FC236}">
                <a16:creationId xmlns:a16="http://schemas.microsoft.com/office/drawing/2014/main" id="{79AD138A-7E06-3AC3-AEB3-46C30B093B49}"/>
              </a:ext>
            </a:extLst>
          </p:cNvPr>
          <p:cNvSpPr txBox="1"/>
          <p:nvPr/>
        </p:nvSpPr>
        <p:spPr>
          <a:xfrm>
            <a:off x="6980478" y="6274650"/>
            <a:ext cx="1756373" cy="60016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Supports business growth and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competitiveness</a:t>
            </a:r>
          </a:p>
        </p:txBody>
      </p:sp>
    </p:spTree>
    <p:extLst>
      <p:ext uri="{BB962C8B-B14F-4D97-AF65-F5344CB8AC3E}">
        <p14:creationId xmlns:p14="http://schemas.microsoft.com/office/powerpoint/2010/main" val="3736210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05C9F4E2-74A7-0412-6FAE-52A9CB98A84B}"/>
              </a:ext>
            </a:extLst>
          </p:cNvPr>
          <p:cNvSpPr>
            <a:spLocks noGrp="1"/>
          </p:cNvSpPr>
          <p:nvPr>
            <p:ph type="title"/>
          </p:nvPr>
        </p:nvSpPr>
        <p:spPr>
          <a:xfrm>
            <a:off x="1127928" y="229525"/>
            <a:ext cx="9745638" cy="945159"/>
          </a:xfrm>
        </p:spPr>
        <p:txBody>
          <a:bodyPr vert="horz" lIns="91440" tIns="45720" rIns="91440" bIns="45720" rtlCol="0" anchor="b">
            <a:noAutofit/>
          </a:bodyPr>
          <a:lstStyle/>
          <a:p>
            <a:pPr algn="ctr"/>
            <a:r>
              <a:rPr lang="en-GB" sz="3200" dirty="0">
                <a:latin typeface="Arial" panose="020B0604020202020204" pitchFamily="34" charset="0"/>
                <a:cs typeface="Arial" panose="020B0604020202020204" pitchFamily="34" charset="0"/>
              </a:rPr>
              <a:t>CUSTOMER RELATIONSHIP MANAGEMENT (CRM)</a:t>
            </a:r>
            <a:endParaRPr lang="en-US" sz="2800" kern="1200" dirty="0">
              <a:solidFill>
                <a:schemeClr val="tx2"/>
              </a:solidFill>
              <a:latin typeface="Arial" panose="020B0604020202020204" pitchFamily="34" charset="0"/>
              <a:cs typeface="Arial" panose="020B0604020202020204" pitchFamily="34" charset="0"/>
            </a:endParaRP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
        <p:nvSpPr>
          <p:cNvPr id="4" name="TextBox 3">
            <a:extLst>
              <a:ext uri="{FF2B5EF4-FFF2-40B4-BE49-F238E27FC236}">
                <a16:creationId xmlns:a16="http://schemas.microsoft.com/office/drawing/2014/main" id="{68FC51EA-6150-F9B7-9BE2-2E4F6E1EF90E}"/>
              </a:ext>
            </a:extLst>
          </p:cNvPr>
          <p:cNvSpPr txBox="1"/>
          <p:nvPr/>
        </p:nvSpPr>
        <p:spPr>
          <a:xfrm>
            <a:off x="613064" y="1146424"/>
            <a:ext cx="1115552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"Customer Relationship Management (CRM) is a business strategy supported by technology that helps organizations build and maintain long-term relationships with customers." (Payne &amp; Frow, 2005)</a:t>
            </a:r>
          </a:p>
        </p:txBody>
      </p:sp>
      <p:sp>
        <p:nvSpPr>
          <p:cNvPr id="5" name="TextBox 4">
            <a:extLst>
              <a:ext uri="{FF2B5EF4-FFF2-40B4-BE49-F238E27FC236}">
                <a16:creationId xmlns:a16="http://schemas.microsoft.com/office/drawing/2014/main" id="{DEB83AEF-0F55-BE6C-EABB-B43C228A2CD7}"/>
              </a:ext>
            </a:extLst>
          </p:cNvPr>
          <p:cNvSpPr txBox="1"/>
          <p:nvPr/>
        </p:nvSpPr>
        <p:spPr>
          <a:xfrm>
            <a:off x="2043630" y="1722251"/>
            <a:ext cx="8346857"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panose="02110004020202020204"/>
                <a:ea typeface="+mn-ea"/>
                <a:cs typeface="+mn-cs"/>
              </a:rPr>
              <a:t>CRM</a:t>
            </a: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 – a technology-driven strategy to attract, engage, and retain customers profitably</a:t>
            </a:r>
          </a:p>
        </p:txBody>
      </p:sp>
      <p:pic>
        <p:nvPicPr>
          <p:cNvPr id="7" name="Picture 6">
            <a:extLst>
              <a:ext uri="{FF2B5EF4-FFF2-40B4-BE49-F238E27FC236}">
                <a16:creationId xmlns:a16="http://schemas.microsoft.com/office/drawing/2014/main" id="{D5241157-B04F-EC07-DC52-0132A4226324}"/>
              </a:ext>
            </a:extLst>
          </p:cNvPr>
          <p:cNvPicPr>
            <a:picLocks noChangeAspect="1"/>
          </p:cNvPicPr>
          <p:nvPr/>
        </p:nvPicPr>
        <p:blipFill>
          <a:blip r:embed="rId2"/>
          <a:stretch>
            <a:fillRect/>
          </a:stretch>
        </p:blipFill>
        <p:spPr>
          <a:xfrm>
            <a:off x="1297100" y="1727622"/>
            <a:ext cx="586791" cy="472481"/>
          </a:xfrm>
          <a:prstGeom prst="rect">
            <a:avLst/>
          </a:prstGeom>
        </p:spPr>
      </p:pic>
      <p:pic>
        <p:nvPicPr>
          <p:cNvPr id="22" name="Picture 21">
            <a:extLst>
              <a:ext uri="{FF2B5EF4-FFF2-40B4-BE49-F238E27FC236}">
                <a16:creationId xmlns:a16="http://schemas.microsoft.com/office/drawing/2014/main" id="{7F617B34-AF9C-817D-6562-18931AD067FA}"/>
              </a:ext>
            </a:extLst>
          </p:cNvPr>
          <p:cNvPicPr>
            <a:picLocks noChangeAspect="1"/>
          </p:cNvPicPr>
          <p:nvPr/>
        </p:nvPicPr>
        <p:blipFill>
          <a:blip r:embed="rId3"/>
          <a:stretch>
            <a:fillRect/>
          </a:stretch>
        </p:blipFill>
        <p:spPr>
          <a:xfrm>
            <a:off x="1522173" y="2351806"/>
            <a:ext cx="9172894" cy="763335"/>
          </a:xfrm>
          <a:prstGeom prst="rect">
            <a:avLst/>
          </a:prstGeom>
        </p:spPr>
      </p:pic>
      <p:sp>
        <p:nvSpPr>
          <p:cNvPr id="34" name="TextBox 33">
            <a:extLst>
              <a:ext uri="{FF2B5EF4-FFF2-40B4-BE49-F238E27FC236}">
                <a16:creationId xmlns:a16="http://schemas.microsoft.com/office/drawing/2014/main" id="{5F191787-773D-1D7A-3BAF-CEDAB49729BB}"/>
              </a:ext>
            </a:extLst>
          </p:cNvPr>
          <p:cNvSpPr txBox="1"/>
          <p:nvPr/>
        </p:nvSpPr>
        <p:spPr>
          <a:xfrm>
            <a:off x="1344532" y="3165989"/>
            <a:ext cx="1334729" cy="89255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white"/>
                </a:solidFill>
                <a:effectLst/>
                <a:uLnTx/>
                <a:uFillTx/>
                <a:latin typeface="Aptos" panose="02110004020202020204"/>
                <a:ea typeface="+mn-ea"/>
                <a:cs typeface="+mn-cs"/>
              </a:rPr>
              <a:t>CUSTOMER</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Collects and stores customer data</a:t>
            </a:r>
          </a:p>
        </p:txBody>
      </p:sp>
      <p:sp>
        <p:nvSpPr>
          <p:cNvPr id="36" name="TextBox 35">
            <a:extLst>
              <a:ext uri="{FF2B5EF4-FFF2-40B4-BE49-F238E27FC236}">
                <a16:creationId xmlns:a16="http://schemas.microsoft.com/office/drawing/2014/main" id="{2FBFA36B-9849-0CB1-6526-89C87A1027F9}"/>
              </a:ext>
            </a:extLst>
          </p:cNvPr>
          <p:cNvSpPr txBox="1"/>
          <p:nvPr/>
        </p:nvSpPr>
        <p:spPr>
          <a:xfrm>
            <a:off x="2921378" y="3189302"/>
            <a:ext cx="1983983" cy="89255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white"/>
                </a:solidFill>
                <a:effectLst/>
                <a:uLnTx/>
                <a:uFillTx/>
                <a:latin typeface="Aptos" panose="02110004020202020204"/>
                <a:ea typeface="+mn-ea"/>
                <a:cs typeface="+mn-cs"/>
              </a:rPr>
              <a:t>COMMUNICATION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Manages customer interactions across all channels</a:t>
            </a:r>
          </a:p>
        </p:txBody>
      </p:sp>
      <p:sp>
        <p:nvSpPr>
          <p:cNvPr id="38" name="TextBox 37">
            <a:extLst>
              <a:ext uri="{FF2B5EF4-FFF2-40B4-BE49-F238E27FC236}">
                <a16:creationId xmlns:a16="http://schemas.microsoft.com/office/drawing/2014/main" id="{EA2BA0E8-91D1-474A-037D-80BAE9F2F8C1}"/>
              </a:ext>
            </a:extLst>
          </p:cNvPr>
          <p:cNvSpPr txBox="1"/>
          <p:nvPr/>
        </p:nvSpPr>
        <p:spPr>
          <a:xfrm>
            <a:off x="5057763" y="3195485"/>
            <a:ext cx="1891229" cy="89255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white"/>
                </a:solidFill>
                <a:effectLst/>
                <a:uLnTx/>
                <a:uFillTx/>
                <a:latin typeface="Aptos" panose="02110004020202020204"/>
                <a:ea typeface="+mn-ea"/>
                <a:cs typeface="+mn-cs"/>
              </a:rPr>
              <a:t>SALES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Supports sales processes and opportunity management</a:t>
            </a:r>
          </a:p>
        </p:txBody>
      </p:sp>
      <p:sp>
        <p:nvSpPr>
          <p:cNvPr id="40" name="TextBox 39">
            <a:extLst>
              <a:ext uri="{FF2B5EF4-FFF2-40B4-BE49-F238E27FC236}">
                <a16:creationId xmlns:a16="http://schemas.microsoft.com/office/drawing/2014/main" id="{0F493C0D-16E6-907E-9A6A-1BBEA971BD07}"/>
              </a:ext>
            </a:extLst>
          </p:cNvPr>
          <p:cNvSpPr txBox="1"/>
          <p:nvPr/>
        </p:nvSpPr>
        <p:spPr>
          <a:xfrm>
            <a:off x="7137606" y="3205318"/>
            <a:ext cx="1918520" cy="89255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white"/>
                </a:solidFill>
                <a:effectLst/>
                <a:uLnTx/>
                <a:uFillTx/>
                <a:latin typeface="Aptos" panose="02110004020202020204"/>
                <a:ea typeface="+mn-ea"/>
                <a:cs typeface="+mn-cs"/>
              </a:rPr>
              <a:t>MARKETING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Enables targeted campaigns and personalization</a:t>
            </a:r>
          </a:p>
        </p:txBody>
      </p:sp>
      <p:sp>
        <p:nvSpPr>
          <p:cNvPr id="42" name="TextBox 41">
            <a:extLst>
              <a:ext uri="{FF2B5EF4-FFF2-40B4-BE49-F238E27FC236}">
                <a16:creationId xmlns:a16="http://schemas.microsoft.com/office/drawing/2014/main" id="{07625211-2580-0718-F361-547CEDE76A0C}"/>
              </a:ext>
            </a:extLst>
          </p:cNvPr>
          <p:cNvSpPr txBox="1"/>
          <p:nvPr/>
        </p:nvSpPr>
        <p:spPr>
          <a:xfrm>
            <a:off x="8966981" y="3194949"/>
            <a:ext cx="2193380" cy="70788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white"/>
                </a:solidFill>
                <a:effectLst/>
                <a:uLnTx/>
                <a:uFillTx/>
                <a:latin typeface="Aptos" panose="02110004020202020204"/>
                <a:ea typeface="+mn-ea"/>
                <a:cs typeface="+mn-cs"/>
              </a:rPr>
              <a:t>CUSTOMER LOYALTY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Builds long-term relationships and customer retention</a:t>
            </a:r>
          </a:p>
        </p:txBody>
      </p:sp>
      <p:sp>
        <p:nvSpPr>
          <p:cNvPr id="44" name="TextBox 43">
            <a:extLst>
              <a:ext uri="{FF2B5EF4-FFF2-40B4-BE49-F238E27FC236}">
                <a16:creationId xmlns:a16="http://schemas.microsoft.com/office/drawing/2014/main" id="{B34A19FD-7BFD-0F9B-D4E9-9FAC1CFCCED0}"/>
              </a:ext>
            </a:extLst>
          </p:cNvPr>
          <p:cNvSpPr txBox="1"/>
          <p:nvPr/>
        </p:nvSpPr>
        <p:spPr>
          <a:xfrm>
            <a:off x="1218338" y="5874169"/>
            <a:ext cx="2111810" cy="86177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High Implementation Cost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white"/>
                </a:solidFill>
                <a:effectLst/>
                <a:uLnTx/>
                <a:uFillTx/>
                <a:latin typeface="Aptos" panose="02110004020202020204"/>
                <a:ea typeface="+mn-ea"/>
                <a:cs typeface="+mn-cs"/>
              </a:rPr>
              <a:t>Requires significant investment</a:t>
            </a:r>
          </a:p>
        </p:txBody>
      </p:sp>
      <p:pic>
        <p:nvPicPr>
          <p:cNvPr id="46" name="Picture 45">
            <a:extLst>
              <a:ext uri="{FF2B5EF4-FFF2-40B4-BE49-F238E27FC236}">
                <a16:creationId xmlns:a16="http://schemas.microsoft.com/office/drawing/2014/main" id="{F44B3298-D055-27CB-13E9-3FF54DBA9110}"/>
              </a:ext>
            </a:extLst>
          </p:cNvPr>
          <p:cNvPicPr>
            <a:picLocks noChangeAspect="1"/>
          </p:cNvPicPr>
          <p:nvPr/>
        </p:nvPicPr>
        <p:blipFill>
          <a:blip r:embed="rId4"/>
          <a:stretch>
            <a:fillRect/>
          </a:stretch>
        </p:blipFill>
        <p:spPr>
          <a:xfrm>
            <a:off x="1835520" y="4362730"/>
            <a:ext cx="8451809" cy="457240"/>
          </a:xfrm>
          <a:prstGeom prst="rect">
            <a:avLst/>
          </a:prstGeom>
        </p:spPr>
      </p:pic>
      <p:sp>
        <p:nvSpPr>
          <p:cNvPr id="48" name="TextBox 47">
            <a:extLst>
              <a:ext uri="{FF2B5EF4-FFF2-40B4-BE49-F238E27FC236}">
                <a16:creationId xmlns:a16="http://schemas.microsoft.com/office/drawing/2014/main" id="{1BA1782D-EB75-D596-EAAD-E19A54B8BD31}"/>
              </a:ext>
            </a:extLst>
          </p:cNvPr>
          <p:cNvSpPr txBox="1"/>
          <p:nvPr/>
        </p:nvSpPr>
        <p:spPr>
          <a:xfrm>
            <a:off x="1466980" y="4829805"/>
            <a:ext cx="1724896"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Increased Sales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Boosts revenue through better customer insight</a:t>
            </a:r>
          </a:p>
        </p:txBody>
      </p:sp>
      <p:sp>
        <p:nvSpPr>
          <p:cNvPr id="50" name="TextBox 49">
            <a:extLst>
              <a:ext uri="{FF2B5EF4-FFF2-40B4-BE49-F238E27FC236}">
                <a16:creationId xmlns:a16="http://schemas.microsoft.com/office/drawing/2014/main" id="{B5F3A5A9-A302-0C72-D32F-3235E18A0C13}"/>
              </a:ext>
            </a:extLst>
          </p:cNvPr>
          <p:cNvSpPr txBox="1"/>
          <p:nvPr/>
        </p:nvSpPr>
        <p:spPr>
          <a:xfrm>
            <a:off x="4759184" y="4860041"/>
            <a:ext cx="1891229" cy="86177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Higher Customer</a:t>
            </a:r>
            <a:b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Satisfaction</a:t>
            </a:r>
            <a:br>
              <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Meets customer needs and expectations </a:t>
            </a:r>
            <a:endPar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52" name="TextBox 51">
            <a:extLst>
              <a:ext uri="{FF2B5EF4-FFF2-40B4-BE49-F238E27FC236}">
                <a16:creationId xmlns:a16="http://schemas.microsoft.com/office/drawing/2014/main" id="{5D75F949-BDFB-CFEF-CC0C-E97810800510}"/>
              </a:ext>
            </a:extLst>
          </p:cNvPr>
          <p:cNvSpPr txBox="1"/>
          <p:nvPr/>
        </p:nvSpPr>
        <p:spPr>
          <a:xfrm>
            <a:off x="3099990" y="4841277"/>
            <a:ext cx="1659194" cy="86177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Better Customer</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Experience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Delivers consistent and personalized service</a:t>
            </a:r>
          </a:p>
        </p:txBody>
      </p:sp>
      <p:sp>
        <p:nvSpPr>
          <p:cNvPr id="54" name="TextBox 53">
            <a:extLst>
              <a:ext uri="{FF2B5EF4-FFF2-40B4-BE49-F238E27FC236}">
                <a16:creationId xmlns:a16="http://schemas.microsoft.com/office/drawing/2014/main" id="{50D51181-8BC5-3F04-2F13-25F359387CB7}"/>
              </a:ext>
            </a:extLst>
          </p:cNvPr>
          <p:cNvSpPr txBox="1"/>
          <p:nvPr/>
        </p:nvSpPr>
        <p:spPr>
          <a:xfrm>
            <a:off x="6523813" y="4878625"/>
            <a:ext cx="2187529" cy="86177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Personalized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Marketing</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Targets the right customers with the right message</a:t>
            </a:r>
          </a:p>
        </p:txBody>
      </p:sp>
      <p:sp>
        <p:nvSpPr>
          <p:cNvPr id="56" name="TextBox 55">
            <a:extLst>
              <a:ext uri="{FF2B5EF4-FFF2-40B4-BE49-F238E27FC236}">
                <a16:creationId xmlns:a16="http://schemas.microsoft.com/office/drawing/2014/main" id="{877E659B-AEAB-546C-81E5-243EEB2AD36F}"/>
              </a:ext>
            </a:extLst>
          </p:cNvPr>
          <p:cNvSpPr txBox="1"/>
          <p:nvPr/>
        </p:nvSpPr>
        <p:spPr>
          <a:xfrm>
            <a:off x="8538429" y="4888263"/>
            <a:ext cx="1994103" cy="86177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Stronger Customer</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Retention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Improves loyalty and long-term relationships</a:t>
            </a:r>
          </a:p>
        </p:txBody>
      </p:sp>
      <p:pic>
        <p:nvPicPr>
          <p:cNvPr id="58" name="Picture 57">
            <a:extLst>
              <a:ext uri="{FF2B5EF4-FFF2-40B4-BE49-F238E27FC236}">
                <a16:creationId xmlns:a16="http://schemas.microsoft.com/office/drawing/2014/main" id="{AF0C0B83-1074-E880-43CA-A82FB84881BC}"/>
              </a:ext>
            </a:extLst>
          </p:cNvPr>
          <p:cNvPicPr>
            <a:picLocks noChangeAspect="1"/>
          </p:cNvPicPr>
          <p:nvPr/>
        </p:nvPicPr>
        <p:blipFill>
          <a:blip r:embed="rId5"/>
          <a:stretch>
            <a:fillRect/>
          </a:stretch>
        </p:blipFill>
        <p:spPr>
          <a:xfrm>
            <a:off x="1114322" y="6152787"/>
            <a:ext cx="426757" cy="571550"/>
          </a:xfrm>
          <a:prstGeom prst="rect">
            <a:avLst/>
          </a:prstGeom>
        </p:spPr>
      </p:pic>
      <p:sp>
        <p:nvSpPr>
          <p:cNvPr id="60" name="TextBox 59">
            <a:extLst>
              <a:ext uri="{FF2B5EF4-FFF2-40B4-BE49-F238E27FC236}">
                <a16:creationId xmlns:a16="http://schemas.microsoft.com/office/drawing/2014/main" id="{96EE0047-41E7-9BEE-D6E0-6F2835CD245B}"/>
              </a:ext>
            </a:extLst>
          </p:cNvPr>
          <p:cNvSpPr txBox="1"/>
          <p:nvPr/>
        </p:nvSpPr>
        <p:spPr>
          <a:xfrm>
            <a:off x="5165391" y="5645964"/>
            <a:ext cx="1537795"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panose="02110004020202020204"/>
                <a:ea typeface="+mn-ea"/>
                <a:cs typeface="+mn-cs"/>
              </a:rPr>
              <a:t>LIMITATIONS</a:t>
            </a:r>
          </a:p>
        </p:txBody>
      </p:sp>
      <p:sp>
        <p:nvSpPr>
          <p:cNvPr id="62" name="TextBox 61">
            <a:extLst>
              <a:ext uri="{FF2B5EF4-FFF2-40B4-BE49-F238E27FC236}">
                <a16:creationId xmlns:a16="http://schemas.microsoft.com/office/drawing/2014/main" id="{28EE9170-6485-CD26-DB49-2285D56FD763}"/>
              </a:ext>
            </a:extLst>
          </p:cNvPr>
          <p:cNvSpPr txBox="1"/>
          <p:nvPr/>
        </p:nvSpPr>
        <p:spPr>
          <a:xfrm>
            <a:off x="4065048" y="6001240"/>
            <a:ext cx="2022186"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Data Privacy Concerns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Risk of data breaches and misuse</a:t>
            </a:r>
          </a:p>
        </p:txBody>
      </p:sp>
      <p:pic>
        <p:nvPicPr>
          <p:cNvPr id="64" name="Picture 63">
            <a:extLst>
              <a:ext uri="{FF2B5EF4-FFF2-40B4-BE49-F238E27FC236}">
                <a16:creationId xmlns:a16="http://schemas.microsoft.com/office/drawing/2014/main" id="{002828B0-285E-047D-93DA-B6F328745F49}"/>
              </a:ext>
            </a:extLst>
          </p:cNvPr>
          <p:cNvPicPr>
            <a:picLocks noChangeAspect="1"/>
          </p:cNvPicPr>
          <p:nvPr/>
        </p:nvPicPr>
        <p:blipFill>
          <a:blip r:embed="rId6"/>
          <a:stretch>
            <a:fillRect/>
          </a:stretch>
        </p:blipFill>
        <p:spPr>
          <a:xfrm>
            <a:off x="3651595" y="6195164"/>
            <a:ext cx="480102" cy="579170"/>
          </a:xfrm>
          <a:prstGeom prst="rect">
            <a:avLst/>
          </a:prstGeom>
        </p:spPr>
      </p:pic>
      <p:sp>
        <p:nvSpPr>
          <p:cNvPr id="66" name="TextBox 65">
            <a:extLst>
              <a:ext uri="{FF2B5EF4-FFF2-40B4-BE49-F238E27FC236}">
                <a16:creationId xmlns:a16="http://schemas.microsoft.com/office/drawing/2014/main" id="{342B69E8-3FF3-502D-1EB6-5B2C92292606}"/>
              </a:ext>
            </a:extLst>
          </p:cNvPr>
          <p:cNvSpPr txBox="1"/>
          <p:nvPr/>
        </p:nvSpPr>
        <p:spPr>
          <a:xfrm>
            <a:off x="4861669" y="4017257"/>
            <a:ext cx="2297152"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panose="02110004020202020204"/>
                <a:ea typeface="+mn-ea"/>
                <a:cs typeface="+mn-cs"/>
              </a:rPr>
              <a:t>BUSINESS IMPACT</a:t>
            </a:r>
          </a:p>
        </p:txBody>
      </p:sp>
      <p:sp>
        <p:nvSpPr>
          <p:cNvPr id="68" name="TextBox 67">
            <a:extLst>
              <a:ext uri="{FF2B5EF4-FFF2-40B4-BE49-F238E27FC236}">
                <a16:creationId xmlns:a16="http://schemas.microsoft.com/office/drawing/2014/main" id="{5F2BA473-57F0-2909-9585-567F62AECC76}"/>
              </a:ext>
            </a:extLst>
          </p:cNvPr>
          <p:cNvSpPr txBox="1"/>
          <p:nvPr/>
        </p:nvSpPr>
        <p:spPr>
          <a:xfrm>
            <a:off x="6792435" y="6054690"/>
            <a:ext cx="2022187" cy="64633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Staff Training Required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Needs skilled employees to manage CRM</a:t>
            </a:r>
          </a:p>
        </p:txBody>
      </p:sp>
      <p:pic>
        <p:nvPicPr>
          <p:cNvPr id="70" name="Picture 69">
            <a:extLst>
              <a:ext uri="{FF2B5EF4-FFF2-40B4-BE49-F238E27FC236}">
                <a16:creationId xmlns:a16="http://schemas.microsoft.com/office/drawing/2014/main" id="{C3E43A6B-C82D-7A92-A77A-CF5E095CA77A}"/>
              </a:ext>
            </a:extLst>
          </p:cNvPr>
          <p:cNvPicPr>
            <a:picLocks noChangeAspect="1"/>
          </p:cNvPicPr>
          <p:nvPr/>
        </p:nvPicPr>
        <p:blipFill>
          <a:blip r:embed="rId7"/>
          <a:stretch>
            <a:fillRect/>
          </a:stretch>
        </p:blipFill>
        <p:spPr>
          <a:xfrm>
            <a:off x="6374804" y="6166185"/>
            <a:ext cx="472481" cy="495343"/>
          </a:xfrm>
          <a:prstGeom prst="rect">
            <a:avLst/>
          </a:prstGeom>
        </p:spPr>
      </p:pic>
      <p:sp>
        <p:nvSpPr>
          <p:cNvPr id="72" name="TextBox 71">
            <a:extLst>
              <a:ext uri="{FF2B5EF4-FFF2-40B4-BE49-F238E27FC236}">
                <a16:creationId xmlns:a16="http://schemas.microsoft.com/office/drawing/2014/main" id="{27E18DE7-EF36-5FED-EE01-34302CEAF6A8}"/>
              </a:ext>
            </a:extLst>
          </p:cNvPr>
          <p:cNvSpPr txBox="1"/>
          <p:nvPr/>
        </p:nvSpPr>
        <p:spPr>
          <a:xfrm>
            <a:off x="9363924" y="5916405"/>
            <a:ext cx="2028772" cy="86177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Requires Accurate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Customer Data</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Depends on data quality and consistency</a:t>
            </a:r>
          </a:p>
        </p:txBody>
      </p:sp>
      <p:pic>
        <p:nvPicPr>
          <p:cNvPr id="74" name="Picture 73">
            <a:extLst>
              <a:ext uri="{FF2B5EF4-FFF2-40B4-BE49-F238E27FC236}">
                <a16:creationId xmlns:a16="http://schemas.microsoft.com/office/drawing/2014/main" id="{394A5265-6141-A98A-42D8-8340AFC0746D}"/>
              </a:ext>
            </a:extLst>
          </p:cNvPr>
          <p:cNvPicPr>
            <a:picLocks noChangeAspect="1"/>
          </p:cNvPicPr>
          <p:nvPr/>
        </p:nvPicPr>
        <p:blipFill>
          <a:blip r:embed="rId8"/>
          <a:stretch>
            <a:fillRect/>
          </a:stretch>
        </p:blipFill>
        <p:spPr>
          <a:xfrm>
            <a:off x="8908614" y="6098193"/>
            <a:ext cx="586791" cy="571550"/>
          </a:xfrm>
          <a:prstGeom prst="rect">
            <a:avLst/>
          </a:prstGeom>
        </p:spPr>
      </p:pic>
    </p:spTree>
    <p:extLst>
      <p:ext uri="{BB962C8B-B14F-4D97-AF65-F5344CB8AC3E}">
        <p14:creationId xmlns:p14="http://schemas.microsoft.com/office/powerpoint/2010/main" val="2482953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B58722-F7BA-7D45-CD4B-8A6AF389961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27FDD3-078D-2663-F560-8F7C39191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B6A2573C-A606-FB58-2D3E-321B2F50C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BFD472B-2708-EF30-CC58-77E6A044CC58}"/>
              </a:ext>
            </a:extLst>
          </p:cNvPr>
          <p:cNvSpPr>
            <a:spLocks noGrp="1"/>
          </p:cNvSpPr>
          <p:nvPr>
            <p:ph type="ctrTitle"/>
          </p:nvPr>
        </p:nvSpPr>
        <p:spPr>
          <a:xfrm>
            <a:off x="700873" y="321978"/>
            <a:ext cx="9833548" cy="413520"/>
          </a:xfrm>
        </p:spPr>
        <p:txBody>
          <a:bodyPr vert="horz" lIns="91440" tIns="45720" rIns="91440" bIns="45720" rtlCol="0" anchor="b">
            <a:normAutofit fontScale="90000"/>
          </a:bodyPr>
          <a:lstStyle/>
          <a:p>
            <a:r>
              <a:rPr lang="en-US" sz="3600" kern="1200" dirty="0">
                <a:solidFill>
                  <a:schemeClr val="tx2"/>
                </a:solidFill>
                <a:latin typeface="+mj-lt"/>
                <a:ea typeface="+mj-ea"/>
                <a:cs typeface="+mj-cs"/>
              </a:rPr>
              <a:t>BUSINESS INTELLIGENGE (BI)</a:t>
            </a:r>
          </a:p>
        </p:txBody>
      </p:sp>
      <p:grpSp>
        <p:nvGrpSpPr>
          <p:cNvPr id="24" name="Group 23">
            <a:extLst>
              <a:ext uri="{FF2B5EF4-FFF2-40B4-BE49-F238E27FC236}">
                <a16:creationId xmlns:a16="http://schemas.microsoft.com/office/drawing/2014/main" id="{3FF131E4-3766-072C-EB7F-917911E83A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12F98C79-5F61-EF37-2D51-D68F57C7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Freeform: Shape 13">
              <a:extLst>
                <a:ext uri="{FF2B5EF4-FFF2-40B4-BE49-F238E27FC236}">
                  <a16:creationId xmlns:a16="http://schemas.microsoft.com/office/drawing/2014/main" id="{C0C0263B-CF43-6D5C-8438-ABFE4524F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Freeform: Shape 14">
              <a:extLst>
                <a:ext uri="{FF2B5EF4-FFF2-40B4-BE49-F238E27FC236}">
                  <a16:creationId xmlns:a16="http://schemas.microsoft.com/office/drawing/2014/main" id="{B67F6BDE-F343-9ECC-B87C-81967FA2E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15">
              <a:extLst>
                <a:ext uri="{FF2B5EF4-FFF2-40B4-BE49-F238E27FC236}">
                  <a16:creationId xmlns:a16="http://schemas.microsoft.com/office/drawing/2014/main" id="{F8AA9772-37D4-EE81-907F-6AD6EBEE8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8" name="Group 17">
            <a:extLst>
              <a:ext uri="{FF2B5EF4-FFF2-40B4-BE49-F238E27FC236}">
                <a16:creationId xmlns:a16="http://schemas.microsoft.com/office/drawing/2014/main" id="{4A06BD5C-3484-F3C8-C5C7-3824718E0D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AD7DF96C-294D-2B1D-31F5-F46D7BEDB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5F4A835D-52DE-D619-935C-E714ECDBE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Freeform: Shape 20">
              <a:extLst>
                <a:ext uri="{FF2B5EF4-FFF2-40B4-BE49-F238E27FC236}">
                  <a16:creationId xmlns:a16="http://schemas.microsoft.com/office/drawing/2014/main" id="{248E6A06-79A1-07D8-4C47-2517166AD5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3FF622C4-4B85-2360-7786-E35BC437F9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6" name="TextBox 5">
            <a:extLst>
              <a:ext uri="{FF2B5EF4-FFF2-40B4-BE49-F238E27FC236}">
                <a16:creationId xmlns:a16="http://schemas.microsoft.com/office/drawing/2014/main" id="{BC74E6AE-D380-426C-73D1-5EDAF0A944E3}"/>
              </a:ext>
            </a:extLst>
          </p:cNvPr>
          <p:cNvSpPr txBox="1"/>
          <p:nvPr/>
        </p:nvSpPr>
        <p:spPr>
          <a:xfrm>
            <a:off x="707277" y="779870"/>
            <a:ext cx="1090462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"Business intelligence (BI) is a set of software and services that transforms data into actionable intelligence to inform an organization's strategic and tactical business decisions."(Gartner, 2024)</a:t>
            </a:r>
          </a:p>
        </p:txBody>
      </p:sp>
      <p:sp>
        <p:nvSpPr>
          <p:cNvPr id="9" name="TextBox 8">
            <a:extLst>
              <a:ext uri="{FF2B5EF4-FFF2-40B4-BE49-F238E27FC236}">
                <a16:creationId xmlns:a16="http://schemas.microsoft.com/office/drawing/2014/main" id="{54CCB179-3B50-F195-3BC4-C2865E1579D2}"/>
              </a:ext>
            </a:extLst>
          </p:cNvPr>
          <p:cNvSpPr txBox="1"/>
          <p:nvPr/>
        </p:nvSpPr>
        <p:spPr>
          <a:xfrm>
            <a:off x="4419694" y="1556998"/>
            <a:ext cx="5220433" cy="86177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panose="02110004020202020204"/>
                <a:ea typeface="+mn-ea"/>
                <a:cs typeface="+mn-cs"/>
              </a:rPr>
              <a:t>BUSINESS INTELLIGENCE (BI)</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Turns data into meaningful insights to support better business decisions</a:t>
            </a:r>
          </a:p>
        </p:txBody>
      </p:sp>
      <p:pic>
        <p:nvPicPr>
          <p:cNvPr id="11" name="Picture 10">
            <a:extLst>
              <a:ext uri="{FF2B5EF4-FFF2-40B4-BE49-F238E27FC236}">
                <a16:creationId xmlns:a16="http://schemas.microsoft.com/office/drawing/2014/main" id="{2E90EF24-E7BB-72E2-2AE5-4D489A2B3174}"/>
              </a:ext>
            </a:extLst>
          </p:cNvPr>
          <p:cNvPicPr>
            <a:picLocks noChangeAspect="1"/>
          </p:cNvPicPr>
          <p:nvPr/>
        </p:nvPicPr>
        <p:blipFill>
          <a:blip r:embed="rId3"/>
          <a:stretch>
            <a:fillRect/>
          </a:stretch>
        </p:blipFill>
        <p:spPr>
          <a:xfrm>
            <a:off x="3364302" y="1822295"/>
            <a:ext cx="1005927" cy="723963"/>
          </a:xfrm>
          <a:prstGeom prst="rect">
            <a:avLst/>
          </a:prstGeom>
        </p:spPr>
      </p:pic>
      <p:pic>
        <p:nvPicPr>
          <p:cNvPr id="14" name="Picture 13">
            <a:extLst>
              <a:ext uri="{FF2B5EF4-FFF2-40B4-BE49-F238E27FC236}">
                <a16:creationId xmlns:a16="http://schemas.microsoft.com/office/drawing/2014/main" id="{C3B6A019-44CF-C831-2484-AAB1B1581AE9}"/>
              </a:ext>
            </a:extLst>
          </p:cNvPr>
          <p:cNvPicPr>
            <a:picLocks noChangeAspect="1"/>
          </p:cNvPicPr>
          <p:nvPr/>
        </p:nvPicPr>
        <p:blipFill>
          <a:blip r:embed="rId4"/>
          <a:stretch>
            <a:fillRect/>
          </a:stretch>
        </p:blipFill>
        <p:spPr>
          <a:xfrm>
            <a:off x="3039835" y="2940684"/>
            <a:ext cx="6525287" cy="807790"/>
          </a:xfrm>
          <a:prstGeom prst="rect">
            <a:avLst/>
          </a:prstGeom>
        </p:spPr>
      </p:pic>
      <p:sp>
        <p:nvSpPr>
          <p:cNvPr id="16" name="TextBox 15">
            <a:extLst>
              <a:ext uri="{FF2B5EF4-FFF2-40B4-BE49-F238E27FC236}">
                <a16:creationId xmlns:a16="http://schemas.microsoft.com/office/drawing/2014/main" id="{67D3CAA5-0875-5946-B521-B01EC2632BB0}"/>
              </a:ext>
            </a:extLst>
          </p:cNvPr>
          <p:cNvSpPr txBox="1"/>
          <p:nvPr/>
        </p:nvSpPr>
        <p:spPr>
          <a:xfrm>
            <a:off x="2844712" y="3999606"/>
            <a:ext cx="1314334" cy="707886"/>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white"/>
                </a:solidFill>
                <a:effectLst/>
                <a:uLnTx/>
                <a:uFillTx/>
                <a:latin typeface="Aptos" panose="02110004020202020204"/>
                <a:ea typeface="+mn-ea"/>
                <a:cs typeface="+mn-cs"/>
              </a:rPr>
              <a:t> </a:t>
            </a:r>
            <a:r>
              <a:rPr kumimoji="0" lang="en-GB" sz="1000" b="1" i="0" u="none" strike="noStrike" kern="1200" cap="none" spc="0" normalizeH="0" baseline="0" noProof="0" dirty="0">
                <a:ln>
                  <a:noFill/>
                </a:ln>
                <a:solidFill>
                  <a:prstClr val="white"/>
                </a:solidFill>
                <a:effectLst/>
                <a:uLnTx/>
                <a:uFillTx/>
                <a:latin typeface="Aptos" panose="02110004020202020204"/>
                <a:ea typeface="+mn-ea"/>
                <a:cs typeface="+mn-cs"/>
              </a:rPr>
              <a:t>COLLECT DATA</a:t>
            </a:r>
            <a:br>
              <a:rPr kumimoji="0" lang="en-GB" sz="10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000" b="0" i="0" u="none" strike="noStrike" kern="1200" cap="none" spc="0" normalizeH="0" baseline="0" noProof="0" dirty="0">
                <a:ln>
                  <a:noFill/>
                </a:ln>
                <a:solidFill>
                  <a:prstClr val="white"/>
                </a:solidFill>
                <a:effectLst/>
                <a:uLnTx/>
                <a:uFillTx/>
                <a:latin typeface="Aptos" panose="02110004020202020204"/>
                <a:ea typeface="+mn-ea"/>
                <a:cs typeface="+mn-cs"/>
              </a:rPr>
              <a:t>Gather data from multiple systems and sources.</a:t>
            </a:r>
          </a:p>
        </p:txBody>
      </p:sp>
      <p:sp>
        <p:nvSpPr>
          <p:cNvPr id="28" name="TextBox 27">
            <a:extLst>
              <a:ext uri="{FF2B5EF4-FFF2-40B4-BE49-F238E27FC236}">
                <a16:creationId xmlns:a16="http://schemas.microsoft.com/office/drawing/2014/main" id="{DDB48A9D-E5EE-0801-F8A3-CEEBF04A188B}"/>
              </a:ext>
            </a:extLst>
          </p:cNvPr>
          <p:cNvSpPr txBox="1"/>
          <p:nvPr/>
        </p:nvSpPr>
        <p:spPr>
          <a:xfrm>
            <a:off x="4109886" y="3994232"/>
            <a:ext cx="1479960" cy="76944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 </a:t>
            </a:r>
            <a:r>
              <a:rPr kumimoji="0" lang="en-GB" sz="1100" b="1" i="0" u="none" strike="noStrike" kern="1200" cap="none" spc="0" normalizeH="0" baseline="0" noProof="0" dirty="0">
                <a:ln>
                  <a:noFill/>
                </a:ln>
                <a:solidFill>
                  <a:prstClr val="white"/>
                </a:solidFill>
                <a:effectLst/>
                <a:uLnTx/>
                <a:uFillTx/>
                <a:latin typeface="Aptos" panose="02110004020202020204"/>
                <a:ea typeface="+mn-ea"/>
                <a:cs typeface="+mn-cs"/>
              </a:rPr>
              <a:t>ANALYZE DATA</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Clean, process, and </a:t>
            </a:r>
            <a:r>
              <a:rPr kumimoji="0" lang="en-GB" sz="1100" b="0" i="0" u="none" strike="noStrike" kern="1200" cap="none" spc="0" normalizeH="0" baseline="0" noProof="0" dirty="0" err="1">
                <a:ln>
                  <a:noFill/>
                </a:ln>
                <a:solidFill>
                  <a:prstClr val="white"/>
                </a:solidFill>
                <a:effectLst/>
                <a:uLnTx/>
                <a:uFillTx/>
                <a:latin typeface="Aptos" panose="02110004020202020204"/>
                <a:ea typeface="+mn-ea"/>
                <a:cs typeface="+mn-cs"/>
              </a:rPr>
              <a:t>analyze</a:t>
            </a: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 data to discover insights.</a:t>
            </a:r>
          </a:p>
        </p:txBody>
      </p:sp>
      <p:sp>
        <p:nvSpPr>
          <p:cNvPr id="30" name="TextBox 29">
            <a:extLst>
              <a:ext uri="{FF2B5EF4-FFF2-40B4-BE49-F238E27FC236}">
                <a16:creationId xmlns:a16="http://schemas.microsoft.com/office/drawing/2014/main" id="{9CB6488C-C623-113B-D004-45A6BF29EC0E}"/>
              </a:ext>
            </a:extLst>
          </p:cNvPr>
          <p:cNvSpPr txBox="1"/>
          <p:nvPr/>
        </p:nvSpPr>
        <p:spPr>
          <a:xfrm>
            <a:off x="5495932" y="3998088"/>
            <a:ext cx="1593427" cy="938719"/>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white"/>
                </a:solidFill>
                <a:effectLst/>
                <a:uLnTx/>
                <a:uFillTx/>
                <a:latin typeface="Aptos" panose="02110004020202020204"/>
                <a:ea typeface="+mn-ea"/>
                <a:cs typeface="+mn-cs"/>
              </a:rPr>
              <a:t>DASHBOARDS</a:t>
            </a:r>
            <a:br>
              <a:rPr kumimoji="0" lang="en-GB" sz="1100" b="1"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1" i="0" u="none" strike="noStrike" kern="1200" cap="none" spc="0" normalizeH="0" baseline="0" noProof="0" dirty="0">
                <a:ln>
                  <a:noFill/>
                </a:ln>
                <a:solidFill>
                  <a:prstClr val="white"/>
                </a:solidFill>
                <a:effectLst/>
                <a:uLnTx/>
                <a:uFillTx/>
                <a:latin typeface="Aptos" panose="02110004020202020204"/>
                <a:ea typeface="+mn-ea"/>
                <a:cs typeface="+mn-cs"/>
              </a:rPr>
              <a:t>&amp; REPORTS</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Visualize data through dashboards and reports.</a:t>
            </a:r>
          </a:p>
        </p:txBody>
      </p:sp>
      <p:sp>
        <p:nvSpPr>
          <p:cNvPr id="32" name="TextBox 31">
            <a:extLst>
              <a:ext uri="{FF2B5EF4-FFF2-40B4-BE49-F238E27FC236}">
                <a16:creationId xmlns:a16="http://schemas.microsoft.com/office/drawing/2014/main" id="{80C5FA1E-FB18-9067-97B4-C5D6E6316837}"/>
              </a:ext>
            </a:extLst>
          </p:cNvPr>
          <p:cNvSpPr txBox="1"/>
          <p:nvPr/>
        </p:nvSpPr>
        <p:spPr>
          <a:xfrm>
            <a:off x="7079527" y="3982244"/>
            <a:ext cx="1219200" cy="938719"/>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white"/>
                </a:solidFill>
                <a:effectLst/>
                <a:uLnTx/>
                <a:uFillTx/>
                <a:latin typeface="Aptos" panose="02110004020202020204"/>
                <a:ea typeface="+mn-ea"/>
                <a:cs typeface="+mn-cs"/>
              </a:rPr>
              <a:t>MANAGERS</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Understand insights and monitor performance.</a:t>
            </a:r>
          </a:p>
        </p:txBody>
      </p:sp>
      <p:sp>
        <p:nvSpPr>
          <p:cNvPr id="34" name="TextBox 33">
            <a:extLst>
              <a:ext uri="{FF2B5EF4-FFF2-40B4-BE49-F238E27FC236}">
                <a16:creationId xmlns:a16="http://schemas.microsoft.com/office/drawing/2014/main" id="{AA40274B-0B77-7E59-C5E6-D0C584062AF7}"/>
              </a:ext>
            </a:extLst>
          </p:cNvPr>
          <p:cNvSpPr txBox="1"/>
          <p:nvPr/>
        </p:nvSpPr>
        <p:spPr>
          <a:xfrm>
            <a:off x="8374912" y="3963372"/>
            <a:ext cx="1423328" cy="76944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white"/>
                </a:solidFill>
                <a:effectLst/>
                <a:uLnTx/>
                <a:uFillTx/>
                <a:latin typeface="Aptos" panose="02110004020202020204"/>
                <a:ea typeface="+mn-ea"/>
                <a:cs typeface="+mn-cs"/>
              </a:rPr>
              <a:t>BETTER DECISIONS</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Make data-driven decisions that drive business success.</a:t>
            </a:r>
          </a:p>
        </p:txBody>
      </p:sp>
      <p:sp>
        <p:nvSpPr>
          <p:cNvPr id="36" name="TextBox 35">
            <a:extLst>
              <a:ext uri="{FF2B5EF4-FFF2-40B4-BE49-F238E27FC236}">
                <a16:creationId xmlns:a16="http://schemas.microsoft.com/office/drawing/2014/main" id="{B12FC9D2-0128-9D3D-1B15-C557C63E3C14}"/>
              </a:ext>
            </a:extLst>
          </p:cNvPr>
          <p:cNvSpPr txBox="1"/>
          <p:nvPr/>
        </p:nvSpPr>
        <p:spPr>
          <a:xfrm>
            <a:off x="790848" y="1560068"/>
            <a:ext cx="215455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panose="02110004020202020204"/>
                <a:ea typeface="+mn-ea"/>
                <a:cs typeface="+mn-cs"/>
              </a:rPr>
              <a:t>BUSINESS IMPACT</a:t>
            </a:r>
          </a:p>
        </p:txBody>
      </p:sp>
      <p:sp>
        <p:nvSpPr>
          <p:cNvPr id="38" name="TextBox 37">
            <a:extLst>
              <a:ext uri="{FF2B5EF4-FFF2-40B4-BE49-F238E27FC236}">
                <a16:creationId xmlns:a16="http://schemas.microsoft.com/office/drawing/2014/main" id="{DF53AA04-0298-8A4F-62BB-578C3835F6ED}"/>
              </a:ext>
            </a:extLst>
          </p:cNvPr>
          <p:cNvSpPr txBox="1"/>
          <p:nvPr/>
        </p:nvSpPr>
        <p:spPr>
          <a:xfrm>
            <a:off x="790962" y="1918804"/>
            <a:ext cx="2260250" cy="350865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Better Decision-Making</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Make informed and strategic decisions.</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Increased Profitability</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Improve revenue and reduce costs.</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Faster Response to Changes</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React quickly to market and customer needs.</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Identify Trends &amp; Opportunities</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Discover patterns and new opportunities.</a:t>
            </a:r>
            <a:b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Improve Business</a:t>
            </a:r>
            <a:b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Performance</a:t>
            </a:r>
            <a:b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Monitor </a:t>
            </a:r>
            <a:r>
              <a:rPr kumimoji="0" lang="en-GB" sz="1100" b="0" i="0" u="none" strike="noStrike" kern="1200" cap="none" spc="0" normalizeH="0" baseline="0" noProof="0" dirty="0" err="1">
                <a:ln>
                  <a:noFill/>
                </a:ln>
                <a:solidFill>
                  <a:prstClr val="white"/>
                </a:solidFill>
                <a:effectLst/>
                <a:uLnTx/>
                <a:uFillTx/>
                <a:latin typeface="Aptos" panose="02110004020202020204"/>
                <a:ea typeface="+mn-ea"/>
                <a:cs typeface="+mn-cs"/>
              </a:rPr>
              <a:t>KPls</a:t>
            </a: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 and improve efficiency.</a:t>
            </a:r>
          </a:p>
        </p:txBody>
      </p:sp>
      <p:pic>
        <p:nvPicPr>
          <p:cNvPr id="40" name="Picture 39">
            <a:extLst>
              <a:ext uri="{FF2B5EF4-FFF2-40B4-BE49-F238E27FC236}">
                <a16:creationId xmlns:a16="http://schemas.microsoft.com/office/drawing/2014/main" id="{F3859E26-EBAC-DC4A-9FAF-D102A45C3D9C}"/>
              </a:ext>
            </a:extLst>
          </p:cNvPr>
          <p:cNvPicPr>
            <a:picLocks noChangeAspect="1"/>
          </p:cNvPicPr>
          <p:nvPr/>
        </p:nvPicPr>
        <p:blipFill>
          <a:blip r:embed="rId5"/>
          <a:stretch>
            <a:fillRect/>
          </a:stretch>
        </p:blipFill>
        <p:spPr>
          <a:xfrm>
            <a:off x="385327" y="1993618"/>
            <a:ext cx="403895" cy="464860"/>
          </a:xfrm>
          <a:prstGeom prst="rect">
            <a:avLst/>
          </a:prstGeom>
        </p:spPr>
      </p:pic>
      <p:pic>
        <p:nvPicPr>
          <p:cNvPr id="42" name="Picture 41">
            <a:extLst>
              <a:ext uri="{FF2B5EF4-FFF2-40B4-BE49-F238E27FC236}">
                <a16:creationId xmlns:a16="http://schemas.microsoft.com/office/drawing/2014/main" id="{8A2E6270-DC72-A943-788B-26D314F9379D}"/>
              </a:ext>
            </a:extLst>
          </p:cNvPr>
          <p:cNvPicPr>
            <a:picLocks noChangeAspect="1"/>
          </p:cNvPicPr>
          <p:nvPr/>
        </p:nvPicPr>
        <p:blipFill>
          <a:blip r:embed="rId6"/>
          <a:stretch>
            <a:fillRect/>
          </a:stretch>
        </p:blipFill>
        <p:spPr>
          <a:xfrm>
            <a:off x="366275" y="2662044"/>
            <a:ext cx="441998" cy="396274"/>
          </a:xfrm>
          <a:prstGeom prst="rect">
            <a:avLst/>
          </a:prstGeom>
        </p:spPr>
      </p:pic>
      <p:pic>
        <p:nvPicPr>
          <p:cNvPr id="44" name="Picture 43">
            <a:extLst>
              <a:ext uri="{FF2B5EF4-FFF2-40B4-BE49-F238E27FC236}">
                <a16:creationId xmlns:a16="http://schemas.microsoft.com/office/drawing/2014/main" id="{C6F0908A-2CBC-9BAB-5299-E033EE8093D6}"/>
              </a:ext>
            </a:extLst>
          </p:cNvPr>
          <p:cNvPicPr>
            <a:picLocks noChangeAspect="1"/>
          </p:cNvPicPr>
          <p:nvPr/>
        </p:nvPicPr>
        <p:blipFill>
          <a:blip r:embed="rId7"/>
          <a:stretch>
            <a:fillRect/>
          </a:stretch>
        </p:blipFill>
        <p:spPr>
          <a:xfrm>
            <a:off x="403275" y="3252704"/>
            <a:ext cx="358171" cy="510584"/>
          </a:xfrm>
          <a:prstGeom prst="rect">
            <a:avLst/>
          </a:prstGeom>
        </p:spPr>
      </p:pic>
      <p:pic>
        <p:nvPicPr>
          <p:cNvPr id="46" name="Picture 45">
            <a:extLst>
              <a:ext uri="{FF2B5EF4-FFF2-40B4-BE49-F238E27FC236}">
                <a16:creationId xmlns:a16="http://schemas.microsoft.com/office/drawing/2014/main" id="{00D60CB2-5754-A2FE-E7DC-561283E8DD4A}"/>
              </a:ext>
            </a:extLst>
          </p:cNvPr>
          <p:cNvPicPr>
            <a:picLocks noChangeAspect="1"/>
          </p:cNvPicPr>
          <p:nvPr/>
        </p:nvPicPr>
        <p:blipFill>
          <a:blip r:embed="rId8"/>
          <a:stretch>
            <a:fillRect/>
          </a:stretch>
        </p:blipFill>
        <p:spPr>
          <a:xfrm>
            <a:off x="322560" y="3937202"/>
            <a:ext cx="472481" cy="464860"/>
          </a:xfrm>
          <a:prstGeom prst="rect">
            <a:avLst/>
          </a:prstGeom>
        </p:spPr>
      </p:pic>
      <p:pic>
        <p:nvPicPr>
          <p:cNvPr id="48" name="Picture 47">
            <a:extLst>
              <a:ext uri="{FF2B5EF4-FFF2-40B4-BE49-F238E27FC236}">
                <a16:creationId xmlns:a16="http://schemas.microsoft.com/office/drawing/2014/main" id="{13B6ED27-060F-4823-F4EE-DF2FC0B3E13D}"/>
              </a:ext>
            </a:extLst>
          </p:cNvPr>
          <p:cNvPicPr>
            <a:picLocks noChangeAspect="1"/>
          </p:cNvPicPr>
          <p:nvPr/>
        </p:nvPicPr>
        <p:blipFill>
          <a:blip r:embed="rId9"/>
          <a:stretch>
            <a:fillRect/>
          </a:stretch>
        </p:blipFill>
        <p:spPr>
          <a:xfrm>
            <a:off x="342378" y="4695242"/>
            <a:ext cx="472481" cy="495343"/>
          </a:xfrm>
          <a:prstGeom prst="rect">
            <a:avLst/>
          </a:prstGeom>
        </p:spPr>
      </p:pic>
      <p:sp>
        <p:nvSpPr>
          <p:cNvPr id="50" name="TextBox 49">
            <a:extLst>
              <a:ext uri="{FF2B5EF4-FFF2-40B4-BE49-F238E27FC236}">
                <a16:creationId xmlns:a16="http://schemas.microsoft.com/office/drawing/2014/main" id="{4D97FAE0-EC1E-55BB-5D5C-73CE5F6AC739}"/>
              </a:ext>
            </a:extLst>
          </p:cNvPr>
          <p:cNvSpPr txBox="1"/>
          <p:nvPr/>
        </p:nvSpPr>
        <p:spPr>
          <a:xfrm>
            <a:off x="10333094" y="1615170"/>
            <a:ext cx="1593427" cy="401648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panose="02110004020202020204"/>
                <a:ea typeface="+mn-ea"/>
                <a:cs typeface="+mn-cs"/>
              </a:rPr>
              <a:t>LIMITATIONS</a:t>
            </a:r>
            <a:b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Requires</a:t>
            </a:r>
            <a:b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High-Quality Data</a:t>
            </a:r>
            <a:b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Poor data quality leads to poor insights.</a:t>
            </a:r>
            <a:b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Expensive</a:t>
            </a:r>
            <a:b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Implementation</a:t>
            </a:r>
            <a:b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High cost of software and infrastructure</a:t>
            </a:r>
            <a:b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Skilled Analysts</a:t>
            </a:r>
            <a:b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Are Needed</a:t>
            </a:r>
            <a:b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Requires trained professionals to </a:t>
            </a:r>
            <a:r>
              <a:rPr kumimoji="0" lang="en-GB" sz="1100" b="0" i="0" u="none" strike="noStrike" kern="1200" cap="none" spc="0" normalizeH="0" baseline="0" noProof="0" dirty="0" err="1">
                <a:ln>
                  <a:noFill/>
                </a:ln>
                <a:solidFill>
                  <a:prstClr val="white"/>
                </a:solidFill>
                <a:effectLst/>
                <a:uLnTx/>
                <a:uFillTx/>
                <a:latin typeface="Aptos" panose="02110004020202020204"/>
                <a:ea typeface="+mn-ea"/>
                <a:cs typeface="+mn-cs"/>
              </a:rPr>
              <a:t>analyze</a:t>
            </a: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 data.</a:t>
            </a:r>
            <a:b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Time-Consuming</a:t>
            </a:r>
            <a:b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Integration</a:t>
            </a:r>
            <a:b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br>
            <a:r>
              <a:rPr kumimoji="0" lang="en-GB" sz="1100" b="0" i="0" u="none" strike="noStrike" kern="1200" cap="none" spc="0" normalizeH="0" baseline="0" noProof="0" dirty="0">
                <a:ln>
                  <a:noFill/>
                </a:ln>
                <a:solidFill>
                  <a:prstClr val="white"/>
                </a:solidFill>
                <a:effectLst/>
                <a:uLnTx/>
                <a:uFillTx/>
                <a:latin typeface="Aptos" panose="02110004020202020204"/>
                <a:ea typeface="+mn-ea"/>
                <a:cs typeface="+mn-cs"/>
              </a:rPr>
              <a:t>Data integration from multiple sources takes time and effort</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a:t>
            </a:r>
          </a:p>
        </p:txBody>
      </p:sp>
      <p:pic>
        <p:nvPicPr>
          <p:cNvPr id="52" name="Picture 51">
            <a:extLst>
              <a:ext uri="{FF2B5EF4-FFF2-40B4-BE49-F238E27FC236}">
                <a16:creationId xmlns:a16="http://schemas.microsoft.com/office/drawing/2014/main" id="{DC89E319-4A52-AC1B-225C-D4AEB8B172A9}"/>
              </a:ext>
            </a:extLst>
          </p:cNvPr>
          <p:cNvPicPr>
            <a:picLocks noChangeAspect="1"/>
          </p:cNvPicPr>
          <p:nvPr/>
        </p:nvPicPr>
        <p:blipFill>
          <a:blip r:embed="rId10"/>
          <a:stretch>
            <a:fillRect/>
          </a:stretch>
        </p:blipFill>
        <p:spPr>
          <a:xfrm>
            <a:off x="9906032" y="1999886"/>
            <a:ext cx="426757" cy="480102"/>
          </a:xfrm>
          <a:prstGeom prst="rect">
            <a:avLst/>
          </a:prstGeom>
        </p:spPr>
      </p:pic>
      <p:pic>
        <p:nvPicPr>
          <p:cNvPr id="54" name="Picture 53">
            <a:extLst>
              <a:ext uri="{FF2B5EF4-FFF2-40B4-BE49-F238E27FC236}">
                <a16:creationId xmlns:a16="http://schemas.microsoft.com/office/drawing/2014/main" id="{CDFBC04C-259C-D0F7-4794-56F1F412A4AE}"/>
              </a:ext>
            </a:extLst>
          </p:cNvPr>
          <p:cNvPicPr>
            <a:picLocks noChangeAspect="1"/>
          </p:cNvPicPr>
          <p:nvPr/>
        </p:nvPicPr>
        <p:blipFill>
          <a:blip r:embed="rId11"/>
          <a:stretch>
            <a:fillRect/>
          </a:stretch>
        </p:blipFill>
        <p:spPr>
          <a:xfrm>
            <a:off x="9901986" y="2971858"/>
            <a:ext cx="396274" cy="441998"/>
          </a:xfrm>
          <a:prstGeom prst="rect">
            <a:avLst/>
          </a:prstGeom>
        </p:spPr>
      </p:pic>
      <p:pic>
        <p:nvPicPr>
          <p:cNvPr id="56" name="Picture 55">
            <a:extLst>
              <a:ext uri="{FF2B5EF4-FFF2-40B4-BE49-F238E27FC236}">
                <a16:creationId xmlns:a16="http://schemas.microsoft.com/office/drawing/2014/main" id="{61B11A8B-2804-AB23-D12C-BF4ABE1AB927}"/>
              </a:ext>
            </a:extLst>
          </p:cNvPr>
          <p:cNvPicPr>
            <a:picLocks noChangeAspect="1"/>
          </p:cNvPicPr>
          <p:nvPr/>
        </p:nvPicPr>
        <p:blipFill>
          <a:blip r:embed="rId12"/>
          <a:stretch>
            <a:fillRect/>
          </a:stretch>
        </p:blipFill>
        <p:spPr>
          <a:xfrm>
            <a:off x="9907886" y="3719726"/>
            <a:ext cx="320068" cy="480102"/>
          </a:xfrm>
          <a:prstGeom prst="rect">
            <a:avLst/>
          </a:prstGeom>
        </p:spPr>
      </p:pic>
      <p:pic>
        <p:nvPicPr>
          <p:cNvPr id="58" name="Picture 57">
            <a:extLst>
              <a:ext uri="{FF2B5EF4-FFF2-40B4-BE49-F238E27FC236}">
                <a16:creationId xmlns:a16="http://schemas.microsoft.com/office/drawing/2014/main" id="{32A50138-1463-92DB-E264-D1B76FF819A3}"/>
              </a:ext>
            </a:extLst>
          </p:cNvPr>
          <p:cNvPicPr>
            <a:picLocks noChangeAspect="1"/>
          </p:cNvPicPr>
          <p:nvPr/>
        </p:nvPicPr>
        <p:blipFill>
          <a:blip r:embed="rId13"/>
          <a:stretch>
            <a:fillRect/>
          </a:stretch>
        </p:blipFill>
        <p:spPr>
          <a:xfrm>
            <a:off x="9904177" y="4601659"/>
            <a:ext cx="403895" cy="464860"/>
          </a:xfrm>
          <a:prstGeom prst="rect">
            <a:avLst/>
          </a:prstGeom>
        </p:spPr>
      </p:pic>
      <p:sp>
        <p:nvSpPr>
          <p:cNvPr id="60" name="TextBox 59">
            <a:extLst>
              <a:ext uri="{FF2B5EF4-FFF2-40B4-BE49-F238E27FC236}">
                <a16:creationId xmlns:a16="http://schemas.microsoft.com/office/drawing/2014/main" id="{BD71524E-FF8E-F647-B6EE-3F77DD575FD7}"/>
              </a:ext>
            </a:extLst>
          </p:cNvPr>
          <p:cNvSpPr txBox="1"/>
          <p:nvPr/>
        </p:nvSpPr>
        <p:spPr>
          <a:xfrm>
            <a:off x="171910" y="5477761"/>
            <a:ext cx="11626800" cy="123110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CONCLUSION: </a:t>
            </a:r>
            <a:r>
              <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rPr>
              <a:t>I would recommend implementing an ERP system as the primary information system for this growing online business. ERP integrates key business functions into a single platform, improving operational efficiency, reducing costs, and providing real-time information. As the business grows, ERP can be integrated with CRM to strengthen customer relationships and with Business Intelligence (BI) to analyse data and support strategic decision-making. Together, these systems provide a scalable solution that improves customer experience, increases productivity, and supports long-term business growth.</a:t>
            </a: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91219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B939B6-B4A1-3092-6251-06975100E24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09EACB-745F-B1A4-C83E-93CE1E4A9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2D112BE-4905-5557-C43E-8847DE82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1D4C342-86A5-FCD7-92C2-AA467015BA9D}"/>
              </a:ext>
            </a:extLst>
          </p:cNvPr>
          <p:cNvSpPr>
            <a:spLocks noGrp="1"/>
          </p:cNvSpPr>
          <p:nvPr>
            <p:ph type="ctrTitle"/>
          </p:nvPr>
        </p:nvSpPr>
        <p:spPr>
          <a:xfrm>
            <a:off x="707277" y="451719"/>
            <a:ext cx="9833548" cy="1325563"/>
          </a:xfrm>
        </p:spPr>
        <p:txBody>
          <a:bodyPr vert="horz" lIns="91440" tIns="45720" rIns="91440" bIns="45720" rtlCol="0" anchor="b">
            <a:normAutofit/>
          </a:bodyPr>
          <a:lstStyle/>
          <a:p>
            <a:r>
              <a:rPr lang="en-US" altLang="ru-RU" sz="3600" b="1" kern="1200" dirty="0">
                <a:solidFill>
                  <a:schemeClr val="tx2"/>
                </a:solidFill>
                <a:latin typeface="+mj-lt"/>
                <a:ea typeface="+mj-ea"/>
                <a:cs typeface="+mj-cs"/>
              </a:rPr>
              <a:t>Module:  Managing Business Information </a:t>
            </a:r>
            <a:br>
              <a:rPr lang="en-US" altLang="ru-RU" sz="3600" b="1" kern="1200" dirty="0">
                <a:solidFill>
                  <a:schemeClr val="tx2"/>
                </a:solidFill>
                <a:latin typeface="+mj-lt"/>
                <a:ea typeface="+mj-ea"/>
                <a:cs typeface="+mj-cs"/>
              </a:rPr>
            </a:br>
            <a:r>
              <a:rPr lang="en-US" altLang="ru-RU" sz="3600" b="1" kern="1200" dirty="0">
                <a:solidFill>
                  <a:schemeClr val="tx2"/>
                </a:solidFill>
                <a:latin typeface="+mj-lt"/>
                <a:ea typeface="+mj-ea"/>
                <a:cs typeface="+mj-cs"/>
              </a:rPr>
              <a:t>Module code:</a:t>
            </a:r>
            <a:r>
              <a:rPr lang="en-US" altLang="en-US" sz="3600" b="1" kern="1200" dirty="0">
                <a:solidFill>
                  <a:schemeClr val="tx2"/>
                </a:solidFill>
                <a:latin typeface="+mj-lt"/>
                <a:ea typeface="+mj-ea"/>
                <a:cs typeface="+mj-cs"/>
              </a:rPr>
              <a:t> </a:t>
            </a:r>
            <a:r>
              <a:rPr lang="en-US" altLang="ru-RU" sz="3600" b="1" kern="1200" dirty="0">
                <a:solidFill>
                  <a:schemeClr val="tx2"/>
                </a:solidFill>
                <a:latin typeface="+mj-lt"/>
                <a:ea typeface="+mj-ea"/>
                <a:cs typeface="+mj-cs"/>
              </a:rPr>
              <a:t>LCLM5004</a:t>
            </a:r>
            <a:endParaRPr lang="en-US" sz="3600" kern="1200" dirty="0">
              <a:solidFill>
                <a:schemeClr val="tx2"/>
              </a:solidFill>
              <a:latin typeface="+mj-lt"/>
              <a:ea typeface="+mj-ea"/>
              <a:cs typeface="+mj-cs"/>
            </a:endParaRPr>
          </a:p>
        </p:txBody>
      </p:sp>
      <p:grpSp>
        <p:nvGrpSpPr>
          <p:cNvPr id="24" name="Group 23">
            <a:extLst>
              <a:ext uri="{FF2B5EF4-FFF2-40B4-BE49-F238E27FC236}">
                <a16:creationId xmlns:a16="http://schemas.microsoft.com/office/drawing/2014/main" id="{B5AEB662-F287-AA57-D861-AE6E77883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23546D49-B478-44C2-0833-9BAB786AD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E0D71E13-2906-C3D4-37DB-F782F3A9C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4">
              <a:extLst>
                <a:ext uri="{FF2B5EF4-FFF2-40B4-BE49-F238E27FC236}">
                  <a16:creationId xmlns:a16="http://schemas.microsoft.com/office/drawing/2014/main" id="{3E8D2070-8F45-A366-8905-6310E6DBD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5">
              <a:extLst>
                <a:ext uri="{FF2B5EF4-FFF2-40B4-BE49-F238E27FC236}">
                  <a16:creationId xmlns:a16="http://schemas.microsoft.com/office/drawing/2014/main" id="{00E00588-8820-20BE-B885-13ABA25D3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CB84D306-947E-7F63-0A63-970D30C25493}"/>
              </a:ext>
            </a:extLst>
          </p:cNvPr>
          <p:cNvSpPr>
            <a:spLocks noGrp="1"/>
          </p:cNvSpPr>
          <p:nvPr>
            <p:ph type="subTitle" idx="1"/>
          </p:nvPr>
        </p:nvSpPr>
        <p:spPr>
          <a:xfrm>
            <a:off x="1562100" y="2382977"/>
            <a:ext cx="8515350" cy="3823957"/>
          </a:xfrm>
        </p:spPr>
        <p:txBody>
          <a:bodyPr vert="horz" lIns="91440" tIns="45720" rIns="91440" bIns="45720" rtlCol="0">
            <a:normAutofit/>
          </a:bodyPr>
          <a:lstStyle/>
          <a:p>
            <a:pPr marL="285750" lvl="0" indent="-228600" defTabSz="457200">
              <a:buFont typeface="Arial,Sans-Serif"/>
              <a:buChar char="•"/>
              <a:defRPr/>
            </a:pPr>
            <a:r>
              <a:rPr lang="en-US" sz="2800" b="1" dirty="0">
                <a:solidFill>
                  <a:srgbClr val="F8F8F8"/>
                </a:solidFill>
              </a:rPr>
              <a:t>Student Name: Bohdan </a:t>
            </a:r>
            <a:r>
              <a:rPr lang="en-US" sz="2800" b="1" dirty="0" err="1">
                <a:solidFill>
                  <a:srgbClr val="F8F8F8"/>
                </a:solidFill>
              </a:rPr>
              <a:t>Snyhyr</a:t>
            </a:r>
            <a:r>
              <a:rPr lang="en-US" sz="2800" b="1" dirty="0">
                <a:solidFill>
                  <a:srgbClr val="F8F8F8"/>
                </a:solidFill>
              </a:rPr>
              <a:t> </a:t>
            </a:r>
            <a:endParaRPr lang="en-US" sz="2800" dirty="0">
              <a:solidFill>
                <a:srgbClr val="F8F8F8"/>
              </a:solidFill>
            </a:endParaRPr>
          </a:p>
          <a:p>
            <a:pPr marL="285750" lvl="0" indent="-228600" defTabSz="457200">
              <a:buFont typeface="Arial,Sans-Serif"/>
              <a:buChar char="•"/>
              <a:defRPr/>
            </a:pPr>
            <a:r>
              <a:rPr lang="en-US" sz="2800" b="1" dirty="0">
                <a:solidFill>
                  <a:srgbClr val="F8F8F8"/>
                </a:solidFill>
              </a:rPr>
              <a:t>ID: 2419277</a:t>
            </a:r>
            <a:endParaRPr lang="en-US" sz="2800" dirty="0">
              <a:solidFill>
                <a:srgbClr val="F8F8F8"/>
              </a:solidFill>
            </a:endParaRPr>
          </a:p>
          <a:p>
            <a:pPr marL="57150" lvl="0" defTabSz="457200">
              <a:defRPr/>
            </a:pPr>
            <a:endParaRPr lang="en-US" sz="2800" b="1" dirty="0">
              <a:solidFill>
                <a:srgbClr val="F8F8F8"/>
              </a:solidFill>
            </a:endParaRPr>
          </a:p>
          <a:p>
            <a:pPr marL="285750" lvl="0" indent="-228600" defTabSz="457200">
              <a:buFont typeface="Arial,Sans-Serif"/>
              <a:buChar char="•"/>
              <a:defRPr/>
            </a:pPr>
            <a:r>
              <a:rPr lang="en-US" sz="2800" b="1" dirty="0">
                <a:solidFill>
                  <a:srgbClr val="F8F8F8"/>
                </a:solidFill>
              </a:rPr>
              <a:t>Topic: Ethical Considerations:</a:t>
            </a:r>
            <a:r>
              <a:rPr lang="en-US" sz="2800" b="1" dirty="0">
                <a:solidFill>
                  <a:srgbClr val="F8F8F8"/>
                </a:solidFill>
                <a:cs typeface="Segoe UI"/>
              </a:rPr>
              <a:t> Discuss data  privacy, security, and ethical concerns, including AI decision-making employee monitoring, and bias</a:t>
            </a:r>
          </a:p>
          <a:p>
            <a:pPr marL="285750" lvl="0" indent="-228600" defTabSz="457200">
              <a:buFont typeface="Arial,Sans-Serif"/>
              <a:buChar char="•"/>
              <a:defRPr/>
            </a:pPr>
            <a:r>
              <a:rPr lang="en-US" sz="2800" b="1" dirty="0">
                <a:solidFill>
                  <a:srgbClr val="F8F8F8"/>
                </a:solidFill>
                <a:cs typeface="Segoe UI"/>
              </a:rPr>
              <a:t>Lecturer: </a:t>
            </a:r>
            <a:r>
              <a:rPr lang="en-US" sz="2800" b="1" dirty="0" err="1">
                <a:solidFill>
                  <a:srgbClr val="F8F8F8"/>
                </a:solidFill>
                <a:cs typeface="Segoe UI"/>
              </a:rPr>
              <a:t>Amitave</a:t>
            </a:r>
            <a:r>
              <a:rPr lang="en-US" sz="2800" b="1" dirty="0">
                <a:solidFill>
                  <a:srgbClr val="F8F8F8"/>
                </a:solidFill>
                <a:cs typeface="Segoe UI"/>
              </a:rPr>
              <a:t> Banik</a:t>
            </a:r>
          </a:p>
          <a:p>
            <a:pPr indent="-228600" algn="l">
              <a:buFont typeface="Arial" panose="020B0604020202020204" pitchFamily="34" charset="0"/>
              <a:buChar char="•"/>
            </a:pPr>
            <a:endParaRPr lang="en-US" sz="1800" dirty="0">
              <a:solidFill>
                <a:schemeClr val="tx2"/>
              </a:solidFill>
            </a:endParaRPr>
          </a:p>
        </p:txBody>
      </p:sp>
      <p:grpSp>
        <p:nvGrpSpPr>
          <p:cNvPr id="18" name="Group 17">
            <a:extLst>
              <a:ext uri="{FF2B5EF4-FFF2-40B4-BE49-F238E27FC236}">
                <a16:creationId xmlns:a16="http://schemas.microsoft.com/office/drawing/2014/main" id="{F2F0644A-5775-F6D6-1035-5BB44D07A9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C8853B73-F0AB-950E-D234-D1F436030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8B68017-69BC-3534-BB07-A43224F8D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DEC74E7-1B6D-16BB-E7C0-89ABFBE9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13F01BB-E9FD-62DF-D06B-4BC9EC98C9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8950106-5EBA-EB97-C98A-6D563186C4D7}"/>
              </a:ext>
            </a:extLst>
          </p:cNvPr>
          <p:cNvPicPr>
            <a:picLocks noChangeAspect="1"/>
          </p:cNvPicPr>
          <p:nvPr/>
        </p:nvPicPr>
        <p:blipFill>
          <a:blip r:embed="rId2"/>
          <a:stretch>
            <a:fillRect/>
          </a:stretch>
        </p:blipFill>
        <p:spPr>
          <a:xfrm>
            <a:off x="9892145" y="253019"/>
            <a:ext cx="2147489" cy="1012933"/>
          </a:xfrm>
          <a:prstGeom prst="rect">
            <a:avLst/>
          </a:prstGeom>
        </p:spPr>
      </p:pic>
    </p:spTree>
    <p:extLst>
      <p:ext uri="{BB962C8B-B14F-4D97-AF65-F5344CB8AC3E}">
        <p14:creationId xmlns:p14="http://schemas.microsoft.com/office/powerpoint/2010/main" val="2187879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CBF8D3A-0B00-FD4A-3F33-D2A81CCA21DA}"/>
              </a:ext>
            </a:extLst>
          </p:cNvPr>
          <p:cNvSpPr>
            <a:spLocks noGrp="1"/>
          </p:cNvSpPr>
          <p:nvPr>
            <p:ph type="title"/>
          </p:nvPr>
        </p:nvSpPr>
        <p:spPr>
          <a:xfrm>
            <a:off x="5596501" y="489508"/>
            <a:ext cx="5754896" cy="1667569"/>
          </a:xfrm>
        </p:spPr>
        <p:txBody>
          <a:bodyPr anchor="b">
            <a:normAutofit/>
          </a:bodyPr>
          <a:lstStyle/>
          <a:p>
            <a:r>
              <a:rPr lang="en-US" sz="4000">
                <a:ea typeface="+mj-lt"/>
                <a:cs typeface="+mj-lt"/>
              </a:rPr>
              <a:t>TOPIC 3 • ETHICAL CONSIDERATIONS</a:t>
            </a:r>
            <a:endParaRPr lang="en-US" sz="4000"/>
          </a:p>
        </p:txBody>
      </p:sp>
      <p:pic>
        <p:nvPicPr>
          <p:cNvPr id="7" name="Graphic 6" descr="Database">
            <a:extLst>
              <a:ext uri="{FF2B5EF4-FFF2-40B4-BE49-F238E27FC236}">
                <a16:creationId xmlns:a16="http://schemas.microsoft.com/office/drawing/2014/main" id="{20CF1D5E-420A-1470-2FFA-CA88556A2E8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74045D39-1413-A017-E5B5-1B90666C7EE2}"/>
              </a:ext>
            </a:extLst>
          </p:cNvPr>
          <p:cNvSpPr>
            <a:spLocks noGrp="1"/>
          </p:cNvSpPr>
          <p:nvPr>
            <p:ph idx="1"/>
          </p:nvPr>
        </p:nvSpPr>
        <p:spPr>
          <a:xfrm>
            <a:off x="5596502" y="2405894"/>
            <a:ext cx="5754896" cy="3197464"/>
          </a:xfrm>
        </p:spPr>
        <p:txBody>
          <a:bodyPr vert="horz" lIns="91440" tIns="45720" rIns="91440" bIns="45720" rtlCol="0" anchor="t">
            <a:normAutofit/>
          </a:bodyPr>
          <a:lstStyle/>
          <a:p>
            <a:pPr marL="0" indent="0">
              <a:buNone/>
            </a:pPr>
            <a:r>
              <a:rPr lang="en-US" sz="2000">
                <a:ea typeface="+mn-lt"/>
                <a:cs typeface="+mn-lt"/>
              </a:rPr>
              <a:t>ERP systems improve efficiency by integrating information across the entire </a:t>
            </a:r>
            <a:r>
              <a:rPr lang="en-US" sz="2000" err="1">
                <a:ea typeface="+mn-lt"/>
                <a:cs typeface="+mn-lt"/>
              </a:rPr>
              <a:t>organisation</a:t>
            </a:r>
            <a:r>
              <a:rPr lang="en-US" sz="2000">
                <a:ea typeface="+mn-lt"/>
                <a:cs typeface="+mn-lt"/>
              </a:rPr>
              <a:t>. However, because they process large volumes of sensitive data, </a:t>
            </a:r>
            <a:r>
              <a:rPr lang="en-US" sz="2000" err="1">
                <a:ea typeface="+mn-lt"/>
                <a:cs typeface="+mn-lt"/>
              </a:rPr>
              <a:t>organisations</a:t>
            </a:r>
            <a:r>
              <a:rPr lang="en-US" sz="2000">
                <a:ea typeface="+mn-lt"/>
                <a:cs typeface="+mn-lt"/>
              </a:rPr>
              <a:t> must also address several ethical challenges.</a:t>
            </a:r>
            <a:endParaRPr lang="en-US" sz="2000"/>
          </a:p>
        </p:txBody>
      </p:sp>
      <p:sp>
        <p:nvSpPr>
          <p:cNvPr id="36" name="Rectangle 35">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 name="Rectangle 3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9511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D3FBD-4547-A465-4DF1-884DE745F923}"/>
              </a:ext>
            </a:extLst>
          </p:cNvPr>
          <p:cNvSpPr>
            <a:spLocks noGrp="1"/>
          </p:cNvSpPr>
          <p:nvPr>
            <p:ph type="title"/>
          </p:nvPr>
        </p:nvSpPr>
        <p:spPr>
          <a:xfrm>
            <a:off x="489857" y="31296"/>
            <a:ext cx="10515600" cy="1325563"/>
          </a:xfrm>
        </p:spPr>
        <p:txBody>
          <a:bodyPr>
            <a:normAutofit/>
          </a:bodyPr>
          <a:lstStyle/>
          <a:p>
            <a:r>
              <a:rPr lang="en-US" sz="4000">
                <a:ea typeface="+mj-lt"/>
                <a:cs typeface="+mj-lt"/>
              </a:rPr>
              <a:t>Ethical Considerations in ERP Systems</a:t>
            </a:r>
            <a:endParaRPr lang="en-US" sz="4000"/>
          </a:p>
        </p:txBody>
      </p:sp>
      <p:graphicFrame>
        <p:nvGraphicFramePr>
          <p:cNvPr id="16" name="Content Placeholder 15">
            <a:extLst>
              <a:ext uri="{FF2B5EF4-FFF2-40B4-BE49-F238E27FC236}">
                <a16:creationId xmlns:a16="http://schemas.microsoft.com/office/drawing/2014/main" id="{1A0747C1-4C50-D6BA-377D-3A1EB132A260}"/>
              </a:ext>
            </a:extLst>
          </p:cNvPr>
          <p:cNvGraphicFramePr>
            <a:graphicFrameLocks noGrp="1"/>
          </p:cNvGraphicFramePr>
          <p:nvPr>
            <p:ph idx="1"/>
          </p:nvPr>
        </p:nvGraphicFramePr>
        <p:xfrm>
          <a:off x="671286" y="1361168"/>
          <a:ext cx="10840719" cy="3845560"/>
        </p:xfrm>
        <a:graphic>
          <a:graphicData uri="http://schemas.openxmlformats.org/drawingml/2006/table">
            <a:tbl>
              <a:tblPr firstRow="1" bandRow="1">
                <a:tableStyleId>{5940675A-B579-460E-94D1-54222C63F5DA}</a:tableStyleId>
              </a:tblPr>
              <a:tblGrid>
                <a:gridCol w="3613573">
                  <a:extLst>
                    <a:ext uri="{9D8B030D-6E8A-4147-A177-3AD203B41FA5}">
                      <a16:colId xmlns:a16="http://schemas.microsoft.com/office/drawing/2014/main" val="2628847303"/>
                    </a:ext>
                  </a:extLst>
                </a:gridCol>
                <a:gridCol w="3613573">
                  <a:extLst>
                    <a:ext uri="{9D8B030D-6E8A-4147-A177-3AD203B41FA5}">
                      <a16:colId xmlns:a16="http://schemas.microsoft.com/office/drawing/2014/main" val="519550596"/>
                    </a:ext>
                  </a:extLst>
                </a:gridCol>
                <a:gridCol w="3613573">
                  <a:extLst>
                    <a:ext uri="{9D8B030D-6E8A-4147-A177-3AD203B41FA5}">
                      <a16:colId xmlns:a16="http://schemas.microsoft.com/office/drawing/2014/main" val="2811584912"/>
                    </a:ext>
                  </a:extLst>
                </a:gridCol>
              </a:tblGrid>
              <a:tr h="558800">
                <a:tc>
                  <a:txBody>
                    <a:bodyPr/>
                    <a:lstStyle/>
                    <a:p>
                      <a:r>
                        <a:rPr lang="en-US" sz="1500" b="1"/>
                        <a:t>Issue</a:t>
                      </a:r>
                    </a:p>
                  </a:txBody>
                  <a:tcPr>
                    <a:solidFill>
                      <a:schemeClr val="bg1"/>
                    </a:solidFill>
                  </a:tcPr>
                </a:tc>
                <a:tc>
                  <a:txBody>
                    <a:bodyPr/>
                    <a:lstStyle/>
                    <a:p>
                      <a:pPr lvl="0" algn="ctr">
                        <a:lnSpc>
                          <a:spcPct val="100000"/>
                        </a:lnSpc>
                        <a:spcBef>
                          <a:spcPts val="0"/>
                        </a:spcBef>
                        <a:spcAft>
                          <a:spcPts val="0"/>
                        </a:spcAft>
                        <a:buNone/>
                      </a:pPr>
                      <a:r>
                        <a:rPr lang="en-US" sz="1500" b="1"/>
                        <a:t>Ethical Concern</a:t>
                      </a:r>
                      <a:endParaRPr lang="en-US" sz="1500"/>
                    </a:p>
                    <a:p>
                      <a:pPr lvl="0">
                        <a:buNone/>
                      </a:pPr>
                      <a:endParaRPr lang="en-US" sz="1500"/>
                    </a:p>
                  </a:txBody>
                  <a:tcPr>
                    <a:solidFill>
                      <a:schemeClr val="bg1"/>
                    </a:solidFill>
                  </a:tcPr>
                </a:tc>
                <a:tc>
                  <a:txBody>
                    <a:bodyPr/>
                    <a:lstStyle/>
                    <a:p>
                      <a:pPr lvl="0">
                        <a:buNone/>
                      </a:pPr>
                      <a:r>
                        <a:rPr lang="en-US" sz="1500" b="1" i="0" u="none" strike="noStrike" noProof="0">
                          <a:latin typeface="Aptos"/>
                        </a:rPr>
                        <a:t>Risk Mitigation</a:t>
                      </a:r>
                      <a:endParaRPr lang="en-US" sz="1500" b="1"/>
                    </a:p>
                  </a:txBody>
                  <a:tcPr>
                    <a:solidFill>
                      <a:schemeClr val="bg1"/>
                    </a:solidFill>
                  </a:tcPr>
                </a:tc>
                <a:extLst>
                  <a:ext uri="{0D108BD9-81ED-4DB2-BD59-A6C34878D82A}">
                    <a16:rowId xmlns:a16="http://schemas.microsoft.com/office/drawing/2014/main" val="2724915287"/>
                  </a:ext>
                </a:extLst>
              </a:tr>
              <a:tr h="1026160">
                <a:tc>
                  <a:txBody>
                    <a:bodyPr/>
                    <a:lstStyle/>
                    <a:p>
                      <a:pPr marL="0" lvl="0" indent="0">
                        <a:buNone/>
                      </a:pPr>
                      <a:r>
                        <a:rPr lang="en-US" sz="1500" b="1" i="0" u="none" strike="noStrike" noProof="0">
                          <a:latin typeface="Aptos"/>
                        </a:rPr>
                        <a:t>Data Privacy &amp; Security</a:t>
                      </a:r>
                      <a:endParaRPr lang="en-US" sz="1500" b="1"/>
                    </a:p>
                  </a:txBody>
                  <a:tcPr>
                    <a:solidFill>
                      <a:schemeClr val="bg1"/>
                    </a:solidFill>
                  </a:tcPr>
                </a:tc>
                <a:tc>
                  <a:txBody>
                    <a:bodyPr/>
                    <a:lstStyle/>
                    <a:p>
                      <a:pPr lvl="0">
                        <a:buNone/>
                      </a:pPr>
                      <a:r>
                        <a:rPr lang="en-US" sz="1500" b="0" i="0" u="none" strike="noStrike" noProof="0">
                          <a:latin typeface="Aptos"/>
                        </a:rPr>
                        <a:t>ERP systems store sensitive employee, customer and financial data, increasing the risk of </a:t>
                      </a:r>
                      <a:r>
                        <a:rPr lang="en-US" sz="1500" b="0" i="0" u="none" strike="noStrike" noProof="0" err="1">
                          <a:latin typeface="Aptos"/>
                        </a:rPr>
                        <a:t>unauthorised</a:t>
                      </a:r>
                      <a:r>
                        <a:rPr lang="en-US" sz="1500" b="0" i="0" u="none" strike="noStrike" noProof="0">
                          <a:latin typeface="Aptos"/>
                        </a:rPr>
                        <a:t> access and cyberattacks.</a:t>
                      </a:r>
                      <a:endParaRPr lang="en-US" sz="1500"/>
                    </a:p>
                  </a:txBody>
                  <a:tcPr>
                    <a:solidFill>
                      <a:schemeClr val="bg1"/>
                    </a:solidFill>
                  </a:tcPr>
                </a:tc>
                <a:tc>
                  <a:txBody>
                    <a:bodyPr/>
                    <a:lstStyle/>
                    <a:p>
                      <a:pPr lvl="0">
                        <a:buNone/>
                      </a:pPr>
                      <a:r>
                        <a:rPr lang="en-US" sz="1500" b="0" i="0" u="none" strike="noStrike" noProof="0">
                          <a:latin typeface="Aptos"/>
                        </a:rPr>
                        <a:t>GDPR compliance, encryption, role-based access control, multi-factor authentication and regular security audits.(European Union,2016;ISO2022)</a:t>
                      </a:r>
                      <a:endParaRPr lang="en-US" sz="1500" dirty="0"/>
                    </a:p>
                  </a:txBody>
                  <a:tcPr>
                    <a:solidFill>
                      <a:schemeClr val="bg1"/>
                    </a:solidFill>
                  </a:tcPr>
                </a:tc>
                <a:extLst>
                  <a:ext uri="{0D108BD9-81ED-4DB2-BD59-A6C34878D82A}">
                    <a16:rowId xmlns:a16="http://schemas.microsoft.com/office/drawing/2014/main" val="3046487559"/>
                  </a:ext>
                </a:extLst>
              </a:tr>
              <a:tr h="1026160">
                <a:tc>
                  <a:txBody>
                    <a:bodyPr/>
                    <a:lstStyle/>
                    <a:p>
                      <a:pPr lvl="0">
                        <a:buNone/>
                      </a:pPr>
                      <a:r>
                        <a:rPr lang="en-US" sz="1500" b="1" i="0" u="none" strike="noStrike" noProof="0">
                          <a:latin typeface="Aptos"/>
                        </a:rPr>
                        <a:t>AI Decision-Making</a:t>
                      </a:r>
                      <a:endParaRPr lang="en-US" sz="1500" b="1"/>
                    </a:p>
                  </a:txBody>
                  <a:tcPr>
                    <a:solidFill>
                      <a:schemeClr val="bg1"/>
                    </a:solidFill>
                  </a:tcPr>
                </a:tc>
                <a:tc>
                  <a:txBody>
                    <a:bodyPr/>
                    <a:lstStyle/>
                    <a:p>
                      <a:pPr lvl="0">
                        <a:buNone/>
                      </a:pPr>
                      <a:r>
                        <a:rPr lang="en-US" sz="1500" b="0" i="0" u="none" strike="noStrike" noProof="0">
                          <a:latin typeface="Aptos"/>
                        </a:rPr>
                        <a:t>AI features in ERP systems may lack transparency and can make inaccurate or unfair recommendations if based on poor-quality data.</a:t>
                      </a:r>
                      <a:endParaRPr lang="en-US" sz="1500"/>
                    </a:p>
                  </a:txBody>
                  <a:tcPr>
                    <a:solidFill>
                      <a:schemeClr val="bg1"/>
                    </a:solidFill>
                  </a:tcPr>
                </a:tc>
                <a:tc>
                  <a:txBody>
                    <a:bodyPr/>
                    <a:lstStyle/>
                    <a:p>
                      <a:pPr lvl="0">
                        <a:buNone/>
                      </a:pPr>
                      <a:r>
                        <a:rPr lang="en-US" sz="1500" b="0" i="0" u="none" strike="noStrike" noProof="0">
                          <a:latin typeface="Aptos"/>
                        </a:rPr>
                        <a:t>Human oversight, explainable AI, regular algorithm testing and validation.(NIST,2023)</a:t>
                      </a:r>
                      <a:endParaRPr lang="en-US" sz="1500" dirty="0"/>
                    </a:p>
                  </a:txBody>
                  <a:tcPr>
                    <a:solidFill>
                      <a:schemeClr val="bg1"/>
                    </a:solidFill>
                  </a:tcPr>
                </a:tc>
                <a:extLst>
                  <a:ext uri="{0D108BD9-81ED-4DB2-BD59-A6C34878D82A}">
                    <a16:rowId xmlns:a16="http://schemas.microsoft.com/office/drawing/2014/main" val="2747640484"/>
                  </a:ext>
                </a:extLst>
              </a:tr>
              <a:tr h="850678">
                <a:tc>
                  <a:txBody>
                    <a:bodyPr/>
                    <a:lstStyle/>
                    <a:p>
                      <a:pPr lvl="0">
                        <a:buNone/>
                      </a:pPr>
                      <a:r>
                        <a:rPr lang="en-US" sz="1500" b="1" i="0" u="none" strike="noStrike" noProof="0">
                          <a:latin typeface="Aptos"/>
                        </a:rPr>
                        <a:t>Employee Monitoring &amp; Bias</a:t>
                      </a:r>
                      <a:endParaRPr lang="en-US" sz="1500" b="1"/>
                    </a:p>
                  </a:txBody>
                  <a:tcPr>
                    <a:solidFill>
                      <a:schemeClr val="bg1"/>
                    </a:solidFill>
                  </a:tcPr>
                </a:tc>
                <a:tc>
                  <a:txBody>
                    <a:bodyPr/>
                    <a:lstStyle/>
                    <a:p>
                      <a:pPr lvl="0">
                        <a:buNone/>
                      </a:pPr>
                      <a:r>
                        <a:rPr lang="en-US" sz="1500" b="0" i="0" u="none" strike="noStrike" noProof="0">
                          <a:latin typeface="Aptos"/>
                        </a:rPr>
                        <a:t>ERP systems can track employee performance and productivity, raising concerns about privacy, trust and algorithmic bias in evaluations.</a:t>
                      </a:r>
                      <a:endParaRPr lang="en-US" sz="1500"/>
                    </a:p>
                  </a:txBody>
                  <a:tcPr>
                    <a:solidFill>
                      <a:schemeClr val="bg1"/>
                    </a:solidFill>
                  </a:tcPr>
                </a:tc>
                <a:tc>
                  <a:txBody>
                    <a:bodyPr/>
                    <a:lstStyle/>
                    <a:p>
                      <a:pPr lvl="0">
                        <a:buNone/>
                      </a:pPr>
                      <a:r>
                        <a:rPr lang="en-US" sz="1500" b="0" i="0" u="none" strike="noStrike" noProof="0">
                          <a:latin typeface="Aptos"/>
                        </a:rPr>
                        <a:t>Transparent monitoring policies, employee consent where appropriate, fairness audits and ethical AI governance.(Beynon-Davies,2020;Laudon&amp;Laudon,2024)</a:t>
                      </a:r>
                      <a:endParaRPr lang="en-US" sz="1500" dirty="0"/>
                    </a:p>
                  </a:txBody>
                  <a:tcPr>
                    <a:solidFill>
                      <a:schemeClr val="bg1"/>
                    </a:solidFill>
                  </a:tcPr>
                </a:tc>
                <a:extLst>
                  <a:ext uri="{0D108BD9-81ED-4DB2-BD59-A6C34878D82A}">
                    <a16:rowId xmlns:a16="http://schemas.microsoft.com/office/drawing/2014/main" val="1946528601"/>
                  </a:ext>
                </a:extLst>
              </a:tr>
            </a:tbl>
          </a:graphicData>
        </a:graphic>
      </p:graphicFrame>
      <p:graphicFrame>
        <p:nvGraphicFramePr>
          <p:cNvPr id="18" name="Table 17">
            <a:extLst>
              <a:ext uri="{FF2B5EF4-FFF2-40B4-BE49-F238E27FC236}">
                <a16:creationId xmlns:a16="http://schemas.microsoft.com/office/drawing/2014/main" id="{97532204-628C-2606-A668-FB5CC4A92CCD}"/>
              </a:ext>
            </a:extLst>
          </p:cNvPr>
          <p:cNvGraphicFramePr>
            <a:graphicFrameLocks noGrp="1"/>
          </p:cNvGraphicFramePr>
          <p:nvPr/>
        </p:nvGraphicFramePr>
        <p:xfrm>
          <a:off x="-994229" y="5631543"/>
          <a:ext cx="12192000" cy="2885440"/>
        </p:xfrm>
        <a:graphic>
          <a:graphicData uri="http://schemas.openxmlformats.org/drawingml/2006/table">
            <a:tbl>
              <a:tblPr bandRow="1">
                <a:tableStyleId>{5C22544A-7EE6-4342-B048-85BDC9FD1C3A}</a:tableStyleId>
              </a:tblPr>
              <a:tblGrid>
                <a:gridCol w="12192000">
                  <a:extLst>
                    <a:ext uri="{9D8B030D-6E8A-4147-A177-3AD203B41FA5}">
                      <a16:colId xmlns:a16="http://schemas.microsoft.com/office/drawing/2014/main" val="4193301453"/>
                    </a:ext>
                  </a:extLst>
                </a:gridCol>
              </a:tblGrid>
              <a:tr h="2885440">
                <a:tc>
                  <a:txBody>
                    <a:bodyPr/>
                    <a:lstStyle/>
                    <a:p>
                      <a:pPr lvl="0">
                        <a:buNone/>
                      </a:pPr>
                      <a:endParaRPr lang="en-US" b="1"/>
                    </a:p>
                  </a:txBody>
                  <a:tcPr anchor="ctr">
                    <a:lnL>
                      <a:noFill/>
                    </a:lnL>
                    <a:lnR>
                      <a:noFill/>
                    </a:lnR>
                    <a:lnT>
                      <a:noFill/>
                    </a:lnT>
                    <a:lnB>
                      <a:noFill/>
                    </a:lnB>
                    <a:noFill/>
                  </a:tcPr>
                </a:tc>
                <a:extLst>
                  <a:ext uri="{0D108BD9-81ED-4DB2-BD59-A6C34878D82A}">
                    <a16:rowId xmlns:a16="http://schemas.microsoft.com/office/drawing/2014/main" val="1931974994"/>
                  </a:ext>
                </a:extLst>
              </a:tr>
            </a:tbl>
          </a:graphicData>
        </a:graphic>
      </p:graphicFrame>
      <p:pic>
        <p:nvPicPr>
          <p:cNvPr id="5" name="Graphic 4" descr="Disk with solid fill">
            <a:extLst>
              <a:ext uri="{FF2B5EF4-FFF2-40B4-BE49-F238E27FC236}">
                <a16:creationId xmlns:a16="http://schemas.microsoft.com/office/drawing/2014/main" id="{FB8DFAEF-D4B4-14FC-9B42-12B41529805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730172" y="1941285"/>
            <a:ext cx="406400" cy="406400"/>
          </a:xfrm>
          <a:prstGeom prst="rect">
            <a:avLst/>
          </a:prstGeom>
        </p:spPr>
      </p:pic>
      <p:pic>
        <p:nvPicPr>
          <p:cNvPr id="6" name="Graphic 5" descr="Artificial Intelligence outline">
            <a:extLst>
              <a:ext uri="{FF2B5EF4-FFF2-40B4-BE49-F238E27FC236}">
                <a16:creationId xmlns:a16="http://schemas.microsoft.com/office/drawing/2014/main" id="{5158CE3E-F7F8-3AF7-2352-E7688654A81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730172" y="2979056"/>
            <a:ext cx="413658" cy="406401"/>
          </a:xfrm>
          <a:prstGeom prst="rect">
            <a:avLst/>
          </a:prstGeom>
        </p:spPr>
      </p:pic>
      <p:pic>
        <p:nvPicPr>
          <p:cNvPr id="7" name="Graphic 6" descr="Clipboard outline">
            <a:extLst>
              <a:ext uri="{FF2B5EF4-FFF2-40B4-BE49-F238E27FC236}">
                <a16:creationId xmlns:a16="http://schemas.microsoft.com/office/drawing/2014/main" id="{1871238D-B2BD-59EE-496A-6ED9C7ADFA4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730171" y="3958771"/>
            <a:ext cx="428172" cy="428172"/>
          </a:xfrm>
          <a:prstGeom prst="rect">
            <a:avLst/>
          </a:prstGeom>
        </p:spPr>
      </p:pic>
    </p:spTree>
    <p:extLst>
      <p:ext uri="{BB962C8B-B14F-4D97-AF65-F5344CB8AC3E}">
        <p14:creationId xmlns:p14="http://schemas.microsoft.com/office/powerpoint/2010/main" val="3668755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DB2AE-D920-4A5F-040D-C5730284E143}"/>
              </a:ext>
            </a:extLst>
          </p:cNvPr>
          <p:cNvSpPr>
            <a:spLocks noGrp="1"/>
          </p:cNvSpPr>
          <p:nvPr>
            <p:ph type="title"/>
          </p:nvPr>
        </p:nvSpPr>
        <p:spPr>
          <a:xfrm>
            <a:off x="794657" y="270782"/>
            <a:ext cx="10515600" cy="1325563"/>
          </a:xfrm>
        </p:spPr>
        <p:txBody>
          <a:bodyPr>
            <a:normAutofit/>
          </a:bodyPr>
          <a:lstStyle/>
          <a:p>
            <a:r>
              <a:rPr lang="en-US">
                <a:ea typeface="+mj-lt"/>
                <a:cs typeface="+mj-lt"/>
              </a:rPr>
              <a:t>Ethics as a Strategic Advantage in ERP Systems</a:t>
            </a:r>
          </a:p>
        </p:txBody>
      </p:sp>
      <p:sp>
        <p:nvSpPr>
          <p:cNvPr id="3" name="Content Placeholder 2">
            <a:extLst>
              <a:ext uri="{FF2B5EF4-FFF2-40B4-BE49-F238E27FC236}">
                <a16:creationId xmlns:a16="http://schemas.microsoft.com/office/drawing/2014/main" id="{3A317C14-C6E4-770E-6ADF-AB82D8B8FC0B}"/>
              </a:ext>
            </a:extLst>
          </p:cNvPr>
          <p:cNvSpPr>
            <a:spLocks noGrp="1"/>
          </p:cNvSpPr>
          <p:nvPr>
            <p:ph idx="1"/>
          </p:nvPr>
        </p:nvSpPr>
        <p:spPr>
          <a:xfrm>
            <a:off x="685800" y="1716768"/>
            <a:ext cx="10515600" cy="4351338"/>
          </a:xfrm>
        </p:spPr>
        <p:txBody>
          <a:bodyPr vert="horz" lIns="91440" tIns="45720" rIns="91440" bIns="45720" rtlCol="0" anchor="t">
            <a:normAutofit/>
          </a:bodyPr>
          <a:lstStyle/>
          <a:p>
            <a:r>
              <a:rPr lang="en-US">
                <a:ea typeface="+mn-lt"/>
                <a:cs typeface="+mn-lt"/>
              </a:rPr>
              <a:t>Key Takeaways</a:t>
            </a:r>
            <a:endParaRPr lang="en-US"/>
          </a:p>
        </p:txBody>
      </p:sp>
      <p:sp>
        <p:nvSpPr>
          <p:cNvPr id="5" name="TextBox 4">
            <a:extLst>
              <a:ext uri="{FF2B5EF4-FFF2-40B4-BE49-F238E27FC236}">
                <a16:creationId xmlns:a16="http://schemas.microsoft.com/office/drawing/2014/main" id="{2CF2F0FD-502F-4E26-1D2E-7E2ACFF6F617}"/>
              </a:ext>
            </a:extLst>
          </p:cNvPr>
          <p:cNvSpPr txBox="1"/>
          <p:nvPr/>
        </p:nvSpPr>
        <p:spPr>
          <a:xfrm>
            <a:off x="834572" y="2456542"/>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white"/>
                </a:solidFill>
                <a:effectLst/>
                <a:uLnTx/>
                <a:uFillTx/>
                <a:latin typeface="Aptos" panose="02110004020202020204"/>
                <a:ea typeface="+mn-ea"/>
                <a:cs typeface="+mn-cs"/>
              </a:rPr>
              <a:t>Protecting data privacy and strengthening cybersecurity</a:t>
            </a:r>
            <a:r>
              <a:rPr kumimoji="0" lang="en-US" sz="1500" b="0" i="0" u="none" strike="noStrike" kern="1200" cap="none" spc="0" normalizeH="0" baseline="0" noProof="0">
                <a:ln>
                  <a:noFill/>
                </a:ln>
                <a:solidFill>
                  <a:prstClr val="white"/>
                </a:solidFill>
                <a:effectLst/>
                <a:uLnTx/>
                <a:uFillTx/>
                <a:latin typeface="Aptos" panose="02110004020202020204"/>
                <a:ea typeface="+mn-ea"/>
                <a:cs typeface="+mn-cs"/>
              </a:rPr>
              <a:t> are essential for maintaining customer trust and regulatory compliance.</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B669239F-A517-9390-CAFB-D3868B0EBA85}"/>
              </a:ext>
            </a:extLst>
          </p:cNvPr>
          <p:cNvSpPr txBox="1"/>
          <p:nvPr/>
        </p:nvSpPr>
        <p:spPr>
          <a:xfrm>
            <a:off x="834571" y="3458029"/>
            <a:ext cx="6096000"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white"/>
                </a:solidFill>
                <a:effectLst/>
                <a:uLnTx/>
                <a:uFillTx/>
                <a:latin typeface="Aptos" panose="02110004020202020204"/>
                <a:ea typeface="+mn-ea"/>
                <a:cs typeface="+mn-cs"/>
              </a:rPr>
              <a:t>AI should support—not replace—human decision-making</a:t>
            </a:r>
            <a:r>
              <a:rPr kumimoji="0" lang="en-US" sz="1500" b="0" i="0" u="none" strike="noStrike" kern="1200" cap="none" spc="0" normalizeH="0" baseline="0" noProof="0">
                <a:ln>
                  <a:noFill/>
                </a:ln>
                <a:solidFill>
                  <a:prstClr val="white"/>
                </a:solidFill>
                <a:effectLst/>
                <a:uLnTx/>
                <a:uFillTx/>
                <a:latin typeface="Aptos" panose="02110004020202020204"/>
                <a:ea typeface="+mn-ea"/>
                <a:cs typeface="+mn-cs"/>
              </a:rPr>
              <a:t>, ensuring transparency, accountability and fairness</a:t>
            </a:r>
            <a:r>
              <a:rPr kumimoji="0" lang="en-US" sz="1800" b="0" i="0" u="none" strike="noStrike" kern="1200" cap="none" spc="0" normalizeH="0" baseline="0" noProof="0">
                <a:ln>
                  <a:noFill/>
                </a:ln>
                <a:solidFill>
                  <a:prstClr val="white"/>
                </a:solidFill>
                <a:effectLst/>
                <a:uLnTx/>
                <a:uFillTx/>
                <a:latin typeface="Aptos" panose="02110004020202020204"/>
                <a:ea typeface="+mn-ea"/>
                <a:cs typeface="+mn-cs"/>
              </a:rPr>
              <a:t>.</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 name="TextBox 6">
            <a:extLst>
              <a:ext uri="{FF2B5EF4-FFF2-40B4-BE49-F238E27FC236}">
                <a16:creationId xmlns:a16="http://schemas.microsoft.com/office/drawing/2014/main" id="{BB62A975-F419-63D5-F1BD-440AC55A6245}"/>
              </a:ext>
            </a:extLst>
          </p:cNvPr>
          <p:cNvSpPr txBox="1"/>
          <p:nvPr/>
        </p:nvSpPr>
        <p:spPr>
          <a:xfrm>
            <a:off x="798285" y="4328886"/>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white"/>
                </a:solidFill>
                <a:effectLst/>
                <a:uLnTx/>
                <a:uFillTx/>
                <a:latin typeface="Aptos" panose="02110004020202020204"/>
                <a:ea typeface="+mn-ea"/>
                <a:cs typeface="+mn-cs"/>
              </a:rPr>
              <a:t>Responsible employee monitoring</a:t>
            </a:r>
            <a:r>
              <a:rPr kumimoji="0" lang="en-US" sz="1500" b="0" i="0" u="none" strike="noStrike" kern="1200" cap="none" spc="0" normalizeH="0" baseline="0" noProof="0">
                <a:ln>
                  <a:noFill/>
                </a:ln>
                <a:solidFill>
                  <a:prstClr val="white"/>
                </a:solidFill>
                <a:effectLst/>
                <a:uLnTx/>
                <a:uFillTx/>
                <a:latin typeface="Aptos" panose="02110004020202020204"/>
                <a:ea typeface="+mn-ea"/>
                <a:cs typeface="+mn-cs"/>
              </a:rPr>
              <a:t> requires a balance between operational efficiency and individual privacy.</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 name="TextBox 7">
            <a:extLst>
              <a:ext uri="{FF2B5EF4-FFF2-40B4-BE49-F238E27FC236}">
                <a16:creationId xmlns:a16="http://schemas.microsoft.com/office/drawing/2014/main" id="{C0AF3564-BD08-4A57-BD8F-86BEAD52D8C6}"/>
              </a:ext>
            </a:extLst>
          </p:cNvPr>
          <p:cNvSpPr txBox="1"/>
          <p:nvPr/>
        </p:nvSpPr>
        <p:spPr>
          <a:xfrm>
            <a:off x="834570" y="5322389"/>
            <a:ext cx="521498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a:ln>
                  <a:noFill/>
                </a:ln>
                <a:solidFill>
                  <a:prstClr val="white"/>
                </a:solidFill>
                <a:effectLst/>
                <a:uLnTx/>
                <a:uFillTx/>
                <a:latin typeface="Aptos" panose="02110004020202020204"/>
                <a:ea typeface="+mn-lt"/>
                <a:cs typeface="+mn-lt"/>
              </a:rPr>
              <a:t>Ethical governance</a:t>
            </a:r>
            <a:r>
              <a:rPr kumimoji="0" lang="en-US" sz="1500" b="0" i="0" u="none" strike="noStrike" kern="1200" cap="none" spc="0" normalizeH="0" baseline="0" noProof="0">
                <a:ln>
                  <a:noFill/>
                </a:ln>
                <a:solidFill>
                  <a:prstClr val="white"/>
                </a:solidFill>
                <a:effectLst/>
                <a:uLnTx/>
                <a:uFillTx/>
                <a:latin typeface="Aptos" panose="02110004020202020204"/>
                <a:ea typeface="+mn-lt"/>
                <a:cs typeface="+mn-lt"/>
              </a:rPr>
              <a:t> is not only a legal obligation but also a source of long-term competitive advantage.</a:t>
            </a:r>
            <a:endParaRPr kumimoji="0" lang="en-US" sz="15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9" name="Graphic 8" descr="Shield Tick with solid fill">
            <a:extLst>
              <a:ext uri="{FF2B5EF4-FFF2-40B4-BE49-F238E27FC236}">
                <a16:creationId xmlns:a16="http://schemas.microsoft.com/office/drawing/2014/main" id="{A5215BB8-4AA6-D836-9DA4-AB5333628E5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098972" y="2304143"/>
            <a:ext cx="834572" cy="812800"/>
          </a:xfrm>
          <a:prstGeom prst="rect">
            <a:avLst/>
          </a:prstGeom>
        </p:spPr>
      </p:pic>
      <p:pic>
        <p:nvPicPr>
          <p:cNvPr id="10" name="Graphic 9" descr="Information with solid fill">
            <a:extLst>
              <a:ext uri="{FF2B5EF4-FFF2-40B4-BE49-F238E27FC236}">
                <a16:creationId xmlns:a16="http://schemas.microsoft.com/office/drawing/2014/main" id="{FA673DF0-13B4-135F-084D-4361123D0F8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35257" y="3291113"/>
            <a:ext cx="769258" cy="776515"/>
          </a:xfrm>
          <a:prstGeom prst="rect">
            <a:avLst/>
          </a:prstGeom>
        </p:spPr>
      </p:pic>
      <p:pic>
        <p:nvPicPr>
          <p:cNvPr id="11" name="Graphic 10" descr="Laptop with solid fill">
            <a:extLst>
              <a:ext uri="{FF2B5EF4-FFF2-40B4-BE49-F238E27FC236}">
                <a16:creationId xmlns:a16="http://schemas.microsoft.com/office/drawing/2014/main" id="{205A0441-4A0D-D3BC-0407-0F77CD6FE52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135257" y="4234542"/>
            <a:ext cx="805544" cy="820058"/>
          </a:xfrm>
          <a:prstGeom prst="rect">
            <a:avLst/>
          </a:prstGeom>
        </p:spPr>
      </p:pic>
      <p:pic>
        <p:nvPicPr>
          <p:cNvPr id="12" name="Graphic 11" descr="Contract with solid fill">
            <a:extLst>
              <a:ext uri="{FF2B5EF4-FFF2-40B4-BE49-F238E27FC236}">
                <a16:creationId xmlns:a16="http://schemas.microsoft.com/office/drawing/2014/main" id="{25FC1EF8-3CDC-C213-6AFC-C90DAFEA8F8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164286" y="5156199"/>
            <a:ext cx="711201" cy="740229"/>
          </a:xfrm>
          <a:prstGeom prst="rect">
            <a:avLst/>
          </a:prstGeom>
        </p:spPr>
      </p:pic>
      <p:sp>
        <p:nvSpPr>
          <p:cNvPr id="4" name="TextBox 3">
            <a:extLst>
              <a:ext uri="{FF2B5EF4-FFF2-40B4-BE49-F238E27FC236}">
                <a16:creationId xmlns:a16="http://schemas.microsoft.com/office/drawing/2014/main" id="{80F6C34C-3CFB-6933-C1AD-AEF77708381A}"/>
              </a:ext>
            </a:extLst>
          </p:cNvPr>
          <p:cNvSpPr txBox="1"/>
          <p:nvPr/>
        </p:nvSpPr>
        <p:spPr>
          <a:xfrm>
            <a:off x="705027" y="6387981"/>
            <a:ext cx="6608747"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a:ln>
                  <a:noFill/>
                </a:ln>
                <a:solidFill>
                  <a:prstClr val="white"/>
                </a:solidFill>
                <a:effectLst/>
                <a:uLnTx/>
                <a:uFillTx/>
                <a:latin typeface="Aptos" panose="02110004020202020204"/>
                <a:ea typeface="+mn-ea"/>
                <a:cs typeface="+mn-cs"/>
              </a:rPr>
              <a:t>(Von Solms&amp; Van Niekerk,2013; Sap,2024)</a:t>
            </a:r>
          </a:p>
        </p:txBody>
      </p:sp>
    </p:spTree>
    <p:extLst>
      <p:ext uri="{BB962C8B-B14F-4D97-AF65-F5344CB8AC3E}">
        <p14:creationId xmlns:p14="http://schemas.microsoft.com/office/powerpoint/2010/main" val="2524644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46F038-F071-8975-8581-52E1BD09C632}"/>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24CABE0-CCC4-0CA9-6912-013E2A4E25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E205BEF-A36A-65B7-B5F7-46C4B32EF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0" name="Group 39">
            <a:extLst>
              <a:ext uri="{FF2B5EF4-FFF2-40B4-BE49-F238E27FC236}">
                <a16:creationId xmlns:a16="http://schemas.microsoft.com/office/drawing/2014/main" id="{E8145020-16EC-88B3-83F0-8BEACA2F4A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41" name="Freeform: Shape 40">
              <a:extLst>
                <a:ext uri="{FF2B5EF4-FFF2-40B4-BE49-F238E27FC236}">
                  <a16:creationId xmlns:a16="http://schemas.microsoft.com/office/drawing/2014/main" id="{FA8DB01D-7DF0-CD00-ED29-B181BB6C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5D9CD9DD-BA59-1BED-A23A-E55B50D24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752666BE-395E-5203-71FE-C823E411F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C32BF853-912A-9991-0836-A4A62745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Content Placeholder 6">
            <a:extLst>
              <a:ext uri="{FF2B5EF4-FFF2-40B4-BE49-F238E27FC236}">
                <a16:creationId xmlns:a16="http://schemas.microsoft.com/office/drawing/2014/main" id="{38646C8F-766C-53E9-1D7F-E9FEE272DE61}"/>
              </a:ext>
            </a:extLst>
          </p:cNvPr>
          <p:cNvSpPr>
            <a:spLocks noGrp="1"/>
          </p:cNvSpPr>
          <p:nvPr>
            <p:ph idx="1"/>
          </p:nvPr>
        </p:nvSpPr>
        <p:spPr>
          <a:xfrm>
            <a:off x="694944" y="466344"/>
            <a:ext cx="9829800" cy="6021083"/>
          </a:xfrm>
        </p:spPr>
        <p:txBody>
          <a:bodyPr>
            <a:normAutofit fontScale="92500" lnSpcReduction="10000"/>
          </a:bodyPr>
          <a:lstStyle/>
          <a:p>
            <a:pPr marL="0" indent="0" algn="ctr">
              <a:buNone/>
            </a:pPr>
            <a:r>
              <a:rPr lang="en-US" altLang="ru-RU" sz="3600" b="1" dirty="0">
                <a:solidFill>
                  <a:schemeClr val="tx2"/>
                </a:solidFill>
              </a:rPr>
              <a:t>Module:  Managing Business Information </a:t>
            </a:r>
            <a:br>
              <a:rPr lang="en-US" altLang="ru-RU" sz="3600" b="1" dirty="0">
                <a:solidFill>
                  <a:schemeClr val="tx2"/>
                </a:solidFill>
              </a:rPr>
            </a:br>
            <a:r>
              <a:rPr lang="en-US" altLang="ru-RU" sz="3600" b="1" dirty="0">
                <a:solidFill>
                  <a:schemeClr val="tx2"/>
                </a:solidFill>
              </a:rPr>
              <a:t>Module code:</a:t>
            </a:r>
            <a:r>
              <a:rPr lang="en-US" altLang="en-US" sz="3600" b="1" dirty="0">
                <a:solidFill>
                  <a:schemeClr val="tx2"/>
                </a:solidFill>
              </a:rPr>
              <a:t> </a:t>
            </a:r>
            <a:r>
              <a:rPr lang="en-US" altLang="ru-RU" sz="3600" b="1" dirty="0">
                <a:solidFill>
                  <a:schemeClr val="tx2"/>
                </a:solidFill>
              </a:rPr>
              <a:t>LCLM5004</a:t>
            </a:r>
          </a:p>
          <a:p>
            <a:pPr marL="0" indent="0" algn="ctr">
              <a:buNone/>
            </a:pPr>
            <a:endParaRPr lang="en-US" sz="3600" b="1" dirty="0">
              <a:solidFill>
                <a:schemeClr val="tx2"/>
              </a:solidFill>
            </a:endParaRPr>
          </a:p>
          <a:p>
            <a:pPr marL="0" indent="0" algn="ctr">
              <a:buNone/>
            </a:pPr>
            <a:br>
              <a:rPr lang="en-GB" b="1" dirty="0">
                <a:solidFill>
                  <a:schemeClr val="tx2"/>
                </a:solidFill>
              </a:rPr>
            </a:br>
            <a:r>
              <a:rPr lang="en-GB" b="1" dirty="0">
                <a:solidFill>
                  <a:schemeClr val="tx2"/>
                </a:solidFill>
              </a:rPr>
              <a:t>Student Name: </a:t>
            </a:r>
            <a:r>
              <a:rPr lang="pt-BR" b="1" dirty="0"/>
              <a:t>Victor Hugo Da Silveira Pedrosa</a:t>
            </a:r>
            <a:br>
              <a:rPr lang="en-GB" b="1" dirty="0">
                <a:solidFill>
                  <a:schemeClr val="tx2"/>
                </a:solidFill>
              </a:rPr>
            </a:br>
            <a:r>
              <a:rPr lang="en-GB" b="1" dirty="0">
                <a:solidFill>
                  <a:schemeClr val="tx2"/>
                </a:solidFill>
              </a:rPr>
              <a:t>Student ID 2422018</a:t>
            </a:r>
          </a:p>
          <a:p>
            <a:pPr marL="0" indent="0" algn="ctr">
              <a:buNone/>
            </a:pPr>
            <a:br>
              <a:rPr lang="en-GB" b="1" dirty="0">
                <a:solidFill>
                  <a:schemeClr val="tx2"/>
                </a:solidFill>
              </a:rPr>
            </a:br>
            <a:r>
              <a:rPr lang="en-GB" b="1" dirty="0">
                <a:solidFill>
                  <a:schemeClr val="tx2"/>
                </a:solidFill>
              </a:rPr>
              <a:t>Topic:</a:t>
            </a:r>
            <a:r>
              <a:rPr lang="en-GB" b="1" dirty="0"/>
              <a:t> Real-World Case Studies: Present examples of companies using these systems, detailing challenges, solutions, and ethical issues. Assess their impact on business performance and key takeaways. </a:t>
            </a:r>
          </a:p>
          <a:p>
            <a:pPr marL="0" indent="0" algn="ctr">
              <a:buNone/>
            </a:pPr>
            <a:r>
              <a:rPr lang="en-GB" dirty="0"/>
              <a:t>"Enterprise Resource Planning in Practice: The IKEA Case Study"</a:t>
            </a:r>
            <a:br>
              <a:rPr lang="en-GB" b="1" dirty="0">
                <a:solidFill>
                  <a:schemeClr val="tx2"/>
                </a:solidFill>
              </a:rPr>
            </a:br>
            <a:br>
              <a:rPr lang="en-GB" b="1" dirty="0">
                <a:solidFill>
                  <a:schemeClr val="tx2"/>
                </a:solidFill>
              </a:rPr>
            </a:br>
            <a:br>
              <a:rPr lang="en-GB" b="1" dirty="0">
                <a:solidFill>
                  <a:schemeClr val="tx2"/>
                </a:solidFill>
              </a:rPr>
            </a:br>
            <a:r>
              <a:rPr lang="en-GB" b="1" dirty="0">
                <a:solidFill>
                  <a:schemeClr val="tx2"/>
                </a:solidFill>
              </a:rPr>
              <a:t> Lecture: </a:t>
            </a:r>
            <a:r>
              <a:rPr lang="en-GB" b="1" dirty="0" err="1">
                <a:solidFill>
                  <a:schemeClr val="tx2"/>
                </a:solidFill>
              </a:rPr>
              <a:t>Amitave</a:t>
            </a:r>
            <a:r>
              <a:rPr lang="en-GB" b="1" dirty="0">
                <a:solidFill>
                  <a:schemeClr val="tx2"/>
                </a:solidFill>
              </a:rPr>
              <a:t> Banik</a:t>
            </a:r>
          </a:p>
        </p:txBody>
      </p:sp>
      <p:grpSp>
        <p:nvGrpSpPr>
          <p:cNvPr id="46" name="Group 45">
            <a:extLst>
              <a:ext uri="{FF2B5EF4-FFF2-40B4-BE49-F238E27FC236}">
                <a16:creationId xmlns:a16="http://schemas.microsoft.com/office/drawing/2014/main" id="{A26513A9-2A76-6148-8ECE-BF4B567D38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47" name="Freeform: Shape 46">
              <a:extLst>
                <a:ext uri="{FF2B5EF4-FFF2-40B4-BE49-F238E27FC236}">
                  <a16:creationId xmlns:a16="http://schemas.microsoft.com/office/drawing/2014/main" id="{25CAEB1A-E048-364A-73F3-6A3CD68518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5A1435C6-8C6D-C34B-5999-62FFB0AA20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6F49D44A-5B83-5CB4-45D3-F8EB95024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B5FF1932-47E6-D9C5-AAC3-2E5F6FD980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a:extLst>
              <a:ext uri="{FF2B5EF4-FFF2-40B4-BE49-F238E27FC236}">
                <a16:creationId xmlns:a16="http://schemas.microsoft.com/office/drawing/2014/main" id="{CBF9BCEE-D691-4EB8-F660-0C1461C25195}"/>
              </a:ext>
            </a:extLst>
          </p:cNvPr>
          <p:cNvPicPr>
            <a:picLocks noChangeAspect="1"/>
          </p:cNvPicPr>
          <p:nvPr/>
        </p:nvPicPr>
        <p:blipFill>
          <a:blip r:embed="rId2"/>
          <a:stretch>
            <a:fillRect/>
          </a:stretch>
        </p:blipFill>
        <p:spPr>
          <a:xfrm>
            <a:off x="10053657" y="187092"/>
            <a:ext cx="1837373" cy="814234"/>
          </a:xfrm>
          <a:prstGeom prst="rect">
            <a:avLst/>
          </a:prstGeom>
        </p:spPr>
      </p:pic>
    </p:spTree>
    <p:extLst>
      <p:ext uri="{BB962C8B-B14F-4D97-AF65-F5344CB8AC3E}">
        <p14:creationId xmlns:p14="http://schemas.microsoft.com/office/powerpoint/2010/main" val="4226268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Rectangle 93">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8" name="Freeform: Shape 97">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99">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01" name="Freeform: Shape 100">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2" name="Freeform: Shape 101">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3" name="Freeform: Shape 102">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 name="Freeform: Shape 103">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5" name="Freeform: Shape 104">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6" name="Freeform: Shape 105">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7" name="Freeform: Shape 106">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grpSp>
        <p:nvGrpSpPr>
          <p:cNvPr id="109" name="Group 108">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110" name="Freeform: Shape 109">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Freeform: Shape 110">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Freeform: Shape 111">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3" name="Freeform: Shape 112">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5" name="Group 114">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116" name="Freeform: Shape 115">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Freeform: Shape 116">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Shape 117">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9" name="Freeform: Shape 118">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714A42F4-2089-8487-F917-4F90C9D974BC}"/>
              </a:ext>
            </a:extLst>
          </p:cNvPr>
          <p:cNvSpPr txBox="1"/>
          <p:nvPr/>
        </p:nvSpPr>
        <p:spPr>
          <a:xfrm>
            <a:off x="859073" y="6323"/>
            <a:ext cx="10024607" cy="1323439"/>
          </a:xfrm>
          <a:prstGeom prst="rect">
            <a:avLst/>
          </a:prstGeom>
          <a:noFill/>
        </p:spPr>
        <p:txBody>
          <a:bodyPr wrap="square">
            <a:spAutoFit/>
          </a:bodyPr>
          <a:lstStyle/>
          <a:p>
            <a:pPr algn="ctr"/>
            <a:r>
              <a:rPr lang="en-GB" sz="4000" b="1" dirty="0"/>
              <a:t>Real-World Case Study: IKEA's ERP Transformation</a:t>
            </a:r>
          </a:p>
        </p:txBody>
      </p:sp>
      <p:sp>
        <p:nvSpPr>
          <p:cNvPr id="7" name="TextBox 6">
            <a:extLst>
              <a:ext uri="{FF2B5EF4-FFF2-40B4-BE49-F238E27FC236}">
                <a16:creationId xmlns:a16="http://schemas.microsoft.com/office/drawing/2014/main" id="{0BDA0232-AD18-D2D6-697D-04958F06B8DC}"/>
              </a:ext>
            </a:extLst>
          </p:cNvPr>
          <p:cNvSpPr txBox="1"/>
          <p:nvPr/>
        </p:nvSpPr>
        <p:spPr>
          <a:xfrm>
            <a:off x="120897" y="1481817"/>
            <a:ext cx="6099048" cy="3477875"/>
          </a:xfrm>
          <a:prstGeom prst="rect">
            <a:avLst/>
          </a:prstGeom>
          <a:noFill/>
        </p:spPr>
        <p:txBody>
          <a:bodyPr wrap="square">
            <a:spAutoFit/>
          </a:bodyPr>
          <a:lstStyle/>
          <a:p>
            <a:pPr algn="just">
              <a:buNone/>
            </a:pPr>
            <a:r>
              <a:rPr lang="en-GB" sz="2000" dirty="0"/>
              <a:t>            As a global retailer operating in more than 60 markets, IKEA manages millions of customer orders, products, suppliers, and logistics activities every year. To coordinate these complex operations, IKEA uses integrated Enterprise Resource Planning (ERP) systems that connect business functions through a shared information platform.</a:t>
            </a:r>
          </a:p>
          <a:p>
            <a:pPr algn="just">
              <a:buNone/>
            </a:pPr>
            <a:r>
              <a:rPr lang="en-GB" sz="2000" dirty="0"/>
              <a:t>ERP enables real-time data sharing across departments, supporting inventory management, procurement, finance, logistics, and customer service.</a:t>
            </a:r>
          </a:p>
        </p:txBody>
      </p:sp>
      <p:sp>
        <p:nvSpPr>
          <p:cNvPr id="34" name="TextBox 33">
            <a:extLst>
              <a:ext uri="{FF2B5EF4-FFF2-40B4-BE49-F238E27FC236}">
                <a16:creationId xmlns:a16="http://schemas.microsoft.com/office/drawing/2014/main" id="{53116CD4-D121-FF1C-07E3-90ACB329107F}"/>
              </a:ext>
            </a:extLst>
          </p:cNvPr>
          <p:cNvSpPr txBox="1"/>
          <p:nvPr/>
        </p:nvSpPr>
        <p:spPr>
          <a:xfrm>
            <a:off x="120897" y="5053017"/>
            <a:ext cx="6099048" cy="1015663"/>
          </a:xfrm>
          <a:prstGeom prst="rect">
            <a:avLst/>
          </a:prstGeom>
          <a:noFill/>
        </p:spPr>
        <p:txBody>
          <a:bodyPr wrap="square">
            <a:spAutoFit/>
          </a:bodyPr>
          <a:lstStyle/>
          <a:p>
            <a:pPr algn="just"/>
            <a:r>
              <a:rPr lang="en-GB" sz="2000" dirty="0"/>
              <a:t>ERP integrates business processes into one connected system, improving collaboration and operational efficiency.</a:t>
            </a:r>
          </a:p>
        </p:txBody>
      </p:sp>
      <p:sp>
        <p:nvSpPr>
          <p:cNvPr id="46" name="TextBox 45">
            <a:extLst>
              <a:ext uri="{FF2B5EF4-FFF2-40B4-BE49-F238E27FC236}">
                <a16:creationId xmlns:a16="http://schemas.microsoft.com/office/drawing/2014/main" id="{1D63715D-E186-10BE-533F-BAAAEDCB845F}"/>
              </a:ext>
            </a:extLst>
          </p:cNvPr>
          <p:cNvSpPr txBox="1"/>
          <p:nvPr/>
        </p:nvSpPr>
        <p:spPr>
          <a:xfrm>
            <a:off x="7142" y="6481214"/>
            <a:ext cx="6099048" cy="369332"/>
          </a:xfrm>
          <a:prstGeom prst="rect">
            <a:avLst/>
          </a:prstGeom>
          <a:noFill/>
        </p:spPr>
        <p:txBody>
          <a:bodyPr wrap="square">
            <a:spAutoFit/>
          </a:bodyPr>
          <a:lstStyle/>
          <a:p>
            <a:r>
              <a:rPr lang="en-GB" dirty="0"/>
              <a:t>(SAP, 2024; IKEA, 2024)</a:t>
            </a:r>
          </a:p>
        </p:txBody>
      </p:sp>
      <p:pic>
        <p:nvPicPr>
          <p:cNvPr id="48" name="Picture 47">
            <a:extLst>
              <a:ext uri="{FF2B5EF4-FFF2-40B4-BE49-F238E27FC236}">
                <a16:creationId xmlns:a16="http://schemas.microsoft.com/office/drawing/2014/main" id="{61C6B0DF-7613-E801-04BA-16C6967D1D2A}"/>
              </a:ext>
            </a:extLst>
          </p:cNvPr>
          <p:cNvPicPr>
            <a:picLocks noChangeAspect="1"/>
          </p:cNvPicPr>
          <p:nvPr/>
        </p:nvPicPr>
        <p:blipFill>
          <a:blip r:embed="rId2">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6683056" y="1361813"/>
            <a:ext cx="5304727" cy="5304727"/>
          </a:xfrm>
          <a:prstGeom prst="rect">
            <a:avLst/>
          </a:prstGeom>
        </p:spPr>
      </p:pic>
    </p:spTree>
    <p:extLst>
      <p:ext uri="{BB962C8B-B14F-4D97-AF65-F5344CB8AC3E}">
        <p14:creationId xmlns:p14="http://schemas.microsoft.com/office/powerpoint/2010/main" val="3429434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085F56-8F88-143F-700F-AFB980DA09E1}"/>
            </a:ext>
          </a:extLst>
        </p:cNvPr>
        <p:cNvGrpSpPr/>
        <p:nvPr/>
      </p:nvGrpSpPr>
      <p:grpSpPr>
        <a:xfrm>
          <a:off x="0" y="0"/>
          <a:ext cx="0" cy="0"/>
          <a:chOff x="0" y="0"/>
          <a:chExt cx="0" cy="0"/>
        </a:xfrm>
      </p:grpSpPr>
      <p:sp useBgFill="1">
        <p:nvSpPr>
          <p:cNvPr id="94" name="Rectangle 93">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8" name="Freeform: Shape 97">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99">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01" name="Freeform: Shape 100">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2" name="Freeform: Shape 101">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3" name="Freeform: Shape 102">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 name="Freeform: Shape 103">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1" name="Freeform: Shape 104">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6" name="Freeform: Shape 105">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7" name="Freeform: Shape 106">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grpSp>
        <p:nvGrpSpPr>
          <p:cNvPr id="109" name="Group 108">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110" name="Freeform: Shape 109">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Freeform: Shape 110">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11">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23" name="Freeform: Shape 112">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4" name="Group 123">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125" name="Freeform: Shape 115">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Freeform: Shape 116">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Freeform: Shape 117">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28" name="Freeform: Shape 118">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91D6E70E-98C1-0C2C-BAC6-592277B12606}"/>
              </a:ext>
            </a:extLst>
          </p:cNvPr>
          <p:cNvSpPr txBox="1"/>
          <p:nvPr/>
        </p:nvSpPr>
        <p:spPr>
          <a:xfrm>
            <a:off x="1318129" y="55233"/>
            <a:ext cx="9065549" cy="1323439"/>
          </a:xfrm>
          <a:prstGeom prst="rect">
            <a:avLst/>
          </a:prstGeom>
          <a:noFill/>
        </p:spPr>
        <p:txBody>
          <a:bodyPr wrap="square">
            <a:spAutoFit/>
          </a:bodyPr>
          <a:lstStyle/>
          <a:p>
            <a:pPr algn="ctr"/>
            <a:r>
              <a:rPr lang="en-GB" sz="4000" b="1" dirty="0"/>
              <a:t>Business Challenges and ERP Solutions</a:t>
            </a:r>
          </a:p>
        </p:txBody>
      </p:sp>
      <p:graphicFrame>
        <p:nvGraphicFramePr>
          <p:cNvPr id="6" name="Table 5">
            <a:extLst>
              <a:ext uri="{FF2B5EF4-FFF2-40B4-BE49-F238E27FC236}">
                <a16:creationId xmlns:a16="http://schemas.microsoft.com/office/drawing/2014/main" id="{04195F44-9684-0D51-EA3A-DA81F84BA035}"/>
              </a:ext>
            </a:extLst>
          </p:cNvPr>
          <p:cNvGraphicFramePr>
            <a:graphicFrameLocks noGrp="1"/>
          </p:cNvGraphicFramePr>
          <p:nvPr>
            <p:extLst>
              <p:ext uri="{D42A27DB-BD31-4B8C-83A1-F6EECF244321}">
                <p14:modId xmlns:p14="http://schemas.microsoft.com/office/powerpoint/2010/main" val="3654778972"/>
              </p:ext>
            </p:extLst>
          </p:nvPr>
        </p:nvGraphicFramePr>
        <p:xfrm>
          <a:off x="507695" y="1576148"/>
          <a:ext cx="11385537" cy="3553385"/>
        </p:xfrm>
        <a:graphic>
          <a:graphicData uri="http://schemas.openxmlformats.org/drawingml/2006/table">
            <a:tbl>
              <a:tblPr firstRow="1">
                <a:tableStyleId>{775DCB02-9BB8-47FD-8907-85C794F793BA}</a:tableStyleId>
              </a:tblPr>
              <a:tblGrid>
                <a:gridCol w="3795179">
                  <a:extLst>
                    <a:ext uri="{9D8B030D-6E8A-4147-A177-3AD203B41FA5}">
                      <a16:colId xmlns:a16="http://schemas.microsoft.com/office/drawing/2014/main" val="1891612079"/>
                    </a:ext>
                  </a:extLst>
                </a:gridCol>
                <a:gridCol w="3795179">
                  <a:extLst>
                    <a:ext uri="{9D8B030D-6E8A-4147-A177-3AD203B41FA5}">
                      <a16:colId xmlns:a16="http://schemas.microsoft.com/office/drawing/2014/main" val="3942144588"/>
                    </a:ext>
                  </a:extLst>
                </a:gridCol>
                <a:gridCol w="3795179">
                  <a:extLst>
                    <a:ext uri="{9D8B030D-6E8A-4147-A177-3AD203B41FA5}">
                      <a16:colId xmlns:a16="http://schemas.microsoft.com/office/drawing/2014/main" val="4012339119"/>
                    </a:ext>
                  </a:extLst>
                </a:gridCol>
              </a:tblGrid>
              <a:tr h="710677">
                <a:tc>
                  <a:txBody>
                    <a:bodyPr/>
                    <a:lstStyle/>
                    <a:p>
                      <a:pPr>
                        <a:buNone/>
                      </a:pPr>
                      <a:r>
                        <a:rPr lang="en-GB" dirty="0"/>
                        <a:t>Challenge</a:t>
                      </a:r>
                    </a:p>
                  </a:txBody>
                  <a:tcPr anchor="ctr"/>
                </a:tc>
                <a:tc>
                  <a:txBody>
                    <a:bodyPr/>
                    <a:lstStyle/>
                    <a:p>
                      <a:pPr>
                        <a:buNone/>
                      </a:pPr>
                      <a:r>
                        <a:rPr lang="en-GB"/>
                        <a:t>ERP Solution</a:t>
                      </a:r>
                    </a:p>
                  </a:txBody>
                  <a:tcPr anchor="ctr"/>
                </a:tc>
                <a:tc>
                  <a:txBody>
                    <a:bodyPr/>
                    <a:lstStyle/>
                    <a:p>
                      <a:pPr>
                        <a:buNone/>
                      </a:pPr>
                      <a:r>
                        <a:rPr lang="en-GB" dirty="0"/>
                        <a:t>Ethical Consideration</a:t>
                      </a:r>
                    </a:p>
                  </a:txBody>
                  <a:tcPr anchor="ctr"/>
                </a:tc>
                <a:extLst>
                  <a:ext uri="{0D108BD9-81ED-4DB2-BD59-A6C34878D82A}">
                    <a16:rowId xmlns:a16="http://schemas.microsoft.com/office/drawing/2014/main" val="1546056151"/>
                  </a:ext>
                </a:extLst>
              </a:tr>
              <a:tr h="710677">
                <a:tc>
                  <a:txBody>
                    <a:bodyPr/>
                    <a:lstStyle/>
                    <a:p>
                      <a:pPr>
                        <a:buNone/>
                      </a:pPr>
                      <a:r>
                        <a:rPr lang="en-GB"/>
                        <a:t>Global supply chain complexity</a:t>
                      </a:r>
                    </a:p>
                  </a:txBody>
                  <a:tcPr anchor="ctr"/>
                </a:tc>
                <a:tc>
                  <a:txBody>
                    <a:bodyPr/>
                    <a:lstStyle/>
                    <a:p>
                      <a:pPr>
                        <a:buNone/>
                      </a:pPr>
                      <a:r>
                        <a:rPr lang="en-GB"/>
                        <a:t>Integrated real-time inventory</a:t>
                      </a:r>
                    </a:p>
                  </a:txBody>
                  <a:tcPr anchor="ctr"/>
                </a:tc>
                <a:tc>
                  <a:txBody>
                    <a:bodyPr/>
                    <a:lstStyle/>
                    <a:p>
                      <a:pPr>
                        <a:buNone/>
                      </a:pPr>
                      <a:r>
                        <a:rPr lang="en-GB" dirty="0"/>
                        <a:t>Data privacy</a:t>
                      </a:r>
                    </a:p>
                  </a:txBody>
                  <a:tcPr anchor="ctr"/>
                </a:tc>
                <a:extLst>
                  <a:ext uri="{0D108BD9-81ED-4DB2-BD59-A6C34878D82A}">
                    <a16:rowId xmlns:a16="http://schemas.microsoft.com/office/drawing/2014/main" val="3424861191"/>
                  </a:ext>
                </a:extLst>
              </a:tr>
              <a:tr h="710677">
                <a:tc>
                  <a:txBody>
                    <a:bodyPr/>
                    <a:lstStyle/>
                    <a:p>
                      <a:pPr>
                        <a:buNone/>
                      </a:pPr>
                      <a:r>
                        <a:rPr lang="en-GB"/>
                        <a:t>Demand forecasting</a:t>
                      </a:r>
                    </a:p>
                  </a:txBody>
                  <a:tcPr anchor="ctr"/>
                </a:tc>
                <a:tc>
                  <a:txBody>
                    <a:bodyPr/>
                    <a:lstStyle/>
                    <a:p>
                      <a:pPr>
                        <a:buNone/>
                      </a:pPr>
                      <a:r>
                        <a:rPr lang="en-GB"/>
                        <a:t>Shared business data</a:t>
                      </a:r>
                    </a:p>
                  </a:txBody>
                  <a:tcPr anchor="ctr"/>
                </a:tc>
                <a:tc>
                  <a:txBody>
                    <a:bodyPr/>
                    <a:lstStyle/>
                    <a:p>
                      <a:pPr>
                        <a:buNone/>
                      </a:pPr>
                      <a:r>
                        <a:rPr lang="en-GB"/>
                        <a:t>Cybersecurity</a:t>
                      </a:r>
                    </a:p>
                  </a:txBody>
                  <a:tcPr anchor="ctr"/>
                </a:tc>
                <a:extLst>
                  <a:ext uri="{0D108BD9-81ED-4DB2-BD59-A6C34878D82A}">
                    <a16:rowId xmlns:a16="http://schemas.microsoft.com/office/drawing/2014/main" val="645067124"/>
                  </a:ext>
                </a:extLst>
              </a:tr>
              <a:tr h="710677">
                <a:tc>
                  <a:txBody>
                    <a:bodyPr/>
                    <a:lstStyle/>
                    <a:p>
                      <a:pPr>
                        <a:buNone/>
                      </a:pPr>
                      <a:r>
                        <a:rPr lang="en-GB"/>
                        <a:t>Cross-functional communication</a:t>
                      </a:r>
                    </a:p>
                  </a:txBody>
                  <a:tcPr anchor="ctr"/>
                </a:tc>
                <a:tc>
                  <a:txBody>
                    <a:bodyPr/>
                    <a:lstStyle/>
                    <a:p>
                      <a:pPr>
                        <a:buNone/>
                      </a:pPr>
                      <a:r>
                        <a:rPr lang="en-GB"/>
                        <a:t>Centralised information</a:t>
                      </a:r>
                    </a:p>
                  </a:txBody>
                  <a:tcPr anchor="ctr"/>
                </a:tc>
                <a:tc>
                  <a:txBody>
                    <a:bodyPr/>
                    <a:lstStyle/>
                    <a:p>
                      <a:pPr>
                        <a:buNone/>
                      </a:pPr>
                      <a:r>
                        <a:rPr lang="en-GB"/>
                        <a:t>Responsible AI</a:t>
                      </a:r>
                    </a:p>
                  </a:txBody>
                  <a:tcPr anchor="ctr"/>
                </a:tc>
                <a:extLst>
                  <a:ext uri="{0D108BD9-81ED-4DB2-BD59-A6C34878D82A}">
                    <a16:rowId xmlns:a16="http://schemas.microsoft.com/office/drawing/2014/main" val="3943153975"/>
                  </a:ext>
                </a:extLst>
              </a:tr>
              <a:tr h="710677">
                <a:tc>
                  <a:txBody>
                    <a:bodyPr/>
                    <a:lstStyle/>
                    <a:p>
                      <a:pPr>
                        <a:buNone/>
                      </a:pPr>
                      <a:r>
                        <a:rPr lang="en-GB" dirty="0"/>
                        <a:t>Inventory visibility</a:t>
                      </a:r>
                    </a:p>
                  </a:txBody>
                  <a:tcPr anchor="ctr"/>
                </a:tc>
                <a:tc>
                  <a:txBody>
                    <a:bodyPr/>
                    <a:lstStyle/>
                    <a:p>
                      <a:pPr>
                        <a:buNone/>
                      </a:pPr>
                      <a:r>
                        <a:rPr lang="en-GB"/>
                        <a:t>Automated reporting</a:t>
                      </a:r>
                    </a:p>
                  </a:txBody>
                  <a:tcPr anchor="ctr"/>
                </a:tc>
                <a:tc>
                  <a:txBody>
                    <a:bodyPr/>
                    <a:lstStyle/>
                    <a:p>
                      <a:pPr>
                        <a:buNone/>
                      </a:pPr>
                      <a:r>
                        <a:rPr lang="en-GB" dirty="0"/>
                        <a:t>Employee data protection</a:t>
                      </a:r>
                    </a:p>
                  </a:txBody>
                  <a:tcPr anchor="ctr"/>
                </a:tc>
                <a:extLst>
                  <a:ext uri="{0D108BD9-81ED-4DB2-BD59-A6C34878D82A}">
                    <a16:rowId xmlns:a16="http://schemas.microsoft.com/office/drawing/2014/main" val="4200213315"/>
                  </a:ext>
                </a:extLst>
              </a:tr>
            </a:tbl>
          </a:graphicData>
        </a:graphic>
      </p:graphicFrame>
      <p:sp>
        <p:nvSpPr>
          <p:cNvPr id="8" name="TextBox 7">
            <a:extLst>
              <a:ext uri="{FF2B5EF4-FFF2-40B4-BE49-F238E27FC236}">
                <a16:creationId xmlns:a16="http://schemas.microsoft.com/office/drawing/2014/main" id="{2533324B-0666-8606-6B1D-A89F0654246B}"/>
              </a:ext>
            </a:extLst>
          </p:cNvPr>
          <p:cNvSpPr txBox="1"/>
          <p:nvPr/>
        </p:nvSpPr>
        <p:spPr>
          <a:xfrm>
            <a:off x="600988" y="5336035"/>
            <a:ext cx="11470944" cy="830997"/>
          </a:xfrm>
          <a:prstGeom prst="rect">
            <a:avLst/>
          </a:prstGeom>
          <a:noFill/>
        </p:spPr>
        <p:txBody>
          <a:bodyPr wrap="square">
            <a:spAutoFit/>
          </a:bodyPr>
          <a:lstStyle/>
          <a:p>
            <a:r>
              <a:rPr lang="en-GB" sz="2400" dirty="0"/>
              <a:t>ERP improves efficiency, but organisations must ensure transparent data governance and responsible use of digital technologies.</a:t>
            </a:r>
          </a:p>
        </p:txBody>
      </p:sp>
      <p:sp>
        <p:nvSpPr>
          <p:cNvPr id="10" name="TextBox 9">
            <a:extLst>
              <a:ext uri="{FF2B5EF4-FFF2-40B4-BE49-F238E27FC236}">
                <a16:creationId xmlns:a16="http://schemas.microsoft.com/office/drawing/2014/main" id="{25DA3B0A-A16E-DEFF-EF88-21DD19E33968}"/>
              </a:ext>
            </a:extLst>
          </p:cNvPr>
          <p:cNvSpPr txBox="1"/>
          <p:nvPr/>
        </p:nvSpPr>
        <p:spPr>
          <a:xfrm>
            <a:off x="0" y="6492652"/>
            <a:ext cx="6099048" cy="369332"/>
          </a:xfrm>
          <a:prstGeom prst="rect">
            <a:avLst/>
          </a:prstGeom>
          <a:noFill/>
        </p:spPr>
        <p:txBody>
          <a:bodyPr wrap="square">
            <a:spAutoFit/>
          </a:bodyPr>
          <a:lstStyle/>
          <a:p>
            <a:r>
              <a:rPr lang="en-GB" dirty="0"/>
              <a:t>(Oracle, 2024; SAP, 2024; Laudon and Laudon, 2024)</a:t>
            </a:r>
          </a:p>
        </p:txBody>
      </p:sp>
    </p:spTree>
    <p:extLst>
      <p:ext uri="{BB962C8B-B14F-4D97-AF65-F5344CB8AC3E}">
        <p14:creationId xmlns:p14="http://schemas.microsoft.com/office/powerpoint/2010/main" val="921329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B4DB46-B8AF-7E4C-8B3A-1E8E084E64A6}"/>
            </a:ext>
          </a:extLst>
        </p:cNvPr>
        <p:cNvGrpSpPr/>
        <p:nvPr/>
      </p:nvGrpSpPr>
      <p:grpSpPr>
        <a:xfrm>
          <a:off x="0" y="0"/>
          <a:ext cx="0" cy="0"/>
          <a:chOff x="0" y="0"/>
          <a:chExt cx="0" cy="0"/>
        </a:xfrm>
      </p:grpSpPr>
      <p:sp useBgFill="1">
        <p:nvSpPr>
          <p:cNvPr id="94" name="Rectangle 93">
            <a:extLst>
              <a:ext uri="{FF2B5EF4-FFF2-40B4-BE49-F238E27FC236}">
                <a16:creationId xmlns:a16="http://schemas.microsoft.com/office/drawing/2014/main" id="{1E20D97D-DC15-E8C6-5746-755A4DD49B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4B55768B-9B0C-24F6-38A3-413C48EA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8" name="Freeform: Shape 97">
            <a:extLst>
              <a:ext uri="{FF2B5EF4-FFF2-40B4-BE49-F238E27FC236}">
                <a16:creationId xmlns:a16="http://schemas.microsoft.com/office/drawing/2014/main" id="{783AEE30-F0AA-7F3F-0442-CAECE825D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99">
            <a:extLst>
              <a:ext uri="{FF2B5EF4-FFF2-40B4-BE49-F238E27FC236}">
                <a16:creationId xmlns:a16="http://schemas.microsoft.com/office/drawing/2014/main" id="{C21DE169-F29B-C089-06C8-3F693B1C77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01" name="Freeform: Shape 100">
              <a:extLst>
                <a:ext uri="{FF2B5EF4-FFF2-40B4-BE49-F238E27FC236}">
                  <a16:creationId xmlns:a16="http://schemas.microsoft.com/office/drawing/2014/main" id="{67A0810F-387E-7243-E3E4-9FE6528EA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2" name="Freeform: Shape 101">
              <a:extLst>
                <a:ext uri="{FF2B5EF4-FFF2-40B4-BE49-F238E27FC236}">
                  <a16:creationId xmlns:a16="http://schemas.microsoft.com/office/drawing/2014/main" id="{7AFE826B-6780-ADE1-42E4-15F43BFA95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3" name="Freeform: Shape 102">
              <a:extLst>
                <a:ext uri="{FF2B5EF4-FFF2-40B4-BE49-F238E27FC236}">
                  <a16:creationId xmlns:a16="http://schemas.microsoft.com/office/drawing/2014/main" id="{0C3D8F63-4A57-659F-8C4F-277545A20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 name="Freeform: Shape 103">
              <a:extLst>
                <a:ext uri="{FF2B5EF4-FFF2-40B4-BE49-F238E27FC236}">
                  <a16:creationId xmlns:a16="http://schemas.microsoft.com/office/drawing/2014/main" id="{AC52868D-7D88-203A-C76B-26201E462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5" name="Freeform: Shape 104">
              <a:extLst>
                <a:ext uri="{FF2B5EF4-FFF2-40B4-BE49-F238E27FC236}">
                  <a16:creationId xmlns:a16="http://schemas.microsoft.com/office/drawing/2014/main" id="{300B5D49-0CA5-81E7-C6F1-27BEC7DEA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6" name="Freeform: Shape 105">
              <a:extLst>
                <a:ext uri="{FF2B5EF4-FFF2-40B4-BE49-F238E27FC236}">
                  <a16:creationId xmlns:a16="http://schemas.microsoft.com/office/drawing/2014/main" id="{DEF38867-4619-EFFE-FB07-361AC49D7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7" name="Freeform: Shape 106">
              <a:extLst>
                <a:ext uri="{FF2B5EF4-FFF2-40B4-BE49-F238E27FC236}">
                  <a16:creationId xmlns:a16="http://schemas.microsoft.com/office/drawing/2014/main" id="{4A7962FA-FBCA-4C2D-A7DE-7A62B7495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grpSp>
        <p:nvGrpSpPr>
          <p:cNvPr id="109" name="Group 108">
            <a:extLst>
              <a:ext uri="{FF2B5EF4-FFF2-40B4-BE49-F238E27FC236}">
                <a16:creationId xmlns:a16="http://schemas.microsoft.com/office/drawing/2014/main" id="{20D91772-3417-9AA1-3A35-809A49F203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110" name="Freeform: Shape 109">
              <a:extLst>
                <a:ext uri="{FF2B5EF4-FFF2-40B4-BE49-F238E27FC236}">
                  <a16:creationId xmlns:a16="http://schemas.microsoft.com/office/drawing/2014/main" id="{C3BB175B-FD3B-5034-9B3E-5E07FFE96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Freeform: Shape 110">
              <a:extLst>
                <a:ext uri="{FF2B5EF4-FFF2-40B4-BE49-F238E27FC236}">
                  <a16:creationId xmlns:a16="http://schemas.microsoft.com/office/drawing/2014/main" id="{4CFB8E00-81B5-2734-C78D-F69A7B19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Freeform: Shape 111">
              <a:extLst>
                <a:ext uri="{FF2B5EF4-FFF2-40B4-BE49-F238E27FC236}">
                  <a16:creationId xmlns:a16="http://schemas.microsoft.com/office/drawing/2014/main" id="{E14AA05A-BDFF-6CE3-F522-F31CF66A2C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3" name="Freeform: Shape 112">
              <a:extLst>
                <a:ext uri="{FF2B5EF4-FFF2-40B4-BE49-F238E27FC236}">
                  <a16:creationId xmlns:a16="http://schemas.microsoft.com/office/drawing/2014/main" id="{EE4BCCDC-D6D3-90A2-29CC-C9740B96F3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5" name="Group 114">
            <a:extLst>
              <a:ext uri="{FF2B5EF4-FFF2-40B4-BE49-F238E27FC236}">
                <a16:creationId xmlns:a16="http://schemas.microsoft.com/office/drawing/2014/main" id="{971C20B9-8065-0ADD-62BD-41AE006FB5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116" name="Freeform: Shape 115">
              <a:extLst>
                <a:ext uri="{FF2B5EF4-FFF2-40B4-BE49-F238E27FC236}">
                  <a16:creationId xmlns:a16="http://schemas.microsoft.com/office/drawing/2014/main" id="{2EADB7C8-2E88-3E4D-B520-F2EB1A046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Freeform: Shape 116">
              <a:extLst>
                <a:ext uri="{FF2B5EF4-FFF2-40B4-BE49-F238E27FC236}">
                  <a16:creationId xmlns:a16="http://schemas.microsoft.com/office/drawing/2014/main" id="{482D623A-4D77-EC1D-895C-50674D66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Shape 117">
              <a:extLst>
                <a:ext uri="{FF2B5EF4-FFF2-40B4-BE49-F238E27FC236}">
                  <a16:creationId xmlns:a16="http://schemas.microsoft.com/office/drawing/2014/main" id="{AD101597-20EB-ED18-6181-019EC162E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9" name="Freeform: Shape 118">
              <a:extLst>
                <a:ext uri="{FF2B5EF4-FFF2-40B4-BE49-F238E27FC236}">
                  <a16:creationId xmlns:a16="http://schemas.microsoft.com/office/drawing/2014/main" id="{6843EBEA-1C5E-DF5C-0F3D-77A02D24A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5EDC00D7-509A-F017-EBC2-BB511A9ECA82}"/>
              </a:ext>
            </a:extLst>
          </p:cNvPr>
          <p:cNvSpPr txBox="1"/>
          <p:nvPr/>
        </p:nvSpPr>
        <p:spPr>
          <a:xfrm>
            <a:off x="1041447" y="2338"/>
            <a:ext cx="10024607" cy="707886"/>
          </a:xfrm>
          <a:prstGeom prst="rect">
            <a:avLst/>
          </a:prstGeom>
          <a:noFill/>
        </p:spPr>
        <p:txBody>
          <a:bodyPr wrap="square">
            <a:spAutoFit/>
          </a:bodyPr>
          <a:lstStyle/>
          <a:p>
            <a:pPr algn="ctr"/>
            <a:r>
              <a:rPr lang="en-GB" sz="4000" b="1" dirty="0"/>
              <a:t>Business Performance and Key Takeaways</a:t>
            </a:r>
          </a:p>
        </p:txBody>
      </p:sp>
      <p:sp>
        <p:nvSpPr>
          <p:cNvPr id="3" name="TextBox 2">
            <a:extLst>
              <a:ext uri="{FF2B5EF4-FFF2-40B4-BE49-F238E27FC236}">
                <a16:creationId xmlns:a16="http://schemas.microsoft.com/office/drawing/2014/main" id="{0C0CC018-7104-6D67-2B33-A62AED1C87F5}"/>
              </a:ext>
            </a:extLst>
          </p:cNvPr>
          <p:cNvSpPr txBox="1"/>
          <p:nvPr/>
        </p:nvSpPr>
        <p:spPr>
          <a:xfrm>
            <a:off x="410063" y="1727926"/>
            <a:ext cx="5214557" cy="2677656"/>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GB" sz="2400" b="1" dirty="0"/>
              <a:t>Business Impact</a:t>
            </a:r>
          </a:p>
          <a:p>
            <a:pPr>
              <a:buNone/>
            </a:pPr>
            <a:endParaRPr lang="en-GB" sz="2400" b="1" dirty="0"/>
          </a:p>
          <a:p>
            <a:pPr>
              <a:buNone/>
            </a:pPr>
            <a:r>
              <a:rPr lang="en-GB" sz="2400" dirty="0"/>
              <a:t>✔ Improved inventory visibility</a:t>
            </a:r>
          </a:p>
          <a:p>
            <a:pPr>
              <a:buNone/>
            </a:pPr>
            <a:r>
              <a:rPr lang="en-GB" sz="2400" dirty="0"/>
              <a:t>✔ Faster decision-making</a:t>
            </a:r>
          </a:p>
          <a:p>
            <a:pPr>
              <a:buNone/>
            </a:pPr>
            <a:r>
              <a:rPr lang="en-GB" sz="2400" dirty="0"/>
              <a:t>✔ Better customer experience</a:t>
            </a:r>
          </a:p>
          <a:p>
            <a:pPr>
              <a:buNone/>
            </a:pPr>
            <a:r>
              <a:rPr lang="en-GB" sz="2400" dirty="0"/>
              <a:t>✔ More efficient supply chain</a:t>
            </a:r>
          </a:p>
          <a:p>
            <a:pPr>
              <a:buNone/>
            </a:pPr>
            <a:r>
              <a:rPr lang="en-GB" sz="2400" dirty="0"/>
              <a:t>✔ Reduced operational costs</a:t>
            </a:r>
          </a:p>
        </p:txBody>
      </p:sp>
      <p:sp>
        <p:nvSpPr>
          <p:cNvPr id="6" name="TextBox 5">
            <a:extLst>
              <a:ext uri="{FF2B5EF4-FFF2-40B4-BE49-F238E27FC236}">
                <a16:creationId xmlns:a16="http://schemas.microsoft.com/office/drawing/2014/main" id="{02E947F8-BCD6-D782-F575-E5E0ADBCE819}"/>
              </a:ext>
            </a:extLst>
          </p:cNvPr>
          <p:cNvSpPr txBox="1"/>
          <p:nvPr/>
        </p:nvSpPr>
        <p:spPr>
          <a:xfrm>
            <a:off x="5790606" y="1160192"/>
            <a:ext cx="6314218" cy="3785652"/>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GB" sz="2400" b="1" dirty="0"/>
              <a:t>Key Takeaways</a:t>
            </a:r>
          </a:p>
          <a:p>
            <a:pPr>
              <a:buNone/>
            </a:pPr>
            <a:endParaRPr lang="en-GB" sz="2400" b="1" dirty="0"/>
          </a:p>
          <a:p>
            <a:pPr>
              <a:buFont typeface="Arial" panose="020B0604020202020204" pitchFamily="34" charset="0"/>
              <a:buChar char="•"/>
            </a:pPr>
            <a:r>
              <a:rPr lang="en-GB" sz="2400" dirty="0"/>
              <a:t>ERP integrates business processes into one platform. </a:t>
            </a:r>
          </a:p>
          <a:p>
            <a:pPr>
              <a:buFont typeface="Arial" panose="020B0604020202020204" pitchFamily="34" charset="0"/>
              <a:buChar char="•"/>
            </a:pPr>
            <a:r>
              <a:rPr lang="en-GB" sz="2400" dirty="0"/>
              <a:t>Real-time information improves managerial decisions. </a:t>
            </a:r>
          </a:p>
          <a:p>
            <a:pPr>
              <a:buFont typeface="Arial" panose="020B0604020202020204" pitchFamily="34" charset="0"/>
              <a:buChar char="•"/>
            </a:pPr>
            <a:r>
              <a:rPr lang="en-GB" sz="2400" dirty="0"/>
              <a:t>Digital transformation strengthens organisational performance. </a:t>
            </a:r>
          </a:p>
          <a:p>
            <a:pPr>
              <a:buFont typeface="Arial" panose="020B0604020202020204" pitchFamily="34" charset="0"/>
              <a:buChar char="•"/>
            </a:pPr>
            <a:r>
              <a:rPr lang="en-GB" sz="2400" dirty="0"/>
              <a:t>Ethical data management is essential for sustainable business success.</a:t>
            </a:r>
          </a:p>
        </p:txBody>
      </p:sp>
      <p:sp>
        <p:nvSpPr>
          <p:cNvPr id="9" name="TextBox 8">
            <a:extLst>
              <a:ext uri="{FF2B5EF4-FFF2-40B4-BE49-F238E27FC236}">
                <a16:creationId xmlns:a16="http://schemas.microsoft.com/office/drawing/2014/main" id="{80D05A72-85A4-AE2D-7936-909F77C1DC51}"/>
              </a:ext>
            </a:extLst>
          </p:cNvPr>
          <p:cNvSpPr txBox="1"/>
          <p:nvPr/>
        </p:nvSpPr>
        <p:spPr>
          <a:xfrm>
            <a:off x="247199" y="5223730"/>
            <a:ext cx="11697296" cy="830997"/>
          </a:xfrm>
          <a:prstGeom prst="rect">
            <a:avLst/>
          </a:prstGeom>
          <a:noFill/>
        </p:spPr>
        <p:txBody>
          <a:bodyPr wrap="square">
            <a:spAutoFit/>
          </a:bodyPr>
          <a:lstStyle/>
          <a:p>
            <a:r>
              <a:rPr lang="en-GB" sz="2400" dirty="0"/>
              <a:t>IKEA demonstrates how ERP supports digital transformation by combining operational efficiency with data-driven decision-making.</a:t>
            </a:r>
          </a:p>
        </p:txBody>
      </p:sp>
      <p:sp>
        <p:nvSpPr>
          <p:cNvPr id="12" name="TextBox 11">
            <a:extLst>
              <a:ext uri="{FF2B5EF4-FFF2-40B4-BE49-F238E27FC236}">
                <a16:creationId xmlns:a16="http://schemas.microsoft.com/office/drawing/2014/main" id="{FFCB1E60-6180-0531-F00C-1A99CEDDC30A}"/>
              </a:ext>
            </a:extLst>
          </p:cNvPr>
          <p:cNvSpPr txBox="1"/>
          <p:nvPr/>
        </p:nvSpPr>
        <p:spPr>
          <a:xfrm>
            <a:off x="-4890" y="6504695"/>
            <a:ext cx="6099048" cy="369332"/>
          </a:xfrm>
          <a:prstGeom prst="rect">
            <a:avLst/>
          </a:prstGeom>
          <a:noFill/>
        </p:spPr>
        <p:txBody>
          <a:bodyPr wrap="square">
            <a:spAutoFit/>
          </a:bodyPr>
          <a:lstStyle/>
          <a:p>
            <a:r>
              <a:rPr lang="en-GB" dirty="0"/>
              <a:t>(IKEA, 2024; SAP, 2024; Laudon and Laudon, 2024)</a:t>
            </a:r>
          </a:p>
        </p:txBody>
      </p:sp>
    </p:spTree>
    <p:extLst>
      <p:ext uri="{BB962C8B-B14F-4D97-AF65-F5344CB8AC3E}">
        <p14:creationId xmlns:p14="http://schemas.microsoft.com/office/powerpoint/2010/main" val="2756649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60CDBE-6E0D-6DAB-C458-A9E118472443}"/>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BF94908-6D03-9F4A-BB33-AD00581E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B69F337-5CF0-03F6-3A41-486EF1A39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0" name="Group 39">
            <a:extLst>
              <a:ext uri="{FF2B5EF4-FFF2-40B4-BE49-F238E27FC236}">
                <a16:creationId xmlns:a16="http://schemas.microsoft.com/office/drawing/2014/main" id="{CC304286-2CF9-965E-77E9-CBCDC11F66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41" name="Freeform: Shape 40">
              <a:extLst>
                <a:ext uri="{FF2B5EF4-FFF2-40B4-BE49-F238E27FC236}">
                  <a16:creationId xmlns:a16="http://schemas.microsoft.com/office/drawing/2014/main" id="{ED51DAE0-33E2-4037-A513-E5927D2B7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DD819877-2F1B-F15F-CFD4-D322A36CF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725D6734-EF74-0ECC-730C-FE8F10D48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CB5A5D4D-9935-F2A7-A966-7293085DC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C20247B8-AB46-B86F-23FF-51354883A0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47" name="Freeform: Shape 46">
              <a:extLst>
                <a:ext uri="{FF2B5EF4-FFF2-40B4-BE49-F238E27FC236}">
                  <a16:creationId xmlns:a16="http://schemas.microsoft.com/office/drawing/2014/main" id="{5ACE053A-7AC0-1BD3-C07D-FF0895DB7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3FA563ED-1352-C0E2-E7BA-73F916F3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816C3ADF-426F-4768-FA76-B194E017A4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4D5505C8-4540-191A-6301-EE95CB5954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E2C0E102-86D7-4C15-2B49-083DEA069EA3}"/>
              </a:ext>
            </a:extLst>
          </p:cNvPr>
          <p:cNvSpPr txBox="1"/>
          <p:nvPr/>
        </p:nvSpPr>
        <p:spPr>
          <a:xfrm>
            <a:off x="1381125" y="139184"/>
            <a:ext cx="9286875" cy="707886"/>
          </a:xfrm>
          <a:prstGeom prst="rect">
            <a:avLst/>
          </a:prstGeom>
          <a:noFill/>
        </p:spPr>
        <p:txBody>
          <a:bodyPr wrap="square">
            <a:spAutoFit/>
          </a:bodyPr>
          <a:lstStyle/>
          <a:p>
            <a:pPr algn="ctr"/>
            <a:r>
              <a:rPr lang="en-GB" sz="4000" b="1" dirty="0"/>
              <a:t>Conclusion</a:t>
            </a:r>
          </a:p>
        </p:txBody>
      </p:sp>
      <p:sp>
        <p:nvSpPr>
          <p:cNvPr id="8" name="TextBox 7">
            <a:extLst>
              <a:ext uri="{FF2B5EF4-FFF2-40B4-BE49-F238E27FC236}">
                <a16:creationId xmlns:a16="http://schemas.microsoft.com/office/drawing/2014/main" id="{2C60DB0E-7A0D-670B-463C-5DDF55D4EBCE}"/>
              </a:ext>
            </a:extLst>
          </p:cNvPr>
          <p:cNvSpPr txBox="1"/>
          <p:nvPr/>
        </p:nvSpPr>
        <p:spPr>
          <a:xfrm>
            <a:off x="364994" y="1201913"/>
            <a:ext cx="10325100" cy="3477875"/>
          </a:xfrm>
          <a:prstGeom prst="rect">
            <a:avLst/>
          </a:prstGeom>
          <a:noFill/>
        </p:spPr>
        <p:txBody>
          <a:bodyPr wrap="square">
            <a:spAutoFit/>
          </a:bodyPr>
          <a:lstStyle/>
          <a:p>
            <a:pPr>
              <a:buNone/>
            </a:pPr>
            <a:r>
              <a:rPr lang="en-GB" sz="2000" b="1" dirty="0"/>
              <a:t>KEY TAKEAWAYS</a:t>
            </a:r>
          </a:p>
          <a:p>
            <a:pPr>
              <a:buNone/>
            </a:pPr>
            <a:endParaRPr lang="en-GB" sz="2000" b="1" dirty="0"/>
          </a:p>
          <a:p>
            <a:pPr>
              <a:buNone/>
            </a:pPr>
            <a:r>
              <a:rPr lang="en-GB" sz="2000" dirty="0"/>
              <a:t>🗂 </a:t>
            </a:r>
            <a:r>
              <a:rPr lang="en-GB" sz="2000" b="1" dirty="0"/>
              <a:t>Information Systems</a:t>
            </a:r>
            <a:r>
              <a:rPr lang="en-GB" sz="2000" dirty="0"/>
              <a:t> → Improve business operations</a:t>
            </a:r>
          </a:p>
          <a:p>
            <a:pPr>
              <a:buNone/>
            </a:pPr>
            <a:endParaRPr lang="en-GB" sz="2000" dirty="0"/>
          </a:p>
          <a:p>
            <a:pPr>
              <a:buNone/>
            </a:pPr>
            <a:r>
              <a:rPr lang="en-GB" sz="2000" dirty="0"/>
              <a:t>📊 </a:t>
            </a:r>
            <a:r>
              <a:rPr lang="en-GB" sz="2000" b="1" dirty="0"/>
              <a:t>Data &amp; Analytics</a:t>
            </a:r>
            <a:r>
              <a:rPr lang="en-GB" sz="2000" dirty="0"/>
              <a:t> → Support informed decision-making</a:t>
            </a:r>
          </a:p>
          <a:p>
            <a:pPr>
              <a:buNone/>
            </a:pPr>
            <a:endParaRPr lang="en-GB" sz="2000" dirty="0"/>
          </a:p>
          <a:p>
            <a:pPr>
              <a:buNone/>
            </a:pPr>
            <a:r>
              <a:rPr lang="en-GB" sz="2000" dirty="0"/>
              <a:t>🔄 </a:t>
            </a:r>
            <a:r>
              <a:rPr lang="en-GB" sz="2000" b="1" dirty="0"/>
              <a:t>Integrated Information Systems </a:t>
            </a:r>
            <a:r>
              <a:rPr lang="en-GB" sz="2000" dirty="0"/>
              <a:t>→ Connect people, processes and technology</a:t>
            </a:r>
          </a:p>
          <a:p>
            <a:pPr>
              <a:buNone/>
            </a:pPr>
            <a:endParaRPr lang="en-GB" sz="2000" dirty="0"/>
          </a:p>
          <a:p>
            <a:pPr>
              <a:buNone/>
            </a:pPr>
            <a:r>
              <a:rPr lang="en-GB" sz="2000" dirty="0"/>
              <a:t>🔒 </a:t>
            </a:r>
            <a:r>
              <a:rPr lang="en-GB" sz="2000" b="1" dirty="0"/>
              <a:t>Ethical Governance</a:t>
            </a:r>
            <a:r>
              <a:rPr lang="en-GB" sz="2000" dirty="0"/>
              <a:t> → Protect data and build organisational trust</a:t>
            </a:r>
          </a:p>
          <a:p>
            <a:pPr>
              <a:buNone/>
            </a:pPr>
            <a:endParaRPr lang="en-GB" sz="2000" dirty="0"/>
          </a:p>
          <a:p>
            <a:pPr>
              <a:buNone/>
            </a:pPr>
            <a:r>
              <a:rPr lang="en-GB" sz="2000" dirty="0"/>
              <a:t>🚀 </a:t>
            </a:r>
            <a:r>
              <a:rPr lang="en-GB" sz="2000" b="1" dirty="0"/>
              <a:t>Strategic Outcome</a:t>
            </a:r>
            <a:r>
              <a:rPr lang="en-GB" sz="2000" dirty="0"/>
              <a:t> → Sustainable growth and competitive advantage</a:t>
            </a:r>
          </a:p>
        </p:txBody>
      </p:sp>
      <p:sp>
        <p:nvSpPr>
          <p:cNvPr id="11" name="TextBox 10">
            <a:extLst>
              <a:ext uri="{FF2B5EF4-FFF2-40B4-BE49-F238E27FC236}">
                <a16:creationId xmlns:a16="http://schemas.microsoft.com/office/drawing/2014/main" id="{C133F20C-1062-5E14-2DE1-6592D78B7A98}"/>
              </a:ext>
            </a:extLst>
          </p:cNvPr>
          <p:cNvSpPr txBox="1"/>
          <p:nvPr/>
        </p:nvSpPr>
        <p:spPr>
          <a:xfrm>
            <a:off x="642785" y="5034631"/>
            <a:ext cx="11415866" cy="1323439"/>
          </a:xfrm>
          <a:prstGeom prst="rect">
            <a:avLst/>
          </a:prstGeom>
          <a:noFill/>
        </p:spPr>
        <p:txBody>
          <a:bodyPr wrap="square">
            <a:spAutoFit/>
          </a:bodyPr>
          <a:lstStyle/>
          <a:p>
            <a:pPr>
              <a:buNone/>
            </a:pPr>
            <a:r>
              <a:rPr lang="en-GB" sz="2000" b="1" dirty="0"/>
              <a:t>Final Recommendation</a:t>
            </a:r>
          </a:p>
          <a:p>
            <a:pPr>
              <a:buNone/>
            </a:pPr>
            <a:r>
              <a:rPr lang="en-GB" sz="2000" dirty="0"/>
              <a:t>Organisations should adopt information systems that align with their strategic objectives while ensuring responsible, secure, and ethical use of business data to achieve sustainable competitive advantage.</a:t>
            </a:r>
          </a:p>
        </p:txBody>
      </p:sp>
      <p:sp>
        <p:nvSpPr>
          <p:cNvPr id="13" name="TextBox 12">
            <a:extLst>
              <a:ext uri="{FF2B5EF4-FFF2-40B4-BE49-F238E27FC236}">
                <a16:creationId xmlns:a16="http://schemas.microsoft.com/office/drawing/2014/main" id="{658AB569-885D-B352-5F7F-3261A033D9AF}"/>
              </a:ext>
            </a:extLst>
          </p:cNvPr>
          <p:cNvSpPr txBox="1"/>
          <p:nvPr/>
        </p:nvSpPr>
        <p:spPr>
          <a:xfrm>
            <a:off x="28268" y="6488669"/>
            <a:ext cx="6881966" cy="369332"/>
          </a:xfrm>
          <a:prstGeom prst="rect">
            <a:avLst/>
          </a:prstGeom>
          <a:noFill/>
        </p:spPr>
        <p:txBody>
          <a:bodyPr wrap="square">
            <a:spAutoFit/>
          </a:bodyPr>
          <a:lstStyle/>
          <a:p>
            <a:r>
              <a:rPr lang="en-GB" dirty="0"/>
              <a:t>(Laudon and Laudon, 2024; Stair and Reynolds, 2023; SAP, 2024)</a:t>
            </a:r>
          </a:p>
        </p:txBody>
      </p:sp>
    </p:spTree>
    <p:extLst>
      <p:ext uri="{BB962C8B-B14F-4D97-AF65-F5344CB8AC3E}">
        <p14:creationId xmlns:p14="http://schemas.microsoft.com/office/powerpoint/2010/main" val="939679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AB28E2-6110-D36C-5E7F-A59FF03BABF4}"/>
            </a:ext>
          </a:extLst>
        </p:cNvPr>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CC9C4369-BC38-19DE-AFC4-CEA984D5C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3C4D8E7-9709-E42F-79C2-EC21E2C1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3" name="Group 52">
            <a:extLst>
              <a:ext uri="{FF2B5EF4-FFF2-40B4-BE49-F238E27FC236}">
                <a16:creationId xmlns:a16="http://schemas.microsoft.com/office/drawing/2014/main" id="{4E3A7279-C7A7-9ED6-FB15-656D33B25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54" name="Freeform: Shape 53">
              <a:extLst>
                <a:ext uri="{FF2B5EF4-FFF2-40B4-BE49-F238E27FC236}">
                  <a16:creationId xmlns:a16="http://schemas.microsoft.com/office/drawing/2014/main" id="{882A7586-1479-8F99-F196-ECF96B66FF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399AA687-2DF9-6392-63D1-9C3F9B8A1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C3159191-DE81-980C-665A-4BAE83F71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215B112E-ADB5-67DD-061A-5307CB0CB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9" name="Group 58">
            <a:extLst>
              <a:ext uri="{FF2B5EF4-FFF2-40B4-BE49-F238E27FC236}">
                <a16:creationId xmlns:a16="http://schemas.microsoft.com/office/drawing/2014/main" id="{7B2B3503-687A-7C61-9022-E4F4D40ED0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60" name="Freeform: Shape 59">
              <a:extLst>
                <a:ext uri="{FF2B5EF4-FFF2-40B4-BE49-F238E27FC236}">
                  <a16:creationId xmlns:a16="http://schemas.microsoft.com/office/drawing/2014/main" id="{21915C77-F2AD-ED82-824F-D10BE7412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C612567F-9D07-1B71-1797-043F9BD07B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26B20C77-0120-3E85-CB6D-1BAB7B705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89" name="Freeform: Shape 62">
              <a:extLst>
                <a:ext uri="{FF2B5EF4-FFF2-40B4-BE49-F238E27FC236}">
                  <a16:creationId xmlns:a16="http://schemas.microsoft.com/office/drawing/2014/main" id="{9D6C6232-B577-09AC-A55F-EF9E07075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22AE43D8-8A60-CD31-30C8-26B96BAF944A}"/>
              </a:ext>
            </a:extLst>
          </p:cNvPr>
          <p:cNvSpPr txBox="1"/>
          <p:nvPr/>
        </p:nvSpPr>
        <p:spPr>
          <a:xfrm>
            <a:off x="196529" y="90471"/>
            <a:ext cx="10634472" cy="707886"/>
          </a:xfrm>
          <a:prstGeom prst="rect">
            <a:avLst/>
          </a:prstGeom>
          <a:noFill/>
        </p:spPr>
        <p:txBody>
          <a:bodyPr wrap="square">
            <a:spAutoFit/>
          </a:bodyPr>
          <a:lstStyle/>
          <a:p>
            <a:pPr algn="ctr">
              <a:buNone/>
            </a:pPr>
            <a:r>
              <a:rPr lang="en-GB" sz="4000" b="1" dirty="0"/>
              <a:t>References</a:t>
            </a:r>
          </a:p>
        </p:txBody>
      </p:sp>
      <p:sp>
        <p:nvSpPr>
          <p:cNvPr id="7" name="TextBox 6">
            <a:extLst>
              <a:ext uri="{FF2B5EF4-FFF2-40B4-BE49-F238E27FC236}">
                <a16:creationId xmlns:a16="http://schemas.microsoft.com/office/drawing/2014/main" id="{715199AF-BD15-2F04-3F4C-495CCD62A52B}"/>
              </a:ext>
            </a:extLst>
          </p:cNvPr>
          <p:cNvSpPr txBox="1"/>
          <p:nvPr/>
        </p:nvSpPr>
        <p:spPr>
          <a:xfrm>
            <a:off x="293979" y="888827"/>
            <a:ext cx="11603736" cy="5632311"/>
          </a:xfrm>
          <a:prstGeom prst="rect">
            <a:avLst/>
          </a:prstGeom>
          <a:noFill/>
        </p:spPr>
        <p:txBody>
          <a:bodyPr wrap="square">
            <a:spAutoFit/>
          </a:bodyPr>
          <a:lstStyle/>
          <a:p>
            <a:pPr algn="just">
              <a:buNone/>
            </a:pPr>
            <a:r>
              <a:rPr lang="en-GB" dirty="0"/>
              <a:t>Al-Amin, M., Hossain, M.T., Islam, M.J. and </a:t>
            </a:r>
            <a:r>
              <a:rPr lang="en-GB" b="1" dirty="0"/>
              <a:t>Biswas</a:t>
            </a:r>
            <a:r>
              <a:rPr lang="en-GB" dirty="0"/>
              <a:t>, S.K. (2023) </a:t>
            </a:r>
            <a:r>
              <a:rPr lang="en-GB" i="1" dirty="0"/>
              <a:t>History, Features, Challenges, and Critical Success Factors of Enterprise Resource Planning (ERP) in the Era of Industry 4.0</a:t>
            </a:r>
            <a:r>
              <a:rPr lang="en-GB" dirty="0"/>
              <a:t>. </a:t>
            </a:r>
            <a:r>
              <a:rPr lang="en-GB" i="1" dirty="0"/>
              <a:t>European Scientific Journal</a:t>
            </a:r>
            <a:r>
              <a:rPr lang="en-GB" dirty="0"/>
              <a:t>, 19(6), pp. 31–50. Available at: </a:t>
            </a:r>
            <a:r>
              <a:rPr lang="en-GB" dirty="0">
                <a:hlinkClick r:id="rId2"/>
              </a:rPr>
              <a:t>https://doi.org/10.19044/esj.2023.v19n6p31</a:t>
            </a:r>
            <a:r>
              <a:rPr lang="en-GB" dirty="0"/>
              <a:t> (Accessed: </a:t>
            </a:r>
            <a:r>
              <a:rPr lang="en-GB" b="1" dirty="0"/>
              <a:t>10 July 2026</a:t>
            </a:r>
            <a:r>
              <a:rPr lang="en-GB" dirty="0"/>
              <a:t>).</a:t>
            </a:r>
          </a:p>
          <a:p>
            <a:pPr algn="just">
              <a:buNone/>
            </a:pPr>
            <a:endParaRPr lang="en-GB" dirty="0"/>
          </a:p>
          <a:p>
            <a:pPr algn="just">
              <a:buNone/>
            </a:pPr>
            <a:r>
              <a:rPr lang="en-GB" dirty="0"/>
              <a:t>Beynon-Davies, P. (2020) </a:t>
            </a:r>
            <a:r>
              <a:rPr lang="en-GB" i="1" dirty="0"/>
              <a:t>Business Information Systems</a:t>
            </a:r>
            <a:r>
              <a:rPr lang="en-GB" dirty="0"/>
              <a:t>. 3rd </a:t>
            </a:r>
            <a:r>
              <a:rPr lang="en-GB" dirty="0" err="1"/>
              <a:t>edn</a:t>
            </a:r>
            <a:r>
              <a:rPr lang="en-GB" dirty="0"/>
              <a:t>. London: Palgrave Macmillan.</a:t>
            </a:r>
          </a:p>
          <a:p>
            <a:pPr algn="just">
              <a:buNone/>
            </a:pPr>
            <a:endParaRPr lang="en-GB" dirty="0"/>
          </a:p>
          <a:p>
            <a:pPr algn="just">
              <a:buNone/>
            </a:pPr>
            <a:r>
              <a:rPr lang="en-GB" dirty="0"/>
              <a:t>Electronic Frontier Foundation (EFF) (2026) </a:t>
            </a:r>
            <a:r>
              <a:rPr lang="en-GB" i="1" dirty="0"/>
              <a:t>Workplace Privacy</a:t>
            </a:r>
            <a:r>
              <a:rPr lang="en-GB" dirty="0"/>
              <a:t>. Available at: </a:t>
            </a:r>
            <a:r>
              <a:rPr lang="en-GB" dirty="0">
                <a:hlinkClick r:id="rId3"/>
              </a:rPr>
              <a:t>https://www.eff.org/issues/workplace-privacy</a:t>
            </a:r>
            <a:r>
              <a:rPr lang="en-GB" dirty="0"/>
              <a:t> (Accessed: </a:t>
            </a:r>
            <a:r>
              <a:rPr lang="en-GB" b="1" dirty="0"/>
              <a:t>10 July 2026</a:t>
            </a:r>
            <a:r>
              <a:rPr lang="en-GB" dirty="0"/>
              <a:t>).</a:t>
            </a:r>
          </a:p>
          <a:p>
            <a:pPr algn="just">
              <a:buNone/>
            </a:pPr>
            <a:endParaRPr lang="en-GB" dirty="0"/>
          </a:p>
          <a:p>
            <a:pPr algn="just">
              <a:buNone/>
            </a:pPr>
            <a:r>
              <a:rPr lang="en-GB" dirty="0"/>
              <a:t>European Union (2016) </a:t>
            </a:r>
            <a:r>
              <a:rPr lang="en-GB" i="1" dirty="0"/>
              <a:t>Regulation (EU) 2016/679 (General Data Protection Regulation).</a:t>
            </a:r>
            <a:r>
              <a:rPr lang="en-GB" dirty="0"/>
              <a:t> Available at: </a:t>
            </a:r>
            <a:r>
              <a:rPr lang="en-GB" dirty="0">
                <a:hlinkClick r:id="rId4"/>
              </a:rPr>
              <a:t>https://eur-lex.europa.eu/eli/reg/2016/679/oj</a:t>
            </a:r>
            <a:r>
              <a:rPr lang="en-GB" dirty="0"/>
              <a:t> (Accessed: </a:t>
            </a:r>
            <a:r>
              <a:rPr lang="en-GB" b="1" dirty="0"/>
              <a:t>10 July 2026</a:t>
            </a:r>
            <a:r>
              <a:rPr lang="en-GB" dirty="0"/>
              <a:t>).</a:t>
            </a:r>
          </a:p>
          <a:p>
            <a:pPr algn="just">
              <a:buNone/>
            </a:pPr>
            <a:endParaRPr lang="en-GB" dirty="0"/>
          </a:p>
          <a:p>
            <a:pPr algn="just">
              <a:buNone/>
            </a:pPr>
            <a:r>
              <a:rPr lang="en-GB" dirty="0"/>
              <a:t>Gartner (2024) </a:t>
            </a:r>
            <a:r>
              <a:rPr lang="en-GB" i="1" dirty="0"/>
              <a:t>Business Intelligence (BI).</a:t>
            </a:r>
            <a:r>
              <a:rPr lang="en-GB" dirty="0"/>
              <a:t> Available at: </a:t>
            </a:r>
            <a:r>
              <a:rPr lang="en-GB" dirty="0">
                <a:hlinkClick r:id="rId5"/>
              </a:rPr>
              <a:t>https://www.gartner.com/en/information-technology/glossary/business-intelligence-bi</a:t>
            </a:r>
            <a:r>
              <a:rPr lang="en-GB" dirty="0"/>
              <a:t> (Accessed: </a:t>
            </a:r>
            <a:r>
              <a:rPr lang="en-GB" b="1" dirty="0"/>
              <a:t>10 July 2026</a:t>
            </a:r>
            <a:r>
              <a:rPr lang="en-GB" dirty="0"/>
              <a:t>).</a:t>
            </a:r>
          </a:p>
          <a:p>
            <a:pPr algn="just">
              <a:buNone/>
            </a:pPr>
            <a:endParaRPr lang="en-GB" dirty="0"/>
          </a:p>
          <a:p>
            <a:pPr algn="just">
              <a:buNone/>
            </a:pPr>
            <a:r>
              <a:rPr lang="en-GB" dirty="0"/>
              <a:t>IBM (2024) </a:t>
            </a:r>
            <a:r>
              <a:rPr lang="en-GB" i="1" dirty="0"/>
              <a:t>What are Information Systems?</a:t>
            </a:r>
            <a:r>
              <a:rPr lang="en-GB" dirty="0"/>
              <a:t> Available at: https://www.ibm.com/think/topics/information-systems (Accessed: </a:t>
            </a:r>
            <a:r>
              <a:rPr lang="en-GB" b="1" dirty="0"/>
              <a:t>08 July 2026</a:t>
            </a:r>
            <a:r>
              <a:rPr lang="en-GB" dirty="0"/>
              <a:t>).</a:t>
            </a:r>
          </a:p>
          <a:p>
            <a:pPr algn="just">
              <a:buNone/>
            </a:pPr>
            <a:endParaRPr lang="en-GB" dirty="0"/>
          </a:p>
          <a:p>
            <a:pPr algn="just">
              <a:buNone/>
            </a:pPr>
            <a:r>
              <a:rPr lang="en-GB" dirty="0"/>
              <a:t>IBM (2024) </a:t>
            </a:r>
            <a:r>
              <a:rPr lang="en-GB" i="1" dirty="0"/>
              <a:t>What is Business Intelligence?</a:t>
            </a:r>
            <a:r>
              <a:rPr lang="en-GB" dirty="0"/>
              <a:t> Available at: </a:t>
            </a:r>
            <a:r>
              <a:rPr lang="en-GB" dirty="0">
                <a:hlinkClick r:id="rId6"/>
              </a:rPr>
              <a:t>https://www.ibm.com/think/topics/business-intelligence</a:t>
            </a:r>
            <a:r>
              <a:rPr lang="en-GB" dirty="0"/>
              <a:t> (Accessed: </a:t>
            </a:r>
            <a:r>
              <a:rPr lang="en-GB" b="1" dirty="0"/>
              <a:t>10 July 2026</a:t>
            </a:r>
            <a:r>
              <a:rPr lang="en-GB" dirty="0"/>
              <a:t>).</a:t>
            </a:r>
          </a:p>
        </p:txBody>
      </p:sp>
    </p:spTree>
    <p:extLst>
      <p:ext uri="{BB962C8B-B14F-4D97-AF65-F5344CB8AC3E}">
        <p14:creationId xmlns:p14="http://schemas.microsoft.com/office/powerpoint/2010/main" val="190965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6D2E6A-2FF9-0270-FB2C-F0DF0F809414}"/>
            </a:ext>
          </a:extLst>
        </p:cNvPr>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0B85CF67-1A23-488D-3F3E-5F9BFEAD5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9A992CB3-CA18-B1E6-6139-5E6979EA7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3" name="Group 52">
            <a:extLst>
              <a:ext uri="{FF2B5EF4-FFF2-40B4-BE49-F238E27FC236}">
                <a16:creationId xmlns:a16="http://schemas.microsoft.com/office/drawing/2014/main" id="{B9A995E7-3F7A-76AC-5496-19D072FCE7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54" name="Freeform: Shape 53">
              <a:extLst>
                <a:ext uri="{FF2B5EF4-FFF2-40B4-BE49-F238E27FC236}">
                  <a16:creationId xmlns:a16="http://schemas.microsoft.com/office/drawing/2014/main" id="{A1F7DDB0-DB40-6F77-D01E-08B5A12E1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1DDBEE77-60B9-B807-E2B7-FAE95A876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5AF18A96-86BE-B16B-B1A4-D9257F276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B1DAC3F9-A9A6-0AFC-FEEF-C036E79D5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9" name="Group 58">
            <a:extLst>
              <a:ext uri="{FF2B5EF4-FFF2-40B4-BE49-F238E27FC236}">
                <a16:creationId xmlns:a16="http://schemas.microsoft.com/office/drawing/2014/main" id="{FB9EFE1A-078A-468F-73A6-EEEB14040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60" name="Freeform: Shape 59">
              <a:extLst>
                <a:ext uri="{FF2B5EF4-FFF2-40B4-BE49-F238E27FC236}">
                  <a16:creationId xmlns:a16="http://schemas.microsoft.com/office/drawing/2014/main" id="{10DA1578-CF42-1089-ED61-AE4F31C28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C48A7574-797D-FA38-D048-1107E8F6C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A81C5A71-8BEF-B83C-ED55-33DAB2308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89" name="Freeform: Shape 62">
              <a:extLst>
                <a:ext uri="{FF2B5EF4-FFF2-40B4-BE49-F238E27FC236}">
                  <a16:creationId xmlns:a16="http://schemas.microsoft.com/office/drawing/2014/main" id="{2568BB6C-5B56-CBA7-4E60-41C82B3F8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630C1B19-AE59-F077-E5C0-891A056C9B36}"/>
              </a:ext>
            </a:extLst>
          </p:cNvPr>
          <p:cNvSpPr txBox="1"/>
          <p:nvPr/>
        </p:nvSpPr>
        <p:spPr>
          <a:xfrm>
            <a:off x="338043" y="-60515"/>
            <a:ext cx="10634472" cy="707886"/>
          </a:xfrm>
          <a:prstGeom prst="rect">
            <a:avLst/>
          </a:prstGeom>
          <a:noFill/>
        </p:spPr>
        <p:txBody>
          <a:bodyPr wrap="square">
            <a:spAutoFit/>
          </a:bodyPr>
          <a:lstStyle/>
          <a:p>
            <a:pPr algn="ctr">
              <a:buNone/>
            </a:pPr>
            <a:r>
              <a:rPr lang="en-GB" sz="4000" b="1" dirty="0"/>
              <a:t>References</a:t>
            </a:r>
          </a:p>
        </p:txBody>
      </p:sp>
      <p:sp>
        <p:nvSpPr>
          <p:cNvPr id="7" name="TextBox 6">
            <a:extLst>
              <a:ext uri="{FF2B5EF4-FFF2-40B4-BE49-F238E27FC236}">
                <a16:creationId xmlns:a16="http://schemas.microsoft.com/office/drawing/2014/main" id="{828ED0B3-EF0F-F14C-DC37-AAC53F77C4B5}"/>
              </a:ext>
            </a:extLst>
          </p:cNvPr>
          <p:cNvSpPr txBox="1"/>
          <p:nvPr/>
        </p:nvSpPr>
        <p:spPr>
          <a:xfrm>
            <a:off x="338043" y="345444"/>
            <a:ext cx="11618001" cy="6740307"/>
          </a:xfrm>
          <a:prstGeom prst="rect">
            <a:avLst/>
          </a:prstGeom>
          <a:noFill/>
        </p:spPr>
        <p:txBody>
          <a:bodyPr wrap="square">
            <a:spAutoFit/>
          </a:bodyPr>
          <a:lstStyle/>
          <a:p>
            <a:pPr algn="just">
              <a:buNone/>
            </a:pPr>
            <a:endParaRPr lang="en-GB" dirty="0"/>
          </a:p>
          <a:p>
            <a:pPr algn="just">
              <a:buNone/>
            </a:pPr>
            <a:r>
              <a:rPr lang="en-GB" dirty="0"/>
              <a:t>IKEA (2024) </a:t>
            </a:r>
            <a:r>
              <a:rPr lang="en-GB" i="1" dirty="0"/>
              <a:t>IKEA Annual and Sustainability Report 2024</a:t>
            </a:r>
            <a:r>
              <a:rPr lang="en-GB" dirty="0"/>
              <a:t>. Available at: https://www.ikea.com/global/en/our-business/how-we-work/annual-summary-and-sustainability-report/ (Accessed: </a:t>
            </a:r>
            <a:r>
              <a:rPr lang="en-GB" b="1" dirty="0"/>
              <a:t>09 July 2026</a:t>
            </a:r>
            <a:r>
              <a:rPr lang="en-GB" dirty="0"/>
              <a:t>).</a:t>
            </a:r>
          </a:p>
          <a:p>
            <a:pPr algn="just">
              <a:buNone/>
            </a:pPr>
            <a:endParaRPr lang="en-GB" dirty="0"/>
          </a:p>
          <a:p>
            <a:pPr algn="just">
              <a:buNone/>
            </a:pPr>
            <a:r>
              <a:rPr lang="en-GB" dirty="0"/>
              <a:t>International Organization for Standardization (ISO) (2022) </a:t>
            </a:r>
            <a:r>
              <a:rPr lang="en-GB" i="1" dirty="0"/>
              <a:t>ISO/IEC 27001:2022 Information Security, Cybersecurity and Privacy Protection — Information Security Management Systems — Requirements</a:t>
            </a:r>
            <a:r>
              <a:rPr lang="en-GB" dirty="0"/>
              <a:t>. Geneva: ISO.</a:t>
            </a:r>
          </a:p>
          <a:p>
            <a:pPr algn="just">
              <a:buNone/>
            </a:pPr>
            <a:endParaRPr lang="en-GB" dirty="0"/>
          </a:p>
          <a:p>
            <a:pPr algn="just">
              <a:buNone/>
            </a:pPr>
            <a:r>
              <a:rPr lang="en-GB" dirty="0"/>
              <a:t>Klaus, H., Rosemann, M. and Gable, G.G. (2000) ‘What is ERP?’, </a:t>
            </a:r>
            <a:r>
              <a:rPr lang="en-GB" i="1" dirty="0"/>
              <a:t>Information Systems Frontiers</a:t>
            </a:r>
            <a:r>
              <a:rPr lang="en-GB" dirty="0"/>
              <a:t>, 2(2), pp. 141–162.</a:t>
            </a:r>
          </a:p>
          <a:p>
            <a:pPr algn="just">
              <a:buNone/>
            </a:pPr>
            <a:endParaRPr lang="en-GB" dirty="0"/>
          </a:p>
          <a:p>
            <a:pPr algn="just">
              <a:buNone/>
            </a:pPr>
            <a:r>
              <a:rPr lang="en-GB" dirty="0"/>
              <a:t>Laudon, K.C. and Laudon, J.P. (2024) </a:t>
            </a:r>
            <a:r>
              <a:rPr lang="en-GB" i="1" dirty="0"/>
              <a:t>Management Information Systems: Managing the Digital Firm</a:t>
            </a:r>
            <a:r>
              <a:rPr lang="en-GB" dirty="0"/>
              <a:t>. 18th </a:t>
            </a:r>
            <a:r>
              <a:rPr lang="en-GB" dirty="0" err="1"/>
              <a:t>edn</a:t>
            </a:r>
            <a:r>
              <a:rPr lang="en-GB" dirty="0"/>
              <a:t>. Harlow: Pearson.</a:t>
            </a:r>
          </a:p>
          <a:p>
            <a:pPr algn="just">
              <a:buNone/>
            </a:pPr>
            <a:endParaRPr lang="en-GB" dirty="0"/>
          </a:p>
          <a:p>
            <a:pPr algn="just">
              <a:buNone/>
            </a:pPr>
            <a:r>
              <a:rPr lang="en-GB" dirty="0"/>
              <a:t>National Institute of Standards and Technology (NIST) (2023) </a:t>
            </a:r>
            <a:r>
              <a:rPr lang="en-GB" i="1" dirty="0"/>
              <a:t>Artificial Intelligence Risk Management Framework (AI RMF 1.0).</a:t>
            </a:r>
            <a:r>
              <a:rPr lang="en-GB" dirty="0"/>
              <a:t> Gaithersburg, MD: U.S. Department of Commerce.</a:t>
            </a:r>
          </a:p>
          <a:p>
            <a:pPr algn="just">
              <a:buNone/>
            </a:pPr>
            <a:endParaRPr lang="en-GB" dirty="0"/>
          </a:p>
          <a:p>
            <a:pPr algn="just">
              <a:buNone/>
            </a:pPr>
            <a:r>
              <a:rPr lang="en-GB" dirty="0"/>
              <a:t>Oracle (2024) </a:t>
            </a:r>
            <a:r>
              <a:rPr lang="en-GB" i="1" dirty="0"/>
              <a:t>What is Enterprise Resource Planning (ERP)?</a:t>
            </a:r>
            <a:r>
              <a:rPr lang="en-GB" dirty="0"/>
              <a:t> Available at: </a:t>
            </a:r>
            <a:r>
              <a:rPr lang="en-GB" dirty="0">
                <a:hlinkClick r:id="rId2"/>
              </a:rPr>
              <a:t>https://www.oracle.com/erp/what-is-erp/</a:t>
            </a:r>
            <a:r>
              <a:rPr lang="en-GB" dirty="0"/>
              <a:t> (Accessed: </a:t>
            </a:r>
            <a:r>
              <a:rPr lang="en-GB" b="1" dirty="0"/>
              <a:t>09 July 2026</a:t>
            </a:r>
            <a:r>
              <a:rPr lang="en-GB" dirty="0"/>
              <a:t>).</a:t>
            </a:r>
          </a:p>
          <a:p>
            <a:pPr algn="just">
              <a:buNone/>
            </a:pPr>
            <a:endParaRPr lang="en-GB" dirty="0"/>
          </a:p>
          <a:p>
            <a:pPr algn="just">
              <a:buNone/>
            </a:pPr>
            <a:r>
              <a:rPr lang="en-GB" dirty="0"/>
              <a:t>Payne, A. and Frow, </a:t>
            </a:r>
            <a:r>
              <a:rPr lang="en-GB" b="1" dirty="0"/>
              <a:t>P.</a:t>
            </a:r>
            <a:r>
              <a:rPr lang="en-GB" dirty="0"/>
              <a:t> (2005) ‘A Strategic Framework for Customer Relationship Management’, </a:t>
            </a:r>
            <a:r>
              <a:rPr lang="en-GB" i="1" dirty="0"/>
              <a:t>Journal of Marketing</a:t>
            </a:r>
            <a:r>
              <a:rPr lang="en-GB" dirty="0"/>
              <a:t>, 69(4), pp. 167–176.</a:t>
            </a:r>
          </a:p>
          <a:p>
            <a:pPr algn="just">
              <a:buNone/>
            </a:pPr>
            <a:endParaRPr lang="en-GB" dirty="0"/>
          </a:p>
          <a:p>
            <a:pPr algn="just">
              <a:buNone/>
            </a:pPr>
            <a:r>
              <a:rPr lang="en-GB" dirty="0"/>
              <a:t>SAP (2024) </a:t>
            </a:r>
            <a:r>
              <a:rPr lang="en-GB" i="1" dirty="0"/>
              <a:t>SAP Trust </a:t>
            </a:r>
            <a:r>
              <a:rPr lang="en-GB" i="1" dirty="0" err="1"/>
              <a:t>Center</a:t>
            </a:r>
            <a:r>
              <a:rPr lang="en-GB" i="1" dirty="0"/>
              <a:t>: Security, Privacy and Compliance</a:t>
            </a:r>
            <a:r>
              <a:rPr lang="en-GB" dirty="0"/>
              <a:t>. Available at: </a:t>
            </a:r>
            <a:r>
              <a:rPr lang="en-GB" dirty="0">
                <a:hlinkClick r:id="rId3"/>
              </a:rPr>
              <a:t>https://www.sap.com/about/trust-center.html</a:t>
            </a:r>
            <a:r>
              <a:rPr lang="en-GB" dirty="0"/>
              <a:t> (Accessed: </a:t>
            </a:r>
            <a:r>
              <a:rPr lang="en-GB" b="1" dirty="0"/>
              <a:t>10 July 2026</a:t>
            </a:r>
            <a:r>
              <a:rPr lang="en-GB" dirty="0"/>
              <a:t>).</a:t>
            </a:r>
          </a:p>
          <a:p>
            <a:pPr algn="just">
              <a:buNone/>
            </a:pPr>
            <a:endParaRPr lang="en-GB" dirty="0"/>
          </a:p>
        </p:txBody>
      </p:sp>
    </p:spTree>
    <p:extLst>
      <p:ext uri="{BB962C8B-B14F-4D97-AF65-F5344CB8AC3E}">
        <p14:creationId xmlns:p14="http://schemas.microsoft.com/office/powerpoint/2010/main" val="2691576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DA0D747-0769-18CA-F7D0-B345F13B7094}"/>
            </a:ext>
          </a:extLst>
        </p:cNvPr>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C290614F-A0B7-3239-FEF6-E41B0D3F5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7233C22E-76CE-CCE6-D584-B26AC5A1F3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3" name="Group 52">
            <a:extLst>
              <a:ext uri="{FF2B5EF4-FFF2-40B4-BE49-F238E27FC236}">
                <a16:creationId xmlns:a16="http://schemas.microsoft.com/office/drawing/2014/main" id="{B3C6C7AE-7E6A-2771-2892-7117A5B70B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54" name="Freeform: Shape 53">
              <a:extLst>
                <a:ext uri="{FF2B5EF4-FFF2-40B4-BE49-F238E27FC236}">
                  <a16:creationId xmlns:a16="http://schemas.microsoft.com/office/drawing/2014/main" id="{D24A4DC2-46C6-AC1F-579D-C72335484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232BC49C-7516-B2C8-C7C4-A69B7D119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F58D1245-CDD5-9D0B-F1FA-FB77C7F2D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7BBD255B-4BD1-D0DA-0D9F-836F8332B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9" name="Group 58">
            <a:extLst>
              <a:ext uri="{FF2B5EF4-FFF2-40B4-BE49-F238E27FC236}">
                <a16:creationId xmlns:a16="http://schemas.microsoft.com/office/drawing/2014/main" id="{0A9DF52C-48D0-0600-5086-CE720D7911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60" name="Freeform: Shape 59">
              <a:extLst>
                <a:ext uri="{FF2B5EF4-FFF2-40B4-BE49-F238E27FC236}">
                  <a16:creationId xmlns:a16="http://schemas.microsoft.com/office/drawing/2014/main" id="{902F9977-75FE-7B4B-4196-F6A1B2F60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EA05678E-3FF6-3B7F-E8C1-5CEA8A7C98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057DF456-D9CC-9B90-D241-694250818B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89" name="Freeform: Shape 62">
              <a:extLst>
                <a:ext uri="{FF2B5EF4-FFF2-40B4-BE49-F238E27FC236}">
                  <a16:creationId xmlns:a16="http://schemas.microsoft.com/office/drawing/2014/main" id="{DC8AC5FD-FBAA-4F15-C2DA-C1AA4BB5D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28013FC2-9BE5-7243-EE6D-7C6935F4E620}"/>
              </a:ext>
            </a:extLst>
          </p:cNvPr>
          <p:cNvSpPr txBox="1"/>
          <p:nvPr/>
        </p:nvSpPr>
        <p:spPr>
          <a:xfrm>
            <a:off x="338043" y="67582"/>
            <a:ext cx="10634472" cy="707886"/>
          </a:xfrm>
          <a:prstGeom prst="rect">
            <a:avLst/>
          </a:prstGeom>
          <a:noFill/>
        </p:spPr>
        <p:txBody>
          <a:bodyPr wrap="square">
            <a:spAutoFit/>
          </a:bodyPr>
          <a:lstStyle/>
          <a:p>
            <a:pPr algn="ctr">
              <a:buNone/>
            </a:pPr>
            <a:r>
              <a:rPr lang="en-GB" sz="4000" b="1" dirty="0"/>
              <a:t>References</a:t>
            </a:r>
          </a:p>
        </p:txBody>
      </p:sp>
      <p:sp>
        <p:nvSpPr>
          <p:cNvPr id="3" name="TextBox 2">
            <a:extLst>
              <a:ext uri="{FF2B5EF4-FFF2-40B4-BE49-F238E27FC236}">
                <a16:creationId xmlns:a16="http://schemas.microsoft.com/office/drawing/2014/main" id="{33340304-239A-5187-327B-E891DC5F6C03}"/>
              </a:ext>
            </a:extLst>
          </p:cNvPr>
          <p:cNvSpPr txBox="1"/>
          <p:nvPr/>
        </p:nvSpPr>
        <p:spPr>
          <a:xfrm>
            <a:off x="266547" y="976149"/>
            <a:ext cx="11658600" cy="2308324"/>
          </a:xfrm>
          <a:prstGeom prst="rect">
            <a:avLst/>
          </a:prstGeom>
          <a:noFill/>
        </p:spPr>
        <p:txBody>
          <a:bodyPr wrap="square">
            <a:spAutoFit/>
          </a:bodyPr>
          <a:lstStyle/>
          <a:p>
            <a:pPr algn="just">
              <a:buNone/>
            </a:pPr>
            <a:r>
              <a:rPr lang="en-GB" dirty="0"/>
              <a:t>SAP (2024) </a:t>
            </a:r>
            <a:r>
              <a:rPr lang="en-GB" i="1" dirty="0"/>
              <a:t>What is ERP?</a:t>
            </a:r>
            <a:r>
              <a:rPr lang="en-GB" dirty="0"/>
              <a:t> Available at: </a:t>
            </a:r>
            <a:r>
              <a:rPr lang="en-GB" dirty="0">
                <a:hlinkClick r:id="rId2"/>
              </a:rPr>
              <a:t>https://www.sap.com/products/erp/what-is-erp.html</a:t>
            </a:r>
            <a:r>
              <a:rPr lang="en-GB" dirty="0"/>
              <a:t> (Accessed: </a:t>
            </a:r>
            <a:r>
              <a:rPr lang="en-GB" b="1" dirty="0"/>
              <a:t>09 July 2026</a:t>
            </a:r>
            <a:r>
              <a:rPr lang="en-GB" dirty="0"/>
              <a:t>).</a:t>
            </a:r>
          </a:p>
          <a:p>
            <a:pPr algn="just">
              <a:buNone/>
            </a:pPr>
            <a:endParaRPr lang="en-GB" dirty="0"/>
          </a:p>
          <a:p>
            <a:pPr algn="just">
              <a:buNone/>
            </a:pPr>
            <a:r>
              <a:rPr lang="en-GB" dirty="0"/>
              <a:t>Stair, R. and Reynolds, G.W. (2023) </a:t>
            </a:r>
            <a:r>
              <a:rPr lang="en-GB" i="1" dirty="0"/>
              <a:t>Principles of Information Systems</a:t>
            </a:r>
            <a:r>
              <a:rPr lang="en-GB" dirty="0"/>
              <a:t>. 15th </a:t>
            </a:r>
            <a:r>
              <a:rPr lang="en-GB" dirty="0" err="1"/>
              <a:t>edn</a:t>
            </a:r>
            <a:r>
              <a:rPr lang="en-GB" dirty="0"/>
              <a:t>. Boston, MA: Cengage Learning.</a:t>
            </a:r>
          </a:p>
          <a:p>
            <a:pPr algn="just">
              <a:buNone/>
            </a:pPr>
            <a:endParaRPr lang="en-GB" dirty="0"/>
          </a:p>
          <a:p>
            <a:pPr algn="just">
              <a:buNone/>
            </a:pPr>
            <a:r>
              <a:rPr lang="en-GB" dirty="0"/>
              <a:t>Stair, R. and Reynolds, G. (2021) </a:t>
            </a:r>
            <a:r>
              <a:rPr lang="en-GB" i="1" dirty="0"/>
              <a:t>Principles of Information Systems</a:t>
            </a:r>
            <a:r>
              <a:rPr lang="en-GB" dirty="0"/>
              <a:t>. 14th </a:t>
            </a:r>
            <a:r>
              <a:rPr lang="en-GB" dirty="0" err="1"/>
              <a:t>edn</a:t>
            </a:r>
            <a:r>
              <a:rPr lang="en-GB" dirty="0"/>
              <a:t>. Boston, MA: Cengage Learning.</a:t>
            </a:r>
          </a:p>
          <a:p>
            <a:pPr algn="just">
              <a:buNone/>
            </a:pPr>
            <a:endParaRPr lang="en-GB" dirty="0"/>
          </a:p>
          <a:p>
            <a:pPr algn="just">
              <a:buNone/>
            </a:pPr>
            <a:r>
              <a:rPr lang="en-GB" dirty="0"/>
              <a:t>Von Solms, R. and Van Niekerk, J. (2013) ‘From Information Security to Cyber Security’, </a:t>
            </a:r>
            <a:r>
              <a:rPr lang="en-GB" i="1" dirty="0"/>
              <a:t>Computers &amp; Security</a:t>
            </a:r>
            <a:r>
              <a:rPr lang="en-GB" dirty="0"/>
              <a:t>, 38, pp. 97–102.</a:t>
            </a:r>
          </a:p>
        </p:txBody>
      </p:sp>
    </p:spTree>
    <p:extLst>
      <p:ext uri="{BB962C8B-B14F-4D97-AF65-F5344CB8AC3E}">
        <p14:creationId xmlns:p14="http://schemas.microsoft.com/office/powerpoint/2010/main" val="1019528637"/>
      </p:ext>
    </p:extLst>
  </p:cSld>
  <p:clrMapOvr>
    <a:masterClrMapping/>
  </p:clrMapOvr>
</p:sld>
</file>

<file path=ppt/theme/theme1.xml><?xml version="1.0" encoding="utf-8"?>
<a:theme xmlns:a="http://schemas.openxmlformats.org/drawingml/2006/main" name="Office Theme">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10158</TotalTime>
  <Words>2717</Words>
  <Application>Microsoft Office PowerPoint</Application>
  <PresentationFormat>Widescreen</PresentationFormat>
  <Paragraphs>292</Paragraphs>
  <Slides>21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Arial,Sans-Serif</vt:lpstr>
      <vt:lpstr>Segoe UI</vt:lpstr>
      <vt:lpstr>Office Theme</vt:lpstr>
      <vt:lpstr>Module:  Managing Business Information  Module code: LCLM5004 Group presentation</vt:lpstr>
      <vt:lpstr>PowerPoint Presentation</vt:lpstr>
      <vt:lpstr>PowerPoint Presentation</vt:lpstr>
      <vt:lpstr>PowerPoint Presentation</vt:lpstr>
      <vt:lpstr>PowerPoint Presentation</vt:lpstr>
      <vt:lpstr>Module:  Managing Business Information  Module code: LCLM5004</vt:lpstr>
      <vt:lpstr>ENTERPRISE RESOURCE PLANNING (ERP) </vt:lpstr>
      <vt:lpstr>CUSTOMER RELATIONSHIP MANAGEMENT (CRM)</vt:lpstr>
      <vt:lpstr>BUSINESS INTELLIGENGE (BI)</vt:lpstr>
      <vt:lpstr>Module:  Managing Business Information  Module code: LCLM5004</vt:lpstr>
      <vt:lpstr>TOPIC 3 • ETHICAL CONSIDERATIONS</vt:lpstr>
      <vt:lpstr>Ethical Considerations in ERP Systems</vt:lpstr>
      <vt:lpstr>Ethics as a Strategic Advantage in ERP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Діана Гітель</dc:creator>
  <cp:lastModifiedBy>Taisiia Pavliukova</cp:lastModifiedBy>
  <cp:revision>17</cp:revision>
  <dcterms:created xsi:type="dcterms:W3CDTF">2026-06-26T08:34:56Z</dcterms:created>
  <dcterms:modified xsi:type="dcterms:W3CDTF">2026-07-14T21:44:40Z</dcterms:modified>
</cp:coreProperties>
</file>