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7"/>
  </p:notesMasterIdLst>
  <p:sldIdLst>
    <p:sldId id="256" r:id="rId5"/>
    <p:sldId id="272" r:id="rId6"/>
    <p:sldId id="274" r:id="rId7"/>
    <p:sldId id="259" r:id="rId8"/>
    <p:sldId id="275" r:id="rId9"/>
    <p:sldId id="263" r:id="rId10"/>
    <p:sldId id="264" r:id="rId11"/>
    <p:sldId id="288" r:id="rId12"/>
    <p:sldId id="265" r:id="rId13"/>
    <p:sldId id="289" r:id="rId14"/>
    <p:sldId id="267" r:id="rId15"/>
    <p:sldId id="290" r:id="rId16"/>
    <p:sldId id="294" r:id="rId17"/>
    <p:sldId id="293" r:id="rId18"/>
    <p:sldId id="292" r:id="rId19"/>
    <p:sldId id="285" r:id="rId20"/>
    <p:sldId id="287" r:id="rId21"/>
    <p:sldId id="279" r:id="rId22"/>
    <p:sldId id="283" r:id="rId23"/>
    <p:sldId id="291" r:id="rId24"/>
    <p:sldId id="284" r:id="rId25"/>
    <p:sldId id="278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6F7416-09F5-40C9-8017-3C2DE5535271}" v="6" dt="2024-03-01T12:55:26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4" autoAdjust="0"/>
    <p:restoredTop sz="94660"/>
  </p:normalViewPr>
  <p:slideViewPr>
    <p:cSldViewPr>
      <p:cViewPr>
        <p:scale>
          <a:sx n="57" d="100"/>
          <a:sy n="57" d="100"/>
        </p:scale>
        <p:origin x="148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Humphrey (1705413)" userId="c780d40b-30e5-49d0-9079-02c1cbd1b375" providerId="ADAL" clId="{4F6F7416-09F5-40C9-8017-3C2DE5535271}"/>
    <pc:docChg chg="modSld">
      <pc:chgData name="Thomas Humphrey (1705413)" userId="c780d40b-30e5-49d0-9079-02c1cbd1b375" providerId="ADAL" clId="{4F6F7416-09F5-40C9-8017-3C2DE5535271}" dt="2024-03-01T12:55:26.597" v="5" actId="313"/>
      <pc:docMkLst>
        <pc:docMk/>
      </pc:docMkLst>
      <pc:sldChg chg="modSp">
        <pc:chgData name="Thomas Humphrey (1705413)" userId="c780d40b-30e5-49d0-9079-02c1cbd1b375" providerId="ADAL" clId="{4F6F7416-09F5-40C9-8017-3C2DE5535271}" dt="2024-03-01T12:55:26.597" v="5" actId="313"/>
        <pc:sldMkLst>
          <pc:docMk/>
          <pc:sldMk cId="583184020" sldId="294"/>
        </pc:sldMkLst>
        <pc:spChg chg="mod">
          <ac:chgData name="Thomas Humphrey (1705413)" userId="c780d40b-30e5-49d0-9079-02c1cbd1b375" providerId="ADAL" clId="{4F6F7416-09F5-40C9-8017-3C2DE5535271}" dt="2024-03-01T12:55:26.597" v="5" actId="313"/>
          <ac:spMkLst>
            <pc:docMk/>
            <pc:sldMk cId="583184020" sldId="294"/>
            <ac:spMk id="3" creationId="{5F90071B-585D-46BA-8567-89E3A6E0B0A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D2C7A0-5ACF-42D2-9F3D-C552D09430C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635A8-1CDC-49CD-B3EE-B06B50147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695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09EF06-D86B-45C2-9DEB-69F6486451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1A89B4-7B26-491F-B685-8EBDDC14F7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8754A5F-E818-4B18-BD4B-89439B5BEF69}" type="datetimeFigureOut">
              <a:rPr lang="en-GB" smtClean="0"/>
              <a:pPr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1" descr="human_skull">
            <a:extLst>
              <a:ext uri="{FF2B5EF4-FFF2-40B4-BE49-F238E27FC236}">
                <a16:creationId xmlns:a16="http://schemas.microsoft.com/office/drawing/2014/main" id="{32EF2F53-288A-45A1-9ED8-EFB08F84BE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4064" y="5445224"/>
            <a:ext cx="4320480" cy="1080120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HPHP4002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89" y="332656"/>
            <a:ext cx="6480720" cy="1385332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Reburial Issue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2B22D-B6CF-456A-9093-1ED557AFA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/>
              <a:t>Is the museum display of human remains…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C39A5-C184-4205-AD98-20B9339417E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Sensitive</a:t>
            </a:r>
          </a:p>
          <a:p>
            <a:pPr eaLnBrk="1" hangingPunct="1"/>
            <a:r>
              <a:rPr lang="en-GB" altLang="en-US" dirty="0"/>
              <a:t>Necessary</a:t>
            </a:r>
          </a:p>
          <a:p>
            <a:pPr eaLnBrk="1" hangingPunct="1"/>
            <a:r>
              <a:rPr lang="en-GB" altLang="en-US" dirty="0"/>
              <a:t>Educational &amp; informative</a:t>
            </a:r>
          </a:p>
          <a:p>
            <a:pPr eaLnBrk="1" hangingPunct="1"/>
            <a:r>
              <a:rPr lang="en-GB" altLang="en-US" dirty="0"/>
              <a:t>Respectful or ethical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Why should/do we view these remains as a valid intellectual resource?</a:t>
            </a:r>
          </a:p>
          <a:p>
            <a:endParaRPr lang="en-GB" dirty="0"/>
          </a:p>
        </p:txBody>
      </p:sp>
      <p:pic>
        <p:nvPicPr>
          <p:cNvPr id="5" name="Picture 7" descr="Egyptian_Mummy_and_Sarcophagus">
            <a:extLst>
              <a:ext uri="{FF2B5EF4-FFF2-40B4-BE49-F238E27FC236}">
                <a16:creationId xmlns:a16="http://schemas.microsoft.com/office/drawing/2014/main" id="{B1029D2F-1706-4264-99F6-74DEED561F7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8024" y="1196752"/>
            <a:ext cx="4038600" cy="5386304"/>
          </a:xfrm>
          <a:noFill/>
        </p:spPr>
      </p:pic>
    </p:spTree>
    <p:extLst>
      <p:ext uri="{BB962C8B-B14F-4D97-AF65-F5344CB8AC3E}">
        <p14:creationId xmlns:p14="http://schemas.microsoft.com/office/powerpoint/2010/main" val="2791447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9D6C3-FBDC-4A2A-94B8-6BCD8028E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267A8-BD73-4E06-BC09-2295751268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751408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Most archaeologists agree that the excavation &amp; analysis of human remains are undertaken…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…in pursuit of knowledge which has value to society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…in the consciousness that the remains under study still represent human subjects, with residual rights &amp; innate dignity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6A6769-21CD-401C-9DBE-2B0301781C3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196752"/>
            <a:ext cx="3269812" cy="489654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172FEA1-FDEA-41FB-9C38-B01C157AFBCA}"/>
              </a:ext>
            </a:extLst>
          </p:cNvPr>
          <p:cNvSpPr txBox="1"/>
          <p:nvPr/>
        </p:nvSpPr>
        <p:spPr>
          <a:xfrm>
            <a:off x="7092280" y="6213086"/>
            <a:ext cx="1423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Raqefet</a:t>
            </a:r>
            <a:r>
              <a:rPr lang="en-GB" dirty="0"/>
              <a:t> cave</a:t>
            </a:r>
          </a:p>
        </p:txBody>
      </p:sp>
    </p:spTree>
    <p:extLst>
      <p:ext uri="{BB962C8B-B14F-4D97-AF65-F5344CB8AC3E}">
        <p14:creationId xmlns:p14="http://schemas.microsoft.com/office/powerpoint/2010/main" val="3513258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5336251F-E5A3-4A9D-90B7-E0E85520E5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Ethical Considerations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D1DE4B12-2E83-43A2-A594-BCCCBFE89797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395288" y="1844824"/>
            <a:ext cx="8229599" cy="475282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conduct of archaeologists must be within the law </a:t>
            </a:r>
          </a:p>
          <a:p>
            <a:pPr eaLnBrk="1" hangingPunct="1"/>
            <a:r>
              <a:rPr lang="en-GB" altLang="en-US" sz="2800" dirty="0"/>
              <a:t>Ancient &amp; historic human remains should always be treated as the remains of people </a:t>
            </a:r>
          </a:p>
          <a:p>
            <a:pPr eaLnBrk="1" hangingPunct="1"/>
            <a:r>
              <a:rPr lang="en-GB" altLang="en-US" sz="2800" dirty="0"/>
              <a:t>Ancient &amp; historic human remains represent a finite scientific resource </a:t>
            </a:r>
          </a:p>
          <a:p>
            <a:pPr eaLnBrk="1" hangingPunct="1"/>
            <a:r>
              <a:rPr lang="en-GB" altLang="en-US" sz="2800" dirty="0"/>
              <a:t>There is legitimate public interest in the treatment &amp; disposal of human remains by archaeologists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B3665-0BE4-458F-9584-9B83E5D5B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/>
              <a:t>Appropriate Treatment of Human Remains?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9F76C-5955-4B77-99FA-49E4743E70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Not disturbing them at all</a:t>
            </a:r>
          </a:p>
          <a:p>
            <a:pPr eaLnBrk="1" hangingPunct="1"/>
            <a:r>
              <a:rPr lang="en-GB" altLang="en-US" dirty="0"/>
              <a:t>Handling them sensitively in the field &amp; in post-excavation analyses</a:t>
            </a:r>
          </a:p>
          <a:p>
            <a:pPr eaLnBrk="1" hangingPunct="1"/>
            <a:r>
              <a:rPr lang="en-GB" altLang="en-US" dirty="0"/>
              <a:t>Using for serious, scholarly purposes</a:t>
            </a:r>
          </a:p>
          <a:p>
            <a:pPr eaLnBrk="1" hangingPunct="1"/>
            <a:r>
              <a:rPr lang="en-GB" altLang="en-US" dirty="0"/>
              <a:t>Reburial, storage…?</a:t>
            </a:r>
          </a:p>
          <a:p>
            <a:endParaRPr lang="en-GB" dirty="0"/>
          </a:p>
        </p:txBody>
      </p:sp>
      <p:pic>
        <p:nvPicPr>
          <p:cNvPr id="5" name="Picture 7" descr="arediou bones">
            <a:extLst>
              <a:ext uri="{FF2B5EF4-FFF2-40B4-BE49-F238E27FC236}">
                <a16:creationId xmlns:a16="http://schemas.microsoft.com/office/drawing/2014/main" id="{B432691E-B18B-4A1A-B6A3-C3BE3F10907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6056" y="1196752"/>
            <a:ext cx="3542303" cy="5329234"/>
          </a:xfrm>
          <a:noFill/>
        </p:spPr>
      </p:pic>
    </p:spTree>
    <p:extLst>
      <p:ext uri="{BB962C8B-B14F-4D97-AF65-F5344CB8AC3E}">
        <p14:creationId xmlns:p14="http://schemas.microsoft.com/office/powerpoint/2010/main" val="3304945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7" name="Picture 7" descr="MPj04007220000[1]">
            <a:extLst>
              <a:ext uri="{FF2B5EF4-FFF2-40B4-BE49-F238E27FC236}">
                <a16:creationId xmlns:a16="http://schemas.microsoft.com/office/drawing/2014/main" id="{0F7E358E-9ADB-4C6F-A106-5D71A8DCB8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2775" y="0"/>
            <a:ext cx="10369550" cy="691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Rectangle 3">
            <a:extLst>
              <a:ext uri="{FF2B5EF4-FFF2-40B4-BE49-F238E27FC236}">
                <a16:creationId xmlns:a16="http://schemas.microsoft.com/office/drawing/2014/main" id="{E4BCA347-EAC6-44ED-9DC3-51C30052EB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908050"/>
            <a:ext cx="8229600" cy="45259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	“Clearly there is emotion, power politics and variable belief systems involved, &amp; one can only hope for interaction and discussion at various levels”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	(</a:t>
            </a:r>
            <a:r>
              <a:rPr lang="en-GB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Brothwell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2005: 415)</a:t>
            </a:r>
          </a:p>
          <a:p>
            <a:pPr eaLnBrk="1" hangingPunct="1"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12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ED0A0E45-70BF-4A4C-BE89-2968C5407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/>
              <a:t>Consent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7EB533EB-8266-43DF-8541-D94C065E2BD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Ethics and modern biological research</a:t>
            </a:r>
          </a:p>
          <a:p>
            <a:pPr lvl="1">
              <a:defRPr/>
            </a:pPr>
            <a:r>
              <a:rPr lang="en-GB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</a:t>
            </a:r>
            <a:r>
              <a:rPr lang="en-GB" dirty="0">
                <a:solidFill>
                  <a:schemeClr val="accent1"/>
                </a:solidFill>
              </a:rPr>
              <a:t>nformed consent</a:t>
            </a:r>
          </a:p>
          <a:p>
            <a:pPr eaLnBrk="1" hangingPunct="1"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Consent from a near relative:</a:t>
            </a:r>
          </a:p>
          <a:p>
            <a:pPr lvl="1">
              <a:defRPr/>
            </a:pPr>
            <a:r>
              <a:rPr lang="en-GB" dirty="0"/>
              <a:t>Genetic proximity</a:t>
            </a:r>
          </a:p>
        </p:txBody>
      </p:sp>
      <p:pic>
        <p:nvPicPr>
          <p:cNvPr id="6" name="Picture 4" descr="otzi">
            <a:extLst>
              <a:ext uri="{FF2B5EF4-FFF2-40B4-BE49-F238E27FC236}">
                <a16:creationId xmlns:a16="http://schemas.microsoft.com/office/drawing/2014/main" id="{CB0FCDDA-375D-4110-8FD0-B44F271AA1B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4038600" cy="2736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3154A8E-B9B3-49E8-ADDF-BA3546859036}"/>
              </a:ext>
            </a:extLst>
          </p:cNvPr>
          <p:cNvSpPr txBox="1"/>
          <p:nvPr/>
        </p:nvSpPr>
        <p:spPr>
          <a:xfrm>
            <a:off x="6372200" y="5013176"/>
            <a:ext cx="1824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Ötzi</a:t>
            </a:r>
            <a:r>
              <a:rPr lang="en-GB" dirty="0"/>
              <a:t>: the ice-man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E13AB-1C8E-4C0F-B85E-019972832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Respect and Consent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4F4CEDE-32AC-4350-BC80-1C0B37DAE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/>
              <a:t>If we accept that the treatment of human remains should be appropriate to the wishes of the individual how do we proceed?</a:t>
            </a:r>
          </a:p>
          <a:p>
            <a:r>
              <a:rPr lang="en-GB" altLang="en-US" sz="2800" dirty="0"/>
              <a:t>Attitudes to death, disposal of human remains &amp; their subsequent treatment are culturally situated</a:t>
            </a:r>
          </a:p>
          <a:p>
            <a:r>
              <a:rPr lang="en-GB" altLang="en-US" sz="2800" dirty="0"/>
              <a:t>Therefore, how can we best ensure sensitive treatment of human remains, respect for other beliefs…</a:t>
            </a:r>
          </a:p>
          <a:p>
            <a:r>
              <a:rPr lang="en-GB" altLang="en-US" sz="2800" dirty="0"/>
              <a:t>… &amp; also satisfy our own need/desire to further our own knowledge base?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45227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0" descr="papa P bones">
            <a:extLst>
              <a:ext uri="{FF2B5EF4-FFF2-40B4-BE49-F238E27FC236}">
                <a16:creationId xmlns:a16="http://schemas.microsoft.com/office/drawing/2014/main" id="{96511C49-8BC1-4C07-977F-8BED4573D4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702" y="1205775"/>
            <a:ext cx="3540200" cy="532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38" name="Rectangle 2">
            <a:extLst>
              <a:ext uri="{FF2B5EF4-FFF2-40B4-BE49-F238E27FC236}">
                <a16:creationId xmlns:a16="http://schemas.microsoft.com/office/drawing/2014/main" id="{5F369195-B2BB-4059-A726-61CC923764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/>
              <a:t>Consent in the Archaeological Context?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67DF92F8-A9DF-4A65-B9D3-B52CD08B4B8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43363" cy="4924425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Should archaeologists decide?</a:t>
            </a:r>
          </a:p>
          <a:p>
            <a:pPr eaLnBrk="1" hangingPunct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Archaeological ethics also emphasise genetic proximity</a:t>
            </a:r>
          </a:p>
          <a:p>
            <a:pPr lvl="1">
              <a:defRPr/>
            </a:pPr>
            <a:r>
              <a:rPr lang="en-GB" sz="20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eg.</a:t>
            </a: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NAGPRA</a:t>
            </a:r>
          </a:p>
          <a:p>
            <a:pPr eaLnBrk="1" hangingPunct="1">
              <a:defRPr/>
            </a:pPr>
            <a:r>
              <a:rPr 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But genetic kinship is not a universal understanding for relatedness</a:t>
            </a:r>
          </a:p>
          <a:p>
            <a:pPr lvl="1"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Rights or ownership of bones might be meaningless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A7CD6-02EC-421A-8B5B-815D04125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Consent in the Archaeological Context?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64647-B44F-4F94-B0AC-8CD2F3A679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970784" cy="4823416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Spitalfields crypt: important contribution to forensic archaeological techniques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Louisa </a:t>
            </a:r>
            <a:r>
              <a:rPr lang="en-GB" sz="24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Courtauld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died in 1807: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Her descendants requested reburial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Buried in the churchyard with other family members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York: medieval Jewish burials reburied after a relatively brief period of study</a:t>
            </a:r>
          </a:p>
        </p:txBody>
      </p:sp>
      <p:pic>
        <p:nvPicPr>
          <p:cNvPr id="5" name="Picture 6" descr="spitaldields">
            <a:extLst>
              <a:ext uri="{FF2B5EF4-FFF2-40B4-BE49-F238E27FC236}">
                <a16:creationId xmlns:a16="http://schemas.microsoft.com/office/drawing/2014/main" id="{AC0DCFED-070E-4419-B5F2-CA83F4E66D6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8024" y="2204864"/>
            <a:ext cx="4038600" cy="2635186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ED2F77-8630-490D-8015-CF625D7B6D15}"/>
              </a:ext>
            </a:extLst>
          </p:cNvPr>
          <p:cNvSpPr txBox="1"/>
          <p:nvPr/>
        </p:nvSpPr>
        <p:spPr>
          <a:xfrm>
            <a:off x="7308304" y="4941168"/>
            <a:ext cx="1244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Spitalfields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588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B3DC69AC-AD12-4DAE-8E8F-089465945C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/>
              <a:t>Consent in the Archaeological Context?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DDE87A4F-341E-46B5-A62E-F677C9158C8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172272" cy="4751408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2400" dirty="0"/>
              <a:t>What about individuals who died in antiquity (or even a more recent past)? </a:t>
            </a:r>
          </a:p>
          <a:p>
            <a:pPr lvl="1"/>
            <a:r>
              <a:rPr lang="en-GB" altLang="en-US" sz="2000" dirty="0"/>
              <a:t>Is consent a reasonable ethical requirement?</a:t>
            </a:r>
          </a:p>
          <a:p>
            <a:pPr eaLnBrk="1" hangingPunct="1"/>
            <a:r>
              <a:rPr lang="en-GB" altLang="en-US" sz="2400" dirty="0"/>
              <a:t>Burial practices might clearly indicate that an individual would not have welcomed post-mortem disturbance</a:t>
            </a:r>
          </a:p>
          <a:p>
            <a:pPr eaLnBrk="1" hangingPunct="1"/>
            <a:r>
              <a:rPr lang="en-GB" altLang="en-US" sz="2400" dirty="0"/>
              <a:t>Historical sources might tell us about the importance of the integrity of the corpse:</a:t>
            </a:r>
          </a:p>
          <a:p>
            <a:pPr lvl="1"/>
            <a:r>
              <a:rPr lang="en-GB" altLang="en-US" sz="2000" dirty="0"/>
              <a:t>Should invasive procedures be carried out in the present?</a:t>
            </a:r>
          </a:p>
        </p:txBody>
      </p:sp>
      <p:pic>
        <p:nvPicPr>
          <p:cNvPr id="6" name="Picture 11" descr="MB_mummy">
            <a:extLst>
              <a:ext uri="{FF2B5EF4-FFF2-40B4-BE49-F238E27FC236}">
                <a16:creationId xmlns:a16="http://schemas.microsoft.com/office/drawing/2014/main" id="{A29B0E8F-29C4-4D9A-9BEE-F4DB124C73A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091" y="2348880"/>
            <a:ext cx="3927709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B8C69-A7CA-4994-B6B0-A87D4C0C0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Dignity and Privacy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5D3DF-D5EE-425C-9636-B6354A5344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1380" y="1772816"/>
            <a:ext cx="4598651" cy="489654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How to develop </a:t>
            </a:r>
            <a:r>
              <a:rPr lang="en-US" sz="2400" dirty="0"/>
              <a:t>Ethical guidelines for “</a:t>
            </a:r>
            <a:r>
              <a:rPr lang="en-US" sz="2400" dirty="0" err="1"/>
              <a:t>biohistory</a:t>
            </a:r>
            <a:r>
              <a:rPr lang="en-US" sz="2400" dirty="0"/>
              <a:t>”?</a:t>
            </a:r>
          </a:p>
          <a:p>
            <a:r>
              <a:rPr lang="en-US" sz="2400" dirty="0"/>
              <a:t>Are there details of past lives that are too intimate or sensitive to publish?</a:t>
            </a:r>
          </a:p>
          <a:p>
            <a:pPr lvl="1"/>
            <a:r>
              <a:rPr lang="en-GB" sz="2000" dirty="0"/>
              <a:t>What about knowledge of ancient diseases: parasitic infections, syphilis….</a:t>
            </a:r>
          </a:p>
          <a:p>
            <a:r>
              <a:rPr lang="en-US" sz="2400" dirty="0"/>
              <a:t>Does it matter that the individual is in effect anonymous?... and dead?</a:t>
            </a:r>
            <a:endParaRPr lang="en-GB" sz="2400" dirty="0"/>
          </a:p>
          <a:p>
            <a:r>
              <a:rPr lang="en-GB" sz="2400" dirty="0"/>
              <a:t>Dignity &amp; privacy are culturally constructed &amp; might not be universal concerns</a:t>
            </a:r>
          </a:p>
          <a:p>
            <a:endParaRPr lang="en-GB" sz="2400" dirty="0"/>
          </a:p>
        </p:txBody>
      </p:sp>
      <p:pic>
        <p:nvPicPr>
          <p:cNvPr id="5" name="Content Placeholder 4" descr="tollund man">
            <a:extLst>
              <a:ext uri="{FF2B5EF4-FFF2-40B4-BE49-F238E27FC236}">
                <a16:creationId xmlns:a16="http://schemas.microsoft.com/office/drawing/2014/main" id="{1E207728-2682-44E6-B11F-1B84534EAD7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659" y="2168860"/>
            <a:ext cx="375296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E393DB-7986-49DF-9EB0-7B7CE8D65EA9}"/>
              </a:ext>
            </a:extLst>
          </p:cNvPr>
          <p:cNvSpPr txBox="1"/>
          <p:nvPr/>
        </p:nvSpPr>
        <p:spPr>
          <a:xfrm>
            <a:off x="7092280" y="4869160"/>
            <a:ext cx="1364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Tollund Man</a:t>
            </a:r>
          </a:p>
        </p:txBody>
      </p:sp>
    </p:spTree>
    <p:extLst>
      <p:ext uri="{BB962C8B-B14F-4D97-AF65-F5344CB8AC3E}">
        <p14:creationId xmlns:p14="http://schemas.microsoft.com/office/powerpoint/2010/main" val="3191307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3B118-8AFB-4F0E-9EE9-E349B92FB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Colonialism and Othering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0071B-585D-46BA-8567-89E3A6E0B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72816"/>
            <a:ext cx="8363272" cy="4769625"/>
          </a:xfrm>
        </p:spPr>
        <p:txBody>
          <a:bodyPr>
            <a:normAutofit/>
          </a:bodyPr>
          <a:lstStyle/>
          <a:p>
            <a:r>
              <a:rPr lang="en-GB" sz="2400" dirty="0"/>
              <a:t>Museums play an important role in </a:t>
            </a:r>
            <a:r>
              <a:rPr lang="en-GB" sz="2400" dirty="0">
                <a:solidFill>
                  <a:schemeClr val="accent1"/>
                </a:solidFill>
              </a:rPr>
              <a:t>ideology of colonialism</a:t>
            </a:r>
          </a:p>
          <a:p>
            <a:r>
              <a:rPr lang="en-GB" sz="2400" dirty="0"/>
              <a:t>Attitudes to first nation populations: </a:t>
            </a:r>
          </a:p>
          <a:p>
            <a:pPr lvl="1"/>
            <a:r>
              <a:rPr lang="en-GB" sz="2000" dirty="0"/>
              <a:t>Defined as a ‘vanishing (or vanished) primitive other’ </a:t>
            </a:r>
          </a:p>
          <a:p>
            <a:pPr lvl="1"/>
            <a:r>
              <a:rPr lang="en-GB" sz="2000" dirty="0"/>
              <a:t>a ‘curiosity &amp; subject of scholarly investigation’.</a:t>
            </a:r>
          </a:p>
          <a:p>
            <a:r>
              <a:rPr lang="en-GB" sz="2400" dirty="0"/>
              <a:t>1879 John Wesley Powell established the Bureau of American Ethnology:</a:t>
            </a:r>
          </a:p>
          <a:p>
            <a:pPr lvl="1"/>
            <a:r>
              <a:rPr lang="en-GB" sz="2000" dirty="0"/>
              <a:t>To preserve vanishing culture of the “American Indian”. </a:t>
            </a:r>
          </a:p>
          <a:p>
            <a:pPr lvl="1"/>
            <a:r>
              <a:rPr lang="en-GB" sz="2000" dirty="0"/>
              <a:t>Part of a larger interest in natural history: collected remains like fossils &amp; botanical specimens</a:t>
            </a:r>
          </a:p>
          <a:p>
            <a:r>
              <a:rPr lang="en-GB" sz="2400" dirty="0"/>
              <a:t>Smithsonian Museum of Natural History (1990s):</a:t>
            </a:r>
          </a:p>
          <a:p>
            <a:pPr lvl="1"/>
            <a:r>
              <a:rPr lang="en-GB" sz="2000" dirty="0"/>
              <a:t>Indigenous peoples’ section mixed in with natural history </a:t>
            </a:r>
          </a:p>
          <a:p>
            <a:pPr lvl="1"/>
            <a:r>
              <a:rPr lang="en-GB" sz="2000" dirty="0"/>
              <a:t>Not treated as element of human culture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184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D2230-9DDB-499A-9E6D-3B2879F8E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Treatment of Australian Aborigines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A8A94-4101-4175-9183-CF784B2AB1F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0" i="0" dirty="0" err="1">
                <a:effectLst/>
                <a:latin typeface="GuardianTextSans"/>
              </a:rPr>
              <a:t>OnYong</a:t>
            </a:r>
            <a:r>
              <a:rPr lang="en-GB" b="0" i="0" dirty="0">
                <a:effectLst/>
                <a:latin typeface="GuardianTextSans"/>
              </a:rPr>
              <a:t>: last full-blood man of the </a:t>
            </a:r>
            <a:r>
              <a:rPr lang="en-GB" b="0" i="0" dirty="0" err="1">
                <a:effectLst/>
                <a:latin typeface="GuardianTextSans"/>
              </a:rPr>
              <a:t>Ngambri</a:t>
            </a:r>
            <a:r>
              <a:rPr lang="en-GB" b="0" i="0" dirty="0">
                <a:effectLst/>
                <a:latin typeface="GuardianTextSans"/>
              </a:rPr>
              <a:t> people of the Limestone Plains</a:t>
            </a:r>
          </a:p>
          <a:p>
            <a:r>
              <a:rPr lang="en-GB" b="0" i="0" dirty="0">
                <a:effectLst/>
                <a:latin typeface="GuardianTextSans"/>
              </a:rPr>
              <a:t>Disinterred by Australian settlers</a:t>
            </a:r>
          </a:p>
          <a:p>
            <a:r>
              <a:rPr lang="en-GB" dirty="0">
                <a:latin typeface="GuardianTextSans"/>
              </a:rPr>
              <a:t>Sugar bowl </a:t>
            </a:r>
            <a:r>
              <a:rPr lang="en-GB" b="0" i="0" dirty="0">
                <a:effectLst/>
                <a:latin typeface="GuardianTextSans"/>
              </a:rPr>
              <a:t>fashioned from his skull</a:t>
            </a:r>
            <a:endParaRPr lang="en-GB" dirty="0"/>
          </a:p>
        </p:txBody>
      </p:sp>
      <p:pic>
        <p:nvPicPr>
          <p:cNvPr id="2050" name="Picture 2" descr="OnYong">
            <a:extLst>
              <a:ext uri="{FF2B5EF4-FFF2-40B4-BE49-F238E27FC236}">
                <a16:creationId xmlns:a16="http://schemas.microsoft.com/office/drawing/2014/main" id="{9CF89B70-4C87-4599-96AD-7D05EEEA914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92896"/>
            <a:ext cx="4038600" cy="242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58F965-287A-4C69-9944-A3B6245A3085}"/>
              </a:ext>
            </a:extLst>
          </p:cNvPr>
          <p:cNvSpPr txBox="1"/>
          <p:nvPr/>
        </p:nvSpPr>
        <p:spPr>
          <a:xfrm>
            <a:off x="5148064" y="5229200"/>
            <a:ext cx="34611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OnYong</a:t>
            </a:r>
            <a:r>
              <a:rPr lang="en-GB" dirty="0"/>
              <a:t>, by  Balcombe, circa 1850,</a:t>
            </a:r>
          </a:p>
          <a:p>
            <a:r>
              <a:rPr lang="en-GB" dirty="0"/>
              <a:t>Mitchell Library</a:t>
            </a:r>
          </a:p>
        </p:txBody>
      </p:sp>
    </p:spTree>
    <p:extLst>
      <p:ext uri="{BB962C8B-B14F-4D97-AF65-F5344CB8AC3E}">
        <p14:creationId xmlns:p14="http://schemas.microsoft.com/office/powerpoint/2010/main" val="422289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1C621-007D-4A10-8CBE-C321DE5DA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Australia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F9C5C-2A11-44A4-A623-9B5DC18110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75170"/>
            <a:ext cx="4536504" cy="462258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Tasmanian Aborigines viewed as survivors of Neanderthals:</a:t>
            </a:r>
          </a:p>
          <a:p>
            <a:pPr lvl="1"/>
            <a:r>
              <a:rPr lang="en-GB" sz="2000" dirty="0"/>
              <a:t>Acquisition of skulls for museums</a:t>
            </a:r>
          </a:p>
          <a:p>
            <a:pPr lvl="1"/>
            <a:r>
              <a:rPr lang="en-GB" sz="2000" dirty="0"/>
              <a:t>Collections built up on grave robbing </a:t>
            </a:r>
          </a:p>
          <a:p>
            <a:r>
              <a:rPr lang="en-GB" sz="2400" dirty="0"/>
              <a:t>Murray Black Collection, Melbourne:</a:t>
            </a:r>
          </a:p>
          <a:p>
            <a:pPr lvl="1"/>
            <a:r>
              <a:rPr lang="en-GB" sz="2100" dirty="0"/>
              <a:t>Stored cranial &amp; post-cranial remains separately according to bone-type: no complete skeletons</a:t>
            </a:r>
          </a:p>
          <a:p>
            <a:pPr lvl="1"/>
            <a:r>
              <a:rPr lang="en-GB" sz="2100" dirty="0"/>
              <a:t>Scientific resource</a:t>
            </a:r>
          </a:p>
          <a:p>
            <a:pPr lvl="1"/>
            <a:r>
              <a:rPr lang="en-GB" sz="2100" dirty="0"/>
              <a:t>Completely ignored the humanity</a:t>
            </a:r>
          </a:p>
        </p:txBody>
      </p:sp>
      <p:pic>
        <p:nvPicPr>
          <p:cNvPr id="1031" name="Picture 7" descr="Truganini, last of the Tasmanian aborigines, Australia stock image | Look  and Learn">
            <a:extLst>
              <a:ext uri="{FF2B5EF4-FFF2-40B4-BE49-F238E27FC236}">
                <a16:creationId xmlns:a16="http://schemas.microsoft.com/office/drawing/2014/main" id="{89780F4D-CB28-4B5B-A3BE-2CF8E1792B7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589" y="1775171"/>
            <a:ext cx="2902211" cy="375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138AAF7-57C3-4FD4-817D-E53347D0EC3D}"/>
              </a:ext>
            </a:extLst>
          </p:cNvPr>
          <p:cNvSpPr txBox="1"/>
          <p:nvPr/>
        </p:nvSpPr>
        <p:spPr>
          <a:xfrm>
            <a:off x="5784589" y="5661248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Truganini</a:t>
            </a:r>
            <a:r>
              <a:rPr lang="en-GB" dirty="0"/>
              <a:t>, last Tasmanian Aborigine</a:t>
            </a:r>
          </a:p>
        </p:txBody>
      </p:sp>
    </p:spTree>
    <p:extLst>
      <p:ext uri="{BB962C8B-B14F-4D97-AF65-F5344CB8AC3E}">
        <p14:creationId xmlns:p14="http://schemas.microsoft.com/office/powerpoint/2010/main" val="46239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13157-4C28-41BA-A65F-D66C9B4A1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Australia: </a:t>
            </a:r>
            <a:r>
              <a:rPr lang="en-GB" dirty="0" err="1"/>
              <a:t>Kow</a:t>
            </a:r>
            <a:r>
              <a:rPr lang="en-GB" dirty="0"/>
              <a:t> Swamp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FF209-FA0B-4776-A781-7E970A982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752528" cy="500479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Palaeolithic cemetery 8000-15000 years ago with 40 individuals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1990: human remains &amp; grave goods were presented to the </a:t>
            </a:r>
            <a:r>
              <a:rPr lang="en-GB" altLang="en-US" sz="2400" dirty="0" err="1"/>
              <a:t>Echua</a:t>
            </a:r>
            <a:r>
              <a:rPr lang="en-GB" altLang="en-US" sz="2400" dirty="0"/>
              <a:t> Aboriginal Cooperative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Not accessible for scientific analyses</a:t>
            </a:r>
          </a:p>
          <a:p>
            <a:r>
              <a:rPr lang="en-GB" altLang="en-US" sz="2400" dirty="0"/>
              <a:t>Heavily criticised by Mulvaney: </a:t>
            </a:r>
          </a:p>
          <a:p>
            <a:pPr lvl="1"/>
            <a:r>
              <a:rPr lang="en-GB" sz="2000" dirty="0"/>
              <a:t>‘No other race has condemned to destruction comparable remains..’</a:t>
            </a:r>
          </a:p>
          <a:p>
            <a:pPr lvl="1"/>
            <a:r>
              <a:rPr lang="en-GB" sz="2000" dirty="0"/>
              <a:t>[replacing] ‘white violence and repression with black intellectual totalitarianism’</a:t>
            </a:r>
            <a:endParaRPr lang="en-GB" altLang="en-US" sz="2000" dirty="0"/>
          </a:p>
          <a:p>
            <a:pPr marL="118872" indent="0">
              <a:buNone/>
            </a:pPr>
            <a:endParaRPr lang="en-GB" sz="24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E434979-83CB-4716-9AF2-22CABD087F7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462" y="2204864"/>
            <a:ext cx="304233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6494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E109D-37A9-47CC-A0C6-3C0DA4B78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Native American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925DD-C438-411E-95D0-84CE641F2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5191"/>
            <a:ext cx="8291264" cy="4625609"/>
          </a:xfrm>
        </p:spPr>
        <p:txBody>
          <a:bodyPr>
            <a:normAutofit/>
          </a:bodyPr>
          <a:lstStyle/>
          <a:p>
            <a:r>
              <a:rPr lang="en-GB" sz="2400" dirty="0"/>
              <a:t>Shared view of the sanctity of their burials:</a:t>
            </a:r>
          </a:p>
          <a:p>
            <a:pPr lvl="1"/>
            <a:r>
              <a:rPr lang="en-GB" sz="2000" dirty="0"/>
              <a:t>Varies between different tribal groups. However, tend to base arguments on the sacred nature of burials &amp; concern for the spiritual wellbeing of the deceased</a:t>
            </a:r>
          </a:p>
          <a:p>
            <a:r>
              <a:rPr lang="en-GB" sz="2400" dirty="0">
                <a:solidFill>
                  <a:schemeClr val="accent1"/>
                </a:solidFill>
              </a:rPr>
              <a:t>Communal concept of ancestry, </a:t>
            </a:r>
            <a:r>
              <a:rPr lang="en-GB" sz="2400" dirty="0"/>
              <a:t>whether or not a direct relationship or family tie can be demonstrated</a:t>
            </a:r>
          </a:p>
          <a:p>
            <a:r>
              <a:rPr lang="en-GB" sz="2400" dirty="0"/>
              <a:t>Some groups only concerned only with the burial of their own tribe; others extend this community to all native American dead</a:t>
            </a:r>
          </a:p>
          <a:p>
            <a:r>
              <a:rPr lang="en-GB" sz="2400" dirty="0"/>
              <a:t>However: despite this variability it is very difficult to find native Americans people that approve of the disturbance, study &amp; curation of Indian burials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0389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>
            <a:extLst>
              <a:ext uri="{FF2B5EF4-FFF2-40B4-BE49-F238E27FC236}">
                <a16:creationId xmlns:a16="http://schemas.microsoft.com/office/drawing/2014/main" id="{7686239B-2AE6-4B34-846D-587BC54BFBF3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North America</a:t>
            </a:r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ACDE89C2-C96E-48A7-B313-73A1A6EF452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546848" cy="4679400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1990 Native American Graves Protection &amp; Repatriation Act (NAGPRA)</a:t>
            </a:r>
          </a:p>
          <a:p>
            <a:r>
              <a:rPr lang="en-GB" altLang="en-US" sz="2400" dirty="0"/>
              <a:t>Provides for return of native American burials &amp; religious artefacts:</a:t>
            </a:r>
          </a:p>
          <a:p>
            <a:pPr lvl="1"/>
            <a:r>
              <a:rPr lang="en-GB" altLang="en-US" sz="2000" dirty="0"/>
              <a:t>If ‘a relationship or shared group identity can be reasonably traced historically between a present day Indian tribe… &amp; an identifiable earlier group’</a:t>
            </a:r>
            <a:r>
              <a:rPr lang="en-US" altLang="en-US" sz="2000" dirty="0"/>
              <a:t> </a:t>
            </a:r>
            <a:endParaRPr lang="en-GB" altLang="en-US" sz="2000" dirty="0"/>
          </a:p>
        </p:txBody>
      </p:sp>
      <p:pic>
        <p:nvPicPr>
          <p:cNvPr id="4098" name="Picture 2" descr="National NAGPRA (@NationalNAGPRA) | Twitter">
            <a:extLst>
              <a:ext uri="{FF2B5EF4-FFF2-40B4-BE49-F238E27FC236}">
                <a16:creationId xmlns:a16="http://schemas.microsoft.com/office/drawing/2014/main" id="{B984744A-C269-46C3-B23C-83A368934B0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456" y="2060849"/>
            <a:ext cx="309634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 uiExpand="1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1056E6-33ED-4B98-917A-B03EB9B2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8441432" cy="1251062"/>
          </a:xfrm>
        </p:spPr>
        <p:txBody>
          <a:bodyPr>
            <a:noAutofit/>
          </a:bodyPr>
          <a:lstStyle/>
          <a:p>
            <a:r>
              <a:rPr lang="en-GB" altLang="en-US" sz="4000" dirty="0"/>
              <a:t>Crow Creek Massacre: South Dakota</a:t>
            </a:r>
            <a:endParaRPr lang="en-GB" sz="4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F6FB15-5475-4481-B475-274930096B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975685"/>
            <a:ext cx="4182616" cy="45365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Zimmermann: proponent of a more culturally sensitive approach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Excavated by Crow Creek worked very closely with local tribe (Sioux):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Reburied the bones with appropriate ceremony</a:t>
            </a: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465F871B-0861-469F-B3CF-89AC964D602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04864"/>
            <a:ext cx="3894584" cy="2852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073B3B-0E3E-4AEC-A85F-E8D100162A14}"/>
              </a:ext>
            </a:extLst>
          </p:cNvPr>
          <p:cNvSpPr txBox="1"/>
          <p:nvPr/>
        </p:nvSpPr>
        <p:spPr>
          <a:xfrm>
            <a:off x="5148064" y="5229200"/>
            <a:ext cx="3196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Jumble of bones from massacre</a:t>
            </a:r>
          </a:p>
        </p:txBody>
      </p:sp>
    </p:spTree>
    <p:extLst>
      <p:ext uri="{BB962C8B-B14F-4D97-AF65-F5344CB8AC3E}">
        <p14:creationId xmlns:p14="http://schemas.microsoft.com/office/powerpoint/2010/main" val="147569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1056E6-33ED-4B98-917A-B03EB9B2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8441432" cy="1251062"/>
          </a:xfrm>
        </p:spPr>
        <p:txBody>
          <a:bodyPr>
            <a:noAutofit/>
          </a:bodyPr>
          <a:lstStyle/>
          <a:p>
            <a:r>
              <a:rPr lang="en-GB" altLang="en-US" sz="4000" dirty="0"/>
              <a:t>Crow Creek Massacre: South Dakota</a:t>
            </a:r>
            <a:endParaRPr lang="en-GB" sz="4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F6FB15-5475-4481-B475-274930096B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7641" y="1844824"/>
            <a:ext cx="4254624" cy="46085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Ironically, the bones represent another tribe (Arikara) wiped out by Sioux 600 years ago</a:t>
            </a:r>
          </a:p>
          <a:p>
            <a:pPr lvl="1">
              <a:lnSpc>
                <a:spcPct val="90000"/>
              </a:lnSpc>
            </a:pPr>
            <a:r>
              <a:rPr lang="en-GB" sz="2800" dirty="0"/>
              <a:t>“</a:t>
            </a:r>
            <a:r>
              <a:rPr lang="en-GB" dirty="0"/>
              <a:t>you’d better not tell the old people because they don’t want any of those damned </a:t>
            </a:r>
            <a:r>
              <a:rPr lang="en-GB" dirty="0" err="1"/>
              <a:t>Ree</a:t>
            </a:r>
            <a:r>
              <a:rPr lang="en-GB" dirty="0"/>
              <a:t> in their cemetery”</a:t>
            </a:r>
            <a:endParaRPr lang="en-GB" altLang="en-US" dirty="0"/>
          </a:p>
          <a:p>
            <a:pPr lvl="1">
              <a:lnSpc>
                <a:spcPct val="90000"/>
              </a:lnSpc>
            </a:pPr>
            <a:endParaRPr lang="en-GB" altLang="en-US" sz="2800" dirty="0"/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465F871B-0861-469F-B3CF-89AC964D602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04864"/>
            <a:ext cx="3894584" cy="2852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073B3B-0E3E-4AEC-A85F-E8D100162A14}"/>
              </a:ext>
            </a:extLst>
          </p:cNvPr>
          <p:cNvSpPr txBox="1"/>
          <p:nvPr/>
        </p:nvSpPr>
        <p:spPr>
          <a:xfrm>
            <a:off x="5148064" y="5229200"/>
            <a:ext cx="3196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Jumble of bones from massacre</a:t>
            </a:r>
          </a:p>
        </p:txBody>
      </p:sp>
    </p:spTree>
    <p:extLst>
      <p:ext uri="{BB962C8B-B14F-4D97-AF65-F5344CB8AC3E}">
        <p14:creationId xmlns:p14="http://schemas.microsoft.com/office/powerpoint/2010/main" val="1915414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FEE3B-467F-436B-B9B9-CB334DFFF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Kennewick 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EE8B8-D780-473D-8F3C-975FEBD144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4800" cy="462381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1996: remains found in Columbia River, Washington State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C14 dates: 8410 +/- 60 BP (c. 7300-7600 BC)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Originally identified as Caucasian (not Native American)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Disputed ownership: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Local Native American tribe, who wanted to rebury him according to their traditions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Scientific community</a:t>
            </a:r>
          </a:p>
          <a:p>
            <a:endParaRPr lang="en-GB" sz="2400" dirty="0"/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8EFF0129-96F5-411F-A25E-46195BEFBA2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664" y="1760378"/>
            <a:ext cx="3429653" cy="410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540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1A724-D74A-45D8-B033-F4DFD1A494E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95536" y="836712"/>
            <a:ext cx="8229600" cy="4625975"/>
          </a:xfrm>
        </p:spPr>
        <p:txBody>
          <a:bodyPr>
            <a:normAutofit/>
          </a:bodyPr>
          <a:lstStyle/>
          <a:p>
            <a:r>
              <a:rPr lang="en-GB" sz="6000" dirty="0"/>
              <a:t>What do you think?</a:t>
            </a:r>
          </a:p>
        </p:txBody>
      </p:sp>
    </p:spTree>
    <p:extLst>
      <p:ext uri="{BB962C8B-B14F-4D97-AF65-F5344CB8AC3E}">
        <p14:creationId xmlns:p14="http://schemas.microsoft.com/office/powerpoint/2010/main" val="25840559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4D112AF45B71C43B984C93E27F9DF51" ma:contentTypeVersion="12" ma:contentTypeDescription="Create a new document." ma:contentTypeScope="" ma:versionID="e3cf7e7aeb21ec2e98e580de4f8118c7">
  <xsd:schema xmlns:xsd="http://www.w3.org/2001/XMLSchema" xmlns:xs="http://www.w3.org/2001/XMLSchema" xmlns:p="http://schemas.microsoft.com/office/2006/metadata/properties" xmlns:ns2="c4d540ba-b600-4733-a6d5-dfa4b30115a8" targetNamespace="http://schemas.microsoft.com/office/2006/metadata/properties" ma:root="true" ma:fieldsID="1fb74d0db4410d6959c40a27540a7efa" ns2:_="">
    <xsd:import namespace="c4d540ba-b600-4733-a6d5-dfa4b30115a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d540ba-b600-4733-a6d5-dfa4b30115a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C8DA14E-2380-4DC6-8640-A812C04715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4d540ba-b600-4733-a6d5-dfa4b30115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207E61-3E3D-4543-A110-5EB60F84E35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61FC564C-3B56-47F5-8FD7-B22ABB0900E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0</TotalTime>
  <Words>1058</Words>
  <Application>Microsoft Office PowerPoint</Application>
  <PresentationFormat>On-screen Show (4:3)</PresentationFormat>
  <Paragraphs>123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Calibri</vt:lpstr>
      <vt:lpstr>Corbel</vt:lpstr>
      <vt:lpstr>GuardianTextSans</vt:lpstr>
      <vt:lpstr>Wingdings</vt:lpstr>
      <vt:lpstr>Wingdings 2</vt:lpstr>
      <vt:lpstr>Wingdings 3</vt:lpstr>
      <vt:lpstr>Module</vt:lpstr>
      <vt:lpstr>HPHP4002</vt:lpstr>
      <vt:lpstr>Is the museum display of human remains…</vt:lpstr>
      <vt:lpstr>Ethical Considerations</vt:lpstr>
      <vt:lpstr>Ethical Considerations</vt:lpstr>
      <vt:lpstr>Appropriate Treatment of Human Remains?</vt:lpstr>
      <vt:lpstr>PowerPoint Presentation</vt:lpstr>
      <vt:lpstr>Consent</vt:lpstr>
      <vt:lpstr>Respect and Consent</vt:lpstr>
      <vt:lpstr>Consent in the Archaeological Context?</vt:lpstr>
      <vt:lpstr>Consent in the Archaeological Context?</vt:lpstr>
      <vt:lpstr>Consent in the Archaeological Context?</vt:lpstr>
      <vt:lpstr>Dignity and Privacy</vt:lpstr>
      <vt:lpstr>Colonialism and Othering</vt:lpstr>
      <vt:lpstr>Treatment of Australian Aborigines</vt:lpstr>
      <vt:lpstr>Australia</vt:lpstr>
      <vt:lpstr>Australia: Kow Swamp</vt:lpstr>
      <vt:lpstr>Native American Perspective</vt:lpstr>
      <vt:lpstr>North America</vt:lpstr>
      <vt:lpstr>Crow Creek Massacre: South Dakota</vt:lpstr>
      <vt:lpstr>Crow Creek Massacre: South Dakota</vt:lpstr>
      <vt:lpstr>Kennewick Man</vt:lpstr>
      <vt:lpstr>PowerPoint Presentation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Louise</dc:creator>
  <cp:lastModifiedBy>Thomas Humphrey</cp:lastModifiedBy>
  <cp:revision>143</cp:revision>
  <dcterms:created xsi:type="dcterms:W3CDTF">2012-11-07T10:14:58Z</dcterms:created>
  <dcterms:modified xsi:type="dcterms:W3CDTF">2024-03-01T12:55:36Z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0x01010014D112AF45B71C43B984C93E27F9DF51</vt:lpwstr>
  </property>
</Properties>
</file>