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7"/>
  </p:notesMasterIdLst>
  <p:handoutMasterIdLst>
    <p:handoutMasterId r:id="rId38"/>
  </p:handoutMasterIdLst>
  <p:sldIdLst>
    <p:sldId id="500" r:id="rId3"/>
    <p:sldId id="541" r:id="rId4"/>
    <p:sldId id="782" r:id="rId5"/>
    <p:sldId id="894" r:id="rId6"/>
    <p:sldId id="835" r:id="rId7"/>
    <p:sldId id="861" r:id="rId8"/>
    <p:sldId id="862" r:id="rId9"/>
    <p:sldId id="871" r:id="rId10"/>
    <p:sldId id="897" r:id="rId11"/>
    <p:sldId id="872" r:id="rId12"/>
    <p:sldId id="873" r:id="rId13"/>
    <p:sldId id="874" r:id="rId14"/>
    <p:sldId id="895" r:id="rId15"/>
    <p:sldId id="876" r:id="rId16"/>
    <p:sldId id="877" r:id="rId17"/>
    <p:sldId id="878" r:id="rId18"/>
    <p:sldId id="879" r:id="rId19"/>
    <p:sldId id="880" r:id="rId20"/>
    <p:sldId id="881" r:id="rId21"/>
    <p:sldId id="882" r:id="rId22"/>
    <p:sldId id="883" r:id="rId23"/>
    <p:sldId id="884" r:id="rId24"/>
    <p:sldId id="885" r:id="rId25"/>
    <p:sldId id="886" r:id="rId26"/>
    <p:sldId id="887" r:id="rId27"/>
    <p:sldId id="890" r:id="rId28"/>
    <p:sldId id="889" r:id="rId29"/>
    <p:sldId id="888" r:id="rId30"/>
    <p:sldId id="891" r:id="rId31"/>
    <p:sldId id="892" r:id="rId32"/>
    <p:sldId id="896" r:id="rId33"/>
    <p:sldId id="783" r:id="rId34"/>
    <p:sldId id="893" r:id="rId35"/>
    <p:sldId id="681" r:id="rId3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2" clrIdx="0"/>
  <p:cmAuthor id="1" name="carykell" initials="c"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4799" autoAdjust="0"/>
  </p:normalViewPr>
  <p:slideViewPr>
    <p:cSldViewPr snapToGrid="0">
      <p:cViewPr varScale="1">
        <p:scale>
          <a:sx n="75" d="100"/>
          <a:sy n="75" d="100"/>
        </p:scale>
        <p:origin x="1482" y="7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ommentAuthors" Target="commentAuthor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2493616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r>
              <a:rPr lang="en-US" b="1" dirty="0" smtClean="0"/>
              <a:t>Chapter 2</a:t>
            </a:r>
          </a:p>
        </p:txBody>
      </p:sp>
    </p:spTree>
    <p:extLst>
      <p:ext uri="{BB962C8B-B14F-4D97-AF65-F5344CB8AC3E}">
        <p14:creationId xmlns:p14="http://schemas.microsoft.com/office/powerpoint/2010/main" val="1000449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901111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4</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marL="0" indent="0" eaLnBrk="1" hangingPunct="1">
              <a:buFont typeface="Wingdings" pitchFamily="2" charset="2"/>
              <a:buNone/>
            </a:pPr>
            <a:r>
              <a:rPr lang="en-US" sz="1200" b="1" dirty="0" smtClean="0">
                <a:cs typeface="Arial" charset="0"/>
              </a:rPr>
              <a:t>WAN Technologies Overview</a:t>
            </a:r>
          </a:p>
          <a:p>
            <a:pPr marL="0" indent="0" eaLnBrk="1" hangingPunct="1">
              <a:buFont typeface="Wingdings" pitchFamily="2" charset="2"/>
              <a:buNone/>
            </a:pPr>
            <a:endParaRPr lang="en-GB" sz="1200" b="1" dirty="0" smtClean="0">
              <a:cs typeface="Arial" charset="0"/>
            </a:endParaRPr>
          </a:p>
          <a:p>
            <a:pPr algn="just"/>
            <a:r>
              <a:rPr lang="en-US" sz="1200" b="0" i="0" kern="1200" dirty="0" smtClean="0">
                <a:solidFill>
                  <a:schemeClr val="tx1"/>
                </a:solidFill>
                <a:effectLst/>
                <a:latin typeface="Arial" charset="0"/>
                <a:ea typeface="+mn-ea"/>
                <a:cs typeface="+mn-cs"/>
              </a:rPr>
              <a:t>Businesses must connect LANs together to provide communications between them, even when these LANs are far apart. Wide-area networks (WANs) are used to connect remote LANs together. A WAN may cover a city, country, or global region. A WAN is owned by a service provider, and a business pays a fee to use the provider’s WAN network services.</a:t>
            </a:r>
          </a:p>
          <a:p>
            <a:pPr algn="just"/>
            <a:r>
              <a:rPr lang="en-US" sz="1200" b="0" i="0" kern="1200" dirty="0" smtClean="0">
                <a:solidFill>
                  <a:schemeClr val="tx1"/>
                </a:solidFill>
                <a:effectLst/>
                <a:latin typeface="Arial" charset="0"/>
                <a:ea typeface="+mn-ea"/>
                <a:cs typeface="+mn-cs"/>
              </a:rPr>
              <a:t>Different technologies are used for WANs than for LANs. This chapter introduces WAN standards, technologies, and purposes. It covers selecting the appropriate WAN technologies, services, and devices to meet the changing business requirements of an evolving enterprise.</a:t>
            </a:r>
          </a:p>
          <a:p>
            <a:pPr marL="0" indent="0" algn="just" eaLnBrk="1" hangingPunct="1">
              <a:buFont typeface="Wingdings" pitchFamily="2" charset="2"/>
              <a:buNone/>
            </a:pPr>
            <a:endParaRPr lang="en-US" sz="1200" b="1" dirty="0" smtClean="0">
              <a:cs typeface="Arial" charset="0"/>
            </a:endParaRPr>
          </a:p>
        </p:txBody>
      </p:sp>
    </p:spTree>
    <p:extLst>
      <p:ext uri="{BB962C8B-B14F-4D97-AF65-F5344CB8AC3E}">
        <p14:creationId xmlns:p14="http://schemas.microsoft.com/office/powerpoint/2010/main" val="3210085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A WAN operates beyond the geographic scope of a LAN. As shown in the figure, WANs are used to interconnect the enterprise LAN to remote LANs in branch sites and telecommuter sites.</a:t>
            </a:r>
          </a:p>
          <a:p>
            <a:r>
              <a:rPr lang="en-US" sz="1200" b="0" i="0" kern="1200" dirty="0" smtClean="0">
                <a:solidFill>
                  <a:schemeClr val="tx1"/>
                </a:solidFill>
                <a:effectLst/>
                <a:latin typeface="Arial" charset="0"/>
                <a:ea typeface="+mn-ea"/>
                <a:cs typeface="+mn-cs"/>
              </a:rPr>
              <a:t>A WAN is owned by a service provider. An organization must pay a fee to use the provider’s network services to connect remote sites. WAN service providers include carriers, such as a telephone network, cable company, or satellite service. Service providers provide links to interconnect remote sites for the purpose of transporting data, voice, and video.</a:t>
            </a:r>
          </a:p>
          <a:p>
            <a:r>
              <a:rPr lang="en-US" sz="1200" b="0" i="0" kern="1200" dirty="0" smtClean="0">
                <a:solidFill>
                  <a:schemeClr val="tx1"/>
                </a:solidFill>
                <a:effectLst/>
                <a:latin typeface="Arial" charset="0"/>
                <a:ea typeface="+mn-ea"/>
                <a:cs typeface="+mn-cs"/>
              </a:rPr>
              <a:t>In contrast, LANs are typically owned by the organization and used to connect local computers, peripherals, and other devices within a single building or other small geographic area.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Without WANs, LANs would be a series of isolated networks. LANs provide both speed and cost-efficiency for transmitting data over relatively small geographic areas. However, as organizations expand, businesses require communication among geographically separated sites.</a:t>
            </a:r>
          </a:p>
          <a:p>
            <a:r>
              <a:rPr lang="en-US" sz="1200" b="0" i="0" kern="1200" dirty="0" smtClean="0">
                <a:solidFill>
                  <a:schemeClr val="tx1"/>
                </a:solidFill>
                <a:effectLst/>
                <a:latin typeface="Arial" charset="0"/>
                <a:ea typeface="+mn-ea"/>
                <a:cs typeface="+mn-cs"/>
              </a:rPr>
              <a:t>Consumers now commonly communicate over the Internet with banks, stores, and a variety of providers of goods and services.</a:t>
            </a:r>
          </a:p>
          <a:p>
            <a:r>
              <a:rPr lang="en-US" sz="1200" b="0" i="0" kern="1200" dirty="0" smtClean="0">
                <a:solidFill>
                  <a:schemeClr val="tx1"/>
                </a:solidFill>
                <a:effectLst/>
                <a:latin typeface="Arial" charset="0"/>
                <a:ea typeface="+mn-ea"/>
                <a:cs typeface="+mn-cs"/>
              </a:rPr>
              <a:t>Students do research for classes by accessing library indexes and publications located in other parts of their country and in other parts of the world.</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It is not feasible to connect computers across a country, or around the world, with physical cables. Therefore, different technologies have evolved to support this communication requirement. Increasingly, the Internet is being used as an inexpensive alternative to enterprise WANs. New technologies are available to businesses to provide security and privacy for their Internet communications and transactions. WANs used by themselves, or in concert with the Internet, allow organizations and individuals to meet their wide-area communication needs.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Every business is unique and how an organization grows depends on many factors. These factors include the type of products or service the business sells, the management philosophy of the owners, and the economic climate of the country in which the business operates.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dirty="0" smtClean="0"/>
              <a:t>SPAN Engineering – example used in the curriculum</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WAN operations focus primarily on the physical layer (OSI Layer 1) and the data link layer (OSI Layer 2). WAN access standards typically describe both physical layer delivery methods and data link layer requirements, including physical addressing, flow control, and encapsulation.</a:t>
            </a:r>
          </a:p>
          <a:p>
            <a:r>
              <a:rPr lang="en-US" sz="1200" b="0" i="0" kern="1200" dirty="0" smtClean="0">
                <a:solidFill>
                  <a:schemeClr val="tx1"/>
                </a:solidFill>
                <a:effectLst/>
                <a:latin typeface="Arial" charset="0"/>
                <a:ea typeface="+mn-ea"/>
                <a:cs typeface="+mn-cs"/>
              </a:rPr>
              <a:t>WAN access standards are defined and managed by a number of recognized authorities, including the:</a:t>
            </a:r>
          </a:p>
          <a:p>
            <a:r>
              <a:rPr lang="en-US" sz="1200" b="0" i="0" kern="1200" dirty="0" smtClean="0">
                <a:solidFill>
                  <a:schemeClr val="tx1"/>
                </a:solidFill>
                <a:effectLst/>
                <a:latin typeface="Arial" charset="0"/>
                <a:ea typeface="+mn-ea"/>
                <a:cs typeface="+mn-cs"/>
              </a:rPr>
              <a:t>Telecommunication Industry Association and the Electronic Industries Alliance (TIA/EIA)</a:t>
            </a:r>
          </a:p>
          <a:p>
            <a:r>
              <a:rPr lang="en-US" sz="1200" b="0" i="0" kern="1200" dirty="0" smtClean="0">
                <a:solidFill>
                  <a:schemeClr val="tx1"/>
                </a:solidFill>
                <a:effectLst/>
                <a:latin typeface="Arial" charset="0"/>
                <a:ea typeface="+mn-ea"/>
                <a:cs typeface="+mn-cs"/>
              </a:rPr>
              <a:t>International Organization for Standardization (ISO)</a:t>
            </a:r>
          </a:p>
          <a:p>
            <a:r>
              <a:rPr lang="en-US" sz="1200" b="0" i="0" kern="1200" dirty="0" smtClean="0">
                <a:solidFill>
                  <a:schemeClr val="tx1"/>
                </a:solidFill>
                <a:effectLst/>
                <a:latin typeface="Arial" charset="0"/>
                <a:ea typeface="+mn-ea"/>
                <a:cs typeface="+mn-cs"/>
              </a:rPr>
              <a:t>Institute of Electrical and Electronics Engineers (IEEE)</a:t>
            </a:r>
          </a:p>
          <a:p>
            <a:r>
              <a:rPr lang="en-US" sz="1200" b="0" i="0" kern="1200" dirty="0" smtClean="0">
                <a:solidFill>
                  <a:schemeClr val="tx1"/>
                </a:solidFill>
                <a:effectLst/>
                <a:latin typeface="Arial" charset="0"/>
                <a:ea typeface="+mn-ea"/>
                <a:cs typeface="+mn-cs"/>
              </a:rPr>
              <a:t>Layer 1 protocols describe how to provide electrical, mechanical, operational, and functional connections to the services of a communications service provider.</a:t>
            </a:r>
          </a:p>
          <a:p>
            <a:r>
              <a:rPr lang="en-US" sz="1200" b="0" i="0" kern="1200" dirty="0" smtClean="0">
                <a:solidFill>
                  <a:schemeClr val="tx1"/>
                </a:solidFill>
                <a:effectLst/>
                <a:latin typeface="Arial" charset="0"/>
                <a:ea typeface="+mn-ea"/>
                <a:cs typeface="+mn-cs"/>
              </a:rPr>
              <a:t>Layer 2 protocols define how data is encapsulated for transmission toward a remote location, and the mechanisms for transferring the resulting frames. A variety of different technologies are used, such as the Point-to-Point Protocol (PPP), Frame Relay, and ATM. Some of these protocols use the same basic framing or a subset of the High-Level Data Link Control (HDLC) mechanism.</a:t>
            </a:r>
          </a:p>
          <a:p>
            <a:r>
              <a:rPr lang="en-US" sz="1200" b="0" i="0" kern="1200" dirty="0" smtClean="0">
                <a:solidFill>
                  <a:schemeClr val="tx1"/>
                </a:solidFill>
                <a:effectLst/>
                <a:latin typeface="Arial" charset="0"/>
                <a:ea typeface="+mn-ea"/>
                <a:cs typeface="+mn-cs"/>
              </a:rPr>
              <a:t>Most WAN links are point-to-point. For this reason, the address field in the Layer 2 frame is usually not used.</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One primary difference between a WAN and a LAN is that a company or organization must subscribe to an outside WAN service provider to use WAN carrier network services. A WAN uses data links provided by carrier services to access the Internet and connect different locations of an organization to each other, to locations of other organizations, to external services, and to remote users.</a:t>
            </a:r>
          </a:p>
          <a:p>
            <a:r>
              <a:rPr lang="en-US" sz="1200" b="0" i="0" kern="1200" dirty="0" smtClean="0">
                <a:solidFill>
                  <a:schemeClr val="tx1"/>
                </a:solidFill>
                <a:effectLst/>
                <a:latin typeface="Arial" charset="0"/>
                <a:ea typeface="+mn-ea"/>
                <a:cs typeface="+mn-cs"/>
              </a:rPr>
              <a:t>The physical layer of a WAN describes the physical connections between the company network and the service provider network. The figure illustrates the terminology commonly used to describe WAN connections, including:</a:t>
            </a:r>
          </a:p>
          <a:p>
            <a:r>
              <a:rPr lang="en-US" sz="1200" b="1" i="0" kern="1200" dirty="0" smtClean="0">
                <a:solidFill>
                  <a:schemeClr val="tx1"/>
                </a:solidFill>
                <a:effectLst/>
                <a:latin typeface="Arial" charset="0"/>
                <a:ea typeface="+mn-ea"/>
                <a:cs typeface="+mn-cs"/>
              </a:rPr>
              <a:t>Customer Premises Equipment (CPE) </a:t>
            </a:r>
            <a:r>
              <a:rPr lang="en-US" sz="1200" b="0" i="0" kern="1200" dirty="0" smtClean="0">
                <a:solidFill>
                  <a:schemeClr val="tx1"/>
                </a:solidFill>
                <a:effectLst/>
                <a:latin typeface="Arial" charset="0"/>
                <a:ea typeface="+mn-ea"/>
                <a:cs typeface="+mn-cs"/>
              </a:rPr>
              <a:t>- The devices and inside wiring located on the enterprise edge connecting to a carrier link. The subscriber either owns the CPE or leases the CPE from the service provider. A subscriber, in this context, is a company that arranges for WAN services from a service provider.</a:t>
            </a:r>
          </a:p>
          <a:p>
            <a:r>
              <a:rPr lang="en-US" sz="1200" b="1" i="0" kern="1200" dirty="0" smtClean="0">
                <a:solidFill>
                  <a:schemeClr val="tx1"/>
                </a:solidFill>
                <a:effectLst/>
                <a:latin typeface="Arial" charset="0"/>
                <a:ea typeface="+mn-ea"/>
                <a:cs typeface="+mn-cs"/>
              </a:rPr>
              <a:t>Data Communications Equipment (DCE) </a:t>
            </a:r>
            <a:r>
              <a:rPr lang="en-US" sz="1200" b="0" i="0" kern="1200" dirty="0" smtClean="0">
                <a:solidFill>
                  <a:schemeClr val="tx1"/>
                </a:solidFill>
                <a:effectLst/>
                <a:latin typeface="Arial" charset="0"/>
                <a:ea typeface="+mn-ea"/>
                <a:cs typeface="+mn-cs"/>
              </a:rPr>
              <a:t>- Also called data circuit-terminating equipment, the DCE consists of devices that put data on the local loop. The DCE primarily provides an interface to connect subscribers to a communication link on the WAN cloud.</a:t>
            </a:r>
          </a:p>
          <a:p>
            <a:r>
              <a:rPr lang="en-US" sz="1200" b="1" i="0" kern="1200" dirty="0" smtClean="0">
                <a:solidFill>
                  <a:schemeClr val="tx1"/>
                </a:solidFill>
                <a:effectLst/>
                <a:latin typeface="Arial" charset="0"/>
                <a:ea typeface="+mn-ea"/>
                <a:cs typeface="+mn-cs"/>
              </a:rPr>
              <a:t>Data Terminal Equipment (DTE) </a:t>
            </a:r>
            <a:r>
              <a:rPr lang="en-US" sz="1200" b="0" i="0" kern="1200" dirty="0" smtClean="0">
                <a:solidFill>
                  <a:schemeClr val="tx1"/>
                </a:solidFill>
                <a:effectLst/>
                <a:latin typeface="Arial" charset="0"/>
                <a:ea typeface="+mn-ea"/>
                <a:cs typeface="+mn-cs"/>
              </a:rPr>
              <a:t>- The customer devices that pass the data from a customer network or host computer for transmission over the WAN. The DTE connects to the local loop through the DCE.</a:t>
            </a:r>
          </a:p>
          <a:p>
            <a:r>
              <a:rPr lang="en-US" sz="1200" b="1" i="0" kern="1200" dirty="0" smtClean="0">
                <a:solidFill>
                  <a:schemeClr val="tx1"/>
                </a:solidFill>
                <a:effectLst/>
                <a:latin typeface="Arial" charset="0"/>
                <a:ea typeface="+mn-ea"/>
                <a:cs typeface="+mn-cs"/>
              </a:rPr>
              <a:t>Demarcation Point </a:t>
            </a:r>
            <a:r>
              <a:rPr lang="en-US" sz="1200" b="0" i="0" kern="1200" dirty="0" smtClean="0">
                <a:solidFill>
                  <a:schemeClr val="tx1"/>
                </a:solidFill>
                <a:effectLst/>
                <a:latin typeface="Arial" charset="0"/>
                <a:ea typeface="+mn-ea"/>
                <a:cs typeface="+mn-cs"/>
              </a:rPr>
              <a:t>- A point established in a building or complex to separate customer equipment from service provider equipment. Physically, the demarcation point is the cabling junction box, located on the customer premises, that connects the CPE wiring to the local loop. It is usually placed for easy access by a technician. The demarcation point is the place where the responsibility for the connection changes from the user to the service provider. When problems arise, it is necessary to determine whether the user or the service provider is responsible for troubleshooting or repair.</a:t>
            </a:r>
          </a:p>
          <a:p>
            <a:r>
              <a:rPr lang="en-US" sz="1200" b="1" i="0" kern="1200" dirty="0" smtClean="0">
                <a:solidFill>
                  <a:schemeClr val="tx1"/>
                </a:solidFill>
                <a:effectLst/>
                <a:latin typeface="Arial" charset="0"/>
                <a:ea typeface="+mn-ea"/>
                <a:cs typeface="+mn-cs"/>
              </a:rPr>
              <a:t>Local Loop </a:t>
            </a:r>
            <a:r>
              <a:rPr lang="en-US" sz="1200" b="0" i="0" kern="1200" dirty="0" smtClean="0">
                <a:solidFill>
                  <a:schemeClr val="tx1"/>
                </a:solidFill>
                <a:effectLst/>
                <a:latin typeface="Arial" charset="0"/>
                <a:ea typeface="+mn-ea"/>
                <a:cs typeface="+mn-cs"/>
              </a:rPr>
              <a:t>- The actual copper or fiber cable that connects the CPE to the CO of the service provider. The local loop is also sometimes called the “last-mile”.</a:t>
            </a:r>
          </a:p>
          <a:p>
            <a:r>
              <a:rPr lang="en-US" sz="1200" b="1" i="0" kern="1200" dirty="0" smtClean="0">
                <a:solidFill>
                  <a:schemeClr val="tx1"/>
                </a:solidFill>
                <a:effectLst/>
                <a:latin typeface="Arial" charset="0"/>
                <a:ea typeface="+mn-ea"/>
                <a:cs typeface="+mn-cs"/>
              </a:rPr>
              <a:t>Central Office (CO) </a:t>
            </a:r>
            <a:r>
              <a:rPr lang="en-US" sz="1200" b="0" i="0" kern="1200" dirty="0" smtClean="0">
                <a:solidFill>
                  <a:schemeClr val="tx1"/>
                </a:solidFill>
                <a:effectLst/>
                <a:latin typeface="Arial" charset="0"/>
                <a:ea typeface="+mn-ea"/>
                <a:cs typeface="+mn-cs"/>
              </a:rPr>
              <a:t>- The CO is the local service provider facility or building that connects the CPE to the provider network.</a:t>
            </a:r>
          </a:p>
          <a:p>
            <a:r>
              <a:rPr lang="en-US" sz="1200" b="1" i="0" kern="1200" dirty="0" smtClean="0">
                <a:solidFill>
                  <a:schemeClr val="tx1"/>
                </a:solidFill>
                <a:effectLst/>
                <a:latin typeface="Arial" charset="0"/>
                <a:ea typeface="+mn-ea"/>
                <a:cs typeface="+mn-cs"/>
              </a:rPr>
              <a:t>Toll network</a:t>
            </a:r>
            <a:r>
              <a:rPr lang="en-US" sz="1200" b="0" i="0" kern="1200" dirty="0" smtClean="0">
                <a:solidFill>
                  <a:schemeClr val="tx1"/>
                </a:solidFill>
                <a:effectLst/>
                <a:latin typeface="Arial" charset="0"/>
                <a:ea typeface="+mn-ea"/>
                <a:cs typeface="+mn-cs"/>
              </a:rPr>
              <a:t> - This consists of the long-haul, all-digital, fiber-optic communications lines, switches, routers, and other equipment inside the WAN provider network.</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37383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smtClean="0">
                <a:solidFill>
                  <a:schemeClr val="tx1"/>
                </a:solidFill>
                <a:effectLst/>
                <a:latin typeface="Arial" charset="0"/>
                <a:ea typeface="+mn-ea"/>
                <a:cs typeface="+mn-cs"/>
              </a:rPr>
              <a:t>Dialup modem </a:t>
            </a:r>
            <a:r>
              <a:rPr lang="en-US" sz="1200" b="0" i="0" kern="1200" dirty="0" smtClean="0">
                <a:solidFill>
                  <a:schemeClr val="tx1"/>
                </a:solidFill>
                <a:effectLst/>
                <a:latin typeface="Arial" charset="0"/>
                <a:ea typeface="+mn-ea"/>
                <a:cs typeface="+mn-cs"/>
              </a:rPr>
              <a:t>- Considered to be a legacy WAN technology, a </a:t>
            </a:r>
            <a:r>
              <a:rPr lang="en-US" sz="1200" b="0" i="0" kern="1200" dirty="0" err="1" smtClean="0">
                <a:solidFill>
                  <a:schemeClr val="tx1"/>
                </a:solidFill>
                <a:effectLst/>
                <a:latin typeface="Arial" charset="0"/>
                <a:ea typeface="+mn-ea"/>
                <a:cs typeface="+mn-cs"/>
              </a:rPr>
              <a:t>voiceband</a:t>
            </a:r>
            <a:r>
              <a:rPr lang="en-US" sz="1200" b="0" i="0" kern="1200" dirty="0" smtClean="0">
                <a:solidFill>
                  <a:schemeClr val="tx1"/>
                </a:solidFill>
                <a:effectLst/>
                <a:latin typeface="Arial" charset="0"/>
                <a:ea typeface="+mn-ea"/>
                <a:cs typeface="+mn-cs"/>
              </a:rPr>
              <a:t> modem converts (i.e., modulates) the digital signals produced by a computer into voice frequencies that can be transmitted over the analog lines of the public telephone network. On the other side of the connection, another modem converts the sounds back into a digital signal (i.e., demodulates) for input to a computer or network connection.</a:t>
            </a:r>
          </a:p>
          <a:p>
            <a:r>
              <a:rPr lang="en-US" sz="1200" b="1" i="0" kern="1200" dirty="0" smtClean="0">
                <a:solidFill>
                  <a:schemeClr val="tx1"/>
                </a:solidFill>
                <a:effectLst/>
                <a:latin typeface="Arial" charset="0"/>
                <a:ea typeface="+mn-ea"/>
                <a:cs typeface="+mn-cs"/>
              </a:rPr>
              <a:t>Access server </a:t>
            </a:r>
            <a:r>
              <a:rPr lang="en-US" sz="1200" b="0" i="0" kern="1200" dirty="0" smtClean="0">
                <a:solidFill>
                  <a:schemeClr val="tx1"/>
                </a:solidFill>
                <a:effectLst/>
                <a:latin typeface="Arial" charset="0"/>
                <a:ea typeface="+mn-ea"/>
                <a:cs typeface="+mn-cs"/>
              </a:rPr>
              <a:t>- Concentrates dialup modem, dial-in and dial-out user communications. Considered to be a legacy technology, an access server may have a mixture of analog and digital interfaces and support hundreds of simultaneous users.</a:t>
            </a:r>
          </a:p>
          <a:p>
            <a:r>
              <a:rPr lang="en-US" sz="1200" b="1" i="0" kern="1200" dirty="0" smtClean="0">
                <a:solidFill>
                  <a:schemeClr val="tx1"/>
                </a:solidFill>
                <a:effectLst/>
                <a:latin typeface="Arial" charset="0"/>
                <a:ea typeface="+mn-ea"/>
                <a:cs typeface="+mn-cs"/>
              </a:rPr>
              <a:t>Broadband modem</a:t>
            </a:r>
            <a:r>
              <a:rPr lang="en-US" sz="1200" b="0" i="0" kern="1200" dirty="0" smtClean="0">
                <a:solidFill>
                  <a:schemeClr val="tx1"/>
                </a:solidFill>
                <a:effectLst/>
                <a:latin typeface="Arial" charset="0"/>
                <a:ea typeface="+mn-ea"/>
                <a:cs typeface="+mn-cs"/>
              </a:rPr>
              <a:t> - A type of digital modem used with high-speed DSL or cable Internet service. Both operate in a similar manner to the </a:t>
            </a:r>
            <a:r>
              <a:rPr lang="en-US" sz="1200" b="0" i="0" kern="1200" dirty="0" err="1" smtClean="0">
                <a:solidFill>
                  <a:schemeClr val="tx1"/>
                </a:solidFill>
                <a:effectLst/>
                <a:latin typeface="Arial" charset="0"/>
                <a:ea typeface="+mn-ea"/>
                <a:cs typeface="+mn-cs"/>
              </a:rPr>
              <a:t>voiceband</a:t>
            </a:r>
            <a:r>
              <a:rPr lang="en-US" sz="1200" b="0" i="0" kern="1200" dirty="0" smtClean="0">
                <a:solidFill>
                  <a:schemeClr val="tx1"/>
                </a:solidFill>
                <a:effectLst/>
                <a:latin typeface="Arial" charset="0"/>
                <a:ea typeface="+mn-ea"/>
                <a:cs typeface="+mn-cs"/>
              </a:rPr>
              <a:t> modem, but use higher broadband frequencies and transmission speeds.</a:t>
            </a:r>
          </a:p>
          <a:p>
            <a:r>
              <a:rPr lang="en-US" sz="1200" b="1" i="0" kern="1200" dirty="0" smtClean="0">
                <a:solidFill>
                  <a:schemeClr val="tx1"/>
                </a:solidFill>
                <a:effectLst/>
                <a:latin typeface="Arial" charset="0"/>
                <a:ea typeface="+mn-ea"/>
                <a:cs typeface="+mn-cs"/>
              </a:rPr>
              <a:t>CSU/DSU </a:t>
            </a:r>
            <a:r>
              <a:rPr lang="en-US" sz="1200" b="0" i="0" kern="1200" dirty="0" smtClean="0">
                <a:solidFill>
                  <a:schemeClr val="tx1"/>
                </a:solidFill>
                <a:effectLst/>
                <a:latin typeface="Arial" charset="0"/>
                <a:ea typeface="+mn-ea"/>
                <a:cs typeface="+mn-cs"/>
              </a:rPr>
              <a:t>- Digital-leased lines require a CSU and a DSU. A CSU/DSU can be a separate device like a modem or it can be an interface on a router. The CSU provides termination for the digital signal and ensures connection integrity through error correction and line monitoring. The DSU converts the line frames into frames that the LAN can interpret and vice versa.</a:t>
            </a:r>
          </a:p>
          <a:p>
            <a:r>
              <a:rPr lang="en-US" sz="1200" b="1" i="0" kern="1200" dirty="0" smtClean="0">
                <a:solidFill>
                  <a:schemeClr val="tx1"/>
                </a:solidFill>
                <a:effectLst/>
                <a:latin typeface="Arial" charset="0"/>
                <a:ea typeface="+mn-ea"/>
                <a:cs typeface="+mn-cs"/>
              </a:rPr>
              <a:t>WAN switch </a:t>
            </a:r>
            <a:r>
              <a:rPr lang="en-US" sz="1200" b="0" i="0" kern="1200" dirty="0" smtClean="0">
                <a:solidFill>
                  <a:schemeClr val="tx1"/>
                </a:solidFill>
                <a:effectLst/>
                <a:latin typeface="Arial" charset="0"/>
                <a:ea typeface="+mn-ea"/>
                <a:cs typeface="+mn-cs"/>
              </a:rPr>
              <a:t>- A multiport internetworking device used in service provider networks. These devices typically switch traffic, such as Frame Relay or ATM and operate at Layer 2.</a:t>
            </a:r>
          </a:p>
          <a:p>
            <a:r>
              <a:rPr lang="en-US" sz="1200" b="1" i="0" kern="1200" dirty="0" smtClean="0">
                <a:solidFill>
                  <a:schemeClr val="tx1"/>
                </a:solidFill>
                <a:effectLst/>
                <a:latin typeface="Arial" charset="0"/>
                <a:ea typeface="+mn-ea"/>
                <a:cs typeface="+mn-cs"/>
              </a:rPr>
              <a:t>Router </a:t>
            </a:r>
            <a:r>
              <a:rPr lang="en-US" sz="1200" b="0" i="0" kern="1200" dirty="0" smtClean="0">
                <a:solidFill>
                  <a:schemeClr val="tx1"/>
                </a:solidFill>
                <a:effectLst/>
                <a:latin typeface="Arial" charset="0"/>
                <a:ea typeface="+mn-ea"/>
                <a:cs typeface="+mn-cs"/>
              </a:rPr>
              <a:t>- Provides internetworking and WAN access interface ports that are used to connect to the service provider network. These interfaces may be serial connections, Ethernet, or other WAN interfaces. With some types of WAN interfaces, an external device, such as a DSU/CSU or modem (analog, cable, or DSL), is required to connect the router to the local service provider.</a:t>
            </a:r>
          </a:p>
          <a:p>
            <a:r>
              <a:rPr lang="en-US" sz="1200" b="1" i="0" kern="1200" dirty="0" smtClean="0">
                <a:solidFill>
                  <a:schemeClr val="tx1"/>
                </a:solidFill>
                <a:effectLst/>
                <a:latin typeface="Arial" charset="0"/>
                <a:ea typeface="+mn-ea"/>
                <a:cs typeface="+mn-cs"/>
              </a:rPr>
              <a:t>Core router/Multilayer switch </a:t>
            </a:r>
            <a:r>
              <a:rPr lang="en-US" sz="1200" b="0" i="0" kern="1200" dirty="0" smtClean="0">
                <a:solidFill>
                  <a:schemeClr val="tx1"/>
                </a:solidFill>
                <a:effectLst/>
                <a:latin typeface="Arial" charset="0"/>
                <a:ea typeface="+mn-ea"/>
                <a:cs typeface="+mn-cs"/>
              </a:rPr>
              <a:t>- A router or multilayer switch that resides within the middle or backbone of the WAN, rather than at its periphery. To fulfill this role, a router or multilayer switch must be able to support multiple telecommunications interfaces of the highest speed used in the WAN core. It must also be able to forward IP packets at full speed on all of those interfaces. The router or multilayer switch must also support the routing protocols being used in the core.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A circuit-switched network is one that establishes a dedicated circuit (or channel) between nodes and terminals before the users may communicate. Specifically, circuit switching dynamically establishes a dedicated virtual connection for voice or data between a sender and a receiver. Before communication can start, it is necessary to establish the connection through the network of the service provider.</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Packet switching splits traffic data into packets that are routed over a shared network. Packet-switching networks do not require a circuit to be established, and they allow many pairs of nodes to communicate over the same channel.</a:t>
            </a:r>
          </a:p>
          <a:p>
            <a:r>
              <a:rPr lang="en-US" sz="1200" b="0" i="0" kern="1200" dirty="0" smtClean="0">
                <a:solidFill>
                  <a:schemeClr val="tx1"/>
                </a:solidFill>
                <a:effectLst/>
                <a:latin typeface="Arial" charset="0"/>
                <a:ea typeface="+mn-ea"/>
                <a:cs typeface="+mn-cs"/>
              </a:rPr>
              <a:t>The switches in a packet-switched network (PSN) determine the links that packets must be sent over based on the addressing information in each packet.</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mn-ea"/>
                <a:cs typeface="+mn-cs"/>
              </a:rPr>
              <a:t>Connectionless systems </a:t>
            </a:r>
            <a:r>
              <a:rPr lang="en-US" sz="1200" b="0" i="0" kern="1200" dirty="0" smtClean="0">
                <a:solidFill>
                  <a:schemeClr val="tx1"/>
                </a:solidFill>
                <a:effectLst/>
                <a:latin typeface="Arial" charset="0"/>
                <a:ea typeface="+mn-ea"/>
                <a:cs typeface="+mn-cs"/>
              </a:rPr>
              <a:t>- Full addressing information must be carried in each packet. Each switch must evaluate the address to determine where to send the packet. An example of a connectionless system is the Internet.</a:t>
            </a:r>
          </a:p>
          <a:p>
            <a:r>
              <a:rPr lang="en-US" sz="1200" b="1" i="0" kern="1200" dirty="0" smtClean="0">
                <a:solidFill>
                  <a:schemeClr val="tx1"/>
                </a:solidFill>
                <a:effectLst/>
                <a:latin typeface="Arial" charset="0"/>
                <a:ea typeface="+mn-ea"/>
                <a:cs typeface="+mn-cs"/>
              </a:rPr>
              <a:t>Connection-oriented systems </a:t>
            </a:r>
            <a:r>
              <a:rPr lang="en-US" sz="1200" b="0" i="0" kern="1200" dirty="0" smtClean="0">
                <a:solidFill>
                  <a:schemeClr val="tx1"/>
                </a:solidFill>
                <a:effectLst/>
                <a:latin typeface="Arial" charset="0"/>
                <a:ea typeface="+mn-ea"/>
                <a:cs typeface="+mn-cs"/>
              </a:rPr>
              <a:t>- The network predetermines the route for a packet, and each packet only has to carry an identifier. The switch determines the onward route by looking up the identifier in tables held in memory. The set of entries in the tables identifies a particular route or circuit through the system. When the circuit is established temporarily while a packet is traveling through it, and then breaks down again, it is called a virtual circuit (VC). An example of a connection-oriented system is Frame Relay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1"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13</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marL="0" indent="0" eaLnBrk="1" hangingPunct="1">
              <a:buFont typeface="Wingdings" pitchFamily="2" charset="2"/>
              <a:buNone/>
            </a:pPr>
            <a:endParaRPr lang="en-US" sz="1200" b="1" dirty="0" smtClean="0">
              <a:cs typeface="Arial" charset="0"/>
            </a:endParaRPr>
          </a:p>
        </p:txBody>
      </p:sp>
    </p:spTree>
    <p:extLst>
      <p:ext uri="{BB962C8B-B14F-4D97-AF65-F5344CB8AC3E}">
        <p14:creationId xmlns:p14="http://schemas.microsoft.com/office/powerpoint/2010/main" val="2791092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There are several WAN access connection options that ISPs can use to connect the local loop to the enterprise edge. These WAN access options differ in technology, speed, and cost. Each has distinct advantages and disadvantages. Familiarity with these technologies is an important part of network design.</a:t>
            </a:r>
          </a:p>
          <a:p>
            <a:r>
              <a:rPr lang="en-US" sz="1200" b="1" i="0" kern="1200" dirty="0" smtClean="0">
                <a:solidFill>
                  <a:schemeClr val="tx1"/>
                </a:solidFill>
                <a:effectLst/>
                <a:latin typeface="Arial" charset="0"/>
                <a:ea typeface="+mn-ea"/>
                <a:cs typeface="+mn-cs"/>
              </a:rPr>
              <a:t>Private WAN infrastructure </a:t>
            </a:r>
            <a:r>
              <a:rPr lang="en-US" sz="1200" b="0" i="0" kern="1200" dirty="0" smtClean="0">
                <a:solidFill>
                  <a:schemeClr val="tx1"/>
                </a:solidFill>
                <a:effectLst/>
                <a:latin typeface="Arial" charset="0"/>
                <a:ea typeface="+mn-ea"/>
                <a:cs typeface="+mn-cs"/>
              </a:rPr>
              <a:t>- Service providers may offer dedicated point-to-point leased lines, circuit-switched links, such as PSTN or ISDN, and packet-switched links, such as Ethernet WAN, ATM, or Frame Relay.</a:t>
            </a:r>
          </a:p>
          <a:p>
            <a:r>
              <a:rPr lang="en-US" sz="1200" b="1" i="0" kern="1200" dirty="0" smtClean="0">
                <a:solidFill>
                  <a:schemeClr val="tx1"/>
                </a:solidFill>
                <a:effectLst/>
                <a:latin typeface="Arial" charset="0"/>
                <a:ea typeface="+mn-ea"/>
                <a:cs typeface="+mn-cs"/>
              </a:rPr>
              <a:t>Public WAN infrastructure </a:t>
            </a:r>
            <a:r>
              <a:rPr lang="en-US" sz="1200" b="0" i="0" kern="1200" dirty="0" smtClean="0">
                <a:solidFill>
                  <a:schemeClr val="tx1"/>
                </a:solidFill>
                <a:effectLst/>
                <a:latin typeface="Arial" charset="0"/>
                <a:ea typeface="+mn-ea"/>
                <a:cs typeface="+mn-cs"/>
              </a:rPr>
              <a:t>- Service provider may offer broadband Internet access using digital subscriber line (DSL), cable, and satellite access. Broadband connection options are typically used to connect small offices and telecommuting employees to a corporate site over the Internet. Data travelling between corporate sites over the public WAN infrastructure should be protected using VPNs.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Long-range communications are usually those connections between ISPs, or between branch offices in very large companies.</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Service provider networks are complex. They consist mostly of high-bandwidth fiber optic media, using either the Synchronous Optical Networking (SONET) or Synchronous Digital Hierarchy (SDH) standard. These standards define how to transfer multiple data, voice, and video traffic over optical fiber using lasers or light-emitting diodes (LEDs) over great distances.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Leased lines have existed since the early 1950s and for this reason, are referred to by different names such as leased circuits, serial link, serial line, point-to-point link, and T1/E1 or T3/E3 lines. The term leased line refers to the fact that the organization pays a monthly lease fee to a service provider to use the line. Leased lines are available in different capacities and are generally priced based on the bandwidth required and the distance between the two connected points.</a:t>
            </a:r>
          </a:p>
          <a:p>
            <a:r>
              <a:rPr lang="en-US" sz="1200" b="0" i="0" kern="1200" dirty="0" smtClean="0">
                <a:solidFill>
                  <a:schemeClr val="tx1"/>
                </a:solidFill>
                <a:effectLst/>
                <a:latin typeface="Arial" charset="0"/>
                <a:ea typeface="+mn-ea"/>
                <a:cs typeface="+mn-cs"/>
              </a:rPr>
              <a:t>The advantages of leased lines include:</a:t>
            </a:r>
          </a:p>
          <a:p>
            <a:r>
              <a:rPr lang="en-US" sz="1200" b="1" i="0" kern="1200" dirty="0" smtClean="0">
                <a:solidFill>
                  <a:schemeClr val="tx1"/>
                </a:solidFill>
                <a:effectLst/>
                <a:latin typeface="Arial" charset="0"/>
                <a:ea typeface="+mn-ea"/>
                <a:cs typeface="+mn-cs"/>
              </a:rPr>
              <a:t>Simplicity</a:t>
            </a:r>
            <a:r>
              <a:rPr lang="en-US" sz="1200" b="0" i="0" kern="1200" dirty="0" smtClean="0">
                <a:solidFill>
                  <a:schemeClr val="tx1"/>
                </a:solidFill>
                <a:effectLst/>
                <a:latin typeface="Arial" charset="0"/>
                <a:ea typeface="+mn-ea"/>
                <a:cs typeface="+mn-cs"/>
              </a:rPr>
              <a:t> - Point-to-point communication links require minimal expertise to install and maintain.</a:t>
            </a:r>
          </a:p>
          <a:p>
            <a:r>
              <a:rPr lang="en-US" sz="1200" b="1" i="0" kern="1200" dirty="0" smtClean="0">
                <a:solidFill>
                  <a:schemeClr val="tx1"/>
                </a:solidFill>
                <a:effectLst/>
                <a:latin typeface="Arial" charset="0"/>
                <a:ea typeface="+mn-ea"/>
                <a:cs typeface="+mn-cs"/>
              </a:rPr>
              <a:t>Quality</a:t>
            </a:r>
            <a:r>
              <a:rPr lang="en-US" sz="1200" b="0" i="0" kern="1200" dirty="0" smtClean="0">
                <a:solidFill>
                  <a:schemeClr val="tx1"/>
                </a:solidFill>
                <a:effectLst/>
                <a:latin typeface="Arial" charset="0"/>
                <a:ea typeface="+mn-ea"/>
                <a:cs typeface="+mn-cs"/>
              </a:rPr>
              <a:t> - Point-to-point communication links usually offer high service quality, if they have adequate bandwidth. The dedicated capacity removes latency or jitter between the endpoints.</a:t>
            </a:r>
          </a:p>
          <a:p>
            <a:r>
              <a:rPr lang="en-US" sz="1200" b="1" i="0" kern="1200" dirty="0" smtClean="0">
                <a:solidFill>
                  <a:schemeClr val="tx1"/>
                </a:solidFill>
                <a:effectLst/>
                <a:latin typeface="Arial" charset="0"/>
                <a:ea typeface="+mn-ea"/>
                <a:cs typeface="+mn-cs"/>
              </a:rPr>
              <a:t>Availability</a:t>
            </a:r>
            <a:r>
              <a:rPr lang="en-US" sz="1200" b="0" i="0" kern="1200" dirty="0" smtClean="0">
                <a:solidFill>
                  <a:schemeClr val="tx1"/>
                </a:solidFill>
                <a:effectLst/>
                <a:latin typeface="Arial" charset="0"/>
                <a:ea typeface="+mn-ea"/>
                <a:cs typeface="+mn-cs"/>
              </a:rPr>
              <a:t> - Constant availability is essential for some applications, such as e-commerce. Point-to-point communication links provide permanent, dedicated capacity which is required for VoIP or Video over IP.</a:t>
            </a:r>
          </a:p>
          <a:p>
            <a:r>
              <a:rPr lang="en-US" sz="1200" b="0" i="0" kern="1200" dirty="0" smtClean="0">
                <a:solidFill>
                  <a:schemeClr val="tx1"/>
                </a:solidFill>
                <a:effectLst/>
                <a:latin typeface="Arial" charset="0"/>
                <a:ea typeface="+mn-ea"/>
                <a:cs typeface="+mn-cs"/>
              </a:rPr>
              <a:t>The disadvantages of leased lines include:</a:t>
            </a:r>
          </a:p>
          <a:p>
            <a:r>
              <a:rPr lang="en-US" sz="1200" b="1" i="0" kern="1200" dirty="0" smtClean="0">
                <a:solidFill>
                  <a:schemeClr val="tx1"/>
                </a:solidFill>
                <a:effectLst/>
                <a:latin typeface="Arial" charset="0"/>
                <a:ea typeface="+mn-ea"/>
                <a:cs typeface="+mn-cs"/>
              </a:rPr>
              <a:t>Cost</a:t>
            </a:r>
            <a:r>
              <a:rPr lang="en-US" sz="1200" b="0" i="0" kern="1200" dirty="0" smtClean="0">
                <a:solidFill>
                  <a:schemeClr val="tx1"/>
                </a:solidFill>
                <a:effectLst/>
                <a:latin typeface="Arial" charset="0"/>
                <a:ea typeface="+mn-ea"/>
                <a:cs typeface="+mn-cs"/>
              </a:rPr>
              <a:t> - Point-to-point links are generally the most expensive type of WAN access. The cost of leased line solutions can become significant when they are used to connect many sites over increasing distances. In addition, each endpoint requires an interface on the router, which increases equipment costs.</a:t>
            </a:r>
          </a:p>
          <a:p>
            <a:r>
              <a:rPr lang="en-US" sz="1200" b="1" i="0" kern="1200" dirty="0" smtClean="0">
                <a:solidFill>
                  <a:schemeClr val="tx1"/>
                </a:solidFill>
                <a:effectLst/>
                <a:latin typeface="Arial" charset="0"/>
                <a:ea typeface="+mn-ea"/>
                <a:cs typeface="+mn-cs"/>
              </a:rPr>
              <a:t>Limited flexibility </a:t>
            </a:r>
            <a:r>
              <a:rPr lang="en-US" sz="1200" b="0" i="0" kern="1200" dirty="0" smtClean="0">
                <a:solidFill>
                  <a:schemeClr val="tx1"/>
                </a:solidFill>
                <a:effectLst/>
                <a:latin typeface="Arial" charset="0"/>
                <a:ea typeface="+mn-ea"/>
                <a:cs typeface="+mn-cs"/>
              </a:rPr>
              <a:t>- WAN traffic is often variable, and leased lines have a fixed capacity, so that the bandwidth of the line seldom matches the need exactly. Any change to the leased line generally requires a site visit by ISP personnel to adjust capacity.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Dialup WAN access may be required when no other WAN technology is available.</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Dialup access is suitable when intermittent, low-volume data transfers are needed.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Integrated Services Digital Network (ISDN) is a circuit-switching technology that enables the local loop of a PSTN to carry digital signals, resulting in higher capacity switched connections.</a:t>
            </a:r>
          </a:p>
          <a:p>
            <a:r>
              <a:rPr lang="en-US" sz="1200" b="1" i="0" kern="1200" dirty="0" smtClean="0">
                <a:solidFill>
                  <a:schemeClr val="tx1"/>
                </a:solidFill>
                <a:effectLst/>
                <a:latin typeface="Arial" charset="0"/>
                <a:ea typeface="+mn-ea"/>
                <a:cs typeface="+mn-cs"/>
              </a:rPr>
              <a:t>Basic Rate Interface (BRI)</a:t>
            </a:r>
            <a:r>
              <a:rPr lang="en-US" sz="1200" b="0" i="0" kern="1200" dirty="0" smtClean="0">
                <a:solidFill>
                  <a:schemeClr val="tx1"/>
                </a:solidFill>
                <a:effectLst/>
                <a:latin typeface="Arial" charset="0"/>
                <a:ea typeface="+mn-ea"/>
                <a:cs typeface="+mn-cs"/>
              </a:rPr>
              <a:t> - ISDN BRI is intended for the home and small enterprise and provides two 64 kb/s B channels and a 16 kb/s D channel. The BRI D channel is designed for control and often underused, because it has only two B channels to control.</a:t>
            </a:r>
          </a:p>
          <a:p>
            <a:r>
              <a:rPr lang="en-US" sz="1200" b="1" i="0" kern="1200" dirty="0" smtClean="0">
                <a:solidFill>
                  <a:schemeClr val="tx1"/>
                </a:solidFill>
                <a:effectLst/>
                <a:latin typeface="Arial" charset="0"/>
                <a:ea typeface="+mn-ea"/>
                <a:cs typeface="+mn-cs"/>
              </a:rPr>
              <a:t>Primary Rate Interface (PRI)</a:t>
            </a:r>
            <a:r>
              <a:rPr lang="en-US" sz="1200" b="0" i="0" kern="1200" dirty="0" smtClean="0">
                <a:solidFill>
                  <a:schemeClr val="tx1"/>
                </a:solidFill>
                <a:effectLst/>
                <a:latin typeface="Arial" charset="0"/>
                <a:ea typeface="+mn-ea"/>
                <a:cs typeface="+mn-cs"/>
              </a:rPr>
              <a:t> – ISDN is also available for larger installations. In North America, PRI delivers 23 B channels with 64 kb/s and one D channel with 64 kb/s for a total bit rate of up to 1.544 Mb/s. This includes some additional overhead for synchronization. In Europe, Australia, and other parts of the world, ISDN PRI provides 30 B channels and one D channel, for a total bit rate of up to 2.048 Mb/s, including synchronization overhead.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Frame Relay is a simple Layer 2 non-broadcast </a:t>
            </a:r>
            <a:r>
              <a:rPr lang="en-US" sz="1200" b="0" i="0" kern="1200" dirty="0" err="1" smtClean="0">
                <a:solidFill>
                  <a:schemeClr val="tx1"/>
                </a:solidFill>
                <a:effectLst/>
                <a:latin typeface="Arial" charset="0"/>
                <a:ea typeface="+mn-ea"/>
                <a:cs typeface="+mn-cs"/>
              </a:rPr>
              <a:t>multiaccess</a:t>
            </a:r>
            <a:r>
              <a:rPr lang="en-US" sz="1200" b="0" i="0" kern="1200" dirty="0" smtClean="0">
                <a:solidFill>
                  <a:schemeClr val="tx1"/>
                </a:solidFill>
                <a:effectLst/>
                <a:latin typeface="Arial" charset="0"/>
                <a:ea typeface="+mn-ea"/>
                <a:cs typeface="+mn-cs"/>
              </a:rPr>
              <a:t> (NBMA) WAN technology used to interconnect enterprise LANs. A single router interface can be used to connect to multiple sites using PVCs. PVCs are used to carry both voice and data traffic between a source and destination, and support data rates up to 4 Mb/s, with some providers offering even higher rates.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Asynchronous Transfer Mode (ATM) technology is capable of transferring voice, video, and data through private and public networks. It is built on a cell-based architecture rather than on a frame-based architecture. ATM cells are always a fixed length of 53 bytes. The ATM cell contains a 5-byte ATM header followed by 48 bytes of ATM payload. Small, fixed-length cells are well-suited for carrying voice and video traffic because this traffic is intolerant of delay. Video and voice traffic do not have to wait for larger data packets to be transmitted.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Ethernet was originally developed to be a LAN access technology. At that time however, it really was not suitable as a WAN access technology because the maximum cable length supported was only up to a kilometer. However, newer Ethernet standards using fiber optic cables have made Ethernet a reasonable WAN access option. For instance, the IEEE 1000BASE-LX standard supports fiber optic cable lengths of 5 km, while the IEEE 1000BASE-ZX standard supports up to 70 km cable lengths.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MPLS can deliver any type of packet between sites. MPLS can encapsulate packets of various network protocols. It supports a wide range of WAN technologies including T-carrier / E-carrier links, Carrier Ethernet, ATM, Frame Relay, and DSL.</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VSATs create a private WAN while providing connectivity to remote locations.</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Specifically, a router connects to a satellite dish which is pointed to a service provider’s satellite in a geosynchronous orbit in space. The signals must travel approximately 35,786 kilometers (22,236 miles) to the satellite and back.</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There is a wide variety of DSL types, standards, and emerging standards. DSL is now a popular choice for enterprise IT departments to support home workers. Generally, a subscriber cannot choose to connect to an enterprise network directly, but must first connect to an ISP, and then an IP connection is made through the Internet to the enterprise. Security risks are incurred in this process, but can be mediated with security measures.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Coaxial cable is widely used in urban areas to distribute television signals. Network access is available from many cable television providers. This allows for greater bandwidth than the conventional telephone local loop.</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Wireless technology uses the unlicensed radio spectrum to send and receive data. The unlicensed spectrum is accessible to anyone who has a wireless router and wireless technology in the device they are using.</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effectLst/>
                <a:latin typeface="Arial" charset="0"/>
                <a:ea typeface="+mn-ea"/>
                <a:cs typeface="+mn-cs"/>
              </a:rPr>
              <a:t>Municipal Wi-Fi - </a:t>
            </a:r>
            <a:r>
              <a:rPr lang="en-US" sz="1200" b="0" i="0" kern="1200" dirty="0" smtClean="0">
                <a:solidFill>
                  <a:schemeClr val="tx1"/>
                </a:solidFill>
                <a:effectLst/>
                <a:latin typeface="Arial" charset="0"/>
                <a:ea typeface="+mn-ea"/>
                <a:cs typeface="+mn-cs"/>
              </a:rPr>
              <a:t>provide high-speed Internet access for free or for substantially less than the price of other broadband services. o connect to a municipal Wi-Fi, a subscriber typically needs a wireless modem, which provides a stronger radio and directional antenna than conventional wireless adapters</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effectLst/>
                <a:latin typeface="Arial" charset="0"/>
                <a:ea typeface="+mn-ea"/>
                <a:cs typeface="+mn-cs"/>
              </a:rPr>
              <a:t>WiMAX</a:t>
            </a:r>
            <a:r>
              <a:rPr lang="en-US" sz="1200" b="0" i="0" kern="1200" dirty="0" smtClean="0">
                <a:solidFill>
                  <a:schemeClr val="tx1"/>
                </a:solidFill>
                <a:effectLst/>
                <a:latin typeface="Arial" charset="0"/>
                <a:ea typeface="+mn-ea"/>
                <a:cs typeface="+mn-cs"/>
              </a:rPr>
              <a:t> tower within 30 miles of their location. They also need some type of WiMAX receiver and a special encryption code to get access to the base station</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effectLst/>
                <a:latin typeface="Arial" charset="0"/>
                <a:ea typeface="+mn-ea"/>
                <a:cs typeface="+mn-cs"/>
              </a:rPr>
              <a:t>Satellite Internet</a:t>
            </a:r>
            <a:r>
              <a:rPr lang="en-US" sz="1200" b="0" i="0" kern="1200" dirty="0" smtClean="0">
                <a:solidFill>
                  <a:schemeClr val="tx1"/>
                </a:solidFill>
                <a:effectLst/>
                <a:latin typeface="Arial" charset="0"/>
                <a:ea typeface="+mn-ea"/>
                <a:cs typeface="+mn-cs"/>
              </a:rPr>
              <a:t> - Typically used by rural users where cable and DSL are not available. </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Cellular service is another wireless WAN technology being used to connect users and remote locations where no other WAN access technology is available. Many users with smart phones and tablets can use cellular data to email, surf the web, download apps, and watch videos.</a:t>
            </a:r>
          </a:p>
          <a:p>
            <a:r>
              <a:rPr lang="en-US" sz="1200" b="0" i="0" kern="1200" dirty="0" smtClean="0">
                <a:solidFill>
                  <a:schemeClr val="tx1"/>
                </a:solidFill>
                <a:effectLst/>
                <a:latin typeface="Arial" charset="0"/>
                <a:ea typeface="+mn-ea"/>
                <a:cs typeface="+mn-cs"/>
              </a:rPr>
              <a:t>Phones, tablet computers, laptops, and even some routers can communicate through to the Internet using cellular technology. These devices use radio waves to communicate through a nearby mobile phone tower. The device has a small radio antenna, and the provider has a much larger antenna sitting at the top of a tower somewhere within miles of the phone.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Security risks are incurred when a teleworker or a remote office worker uses broadband services to access the corporate WAN over the Internet. To address security concerns, broadband services provide capabilities for using VPN connections to a VPN server, which is typically located at the corporate site.</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smtClean="0">
                <a:solidFill>
                  <a:schemeClr val="tx1"/>
                </a:solidFill>
                <a:effectLst/>
                <a:latin typeface="Arial" charset="0"/>
                <a:ea typeface="+mn-ea"/>
                <a:cs typeface="+mn-cs"/>
              </a:rPr>
              <a:t>What is the purpose of the WAN?</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Considerations include:</a:t>
            </a:r>
          </a:p>
          <a:p>
            <a:r>
              <a:rPr lang="en-US" sz="1200" b="0" i="0" kern="1200" dirty="0" smtClean="0">
                <a:solidFill>
                  <a:schemeClr val="tx1"/>
                </a:solidFill>
                <a:effectLst/>
                <a:latin typeface="Arial" charset="0"/>
                <a:ea typeface="+mn-ea"/>
                <a:cs typeface="+mn-cs"/>
              </a:rPr>
              <a:t>Will the enterprise connect local branches in the same city area, connect remote branches, or connect to a single branch?</a:t>
            </a:r>
          </a:p>
          <a:p>
            <a:r>
              <a:rPr lang="en-US" sz="1200" b="0" i="0" kern="1200" dirty="0" smtClean="0">
                <a:solidFill>
                  <a:schemeClr val="tx1"/>
                </a:solidFill>
                <a:effectLst/>
                <a:latin typeface="Arial" charset="0"/>
                <a:ea typeface="+mn-ea"/>
                <a:cs typeface="+mn-cs"/>
              </a:rPr>
              <a:t>Will the WAN be used to connect internal employees, or external business partners and customers, or all three?</a:t>
            </a:r>
          </a:p>
          <a:p>
            <a:r>
              <a:rPr lang="en-US" sz="1200" b="0" i="0" kern="1200" dirty="0" smtClean="0">
                <a:solidFill>
                  <a:schemeClr val="tx1"/>
                </a:solidFill>
                <a:effectLst/>
                <a:latin typeface="Arial" charset="0"/>
                <a:ea typeface="+mn-ea"/>
                <a:cs typeface="+mn-cs"/>
              </a:rPr>
              <a:t>Will the enterprise connect to customers, connect to business partners, connect to employees, or some combination of these?</a:t>
            </a:r>
          </a:p>
          <a:p>
            <a:r>
              <a:rPr lang="en-US" sz="1200" b="0" i="0" kern="1200" dirty="0" smtClean="0">
                <a:solidFill>
                  <a:schemeClr val="tx1"/>
                </a:solidFill>
                <a:effectLst/>
                <a:latin typeface="Arial" charset="0"/>
                <a:ea typeface="+mn-ea"/>
                <a:cs typeface="+mn-cs"/>
              </a:rPr>
              <a:t>Will the WAN provide authorized users limited or full access to the company intranet?</a:t>
            </a:r>
          </a:p>
          <a:p>
            <a:r>
              <a:rPr lang="en-US" sz="1200" b="1" i="0" kern="1200" dirty="0" smtClean="0">
                <a:solidFill>
                  <a:schemeClr val="tx1"/>
                </a:solidFill>
                <a:effectLst/>
                <a:latin typeface="Arial" charset="0"/>
                <a:ea typeface="+mn-ea"/>
                <a:cs typeface="+mn-cs"/>
              </a:rPr>
              <a:t>What is the geographic scope?</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Considerations include:</a:t>
            </a:r>
          </a:p>
          <a:p>
            <a:r>
              <a:rPr lang="en-US" sz="1200" b="0" i="0" kern="1200" dirty="0" smtClean="0">
                <a:solidFill>
                  <a:schemeClr val="tx1"/>
                </a:solidFill>
                <a:effectLst/>
                <a:latin typeface="Arial" charset="0"/>
                <a:ea typeface="+mn-ea"/>
                <a:cs typeface="+mn-cs"/>
              </a:rPr>
              <a:t>Is the WAN local, regional, or global?</a:t>
            </a:r>
          </a:p>
          <a:p>
            <a:r>
              <a:rPr lang="en-US" sz="1200" b="0" i="0" kern="1200" dirty="0" smtClean="0">
                <a:solidFill>
                  <a:schemeClr val="tx1"/>
                </a:solidFill>
                <a:effectLst/>
                <a:latin typeface="Arial" charset="0"/>
                <a:ea typeface="+mn-ea"/>
                <a:cs typeface="+mn-cs"/>
              </a:rPr>
              <a:t>Is the WAN one-to-one (single branch), one-to-many branches, or many-to-many (distributed)?</a:t>
            </a:r>
          </a:p>
          <a:p>
            <a:r>
              <a:rPr lang="en-US" sz="1200" b="1" i="0" kern="1200" dirty="0" smtClean="0">
                <a:solidFill>
                  <a:schemeClr val="tx1"/>
                </a:solidFill>
                <a:effectLst/>
                <a:latin typeface="Arial" charset="0"/>
                <a:ea typeface="+mn-ea"/>
                <a:cs typeface="+mn-cs"/>
              </a:rPr>
              <a:t>What are the traffic requirements?</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Considerations include:</a:t>
            </a:r>
          </a:p>
          <a:p>
            <a:r>
              <a:rPr lang="en-US" sz="1200" b="0" i="0" kern="1200" dirty="0" smtClean="0">
                <a:solidFill>
                  <a:schemeClr val="tx1"/>
                </a:solidFill>
                <a:effectLst/>
                <a:latin typeface="Arial" charset="0"/>
                <a:ea typeface="+mn-ea"/>
                <a:cs typeface="+mn-cs"/>
              </a:rPr>
              <a:t>What type of traffic must be supported (data only, VoIP, video, large files, streaming files)? This determines the quality and performance requirements.</a:t>
            </a:r>
          </a:p>
          <a:p>
            <a:r>
              <a:rPr lang="en-US" sz="1200" b="0" i="0" kern="1200" dirty="0" smtClean="0">
                <a:solidFill>
                  <a:schemeClr val="tx1"/>
                </a:solidFill>
                <a:effectLst/>
                <a:latin typeface="Arial" charset="0"/>
                <a:ea typeface="+mn-ea"/>
                <a:cs typeface="+mn-cs"/>
              </a:rPr>
              <a:t>What volume of traffic type (voice, video, or data) must be supported for each destination? This determines the bandwidth capacity required for the WAN connection to the ISP.</a:t>
            </a:r>
          </a:p>
          <a:p>
            <a:r>
              <a:rPr lang="en-US" sz="1200" b="0" i="0" kern="1200" dirty="0" smtClean="0">
                <a:solidFill>
                  <a:schemeClr val="tx1"/>
                </a:solidFill>
                <a:effectLst/>
                <a:latin typeface="Arial" charset="0"/>
                <a:ea typeface="+mn-ea"/>
                <a:cs typeface="+mn-cs"/>
              </a:rPr>
              <a:t>What Quality of Service is required? This may limit the choices. If the traffic is highly sensitive to latency and jitter, eliminate any WAN connection options that cannot provide the required quality.</a:t>
            </a:r>
          </a:p>
          <a:p>
            <a:r>
              <a:rPr lang="en-US" sz="1200" b="0" i="0" kern="1200" dirty="0" smtClean="0">
                <a:solidFill>
                  <a:schemeClr val="tx1"/>
                </a:solidFill>
                <a:effectLst/>
                <a:latin typeface="Arial" charset="0"/>
                <a:ea typeface="+mn-ea"/>
                <a:cs typeface="+mn-cs"/>
              </a:rPr>
              <a:t>What are the security requirements (data integrity, confidentiality, and security)? These are important factors if the traffic is of a highly confidential nature, or if it provides essential services, such as emergency response.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 a network administrator should be able to choose an appropriate WAN connection to meet the requirements of different business scenarios.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31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marL="0" indent="0" eaLnBrk="1" hangingPunct="1">
              <a:buFont typeface="Wingdings" pitchFamily="2" charset="2"/>
              <a:buNone/>
            </a:pPr>
            <a:endParaRPr lang="en-US" sz="1200" b="1" dirty="0" smtClean="0">
              <a:cs typeface="Arial" charset="0"/>
            </a:endParaRPr>
          </a:p>
        </p:txBody>
      </p:sp>
    </p:spTree>
    <p:extLst>
      <p:ext uri="{BB962C8B-B14F-4D97-AF65-F5344CB8AC3E}">
        <p14:creationId xmlns:p14="http://schemas.microsoft.com/office/powerpoint/2010/main" val="24944462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32</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1" dirty="0" smtClean="0"/>
              <a:t>Chapter 2 Summary</a:t>
            </a:r>
          </a:p>
        </p:txBody>
      </p:sp>
    </p:spTree>
    <p:extLst>
      <p:ext uri="{BB962C8B-B14F-4D97-AF65-F5344CB8AC3E}">
        <p14:creationId xmlns:p14="http://schemas.microsoft.com/office/powerpoint/2010/main" val="7512363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33</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1" dirty="0" smtClean="0"/>
              <a:t>Chapter 2 Summary</a:t>
            </a:r>
          </a:p>
        </p:txBody>
      </p:sp>
    </p:spTree>
    <p:extLst>
      <p:ext uri="{BB962C8B-B14F-4D97-AF65-F5344CB8AC3E}">
        <p14:creationId xmlns:p14="http://schemas.microsoft.com/office/powerpoint/2010/main" val="1863355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7" name="Rectangle 4"/>
          <p:cNvSpPr>
            <a:spLocks noChangeArrowheads="1"/>
          </p:cNvSpPr>
          <p:nvPr/>
        </p:nvSpPr>
        <p:spPr bwMode="auto">
          <a:xfrm>
            <a:off x="193675" y="6562725"/>
            <a:ext cx="962025" cy="298450"/>
          </a:xfrm>
          <a:prstGeom prst="rect">
            <a:avLst/>
          </a:prstGeom>
          <a:noFill/>
          <a:ln w="9525">
            <a:noFill/>
            <a:miter lim="800000"/>
            <a:headEnd/>
            <a:tailEnd/>
          </a:ln>
        </p:spPr>
        <p:txBody>
          <a:bodyPr lIns="82124" tIns="41061" rIns="82124" bIns="41061" anchor="b">
            <a:spAutoFit/>
          </a:bodyPr>
          <a:lstStyle/>
          <a:p>
            <a:pPr algn="l" defTabSz="814388">
              <a:lnSpc>
                <a:spcPct val="100000"/>
              </a:lnSpc>
              <a:defRPr/>
            </a:pPr>
            <a:r>
              <a:rPr lang="en-US" sz="700" dirty="0">
                <a:solidFill>
                  <a:srgbClr val="D3D3D3"/>
                </a:solidFill>
              </a:rPr>
              <a:t>ITE PC v4.1</a:t>
            </a:r>
          </a:p>
          <a:p>
            <a:pPr algn="l" defTabSz="814388">
              <a:lnSpc>
                <a:spcPct val="100000"/>
              </a:lnSpc>
              <a:defRPr/>
            </a:pPr>
            <a:r>
              <a:rPr lang="en-US" sz="700" dirty="0" smtClean="0">
                <a:solidFill>
                  <a:srgbClr val="D3D3D3"/>
                </a:solidFill>
              </a:rPr>
              <a:t>Chapter 4</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1" name="Rectangle 8"/>
          <p:cNvSpPr>
            <a:spLocks noChangeArrowheads="1"/>
          </p:cNvSpPr>
          <p:nvPr/>
        </p:nvSpPr>
        <p:spPr bwMode="auto">
          <a:xfrm>
            <a:off x="4498975" y="6670675"/>
            <a:ext cx="2347913" cy="190500"/>
          </a:xfrm>
          <a:prstGeom prst="rect">
            <a:avLst/>
          </a:prstGeom>
          <a:noFill/>
          <a:ln w="9525">
            <a:noFill/>
            <a:miter lim="800000"/>
            <a:headEnd/>
            <a:tailEnd/>
          </a:ln>
        </p:spPr>
        <p:txBody>
          <a:bodyPr wrap="none" lIns="82124" tIns="41061" rIns="82124" bIns="41061" anchor="b" anchorCtr="1">
            <a:spAutoFit/>
          </a:bodyPr>
          <a:lstStyle/>
          <a:p>
            <a:pPr algn="l" defTabSz="814388">
              <a:lnSpc>
                <a:spcPct val="100000"/>
              </a:lnSpc>
              <a:defRPr/>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17.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93257" y="1276803"/>
            <a:ext cx="5268686" cy="1190626"/>
          </a:xfrm>
        </p:spPr>
        <p:txBody>
          <a:bodyPr/>
          <a:lstStyle/>
          <a:p>
            <a:pPr eaLnBrk="1" hangingPunct="1"/>
            <a:r>
              <a:rPr lang="en-US" sz="2800" b="1" dirty="0" smtClean="0">
                <a:solidFill>
                  <a:schemeClr val="tx1"/>
                </a:solidFill>
              </a:rPr>
              <a:t>Wide Area Networks (WANs)</a:t>
            </a:r>
          </a:p>
        </p:txBody>
      </p:sp>
      <p:sp>
        <p:nvSpPr>
          <p:cNvPr id="5123" name="Rectangle 3"/>
          <p:cNvSpPr>
            <a:spLocks noGrp="1" noChangeArrowheads="1"/>
          </p:cNvSpPr>
          <p:nvPr>
            <p:ph type="subTitle" idx="1"/>
          </p:nvPr>
        </p:nvSpPr>
        <p:spPr>
          <a:xfrm>
            <a:off x="2759528" y="3104471"/>
            <a:ext cx="4310743" cy="658812"/>
          </a:xfrm>
        </p:spPr>
        <p:txBody>
          <a:bodyPr/>
          <a:lstStyle/>
          <a:p>
            <a:pPr eaLnBrk="1" hangingPunct="1"/>
            <a:r>
              <a:rPr lang="en-US" sz="2400" dirty="0" smtClean="0"/>
              <a:t>Connecting Networks</a:t>
            </a:r>
          </a:p>
        </p:txBody>
      </p:sp>
      <p:sp>
        <p:nvSpPr>
          <p:cNvPr id="4" name="TextBox 6"/>
          <p:cNvSpPr txBox="1">
            <a:spLocks noChangeArrowheads="1"/>
          </p:cNvSpPr>
          <p:nvPr/>
        </p:nvSpPr>
        <p:spPr bwMode="auto">
          <a:xfrm>
            <a:off x="2424870" y="4877275"/>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17600" y="493713"/>
            <a:ext cx="7302500"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1067022" y="1601788"/>
            <a:ext cx="7525430" cy="3333069"/>
          </a:xfrm>
        </p:spPr>
        <p:txBody>
          <a:bodyPr/>
          <a:lstStyle/>
          <a:p>
            <a:pPr marL="457200" indent="-457200" eaLnBrk="1" hangingPunct="1">
              <a:buFont typeface="+mj-lt"/>
              <a:buAutoNum type="arabicPeriod"/>
            </a:pPr>
            <a:r>
              <a:rPr lang="en-US" sz="2000" dirty="0" smtClean="0">
                <a:cs typeface="Arial" charset="0"/>
              </a:rPr>
              <a:t>Introduction</a:t>
            </a:r>
          </a:p>
          <a:p>
            <a:pPr marL="457200" indent="-457200" eaLnBrk="1" hangingPunct="1">
              <a:buFont typeface="+mj-lt"/>
              <a:buAutoNum type="arabicPeriod"/>
            </a:pPr>
            <a:r>
              <a:rPr lang="en-US" sz="2000" dirty="0" smtClean="0">
                <a:cs typeface="Arial" charset="0"/>
              </a:rPr>
              <a:t>WAN Technologies Overview</a:t>
            </a:r>
          </a:p>
          <a:p>
            <a:pPr marL="457200" indent="-457200" eaLnBrk="1" hangingPunct="1">
              <a:buFont typeface="+mj-lt"/>
              <a:buAutoNum type="arabicPeriod"/>
            </a:pPr>
            <a:r>
              <a:rPr lang="en-US" sz="2000" dirty="0" smtClean="0">
                <a:cs typeface="Arial" charset="0"/>
              </a:rPr>
              <a:t>Selecting a WAN Technology</a:t>
            </a:r>
          </a:p>
          <a:p>
            <a:pPr marL="457200" indent="-457200" eaLnBrk="1" hangingPunct="1">
              <a:buFont typeface="+mj-lt"/>
              <a:buAutoNum type="arabicPeriod"/>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32114" y="436563"/>
            <a:ext cx="7287986" cy="535894"/>
          </a:xfrm>
        </p:spPr>
        <p:txBody>
          <a:bodyPr/>
          <a:lstStyle/>
          <a:p>
            <a:pPr eaLnBrk="1" hangingPunct="1"/>
            <a:r>
              <a:rPr lang="en-US" dirty="0" smtClean="0">
                <a:ea typeface="ＭＳ Ｐゴシック" pitchFamily="34" charset="-128"/>
              </a:rPr>
              <a:t>Objectives</a:t>
            </a:r>
          </a:p>
        </p:txBody>
      </p:sp>
      <p:sp>
        <p:nvSpPr>
          <p:cNvPr id="6147" name="Rectangle 3"/>
          <p:cNvSpPr>
            <a:spLocks noGrp="1" noChangeArrowheads="1"/>
          </p:cNvSpPr>
          <p:nvPr>
            <p:ph idx="1"/>
          </p:nvPr>
        </p:nvSpPr>
        <p:spPr>
          <a:xfrm>
            <a:off x="885371" y="1471613"/>
            <a:ext cx="7964942" cy="3579358"/>
          </a:xfrm>
        </p:spPr>
        <p:txBody>
          <a:bodyPr/>
          <a:lstStyle/>
          <a:p>
            <a:r>
              <a:rPr lang="en-US" sz="2000" dirty="0" smtClean="0"/>
              <a:t>Describe the purpose of a WAN.</a:t>
            </a:r>
          </a:p>
          <a:p>
            <a:r>
              <a:rPr lang="en-US" sz="2000" dirty="0" smtClean="0"/>
              <a:t>Describe WAN operations.</a:t>
            </a:r>
          </a:p>
          <a:p>
            <a:r>
              <a:rPr lang="en-US" sz="2000" dirty="0" smtClean="0"/>
              <a:t>Describe WAN services available.</a:t>
            </a:r>
          </a:p>
          <a:p>
            <a:r>
              <a:rPr lang="en-US" sz="2000" dirty="0" smtClean="0"/>
              <a:t>Compare various private WAN technologies.</a:t>
            </a:r>
          </a:p>
          <a:p>
            <a:r>
              <a:rPr lang="en-US" sz="2000" dirty="0" smtClean="0"/>
              <a:t>Compare various public WAN technologies.</a:t>
            </a:r>
          </a:p>
          <a:p>
            <a:r>
              <a:rPr lang="en-US" sz="2000" dirty="0" smtClean="0"/>
              <a:t>Select the appropriate WAN protocol and service for a specific network requirement.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36787" y="2031547"/>
            <a:ext cx="4586514" cy="1481138"/>
          </a:xfrm>
        </p:spPr>
        <p:txBody>
          <a:bodyPr/>
          <a:lstStyle/>
          <a:p>
            <a:pPr marL="0" indent="0" algn="ctr" eaLnBrk="1" hangingPunct="1"/>
            <a:r>
              <a:rPr lang="en-US" sz="2400" dirty="0" smtClean="0">
                <a:solidFill>
                  <a:schemeClr val="tx1"/>
                </a:solidFill>
                <a:cs typeface="Arial" charset="0"/>
              </a:rPr>
              <a:t>WAN Technologies Overview</a:t>
            </a:r>
          </a:p>
        </p:txBody>
      </p:sp>
    </p:spTree>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14831" y="1682347"/>
            <a:ext cx="5359747" cy="362988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320798" y="141741"/>
            <a:ext cx="7299779" cy="39528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Why Choose a WAN?</a:t>
            </a:r>
            <a:endParaRPr lang="en-US" dirty="0"/>
          </a:p>
        </p:txBody>
      </p:sp>
      <p:sp>
        <p:nvSpPr>
          <p:cNvPr id="3" name="Content Placeholder 2"/>
          <p:cNvSpPr>
            <a:spLocks noGrp="1"/>
          </p:cNvSpPr>
          <p:nvPr>
            <p:ph idx="1"/>
          </p:nvPr>
        </p:nvSpPr>
        <p:spPr>
          <a:xfrm>
            <a:off x="584370" y="863568"/>
            <a:ext cx="3044201" cy="5014718"/>
          </a:xfrm>
        </p:spPr>
        <p:txBody>
          <a:bodyPr/>
          <a:lstStyle/>
          <a:p>
            <a:r>
              <a:rPr lang="en-US" sz="2000" dirty="0"/>
              <a:t>O</a:t>
            </a:r>
            <a:r>
              <a:rPr lang="en-US" sz="2000" dirty="0" smtClean="0"/>
              <a:t>perates </a:t>
            </a:r>
            <a:r>
              <a:rPr lang="en-US" sz="2000" dirty="0"/>
              <a:t>beyond the geographic scope of a </a:t>
            </a:r>
            <a:r>
              <a:rPr lang="en-US" sz="2000" dirty="0" smtClean="0"/>
              <a:t>LAN </a:t>
            </a:r>
            <a:endParaRPr lang="en-US" sz="2000" dirty="0"/>
          </a:p>
          <a:p>
            <a:r>
              <a:rPr lang="en-US" sz="2000" dirty="0" smtClean="0"/>
              <a:t>Used to </a:t>
            </a:r>
            <a:r>
              <a:rPr lang="en-US" sz="2000" dirty="0"/>
              <a:t>interconnect the enterprise LAN to remote LANs in branch sites and telecommuter </a:t>
            </a:r>
            <a:r>
              <a:rPr lang="en-US" sz="2000" dirty="0" smtClean="0"/>
              <a:t>sites</a:t>
            </a:r>
            <a:endParaRPr lang="en-US" sz="2000" dirty="0"/>
          </a:p>
          <a:p>
            <a:r>
              <a:rPr lang="en-US" sz="2000" dirty="0" smtClean="0"/>
              <a:t>Owned by </a:t>
            </a:r>
            <a:r>
              <a:rPr lang="en-US" sz="2000" dirty="0"/>
              <a:t>a service </a:t>
            </a:r>
            <a:r>
              <a:rPr lang="en-US" sz="2000" dirty="0" smtClean="0"/>
              <a:t>provider</a:t>
            </a:r>
          </a:p>
          <a:p>
            <a:r>
              <a:rPr lang="en-US" sz="2000" dirty="0" smtClean="0"/>
              <a:t>Organization </a:t>
            </a:r>
            <a:r>
              <a:rPr lang="en-US" sz="2000" dirty="0"/>
              <a:t>must pay a fee to use the provider’s </a:t>
            </a:r>
            <a:r>
              <a:rPr lang="en-US" sz="2000" dirty="0" smtClean="0"/>
              <a:t>services </a:t>
            </a:r>
            <a:r>
              <a:rPr lang="en-US" sz="2000" dirty="0"/>
              <a:t>to connect </a:t>
            </a:r>
            <a:r>
              <a:rPr lang="en-US" sz="2000" dirty="0" smtClean="0"/>
              <a:t>sites</a:t>
            </a:r>
            <a:endParaRPr lang="en-US" sz="2000" dirty="0"/>
          </a:p>
        </p:txBody>
      </p:sp>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0"/>
            <a:ext cx="7343321" cy="525916"/>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Are WANs Necessary?</a:t>
            </a:r>
            <a:endParaRPr lang="en-US" dirty="0"/>
          </a:p>
        </p:txBody>
      </p:sp>
      <p:sp>
        <p:nvSpPr>
          <p:cNvPr id="3" name="Content Placeholder 2"/>
          <p:cNvSpPr>
            <a:spLocks noGrp="1"/>
          </p:cNvSpPr>
          <p:nvPr>
            <p:ph idx="1"/>
          </p:nvPr>
        </p:nvSpPr>
        <p:spPr>
          <a:xfrm>
            <a:off x="853622" y="472623"/>
            <a:ext cx="8101692" cy="5238750"/>
          </a:xfrm>
        </p:spPr>
        <p:txBody>
          <a:bodyPr/>
          <a:lstStyle/>
          <a:p>
            <a:pPr marL="0" indent="0">
              <a:buNone/>
            </a:pPr>
            <a:r>
              <a:rPr lang="en-US" sz="2000" b="1" dirty="0" smtClean="0"/>
              <a:t>Businesses require </a:t>
            </a:r>
            <a:r>
              <a:rPr lang="en-US" sz="2000" b="1" dirty="0"/>
              <a:t>communication among geographically separated </a:t>
            </a:r>
            <a:r>
              <a:rPr lang="en-US" sz="2000" b="1" dirty="0" smtClean="0"/>
              <a:t>sites. Examples include:</a:t>
            </a:r>
            <a:endParaRPr lang="en-US" sz="2000" b="1" dirty="0"/>
          </a:p>
          <a:p>
            <a:r>
              <a:rPr lang="en-US" sz="2000" dirty="0"/>
              <a:t>Regional or branch offices </a:t>
            </a:r>
            <a:r>
              <a:rPr lang="en-US" sz="2000" dirty="0" smtClean="0"/>
              <a:t>must </a:t>
            </a:r>
            <a:r>
              <a:rPr lang="en-US" sz="2000" dirty="0"/>
              <a:t>be able to communicate and share </a:t>
            </a:r>
            <a:r>
              <a:rPr lang="en-US" sz="2000" dirty="0" smtClean="0"/>
              <a:t>data.</a:t>
            </a:r>
            <a:endParaRPr lang="en-US" sz="2000" dirty="0"/>
          </a:p>
          <a:p>
            <a:r>
              <a:rPr lang="en-US" sz="2000" dirty="0"/>
              <a:t>Organizations </a:t>
            </a:r>
            <a:r>
              <a:rPr lang="en-US" sz="2000" dirty="0" smtClean="0"/>
              <a:t>must share </a:t>
            </a:r>
            <a:r>
              <a:rPr lang="en-US" sz="2000" dirty="0"/>
              <a:t>information with other customer </a:t>
            </a:r>
            <a:r>
              <a:rPr lang="en-US" sz="2000" dirty="0" smtClean="0"/>
              <a:t>organizations.</a:t>
            </a:r>
          </a:p>
          <a:p>
            <a:r>
              <a:rPr lang="en-US" sz="2000" dirty="0" smtClean="0"/>
              <a:t>Mobile workers must access </a:t>
            </a:r>
            <a:r>
              <a:rPr lang="en-US" sz="2000" dirty="0"/>
              <a:t>information that resides on </a:t>
            </a:r>
            <a:r>
              <a:rPr lang="en-US" sz="2000" dirty="0" smtClean="0"/>
              <a:t>corporate </a:t>
            </a:r>
            <a:r>
              <a:rPr lang="en-US" sz="2000" dirty="0"/>
              <a:t>networks.</a:t>
            </a:r>
          </a:p>
          <a:p>
            <a:pPr marL="0" indent="0">
              <a:buNone/>
            </a:pPr>
            <a:r>
              <a:rPr lang="en-US" sz="2000" b="1" dirty="0"/>
              <a:t>Home computer users </a:t>
            </a:r>
            <a:r>
              <a:rPr lang="en-US" sz="2000" b="1" dirty="0" smtClean="0"/>
              <a:t>must send </a:t>
            </a:r>
            <a:r>
              <a:rPr lang="en-US" sz="2000" b="1" dirty="0"/>
              <a:t>and receive data across increasingly larger distances. </a:t>
            </a:r>
            <a:r>
              <a:rPr lang="en-US" sz="2000" b="1" dirty="0" smtClean="0"/>
              <a:t>Examples include:</a:t>
            </a:r>
            <a:endParaRPr lang="en-US" sz="2000" b="1" dirty="0"/>
          </a:p>
          <a:p>
            <a:r>
              <a:rPr lang="en-US" sz="2000" dirty="0"/>
              <a:t>Consumers </a:t>
            </a:r>
            <a:r>
              <a:rPr lang="en-US" sz="2000" dirty="0" smtClean="0"/>
              <a:t>communicate </a:t>
            </a:r>
            <a:r>
              <a:rPr lang="en-US" sz="2000" dirty="0"/>
              <a:t>over the Internet with banks, stores, and a variety of providers of goods and services.</a:t>
            </a:r>
          </a:p>
          <a:p>
            <a:r>
              <a:rPr lang="en-US" sz="2000" dirty="0"/>
              <a:t>Students do research </a:t>
            </a:r>
            <a:r>
              <a:rPr lang="en-US" sz="2000" dirty="0" smtClean="0"/>
              <a:t>by </a:t>
            </a:r>
            <a:r>
              <a:rPr lang="en-US" sz="2000" dirty="0"/>
              <a:t>accessing library indexes and publications located in other parts of </a:t>
            </a:r>
            <a:r>
              <a:rPr lang="en-US" sz="2000" dirty="0" smtClean="0"/>
              <a:t>the country </a:t>
            </a:r>
            <a:r>
              <a:rPr lang="en-US" sz="2000" dirty="0"/>
              <a:t>and in other parts of the </a:t>
            </a:r>
            <a:r>
              <a:rPr lang="en-US" sz="2000" dirty="0" smtClean="0"/>
              <a:t>world.</a:t>
            </a:r>
            <a:endParaRPr lang="en-US" sz="2000" dirty="0"/>
          </a:p>
        </p:txBody>
      </p:sp>
    </p:spTree>
    <p:extLst>
      <p:ext uri="{BB962C8B-B14F-4D97-AF65-F5344CB8AC3E}">
        <p14:creationId xmlns:p14="http://schemas.microsoft.com/office/powerpoint/2010/main" val="324692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085" y="40144"/>
            <a:ext cx="7459436" cy="511401"/>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Evolving Networks</a:t>
            </a:r>
            <a:endParaRPr lang="en-US" dirty="0"/>
          </a:p>
        </p:txBody>
      </p:sp>
      <p:sp>
        <p:nvSpPr>
          <p:cNvPr id="3" name="Content Placeholder 2"/>
          <p:cNvSpPr>
            <a:spLocks noGrp="1"/>
          </p:cNvSpPr>
          <p:nvPr>
            <p:ph idx="1"/>
          </p:nvPr>
        </p:nvSpPr>
        <p:spPr>
          <a:xfrm>
            <a:off x="856344" y="558807"/>
            <a:ext cx="8157028" cy="5290457"/>
          </a:xfrm>
        </p:spPr>
        <p:txBody>
          <a:bodyPr/>
          <a:lstStyle/>
          <a:p>
            <a:pPr marL="0" indent="0" algn="just">
              <a:buNone/>
            </a:pPr>
            <a:r>
              <a:rPr lang="en-US" sz="2000" dirty="0" smtClean="0"/>
              <a:t>Companies </a:t>
            </a:r>
            <a:r>
              <a:rPr lang="en-US" sz="2000" dirty="0"/>
              <a:t>expect their networks to perform optimally and to be able to deliver an ever increasing array of services and applications to support productivity and </a:t>
            </a:r>
            <a:r>
              <a:rPr lang="en-US" sz="2000" dirty="0" smtClean="0"/>
              <a:t>profitability.</a:t>
            </a:r>
          </a:p>
          <a:p>
            <a:pPr algn="just"/>
            <a:r>
              <a:rPr lang="en-US" sz="2000" b="1" dirty="0" smtClean="0"/>
              <a:t>Small Office</a:t>
            </a:r>
            <a:r>
              <a:rPr lang="en-US" sz="2000" dirty="0" smtClean="0"/>
              <a:t> - </a:t>
            </a:r>
            <a:r>
              <a:rPr lang="en-US" sz="2000" dirty="0"/>
              <a:t>Uses a single LAN to share information between </a:t>
            </a:r>
            <a:r>
              <a:rPr lang="en-US" sz="2000" dirty="0" smtClean="0"/>
              <a:t>computers</a:t>
            </a:r>
            <a:r>
              <a:rPr lang="en-US" sz="2000" dirty="0"/>
              <a:t>, and to share peripherals, such as a printer, a large-scale plotter, and fax </a:t>
            </a:r>
            <a:r>
              <a:rPr lang="en-US" sz="2000" dirty="0" smtClean="0"/>
              <a:t>equipment</a:t>
            </a:r>
          </a:p>
          <a:p>
            <a:pPr algn="just"/>
            <a:r>
              <a:rPr lang="en-US" sz="2000" b="1" dirty="0" smtClean="0"/>
              <a:t>Campus Network</a:t>
            </a:r>
            <a:r>
              <a:rPr lang="en-US" sz="2000" dirty="0" smtClean="0"/>
              <a:t> - consists of several </a:t>
            </a:r>
            <a:r>
              <a:rPr lang="en-US" sz="2000" dirty="0" err="1" smtClean="0"/>
              <a:t>subnetworks</a:t>
            </a:r>
            <a:r>
              <a:rPr lang="en-US" sz="2000" dirty="0" smtClean="0"/>
              <a:t>, each devoted to a different department or multiple LANs are joined to create a company-wide network or campus, which spans several floors of the building.</a:t>
            </a:r>
          </a:p>
          <a:p>
            <a:pPr algn="just"/>
            <a:r>
              <a:rPr lang="en-US" sz="2000" b="1" dirty="0" smtClean="0"/>
              <a:t>Branch Networks</a:t>
            </a:r>
            <a:r>
              <a:rPr lang="en-US" sz="2000" dirty="0" smtClean="0"/>
              <a:t> - offices that are located in other countries, the Internet is an attractive WAN connection option.</a:t>
            </a:r>
          </a:p>
          <a:p>
            <a:pPr algn="just"/>
            <a:r>
              <a:rPr lang="en-US" sz="2000" b="1" dirty="0" smtClean="0"/>
              <a:t>Distributed Networks</a:t>
            </a:r>
            <a:r>
              <a:rPr lang="en-US" sz="2000" dirty="0" smtClean="0"/>
              <a:t> - </a:t>
            </a:r>
            <a:r>
              <a:rPr lang="en-US" sz="2000" dirty="0"/>
              <a:t>web-based applications are being used to increase productivity and reduce costs</a:t>
            </a:r>
            <a:r>
              <a:rPr lang="en-US" sz="2000" dirty="0" smtClean="0"/>
              <a:t>. </a:t>
            </a:r>
            <a:r>
              <a:rPr lang="en-US" sz="2000" dirty="0"/>
              <a:t>Network must be able to adapt and grow as the company changes.</a:t>
            </a:r>
          </a:p>
          <a:p>
            <a:pPr algn="just"/>
            <a:endParaRPr lang="en-US" sz="2000" dirty="0"/>
          </a:p>
          <a:p>
            <a:pPr marL="0" indent="0" algn="just"/>
            <a:endParaRPr lang="en-US" sz="2000" dirty="0"/>
          </a:p>
          <a:p>
            <a:pPr marL="0" indent="0"/>
            <a:endParaRPr lang="en-US" sz="2000" dirty="0" smtClean="0"/>
          </a:p>
          <a:p>
            <a:pPr marL="0" indent="0"/>
            <a:endParaRPr lang="en-US" sz="2000" dirty="0"/>
          </a:p>
        </p:txBody>
      </p:sp>
    </p:spTree>
    <p:extLst>
      <p:ext uri="{BB962C8B-B14F-4D97-AF65-F5344CB8AC3E}">
        <p14:creationId xmlns:p14="http://schemas.microsoft.com/office/powerpoint/2010/main" val="319424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27233"/>
            <a:ext cx="7314293" cy="49688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WANs in the OSI Model</a:t>
            </a:r>
            <a:endParaRPr lang="en-US"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2838" y="625929"/>
            <a:ext cx="6965830" cy="494755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3961917" y="1880015"/>
            <a:ext cx="3371850" cy="2086725"/>
          </a:xfrm>
          <a:prstGeom prst="rect">
            <a:avLst/>
          </a:prstGeom>
          <a:noFill/>
        </p:spPr>
        <p:txBody>
          <a:bodyPr wrap="square" rtlCol="0">
            <a:spAutoFit/>
          </a:bodyPr>
          <a:lstStyle/>
          <a:p>
            <a:pPr algn="l"/>
            <a:r>
              <a:rPr lang="en-US" sz="2000" dirty="0" smtClean="0"/>
              <a:t>WAN </a:t>
            </a:r>
            <a:r>
              <a:rPr lang="en-US" sz="2000" dirty="0"/>
              <a:t>access standards typically describe both physical layer delivery methods and data link layer requirements, including physical addressing, flow control, and encapsulation.</a:t>
            </a:r>
          </a:p>
        </p:txBody>
      </p:sp>
    </p:spTree>
    <p:extLst>
      <p:ext uri="{BB962C8B-B14F-4D97-AF65-F5344CB8AC3E}">
        <p14:creationId xmlns:p14="http://schemas.microsoft.com/office/powerpoint/2010/main" val="347424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202" y="72800"/>
            <a:ext cx="3916362" cy="449726"/>
          </a:xfrm>
        </p:spPr>
        <p:txBody>
          <a:bodyPr/>
          <a:lstStyle/>
          <a:p>
            <a:r>
              <a:rPr lang="en-GB" dirty="0" smtClean="0"/>
              <a:t>WAN Terminology</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829" y="566069"/>
            <a:ext cx="8157028" cy="49381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646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685" y="112713"/>
            <a:ext cx="7140121" cy="642030"/>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WAN Devices</a:t>
            </a:r>
            <a:endParaRPr lang="en-US" dirty="0"/>
          </a:p>
        </p:txBody>
      </p:sp>
      <p:grpSp>
        <p:nvGrpSpPr>
          <p:cNvPr id="4" name="Group 3"/>
          <p:cNvGrpSpPr/>
          <p:nvPr/>
        </p:nvGrpSpPr>
        <p:grpSpPr>
          <a:xfrm>
            <a:off x="1700439" y="738659"/>
            <a:ext cx="5657624" cy="4681538"/>
            <a:chOff x="1700439" y="738659"/>
            <a:chExt cx="5657624" cy="4681538"/>
          </a:xfrm>
        </p:grpSpPr>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5938" y="738659"/>
              <a:ext cx="5572125" cy="3609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00439" y="4343872"/>
              <a:ext cx="5505450" cy="1076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18589841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5736" y="98200"/>
            <a:ext cx="7241721" cy="511401"/>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Circuit Switching</a:t>
            </a:r>
            <a:endParaRPr lang="en-US"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5736" y="1460355"/>
            <a:ext cx="6670964" cy="40767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968829" y="609581"/>
            <a:ext cx="7656368" cy="923330"/>
          </a:xfrm>
          <a:prstGeom prst="rect">
            <a:avLst/>
          </a:prstGeom>
        </p:spPr>
        <p:txBody>
          <a:bodyPr wrap="square">
            <a:spAutoFit/>
          </a:bodyPr>
          <a:lstStyle/>
          <a:p>
            <a:pPr algn="just"/>
            <a:r>
              <a:rPr lang="en-US" sz="2000" dirty="0"/>
              <a:t>The two most common types of circuit-switched WAN technologies are the public switched telephone network (PSTN) and the Integrated Services Digital Network (ISDN).</a:t>
            </a:r>
          </a:p>
        </p:txBody>
      </p:sp>
    </p:spTree>
    <p:extLst>
      <p:ext uri="{BB962C8B-B14F-4D97-AF65-F5344CB8AC3E}">
        <p14:creationId xmlns:p14="http://schemas.microsoft.com/office/powerpoint/2010/main" val="42229107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0316" y="141742"/>
            <a:ext cx="7281862" cy="59848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Packet Switching</a:t>
            </a:r>
            <a:endParaRPr lang="en-US" dirty="0"/>
          </a:p>
        </p:txBody>
      </p:sp>
      <p:sp>
        <p:nvSpPr>
          <p:cNvPr id="3" name="Rectangle 2"/>
          <p:cNvSpPr/>
          <p:nvPr/>
        </p:nvSpPr>
        <p:spPr>
          <a:xfrm>
            <a:off x="942604" y="754720"/>
            <a:ext cx="8002732" cy="923330"/>
          </a:xfrm>
          <a:prstGeom prst="rect">
            <a:avLst/>
          </a:prstGeom>
        </p:spPr>
        <p:txBody>
          <a:bodyPr wrap="square">
            <a:spAutoFit/>
          </a:bodyPr>
          <a:lstStyle/>
          <a:p>
            <a:pPr algn="l"/>
            <a:r>
              <a:rPr lang="en-US" sz="2000" dirty="0" smtClean="0"/>
              <a:t>Splits traffic </a:t>
            </a:r>
            <a:r>
              <a:rPr lang="en-US" sz="2000" dirty="0"/>
              <a:t>data into packets that are routed over a shared network. Packet-switching </a:t>
            </a:r>
            <a:r>
              <a:rPr lang="en-US" sz="2000" dirty="0" smtClean="0"/>
              <a:t>allow </a:t>
            </a:r>
            <a:r>
              <a:rPr lang="en-US" sz="2000" dirty="0"/>
              <a:t>many pairs of nodes to communicate over the same channel.</a:t>
            </a:r>
            <a:endParaRPr lang="en-US" sz="2000" b="1"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09688" y="1743093"/>
            <a:ext cx="5572125" cy="360045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3566603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515835" y="2307318"/>
            <a:ext cx="5654221" cy="1481138"/>
          </a:xfrm>
        </p:spPr>
        <p:txBody>
          <a:bodyPr/>
          <a:lstStyle/>
          <a:p>
            <a:pPr marL="0" indent="0" algn="ctr" eaLnBrk="1" hangingPunct="1"/>
            <a:r>
              <a:rPr lang="en-US" sz="2400" dirty="0" smtClean="0">
                <a:solidFill>
                  <a:schemeClr val="tx1"/>
                </a:solidFill>
                <a:cs typeface="Arial" charset="0"/>
              </a:rPr>
              <a:t>Selecting a WAN Technology</a:t>
            </a:r>
          </a:p>
        </p:txBody>
      </p:sp>
    </p:spTree>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142" y="141747"/>
            <a:ext cx="7473950" cy="496887"/>
          </a:xfrm>
        </p:spPr>
        <p:txBody>
          <a:bodyPr/>
          <a:lstStyle/>
          <a:p>
            <a:r>
              <a:rPr lang="en-US" dirty="0" smtClean="0"/>
              <a:t>WAN Link Connection Options</a:t>
            </a:r>
            <a:endParaRPr lang="en-US" dirty="0"/>
          </a:p>
        </p:txBody>
      </p:sp>
      <p:pic>
        <p:nvPicPr>
          <p:cNvPr id="921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85774" y="1323974"/>
            <a:ext cx="3791239" cy="676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93434" y="727548"/>
            <a:ext cx="6128217"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199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050" y="25635"/>
            <a:ext cx="8145462" cy="612994"/>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Service-Provided Network Infrastructure</a:t>
            </a:r>
            <a:endParaRPr lang="en-US" dirty="0"/>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5582" y="1101111"/>
            <a:ext cx="5353050" cy="4317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3641" y="595307"/>
            <a:ext cx="4776932" cy="505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048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83691"/>
            <a:ext cx="7372350" cy="554938"/>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Leased Lines</a:t>
            </a:r>
            <a:endParaRPr lang="en-US" dirty="0"/>
          </a:p>
        </p:txBody>
      </p:sp>
      <p:pic>
        <p:nvPicPr>
          <p:cNvPr id="1126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9879"/>
          <a:stretch/>
        </p:blipFill>
        <p:spPr bwMode="auto">
          <a:xfrm>
            <a:off x="783536" y="2197224"/>
            <a:ext cx="7184127" cy="3309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642168" y="563057"/>
            <a:ext cx="1797934" cy="2040559"/>
          </a:xfrm>
          <a:prstGeom prst="rect">
            <a:avLst/>
          </a:prstGeom>
          <a:noFill/>
        </p:spPr>
        <p:txBody>
          <a:bodyPr wrap="square" rtlCol="0">
            <a:spAutoFit/>
          </a:bodyPr>
          <a:lstStyle/>
          <a:p>
            <a:pPr algn="l"/>
            <a:r>
              <a:rPr lang="en-US" sz="2000" dirty="0" smtClean="0"/>
              <a:t>Advantages:</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Simplicity </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Quality </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Availability </a:t>
            </a:r>
          </a:p>
          <a:p>
            <a:endParaRPr lang="en-US" dirty="0"/>
          </a:p>
        </p:txBody>
      </p:sp>
      <p:sp>
        <p:nvSpPr>
          <p:cNvPr id="4" name="TextBox 3"/>
          <p:cNvSpPr txBox="1"/>
          <p:nvPr/>
        </p:nvSpPr>
        <p:spPr>
          <a:xfrm>
            <a:off x="5729467" y="602505"/>
            <a:ext cx="2407535" cy="1594283"/>
          </a:xfrm>
          <a:prstGeom prst="rect">
            <a:avLst/>
          </a:prstGeom>
          <a:noFill/>
        </p:spPr>
        <p:txBody>
          <a:bodyPr wrap="square" rtlCol="0">
            <a:spAutoFit/>
          </a:bodyPr>
          <a:lstStyle/>
          <a:p>
            <a:pPr algn="l"/>
            <a:r>
              <a:rPr lang="en-US" sz="2000" dirty="0"/>
              <a:t>Disadvantages:</a:t>
            </a:r>
          </a:p>
          <a:p>
            <a:pPr marL="236538" indent="-236538" algn="l" defTabSz="814388">
              <a:lnSpc>
                <a:spcPct val="95000"/>
              </a:lnSpc>
              <a:spcBef>
                <a:spcPct val="50000"/>
              </a:spcBef>
              <a:buClr>
                <a:srgbClr val="708CA1"/>
              </a:buClr>
              <a:buFont typeface="Wingdings" pitchFamily="2" charset="2"/>
              <a:buChar char="§"/>
            </a:pPr>
            <a:r>
              <a:rPr lang="en-US" sz="2000" dirty="0"/>
              <a:t>Cost </a:t>
            </a:r>
          </a:p>
          <a:p>
            <a:pPr marL="236538" indent="-236538" algn="l" defTabSz="814388">
              <a:lnSpc>
                <a:spcPct val="95000"/>
              </a:lnSpc>
              <a:spcBef>
                <a:spcPct val="50000"/>
              </a:spcBef>
              <a:buClr>
                <a:srgbClr val="708CA1"/>
              </a:buClr>
              <a:buFont typeface="Wingdings" pitchFamily="2" charset="2"/>
              <a:buChar char="§"/>
            </a:pPr>
            <a:r>
              <a:rPr lang="en-US" sz="2000" dirty="0"/>
              <a:t>Limited flexibility </a:t>
            </a:r>
          </a:p>
          <a:p>
            <a:endParaRPr lang="en-US" dirty="0"/>
          </a:p>
        </p:txBody>
      </p:sp>
      <p:sp>
        <p:nvSpPr>
          <p:cNvPr id="5" name="Rectangle 4"/>
          <p:cNvSpPr/>
          <p:nvPr/>
        </p:nvSpPr>
        <p:spPr>
          <a:xfrm>
            <a:off x="254000" y="773774"/>
            <a:ext cx="3156857" cy="1338828"/>
          </a:xfrm>
          <a:prstGeom prst="rect">
            <a:avLst/>
          </a:prstGeom>
        </p:spPr>
        <p:txBody>
          <a:bodyPr wrap="square">
            <a:spAutoFit/>
          </a:bodyPr>
          <a:lstStyle/>
          <a:p>
            <a:pPr algn="just"/>
            <a:r>
              <a:rPr lang="en-US" sz="1800" dirty="0"/>
              <a:t>T1 link supports 1.544 Mb/s, </a:t>
            </a:r>
            <a:r>
              <a:rPr lang="en-US" sz="1800" dirty="0" smtClean="0"/>
              <a:t>E1 </a:t>
            </a:r>
            <a:r>
              <a:rPr lang="en-US" sz="1800" dirty="0"/>
              <a:t>supports 2.048 Mb/s, </a:t>
            </a:r>
            <a:r>
              <a:rPr lang="en-US" sz="1800" dirty="0" smtClean="0"/>
              <a:t>T3 </a:t>
            </a:r>
            <a:r>
              <a:rPr lang="en-US" sz="1800" dirty="0"/>
              <a:t>supports 43.7 Mb/s, and </a:t>
            </a:r>
            <a:r>
              <a:rPr lang="en-US" sz="1800" dirty="0" smtClean="0"/>
              <a:t>E3 </a:t>
            </a:r>
            <a:r>
              <a:rPr lang="en-US" sz="1800" dirty="0"/>
              <a:t>connection supports 34.368 Mb/s.</a:t>
            </a:r>
          </a:p>
        </p:txBody>
      </p:sp>
    </p:spTree>
    <p:extLst>
      <p:ext uri="{BB962C8B-B14F-4D97-AF65-F5344CB8AC3E}">
        <p14:creationId xmlns:p14="http://schemas.microsoft.com/office/powerpoint/2010/main" val="539174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0" y="83691"/>
            <a:ext cx="7299779" cy="612995"/>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Dialup</a:t>
            </a:r>
            <a:endParaRPr lang="en-US"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50118" y="2287019"/>
            <a:ext cx="5800725" cy="321389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TextBox 4"/>
          <p:cNvSpPr txBox="1"/>
          <p:nvPr/>
        </p:nvSpPr>
        <p:spPr>
          <a:xfrm>
            <a:off x="2577297" y="589031"/>
            <a:ext cx="3360516" cy="2040559"/>
          </a:xfrm>
          <a:prstGeom prst="rect">
            <a:avLst/>
          </a:prstGeom>
          <a:noFill/>
        </p:spPr>
        <p:txBody>
          <a:bodyPr wrap="square" rtlCol="0">
            <a:spAutoFit/>
          </a:bodyPr>
          <a:lstStyle/>
          <a:p>
            <a:pPr algn="l"/>
            <a:r>
              <a:rPr lang="en-US" sz="2000" dirty="0" smtClean="0"/>
              <a:t>Advantages:</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Simplicity </a:t>
            </a:r>
          </a:p>
          <a:p>
            <a:pPr marL="236538" indent="-236538" algn="l" defTabSz="814388">
              <a:lnSpc>
                <a:spcPct val="95000"/>
              </a:lnSpc>
              <a:spcBef>
                <a:spcPct val="50000"/>
              </a:spcBef>
              <a:buClr>
                <a:srgbClr val="708CA1"/>
              </a:buClr>
              <a:buFont typeface="Wingdings" pitchFamily="2" charset="2"/>
              <a:buChar char="§"/>
            </a:pPr>
            <a:r>
              <a:rPr lang="en-US" sz="2000" dirty="0" smtClean="0">
                <a:latin typeface="+mn-lt"/>
              </a:rPr>
              <a:t>Availability</a:t>
            </a:r>
          </a:p>
          <a:p>
            <a:pPr marL="236538" indent="-236538" algn="l" defTabSz="814388">
              <a:lnSpc>
                <a:spcPct val="95000"/>
              </a:lnSpc>
              <a:spcBef>
                <a:spcPct val="50000"/>
              </a:spcBef>
              <a:buClr>
                <a:srgbClr val="708CA1"/>
              </a:buClr>
              <a:buFont typeface="Wingdings" pitchFamily="2" charset="2"/>
              <a:buChar char="§"/>
            </a:pPr>
            <a:r>
              <a:rPr lang="en-US" sz="2000" dirty="0" smtClean="0">
                <a:latin typeface="+mn-lt"/>
              </a:rPr>
              <a:t>Low implementation cost</a:t>
            </a:r>
            <a:r>
              <a:rPr lang="en-US" sz="2000" dirty="0">
                <a:latin typeface="+mn-lt"/>
              </a:rPr>
              <a:t> </a:t>
            </a:r>
          </a:p>
          <a:p>
            <a:endParaRPr lang="en-US" dirty="0"/>
          </a:p>
        </p:txBody>
      </p:sp>
      <p:sp>
        <p:nvSpPr>
          <p:cNvPr id="6" name="TextBox 5"/>
          <p:cNvSpPr txBox="1"/>
          <p:nvPr/>
        </p:nvSpPr>
        <p:spPr>
          <a:xfrm>
            <a:off x="6180880" y="589031"/>
            <a:ext cx="2407535" cy="1886670"/>
          </a:xfrm>
          <a:prstGeom prst="rect">
            <a:avLst/>
          </a:prstGeom>
          <a:noFill/>
        </p:spPr>
        <p:txBody>
          <a:bodyPr wrap="square" rtlCol="0">
            <a:spAutoFit/>
          </a:bodyPr>
          <a:lstStyle/>
          <a:p>
            <a:pPr algn="l"/>
            <a:r>
              <a:rPr lang="en-US" sz="2000" dirty="0"/>
              <a:t>Disadvantages:</a:t>
            </a:r>
          </a:p>
          <a:p>
            <a:pPr marL="236538" indent="-236538" algn="l" defTabSz="814388">
              <a:lnSpc>
                <a:spcPct val="95000"/>
              </a:lnSpc>
              <a:spcBef>
                <a:spcPct val="50000"/>
              </a:spcBef>
              <a:buClr>
                <a:srgbClr val="708CA1"/>
              </a:buClr>
              <a:buFont typeface="Wingdings" pitchFamily="2" charset="2"/>
              <a:buChar char="§"/>
            </a:pPr>
            <a:r>
              <a:rPr lang="en-US" sz="2000" dirty="0" smtClean="0"/>
              <a:t>Low data rates</a:t>
            </a:r>
            <a:r>
              <a:rPr lang="en-US" sz="2000" dirty="0"/>
              <a:t> </a:t>
            </a:r>
          </a:p>
          <a:p>
            <a:pPr marL="236538" indent="-236538" algn="l" defTabSz="814388">
              <a:lnSpc>
                <a:spcPct val="95000"/>
              </a:lnSpc>
              <a:spcBef>
                <a:spcPct val="50000"/>
              </a:spcBef>
              <a:buClr>
                <a:srgbClr val="708CA1"/>
              </a:buClr>
              <a:buFont typeface="Wingdings" pitchFamily="2" charset="2"/>
              <a:buChar char="§"/>
            </a:pPr>
            <a:r>
              <a:rPr lang="en-US" sz="2000" dirty="0" smtClean="0"/>
              <a:t>Relatively long connection time</a:t>
            </a:r>
            <a:r>
              <a:rPr lang="en-US" sz="2000" dirty="0"/>
              <a:t> </a:t>
            </a:r>
          </a:p>
          <a:p>
            <a:endParaRPr lang="en-US" dirty="0"/>
          </a:p>
        </p:txBody>
      </p:sp>
    </p:spTree>
    <p:extLst>
      <p:ext uri="{BB962C8B-B14F-4D97-AF65-F5344CB8AC3E}">
        <p14:creationId xmlns:p14="http://schemas.microsoft.com/office/powerpoint/2010/main" val="71858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83691"/>
            <a:ext cx="7270750" cy="525909"/>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ISDN</a:t>
            </a:r>
            <a:endParaRPr lang="en-US" dirty="0"/>
          </a:p>
        </p:txBody>
      </p:sp>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3335" t="-5069"/>
          <a:stretch>
            <a:fillRect/>
          </a:stretch>
        </p:blipFill>
        <p:spPr bwMode="auto">
          <a:xfrm>
            <a:off x="1973945" y="580579"/>
            <a:ext cx="4660532" cy="3309259"/>
          </a:xfrm>
          <a:prstGeom prst="rect">
            <a:avLst/>
          </a:prstGeom>
          <a:ln w="12700" cap="sq">
            <a:solidFill>
              <a:schemeClr val="tx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1331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9315" y="3981490"/>
            <a:ext cx="3851208" cy="141783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1331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t="-11422"/>
          <a:stretch>
            <a:fillRect/>
          </a:stretch>
        </p:blipFill>
        <p:spPr bwMode="auto">
          <a:xfrm>
            <a:off x="4394881" y="3976923"/>
            <a:ext cx="4458833" cy="1428964"/>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7" name="TextBox 6"/>
          <p:cNvSpPr txBox="1"/>
          <p:nvPr/>
        </p:nvSpPr>
        <p:spPr>
          <a:xfrm>
            <a:off x="1320800" y="4499428"/>
            <a:ext cx="1669143" cy="313932"/>
          </a:xfrm>
          <a:prstGeom prst="rect">
            <a:avLst/>
          </a:prstGeom>
          <a:noFill/>
        </p:spPr>
        <p:txBody>
          <a:bodyPr wrap="square" rtlCol="0">
            <a:spAutoFit/>
          </a:bodyPr>
          <a:lstStyle/>
          <a:p>
            <a:r>
              <a:rPr lang="en-US" sz="1600" dirty="0" smtClean="0"/>
              <a:t>ISDN BRI</a:t>
            </a:r>
            <a:endParaRPr lang="en-US" sz="1600" dirty="0"/>
          </a:p>
        </p:txBody>
      </p:sp>
      <p:sp>
        <p:nvSpPr>
          <p:cNvPr id="8" name="TextBox 7"/>
          <p:cNvSpPr txBox="1"/>
          <p:nvPr/>
        </p:nvSpPr>
        <p:spPr>
          <a:xfrm>
            <a:off x="5783943" y="4448627"/>
            <a:ext cx="1669143" cy="313932"/>
          </a:xfrm>
          <a:prstGeom prst="rect">
            <a:avLst/>
          </a:prstGeom>
          <a:noFill/>
        </p:spPr>
        <p:txBody>
          <a:bodyPr wrap="square" rtlCol="0">
            <a:spAutoFit/>
          </a:bodyPr>
          <a:lstStyle/>
          <a:p>
            <a:r>
              <a:rPr lang="en-US" sz="1600" dirty="0" smtClean="0"/>
              <a:t>ISDN PRI</a:t>
            </a:r>
            <a:endParaRPr lang="en-US" sz="1600" dirty="0"/>
          </a:p>
        </p:txBody>
      </p:sp>
      <p:sp>
        <p:nvSpPr>
          <p:cNvPr id="9" name="TextBox 8"/>
          <p:cNvSpPr txBox="1"/>
          <p:nvPr/>
        </p:nvSpPr>
        <p:spPr>
          <a:xfrm>
            <a:off x="3245784" y="566065"/>
            <a:ext cx="2298193" cy="313932"/>
          </a:xfrm>
          <a:prstGeom prst="rect">
            <a:avLst/>
          </a:prstGeom>
          <a:noFill/>
        </p:spPr>
        <p:txBody>
          <a:bodyPr wrap="none" rtlCol="0">
            <a:spAutoFit/>
          </a:bodyPr>
          <a:lstStyle/>
          <a:p>
            <a:r>
              <a:rPr lang="en-US" sz="1600" dirty="0" smtClean="0"/>
              <a:t>Sample ISDN Topology</a:t>
            </a:r>
            <a:endParaRPr lang="en-US" sz="1600" dirty="0"/>
          </a:p>
        </p:txBody>
      </p:sp>
    </p:spTree>
    <p:extLst>
      <p:ext uri="{BB962C8B-B14F-4D97-AF65-F5344CB8AC3E}">
        <p14:creationId xmlns:p14="http://schemas.microsoft.com/office/powerpoint/2010/main" val="2902224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83687"/>
            <a:ext cx="7581674" cy="54042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Frame Relay</a:t>
            </a:r>
            <a:endParaRPr lang="en-US" dirty="0"/>
          </a:p>
        </p:txBody>
      </p:sp>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147" y="1095560"/>
            <a:ext cx="5193641" cy="43434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5538788" y="1086394"/>
            <a:ext cx="3276600" cy="4355038"/>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pitchFamily="2" charset="2"/>
              <a:buChar char="§"/>
            </a:pPr>
            <a:r>
              <a:rPr lang="en-US" sz="2000" dirty="0" err="1"/>
              <a:t>PVCs</a:t>
            </a:r>
            <a:r>
              <a:rPr lang="en-US" sz="2000" dirty="0"/>
              <a:t> </a:t>
            </a:r>
            <a:r>
              <a:rPr lang="en-US" sz="2000" dirty="0" smtClean="0"/>
              <a:t>carry </a:t>
            </a:r>
            <a:r>
              <a:rPr lang="en-US" sz="2000" dirty="0"/>
              <a:t>both voice and data </a:t>
            </a:r>
            <a:r>
              <a:rPr lang="en-US" sz="2000" dirty="0" smtClean="0"/>
              <a:t>traffic.</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t>PVCs are </a:t>
            </a:r>
            <a:r>
              <a:rPr lang="en-US" sz="2000" dirty="0" smtClean="0"/>
              <a:t>uniquely </a:t>
            </a:r>
            <a:r>
              <a:rPr lang="en-US" sz="2000" dirty="0"/>
              <a:t>identified by a data-link connection identifier (DLCI</a:t>
            </a:r>
            <a:r>
              <a:rPr lang="en-US" sz="2000" dirty="0" smtClean="0"/>
              <a:t>).</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t>PVCs and DLCIs ensure bidirectional communication from one DTE device to </a:t>
            </a:r>
            <a:r>
              <a:rPr lang="en-US" sz="2000" dirty="0" smtClean="0"/>
              <a:t>another.</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t>R1 </a:t>
            </a:r>
            <a:r>
              <a:rPr lang="en-US" sz="2000" dirty="0" smtClean="0"/>
              <a:t>uses </a:t>
            </a:r>
            <a:r>
              <a:rPr lang="en-US" sz="2000" dirty="0"/>
              <a:t>DLCI 102 to reach R2 while R2 </a:t>
            </a:r>
            <a:r>
              <a:rPr lang="en-US" sz="2000" dirty="0" smtClean="0"/>
              <a:t>uses </a:t>
            </a:r>
            <a:r>
              <a:rPr lang="en-US" sz="2000" dirty="0"/>
              <a:t>DLCI 201 to reach </a:t>
            </a:r>
            <a:r>
              <a:rPr lang="en-US" sz="2000" dirty="0" smtClean="0"/>
              <a:t>R1.</a:t>
            </a:r>
            <a:endParaRPr lang="en-US" sz="2000" dirty="0"/>
          </a:p>
        </p:txBody>
      </p:sp>
    </p:spTree>
    <p:extLst>
      <p:ext uri="{BB962C8B-B14F-4D97-AF65-F5344CB8AC3E}">
        <p14:creationId xmlns:p14="http://schemas.microsoft.com/office/powerpoint/2010/main" val="271406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1422" y="1181693"/>
            <a:ext cx="6529680" cy="428136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277256" y="83692"/>
            <a:ext cx="7314293" cy="467858"/>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ATM</a:t>
            </a:r>
            <a:endParaRPr lang="en-US" dirty="0"/>
          </a:p>
        </p:txBody>
      </p:sp>
      <p:sp>
        <p:nvSpPr>
          <p:cNvPr id="4" name="TextBox 3"/>
          <p:cNvSpPr txBox="1"/>
          <p:nvPr/>
        </p:nvSpPr>
        <p:spPr>
          <a:xfrm>
            <a:off x="1091421" y="557224"/>
            <a:ext cx="7602635" cy="646331"/>
          </a:xfrm>
          <a:prstGeom prst="rect">
            <a:avLst/>
          </a:prstGeom>
          <a:noFill/>
        </p:spPr>
        <p:txBody>
          <a:bodyPr wrap="square" rtlCol="0">
            <a:spAutoFit/>
          </a:bodyPr>
          <a:lstStyle/>
          <a:p>
            <a:pPr algn="l"/>
            <a:r>
              <a:rPr lang="en-US" sz="2000" dirty="0" smtClean="0"/>
              <a:t>Built on </a:t>
            </a:r>
            <a:r>
              <a:rPr lang="en-US" sz="2000" dirty="0"/>
              <a:t>a cell-based </a:t>
            </a:r>
            <a:r>
              <a:rPr lang="en-US" sz="2000" dirty="0" smtClean="0"/>
              <a:t>architecture, </a:t>
            </a:r>
            <a:r>
              <a:rPr lang="en-US" sz="2000" dirty="0"/>
              <a:t>rather than on a frame-based architecture. ATM cells are always a fixed length of 53 bytes. </a:t>
            </a:r>
          </a:p>
        </p:txBody>
      </p:sp>
    </p:spTree>
    <p:extLst>
      <p:ext uri="{BB962C8B-B14F-4D97-AF65-F5344CB8AC3E}">
        <p14:creationId xmlns:p14="http://schemas.microsoft.com/office/powerpoint/2010/main" val="92363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33821" y="729983"/>
            <a:ext cx="4671788" cy="334577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320800" y="0"/>
            <a:ext cx="7256236" cy="449944"/>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Ethernet WAN</a:t>
            </a:r>
            <a:endParaRPr lang="en-US" dirty="0"/>
          </a:p>
        </p:txBody>
      </p:sp>
      <p:sp>
        <p:nvSpPr>
          <p:cNvPr id="3" name="TextBox 2"/>
          <p:cNvSpPr txBox="1"/>
          <p:nvPr/>
        </p:nvSpPr>
        <p:spPr>
          <a:xfrm>
            <a:off x="371020" y="480128"/>
            <a:ext cx="3716062" cy="5903154"/>
          </a:xfrm>
          <a:prstGeom prst="rect">
            <a:avLst/>
          </a:prstGeom>
          <a:noFill/>
        </p:spPr>
        <p:txBody>
          <a:bodyPr wrap="square" rtlCol="0">
            <a:spAutoFit/>
          </a:bodyPr>
          <a:lstStyle/>
          <a:p>
            <a:pPr algn="just">
              <a:spcBef>
                <a:spcPts val="600"/>
              </a:spcBef>
            </a:pPr>
            <a:r>
              <a:rPr lang="en-US" sz="2000" dirty="0" smtClean="0"/>
              <a:t>Features and Benefits </a:t>
            </a:r>
            <a:r>
              <a:rPr lang="en-US" sz="2000" dirty="0"/>
              <a:t>of Ethernet WAN include:</a:t>
            </a:r>
          </a:p>
          <a:p>
            <a:pPr marL="236538" indent="-236538" algn="just" defTabSz="814388">
              <a:lnSpc>
                <a:spcPct val="95000"/>
              </a:lnSpc>
              <a:spcBef>
                <a:spcPts val="600"/>
              </a:spcBef>
              <a:buClr>
                <a:srgbClr val="708CA1"/>
              </a:buClr>
              <a:buFont typeface="Wingdings" pitchFamily="2" charset="2"/>
              <a:buChar char="§"/>
            </a:pPr>
            <a:r>
              <a:rPr lang="en-US" sz="2000" dirty="0"/>
              <a:t>Reduced expenses and administration </a:t>
            </a:r>
          </a:p>
          <a:p>
            <a:pPr marL="236538" indent="-236538" algn="just" defTabSz="814388">
              <a:lnSpc>
                <a:spcPct val="95000"/>
              </a:lnSpc>
              <a:spcBef>
                <a:spcPts val="600"/>
              </a:spcBef>
              <a:buClr>
                <a:srgbClr val="708CA1"/>
              </a:buClr>
              <a:buFont typeface="Wingdings" pitchFamily="2" charset="2"/>
              <a:buChar char="§"/>
            </a:pPr>
            <a:r>
              <a:rPr lang="en-US" sz="2000" dirty="0"/>
              <a:t>Easy integration with existing networks </a:t>
            </a:r>
          </a:p>
          <a:p>
            <a:pPr marL="236538" indent="-236538" algn="just" defTabSz="814388">
              <a:lnSpc>
                <a:spcPct val="95000"/>
              </a:lnSpc>
              <a:spcBef>
                <a:spcPts val="600"/>
              </a:spcBef>
              <a:buClr>
                <a:srgbClr val="708CA1"/>
              </a:buClr>
              <a:buFont typeface="Wingdings" pitchFamily="2" charset="2"/>
              <a:buChar char="§"/>
            </a:pPr>
            <a:r>
              <a:rPr lang="en-US" sz="2000" dirty="0"/>
              <a:t>Enhanced business productivity </a:t>
            </a:r>
            <a:endParaRPr lang="en-US" sz="2000" dirty="0" smtClean="0"/>
          </a:p>
          <a:p>
            <a:pPr marL="236538" indent="-236538" algn="just" defTabSz="814388">
              <a:lnSpc>
                <a:spcPct val="95000"/>
              </a:lnSpc>
              <a:spcBef>
                <a:spcPts val="600"/>
              </a:spcBef>
              <a:buClr>
                <a:srgbClr val="708CA1"/>
              </a:buClr>
              <a:buFont typeface="Wingdings" pitchFamily="2" charset="2"/>
              <a:buChar char="§"/>
            </a:pPr>
            <a:r>
              <a:rPr lang="en-US" sz="2000" dirty="0"/>
              <a:t>Service providers now offer Ethernet WAN service using fiber-optic cabling.</a:t>
            </a:r>
          </a:p>
          <a:p>
            <a:pPr marL="236538" indent="-236538" algn="just" defTabSz="814388">
              <a:lnSpc>
                <a:spcPct val="95000"/>
              </a:lnSpc>
              <a:spcBef>
                <a:spcPts val="600"/>
              </a:spcBef>
              <a:buClr>
                <a:srgbClr val="708CA1"/>
              </a:buClr>
              <a:buFont typeface="Wingdings" pitchFamily="2" charset="2"/>
              <a:buChar char="§"/>
            </a:pPr>
            <a:r>
              <a:rPr lang="en-US" sz="2000" dirty="0"/>
              <a:t>Known as Metropolitan Ethernet (</a:t>
            </a:r>
            <a:r>
              <a:rPr lang="en-US" sz="2000" dirty="0" err="1"/>
              <a:t>MetroE</a:t>
            </a:r>
            <a:r>
              <a:rPr lang="en-US" sz="2000" dirty="0"/>
              <a:t>), Ethernet over MPLS (</a:t>
            </a:r>
            <a:r>
              <a:rPr lang="en-US" sz="2000" dirty="0" err="1"/>
              <a:t>EoMPLS</a:t>
            </a:r>
            <a:r>
              <a:rPr lang="en-US" sz="2000" dirty="0"/>
              <a:t>), and Virtual Private LAN Service (VPLS).</a:t>
            </a:r>
          </a:p>
          <a:p>
            <a:pPr marL="236538" indent="-236538" algn="l" defTabSz="814388">
              <a:lnSpc>
                <a:spcPct val="95000"/>
              </a:lnSpc>
              <a:spcBef>
                <a:spcPct val="50000"/>
              </a:spcBef>
              <a:buClr>
                <a:srgbClr val="708CA1"/>
              </a:buClr>
              <a:buFont typeface="Wingdings" pitchFamily="2" charset="2"/>
              <a:buChar char="§"/>
            </a:pPr>
            <a:endParaRPr lang="en-US" sz="2000" dirty="0"/>
          </a:p>
          <a:p>
            <a:endParaRPr lang="en-US" dirty="0"/>
          </a:p>
        </p:txBody>
      </p:sp>
      <p:sp>
        <p:nvSpPr>
          <p:cNvPr id="5" name="Rectangle 4"/>
          <p:cNvSpPr/>
          <p:nvPr/>
        </p:nvSpPr>
        <p:spPr>
          <a:xfrm>
            <a:off x="4362849" y="4293470"/>
            <a:ext cx="4572000" cy="969496"/>
          </a:xfrm>
          <a:prstGeom prst="rect">
            <a:avLst/>
          </a:prstGeom>
        </p:spPr>
        <p:txBody>
          <a:bodyPr>
            <a:spAutoFit/>
          </a:bodyPr>
          <a:lstStyle/>
          <a:p>
            <a:pPr algn="just" defTabSz="814388">
              <a:lnSpc>
                <a:spcPct val="95000"/>
              </a:lnSpc>
              <a:spcBef>
                <a:spcPct val="50000"/>
              </a:spcBef>
              <a:buClr>
                <a:srgbClr val="708CA1"/>
              </a:buClr>
            </a:pPr>
            <a:r>
              <a:rPr lang="en-US" sz="2000" b="1" dirty="0"/>
              <a:t>Note</a:t>
            </a:r>
            <a:r>
              <a:rPr lang="en-US" sz="2000" dirty="0"/>
              <a:t>: Commonly used to replace the traditional Frame Relay and ATM WAN links.</a:t>
            </a:r>
          </a:p>
        </p:txBody>
      </p:sp>
    </p:spTree>
    <p:extLst>
      <p:ext uri="{BB962C8B-B14F-4D97-AF65-F5344CB8AC3E}">
        <p14:creationId xmlns:p14="http://schemas.microsoft.com/office/powerpoint/2010/main" val="215112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38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2522" y="1605182"/>
            <a:ext cx="6619875" cy="3872221"/>
          </a:xfrm>
          <a:prstGeom prst="rect">
            <a:avLst/>
          </a:prstGeom>
          <a:noFill/>
          <a:ln w="9525">
            <a:no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306285" y="0"/>
            <a:ext cx="7227207" cy="551543"/>
          </a:xfrm>
        </p:spPr>
        <p:txBody>
          <a:bodyPr/>
          <a:lstStyle/>
          <a:p>
            <a:r>
              <a:rPr lang="en-US" dirty="0" smtClean="0"/>
              <a:t>MPLS</a:t>
            </a:r>
            <a:endParaRPr lang="en-US" dirty="0"/>
          </a:p>
        </p:txBody>
      </p:sp>
      <p:sp>
        <p:nvSpPr>
          <p:cNvPr id="5" name="TextBox 4"/>
          <p:cNvSpPr txBox="1"/>
          <p:nvPr/>
        </p:nvSpPr>
        <p:spPr>
          <a:xfrm>
            <a:off x="1047970" y="564503"/>
            <a:ext cx="7791229" cy="1200329"/>
          </a:xfrm>
          <a:prstGeom prst="rect">
            <a:avLst/>
          </a:prstGeom>
          <a:noFill/>
        </p:spPr>
        <p:txBody>
          <a:bodyPr wrap="square" rtlCol="0">
            <a:spAutoFit/>
          </a:bodyPr>
          <a:lstStyle/>
          <a:p>
            <a:pPr algn="just"/>
            <a:r>
              <a:rPr lang="en-US" sz="2000" dirty="0"/>
              <a:t>Multiprotocol Label Switching (MPLS) is a multiprotocol high-performance WAN technology that directs data from one router to the next, based on short path labels rather than IP network addresses.</a:t>
            </a:r>
          </a:p>
        </p:txBody>
      </p:sp>
    </p:spTree>
    <p:extLst>
      <p:ext uri="{BB962C8B-B14F-4D97-AF65-F5344CB8AC3E}">
        <p14:creationId xmlns:p14="http://schemas.microsoft.com/office/powerpoint/2010/main" val="103353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98205"/>
            <a:ext cx="7372350" cy="511401"/>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VSAT</a:t>
            </a:r>
            <a:endParaRPr lang="en-US" dirty="0"/>
          </a:p>
        </p:txBody>
      </p:sp>
      <p:pic>
        <p:nvPicPr>
          <p:cNvPr id="184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42543" y="520267"/>
            <a:ext cx="5210045" cy="471487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711201" y="1432228"/>
            <a:ext cx="2914650" cy="1754326"/>
          </a:xfrm>
          <a:prstGeom prst="rect">
            <a:avLst/>
          </a:prstGeom>
          <a:noFill/>
        </p:spPr>
        <p:txBody>
          <a:bodyPr wrap="square" rtlCol="0">
            <a:spAutoFit/>
          </a:bodyPr>
          <a:lstStyle/>
          <a:p>
            <a:pPr algn="just"/>
            <a:r>
              <a:rPr lang="en-US" sz="2000" dirty="0"/>
              <a:t>Very small aperture terminal (VSAT) </a:t>
            </a:r>
            <a:r>
              <a:rPr lang="en-US" sz="2000" dirty="0" smtClean="0"/>
              <a:t>-  </a:t>
            </a:r>
            <a:r>
              <a:rPr lang="en-US" sz="2000" dirty="0"/>
              <a:t>a solution that creates a private WAN using satellite communications. </a:t>
            </a:r>
          </a:p>
        </p:txBody>
      </p:sp>
    </p:spTree>
    <p:extLst>
      <p:ext uri="{BB962C8B-B14F-4D97-AF65-F5344CB8AC3E}">
        <p14:creationId xmlns:p14="http://schemas.microsoft.com/office/powerpoint/2010/main" val="3208005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6125" y="728899"/>
            <a:ext cx="5604329" cy="398689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291771" y="170770"/>
            <a:ext cx="7357836" cy="554944"/>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DSL</a:t>
            </a:r>
            <a:endParaRPr lang="en-US" dirty="0"/>
          </a:p>
        </p:txBody>
      </p:sp>
      <p:sp>
        <p:nvSpPr>
          <p:cNvPr id="3" name="TextBox 2"/>
          <p:cNvSpPr txBox="1"/>
          <p:nvPr/>
        </p:nvSpPr>
        <p:spPr>
          <a:xfrm>
            <a:off x="388257" y="740145"/>
            <a:ext cx="2933700" cy="4632037"/>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t>Always-on connection technology that uses existing twisted-pair telephone lines to transport high-bandwidth data, and provides IP services to subscribers. </a:t>
            </a:r>
          </a:p>
          <a:p>
            <a:pPr marL="236538" indent="-236538" algn="just" defTabSz="814388">
              <a:lnSpc>
                <a:spcPct val="95000"/>
              </a:lnSpc>
              <a:spcBef>
                <a:spcPct val="50000"/>
              </a:spcBef>
              <a:buClr>
                <a:srgbClr val="708CA1"/>
              </a:buClr>
              <a:buFont typeface="Wingdings" pitchFamily="2" charset="2"/>
              <a:buChar char="§"/>
            </a:pPr>
            <a:r>
              <a:rPr lang="en-US" sz="2000" dirty="0"/>
              <a:t>A DSL modem converts an Ethernet signal from the user device to a DSL signal, which is transmitted to the central office.</a:t>
            </a:r>
          </a:p>
        </p:txBody>
      </p:sp>
    </p:spTree>
    <p:extLst>
      <p:ext uri="{BB962C8B-B14F-4D97-AF65-F5344CB8AC3E}">
        <p14:creationId xmlns:p14="http://schemas.microsoft.com/office/powerpoint/2010/main" val="213446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2640" y="973381"/>
            <a:ext cx="6039757" cy="418607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204686" y="40149"/>
            <a:ext cx="7386864" cy="59848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Cable</a:t>
            </a:r>
            <a:endParaRPr lang="en-US" dirty="0"/>
          </a:p>
        </p:txBody>
      </p:sp>
      <p:sp>
        <p:nvSpPr>
          <p:cNvPr id="3" name="TextBox 2"/>
          <p:cNvSpPr txBox="1"/>
          <p:nvPr/>
        </p:nvSpPr>
        <p:spPr>
          <a:xfrm>
            <a:off x="209550" y="1297134"/>
            <a:ext cx="2793090" cy="2585323"/>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t>Network access is available from some cable television networks. </a:t>
            </a:r>
          </a:p>
          <a:p>
            <a:pPr marL="236538" indent="-236538" algn="just" defTabSz="814388">
              <a:lnSpc>
                <a:spcPct val="95000"/>
              </a:lnSpc>
              <a:spcBef>
                <a:spcPct val="50000"/>
              </a:spcBef>
              <a:buClr>
                <a:srgbClr val="708CA1"/>
              </a:buClr>
              <a:buFont typeface="Wingdings" pitchFamily="2" charset="2"/>
              <a:buChar char="§"/>
            </a:pPr>
            <a:r>
              <a:rPr lang="en-US" sz="2000" dirty="0"/>
              <a:t>Cable modems provide an always-on connection and a simple installation. </a:t>
            </a:r>
          </a:p>
        </p:txBody>
      </p:sp>
    </p:spTree>
    <p:extLst>
      <p:ext uri="{BB962C8B-B14F-4D97-AF65-F5344CB8AC3E}">
        <p14:creationId xmlns:p14="http://schemas.microsoft.com/office/powerpoint/2010/main" val="354418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9026" y="1117615"/>
            <a:ext cx="5311204" cy="3760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103086" y="185289"/>
            <a:ext cx="7488464" cy="583973"/>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Wireless</a:t>
            </a:r>
            <a:endParaRPr lang="en-US" dirty="0"/>
          </a:p>
        </p:txBody>
      </p:sp>
      <p:sp>
        <p:nvSpPr>
          <p:cNvPr id="3" name="TextBox 2"/>
          <p:cNvSpPr txBox="1"/>
          <p:nvPr/>
        </p:nvSpPr>
        <p:spPr>
          <a:xfrm>
            <a:off x="463564" y="872054"/>
            <a:ext cx="3310601" cy="4308872"/>
          </a:xfrm>
          <a:prstGeom prst="rect">
            <a:avLst/>
          </a:prstGeom>
          <a:noFill/>
        </p:spPr>
        <p:txBody>
          <a:bodyPr wrap="square" rtlCol="0">
            <a:spAutoFit/>
          </a:bodyPr>
          <a:lstStyle/>
          <a:p>
            <a:pPr algn="just"/>
            <a:r>
              <a:rPr lang="en-US" sz="2000" dirty="0"/>
              <a:t>N</a:t>
            </a:r>
            <a:r>
              <a:rPr lang="en-US" sz="2000" dirty="0" smtClean="0"/>
              <a:t>ew </a:t>
            </a:r>
            <a:r>
              <a:rPr lang="en-US" sz="2000" dirty="0"/>
              <a:t>developments in broadband wireless </a:t>
            </a:r>
            <a:r>
              <a:rPr lang="en-US" sz="2000" dirty="0" smtClean="0"/>
              <a:t>technology:</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b="1" dirty="0"/>
              <a:t>Municipal Wi-Fi</a:t>
            </a:r>
            <a:r>
              <a:rPr lang="en-US" sz="2000" dirty="0"/>
              <a:t> </a:t>
            </a:r>
            <a:r>
              <a:rPr lang="en-US" sz="2000" dirty="0" smtClean="0"/>
              <a:t>– </a:t>
            </a:r>
            <a:r>
              <a:rPr lang="en-US" sz="2000" dirty="0"/>
              <a:t>Many cities have begun setting up municipal wireless</a:t>
            </a:r>
          </a:p>
          <a:p>
            <a:pPr marL="236538" indent="-236538" algn="just" defTabSz="814388">
              <a:lnSpc>
                <a:spcPct val="95000"/>
              </a:lnSpc>
              <a:spcBef>
                <a:spcPct val="50000"/>
              </a:spcBef>
              <a:buClr>
                <a:srgbClr val="708CA1"/>
              </a:buClr>
              <a:buFont typeface="Wingdings" pitchFamily="2" charset="2"/>
              <a:buChar char="§"/>
            </a:pPr>
            <a:r>
              <a:rPr lang="en-US" sz="2000" b="1" dirty="0" smtClean="0"/>
              <a:t>WiMAX</a:t>
            </a:r>
            <a:r>
              <a:rPr lang="en-US" sz="2000" dirty="0" smtClean="0"/>
              <a:t> </a:t>
            </a:r>
            <a:r>
              <a:rPr lang="en-US" sz="2000" dirty="0"/>
              <a:t>–</a:t>
            </a:r>
            <a:r>
              <a:rPr lang="en-US" sz="2000" dirty="0" smtClean="0"/>
              <a:t> </a:t>
            </a:r>
            <a:r>
              <a:rPr lang="en-US" sz="2000" dirty="0"/>
              <a:t>Worldwide Interoperability for Microwave Access (WiMAX) is a </a:t>
            </a:r>
            <a:r>
              <a:rPr lang="en-US" sz="2000" dirty="0" smtClean="0"/>
              <a:t>technology </a:t>
            </a:r>
            <a:r>
              <a:rPr lang="en-US" sz="2000" dirty="0"/>
              <a:t>that is </a:t>
            </a:r>
            <a:r>
              <a:rPr lang="en-US" sz="2000" dirty="0" smtClean="0"/>
              <a:t>use to cover a city or a MAN. </a:t>
            </a:r>
          </a:p>
          <a:p>
            <a:pPr marL="236538" indent="-236538" algn="just" defTabSz="814388">
              <a:lnSpc>
                <a:spcPct val="95000"/>
              </a:lnSpc>
              <a:spcBef>
                <a:spcPct val="50000"/>
              </a:spcBef>
              <a:buClr>
                <a:srgbClr val="708CA1"/>
              </a:buClr>
              <a:buFont typeface="Wingdings" pitchFamily="2" charset="2"/>
              <a:buChar char="§"/>
            </a:pPr>
            <a:r>
              <a:rPr lang="en-US" sz="2000" b="1" dirty="0" smtClean="0"/>
              <a:t>Satellite </a:t>
            </a:r>
            <a:r>
              <a:rPr lang="en-US" sz="2000" b="1" dirty="0"/>
              <a:t>Internet</a:t>
            </a:r>
            <a:r>
              <a:rPr lang="en-US" sz="2000" dirty="0"/>
              <a:t> </a:t>
            </a:r>
          </a:p>
        </p:txBody>
      </p:sp>
    </p:spTree>
    <p:extLst>
      <p:ext uri="{BB962C8B-B14F-4D97-AF65-F5344CB8AC3E}">
        <p14:creationId xmlns:p14="http://schemas.microsoft.com/office/powerpoint/2010/main" val="295125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4690" y="2754284"/>
            <a:ext cx="6417469" cy="264503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1176279" y="0"/>
            <a:ext cx="7314293" cy="566057"/>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3G/4G Cellular</a:t>
            </a:r>
            <a:endParaRPr lang="en-US" dirty="0"/>
          </a:p>
        </p:txBody>
      </p:sp>
      <p:sp>
        <p:nvSpPr>
          <p:cNvPr id="3" name="TextBox 2"/>
          <p:cNvSpPr txBox="1"/>
          <p:nvPr/>
        </p:nvSpPr>
        <p:spPr>
          <a:xfrm>
            <a:off x="1021045" y="615237"/>
            <a:ext cx="7624761" cy="2139047"/>
          </a:xfrm>
          <a:prstGeom prst="rect">
            <a:avLst/>
          </a:prstGeom>
          <a:noFill/>
        </p:spPr>
        <p:txBody>
          <a:bodyPr wrap="square" rtlCol="0">
            <a:spAutoFit/>
          </a:bodyPr>
          <a:lstStyle/>
          <a:p>
            <a:pPr algn="just"/>
            <a:r>
              <a:rPr lang="en-US" sz="2000" dirty="0"/>
              <a:t>Common cellular industry terms include:</a:t>
            </a:r>
          </a:p>
          <a:p>
            <a:pPr marL="236538" indent="-236538" algn="just" defTabSz="814388">
              <a:lnSpc>
                <a:spcPct val="95000"/>
              </a:lnSpc>
              <a:spcBef>
                <a:spcPct val="50000"/>
              </a:spcBef>
              <a:buClr>
                <a:srgbClr val="708CA1"/>
              </a:buClr>
              <a:buFont typeface="Wingdings" pitchFamily="2" charset="2"/>
              <a:buChar char="§"/>
            </a:pPr>
            <a:r>
              <a:rPr lang="en-US" sz="2000" b="1" dirty="0" err="1"/>
              <a:t>3G</a:t>
            </a:r>
            <a:r>
              <a:rPr lang="en-US" sz="2000" b="1" dirty="0"/>
              <a:t>/4G </a:t>
            </a:r>
            <a:r>
              <a:rPr lang="en-US" sz="2000" b="1" dirty="0" smtClean="0"/>
              <a:t>Wireless</a:t>
            </a:r>
            <a:r>
              <a:rPr lang="en-US" sz="2000" dirty="0" smtClean="0"/>
              <a:t> </a:t>
            </a:r>
            <a:r>
              <a:rPr lang="en-US" sz="2000" dirty="0"/>
              <a:t>–</a:t>
            </a:r>
            <a:r>
              <a:rPr lang="en-US" sz="2000" dirty="0" smtClean="0"/>
              <a:t> </a:t>
            </a:r>
            <a:r>
              <a:rPr lang="en-US" sz="2000" dirty="0"/>
              <a:t>Abbreviation for 3rd generation and 4th generation cellular access. These technologies support wireless Internet access.</a:t>
            </a:r>
          </a:p>
          <a:p>
            <a:pPr marL="236538" indent="-236538" algn="just" defTabSz="814388">
              <a:lnSpc>
                <a:spcPct val="95000"/>
              </a:lnSpc>
              <a:spcBef>
                <a:spcPct val="50000"/>
              </a:spcBef>
              <a:buClr>
                <a:srgbClr val="708CA1"/>
              </a:buClr>
              <a:buFont typeface="Wingdings" pitchFamily="2" charset="2"/>
              <a:buChar char="§"/>
            </a:pPr>
            <a:r>
              <a:rPr lang="en-US" sz="2000" b="1" dirty="0"/>
              <a:t>Long-Term Evolution (LTE) </a:t>
            </a:r>
            <a:r>
              <a:rPr lang="en-US" sz="2000" dirty="0" smtClean="0"/>
              <a:t>– A newer and </a:t>
            </a:r>
            <a:r>
              <a:rPr lang="en-US" sz="2000" dirty="0"/>
              <a:t>faster </a:t>
            </a:r>
            <a:r>
              <a:rPr lang="en-US" sz="2000" dirty="0" smtClean="0"/>
              <a:t>technology, </a:t>
            </a:r>
            <a:r>
              <a:rPr lang="en-US" sz="2000" dirty="0" smtClean="0"/>
              <a:t>known as the 4th </a:t>
            </a:r>
            <a:r>
              <a:rPr lang="en-US" sz="2000" dirty="0"/>
              <a:t>generation (4G) technology.</a:t>
            </a:r>
          </a:p>
        </p:txBody>
      </p:sp>
    </p:spTree>
    <p:extLst>
      <p:ext uri="{BB962C8B-B14F-4D97-AF65-F5344CB8AC3E}">
        <p14:creationId xmlns:p14="http://schemas.microsoft.com/office/powerpoint/2010/main" val="100863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3" y="0"/>
            <a:ext cx="7415893" cy="539505"/>
          </a:xfrm>
        </p:spPr>
        <p:txBody>
          <a:bodyPr/>
          <a:lstStyle/>
          <a:p>
            <a:r>
              <a:rPr lang="en-US" dirty="0" smtClean="0">
                <a:ea typeface="ＭＳ Ｐゴシック" pitchFamily="34" charset="-128"/>
              </a:rPr>
              <a:t/>
            </a:r>
            <a:br>
              <a:rPr lang="en-US" dirty="0" smtClean="0">
                <a:ea typeface="ＭＳ Ｐゴシック" pitchFamily="34" charset="-128"/>
              </a:rPr>
            </a:br>
            <a:r>
              <a:rPr lang="en-US" dirty="0" smtClean="0"/>
              <a:t>VPN Technology</a:t>
            </a:r>
            <a:endParaRPr lang="en-US" dirty="0"/>
          </a:p>
        </p:txBody>
      </p:sp>
      <p:pic>
        <p:nvPicPr>
          <p:cNvPr id="2150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6645" y="1880509"/>
            <a:ext cx="4798865" cy="3736521"/>
          </a:xfrm>
          <a:prstGeom prst="rect">
            <a:avLst/>
          </a:prstGeom>
          <a:noFill/>
          <a:ln w="9525">
            <a:noFill/>
            <a:bevel/>
            <a:headEnd/>
            <a:tailEnd/>
          </a:ln>
          <a:extLst>
            <a:ext uri="{909E8E84-426E-40DD-AFC4-6F175D3DCCD1}">
              <a14:hiddenFill xmlns:a14="http://schemas.microsoft.com/office/drawing/2010/main">
                <a:solidFill>
                  <a:schemeClr val="accent1"/>
                </a:solidFill>
              </a14:hiddenFill>
            </a:ext>
          </a:extLst>
        </p:spPr>
      </p:pic>
      <p:pic>
        <p:nvPicPr>
          <p:cNvPr id="2150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45472" y="1172035"/>
            <a:ext cx="3543300" cy="476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71917" y="539505"/>
            <a:ext cx="3798553" cy="5016758"/>
          </a:xfrm>
          <a:prstGeom prst="rect">
            <a:avLst/>
          </a:prstGeom>
        </p:spPr>
        <p:txBody>
          <a:bodyPr wrap="square">
            <a:spAutoFit/>
          </a:bodyPr>
          <a:lstStyle/>
          <a:p>
            <a:pPr algn="just">
              <a:spcBef>
                <a:spcPts val="600"/>
              </a:spcBef>
            </a:pPr>
            <a:r>
              <a:rPr lang="en-US" sz="2000" dirty="0" smtClean="0"/>
              <a:t>VPN </a:t>
            </a:r>
            <a:r>
              <a:rPr lang="en-US" sz="2000" dirty="0"/>
              <a:t>is </a:t>
            </a:r>
            <a:r>
              <a:rPr lang="en-US" sz="2000" dirty="0" smtClean="0"/>
              <a:t>an encrypted </a:t>
            </a:r>
            <a:r>
              <a:rPr lang="en-US" sz="2000" dirty="0"/>
              <a:t>connection between private networks over a public </a:t>
            </a:r>
            <a:r>
              <a:rPr lang="en-US" sz="2000" dirty="0" smtClean="0"/>
              <a:t>network.</a:t>
            </a:r>
          </a:p>
          <a:p>
            <a:pPr algn="just">
              <a:spcBef>
                <a:spcPts val="600"/>
              </a:spcBef>
            </a:pPr>
            <a:endParaRPr lang="en-US" sz="2000" dirty="0" smtClean="0"/>
          </a:p>
          <a:p>
            <a:pPr algn="l">
              <a:spcBef>
                <a:spcPts val="600"/>
              </a:spcBef>
            </a:pPr>
            <a:r>
              <a:rPr lang="en-US" sz="2000" dirty="0" smtClean="0"/>
              <a:t>Benefits:</a:t>
            </a:r>
          </a:p>
          <a:p>
            <a:pPr marL="236538" indent="-236538" algn="l" defTabSz="814388">
              <a:lnSpc>
                <a:spcPct val="95000"/>
              </a:lnSpc>
              <a:spcBef>
                <a:spcPts val="600"/>
              </a:spcBef>
              <a:buClr>
                <a:srgbClr val="708CA1"/>
              </a:buClr>
              <a:buFont typeface="Wingdings" pitchFamily="2" charset="2"/>
              <a:buChar char="§"/>
            </a:pPr>
            <a:r>
              <a:rPr lang="en-US" sz="2000" dirty="0"/>
              <a:t>Cost savings </a:t>
            </a:r>
          </a:p>
          <a:p>
            <a:pPr marL="236538" indent="-236538" algn="l" defTabSz="814388">
              <a:lnSpc>
                <a:spcPct val="95000"/>
              </a:lnSpc>
              <a:spcBef>
                <a:spcPct val="50000"/>
              </a:spcBef>
              <a:buClr>
                <a:srgbClr val="708CA1"/>
              </a:buClr>
              <a:buFont typeface="Wingdings" pitchFamily="2" charset="2"/>
              <a:buChar char="§"/>
            </a:pPr>
            <a:r>
              <a:rPr lang="en-US" sz="2000" dirty="0"/>
              <a:t>Security </a:t>
            </a:r>
          </a:p>
          <a:p>
            <a:pPr marL="236538" indent="-236538" algn="l" defTabSz="814388">
              <a:lnSpc>
                <a:spcPct val="95000"/>
              </a:lnSpc>
              <a:spcBef>
                <a:spcPts val="600"/>
              </a:spcBef>
              <a:buClr>
                <a:srgbClr val="708CA1"/>
              </a:buClr>
              <a:buFont typeface="Wingdings" pitchFamily="2" charset="2"/>
              <a:buChar char="§"/>
            </a:pPr>
            <a:r>
              <a:rPr lang="en-US" sz="2000" dirty="0"/>
              <a:t>Scalability </a:t>
            </a:r>
          </a:p>
          <a:p>
            <a:pPr marL="236538" indent="-236538" algn="l" defTabSz="814388">
              <a:lnSpc>
                <a:spcPct val="95000"/>
              </a:lnSpc>
              <a:spcBef>
                <a:spcPts val="600"/>
              </a:spcBef>
              <a:buClr>
                <a:srgbClr val="708CA1"/>
              </a:buClr>
              <a:buFont typeface="Wingdings" pitchFamily="2" charset="2"/>
              <a:buChar char="§"/>
            </a:pPr>
            <a:r>
              <a:rPr lang="en-US" sz="2000" dirty="0"/>
              <a:t>Compatibility with broadband technology </a:t>
            </a:r>
            <a:endParaRPr lang="en-US" sz="2000" dirty="0" smtClean="0"/>
          </a:p>
          <a:p>
            <a:pPr marL="236538" indent="-236538" algn="l" defTabSz="814388">
              <a:lnSpc>
                <a:spcPct val="95000"/>
              </a:lnSpc>
              <a:spcBef>
                <a:spcPts val="600"/>
              </a:spcBef>
              <a:buClr>
                <a:srgbClr val="708CA1"/>
              </a:buClr>
            </a:pPr>
            <a:endParaRPr lang="en-US" sz="2000" dirty="0" smtClean="0"/>
          </a:p>
          <a:p>
            <a:pPr algn="l">
              <a:spcBef>
                <a:spcPts val="600"/>
              </a:spcBef>
            </a:pPr>
            <a:r>
              <a:rPr lang="en-US" sz="2000" dirty="0" smtClean="0"/>
              <a:t>Two </a:t>
            </a:r>
            <a:r>
              <a:rPr lang="en-US" sz="2000" dirty="0"/>
              <a:t>types of </a:t>
            </a:r>
            <a:r>
              <a:rPr lang="en-US" sz="2000" dirty="0" smtClean="0"/>
              <a:t>VPN:</a:t>
            </a:r>
          </a:p>
          <a:p>
            <a:pPr marL="236538" indent="-236538" algn="l" defTabSz="814388">
              <a:lnSpc>
                <a:spcPct val="95000"/>
              </a:lnSpc>
              <a:spcBef>
                <a:spcPts val="600"/>
              </a:spcBef>
              <a:buClr>
                <a:srgbClr val="708CA1"/>
              </a:buClr>
              <a:buFont typeface="Wingdings" pitchFamily="2" charset="2"/>
              <a:buChar char="§"/>
            </a:pPr>
            <a:r>
              <a:rPr lang="en-US" sz="2000" dirty="0"/>
              <a:t>Site-to-site VPNs </a:t>
            </a:r>
          </a:p>
          <a:p>
            <a:pPr marL="236538" indent="-236538" algn="l" defTabSz="814388">
              <a:lnSpc>
                <a:spcPct val="95000"/>
              </a:lnSpc>
              <a:spcBef>
                <a:spcPct val="50000"/>
              </a:spcBef>
              <a:buClr>
                <a:srgbClr val="708CA1"/>
              </a:buClr>
              <a:buFont typeface="Wingdings" pitchFamily="2" charset="2"/>
              <a:buChar char="§"/>
            </a:pPr>
            <a:r>
              <a:rPr lang="en-US" sz="2000" dirty="0"/>
              <a:t>Remote-access VPNs </a:t>
            </a:r>
          </a:p>
        </p:txBody>
      </p:sp>
    </p:spTree>
    <p:extLst>
      <p:ext uri="{BB962C8B-B14F-4D97-AF65-F5344CB8AC3E}">
        <p14:creationId xmlns:p14="http://schemas.microsoft.com/office/powerpoint/2010/main" val="3247712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69177"/>
            <a:ext cx="7285264" cy="671052"/>
          </a:xfrm>
        </p:spPr>
        <p:txBody>
          <a:bodyPr/>
          <a:lstStyle/>
          <a:p>
            <a:r>
              <a:rPr lang="en-US" dirty="0" smtClean="0"/>
              <a:t>Choosing a WAN Link Connection</a:t>
            </a:r>
            <a:endParaRPr lang="en-US" dirty="0"/>
          </a:p>
        </p:txBody>
      </p:sp>
      <p:sp>
        <p:nvSpPr>
          <p:cNvPr id="3" name="TextBox 2"/>
          <p:cNvSpPr txBox="1"/>
          <p:nvPr/>
        </p:nvSpPr>
        <p:spPr>
          <a:xfrm>
            <a:off x="928914" y="1104900"/>
            <a:ext cx="7886700" cy="2040559"/>
          </a:xfrm>
          <a:prstGeom prst="rect">
            <a:avLst/>
          </a:prstGeom>
          <a:noFill/>
        </p:spPr>
        <p:txBody>
          <a:bodyPr wrap="square" rtlCol="0">
            <a:spAutoFit/>
          </a:bodyPr>
          <a:lstStyle/>
          <a:p>
            <a:pPr algn="l"/>
            <a:r>
              <a:rPr lang="en-US" sz="2000" dirty="0" smtClean="0"/>
              <a:t>Answer </a:t>
            </a:r>
            <a:r>
              <a:rPr lang="en-US" sz="2000" dirty="0"/>
              <a:t>the following </a:t>
            </a:r>
            <a:r>
              <a:rPr lang="en-US" sz="2000" dirty="0" smtClean="0"/>
              <a:t>questions when choosing a WAN Connection:</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t>What is the purpose of the WAN?</a:t>
            </a:r>
          </a:p>
          <a:p>
            <a:pPr marL="236538" indent="-236538" algn="l" defTabSz="814388">
              <a:lnSpc>
                <a:spcPct val="95000"/>
              </a:lnSpc>
              <a:spcBef>
                <a:spcPct val="50000"/>
              </a:spcBef>
              <a:buClr>
                <a:srgbClr val="708CA1"/>
              </a:buClr>
              <a:buFont typeface="Wingdings" pitchFamily="2" charset="2"/>
              <a:buChar char="§"/>
            </a:pPr>
            <a:r>
              <a:rPr lang="en-US" sz="2000" dirty="0"/>
              <a:t>What is the geographic scope?</a:t>
            </a:r>
          </a:p>
          <a:p>
            <a:pPr marL="236538" indent="-236538" algn="l" defTabSz="814388">
              <a:lnSpc>
                <a:spcPct val="95000"/>
              </a:lnSpc>
              <a:spcBef>
                <a:spcPct val="50000"/>
              </a:spcBef>
              <a:buClr>
                <a:srgbClr val="708CA1"/>
              </a:buClr>
              <a:buFont typeface="Wingdings" pitchFamily="2" charset="2"/>
              <a:buChar char="§"/>
            </a:pPr>
            <a:r>
              <a:rPr lang="en-US" sz="2000" dirty="0"/>
              <a:t>What are the traffic requirements?</a:t>
            </a:r>
          </a:p>
          <a:p>
            <a:pPr algn="l"/>
            <a:endParaRPr lang="en-US" sz="2000" dirty="0"/>
          </a:p>
        </p:txBody>
      </p:sp>
    </p:spTree>
    <p:extLst>
      <p:ext uri="{BB962C8B-B14F-4D97-AF65-F5344CB8AC3E}">
        <p14:creationId xmlns:p14="http://schemas.microsoft.com/office/powerpoint/2010/main" val="4199240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221" y="0"/>
            <a:ext cx="7502978" cy="613002"/>
          </a:xfrm>
        </p:spPr>
        <p:txBody>
          <a:bodyPr/>
          <a:lstStyle/>
          <a:p>
            <a:r>
              <a:rPr lang="en-US" dirty="0" smtClean="0"/>
              <a:t>Choosing a WAN Link Connection</a:t>
            </a:r>
            <a:endParaRPr lang="en-US" dirty="0"/>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2335" y="631470"/>
            <a:ext cx="6680349" cy="482590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7202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88292" y="2046060"/>
            <a:ext cx="3854450" cy="1481138"/>
          </a:xfrm>
        </p:spPr>
        <p:txBody>
          <a:bodyPr/>
          <a:lstStyle/>
          <a:p>
            <a:pPr marL="0" indent="0" algn="ctr" eaLnBrk="1" hangingPunct="1"/>
            <a:r>
              <a:rPr lang="en-US" sz="2400" dirty="0" smtClean="0">
                <a:solidFill>
                  <a:schemeClr val="tx1"/>
                </a:solidFill>
                <a:cs typeface="Arial" charset="0"/>
              </a:rPr>
              <a:t>Summary</a:t>
            </a:r>
          </a:p>
        </p:txBody>
      </p:sp>
    </p:spTree>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596570" y="341313"/>
            <a:ext cx="6823529" cy="838200"/>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19138" y="1509713"/>
            <a:ext cx="8131175" cy="4437062"/>
          </a:xfrm>
        </p:spPr>
        <p:txBody>
          <a:bodyPr/>
          <a:lstStyle/>
          <a:p>
            <a:pPr algn="just"/>
            <a:r>
              <a:rPr lang="en-US" sz="2000" dirty="0"/>
              <a:t>A business can use private lines or the public network infrastructure for WAN connections. </a:t>
            </a:r>
            <a:endParaRPr lang="en-US" sz="2000" dirty="0" smtClean="0"/>
          </a:p>
          <a:p>
            <a:pPr algn="just"/>
            <a:r>
              <a:rPr lang="en-US" sz="2000" dirty="0" smtClean="0"/>
              <a:t>WAN </a:t>
            </a:r>
            <a:r>
              <a:rPr lang="en-US" sz="2000" dirty="0"/>
              <a:t>access standards operate at layers 1 and 2 of the OSI </a:t>
            </a:r>
            <a:r>
              <a:rPr lang="en-US" sz="2000" dirty="0" smtClean="0"/>
              <a:t>model, </a:t>
            </a:r>
            <a:r>
              <a:rPr lang="en-US" sz="2000" dirty="0"/>
              <a:t>and are defined and managed by the TIA/EIA, ISO, and IEEE</a:t>
            </a:r>
            <a:r>
              <a:rPr lang="en-US" sz="2000" dirty="0" smtClean="0"/>
              <a:t>.</a:t>
            </a:r>
          </a:p>
          <a:p>
            <a:pPr algn="just"/>
            <a:r>
              <a:rPr lang="en-US" sz="2000" dirty="0" smtClean="0"/>
              <a:t>A </a:t>
            </a:r>
            <a:r>
              <a:rPr lang="en-US" sz="2000" dirty="0"/>
              <a:t>WAN may be circuit-switched or packet-switched.</a:t>
            </a:r>
          </a:p>
          <a:p>
            <a:pPr algn="just"/>
            <a:r>
              <a:rPr lang="en-US" sz="2000" dirty="0"/>
              <a:t>There is common terminology used to identify the physical components of WAN connections and who, the service provider or the customer, is responsible for which components.</a:t>
            </a:r>
          </a:p>
          <a:p>
            <a:pPr algn="just"/>
            <a:r>
              <a:rPr lang="en-US" sz="2000" dirty="0"/>
              <a:t>Service provider networks are complex and the service provider’s backbone networks consist primarily of high-bandwidth fiber optic </a:t>
            </a:r>
            <a:r>
              <a:rPr lang="en-US" sz="2000" dirty="0" smtClean="0"/>
              <a:t>media.</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19200" y="341313"/>
            <a:ext cx="7200900" cy="838200"/>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19138" y="1376363"/>
            <a:ext cx="8131175" cy="3877808"/>
          </a:xfrm>
        </p:spPr>
        <p:txBody>
          <a:bodyPr/>
          <a:lstStyle/>
          <a:p>
            <a:pPr algn="just"/>
            <a:r>
              <a:rPr lang="en-US" sz="2000" dirty="0" smtClean="0"/>
              <a:t>Permanent</a:t>
            </a:r>
            <a:r>
              <a:rPr lang="en-US" sz="2000" dirty="0"/>
              <a:t>, dedicated point-to-point connections are provided by using leased </a:t>
            </a:r>
            <a:r>
              <a:rPr lang="en-US" sz="2000" dirty="0" smtClean="0"/>
              <a:t>lines.</a:t>
            </a:r>
          </a:p>
          <a:p>
            <a:pPr algn="just"/>
            <a:r>
              <a:rPr lang="en-US" sz="2000" dirty="0" smtClean="0"/>
              <a:t>Public </a:t>
            </a:r>
            <a:r>
              <a:rPr lang="en-US" sz="2000" dirty="0"/>
              <a:t>infrastructure connections include DSL, cable, wireless, and 3G/4G cellular. </a:t>
            </a:r>
            <a:endParaRPr lang="en-US" sz="2000" dirty="0" smtClean="0"/>
          </a:p>
          <a:p>
            <a:pPr algn="just"/>
            <a:r>
              <a:rPr lang="en-US" sz="2000" dirty="0" smtClean="0"/>
              <a:t>Security </a:t>
            </a:r>
            <a:r>
              <a:rPr lang="en-US" sz="2000" dirty="0"/>
              <a:t>over public infrastructure connections can be provided by using remote-access or site-to-site </a:t>
            </a:r>
            <a:r>
              <a:rPr lang="en-US" sz="2000" dirty="0" smtClean="0"/>
              <a:t>VPNs.</a:t>
            </a:r>
            <a:endParaRPr lang="en-US" sz="2000" dirty="0"/>
          </a:p>
        </p:txBody>
      </p:sp>
    </p:spTree>
    <p:extLst>
      <p:ext uri="{BB962C8B-B14F-4D97-AF65-F5344CB8AC3E}">
        <p14:creationId xmlns:p14="http://schemas.microsoft.com/office/powerpoint/2010/main" val="145546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0"/>
            <a:ext cx="9144000" cy="685800"/>
          </a:xfrm>
          <a:prstGeom prst="rect">
            <a:avLst/>
          </a:prstGeom>
          <a:solidFill>
            <a:srgbClr val="FFFFFF"/>
          </a:solidFill>
          <a:ln w="9525" algn="ctr">
            <a:noFill/>
            <a:miter lim="800000"/>
            <a:headEnd/>
            <a:tailEnd/>
          </a:ln>
        </p:spPr>
        <p:txBody>
          <a:bodyPr wrap="none" lIns="82124" tIns="41061" rIns="82124" bIns="41061" anchor="ctr"/>
          <a:lstStyle/>
          <a:p>
            <a:endParaRPr lang="en-US" dirty="0"/>
          </a:p>
        </p:txBody>
      </p:sp>
      <p:sp>
        <p:nvSpPr>
          <p:cNvPr id="2" name="TextBox 1"/>
          <p:cNvSpPr txBox="1"/>
          <p:nvPr/>
        </p:nvSpPr>
        <p:spPr>
          <a:xfrm>
            <a:off x="1828800" y="2197006"/>
            <a:ext cx="5965371" cy="757130"/>
          </a:xfrm>
          <a:prstGeom prst="rect">
            <a:avLst/>
          </a:prstGeom>
          <a:noFill/>
        </p:spPr>
        <p:txBody>
          <a:bodyPr wrap="square" rtlCol="0">
            <a:spAutoFit/>
          </a:bodyPr>
          <a:lstStyle/>
          <a:p>
            <a:r>
              <a:rPr lang="en-GB" sz="4800" b="1" dirty="0" smtClean="0"/>
              <a:t>Questions?</a:t>
            </a:r>
            <a:endParaRPr lang="en-US" sz="48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33269</TotalTime>
  <Pages>28</Pages>
  <Words>3186</Words>
  <Application>Microsoft Office PowerPoint</Application>
  <PresentationFormat>On-screen Show (4:3)</PresentationFormat>
  <Paragraphs>262</Paragraphs>
  <Slides>34</Slides>
  <Notes>33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ＭＳ Ｐゴシック</vt:lpstr>
      <vt:lpstr>Arial</vt:lpstr>
      <vt:lpstr>Wingdings</vt:lpstr>
      <vt:lpstr>PPT-TMPLT-WHT_C</vt:lpstr>
      <vt:lpstr>NetAcad-4F_PPT-WHT_060408</vt:lpstr>
      <vt:lpstr>Wide Area Networks (WANs)</vt:lpstr>
      <vt:lpstr>Content</vt:lpstr>
      <vt:lpstr>Objectives</vt:lpstr>
      <vt:lpstr>WAN Technologies Overview</vt:lpstr>
      <vt:lpstr> Why Choose a WAN?</vt:lpstr>
      <vt:lpstr> Are WANs Necessary?</vt:lpstr>
      <vt:lpstr> Evolving Networks</vt:lpstr>
      <vt:lpstr> WANs in the OSI Model</vt:lpstr>
      <vt:lpstr>WAN Terminology</vt:lpstr>
      <vt:lpstr> WAN Devices</vt:lpstr>
      <vt:lpstr> Circuit Switching</vt:lpstr>
      <vt:lpstr> Packet Switching</vt:lpstr>
      <vt:lpstr>Selecting a WAN Technology</vt:lpstr>
      <vt:lpstr>WAN Link Connection Options</vt:lpstr>
      <vt:lpstr> Service-Provided Network Infrastructure</vt:lpstr>
      <vt:lpstr> Leased Lines</vt:lpstr>
      <vt:lpstr> Dialup</vt:lpstr>
      <vt:lpstr> ISDN</vt:lpstr>
      <vt:lpstr> Frame Relay</vt:lpstr>
      <vt:lpstr> ATM</vt:lpstr>
      <vt:lpstr> Ethernet WAN</vt:lpstr>
      <vt:lpstr>MPLS</vt:lpstr>
      <vt:lpstr> VSAT</vt:lpstr>
      <vt:lpstr> DSL</vt:lpstr>
      <vt:lpstr> Cable</vt:lpstr>
      <vt:lpstr> Wireless</vt:lpstr>
      <vt:lpstr> 3G/4G Cellular</vt:lpstr>
      <vt:lpstr> VPN Technology</vt:lpstr>
      <vt:lpstr>Choosing a WAN Link Connection</vt:lpstr>
      <vt:lpstr>Choosing a WAN Link Connection</vt:lpstr>
      <vt:lpstr>Summary</vt:lpstr>
      <vt:lpstr>Summary</vt:lpstr>
      <vt:lpstr>Summary (cont.)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1329</cp:revision>
  <cp:lastPrinted>1999-01-27T00:54:54Z</cp:lastPrinted>
  <dcterms:created xsi:type="dcterms:W3CDTF">2006-10-23T15:07:30Z</dcterms:created>
  <dcterms:modified xsi:type="dcterms:W3CDTF">2017-02-05T10:50:37Z</dcterms:modified>
</cp:coreProperties>
</file>