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316" autoAdjust="0"/>
  </p:normalViewPr>
  <p:slideViewPr>
    <p:cSldViewPr snapToGrid="0">
      <p:cViewPr varScale="1">
        <p:scale>
          <a:sx n="54" d="100"/>
          <a:sy n="54" d="100"/>
        </p:scale>
        <p:origin x="64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077395-6788-4822-8971-CA162A71B49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0429124-7FC7-4311-984A-48733F4DB2F5}">
      <dgm:prSet/>
      <dgm:spPr/>
      <dgm:t>
        <a:bodyPr/>
        <a:lstStyle/>
        <a:p>
          <a:pPr>
            <a:lnSpc>
              <a:spcPct val="100000"/>
            </a:lnSpc>
          </a:pPr>
          <a:r>
            <a:rPr lang="en-US"/>
            <a:t>Meaningfulness</a:t>
          </a:r>
        </a:p>
      </dgm:t>
    </dgm:pt>
    <dgm:pt modelId="{05CCD951-71C3-4F62-9A51-CBF4B8F8FF78}" type="parTrans" cxnId="{23587F7E-8D42-4EF7-9669-CC277B543117}">
      <dgm:prSet/>
      <dgm:spPr/>
      <dgm:t>
        <a:bodyPr/>
        <a:lstStyle/>
        <a:p>
          <a:endParaRPr lang="en-US"/>
        </a:p>
      </dgm:t>
    </dgm:pt>
    <dgm:pt modelId="{DDC1BF6F-5924-4295-921B-FE59E4632AC3}" type="sibTrans" cxnId="{23587F7E-8D42-4EF7-9669-CC277B543117}">
      <dgm:prSet/>
      <dgm:spPr/>
      <dgm:t>
        <a:bodyPr/>
        <a:lstStyle/>
        <a:p>
          <a:endParaRPr lang="en-US"/>
        </a:p>
      </dgm:t>
    </dgm:pt>
    <dgm:pt modelId="{56EC8600-D7CC-41E3-B0F7-3434AFD5FCD6}">
      <dgm:prSet/>
      <dgm:spPr/>
      <dgm:t>
        <a:bodyPr/>
        <a:lstStyle/>
        <a:p>
          <a:pPr>
            <a:lnSpc>
              <a:spcPct val="100000"/>
            </a:lnSpc>
          </a:pPr>
          <a:r>
            <a:rPr lang="en-US"/>
            <a:t>Safety</a:t>
          </a:r>
        </a:p>
      </dgm:t>
    </dgm:pt>
    <dgm:pt modelId="{0B4719ED-FBCA-4213-A184-0792217500D3}" type="parTrans" cxnId="{B33216B6-3BF6-461C-8A2B-22EA4B4F06F1}">
      <dgm:prSet/>
      <dgm:spPr/>
      <dgm:t>
        <a:bodyPr/>
        <a:lstStyle/>
        <a:p>
          <a:endParaRPr lang="en-US"/>
        </a:p>
      </dgm:t>
    </dgm:pt>
    <dgm:pt modelId="{F941C144-4407-4BE0-961E-C05ECCC91764}" type="sibTrans" cxnId="{B33216B6-3BF6-461C-8A2B-22EA4B4F06F1}">
      <dgm:prSet/>
      <dgm:spPr/>
      <dgm:t>
        <a:bodyPr/>
        <a:lstStyle/>
        <a:p>
          <a:endParaRPr lang="en-US"/>
        </a:p>
      </dgm:t>
    </dgm:pt>
    <dgm:pt modelId="{F33CFB0F-B41B-44B8-AD51-79B688F71266}">
      <dgm:prSet/>
      <dgm:spPr/>
      <dgm:t>
        <a:bodyPr/>
        <a:lstStyle/>
        <a:p>
          <a:pPr>
            <a:lnSpc>
              <a:spcPct val="100000"/>
            </a:lnSpc>
          </a:pPr>
          <a:r>
            <a:rPr lang="en-US"/>
            <a:t>Availability </a:t>
          </a:r>
        </a:p>
      </dgm:t>
    </dgm:pt>
    <dgm:pt modelId="{C86E25AF-0F65-448B-8AB9-739B2458A4A6}" type="parTrans" cxnId="{DD3810C6-D966-4635-8C3B-ECC24041759E}">
      <dgm:prSet/>
      <dgm:spPr/>
      <dgm:t>
        <a:bodyPr/>
        <a:lstStyle/>
        <a:p>
          <a:endParaRPr lang="en-US"/>
        </a:p>
      </dgm:t>
    </dgm:pt>
    <dgm:pt modelId="{AF886B35-58BA-4059-941A-8AF8B3D8EBE0}" type="sibTrans" cxnId="{DD3810C6-D966-4635-8C3B-ECC24041759E}">
      <dgm:prSet/>
      <dgm:spPr/>
      <dgm:t>
        <a:bodyPr/>
        <a:lstStyle/>
        <a:p>
          <a:endParaRPr lang="en-US"/>
        </a:p>
      </dgm:t>
    </dgm:pt>
    <dgm:pt modelId="{D461A8A9-3AC4-4785-AD7F-9F149C1BC7C9}" type="pres">
      <dgm:prSet presAssocID="{BC077395-6788-4822-8971-CA162A71B491}" presName="root" presStyleCnt="0">
        <dgm:presLayoutVars>
          <dgm:dir/>
          <dgm:resizeHandles val="exact"/>
        </dgm:presLayoutVars>
      </dgm:prSet>
      <dgm:spPr/>
    </dgm:pt>
    <dgm:pt modelId="{98A242DE-3CF5-4D0C-A2D1-153D80AF9916}" type="pres">
      <dgm:prSet presAssocID="{10429124-7FC7-4311-984A-48733F4DB2F5}" presName="compNode" presStyleCnt="0"/>
      <dgm:spPr/>
    </dgm:pt>
    <dgm:pt modelId="{403EFBDC-2C00-4AE3-882C-00CC101F9BCD}" type="pres">
      <dgm:prSet presAssocID="{10429124-7FC7-4311-984A-48733F4DB2F5}" presName="bgRect" presStyleLbl="bgShp" presStyleIdx="0" presStyleCnt="3"/>
      <dgm:spPr/>
    </dgm:pt>
    <dgm:pt modelId="{57C68DDF-1924-45F3-8482-8AFB48FE097D}" type="pres">
      <dgm:prSet presAssocID="{10429124-7FC7-4311-984A-48733F4DB2F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1A8047D8-4789-4E64-AD38-7FCE9B8709E4}" type="pres">
      <dgm:prSet presAssocID="{10429124-7FC7-4311-984A-48733F4DB2F5}" presName="spaceRect" presStyleCnt="0"/>
      <dgm:spPr/>
    </dgm:pt>
    <dgm:pt modelId="{64D71975-ADF1-4344-9D53-91F075CD4CE5}" type="pres">
      <dgm:prSet presAssocID="{10429124-7FC7-4311-984A-48733F4DB2F5}" presName="parTx" presStyleLbl="revTx" presStyleIdx="0" presStyleCnt="3">
        <dgm:presLayoutVars>
          <dgm:chMax val="0"/>
          <dgm:chPref val="0"/>
        </dgm:presLayoutVars>
      </dgm:prSet>
      <dgm:spPr/>
    </dgm:pt>
    <dgm:pt modelId="{DFAD1DBD-0E1F-4E6B-A679-80F56161BFB4}" type="pres">
      <dgm:prSet presAssocID="{DDC1BF6F-5924-4295-921B-FE59E4632AC3}" presName="sibTrans" presStyleCnt="0"/>
      <dgm:spPr/>
    </dgm:pt>
    <dgm:pt modelId="{CA9D6E48-C480-46AC-ABA6-C24B7E7CBD9C}" type="pres">
      <dgm:prSet presAssocID="{56EC8600-D7CC-41E3-B0F7-3434AFD5FCD6}" presName="compNode" presStyleCnt="0"/>
      <dgm:spPr/>
    </dgm:pt>
    <dgm:pt modelId="{49F42649-2CF4-4C11-A6A4-024D68A8BF1F}" type="pres">
      <dgm:prSet presAssocID="{56EC8600-D7CC-41E3-B0F7-3434AFD5FCD6}" presName="bgRect" presStyleLbl="bgShp" presStyleIdx="1" presStyleCnt="3"/>
      <dgm:spPr/>
    </dgm:pt>
    <dgm:pt modelId="{6CC1EF65-7F7B-46F0-803A-42375C3B14B1}" type="pres">
      <dgm:prSet presAssocID="{56EC8600-D7CC-41E3-B0F7-3434AFD5FC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tecting Hand"/>
        </a:ext>
      </dgm:extLst>
    </dgm:pt>
    <dgm:pt modelId="{DED572B9-9092-4A37-82A6-12197F15ECF9}" type="pres">
      <dgm:prSet presAssocID="{56EC8600-D7CC-41E3-B0F7-3434AFD5FCD6}" presName="spaceRect" presStyleCnt="0"/>
      <dgm:spPr/>
    </dgm:pt>
    <dgm:pt modelId="{925C080D-6741-40E5-A7DB-D8F3998C0745}" type="pres">
      <dgm:prSet presAssocID="{56EC8600-D7CC-41E3-B0F7-3434AFD5FCD6}" presName="parTx" presStyleLbl="revTx" presStyleIdx="1" presStyleCnt="3">
        <dgm:presLayoutVars>
          <dgm:chMax val="0"/>
          <dgm:chPref val="0"/>
        </dgm:presLayoutVars>
      </dgm:prSet>
      <dgm:spPr/>
    </dgm:pt>
    <dgm:pt modelId="{A491A72F-A61E-4C6D-936B-F54E58177EE2}" type="pres">
      <dgm:prSet presAssocID="{F941C144-4407-4BE0-961E-C05ECCC91764}" presName="sibTrans" presStyleCnt="0"/>
      <dgm:spPr/>
    </dgm:pt>
    <dgm:pt modelId="{D86335FC-DA0B-4919-9A6C-919F9A5F560C}" type="pres">
      <dgm:prSet presAssocID="{F33CFB0F-B41B-44B8-AD51-79B688F71266}" presName="compNode" presStyleCnt="0"/>
      <dgm:spPr/>
    </dgm:pt>
    <dgm:pt modelId="{AC95A17A-20D2-43FB-BD00-B90B5D3E6DFE}" type="pres">
      <dgm:prSet presAssocID="{F33CFB0F-B41B-44B8-AD51-79B688F71266}" presName="bgRect" presStyleLbl="bgShp" presStyleIdx="2" presStyleCnt="3"/>
      <dgm:spPr/>
    </dgm:pt>
    <dgm:pt modelId="{A636C99B-2F8D-4AED-BC26-D628AC305888}" type="pres">
      <dgm:prSet presAssocID="{F33CFB0F-B41B-44B8-AD51-79B688F712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rglass"/>
        </a:ext>
      </dgm:extLst>
    </dgm:pt>
    <dgm:pt modelId="{32677B5F-F766-4C15-95DA-FD7C98FA0085}" type="pres">
      <dgm:prSet presAssocID="{F33CFB0F-B41B-44B8-AD51-79B688F71266}" presName="spaceRect" presStyleCnt="0"/>
      <dgm:spPr/>
    </dgm:pt>
    <dgm:pt modelId="{64CA5E0E-71D3-4B6C-9FE4-4FF68B5B3BAF}" type="pres">
      <dgm:prSet presAssocID="{F33CFB0F-B41B-44B8-AD51-79B688F71266}" presName="parTx" presStyleLbl="revTx" presStyleIdx="2" presStyleCnt="3">
        <dgm:presLayoutVars>
          <dgm:chMax val="0"/>
          <dgm:chPref val="0"/>
        </dgm:presLayoutVars>
      </dgm:prSet>
      <dgm:spPr/>
    </dgm:pt>
  </dgm:ptLst>
  <dgm:cxnLst>
    <dgm:cxn modelId="{A77AB027-8A56-4158-AA6A-B34E2F7FAD74}" type="presOf" srcId="{56EC8600-D7CC-41E3-B0F7-3434AFD5FCD6}" destId="{925C080D-6741-40E5-A7DB-D8F3998C0745}" srcOrd="0" destOrd="0" presId="urn:microsoft.com/office/officeart/2018/2/layout/IconVerticalSolidList"/>
    <dgm:cxn modelId="{23587F7E-8D42-4EF7-9669-CC277B543117}" srcId="{BC077395-6788-4822-8971-CA162A71B491}" destId="{10429124-7FC7-4311-984A-48733F4DB2F5}" srcOrd="0" destOrd="0" parTransId="{05CCD951-71C3-4F62-9A51-CBF4B8F8FF78}" sibTransId="{DDC1BF6F-5924-4295-921B-FE59E4632AC3}"/>
    <dgm:cxn modelId="{D1438497-D3A6-45CA-9135-90AB1ABD813F}" type="presOf" srcId="{F33CFB0F-B41B-44B8-AD51-79B688F71266}" destId="{64CA5E0E-71D3-4B6C-9FE4-4FF68B5B3BAF}" srcOrd="0" destOrd="0" presId="urn:microsoft.com/office/officeart/2018/2/layout/IconVerticalSolidList"/>
    <dgm:cxn modelId="{B33216B6-3BF6-461C-8A2B-22EA4B4F06F1}" srcId="{BC077395-6788-4822-8971-CA162A71B491}" destId="{56EC8600-D7CC-41E3-B0F7-3434AFD5FCD6}" srcOrd="1" destOrd="0" parTransId="{0B4719ED-FBCA-4213-A184-0792217500D3}" sibTransId="{F941C144-4407-4BE0-961E-C05ECCC91764}"/>
    <dgm:cxn modelId="{04EDEDBA-BE38-4730-8AE5-6CCB8B85A1DF}" type="presOf" srcId="{10429124-7FC7-4311-984A-48733F4DB2F5}" destId="{64D71975-ADF1-4344-9D53-91F075CD4CE5}" srcOrd="0" destOrd="0" presId="urn:microsoft.com/office/officeart/2018/2/layout/IconVerticalSolidList"/>
    <dgm:cxn modelId="{DD3810C6-D966-4635-8C3B-ECC24041759E}" srcId="{BC077395-6788-4822-8971-CA162A71B491}" destId="{F33CFB0F-B41B-44B8-AD51-79B688F71266}" srcOrd="2" destOrd="0" parTransId="{C86E25AF-0F65-448B-8AB9-739B2458A4A6}" sibTransId="{AF886B35-58BA-4059-941A-8AF8B3D8EBE0}"/>
    <dgm:cxn modelId="{668FCFFD-3245-4467-A0BD-55D2D05032D8}" type="presOf" srcId="{BC077395-6788-4822-8971-CA162A71B491}" destId="{D461A8A9-3AC4-4785-AD7F-9F149C1BC7C9}" srcOrd="0" destOrd="0" presId="urn:microsoft.com/office/officeart/2018/2/layout/IconVerticalSolidList"/>
    <dgm:cxn modelId="{99412C3A-6079-43AF-A9B0-8EBB263B663F}" type="presParOf" srcId="{D461A8A9-3AC4-4785-AD7F-9F149C1BC7C9}" destId="{98A242DE-3CF5-4D0C-A2D1-153D80AF9916}" srcOrd="0" destOrd="0" presId="urn:microsoft.com/office/officeart/2018/2/layout/IconVerticalSolidList"/>
    <dgm:cxn modelId="{24BEAA75-788D-4539-A697-B824C28C21C6}" type="presParOf" srcId="{98A242DE-3CF5-4D0C-A2D1-153D80AF9916}" destId="{403EFBDC-2C00-4AE3-882C-00CC101F9BCD}" srcOrd="0" destOrd="0" presId="urn:microsoft.com/office/officeart/2018/2/layout/IconVerticalSolidList"/>
    <dgm:cxn modelId="{D3D06AD6-A70A-45EE-8FF7-DE48449371A6}" type="presParOf" srcId="{98A242DE-3CF5-4D0C-A2D1-153D80AF9916}" destId="{57C68DDF-1924-45F3-8482-8AFB48FE097D}" srcOrd="1" destOrd="0" presId="urn:microsoft.com/office/officeart/2018/2/layout/IconVerticalSolidList"/>
    <dgm:cxn modelId="{CCB0C907-8D31-4076-A418-D578052DEEE6}" type="presParOf" srcId="{98A242DE-3CF5-4D0C-A2D1-153D80AF9916}" destId="{1A8047D8-4789-4E64-AD38-7FCE9B8709E4}" srcOrd="2" destOrd="0" presId="urn:microsoft.com/office/officeart/2018/2/layout/IconVerticalSolidList"/>
    <dgm:cxn modelId="{0898F752-636B-4A32-8D52-CB73DBB6A420}" type="presParOf" srcId="{98A242DE-3CF5-4D0C-A2D1-153D80AF9916}" destId="{64D71975-ADF1-4344-9D53-91F075CD4CE5}" srcOrd="3" destOrd="0" presId="urn:microsoft.com/office/officeart/2018/2/layout/IconVerticalSolidList"/>
    <dgm:cxn modelId="{3F22CE21-9904-4359-B666-F5735CE76C0A}" type="presParOf" srcId="{D461A8A9-3AC4-4785-AD7F-9F149C1BC7C9}" destId="{DFAD1DBD-0E1F-4E6B-A679-80F56161BFB4}" srcOrd="1" destOrd="0" presId="urn:microsoft.com/office/officeart/2018/2/layout/IconVerticalSolidList"/>
    <dgm:cxn modelId="{3E2F4A67-197B-4E16-9BDA-90AEF60FFC34}" type="presParOf" srcId="{D461A8A9-3AC4-4785-AD7F-9F149C1BC7C9}" destId="{CA9D6E48-C480-46AC-ABA6-C24B7E7CBD9C}" srcOrd="2" destOrd="0" presId="urn:microsoft.com/office/officeart/2018/2/layout/IconVerticalSolidList"/>
    <dgm:cxn modelId="{BE096B5D-B451-4069-8BB3-564ACCB04C30}" type="presParOf" srcId="{CA9D6E48-C480-46AC-ABA6-C24B7E7CBD9C}" destId="{49F42649-2CF4-4C11-A6A4-024D68A8BF1F}" srcOrd="0" destOrd="0" presId="urn:microsoft.com/office/officeart/2018/2/layout/IconVerticalSolidList"/>
    <dgm:cxn modelId="{2BE9CFD9-9F7D-49C1-B0CD-F77EC4B28351}" type="presParOf" srcId="{CA9D6E48-C480-46AC-ABA6-C24B7E7CBD9C}" destId="{6CC1EF65-7F7B-46F0-803A-42375C3B14B1}" srcOrd="1" destOrd="0" presId="urn:microsoft.com/office/officeart/2018/2/layout/IconVerticalSolidList"/>
    <dgm:cxn modelId="{BA6E295B-E50C-4D86-B7D0-87C8CBAAB3C4}" type="presParOf" srcId="{CA9D6E48-C480-46AC-ABA6-C24B7E7CBD9C}" destId="{DED572B9-9092-4A37-82A6-12197F15ECF9}" srcOrd="2" destOrd="0" presId="urn:microsoft.com/office/officeart/2018/2/layout/IconVerticalSolidList"/>
    <dgm:cxn modelId="{A79FFD1D-F664-4E2C-B202-5EDBDB036C49}" type="presParOf" srcId="{CA9D6E48-C480-46AC-ABA6-C24B7E7CBD9C}" destId="{925C080D-6741-40E5-A7DB-D8F3998C0745}" srcOrd="3" destOrd="0" presId="urn:microsoft.com/office/officeart/2018/2/layout/IconVerticalSolidList"/>
    <dgm:cxn modelId="{F5AFEB0B-C83A-4379-A246-1C4468301AC5}" type="presParOf" srcId="{D461A8A9-3AC4-4785-AD7F-9F149C1BC7C9}" destId="{A491A72F-A61E-4C6D-936B-F54E58177EE2}" srcOrd="3" destOrd="0" presId="urn:microsoft.com/office/officeart/2018/2/layout/IconVerticalSolidList"/>
    <dgm:cxn modelId="{52F9ADFE-5DD5-40EB-93C0-2957B65D9CC5}" type="presParOf" srcId="{D461A8A9-3AC4-4785-AD7F-9F149C1BC7C9}" destId="{D86335FC-DA0B-4919-9A6C-919F9A5F560C}" srcOrd="4" destOrd="0" presId="urn:microsoft.com/office/officeart/2018/2/layout/IconVerticalSolidList"/>
    <dgm:cxn modelId="{E7064F93-6A1E-4207-ABC1-363A8F2AD940}" type="presParOf" srcId="{D86335FC-DA0B-4919-9A6C-919F9A5F560C}" destId="{AC95A17A-20D2-43FB-BD00-B90B5D3E6DFE}" srcOrd="0" destOrd="0" presId="urn:microsoft.com/office/officeart/2018/2/layout/IconVerticalSolidList"/>
    <dgm:cxn modelId="{FA2BB424-E952-492F-A748-ABD3783CCE62}" type="presParOf" srcId="{D86335FC-DA0B-4919-9A6C-919F9A5F560C}" destId="{A636C99B-2F8D-4AED-BC26-D628AC305888}" srcOrd="1" destOrd="0" presId="urn:microsoft.com/office/officeart/2018/2/layout/IconVerticalSolidList"/>
    <dgm:cxn modelId="{73B968A1-6564-4CDC-AAA2-72122647E29D}" type="presParOf" srcId="{D86335FC-DA0B-4919-9A6C-919F9A5F560C}" destId="{32677B5F-F766-4C15-95DA-FD7C98FA0085}" srcOrd="2" destOrd="0" presId="urn:microsoft.com/office/officeart/2018/2/layout/IconVerticalSolidList"/>
    <dgm:cxn modelId="{CDD6AEF6-47E7-4A78-AF0F-5790520F404A}" type="presParOf" srcId="{D86335FC-DA0B-4919-9A6C-919F9A5F560C}" destId="{64CA5E0E-71D3-4B6C-9FE4-4FF68B5B3B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EFBDC-2C00-4AE3-882C-00CC101F9BCD}">
      <dsp:nvSpPr>
        <dsp:cNvPr id="0" name=""/>
        <dsp:cNvSpPr/>
      </dsp:nvSpPr>
      <dsp:spPr>
        <a:xfrm>
          <a:off x="0" y="606"/>
          <a:ext cx="5651500" cy="141933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68DDF-1924-45F3-8482-8AFB48FE097D}">
      <dsp:nvSpPr>
        <dsp:cNvPr id="0" name=""/>
        <dsp:cNvSpPr/>
      </dsp:nvSpPr>
      <dsp:spPr>
        <a:xfrm>
          <a:off x="429347" y="319956"/>
          <a:ext cx="780632" cy="780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D71975-ADF1-4344-9D53-91F075CD4CE5}">
      <dsp:nvSpPr>
        <dsp:cNvPr id="0" name=""/>
        <dsp:cNvSpPr/>
      </dsp:nvSpPr>
      <dsp:spPr>
        <a:xfrm>
          <a:off x="1639328" y="606"/>
          <a:ext cx="4012171"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100000"/>
            </a:lnSpc>
            <a:spcBef>
              <a:spcPct val="0"/>
            </a:spcBef>
            <a:spcAft>
              <a:spcPct val="35000"/>
            </a:spcAft>
            <a:buNone/>
          </a:pPr>
          <a:r>
            <a:rPr lang="en-US" sz="2500" kern="1200"/>
            <a:t>Meaningfulness</a:t>
          </a:r>
        </a:p>
      </dsp:txBody>
      <dsp:txXfrm>
        <a:off x="1639328" y="606"/>
        <a:ext cx="4012171" cy="1419331"/>
      </dsp:txXfrm>
    </dsp:sp>
    <dsp:sp modelId="{49F42649-2CF4-4C11-A6A4-024D68A8BF1F}">
      <dsp:nvSpPr>
        <dsp:cNvPr id="0" name=""/>
        <dsp:cNvSpPr/>
      </dsp:nvSpPr>
      <dsp:spPr>
        <a:xfrm>
          <a:off x="0" y="1774771"/>
          <a:ext cx="5651500" cy="141933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1EF65-7F7B-46F0-803A-42375C3B14B1}">
      <dsp:nvSpPr>
        <dsp:cNvPr id="0" name=""/>
        <dsp:cNvSpPr/>
      </dsp:nvSpPr>
      <dsp:spPr>
        <a:xfrm>
          <a:off x="429347" y="2094121"/>
          <a:ext cx="780632" cy="780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5C080D-6741-40E5-A7DB-D8F3998C0745}">
      <dsp:nvSpPr>
        <dsp:cNvPr id="0" name=""/>
        <dsp:cNvSpPr/>
      </dsp:nvSpPr>
      <dsp:spPr>
        <a:xfrm>
          <a:off x="1639328" y="1774771"/>
          <a:ext cx="4012171"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100000"/>
            </a:lnSpc>
            <a:spcBef>
              <a:spcPct val="0"/>
            </a:spcBef>
            <a:spcAft>
              <a:spcPct val="35000"/>
            </a:spcAft>
            <a:buNone/>
          </a:pPr>
          <a:r>
            <a:rPr lang="en-US" sz="2500" kern="1200"/>
            <a:t>Safety</a:t>
          </a:r>
        </a:p>
      </dsp:txBody>
      <dsp:txXfrm>
        <a:off x="1639328" y="1774771"/>
        <a:ext cx="4012171" cy="1419331"/>
      </dsp:txXfrm>
    </dsp:sp>
    <dsp:sp modelId="{AC95A17A-20D2-43FB-BD00-B90B5D3E6DFE}">
      <dsp:nvSpPr>
        <dsp:cNvPr id="0" name=""/>
        <dsp:cNvSpPr/>
      </dsp:nvSpPr>
      <dsp:spPr>
        <a:xfrm>
          <a:off x="0" y="3548936"/>
          <a:ext cx="5651500" cy="141933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36C99B-2F8D-4AED-BC26-D628AC305888}">
      <dsp:nvSpPr>
        <dsp:cNvPr id="0" name=""/>
        <dsp:cNvSpPr/>
      </dsp:nvSpPr>
      <dsp:spPr>
        <a:xfrm>
          <a:off x="429347" y="3868286"/>
          <a:ext cx="780632" cy="780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CA5E0E-71D3-4B6C-9FE4-4FF68B5B3BAF}">
      <dsp:nvSpPr>
        <dsp:cNvPr id="0" name=""/>
        <dsp:cNvSpPr/>
      </dsp:nvSpPr>
      <dsp:spPr>
        <a:xfrm>
          <a:off x="1639328" y="3548936"/>
          <a:ext cx="4012171" cy="14193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213" tIns="150213" rIns="150213" bIns="150213" numCol="1" spcCol="1270" anchor="ctr" anchorCtr="0">
          <a:noAutofit/>
        </a:bodyPr>
        <a:lstStyle/>
        <a:p>
          <a:pPr marL="0" lvl="0" indent="0" algn="l" defTabSz="1111250">
            <a:lnSpc>
              <a:spcPct val="100000"/>
            </a:lnSpc>
            <a:spcBef>
              <a:spcPct val="0"/>
            </a:spcBef>
            <a:spcAft>
              <a:spcPct val="35000"/>
            </a:spcAft>
            <a:buNone/>
          </a:pPr>
          <a:r>
            <a:rPr lang="en-US" sz="2500" kern="1200"/>
            <a:t>Availability </a:t>
          </a:r>
        </a:p>
      </dsp:txBody>
      <dsp:txXfrm>
        <a:off x="1639328" y="3548936"/>
        <a:ext cx="4012171" cy="14193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50606-ECBD-4B78-B90B-6FF4AC11601E}"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2D008-05F4-4A49-AEA0-179D69AE881B}" type="slidenum">
              <a:rPr lang="en-US" smtClean="0"/>
              <a:t>‹#›</a:t>
            </a:fld>
            <a:endParaRPr lang="en-US"/>
          </a:p>
        </p:txBody>
      </p:sp>
    </p:spTree>
    <p:extLst>
      <p:ext uri="{BB962C8B-B14F-4D97-AF65-F5344CB8AC3E}">
        <p14:creationId xmlns:p14="http://schemas.microsoft.com/office/powerpoint/2010/main" val="3409196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2D008-05F4-4A49-AEA0-179D69AE881B}" type="slidenum">
              <a:rPr lang="en-US" smtClean="0"/>
              <a:t>1</a:t>
            </a:fld>
            <a:endParaRPr lang="en-US"/>
          </a:p>
        </p:txBody>
      </p:sp>
    </p:spTree>
    <p:extLst>
      <p:ext uri="{BB962C8B-B14F-4D97-AF65-F5344CB8AC3E}">
        <p14:creationId xmlns:p14="http://schemas.microsoft.com/office/powerpoint/2010/main" val="1410548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2</a:t>
            </a:fld>
            <a:endParaRPr lang="en-US"/>
          </a:p>
        </p:txBody>
      </p:sp>
    </p:spTree>
    <p:extLst>
      <p:ext uri="{BB962C8B-B14F-4D97-AF65-F5344CB8AC3E}">
        <p14:creationId xmlns:p14="http://schemas.microsoft.com/office/powerpoint/2010/main" val="1781127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3</a:t>
            </a:fld>
            <a:endParaRPr lang="en-US"/>
          </a:p>
        </p:txBody>
      </p:sp>
    </p:spTree>
    <p:extLst>
      <p:ext uri="{BB962C8B-B14F-4D97-AF65-F5344CB8AC3E}">
        <p14:creationId xmlns:p14="http://schemas.microsoft.com/office/powerpoint/2010/main" val="3427323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4</a:t>
            </a:fld>
            <a:endParaRPr lang="en-US"/>
          </a:p>
        </p:txBody>
      </p:sp>
    </p:spTree>
    <p:extLst>
      <p:ext uri="{BB962C8B-B14F-4D97-AF65-F5344CB8AC3E}">
        <p14:creationId xmlns:p14="http://schemas.microsoft.com/office/powerpoint/2010/main" val="3845372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5</a:t>
            </a:fld>
            <a:endParaRPr lang="en-US"/>
          </a:p>
        </p:txBody>
      </p:sp>
    </p:spTree>
    <p:extLst>
      <p:ext uri="{BB962C8B-B14F-4D97-AF65-F5344CB8AC3E}">
        <p14:creationId xmlns:p14="http://schemas.microsoft.com/office/powerpoint/2010/main" val="1074976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6</a:t>
            </a:fld>
            <a:endParaRPr lang="en-US"/>
          </a:p>
        </p:txBody>
      </p:sp>
    </p:spTree>
    <p:extLst>
      <p:ext uri="{BB962C8B-B14F-4D97-AF65-F5344CB8AC3E}">
        <p14:creationId xmlns:p14="http://schemas.microsoft.com/office/powerpoint/2010/main" val="2327140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7</a:t>
            </a:fld>
            <a:endParaRPr lang="en-US"/>
          </a:p>
        </p:txBody>
      </p:sp>
    </p:spTree>
    <p:extLst>
      <p:ext uri="{BB962C8B-B14F-4D97-AF65-F5344CB8AC3E}">
        <p14:creationId xmlns:p14="http://schemas.microsoft.com/office/powerpoint/2010/main" val="1382797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8</a:t>
            </a:fld>
            <a:endParaRPr lang="en-US"/>
          </a:p>
        </p:txBody>
      </p:sp>
    </p:spTree>
    <p:extLst>
      <p:ext uri="{BB962C8B-B14F-4D97-AF65-F5344CB8AC3E}">
        <p14:creationId xmlns:p14="http://schemas.microsoft.com/office/powerpoint/2010/main" val="2605044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9</a:t>
            </a:fld>
            <a:endParaRPr lang="en-US"/>
          </a:p>
        </p:txBody>
      </p:sp>
    </p:spTree>
    <p:extLst>
      <p:ext uri="{BB962C8B-B14F-4D97-AF65-F5344CB8AC3E}">
        <p14:creationId xmlns:p14="http://schemas.microsoft.com/office/powerpoint/2010/main" val="24560474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10</a:t>
            </a:fld>
            <a:endParaRPr lang="en-US"/>
          </a:p>
        </p:txBody>
      </p:sp>
    </p:spTree>
    <p:extLst>
      <p:ext uri="{BB962C8B-B14F-4D97-AF65-F5344CB8AC3E}">
        <p14:creationId xmlns:p14="http://schemas.microsoft.com/office/powerpoint/2010/main" val="1342056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2D008-05F4-4A49-AEA0-179D69AE881B}" type="slidenum">
              <a:rPr lang="en-US" smtClean="0"/>
              <a:t>11</a:t>
            </a:fld>
            <a:endParaRPr lang="en-US"/>
          </a:p>
        </p:txBody>
      </p:sp>
    </p:spTree>
    <p:extLst>
      <p:ext uri="{BB962C8B-B14F-4D97-AF65-F5344CB8AC3E}">
        <p14:creationId xmlns:p14="http://schemas.microsoft.com/office/powerpoint/2010/main" val="4205158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2D008-05F4-4A49-AEA0-179D69AE881B}" type="slidenum">
              <a:rPr lang="en-US" smtClean="0"/>
              <a:t>12</a:t>
            </a:fld>
            <a:endParaRPr lang="en-US"/>
          </a:p>
        </p:txBody>
      </p:sp>
    </p:spTree>
    <p:extLst>
      <p:ext uri="{BB962C8B-B14F-4D97-AF65-F5344CB8AC3E}">
        <p14:creationId xmlns:p14="http://schemas.microsoft.com/office/powerpoint/2010/main" val="366047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12/5/2022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12/5/2022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12/5/2022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52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12/5/2022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1B593F-9D0B-1480-EEC7-9657497DEB9C}"/>
              </a:ext>
            </a:extLst>
          </p:cNvPr>
          <p:cNvPicPr>
            <a:picLocks noChangeAspect="1"/>
          </p:cNvPicPr>
          <p:nvPr/>
        </p:nvPicPr>
        <p:blipFill rotWithShape="1">
          <a:blip r:embed="rId3"/>
          <a:srcRect l="18860" r="5026"/>
          <a:stretch/>
        </p:blipFill>
        <p:spPr>
          <a:xfrm>
            <a:off x="20" y="10"/>
            <a:ext cx="7537684" cy="6857990"/>
          </a:xfrm>
          <a:prstGeom prst="rect">
            <a:avLst/>
          </a:prstGeom>
        </p:spPr>
      </p:pic>
      <p:sp>
        <p:nvSpPr>
          <p:cNvPr id="2" name="Title 1">
            <a:extLst>
              <a:ext uri="{FF2B5EF4-FFF2-40B4-BE49-F238E27FC236}">
                <a16:creationId xmlns:a16="http://schemas.microsoft.com/office/drawing/2014/main" id="{94B46663-F5CF-0C45-4622-9390E1B47D65}"/>
              </a:ext>
            </a:extLst>
          </p:cNvPr>
          <p:cNvSpPr>
            <a:spLocks noGrp="1"/>
          </p:cNvSpPr>
          <p:nvPr>
            <p:ph type="ctrTitle"/>
          </p:nvPr>
        </p:nvSpPr>
        <p:spPr>
          <a:xfrm>
            <a:off x="804672" y="284436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sz="2800">
                <a:solidFill>
                  <a:schemeClr val="tx1">
                    <a:lumMod val="85000"/>
                    <a:lumOff val="15000"/>
                  </a:schemeClr>
                </a:solidFill>
              </a:rPr>
              <a:t>Employee Engagement</a:t>
            </a:r>
          </a:p>
        </p:txBody>
      </p:sp>
      <p:sp>
        <p:nvSpPr>
          <p:cNvPr id="9" name="Rectangle 8">
            <a:extLst>
              <a:ext uri="{FF2B5EF4-FFF2-40B4-BE49-F238E27FC236}">
                <a16:creationId xmlns:a16="http://schemas.microsoft.com/office/drawing/2014/main" id="{68D8C857-9447-4941-8520-9A44A926F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5B08A5B-FA74-B2F3-3C6C-40EEA497D0D6}"/>
              </a:ext>
            </a:extLst>
          </p:cNvPr>
          <p:cNvSpPr txBox="1"/>
          <p:nvPr/>
        </p:nvSpPr>
        <p:spPr>
          <a:xfrm>
            <a:off x="7873838" y="2361276"/>
            <a:ext cx="4095993" cy="3206006"/>
          </a:xfrm>
          <a:prstGeom prst="rect">
            <a:avLst/>
          </a:prstGeom>
        </p:spPr>
        <p:txBody>
          <a:bodyPr vert="horz" wrap="none" lIns="91440" tIns="45720" rIns="91440" bIns="45720" rtlCol="0" anchor="ctr">
            <a:spAutoFit/>
          </a:bodyPr>
          <a:lstStyle/>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Student name : Corina-Maria Danila</a:t>
            </a:r>
          </a:p>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Student number : 2118573</a:t>
            </a:r>
          </a:p>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Module: Operating Hotel Facilities </a:t>
            </a:r>
          </a:p>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Module code : </a:t>
            </a:r>
            <a:r>
              <a:rPr lang="en-US" dirty="0">
                <a:solidFill>
                  <a:schemeClr val="bg1"/>
                </a:solidFill>
                <a:effectLst/>
                <a:latin typeface="Arial" panose="020B0604020202020204" pitchFamily="34" charset="0"/>
                <a:cs typeface="Arial" panose="020B0604020202020204" pitchFamily="34" charset="0"/>
              </a:rPr>
              <a:t>BMIH4006</a:t>
            </a:r>
          </a:p>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Lecturer : </a:t>
            </a:r>
            <a:r>
              <a:rPr lang="en-US" dirty="0">
                <a:solidFill>
                  <a:schemeClr val="bg1"/>
                </a:solidFill>
                <a:effectLst/>
                <a:latin typeface="Arial" panose="020B0604020202020204" pitchFamily="34" charset="0"/>
                <a:cs typeface="Arial" panose="020B0604020202020204" pitchFamily="34" charset="0"/>
              </a:rPr>
              <a:t>Laurence Blake </a:t>
            </a:r>
          </a:p>
          <a:p>
            <a:pPr indent="-228600" algn="just" defTabSz="914400">
              <a:spcBef>
                <a:spcPts val="1000"/>
              </a:spcBef>
              <a:buClr>
                <a:schemeClr val="accent2"/>
              </a:buCl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a:t>
            </a:r>
            <a:r>
              <a:rPr lang="en-US" dirty="0">
                <a:solidFill>
                  <a:schemeClr val="bg1"/>
                </a:solidFill>
                <a:effectLst/>
                <a:latin typeface="Arial" panose="020B0604020202020204" pitchFamily="34" charset="0"/>
                <a:cs typeface="Arial" panose="020B0604020202020204" pitchFamily="34" charset="0"/>
              </a:rPr>
              <a:t>Kathryn Roberts</a:t>
            </a:r>
          </a:p>
          <a:p>
            <a:pPr indent="-228600" defTabSz="914400">
              <a:spcBef>
                <a:spcPts val="1000"/>
              </a:spcBef>
              <a:buClr>
                <a:schemeClr val="accent2"/>
              </a:buClr>
              <a:buFont typeface="Arial" panose="020B0604020202020204" pitchFamily="34" charset="0"/>
              <a:buChar char="•"/>
            </a:pPr>
            <a:endParaRPr lang="en-US" dirty="0">
              <a:solidFill>
                <a:schemeClr val="bg1"/>
              </a:solidFill>
              <a:effectLst/>
              <a:latin typeface="Arial" panose="020B0604020202020204" pitchFamily="34" charset="0"/>
              <a:cs typeface="Arial" panose="020B0604020202020204" pitchFamily="34" charset="0"/>
            </a:endParaRPr>
          </a:p>
          <a:p>
            <a:pPr indent="-228600" defTabSz="914400">
              <a:spcBef>
                <a:spcPts val="1000"/>
              </a:spcBef>
              <a:buClr>
                <a:schemeClr val="accent2"/>
              </a:buClr>
              <a:buFont typeface="Arial" panose="020B0604020202020204" pitchFamily="34" charset="0"/>
              <a:buChar char="•"/>
            </a:pPr>
            <a:r>
              <a:rPr lang="en-US" dirty="0">
                <a:solidFill>
                  <a:srgbClr val="FFFFFF"/>
                </a:solidFill>
              </a:rPr>
              <a:t> </a:t>
            </a:r>
          </a:p>
        </p:txBody>
      </p:sp>
    </p:spTree>
    <p:extLst>
      <p:ext uri="{BB962C8B-B14F-4D97-AF65-F5344CB8AC3E}">
        <p14:creationId xmlns:p14="http://schemas.microsoft.com/office/powerpoint/2010/main" val="89766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759A0-528C-B856-890E-5660C3F64D34}"/>
              </a:ext>
            </a:extLst>
          </p:cNvPr>
          <p:cNvSpPr>
            <a:spLocks noGrp="1"/>
          </p:cNvSpPr>
          <p:nvPr>
            <p:ph type="title"/>
          </p:nvPr>
        </p:nvSpPr>
        <p:spPr>
          <a:xfrm>
            <a:off x="804673" y="647570"/>
            <a:ext cx="5291327" cy="1181230"/>
          </a:xfrm>
          <a:solidFill>
            <a:srgbClr val="FFFFFF"/>
          </a:solidFill>
          <a:ln>
            <a:solidFill>
              <a:srgbClr val="404040"/>
            </a:solidFill>
          </a:ln>
        </p:spPr>
        <p:txBody>
          <a:bodyPr>
            <a:normAutofit/>
          </a:bodyPr>
          <a:lstStyle/>
          <a:p>
            <a:r>
              <a:rPr lang="en-US" sz="1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FF86BA7-ECCD-9FC0-0F8E-9987C20B908D}"/>
              </a:ext>
            </a:extLst>
          </p:cNvPr>
          <p:cNvSpPr>
            <a:spLocks noGrp="1"/>
          </p:cNvSpPr>
          <p:nvPr>
            <p:ph idx="1"/>
          </p:nvPr>
        </p:nvSpPr>
        <p:spPr>
          <a:xfrm>
            <a:off x="810207" y="2090057"/>
            <a:ext cx="5451908" cy="3811194"/>
          </a:xfrm>
        </p:spPr>
        <p:txBody>
          <a:bodyPr anchor="b">
            <a:normAutofit/>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rPr>
              <a:t>The term employee engagement implies that the employees use their communicative, expressive, and intellectual energies in the workplace. That happens only when the employees </a:t>
            </a:r>
            <a:r>
              <a:rPr lang="en-US" b="1" dirty="0">
                <a:solidFill>
                  <a:schemeClr val="tx1"/>
                </a:solidFill>
                <a:latin typeface="Arial" panose="020B0604020202020204" pitchFamily="34" charset="0"/>
                <a:ea typeface="Calibri" panose="020F0502020204030204" pitchFamily="34" charset="0"/>
              </a:rPr>
              <a:t>ar</a:t>
            </a:r>
            <a:r>
              <a:rPr lang="en-US" b="1" dirty="0">
                <a:solidFill>
                  <a:schemeClr val="tx1"/>
                </a:solidFill>
                <a:effectLst/>
                <a:latin typeface="Arial" panose="020B0604020202020204" pitchFamily="34" charset="0"/>
                <a:ea typeface="Calibri" panose="020F0502020204030204" pitchFamily="34" charset="0"/>
              </a:rPr>
              <a:t>e contended in their workplace. And for that to happen, the managers should provide the employees with proper salaries along with other benefits, job security, and also a convenient and comfortable work atmosphere. </a:t>
            </a:r>
            <a:endParaRPr lang="en-US" b="1" dirty="0">
              <a:solidFill>
                <a:schemeClr val="tx1"/>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ecruitment Management">
            <a:extLst>
              <a:ext uri="{FF2B5EF4-FFF2-40B4-BE49-F238E27FC236}">
                <a16:creationId xmlns:a16="http://schemas.microsoft.com/office/drawing/2014/main" id="{61C86788-B6D2-BC25-A7FD-32AD7B7AEF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2496164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DA76F2-AC25-498B-26D5-6E56E3DAE7B0}"/>
              </a:ext>
            </a:extLst>
          </p:cNvPr>
          <p:cNvSpPr>
            <a:spLocks noGrp="1"/>
          </p:cNvSpPr>
          <p:nvPr>
            <p:ph type="title"/>
          </p:nvPr>
        </p:nvSpPr>
        <p:spPr>
          <a:xfrm>
            <a:off x="792805" y="285007"/>
            <a:ext cx="5291327" cy="1212731"/>
          </a:xfrm>
          <a:solidFill>
            <a:srgbClr val="FFFFFF"/>
          </a:solidFill>
          <a:ln>
            <a:solidFill>
              <a:srgbClr val="404040"/>
            </a:solidFill>
          </a:ln>
        </p:spPr>
        <p:txBody>
          <a:bodyPr>
            <a:normAutofit fontScale="90000"/>
          </a:bodyPr>
          <a:lstStyle/>
          <a:p>
            <a:pPr>
              <a:lnSpc>
                <a:spcPct val="150000"/>
              </a:lnSpc>
            </a:pPr>
            <a:br>
              <a:rPr lang="en-US" sz="1500" kern="0" dirty="0">
                <a:effectLst/>
                <a:latin typeface="Arial" panose="020B0604020202020204" pitchFamily="34" charset="0"/>
                <a:ea typeface="Times New Roman" panose="02020603050405020304" pitchFamily="18" charset="0"/>
                <a:cs typeface="Arial" panose="020B0604020202020204" pitchFamily="34" charset="0"/>
              </a:rPr>
            </a:br>
            <a:r>
              <a:rPr lang="en-US" sz="2000" b="1" kern="0" dirty="0">
                <a:effectLst/>
                <a:latin typeface="Arial" panose="020B0604020202020204" pitchFamily="34" charset="0"/>
                <a:ea typeface="Times New Roman" panose="02020603050405020304" pitchFamily="18" charset="0"/>
                <a:cs typeface="Arial" panose="020B0604020202020204" pitchFamily="34" charset="0"/>
              </a:rPr>
              <a:t>Importance of employee engagement</a:t>
            </a:r>
            <a:br>
              <a:rPr lang="en-US" sz="2000" b="1" kern="0" dirty="0">
                <a:effectLst/>
                <a:latin typeface="Arial" panose="020B0604020202020204" pitchFamily="34" charset="0"/>
                <a:ea typeface="Times New Roman" panose="02020603050405020304" pitchFamily="18"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BC9B68-1FD6-8031-D026-C3E75E384161}"/>
              </a:ext>
            </a:extLst>
          </p:cNvPr>
          <p:cNvSpPr>
            <a:spLocks noGrp="1"/>
          </p:cNvSpPr>
          <p:nvPr>
            <p:ph idx="1"/>
          </p:nvPr>
        </p:nvSpPr>
        <p:spPr>
          <a:xfrm>
            <a:off x="792805" y="1782747"/>
            <a:ext cx="5285791" cy="4790246"/>
          </a:xfrm>
        </p:spPr>
        <p:txBody>
          <a:bodyPr>
            <a:normAutofit/>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rPr>
              <a:t>The front desk of the hotel industry is in the charge of interactions with the customers. So, the employees who are engaged in the front desk activities should keep in mind that they are the first ones to have an impression on the customers. Hence, the importance of employee engagement in the hotel industry is crucial. T</a:t>
            </a:r>
            <a:r>
              <a:rPr lang="en-US"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 ensure appropriate employee engagement, managers have a duty to provide proper equipment and a work environment with precise safety to the customers.</a:t>
            </a:r>
            <a:endParaRPr lang="en-US" b="1" dirty="0">
              <a:solidFill>
                <a:schemeClr val="tx1"/>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all center">
            <a:extLst>
              <a:ext uri="{FF2B5EF4-FFF2-40B4-BE49-F238E27FC236}">
                <a16:creationId xmlns:a16="http://schemas.microsoft.com/office/drawing/2014/main" id="{C0B61BC2-3619-C3B1-459F-CD6ADFE7FF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2375801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FF3F2-097F-9DF3-4A3D-4AB1FC62D69B}"/>
              </a:ext>
            </a:extLst>
          </p:cNvPr>
          <p:cNvSpPr>
            <a:spLocks noGrp="1"/>
          </p:cNvSpPr>
          <p:nvPr>
            <p:ph type="title"/>
          </p:nvPr>
        </p:nvSpPr>
        <p:spPr>
          <a:xfrm>
            <a:off x="804672" y="1895103"/>
            <a:ext cx="3044952" cy="3067792"/>
          </a:xfrm>
        </p:spPr>
        <p:txBody>
          <a:bodyPr vert="horz" lIns="274320" tIns="182880" rIns="274320" bIns="182880" rtlCol="0" anchor="ctr" anchorCtr="1">
            <a:normAutofit/>
          </a:bodyPr>
          <a:lstStyle/>
          <a:p>
            <a:pPr>
              <a:lnSpc>
                <a:spcPct val="150000"/>
              </a:lnSpc>
            </a:pPr>
            <a:r>
              <a:rPr lang="en-US" sz="1800" b="1" dirty="0">
                <a:effectLst/>
                <a:latin typeface="Arial" panose="020B0604020202020204" pitchFamily="34" charset="0"/>
                <a:cs typeface="Arial" panose="020B0604020202020204" pitchFamily="34" charset="0"/>
              </a:rPr>
              <a:t>Importance of employee engagement</a:t>
            </a:r>
            <a:endParaRPr lang="en-US" sz="1800" b="1"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1B0DD5D-F504-F2FF-D5DD-A6FC9C70E3E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817109" y="1122807"/>
            <a:ext cx="4571997" cy="4297680"/>
          </a:xfrm>
          <a:prstGeom prst="rect">
            <a:avLst/>
          </a:prstGeom>
        </p:spPr>
      </p:pic>
    </p:spTree>
    <p:extLst>
      <p:ext uri="{BB962C8B-B14F-4D97-AF65-F5344CB8AC3E}">
        <p14:creationId xmlns:p14="http://schemas.microsoft.com/office/powerpoint/2010/main" val="252062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54B30A-18CB-4310-8A0C-4E00915E93C6}"/>
              </a:ext>
            </a:extLst>
          </p:cNvPr>
          <p:cNvSpPr>
            <a:spLocks noGrp="1"/>
          </p:cNvSpPr>
          <p:nvPr>
            <p:ph type="title"/>
          </p:nvPr>
        </p:nvSpPr>
        <p:spPr>
          <a:xfrm>
            <a:off x="8181171" y="1318160"/>
            <a:ext cx="3363974" cy="3811979"/>
          </a:xfrm>
          <a:noFill/>
          <a:ln>
            <a:solidFill>
              <a:srgbClr val="FFFFFF"/>
            </a:solidFill>
          </a:ln>
        </p:spPr>
        <p:txBody>
          <a:bodyPr wrap="square">
            <a:normAutofit/>
          </a:bodyPr>
          <a:lstStyle/>
          <a:p>
            <a:pPr>
              <a:lnSpc>
                <a:spcPct val="150000"/>
              </a:lnSpc>
            </a:pPr>
            <a:br>
              <a:rPr lang="en-US" sz="18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US" sz="1800" b="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William Kahn’s theory of employee engagement</a:t>
            </a:r>
            <a:br>
              <a:rPr lang="en-US" sz="1800" b="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lang="en-US" sz="1800" b="1" dirty="0">
              <a:solidFill>
                <a:schemeClr val="tx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76BB23F6-FE89-1181-FCAA-EEB06012E47C}"/>
              </a:ext>
            </a:extLst>
          </p:cNvPr>
          <p:cNvGraphicFramePr>
            <a:graphicFrameLocks noGrp="1"/>
          </p:cNvGraphicFramePr>
          <p:nvPr>
            <p:ph idx="1"/>
            <p:extLst>
              <p:ext uri="{D42A27DB-BD31-4B8C-83A1-F6EECF244321}">
                <p14:modId xmlns:p14="http://schemas.microsoft.com/office/powerpoint/2010/main" val="2989249909"/>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0731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43EE4E4-4F6E-4D0C-8241-7422485C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8E794-836B-A6A2-C623-30FD930FC573}"/>
              </a:ext>
            </a:extLst>
          </p:cNvPr>
          <p:cNvSpPr>
            <a:spLocks noGrp="1"/>
          </p:cNvSpPr>
          <p:nvPr>
            <p:ph type="title"/>
          </p:nvPr>
        </p:nvSpPr>
        <p:spPr>
          <a:xfrm>
            <a:off x="6923757" y="249383"/>
            <a:ext cx="4475892" cy="860963"/>
          </a:xfrm>
          <a:solidFill>
            <a:srgbClr val="FFFFFF"/>
          </a:solidFill>
          <a:ln>
            <a:solidFill>
              <a:srgbClr val="404040"/>
            </a:solidFill>
          </a:ln>
        </p:spPr>
        <p:txBody>
          <a:bodyPr>
            <a:normAutofit fontScale="90000"/>
          </a:bodyPr>
          <a:lstStyle/>
          <a:p>
            <a:pPr>
              <a:lnSpc>
                <a:spcPct val="150000"/>
              </a:lnSpc>
            </a:pPr>
            <a:br>
              <a:rPr lang="en-US" sz="1500" kern="0" dirty="0">
                <a:effectLst/>
                <a:latin typeface="Arial" panose="020B0604020202020204" pitchFamily="34" charset="0"/>
                <a:ea typeface="Times New Roman" panose="02020603050405020304" pitchFamily="18" charset="0"/>
                <a:cs typeface="Arial" panose="020B0604020202020204" pitchFamily="34" charset="0"/>
              </a:rPr>
            </a:br>
            <a:r>
              <a:rPr lang="en-US" sz="2000" b="1" kern="0" dirty="0">
                <a:effectLst/>
                <a:latin typeface="Arial" panose="020B0604020202020204" pitchFamily="34" charset="0"/>
                <a:ea typeface="Times New Roman" panose="02020603050405020304" pitchFamily="18" charset="0"/>
                <a:cs typeface="Arial" panose="020B0604020202020204" pitchFamily="34" charset="0"/>
              </a:rPr>
              <a:t>How can employee engagement be achieved?</a:t>
            </a:r>
            <a:br>
              <a:rPr lang="en-US" sz="2000" b="1" kern="0" dirty="0">
                <a:effectLst/>
                <a:latin typeface="Arial" panose="020B0604020202020204" pitchFamily="34" charset="0"/>
                <a:ea typeface="Times New Roman" panose="02020603050405020304" pitchFamily="18"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9CDFF21-67C6-4C4C-9A1C-C7726D3D3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4" name="Rectangle 13">
            <a:extLst>
              <a:ext uri="{FF2B5EF4-FFF2-40B4-BE49-F238E27FC236}">
                <a16:creationId xmlns:a16="http://schemas.microsoft.com/office/drawing/2014/main" id="{E98F8D60-BC6F-4B41-9481-5F49C96A1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nboarding">
            <a:extLst>
              <a:ext uri="{FF2B5EF4-FFF2-40B4-BE49-F238E27FC236}">
                <a16:creationId xmlns:a16="http://schemas.microsoft.com/office/drawing/2014/main" id="{D193FE3F-C538-2CFE-C5BA-94EB3F96389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8626" y="1190881"/>
            <a:ext cx="4159568" cy="4159568"/>
          </a:xfrm>
          <a:prstGeom prst="rect">
            <a:avLst/>
          </a:prstGeom>
        </p:spPr>
      </p:pic>
      <p:sp>
        <p:nvSpPr>
          <p:cNvPr id="3" name="Content Placeholder 2">
            <a:extLst>
              <a:ext uri="{FF2B5EF4-FFF2-40B4-BE49-F238E27FC236}">
                <a16:creationId xmlns:a16="http://schemas.microsoft.com/office/drawing/2014/main" id="{78DBC493-3B4D-BBE1-EA56-FEC6D4FCDD30}"/>
              </a:ext>
            </a:extLst>
          </p:cNvPr>
          <p:cNvSpPr>
            <a:spLocks noGrp="1"/>
          </p:cNvSpPr>
          <p:nvPr>
            <p:ph idx="1"/>
          </p:nvPr>
        </p:nvSpPr>
        <p:spPr>
          <a:xfrm>
            <a:off x="6923757" y="1520042"/>
            <a:ext cx="4475892" cy="4904509"/>
          </a:xfrm>
        </p:spPr>
        <p:txBody>
          <a:bodyPr>
            <a:normAutofit lnSpcReduction="10000"/>
          </a:bodyPr>
          <a:lstStyle/>
          <a:p>
            <a:pPr marL="0" indent="0">
              <a:lnSpc>
                <a:spcPct val="150000"/>
              </a:lnSpc>
              <a:buNone/>
            </a:pPr>
            <a:r>
              <a:rPr lang="en-US" sz="1600" b="1" dirty="0">
                <a:solidFill>
                  <a:schemeClr val="tx1"/>
                </a:solidFill>
                <a:latin typeface="Arial" panose="020B0604020202020204" pitchFamily="34" charset="0"/>
                <a:ea typeface="Calibri" panose="020F0502020204030204" pitchFamily="34" charset="0"/>
              </a:rPr>
              <a:t>T</a:t>
            </a:r>
            <a:r>
              <a:rPr lang="en-US" sz="1600" b="1" dirty="0">
                <a:solidFill>
                  <a:schemeClr val="tx1"/>
                </a:solidFill>
                <a:effectLst/>
                <a:latin typeface="Arial" panose="020B0604020202020204" pitchFamily="34" charset="0"/>
                <a:ea typeface="Calibri" panose="020F0502020204030204" pitchFamily="34" charset="0"/>
              </a:rPr>
              <a:t>he managers of the industry should provide the staff with the required equipment and tools related to their work such as teaching the front desk employees how to greet humbly and properly to the customers, teaching other employees how to communicate with the customers and how to ask nicely about their needs as well as how to say no to customers in an appropriate way. After that, the managers should provide the employees with a comfortable and convenient work atmosphere so that they find it safe to work in the workplace.</a:t>
            </a:r>
            <a:r>
              <a:rPr lang="en-US" sz="1600" b="1" dirty="0">
                <a:solidFill>
                  <a:srgbClr val="FFFFFF"/>
                </a:solidFill>
                <a:effectLst/>
                <a:latin typeface="Arial" panose="020B0604020202020204" pitchFamily="34" charset="0"/>
                <a:ea typeface="Calibri" panose="020F0502020204030204" pitchFamily="34" charset="0"/>
              </a:rPr>
              <a:t>.</a:t>
            </a:r>
            <a:endParaRPr lang="en-US" sz="1600" b="1" dirty="0">
              <a:solidFill>
                <a:srgbClr val="FFFFFF"/>
              </a:solidFill>
            </a:endParaRPr>
          </a:p>
        </p:txBody>
      </p:sp>
    </p:spTree>
    <p:extLst>
      <p:ext uri="{BB962C8B-B14F-4D97-AF65-F5344CB8AC3E}">
        <p14:creationId xmlns:p14="http://schemas.microsoft.com/office/powerpoint/2010/main" val="1442601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B2DE8-DBE8-9E10-2965-BF3082951454}"/>
              </a:ext>
            </a:extLst>
          </p:cNvPr>
          <p:cNvSpPr>
            <a:spLocks noGrp="1"/>
          </p:cNvSpPr>
          <p:nvPr>
            <p:ph type="title"/>
          </p:nvPr>
        </p:nvSpPr>
        <p:spPr>
          <a:xfrm>
            <a:off x="804671" y="439387"/>
            <a:ext cx="5291327" cy="1153354"/>
          </a:xfrm>
          <a:solidFill>
            <a:srgbClr val="FFFFFF"/>
          </a:solidFill>
          <a:ln>
            <a:solidFill>
              <a:srgbClr val="404040"/>
            </a:solidFill>
          </a:ln>
        </p:spPr>
        <p:txBody>
          <a:bodyPr>
            <a:normAutofit fontScale="90000"/>
          </a:bodyPr>
          <a:lstStyle/>
          <a:p>
            <a:pPr>
              <a:lnSpc>
                <a:spcPct val="150000"/>
              </a:lnSpc>
            </a:pPr>
            <a:r>
              <a:rPr lang="en-US" sz="2000" b="1" kern="0" dirty="0">
                <a:effectLst/>
                <a:latin typeface="Arial" panose="020B0604020202020204" pitchFamily="34" charset="0"/>
                <a:ea typeface="Times New Roman" panose="02020603050405020304" pitchFamily="18" charset="0"/>
                <a:cs typeface="Arial" panose="020B0604020202020204" pitchFamily="34" charset="0"/>
              </a:rPr>
              <a:t>When would employee engagement take place?</a:t>
            </a:r>
            <a:br>
              <a:rPr lang="en-US" sz="2000" b="1" kern="0" dirty="0">
                <a:effectLst/>
                <a:latin typeface="Arial" panose="020B0604020202020204" pitchFamily="34" charset="0"/>
                <a:ea typeface="Times New Roman" panose="02020603050405020304" pitchFamily="18"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F5F1C2-9096-A2B2-4214-78A1CF3555BB}"/>
              </a:ext>
            </a:extLst>
          </p:cNvPr>
          <p:cNvSpPr>
            <a:spLocks noGrp="1"/>
          </p:cNvSpPr>
          <p:nvPr>
            <p:ph idx="1"/>
          </p:nvPr>
        </p:nvSpPr>
        <p:spPr>
          <a:xfrm>
            <a:off x="804671" y="1935679"/>
            <a:ext cx="5285791" cy="4482934"/>
          </a:xfrm>
        </p:spPr>
        <p:txBody>
          <a:bodyPr>
            <a:normAutofit lnSpcReduction="10000"/>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rPr>
              <a:t>As employee engagement is a very significant matter in the hotel industry, it should take place immediately at the workplace. Employee engagement mainly refers to the emotional engagement of the employees in the workplace. In the hotel industry, employee engagement should take place from the very beginning. The employees put their overall dedication, contribution, and passion into the work to make sure that the customers are receiving what they want.</a:t>
            </a:r>
            <a:endParaRPr lang="en-US" b="1" dirty="0">
              <a:solidFill>
                <a:schemeClr val="tx1"/>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ilding">
            <a:extLst>
              <a:ext uri="{FF2B5EF4-FFF2-40B4-BE49-F238E27FC236}">
                <a16:creationId xmlns:a16="http://schemas.microsoft.com/office/drawing/2014/main" id="{17E0587F-6890-AAEF-0A41-E6E7BA70E8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1890098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760FC-ADE2-3529-ED63-D7BF4455A613}"/>
              </a:ext>
            </a:extLst>
          </p:cNvPr>
          <p:cNvSpPr>
            <a:spLocks noGrp="1"/>
          </p:cNvSpPr>
          <p:nvPr>
            <p:ph type="title"/>
          </p:nvPr>
        </p:nvSpPr>
        <p:spPr>
          <a:xfrm>
            <a:off x="804671" y="451262"/>
            <a:ext cx="5291327" cy="1294411"/>
          </a:xfrm>
          <a:solidFill>
            <a:srgbClr val="FFFFFF"/>
          </a:solidFill>
          <a:ln>
            <a:solidFill>
              <a:srgbClr val="404040"/>
            </a:solidFill>
          </a:ln>
        </p:spPr>
        <p:txBody>
          <a:bodyPr>
            <a:normAutofit fontScale="90000"/>
          </a:bodyPr>
          <a:lstStyle/>
          <a:p>
            <a:pPr>
              <a:lnSpc>
                <a:spcPct val="150000"/>
              </a:lnSpc>
            </a:pPr>
            <a:r>
              <a:rPr lang="en-US" sz="1800" b="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Who should be responsible for employee engagement?</a:t>
            </a:r>
            <a:br>
              <a:rPr lang="en-US" sz="2000" kern="0" dirty="0">
                <a:effectLst/>
                <a:latin typeface="Arial" panose="020B0604020202020204" pitchFamily="34" charset="0"/>
                <a:ea typeface="Times New Roman" panose="02020603050405020304" pitchFamily="18"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F4FCB1-48E7-7A17-A393-CE09C40FC555}"/>
              </a:ext>
            </a:extLst>
          </p:cNvPr>
          <p:cNvSpPr>
            <a:spLocks noGrp="1"/>
          </p:cNvSpPr>
          <p:nvPr>
            <p:ph idx="1"/>
          </p:nvPr>
        </p:nvSpPr>
        <p:spPr>
          <a:xfrm>
            <a:off x="804671" y="2196937"/>
            <a:ext cx="5285791" cy="3918855"/>
          </a:xfrm>
        </p:spPr>
        <p:txBody>
          <a:bodyPr>
            <a:normAutofit fontScale="92500" lnSpcReduction="20000"/>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rPr>
              <a:t>Employee engagement is an essential process in the hotel industry. Mainly the managers are held responsible for employee engagement. For this reason, the managers are the ones who are in charge of managing the employees. They provide the employees with numerous treatments and services such as proper salary, other benefits along with salary, the security of the job, a safe environment of work, etc. so that the employees do not need to worry about their needs and can focus on work.</a:t>
            </a:r>
            <a:endParaRPr lang="en-US" b="1" dirty="0">
              <a:solidFill>
                <a:schemeClr val="tx1"/>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ard Room">
            <a:extLst>
              <a:ext uri="{FF2B5EF4-FFF2-40B4-BE49-F238E27FC236}">
                <a16:creationId xmlns:a16="http://schemas.microsoft.com/office/drawing/2014/main" id="{6DFDE823-EE67-8675-8BD9-B6729CEDAF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22440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E1C6D-AD60-563C-B857-42442F6E0F7C}"/>
              </a:ext>
            </a:extLst>
          </p:cNvPr>
          <p:cNvSpPr>
            <a:spLocks noGrp="1"/>
          </p:cNvSpPr>
          <p:nvPr>
            <p:ph type="title"/>
          </p:nvPr>
        </p:nvSpPr>
        <p:spPr>
          <a:xfrm>
            <a:off x="804671" y="213756"/>
            <a:ext cx="5291327" cy="1591293"/>
          </a:xfrm>
          <a:solidFill>
            <a:srgbClr val="FFFFFF"/>
          </a:solidFill>
          <a:ln>
            <a:solidFill>
              <a:srgbClr val="404040"/>
            </a:solidFill>
          </a:ln>
        </p:spPr>
        <p:txBody>
          <a:bodyPr>
            <a:noAutofit/>
          </a:bodyPr>
          <a:lstStyle/>
          <a:p>
            <a:pPr>
              <a:lnSpc>
                <a:spcPct val="150000"/>
              </a:lnSpc>
            </a:pPr>
            <a:r>
              <a:rPr lang="en-US" sz="1800" b="1" kern="0" dirty="0">
                <a:effectLst/>
                <a:latin typeface="Arial" panose="020B0604020202020204" pitchFamily="34" charset="0"/>
                <a:ea typeface="Times New Roman" panose="02020603050405020304" pitchFamily="18" charset="0"/>
                <a:cs typeface="Arial" panose="020B0604020202020204" pitchFamily="34" charset="0"/>
              </a:rPr>
              <a:t>The impact of employee engagement on the success of a business</a:t>
            </a:r>
            <a:br>
              <a:rPr lang="en-US" sz="1800" b="1" kern="0" dirty="0">
                <a:effectLst/>
                <a:latin typeface="Arial" panose="020B0604020202020204" pitchFamily="34" charset="0"/>
                <a:ea typeface="Times New Roman" panose="02020603050405020304" pitchFamily="18"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B69548F-B727-8CF7-1534-20A42BE964C2}"/>
              </a:ext>
            </a:extLst>
          </p:cNvPr>
          <p:cNvSpPr>
            <a:spLocks noGrp="1"/>
          </p:cNvSpPr>
          <p:nvPr>
            <p:ph idx="1"/>
          </p:nvPr>
        </p:nvSpPr>
        <p:spPr>
          <a:xfrm>
            <a:off x="804671" y="2458193"/>
            <a:ext cx="5285791" cy="3443058"/>
          </a:xfrm>
        </p:spPr>
        <p:txBody>
          <a:bodyPr>
            <a:normAutofit/>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rPr>
              <a:t>The hotel industries have been doing business quite efficiently based on their effective employee engagement. Employee engagement means the employees are not only physically but also mentally invested in the workplace. The managers make sure that the employees </a:t>
            </a:r>
            <a:r>
              <a:rPr lang="en-US" b="1" dirty="0">
                <a:solidFill>
                  <a:schemeClr val="tx1"/>
                </a:solidFill>
                <a:latin typeface="Arial" panose="020B0604020202020204" pitchFamily="34" charset="0"/>
                <a:ea typeface="Calibri" panose="020F0502020204030204" pitchFamily="34" charset="0"/>
              </a:rPr>
              <a:t>are</a:t>
            </a:r>
            <a:r>
              <a:rPr lang="en-US" b="1" dirty="0">
                <a:solidFill>
                  <a:schemeClr val="tx1"/>
                </a:solidFill>
                <a:effectLst/>
                <a:latin typeface="Arial" panose="020B0604020202020204" pitchFamily="34" charset="0"/>
                <a:ea typeface="Calibri" panose="020F0502020204030204" pitchFamily="34" charset="0"/>
              </a:rPr>
              <a:t> contended with their work atmosphere, salary, </a:t>
            </a:r>
            <a:r>
              <a:rPr lang="en-US" b="1" dirty="0">
                <a:solidFill>
                  <a:schemeClr val="tx1"/>
                </a:solidFill>
                <a:latin typeface="Arial" panose="020B0604020202020204" pitchFamily="34" charset="0"/>
                <a:ea typeface="Calibri" panose="020F0502020204030204" pitchFamily="34" charset="0"/>
              </a:rPr>
              <a:t>bonuses and other benefits.</a:t>
            </a:r>
            <a:endParaRPr lang="en-US" b="1" dirty="0">
              <a:solidFill>
                <a:schemeClr val="tx1"/>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ffice Worker">
            <a:extLst>
              <a:ext uri="{FF2B5EF4-FFF2-40B4-BE49-F238E27FC236}">
                <a16:creationId xmlns:a16="http://schemas.microsoft.com/office/drawing/2014/main" id="{1BC07325-0B80-6A7E-9678-3B8E0C7EB5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2913097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6D118E90-A8D1-41A8-B29B-06A3554D9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0F2B1-456F-4FCC-F1AC-0D9C6F9B0053}"/>
              </a:ext>
            </a:extLst>
          </p:cNvPr>
          <p:cNvSpPr>
            <a:spLocks noGrp="1"/>
          </p:cNvSpPr>
          <p:nvPr>
            <p:ph type="title"/>
          </p:nvPr>
        </p:nvSpPr>
        <p:spPr>
          <a:xfrm>
            <a:off x="1600200" y="4593170"/>
            <a:ext cx="8991600" cy="1264762"/>
          </a:xfrm>
        </p:spPr>
        <p:txBody>
          <a:bodyPr vert="horz" lIns="274320" tIns="182880" rIns="274320" bIns="182880" rtlCol="0" anchor="ctr" anchorCtr="1">
            <a:normAutofit fontScale="90000"/>
          </a:bodyPr>
          <a:lstStyle/>
          <a:p>
            <a:pPr>
              <a:lnSpc>
                <a:spcPct val="150000"/>
              </a:lnSpc>
            </a:pPr>
            <a:r>
              <a:rPr lang="en-US" sz="1800" b="1" dirty="0">
                <a:solidFill>
                  <a:schemeClr val="tx1"/>
                </a:solidFill>
                <a:effectLst/>
                <a:latin typeface="Arial" panose="020B0604020202020204" pitchFamily="34" charset="0"/>
                <a:cs typeface="Arial" panose="020B0604020202020204" pitchFamily="34" charset="0"/>
              </a:rPr>
              <a:t>The impact of employee engagement on the success of a business</a:t>
            </a:r>
            <a:br>
              <a:rPr lang="en-US" sz="2000"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16" name="Rectangle 10">
            <a:extLst>
              <a:ext uri="{FF2B5EF4-FFF2-40B4-BE49-F238E27FC236}">
                <a16:creationId xmlns:a16="http://schemas.microsoft.com/office/drawing/2014/main" id="{23737A38-06E9-444D-9349-4EA8F3A8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0320" y="640555"/>
            <a:ext cx="7071360" cy="33120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2">
            <a:extLst>
              <a:ext uri="{FF2B5EF4-FFF2-40B4-BE49-F238E27FC236}">
                <a16:creationId xmlns:a16="http://schemas.microsoft.com/office/drawing/2014/main" id="{219FCCB8-5A8A-43BA-B60E-759FC80FF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6436" y="806112"/>
            <a:ext cx="6739128" cy="29809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84C84F6-D081-F1DC-6B65-F4DA700EF34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0201" y="296883"/>
            <a:ext cx="8991600" cy="4015243"/>
          </a:xfrm>
          <a:prstGeom prst="rect">
            <a:avLst/>
          </a:prstGeom>
        </p:spPr>
      </p:pic>
    </p:spTree>
    <p:extLst>
      <p:ext uri="{BB962C8B-B14F-4D97-AF65-F5344CB8AC3E}">
        <p14:creationId xmlns:p14="http://schemas.microsoft.com/office/powerpoint/2010/main" val="351548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876B3-51E0-23F4-1A80-2BA7742B9631}"/>
              </a:ext>
            </a:extLst>
          </p:cNvPr>
          <p:cNvSpPr>
            <a:spLocks noGrp="1"/>
          </p:cNvSpPr>
          <p:nvPr>
            <p:ph type="title"/>
          </p:nvPr>
        </p:nvSpPr>
        <p:spPr>
          <a:xfrm>
            <a:off x="792805" y="640080"/>
            <a:ext cx="5291327" cy="1095596"/>
          </a:xfrm>
          <a:solidFill>
            <a:srgbClr val="FFFFFF"/>
          </a:solidFill>
          <a:ln>
            <a:solidFill>
              <a:srgbClr val="404040"/>
            </a:solidFill>
          </a:ln>
        </p:spPr>
        <p:txBody>
          <a:bodyPr>
            <a:normAutofit fontScale="90000"/>
          </a:bodyPr>
          <a:lstStyle/>
          <a:p>
            <a:pPr>
              <a:lnSpc>
                <a:spcPct val="150000"/>
              </a:lnSpc>
            </a:pPr>
            <a:r>
              <a:rPr lang="en-US" sz="1800" b="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Conclusion</a:t>
            </a:r>
            <a:br>
              <a:rPr lang="en-US" sz="1800" b="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8FAA87-3A8C-7DC9-0356-1BDFBD5688E1}"/>
              </a:ext>
            </a:extLst>
          </p:cNvPr>
          <p:cNvSpPr>
            <a:spLocks noGrp="1"/>
          </p:cNvSpPr>
          <p:nvPr>
            <p:ph idx="1"/>
          </p:nvPr>
        </p:nvSpPr>
        <p:spPr>
          <a:xfrm>
            <a:off x="804671" y="2291939"/>
            <a:ext cx="5285791" cy="4168238"/>
          </a:xfrm>
        </p:spPr>
        <p:txBody>
          <a:bodyPr>
            <a:normAutofit lnSpcReduction="10000"/>
          </a:bodyPr>
          <a:lstStyle/>
          <a:p>
            <a:pPr marL="0" indent="0">
              <a:lnSpc>
                <a:spcPct val="150000"/>
              </a:lnSpc>
              <a:buNone/>
            </a:pPr>
            <a:r>
              <a:rPr lang="en-US" b="1" dirty="0">
                <a:solidFill>
                  <a:schemeClr val="tx1"/>
                </a:solidFill>
                <a:effectLst/>
                <a:latin typeface="Arial" panose="020B0604020202020204" pitchFamily="34" charset="0"/>
                <a:ea typeface="Calibri" panose="020F0502020204030204" pitchFamily="34" charset="0"/>
                <a:cs typeface="Arial" panose="020B0604020202020204" pitchFamily="34" charset="0"/>
              </a:rPr>
              <a:t>Last, of all, employee engagement happens to be a very crucial factor in any business industry, especially the hotel industry. Employee engagement means the employees put their behavioral energy, passion, intellectual energy, strength, etc. into their work. In this case, the managers should provide the employees of the industries with opportunities and facilities so that they can be contended enough and concentrate on work.</a:t>
            </a:r>
          </a:p>
          <a:p>
            <a:endParaRPr lang="en-US" dirty="0">
              <a:solidFill>
                <a:srgbClr val="FFFFFF"/>
              </a:solidFill>
            </a:endParaRP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ycle with People">
            <a:extLst>
              <a:ext uri="{FF2B5EF4-FFF2-40B4-BE49-F238E27FC236}">
                <a16:creationId xmlns:a16="http://schemas.microsoft.com/office/drawing/2014/main" id="{162D50BE-665B-1C3B-3FB5-60D178BE11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2822271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E9638-08E2-B534-B38C-8A3FB884647D}"/>
              </a:ext>
            </a:extLst>
          </p:cNvPr>
          <p:cNvSpPr>
            <a:spLocks noGrp="1"/>
          </p:cNvSpPr>
          <p:nvPr>
            <p:ph type="title"/>
          </p:nvPr>
        </p:nvSpPr>
        <p:spPr>
          <a:xfrm>
            <a:off x="2231136" y="467418"/>
            <a:ext cx="7729728" cy="1188720"/>
          </a:xfrm>
          <a:solidFill>
            <a:srgbClr val="FFFFFF"/>
          </a:solidFill>
        </p:spPr>
        <p:txBody>
          <a:bodyPr>
            <a:normAutofit/>
          </a:bodyPr>
          <a:lstStyle/>
          <a:p>
            <a:r>
              <a:rPr lang="en-GB"/>
              <a:t>Reference</a:t>
            </a:r>
          </a:p>
        </p:txBody>
      </p:sp>
      <p:sp>
        <p:nvSpPr>
          <p:cNvPr id="3" name="Content Placeholder 2">
            <a:extLst>
              <a:ext uri="{FF2B5EF4-FFF2-40B4-BE49-F238E27FC236}">
                <a16:creationId xmlns:a16="http://schemas.microsoft.com/office/drawing/2014/main" id="{F5E724D8-62CA-8698-7156-7B86D2DC3963}"/>
              </a:ext>
            </a:extLst>
          </p:cNvPr>
          <p:cNvSpPr>
            <a:spLocks noGrp="1"/>
          </p:cNvSpPr>
          <p:nvPr>
            <p:ph idx="1"/>
          </p:nvPr>
        </p:nvSpPr>
        <p:spPr>
          <a:xfrm>
            <a:off x="748145" y="1656138"/>
            <a:ext cx="10194175" cy="4141158"/>
          </a:xfrm>
        </p:spPr>
        <p:txBody>
          <a:bodyPr numCol="2">
            <a:normAutofit/>
          </a:bodyPr>
          <a:lstStyle/>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Byrne, Z., 2014. Understanding employee engagement: Theory, research, and practice. Routledge.</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Graban</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M., 2018. Lean hospitals: improving quality, patient safety, and employee engagement. Productivity Press.</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Imperatori</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B., 2017. Engagement and disengagement at work: Drivers and organizational practices to sustain employee passion and performance. Springer.</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Menguc</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B., </a:t>
            </a: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Auh</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S. and Haddad, A., 2013. To be engaged or not to be engaged: The antecedents and consequences of service employee engagement. Journal of business research, 66(11), pp.2163-2170.</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Meyer, J. ed., 2016. Handbook of employee commitment. Edward </a:t>
            </a: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elgar</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publishing.</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Mone</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E. and London, M., 2018. Employee engagement through effective performance management: A practical guide for managers. Routledge.</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Osborne, S. and Hammoud, M., 2017. Effective employee engagement in the workplace. International Journal of Applied Management and Technology, 16(1), p.4.</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Sun, L. and </a:t>
            </a: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Bunchapattanasakda</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C., 2019. Employee engagement: A literature review. International Journal of Human Resource Studies, 9(1), pp.63-80.</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Truss, C., </a:t>
            </a:r>
            <a:r>
              <a:rPr lang="en-US" sz="1200" b="1" dirty="0" err="1">
                <a:solidFill>
                  <a:srgbClr val="404040"/>
                </a:solidFill>
                <a:effectLst/>
                <a:latin typeface="Arial" panose="020B0604020202020204" pitchFamily="34" charset="0"/>
                <a:ea typeface="Calibri" panose="020F0502020204030204" pitchFamily="34" charset="0"/>
                <a:cs typeface="Times New Roman" panose="02020603050405020304" pitchFamily="18" charset="0"/>
              </a:rPr>
              <a:t>Delbridge</a:t>
            </a: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 R. and Soane, E. eds., 2013. Employee engagement in theory and practice. London: Routledge.</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Bef>
                <a:spcPts val="0"/>
              </a:spcBef>
              <a:spcAft>
                <a:spcPts val="600"/>
              </a:spcAft>
            </a:pPr>
            <a:r>
              <a:rPr lang="en-US"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rPr>
              <a:t>West, M. and Dawson, J., 2012. Employee engagement and NHS performance. London: King's Fund.</a:t>
            </a:r>
            <a:endParaRPr lang="en-GB" sz="1200" b="1" dirty="0">
              <a:solidFill>
                <a:srgbClr val="404040"/>
              </a:solidFill>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787933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927</Words>
  <Application>Microsoft Office PowerPoint</Application>
  <PresentationFormat>Widescreen</PresentationFormat>
  <Paragraphs>53</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Parcel</vt:lpstr>
      <vt:lpstr>Employee Engagement</vt:lpstr>
      <vt:lpstr>Introduction</vt:lpstr>
      <vt:lpstr> Importance of employee engagement </vt:lpstr>
      <vt:lpstr>Importance of employee engagement</vt:lpstr>
      <vt:lpstr> William Kahn’s theory of employee engagement </vt:lpstr>
      <vt:lpstr> How can employee engagement be achieved? </vt:lpstr>
      <vt:lpstr>When would employee engagement take place? </vt:lpstr>
      <vt:lpstr>Who should be responsible for employee engagement? </vt:lpstr>
      <vt:lpstr>The impact of employee engagement on the success of a business </vt:lpstr>
      <vt:lpstr>The impact of employee engagement on the success of a business </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2022-11-23T15:30:33Z</dcterms:created>
  <dcterms:modified xsi:type="dcterms:W3CDTF">2022-12-05T23:21:40Z</dcterms:modified>
</cp:coreProperties>
</file>