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1"/>
  </p:notesMasterIdLst>
  <p:sldIdLst>
    <p:sldId id="329" r:id="rId5"/>
    <p:sldId id="319" r:id="rId6"/>
    <p:sldId id="256" r:id="rId7"/>
    <p:sldId id="327" r:id="rId8"/>
    <p:sldId id="259" r:id="rId9"/>
    <p:sldId id="260" r:id="rId10"/>
    <p:sldId id="328" r:id="rId11"/>
    <p:sldId id="261" r:id="rId12"/>
    <p:sldId id="295" r:id="rId13"/>
    <p:sldId id="287" r:id="rId14"/>
    <p:sldId id="262" r:id="rId15"/>
    <p:sldId id="258" r:id="rId16"/>
    <p:sldId id="288" r:id="rId17"/>
    <p:sldId id="330" r:id="rId18"/>
    <p:sldId id="302" r:id="rId19"/>
    <p:sldId id="303" r:id="rId20"/>
    <p:sldId id="304" r:id="rId21"/>
    <p:sldId id="305" r:id="rId22"/>
    <p:sldId id="306" r:id="rId23"/>
    <p:sldId id="307" r:id="rId24"/>
    <p:sldId id="308" r:id="rId25"/>
    <p:sldId id="309" r:id="rId26"/>
    <p:sldId id="310" r:id="rId27"/>
    <p:sldId id="311" r:id="rId28"/>
    <p:sldId id="312" r:id="rId29"/>
    <p:sldId id="313" r:id="rId30"/>
    <p:sldId id="314" r:id="rId31"/>
    <p:sldId id="296" r:id="rId32"/>
    <p:sldId id="316" r:id="rId33"/>
    <p:sldId id="317" r:id="rId34"/>
    <p:sldId id="320" r:id="rId35"/>
    <p:sldId id="274" r:id="rId36"/>
    <p:sldId id="275" r:id="rId37"/>
    <p:sldId id="276" r:id="rId38"/>
    <p:sldId id="322" r:id="rId39"/>
    <p:sldId id="323" r:id="rId40"/>
    <p:sldId id="324" r:id="rId41"/>
    <p:sldId id="326" r:id="rId42"/>
    <p:sldId id="279" r:id="rId43"/>
    <p:sldId id="280" r:id="rId44"/>
    <p:sldId id="281" r:id="rId45"/>
    <p:sldId id="282" r:id="rId46"/>
    <p:sldId id="286" r:id="rId47"/>
    <p:sldId id="285" r:id="rId48"/>
    <p:sldId id="315" r:id="rId49"/>
    <p:sldId id="325"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092BF63-F4C5-4C08-AE76-8F7BFE8474CB}">
          <p14:sldIdLst>
            <p14:sldId id="329"/>
            <p14:sldId id="319"/>
            <p14:sldId id="256"/>
            <p14:sldId id="327"/>
            <p14:sldId id="259"/>
            <p14:sldId id="260"/>
            <p14:sldId id="328"/>
            <p14:sldId id="261"/>
            <p14:sldId id="295"/>
            <p14:sldId id="287"/>
            <p14:sldId id="262"/>
            <p14:sldId id="258"/>
          </p14:sldIdLst>
        </p14:section>
        <p14:section name="Untitled Section" id="{08FD590B-29A0-4CEC-9692-4172949BE4A2}">
          <p14:sldIdLst>
            <p14:sldId id="288"/>
            <p14:sldId id="330"/>
            <p14:sldId id="302"/>
            <p14:sldId id="303"/>
            <p14:sldId id="304"/>
            <p14:sldId id="305"/>
            <p14:sldId id="306"/>
            <p14:sldId id="307"/>
            <p14:sldId id="308"/>
            <p14:sldId id="309"/>
            <p14:sldId id="310"/>
            <p14:sldId id="311"/>
            <p14:sldId id="312"/>
            <p14:sldId id="313"/>
            <p14:sldId id="314"/>
            <p14:sldId id="296"/>
            <p14:sldId id="316"/>
            <p14:sldId id="317"/>
            <p14:sldId id="320"/>
            <p14:sldId id="274"/>
            <p14:sldId id="275"/>
            <p14:sldId id="276"/>
            <p14:sldId id="322"/>
            <p14:sldId id="323"/>
            <p14:sldId id="324"/>
            <p14:sldId id="326"/>
            <p14:sldId id="279"/>
            <p14:sldId id="280"/>
            <p14:sldId id="281"/>
            <p14:sldId id="282"/>
            <p14:sldId id="286"/>
            <p14:sldId id="285"/>
            <p14:sldId id="315"/>
            <p14:sldId id="325"/>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CC"/>
    <a:srgbClr val="009999"/>
    <a:srgbClr val="339966"/>
    <a:srgbClr val="FF0066"/>
    <a:srgbClr val="FF0000"/>
    <a:srgbClr val="3366CC"/>
    <a:srgbClr val="CC0099"/>
    <a:srgbClr val="00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B12ABA-CA93-49BD-88FB-78DE6F9669ED}" v="794" dt="2026-10-10T02:02:34.752"/>
    <p1510:client id="{60FAE9DE-C0A2-8A7E-C778-1DC18895311F}" v="509" dt="2026-10-09T14:59:57.130"/>
    <p1510:client id="{D1FF84B6-55CE-5F85-D62C-D74201F5B3D9}" v="65" dt="2026-10-09T12:28:36.2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84"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s>
</file>

<file path=ppt/diagrams/_rels/data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ata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10.svg"/></Relationships>
</file>

<file path=ppt/diagrams/_rels/data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5" Type="http://schemas.openxmlformats.org/officeDocument/2006/relationships/image" Target="../media/image15.sv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10.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5" Type="http://schemas.openxmlformats.org/officeDocument/2006/relationships/image" Target="../media/image15.sv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119">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3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9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100">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3#1">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17">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4_2#1">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02E8F5-3988-4965-946C-46C787F6BB86}" type="doc">
      <dgm:prSet loTypeId="urn:microsoft.com/office/officeart/2005/8/layout/vProcess5" loCatId="process" qsTypeId="urn:microsoft.com/office/officeart/2005/8/quickstyle/simple1#14" qsCatId="simple" csTypeId="urn:microsoft.com/office/officeart/2005/8/colors/colorful2#3" csCatId="colorful"/>
      <dgm:spPr/>
      <dgm:t>
        <a:bodyPr/>
        <a:lstStyle/>
        <a:p>
          <a:endParaRPr lang="en-US"/>
        </a:p>
      </dgm:t>
    </dgm:pt>
    <dgm:pt modelId="{19CBB15B-078D-48C6-B87E-84E7986DDA46}">
      <dgm:prSet custT="1"/>
      <dgm:spPr/>
      <dgm:t>
        <a:bodyPr/>
        <a:lstStyle/>
        <a:p>
          <a:r>
            <a:rPr lang="en-GB" sz="1600">
              <a:latin typeface="Arial" panose="020B0604020202020204" pitchFamily="34" charset="0"/>
              <a:cs typeface="Arial" panose="020B0604020202020204" pitchFamily="34" charset="0"/>
            </a:rPr>
            <a:t>Our campaign focuses on nutrition amongst autistic children</a:t>
          </a:r>
          <a:endParaRPr lang="en-US" sz="1600">
            <a:latin typeface="Arial" panose="020B0604020202020204" pitchFamily="34" charset="0"/>
            <a:cs typeface="Arial" panose="020B0604020202020204" pitchFamily="34" charset="0"/>
          </a:endParaRPr>
        </a:p>
      </dgm:t>
    </dgm:pt>
    <dgm:pt modelId="{1F45ACBC-F534-4B49-8F3E-982FCAEDB021}" type="parTrans" cxnId="{D384426C-7309-4B12-BEA2-4C35DF5D52D8}">
      <dgm:prSet/>
      <dgm:spPr/>
      <dgm:t>
        <a:bodyPr/>
        <a:lstStyle/>
        <a:p>
          <a:endParaRPr lang="en-US"/>
        </a:p>
      </dgm:t>
    </dgm:pt>
    <dgm:pt modelId="{48097159-4E26-460B-A6CD-364B28D162B9}" type="sibTrans" cxnId="{D384426C-7309-4B12-BEA2-4C35DF5D52D8}">
      <dgm:prSet/>
      <dgm:spPr/>
      <dgm:t>
        <a:bodyPr/>
        <a:lstStyle/>
        <a:p>
          <a:endParaRPr lang="en-US"/>
        </a:p>
      </dgm:t>
    </dgm:pt>
    <dgm:pt modelId="{00712579-59EE-47AB-A02C-69EA1C5C8650}">
      <dgm:prSet custT="1"/>
      <dgm:spPr/>
      <dgm:t>
        <a:bodyPr/>
        <a:lstStyle/>
        <a:p>
          <a:r>
            <a:rPr lang="en-GB" sz="1600">
              <a:latin typeface="Arial" panose="020B0604020202020204" pitchFamily="34" charset="0"/>
              <a:cs typeface="Arial" panose="020B0604020202020204" pitchFamily="34" charset="0"/>
            </a:rPr>
            <a:t>We believe that by introducing early intervention and awareness throughout schools, GP’s and parent/carer communities it will not only help children to overcome their anxiety around eating but also prevent co-morbidities occurring in their future lives. </a:t>
          </a:r>
          <a:endParaRPr lang="en-US" sz="1600">
            <a:latin typeface="Arial" panose="020B0604020202020204" pitchFamily="34" charset="0"/>
            <a:cs typeface="Arial" panose="020B0604020202020204" pitchFamily="34" charset="0"/>
          </a:endParaRPr>
        </a:p>
      </dgm:t>
    </dgm:pt>
    <dgm:pt modelId="{3A10F915-71C0-4723-8AB5-B6DCB973C74B}" type="parTrans" cxnId="{F302B733-8658-4366-ADF5-DBB281C2BBF1}">
      <dgm:prSet/>
      <dgm:spPr/>
      <dgm:t>
        <a:bodyPr/>
        <a:lstStyle/>
        <a:p>
          <a:endParaRPr lang="en-US"/>
        </a:p>
      </dgm:t>
    </dgm:pt>
    <dgm:pt modelId="{9CE4F6F0-EE96-431B-BC6C-67E15EA6995A}" type="sibTrans" cxnId="{F302B733-8658-4366-ADF5-DBB281C2BBF1}">
      <dgm:prSet/>
      <dgm:spPr/>
      <dgm:t>
        <a:bodyPr/>
        <a:lstStyle/>
        <a:p>
          <a:endParaRPr lang="en-US"/>
        </a:p>
      </dgm:t>
    </dgm:pt>
    <dgm:pt modelId="{7DDA272A-FE64-4EB2-9540-798E2ABA0572}">
      <dgm:prSet custT="1"/>
      <dgm:spPr/>
      <dgm:t>
        <a:bodyPr/>
        <a:lstStyle/>
        <a:p>
          <a:r>
            <a:rPr lang="en-GB" sz="1600">
              <a:latin typeface="Arial" panose="020B0604020202020204" pitchFamily="34" charset="0"/>
              <a:cs typeface="Arial" panose="020B0604020202020204" pitchFamily="34" charset="0"/>
            </a:rPr>
            <a:t>We aim to do this by introducing children with autism to new foods by building a positive, pressure free relationship with food, through an inclusive and understanding approach.</a:t>
          </a:r>
          <a:endParaRPr lang="en-US" sz="1600">
            <a:latin typeface="Arial" panose="020B0604020202020204" pitchFamily="34" charset="0"/>
            <a:cs typeface="Arial" panose="020B0604020202020204" pitchFamily="34" charset="0"/>
          </a:endParaRPr>
        </a:p>
      </dgm:t>
    </dgm:pt>
    <dgm:pt modelId="{0702FDBE-F463-44C4-ACB6-C10852885B01}" type="parTrans" cxnId="{F6400024-4510-4232-A3BA-BBA1D5740524}">
      <dgm:prSet/>
      <dgm:spPr/>
      <dgm:t>
        <a:bodyPr/>
        <a:lstStyle/>
        <a:p>
          <a:endParaRPr lang="en-US"/>
        </a:p>
      </dgm:t>
    </dgm:pt>
    <dgm:pt modelId="{F82BE612-BDC1-446E-8FF6-CE9AED78D81E}" type="sibTrans" cxnId="{F6400024-4510-4232-A3BA-BBA1D5740524}">
      <dgm:prSet/>
      <dgm:spPr/>
      <dgm:t>
        <a:bodyPr/>
        <a:lstStyle/>
        <a:p>
          <a:endParaRPr lang="en-US"/>
        </a:p>
      </dgm:t>
    </dgm:pt>
    <dgm:pt modelId="{EDA9158C-34C8-41A0-867A-A38B2FC52859}">
      <dgm:prSet custT="1"/>
      <dgm:spPr/>
      <dgm:t>
        <a:bodyPr/>
        <a:lstStyle/>
        <a:p>
          <a:r>
            <a:rPr lang="en-GB" sz="1600">
              <a:latin typeface="Arial" panose="020B0604020202020204" pitchFamily="34" charset="0"/>
              <a:cs typeface="Arial" panose="020B0604020202020204" pitchFamily="34" charset="0"/>
            </a:rPr>
            <a:t>We will be focusing on primary school children age 4-11 in the UK.</a:t>
          </a:r>
          <a:endParaRPr lang="en-US" sz="1600">
            <a:latin typeface="Arial" panose="020B0604020202020204" pitchFamily="34" charset="0"/>
            <a:cs typeface="Arial" panose="020B0604020202020204" pitchFamily="34" charset="0"/>
          </a:endParaRPr>
        </a:p>
      </dgm:t>
    </dgm:pt>
    <dgm:pt modelId="{7F59AACA-F79D-4B68-8EEA-1B86B4581467}" type="parTrans" cxnId="{63C2C32A-BFCA-457F-BB23-F002B68DD781}">
      <dgm:prSet/>
      <dgm:spPr/>
      <dgm:t>
        <a:bodyPr/>
        <a:lstStyle/>
        <a:p>
          <a:endParaRPr lang="en-US"/>
        </a:p>
      </dgm:t>
    </dgm:pt>
    <dgm:pt modelId="{F0C255DC-F7E3-435D-9053-462CBD92CFA8}" type="sibTrans" cxnId="{63C2C32A-BFCA-457F-BB23-F002B68DD781}">
      <dgm:prSet/>
      <dgm:spPr/>
      <dgm:t>
        <a:bodyPr/>
        <a:lstStyle/>
        <a:p>
          <a:endParaRPr lang="en-US"/>
        </a:p>
      </dgm:t>
    </dgm:pt>
    <dgm:pt modelId="{3B1FB6A5-3ED7-4BF4-8231-02F53B8B8533}" type="pres">
      <dgm:prSet presAssocID="{4102E8F5-3988-4965-946C-46C787F6BB86}" presName="outerComposite" presStyleCnt="0">
        <dgm:presLayoutVars>
          <dgm:chMax val="5"/>
          <dgm:dir/>
          <dgm:resizeHandles val="exact"/>
        </dgm:presLayoutVars>
      </dgm:prSet>
      <dgm:spPr/>
    </dgm:pt>
    <dgm:pt modelId="{C310CE71-91CF-49FA-BA71-E0C1AB03031D}" type="pres">
      <dgm:prSet presAssocID="{4102E8F5-3988-4965-946C-46C787F6BB86}" presName="dummyMaxCanvas" presStyleCnt="0">
        <dgm:presLayoutVars/>
      </dgm:prSet>
      <dgm:spPr/>
    </dgm:pt>
    <dgm:pt modelId="{69BC5942-2098-4174-93D6-A26F78A85024}" type="pres">
      <dgm:prSet presAssocID="{4102E8F5-3988-4965-946C-46C787F6BB86}" presName="FourNodes_1" presStyleLbl="node1" presStyleIdx="0" presStyleCnt="4">
        <dgm:presLayoutVars>
          <dgm:bulletEnabled val="1"/>
        </dgm:presLayoutVars>
      </dgm:prSet>
      <dgm:spPr/>
    </dgm:pt>
    <dgm:pt modelId="{F40FC7E1-E86B-4BD7-B794-5B65A1D1AC12}" type="pres">
      <dgm:prSet presAssocID="{4102E8F5-3988-4965-946C-46C787F6BB86}" presName="FourNodes_2" presStyleLbl="node1" presStyleIdx="1" presStyleCnt="4">
        <dgm:presLayoutVars>
          <dgm:bulletEnabled val="1"/>
        </dgm:presLayoutVars>
      </dgm:prSet>
      <dgm:spPr/>
    </dgm:pt>
    <dgm:pt modelId="{CE605D96-EB04-49CF-B32F-A06828519AC0}" type="pres">
      <dgm:prSet presAssocID="{4102E8F5-3988-4965-946C-46C787F6BB86}" presName="FourNodes_3" presStyleLbl="node1" presStyleIdx="2" presStyleCnt="4">
        <dgm:presLayoutVars>
          <dgm:bulletEnabled val="1"/>
        </dgm:presLayoutVars>
      </dgm:prSet>
      <dgm:spPr/>
    </dgm:pt>
    <dgm:pt modelId="{6E32B0B7-2D48-46FA-98F0-B59D79C4BDFC}" type="pres">
      <dgm:prSet presAssocID="{4102E8F5-3988-4965-946C-46C787F6BB86}" presName="FourNodes_4" presStyleLbl="node1" presStyleIdx="3" presStyleCnt="4">
        <dgm:presLayoutVars>
          <dgm:bulletEnabled val="1"/>
        </dgm:presLayoutVars>
      </dgm:prSet>
      <dgm:spPr/>
    </dgm:pt>
    <dgm:pt modelId="{86B04887-C986-408A-AC5E-0903127B9D1F}" type="pres">
      <dgm:prSet presAssocID="{4102E8F5-3988-4965-946C-46C787F6BB86}" presName="FourConn_1-2" presStyleLbl="fgAccFollowNode1" presStyleIdx="0" presStyleCnt="3">
        <dgm:presLayoutVars>
          <dgm:bulletEnabled val="1"/>
        </dgm:presLayoutVars>
      </dgm:prSet>
      <dgm:spPr/>
    </dgm:pt>
    <dgm:pt modelId="{2DA50716-F73F-4EB6-B1B9-8970AFF4DBA2}" type="pres">
      <dgm:prSet presAssocID="{4102E8F5-3988-4965-946C-46C787F6BB86}" presName="FourConn_2-3" presStyleLbl="fgAccFollowNode1" presStyleIdx="1" presStyleCnt="3">
        <dgm:presLayoutVars>
          <dgm:bulletEnabled val="1"/>
        </dgm:presLayoutVars>
      </dgm:prSet>
      <dgm:spPr/>
    </dgm:pt>
    <dgm:pt modelId="{D1495BAF-11B9-4658-AEB4-D7C46F437C7A}" type="pres">
      <dgm:prSet presAssocID="{4102E8F5-3988-4965-946C-46C787F6BB86}" presName="FourConn_3-4" presStyleLbl="fgAccFollowNode1" presStyleIdx="2" presStyleCnt="3">
        <dgm:presLayoutVars>
          <dgm:bulletEnabled val="1"/>
        </dgm:presLayoutVars>
      </dgm:prSet>
      <dgm:spPr/>
    </dgm:pt>
    <dgm:pt modelId="{09D6CE67-BE56-49F7-B1C6-0EF5A3D2D571}" type="pres">
      <dgm:prSet presAssocID="{4102E8F5-3988-4965-946C-46C787F6BB86}" presName="FourNodes_1_text" presStyleLbl="node1" presStyleIdx="3" presStyleCnt="4">
        <dgm:presLayoutVars>
          <dgm:bulletEnabled val="1"/>
        </dgm:presLayoutVars>
      </dgm:prSet>
      <dgm:spPr/>
    </dgm:pt>
    <dgm:pt modelId="{CE5D3756-1E6D-43BE-A4A4-668C3DFF26CE}" type="pres">
      <dgm:prSet presAssocID="{4102E8F5-3988-4965-946C-46C787F6BB86}" presName="FourNodes_2_text" presStyleLbl="node1" presStyleIdx="3" presStyleCnt="4">
        <dgm:presLayoutVars>
          <dgm:bulletEnabled val="1"/>
        </dgm:presLayoutVars>
      </dgm:prSet>
      <dgm:spPr/>
    </dgm:pt>
    <dgm:pt modelId="{4C3DC106-B11A-4422-846B-A33DDD5BF6F5}" type="pres">
      <dgm:prSet presAssocID="{4102E8F5-3988-4965-946C-46C787F6BB86}" presName="FourNodes_3_text" presStyleLbl="node1" presStyleIdx="3" presStyleCnt="4">
        <dgm:presLayoutVars>
          <dgm:bulletEnabled val="1"/>
        </dgm:presLayoutVars>
      </dgm:prSet>
      <dgm:spPr/>
    </dgm:pt>
    <dgm:pt modelId="{8E625030-2DD4-4625-91ED-35F50C22FF27}" type="pres">
      <dgm:prSet presAssocID="{4102E8F5-3988-4965-946C-46C787F6BB86}" presName="FourNodes_4_text" presStyleLbl="node1" presStyleIdx="3" presStyleCnt="4">
        <dgm:presLayoutVars>
          <dgm:bulletEnabled val="1"/>
        </dgm:presLayoutVars>
      </dgm:prSet>
      <dgm:spPr/>
    </dgm:pt>
  </dgm:ptLst>
  <dgm:cxnLst>
    <dgm:cxn modelId="{F6400024-4510-4232-A3BA-BBA1D5740524}" srcId="{4102E8F5-3988-4965-946C-46C787F6BB86}" destId="{7DDA272A-FE64-4EB2-9540-798E2ABA0572}" srcOrd="2" destOrd="0" parTransId="{0702FDBE-F463-44C4-ACB6-C10852885B01}" sibTransId="{F82BE612-BDC1-446E-8FF6-CE9AED78D81E}"/>
    <dgm:cxn modelId="{4B086B25-3910-4BB0-856C-D20AA806001E}" type="presOf" srcId="{EDA9158C-34C8-41A0-867A-A38B2FC52859}" destId="{8E625030-2DD4-4625-91ED-35F50C22FF27}" srcOrd="1" destOrd="0" presId="urn:microsoft.com/office/officeart/2005/8/layout/vProcess5"/>
    <dgm:cxn modelId="{9BF25026-58BC-4495-9AA5-0CF4F7B1BDA0}" type="presOf" srcId="{4102E8F5-3988-4965-946C-46C787F6BB86}" destId="{3B1FB6A5-3ED7-4BF4-8231-02F53B8B8533}" srcOrd="0" destOrd="0" presId="urn:microsoft.com/office/officeart/2005/8/layout/vProcess5"/>
    <dgm:cxn modelId="{63C2C32A-BFCA-457F-BB23-F002B68DD781}" srcId="{4102E8F5-3988-4965-946C-46C787F6BB86}" destId="{EDA9158C-34C8-41A0-867A-A38B2FC52859}" srcOrd="3" destOrd="0" parTransId="{7F59AACA-F79D-4B68-8EEA-1B86B4581467}" sibTransId="{F0C255DC-F7E3-435D-9053-462CBD92CFA8}"/>
    <dgm:cxn modelId="{064DEA2A-ED9C-4C19-931E-8DFDEEB1476D}" type="presOf" srcId="{19CBB15B-078D-48C6-B87E-84E7986DDA46}" destId="{09D6CE67-BE56-49F7-B1C6-0EF5A3D2D571}" srcOrd="1" destOrd="0" presId="urn:microsoft.com/office/officeart/2005/8/layout/vProcess5"/>
    <dgm:cxn modelId="{F302B733-8658-4366-ADF5-DBB281C2BBF1}" srcId="{4102E8F5-3988-4965-946C-46C787F6BB86}" destId="{00712579-59EE-47AB-A02C-69EA1C5C8650}" srcOrd="1" destOrd="0" parTransId="{3A10F915-71C0-4723-8AB5-B6DCB973C74B}" sibTransId="{9CE4F6F0-EE96-431B-BC6C-67E15EA6995A}"/>
    <dgm:cxn modelId="{0DCEA65D-5D37-40A8-ABDC-012DD2515410}" type="presOf" srcId="{00712579-59EE-47AB-A02C-69EA1C5C8650}" destId="{CE5D3756-1E6D-43BE-A4A4-668C3DFF26CE}" srcOrd="1" destOrd="0" presId="urn:microsoft.com/office/officeart/2005/8/layout/vProcess5"/>
    <dgm:cxn modelId="{D384426C-7309-4B12-BEA2-4C35DF5D52D8}" srcId="{4102E8F5-3988-4965-946C-46C787F6BB86}" destId="{19CBB15B-078D-48C6-B87E-84E7986DDA46}" srcOrd="0" destOrd="0" parTransId="{1F45ACBC-F534-4B49-8F3E-982FCAEDB021}" sibTransId="{48097159-4E26-460B-A6CD-364B28D162B9}"/>
    <dgm:cxn modelId="{3936AB55-68EB-43B1-B66D-E36B08430800}" type="presOf" srcId="{7DDA272A-FE64-4EB2-9540-798E2ABA0572}" destId="{CE605D96-EB04-49CF-B32F-A06828519AC0}" srcOrd="0" destOrd="0" presId="urn:microsoft.com/office/officeart/2005/8/layout/vProcess5"/>
    <dgm:cxn modelId="{A877B555-BA22-4273-9CE0-9B16614F39C1}" type="presOf" srcId="{7DDA272A-FE64-4EB2-9540-798E2ABA0572}" destId="{4C3DC106-B11A-4422-846B-A33DDD5BF6F5}" srcOrd="1" destOrd="0" presId="urn:microsoft.com/office/officeart/2005/8/layout/vProcess5"/>
    <dgm:cxn modelId="{69966C79-A3E6-4ACE-8AED-2EBA435766B6}" type="presOf" srcId="{19CBB15B-078D-48C6-B87E-84E7986DDA46}" destId="{69BC5942-2098-4174-93D6-A26F78A85024}" srcOrd="0" destOrd="0" presId="urn:microsoft.com/office/officeart/2005/8/layout/vProcess5"/>
    <dgm:cxn modelId="{465AEE91-86B1-477D-96B5-DBB8A4F56246}" type="presOf" srcId="{EDA9158C-34C8-41A0-867A-A38B2FC52859}" destId="{6E32B0B7-2D48-46FA-98F0-B59D79C4BDFC}" srcOrd="0" destOrd="0" presId="urn:microsoft.com/office/officeart/2005/8/layout/vProcess5"/>
    <dgm:cxn modelId="{96320C97-0E86-4ADE-8720-2E726AF7AE62}" type="presOf" srcId="{00712579-59EE-47AB-A02C-69EA1C5C8650}" destId="{F40FC7E1-E86B-4BD7-B794-5B65A1D1AC12}" srcOrd="0" destOrd="0" presId="urn:microsoft.com/office/officeart/2005/8/layout/vProcess5"/>
    <dgm:cxn modelId="{C7B8D0C5-20FD-446C-8E12-E36449B19147}" type="presOf" srcId="{48097159-4E26-460B-A6CD-364B28D162B9}" destId="{86B04887-C986-408A-AC5E-0903127B9D1F}" srcOrd="0" destOrd="0" presId="urn:microsoft.com/office/officeart/2005/8/layout/vProcess5"/>
    <dgm:cxn modelId="{D59214DA-37AF-41D2-80AA-A3AE053973B5}" type="presOf" srcId="{9CE4F6F0-EE96-431B-BC6C-67E15EA6995A}" destId="{2DA50716-F73F-4EB6-B1B9-8970AFF4DBA2}" srcOrd="0" destOrd="0" presId="urn:microsoft.com/office/officeart/2005/8/layout/vProcess5"/>
    <dgm:cxn modelId="{95129DDF-805A-4C14-9695-66777F26EA59}" type="presOf" srcId="{F82BE612-BDC1-446E-8FF6-CE9AED78D81E}" destId="{D1495BAF-11B9-4658-AEB4-D7C46F437C7A}" srcOrd="0" destOrd="0" presId="urn:microsoft.com/office/officeart/2005/8/layout/vProcess5"/>
    <dgm:cxn modelId="{FC2093CB-695B-4BAA-A3CD-378F381D0E99}" type="presParOf" srcId="{3B1FB6A5-3ED7-4BF4-8231-02F53B8B8533}" destId="{C310CE71-91CF-49FA-BA71-E0C1AB03031D}" srcOrd="0" destOrd="0" presId="urn:microsoft.com/office/officeart/2005/8/layout/vProcess5"/>
    <dgm:cxn modelId="{E673EF94-31E4-42D2-A136-FBFFD47C6CE1}" type="presParOf" srcId="{3B1FB6A5-3ED7-4BF4-8231-02F53B8B8533}" destId="{69BC5942-2098-4174-93D6-A26F78A85024}" srcOrd="1" destOrd="0" presId="urn:microsoft.com/office/officeart/2005/8/layout/vProcess5"/>
    <dgm:cxn modelId="{436B8649-293E-4968-B8E0-C2261EC2C090}" type="presParOf" srcId="{3B1FB6A5-3ED7-4BF4-8231-02F53B8B8533}" destId="{F40FC7E1-E86B-4BD7-B794-5B65A1D1AC12}" srcOrd="2" destOrd="0" presId="urn:microsoft.com/office/officeart/2005/8/layout/vProcess5"/>
    <dgm:cxn modelId="{DA1F1215-35EC-4F33-AE2D-21C067A3E4CF}" type="presParOf" srcId="{3B1FB6A5-3ED7-4BF4-8231-02F53B8B8533}" destId="{CE605D96-EB04-49CF-B32F-A06828519AC0}" srcOrd="3" destOrd="0" presId="urn:microsoft.com/office/officeart/2005/8/layout/vProcess5"/>
    <dgm:cxn modelId="{844B6B94-7090-4549-99AF-51D58C97A15D}" type="presParOf" srcId="{3B1FB6A5-3ED7-4BF4-8231-02F53B8B8533}" destId="{6E32B0B7-2D48-46FA-98F0-B59D79C4BDFC}" srcOrd="4" destOrd="0" presId="urn:microsoft.com/office/officeart/2005/8/layout/vProcess5"/>
    <dgm:cxn modelId="{0F6AC0E4-77CD-412F-8D75-51C65D3C5A6C}" type="presParOf" srcId="{3B1FB6A5-3ED7-4BF4-8231-02F53B8B8533}" destId="{86B04887-C986-408A-AC5E-0903127B9D1F}" srcOrd="5" destOrd="0" presId="urn:microsoft.com/office/officeart/2005/8/layout/vProcess5"/>
    <dgm:cxn modelId="{7DEA0D1A-4077-4CA1-B986-F77676869FF3}" type="presParOf" srcId="{3B1FB6A5-3ED7-4BF4-8231-02F53B8B8533}" destId="{2DA50716-F73F-4EB6-B1B9-8970AFF4DBA2}" srcOrd="6" destOrd="0" presId="urn:microsoft.com/office/officeart/2005/8/layout/vProcess5"/>
    <dgm:cxn modelId="{F6C58609-A9BF-4409-9672-49397E65E6CE}" type="presParOf" srcId="{3B1FB6A5-3ED7-4BF4-8231-02F53B8B8533}" destId="{D1495BAF-11B9-4658-AEB4-D7C46F437C7A}" srcOrd="7" destOrd="0" presId="urn:microsoft.com/office/officeart/2005/8/layout/vProcess5"/>
    <dgm:cxn modelId="{A7574891-08D1-4962-9550-A8D7C57D1722}" type="presParOf" srcId="{3B1FB6A5-3ED7-4BF4-8231-02F53B8B8533}" destId="{09D6CE67-BE56-49F7-B1C6-0EF5A3D2D571}" srcOrd="8" destOrd="0" presId="urn:microsoft.com/office/officeart/2005/8/layout/vProcess5"/>
    <dgm:cxn modelId="{85742F50-531A-48EF-A14D-39CD0D94F31A}" type="presParOf" srcId="{3B1FB6A5-3ED7-4BF4-8231-02F53B8B8533}" destId="{CE5D3756-1E6D-43BE-A4A4-668C3DFF26CE}" srcOrd="9" destOrd="0" presId="urn:microsoft.com/office/officeart/2005/8/layout/vProcess5"/>
    <dgm:cxn modelId="{BFF9A78E-27A3-4E07-9085-413E62A9319B}" type="presParOf" srcId="{3B1FB6A5-3ED7-4BF4-8231-02F53B8B8533}" destId="{4C3DC106-B11A-4422-846B-A33DDD5BF6F5}" srcOrd="10" destOrd="0" presId="urn:microsoft.com/office/officeart/2005/8/layout/vProcess5"/>
    <dgm:cxn modelId="{0597B04D-FD41-458F-8766-0BAE2FA5B086}" type="presParOf" srcId="{3B1FB6A5-3ED7-4BF4-8231-02F53B8B8533}" destId="{8E625030-2DD4-4625-91ED-35F50C22FF27}"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64ADC1-7695-42B1-8DD6-3DF62F95E0B9}" type="doc">
      <dgm:prSet loTypeId="urn:microsoft.com/office/officeart/2005/8/layout/default" loCatId="list" qsTypeId="urn:microsoft.com/office/officeart/2005/8/quickstyle/simple1#8" qsCatId="simple" csTypeId="urn:microsoft.com/office/officeart/2005/8/colors/colorful2#2" csCatId="colorful"/>
      <dgm:spPr/>
      <dgm:t>
        <a:bodyPr/>
        <a:lstStyle/>
        <a:p>
          <a:endParaRPr lang="en-US"/>
        </a:p>
      </dgm:t>
    </dgm:pt>
    <dgm:pt modelId="{B3ED1DE9-9838-4D43-81CF-F4AA8AD03EF9}">
      <dgm:prSet/>
      <dgm:spPr/>
      <dgm:t>
        <a:bodyPr/>
        <a:lstStyle/>
        <a:p>
          <a:r>
            <a:rPr lang="en-GB">
              <a:latin typeface="Arial" panose="020B0604020202020204" pitchFamily="34" charset="0"/>
              <a:cs typeface="Arial" panose="020B0604020202020204" pitchFamily="34" charset="0"/>
            </a:rPr>
            <a:t>To Create Awareness of overstimulation amongst children with autism surrounding mealtimes.</a:t>
          </a:r>
          <a:endParaRPr lang="en-US">
            <a:latin typeface="Arial" panose="020B0604020202020204" pitchFamily="34" charset="0"/>
            <a:cs typeface="Arial" panose="020B0604020202020204" pitchFamily="34" charset="0"/>
          </a:endParaRPr>
        </a:p>
      </dgm:t>
    </dgm:pt>
    <dgm:pt modelId="{A9A2E906-A674-4840-8718-5658CB7A6C02}" type="parTrans" cxnId="{8D2FB34A-A81F-41F4-A60A-9752224925D8}">
      <dgm:prSet/>
      <dgm:spPr/>
      <dgm:t>
        <a:bodyPr/>
        <a:lstStyle/>
        <a:p>
          <a:endParaRPr lang="en-US"/>
        </a:p>
      </dgm:t>
    </dgm:pt>
    <dgm:pt modelId="{EBC2F7E5-F287-415C-97F5-C4447BD37B9A}" type="sibTrans" cxnId="{8D2FB34A-A81F-41F4-A60A-9752224925D8}">
      <dgm:prSet/>
      <dgm:spPr/>
      <dgm:t>
        <a:bodyPr/>
        <a:lstStyle/>
        <a:p>
          <a:endParaRPr lang="en-US"/>
        </a:p>
      </dgm:t>
    </dgm:pt>
    <dgm:pt modelId="{97EF0554-3C4E-4370-8B70-1312525138BC}">
      <dgm:prSet/>
      <dgm:spPr/>
      <dgm:t>
        <a:bodyPr/>
        <a:lstStyle/>
        <a:p>
          <a:r>
            <a:rPr lang="en-GB">
              <a:latin typeface="Arial" panose="020B0604020202020204" pitchFamily="34" charset="0"/>
              <a:cs typeface="Arial" panose="020B0604020202020204" pitchFamily="34" charset="0"/>
            </a:rPr>
            <a:t>Supporting eating habits amongst autistic children by focusing on small, manageable changes.</a:t>
          </a:r>
          <a:endParaRPr lang="en-US">
            <a:latin typeface="Arial" panose="020B0604020202020204" pitchFamily="34" charset="0"/>
            <a:cs typeface="Arial" panose="020B0604020202020204" pitchFamily="34" charset="0"/>
          </a:endParaRPr>
        </a:p>
      </dgm:t>
    </dgm:pt>
    <dgm:pt modelId="{5380C245-04FD-4253-9E51-5C6E5AD1EEBD}" type="parTrans" cxnId="{26624396-A73F-4250-819E-99D66C17B247}">
      <dgm:prSet/>
      <dgm:spPr/>
      <dgm:t>
        <a:bodyPr/>
        <a:lstStyle/>
        <a:p>
          <a:endParaRPr lang="en-US"/>
        </a:p>
      </dgm:t>
    </dgm:pt>
    <dgm:pt modelId="{5AC38A38-A945-4047-93FE-02384C5575BD}" type="sibTrans" cxnId="{26624396-A73F-4250-819E-99D66C17B247}">
      <dgm:prSet/>
      <dgm:spPr/>
      <dgm:t>
        <a:bodyPr/>
        <a:lstStyle/>
        <a:p>
          <a:endParaRPr lang="en-US"/>
        </a:p>
      </dgm:t>
    </dgm:pt>
    <dgm:pt modelId="{757457BF-E082-4913-AE28-987C3228927D}">
      <dgm:prSet/>
      <dgm:spPr/>
      <dgm:t>
        <a:bodyPr/>
        <a:lstStyle/>
        <a:p>
          <a:r>
            <a:rPr lang="en-GB">
              <a:latin typeface="Arial" panose="020B0604020202020204" pitchFamily="34" charset="0"/>
              <a:cs typeface="Arial" panose="020B0604020202020204" pitchFamily="34" charset="0"/>
            </a:rPr>
            <a:t>The Importance of sensory play to introduce children to different textures, smells, and appearances in a zero-pressure environment. </a:t>
          </a:r>
          <a:endParaRPr lang="en-US">
            <a:latin typeface="Arial" panose="020B0604020202020204" pitchFamily="34" charset="0"/>
            <a:cs typeface="Arial" panose="020B0604020202020204" pitchFamily="34" charset="0"/>
          </a:endParaRPr>
        </a:p>
      </dgm:t>
    </dgm:pt>
    <dgm:pt modelId="{971086B9-69B6-428E-8AB9-34264119BC8A}" type="parTrans" cxnId="{98C1050D-1627-4581-8BD8-EED794663DCF}">
      <dgm:prSet/>
      <dgm:spPr/>
      <dgm:t>
        <a:bodyPr/>
        <a:lstStyle/>
        <a:p>
          <a:endParaRPr lang="en-US"/>
        </a:p>
      </dgm:t>
    </dgm:pt>
    <dgm:pt modelId="{3CA62BDB-D93F-40B3-8899-616A7CE8D785}" type="sibTrans" cxnId="{98C1050D-1627-4581-8BD8-EED794663DCF}">
      <dgm:prSet/>
      <dgm:spPr/>
      <dgm:t>
        <a:bodyPr/>
        <a:lstStyle/>
        <a:p>
          <a:endParaRPr lang="en-US"/>
        </a:p>
      </dgm:t>
    </dgm:pt>
    <dgm:pt modelId="{6018EE20-C3B3-4F88-87CD-A963F992164A}">
      <dgm:prSet/>
      <dgm:spPr/>
      <dgm:t>
        <a:bodyPr/>
        <a:lstStyle/>
        <a:p>
          <a:r>
            <a:rPr lang="en-GB">
              <a:latin typeface="Arial" panose="020B0604020202020204" pitchFamily="34" charset="0"/>
              <a:cs typeface="Arial" panose="020B0604020202020204" pitchFamily="34" charset="0"/>
            </a:rPr>
            <a:t>Food role play. </a:t>
          </a:r>
          <a:endParaRPr lang="en-US">
            <a:latin typeface="Arial" panose="020B0604020202020204" pitchFamily="34" charset="0"/>
            <a:cs typeface="Arial" panose="020B0604020202020204" pitchFamily="34" charset="0"/>
          </a:endParaRPr>
        </a:p>
      </dgm:t>
    </dgm:pt>
    <dgm:pt modelId="{8E5D26AA-4938-4919-9E71-9E3CF818981B}" type="parTrans" cxnId="{4B0C4CD6-429C-4F4D-9779-41767C314AA4}">
      <dgm:prSet/>
      <dgm:spPr/>
      <dgm:t>
        <a:bodyPr/>
        <a:lstStyle/>
        <a:p>
          <a:endParaRPr lang="en-US"/>
        </a:p>
      </dgm:t>
    </dgm:pt>
    <dgm:pt modelId="{FF297170-DB12-4734-8B47-71E9D22F8E66}" type="sibTrans" cxnId="{4B0C4CD6-429C-4F4D-9779-41767C314AA4}">
      <dgm:prSet/>
      <dgm:spPr/>
      <dgm:t>
        <a:bodyPr/>
        <a:lstStyle/>
        <a:p>
          <a:endParaRPr lang="en-US"/>
        </a:p>
      </dgm:t>
    </dgm:pt>
    <dgm:pt modelId="{2F9CF7DC-1F4B-42D9-81D4-0B9D1DA07AC2}">
      <dgm:prSet/>
      <dgm:spPr/>
      <dgm:t>
        <a:bodyPr/>
        <a:lstStyle/>
        <a:p>
          <a:r>
            <a:rPr lang="en-GB">
              <a:latin typeface="Arial" panose="020B0604020202020204" pitchFamily="34" charset="0"/>
              <a:cs typeface="Arial" panose="020B0604020202020204" pitchFamily="34" charset="0"/>
            </a:rPr>
            <a:t>Food based Storytelling in classrooms. </a:t>
          </a:r>
          <a:endParaRPr lang="en-US">
            <a:latin typeface="Arial" panose="020B0604020202020204" pitchFamily="34" charset="0"/>
            <a:cs typeface="Arial" panose="020B0604020202020204" pitchFamily="34" charset="0"/>
          </a:endParaRPr>
        </a:p>
      </dgm:t>
    </dgm:pt>
    <dgm:pt modelId="{2C510A0D-7BA8-4A64-9058-3648C9509E37}" type="parTrans" cxnId="{87D917DA-1936-4C65-8E1C-D06434CF2829}">
      <dgm:prSet/>
      <dgm:spPr/>
      <dgm:t>
        <a:bodyPr/>
        <a:lstStyle/>
        <a:p>
          <a:endParaRPr lang="en-US"/>
        </a:p>
      </dgm:t>
    </dgm:pt>
    <dgm:pt modelId="{4EFB2042-2933-4EC6-91E5-68A07D6CFCE4}" type="sibTrans" cxnId="{87D917DA-1936-4C65-8E1C-D06434CF2829}">
      <dgm:prSet/>
      <dgm:spPr/>
      <dgm:t>
        <a:bodyPr/>
        <a:lstStyle/>
        <a:p>
          <a:endParaRPr lang="en-US"/>
        </a:p>
      </dgm:t>
    </dgm:pt>
    <dgm:pt modelId="{5A34F270-2A14-4318-9667-85430EE9078C}">
      <dgm:prSet/>
      <dgm:spPr/>
      <dgm:t>
        <a:bodyPr/>
        <a:lstStyle/>
        <a:p>
          <a:r>
            <a:rPr lang="en-GB">
              <a:latin typeface="Arial" panose="020B0604020202020204" pitchFamily="34" charset="0"/>
              <a:cs typeface="Arial" panose="020B0604020202020204" pitchFamily="34" charset="0"/>
            </a:rPr>
            <a:t>Creating safe spaces to eat, at school and at home.</a:t>
          </a:r>
          <a:endParaRPr lang="en-US">
            <a:latin typeface="Arial" panose="020B0604020202020204" pitchFamily="34" charset="0"/>
            <a:cs typeface="Arial" panose="020B0604020202020204" pitchFamily="34" charset="0"/>
          </a:endParaRPr>
        </a:p>
      </dgm:t>
    </dgm:pt>
    <dgm:pt modelId="{0AEBFC59-44D0-4A36-9901-3DE7F6E140EF}" type="parTrans" cxnId="{398561E5-919D-4D9B-B6D6-73EDC01A63D6}">
      <dgm:prSet/>
      <dgm:spPr/>
      <dgm:t>
        <a:bodyPr/>
        <a:lstStyle/>
        <a:p>
          <a:endParaRPr lang="en-US"/>
        </a:p>
      </dgm:t>
    </dgm:pt>
    <dgm:pt modelId="{7375B9C2-29B0-4F1D-8B15-633E243A7191}" type="sibTrans" cxnId="{398561E5-919D-4D9B-B6D6-73EDC01A63D6}">
      <dgm:prSet/>
      <dgm:spPr/>
      <dgm:t>
        <a:bodyPr/>
        <a:lstStyle/>
        <a:p>
          <a:endParaRPr lang="en-US"/>
        </a:p>
      </dgm:t>
    </dgm:pt>
    <dgm:pt modelId="{27AB2A0A-2614-4F21-9E83-1568055D2134}">
      <dgm:prSet/>
      <dgm:spPr/>
      <dgm:t>
        <a:bodyPr/>
        <a:lstStyle/>
        <a:p>
          <a:r>
            <a:rPr lang="en-GB">
              <a:latin typeface="Arial" panose="020B0604020202020204" pitchFamily="34" charset="0"/>
              <a:cs typeface="Arial" panose="020B0604020202020204" pitchFamily="34" charset="0"/>
            </a:rPr>
            <a:t>School lunchtime staff to have a sensory checklist/blueprint.</a:t>
          </a:r>
          <a:endParaRPr lang="en-US">
            <a:latin typeface="Arial" panose="020B0604020202020204" pitchFamily="34" charset="0"/>
            <a:cs typeface="Arial" panose="020B0604020202020204" pitchFamily="34" charset="0"/>
          </a:endParaRPr>
        </a:p>
      </dgm:t>
    </dgm:pt>
    <dgm:pt modelId="{5F93DF9E-ABED-4F3C-AB2B-F7BE4BA88DC8}" type="parTrans" cxnId="{1A982785-198C-4E4E-B9B9-B98A4EF91F69}">
      <dgm:prSet/>
      <dgm:spPr/>
      <dgm:t>
        <a:bodyPr/>
        <a:lstStyle/>
        <a:p>
          <a:endParaRPr lang="en-US"/>
        </a:p>
      </dgm:t>
    </dgm:pt>
    <dgm:pt modelId="{43BD8FB4-C558-4E8F-9314-AF5B9F619DFF}" type="sibTrans" cxnId="{1A982785-198C-4E4E-B9B9-B98A4EF91F69}">
      <dgm:prSet/>
      <dgm:spPr/>
      <dgm:t>
        <a:bodyPr/>
        <a:lstStyle/>
        <a:p>
          <a:endParaRPr lang="en-US"/>
        </a:p>
      </dgm:t>
    </dgm:pt>
    <dgm:pt modelId="{5F4B8D41-DFF4-4BF3-AE5B-CB32F485553B}">
      <dgm:prSet/>
      <dgm:spPr/>
      <dgm:t>
        <a:bodyPr/>
        <a:lstStyle/>
        <a:p>
          <a:r>
            <a:rPr lang="en-GB">
              <a:latin typeface="Arial" panose="020B0604020202020204" pitchFamily="34" charset="0"/>
              <a:cs typeface="Arial" panose="020B0604020202020204" pitchFamily="34" charset="0"/>
            </a:rPr>
            <a:t>Food scent guessing game.  </a:t>
          </a:r>
          <a:endParaRPr lang="en-US">
            <a:latin typeface="Arial" panose="020B0604020202020204" pitchFamily="34" charset="0"/>
            <a:cs typeface="Arial" panose="020B0604020202020204" pitchFamily="34" charset="0"/>
          </a:endParaRPr>
        </a:p>
      </dgm:t>
    </dgm:pt>
    <dgm:pt modelId="{0DD5ED94-FCAD-4A15-AF2C-EE6C6B2783E3}" type="parTrans" cxnId="{75218E74-E333-4F46-AFB1-3F83D9728012}">
      <dgm:prSet/>
      <dgm:spPr/>
      <dgm:t>
        <a:bodyPr/>
        <a:lstStyle/>
        <a:p>
          <a:endParaRPr lang="en-US"/>
        </a:p>
      </dgm:t>
    </dgm:pt>
    <dgm:pt modelId="{0FEBEF1D-9B0E-4219-92F3-1DF692FC1E65}" type="sibTrans" cxnId="{75218E74-E333-4F46-AFB1-3F83D9728012}">
      <dgm:prSet/>
      <dgm:spPr/>
      <dgm:t>
        <a:bodyPr/>
        <a:lstStyle/>
        <a:p>
          <a:endParaRPr lang="en-US"/>
        </a:p>
      </dgm:t>
    </dgm:pt>
    <dgm:pt modelId="{31595D1B-42B6-4690-BEC6-C51658CE0CF9}" type="pres">
      <dgm:prSet presAssocID="{1564ADC1-7695-42B1-8DD6-3DF62F95E0B9}" presName="diagram" presStyleCnt="0">
        <dgm:presLayoutVars>
          <dgm:dir/>
          <dgm:resizeHandles val="exact"/>
        </dgm:presLayoutVars>
      </dgm:prSet>
      <dgm:spPr/>
    </dgm:pt>
    <dgm:pt modelId="{4FCF7ADD-1042-4A03-9C03-5103592967A1}" type="pres">
      <dgm:prSet presAssocID="{B3ED1DE9-9838-4D43-81CF-F4AA8AD03EF9}" presName="node" presStyleLbl="node1" presStyleIdx="0" presStyleCnt="8">
        <dgm:presLayoutVars>
          <dgm:bulletEnabled val="1"/>
        </dgm:presLayoutVars>
      </dgm:prSet>
      <dgm:spPr/>
    </dgm:pt>
    <dgm:pt modelId="{16FC336B-AE3C-4999-9D6F-6CB6B58FECA2}" type="pres">
      <dgm:prSet presAssocID="{EBC2F7E5-F287-415C-97F5-C4447BD37B9A}" presName="sibTrans" presStyleCnt="0"/>
      <dgm:spPr/>
    </dgm:pt>
    <dgm:pt modelId="{EB0ECD50-5EBF-4F06-9374-46D2AE08D8C5}" type="pres">
      <dgm:prSet presAssocID="{97EF0554-3C4E-4370-8B70-1312525138BC}" presName="node" presStyleLbl="node1" presStyleIdx="1" presStyleCnt="8">
        <dgm:presLayoutVars>
          <dgm:bulletEnabled val="1"/>
        </dgm:presLayoutVars>
      </dgm:prSet>
      <dgm:spPr/>
    </dgm:pt>
    <dgm:pt modelId="{483FBD78-0C3D-45F9-A4AC-D99C0BB591AD}" type="pres">
      <dgm:prSet presAssocID="{5AC38A38-A945-4047-93FE-02384C5575BD}" presName="sibTrans" presStyleCnt="0"/>
      <dgm:spPr/>
    </dgm:pt>
    <dgm:pt modelId="{C74DEA31-867B-4144-B28B-F09FBCAA9A15}" type="pres">
      <dgm:prSet presAssocID="{757457BF-E082-4913-AE28-987C3228927D}" presName="node" presStyleLbl="node1" presStyleIdx="2" presStyleCnt="8">
        <dgm:presLayoutVars>
          <dgm:bulletEnabled val="1"/>
        </dgm:presLayoutVars>
      </dgm:prSet>
      <dgm:spPr/>
    </dgm:pt>
    <dgm:pt modelId="{56C5A750-B45D-41F7-BA64-BEB54473607E}" type="pres">
      <dgm:prSet presAssocID="{3CA62BDB-D93F-40B3-8899-616A7CE8D785}" presName="sibTrans" presStyleCnt="0"/>
      <dgm:spPr/>
    </dgm:pt>
    <dgm:pt modelId="{74E6E4CC-6F1A-4801-A4E1-339FBC013DED}" type="pres">
      <dgm:prSet presAssocID="{6018EE20-C3B3-4F88-87CD-A963F992164A}" presName="node" presStyleLbl="node1" presStyleIdx="3" presStyleCnt="8">
        <dgm:presLayoutVars>
          <dgm:bulletEnabled val="1"/>
        </dgm:presLayoutVars>
      </dgm:prSet>
      <dgm:spPr/>
    </dgm:pt>
    <dgm:pt modelId="{877C1DD7-885E-4FD5-ABCE-4AD24A9CCC55}" type="pres">
      <dgm:prSet presAssocID="{FF297170-DB12-4734-8B47-71E9D22F8E66}" presName="sibTrans" presStyleCnt="0"/>
      <dgm:spPr/>
    </dgm:pt>
    <dgm:pt modelId="{D0D652EE-D593-4BC2-B25D-AB5EE52912DF}" type="pres">
      <dgm:prSet presAssocID="{2F9CF7DC-1F4B-42D9-81D4-0B9D1DA07AC2}" presName="node" presStyleLbl="node1" presStyleIdx="4" presStyleCnt="8">
        <dgm:presLayoutVars>
          <dgm:bulletEnabled val="1"/>
        </dgm:presLayoutVars>
      </dgm:prSet>
      <dgm:spPr/>
    </dgm:pt>
    <dgm:pt modelId="{8B674F98-5959-480C-B4B5-C710F7A80879}" type="pres">
      <dgm:prSet presAssocID="{4EFB2042-2933-4EC6-91E5-68A07D6CFCE4}" presName="sibTrans" presStyleCnt="0"/>
      <dgm:spPr/>
    </dgm:pt>
    <dgm:pt modelId="{3190F783-AB73-4781-B161-85E4E172DE11}" type="pres">
      <dgm:prSet presAssocID="{5A34F270-2A14-4318-9667-85430EE9078C}" presName="node" presStyleLbl="node1" presStyleIdx="5" presStyleCnt="8">
        <dgm:presLayoutVars>
          <dgm:bulletEnabled val="1"/>
        </dgm:presLayoutVars>
      </dgm:prSet>
      <dgm:spPr/>
    </dgm:pt>
    <dgm:pt modelId="{C8B7A6D8-B652-42D4-8381-1DB52115BBE5}" type="pres">
      <dgm:prSet presAssocID="{7375B9C2-29B0-4F1D-8B15-633E243A7191}" presName="sibTrans" presStyleCnt="0"/>
      <dgm:spPr/>
    </dgm:pt>
    <dgm:pt modelId="{AA0D109E-3EE2-47B5-94B6-34BA7595F9AC}" type="pres">
      <dgm:prSet presAssocID="{27AB2A0A-2614-4F21-9E83-1568055D2134}" presName="node" presStyleLbl="node1" presStyleIdx="6" presStyleCnt="8">
        <dgm:presLayoutVars>
          <dgm:bulletEnabled val="1"/>
        </dgm:presLayoutVars>
      </dgm:prSet>
      <dgm:spPr/>
    </dgm:pt>
    <dgm:pt modelId="{827C9A49-0E93-4651-A256-90720F1E55A7}" type="pres">
      <dgm:prSet presAssocID="{43BD8FB4-C558-4E8F-9314-AF5B9F619DFF}" presName="sibTrans" presStyleCnt="0"/>
      <dgm:spPr/>
    </dgm:pt>
    <dgm:pt modelId="{C4F7F6C4-2BD5-4E30-87EC-49D654D72845}" type="pres">
      <dgm:prSet presAssocID="{5F4B8D41-DFF4-4BF3-AE5B-CB32F485553B}" presName="node" presStyleLbl="node1" presStyleIdx="7" presStyleCnt="8">
        <dgm:presLayoutVars>
          <dgm:bulletEnabled val="1"/>
        </dgm:presLayoutVars>
      </dgm:prSet>
      <dgm:spPr/>
    </dgm:pt>
  </dgm:ptLst>
  <dgm:cxnLst>
    <dgm:cxn modelId="{98C1050D-1627-4581-8BD8-EED794663DCF}" srcId="{1564ADC1-7695-42B1-8DD6-3DF62F95E0B9}" destId="{757457BF-E082-4913-AE28-987C3228927D}" srcOrd="2" destOrd="0" parTransId="{971086B9-69B6-428E-8AB9-34264119BC8A}" sibTransId="{3CA62BDB-D93F-40B3-8899-616A7CE8D785}"/>
    <dgm:cxn modelId="{9177502C-0B61-41D4-81E0-F04B35EBAE63}" type="presOf" srcId="{97EF0554-3C4E-4370-8B70-1312525138BC}" destId="{EB0ECD50-5EBF-4F06-9374-46D2AE08D8C5}" srcOrd="0" destOrd="0" presId="urn:microsoft.com/office/officeart/2005/8/layout/default"/>
    <dgm:cxn modelId="{1C88F55E-7608-42FD-BE9B-A2B4F125D432}" type="presOf" srcId="{B3ED1DE9-9838-4D43-81CF-F4AA8AD03EF9}" destId="{4FCF7ADD-1042-4A03-9C03-5103592967A1}" srcOrd="0" destOrd="0" presId="urn:microsoft.com/office/officeart/2005/8/layout/default"/>
    <dgm:cxn modelId="{76061961-19FF-4FE0-891D-1644883FA64D}" type="presOf" srcId="{2F9CF7DC-1F4B-42D9-81D4-0B9D1DA07AC2}" destId="{D0D652EE-D593-4BC2-B25D-AB5EE52912DF}" srcOrd="0" destOrd="0" presId="urn:microsoft.com/office/officeart/2005/8/layout/default"/>
    <dgm:cxn modelId="{45490965-58D2-4D7D-88A9-E88E114170B3}" type="presOf" srcId="{757457BF-E082-4913-AE28-987C3228927D}" destId="{C74DEA31-867B-4144-B28B-F09FBCAA9A15}" srcOrd="0" destOrd="0" presId="urn:microsoft.com/office/officeart/2005/8/layout/default"/>
    <dgm:cxn modelId="{8D2FB34A-A81F-41F4-A60A-9752224925D8}" srcId="{1564ADC1-7695-42B1-8DD6-3DF62F95E0B9}" destId="{B3ED1DE9-9838-4D43-81CF-F4AA8AD03EF9}" srcOrd="0" destOrd="0" parTransId="{A9A2E906-A674-4840-8718-5658CB7A6C02}" sibTransId="{EBC2F7E5-F287-415C-97F5-C4447BD37B9A}"/>
    <dgm:cxn modelId="{75218E74-E333-4F46-AFB1-3F83D9728012}" srcId="{1564ADC1-7695-42B1-8DD6-3DF62F95E0B9}" destId="{5F4B8D41-DFF4-4BF3-AE5B-CB32F485553B}" srcOrd="7" destOrd="0" parTransId="{0DD5ED94-FCAD-4A15-AF2C-EE6C6B2783E3}" sibTransId="{0FEBEF1D-9B0E-4219-92F3-1DF692FC1E65}"/>
    <dgm:cxn modelId="{17ADF755-817C-4F87-9724-24EC7B1C5D35}" type="presOf" srcId="{27AB2A0A-2614-4F21-9E83-1568055D2134}" destId="{AA0D109E-3EE2-47B5-94B6-34BA7595F9AC}" srcOrd="0" destOrd="0" presId="urn:microsoft.com/office/officeart/2005/8/layout/default"/>
    <dgm:cxn modelId="{54B84C82-EBD5-4647-A14A-806C2D3D0D27}" type="presOf" srcId="{6018EE20-C3B3-4F88-87CD-A963F992164A}" destId="{74E6E4CC-6F1A-4801-A4E1-339FBC013DED}" srcOrd="0" destOrd="0" presId="urn:microsoft.com/office/officeart/2005/8/layout/default"/>
    <dgm:cxn modelId="{1A982785-198C-4E4E-B9B9-B98A4EF91F69}" srcId="{1564ADC1-7695-42B1-8DD6-3DF62F95E0B9}" destId="{27AB2A0A-2614-4F21-9E83-1568055D2134}" srcOrd="6" destOrd="0" parTransId="{5F93DF9E-ABED-4F3C-AB2B-F7BE4BA88DC8}" sibTransId="{43BD8FB4-C558-4E8F-9314-AF5B9F619DFF}"/>
    <dgm:cxn modelId="{26624396-A73F-4250-819E-99D66C17B247}" srcId="{1564ADC1-7695-42B1-8DD6-3DF62F95E0B9}" destId="{97EF0554-3C4E-4370-8B70-1312525138BC}" srcOrd="1" destOrd="0" parTransId="{5380C245-04FD-4253-9E51-5C6E5AD1EEBD}" sibTransId="{5AC38A38-A945-4047-93FE-02384C5575BD}"/>
    <dgm:cxn modelId="{4013269D-32F8-4A16-A896-F83ED9DB89FF}" type="presOf" srcId="{5F4B8D41-DFF4-4BF3-AE5B-CB32F485553B}" destId="{C4F7F6C4-2BD5-4E30-87EC-49D654D72845}" srcOrd="0" destOrd="0" presId="urn:microsoft.com/office/officeart/2005/8/layout/default"/>
    <dgm:cxn modelId="{4B0C4CD6-429C-4F4D-9779-41767C314AA4}" srcId="{1564ADC1-7695-42B1-8DD6-3DF62F95E0B9}" destId="{6018EE20-C3B3-4F88-87CD-A963F992164A}" srcOrd="3" destOrd="0" parTransId="{8E5D26AA-4938-4919-9E71-9E3CF818981B}" sibTransId="{FF297170-DB12-4734-8B47-71E9D22F8E66}"/>
    <dgm:cxn modelId="{87D917DA-1936-4C65-8E1C-D06434CF2829}" srcId="{1564ADC1-7695-42B1-8DD6-3DF62F95E0B9}" destId="{2F9CF7DC-1F4B-42D9-81D4-0B9D1DA07AC2}" srcOrd="4" destOrd="0" parTransId="{2C510A0D-7BA8-4A64-9058-3648C9509E37}" sibTransId="{4EFB2042-2933-4EC6-91E5-68A07D6CFCE4}"/>
    <dgm:cxn modelId="{398561E5-919D-4D9B-B6D6-73EDC01A63D6}" srcId="{1564ADC1-7695-42B1-8DD6-3DF62F95E0B9}" destId="{5A34F270-2A14-4318-9667-85430EE9078C}" srcOrd="5" destOrd="0" parTransId="{0AEBFC59-44D0-4A36-9901-3DE7F6E140EF}" sibTransId="{7375B9C2-29B0-4F1D-8B15-633E243A7191}"/>
    <dgm:cxn modelId="{246E01F3-605F-4844-AF24-EC73D4BC3DF6}" type="presOf" srcId="{1564ADC1-7695-42B1-8DD6-3DF62F95E0B9}" destId="{31595D1B-42B6-4690-BEC6-C51658CE0CF9}" srcOrd="0" destOrd="0" presId="urn:microsoft.com/office/officeart/2005/8/layout/default"/>
    <dgm:cxn modelId="{A8469AFA-E0B7-41EC-9B08-F29E910AD241}" type="presOf" srcId="{5A34F270-2A14-4318-9667-85430EE9078C}" destId="{3190F783-AB73-4781-B161-85E4E172DE11}" srcOrd="0" destOrd="0" presId="urn:microsoft.com/office/officeart/2005/8/layout/default"/>
    <dgm:cxn modelId="{F03F7C07-C4CC-4521-8811-9D2A271CEA2A}" type="presParOf" srcId="{31595D1B-42B6-4690-BEC6-C51658CE0CF9}" destId="{4FCF7ADD-1042-4A03-9C03-5103592967A1}" srcOrd="0" destOrd="0" presId="urn:microsoft.com/office/officeart/2005/8/layout/default"/>
    <dgm:cxn modelId="{38A8D1B5-30E0-43DA-9250-B3D46B59F983}" type="presParOf" srcId="{31595D1B-42B6-4690-BEC6-C51658CE0CF9}" destId="{16FC336B-AE3C-4999-9D6F-6CB6B58FECA2}" srcOrd="1" destOrd="0" presId="urn:microsoft.com/office/officeart/2005/8/layout/default"/>
    <dgm:cxn modelId="{2A1FFB1F-2B66-42A3-97DF-EA11380E98F5}" type="presParOf" srcId="{31595D1B-42B6-4690-BEC6-C51658CE0CF9}" destId="{EB0ECD50-5EBF-4F06-9374-46D2AE08D8C5}" srcOrd="2" destOrd="0" presId="urn:microsoft.com/office/officeart/2005/8/layout/default"/>
    <dgm:cxn modelId="{181B39C7-9927-4F63-8258-B0B2BF0AF503}" type="presParOf" srcId="{31595D1B-42B6-4690-BEC6-C51658CE0CF9}" destId="{483FBD78-0C3D-45F9-A4AC-D99C0BB591AD}" srcOrd="3" destOrd="0" presId="urn:microsoft.com/office/officeart/2005/8/layout/default"/>
    <dgm:cxn modelId="{46B84CB3-9A3B-48B9-BD0E-C73230B9B81E}" type="presParOf" srcId="{31595D1B-42B6-4690-BEC6-C51658CE0CF9}" destId="{C74DEA31-867B-4144-B28B-F09FBCAA9A15}" srcOrd="4" destOrd="0" presId="urn:microsoft.com/office/officeart/2005/8/layout/default"/>
    <dgm:cxn modelId="{1531541F-E7B7-43C8-A300-D266C42F5939}" type="presParOf" srcId="{31595D1B-42B6-4690-BEC6-C51658CE0CF9}" destId="{56C5A750-B45D-41F7-BA64-BEB54473607E}" srcOrd="5" destOrd="0" presId="urn:microsoft.com/office/officeart/2005/8/layout/default"/>
    <dgm:cxn modelId="{C7A01F0F-22F0-4C03-AF57-6A2D856C42CC}" type="presParOf" srcId="{31595D1B-42B6-4690-BEC6-C51658CE0CF9}" destId="{74E6E4CC-6F1A-4801-A4E1-339FBC013DED}" srcOrd="6" destOrd="0" presId="urn:microsoft.com/office/officeart/2005/8/layout/default"/>
    <dgm:cxn modelId="{B9C47E69-A4EC-46A4-9147-467F2DB52B40}" type="presParOf" srcId="{31595D1B-42B6-4690-BEC6-C51658CE0CF9}" destId="{877C1DD7-885E-4FD5-ABCE-4AD24A9CCC55}" srcOrd="7" destOrd="0" presId="urn:microsoft.com/office/officeart/2005/8/layout/default"/>
    <dgm:cxn modelId="{C5A2A1DC-F41E-4E57-8B2D-E31285EE58B0}" type="presParOf" srcId="{31595D1B-42B6-4690-BEC6-C51658CE0CF9}" destId="{D0D652EE-D593-4BC2-B25D-AB5EE52912DF}" srcOrd="8" destOrd="0" presId="urn:microsoft.com/office/officeart/2005/8/layout/default"/>
    <dgm:cxn modelId="{9463F645-D220-4A8B-94DF-38BF690FF37D}" type="presParOf" srcId="{31595D1B-42B6-4690-BEC6-C51658CE0CF9}" destId="{8B674F98-5959-480C-B4B5-C710F7A80879}" srcOrd="9" destOrd="0" presId="urn:microsoft.com/office/officeart/2005/8/layout/default"/>
    <dgm:cxn modelId="{096F2662-5315-4580-A9E5-7C2EC9E1D371}" type="presParOf" srcId="{31595D1B-42B6-4690-BEC6-C51658CE0CF9}" destId="{3190F783-AB73-4781-B161-85E4E172DE11}" srcOrd="10" destOrd="0" presId="urn:microsoft.com/office/officeart/2005/8/layout/default"/>
    <dgm:cxn modelId="{04570650-C246-4B80-BF60-8FB0145AAB27}" type="presParOf" srcId="{31595D1B-42B6-4690-BEC6-C51658CE0CF9}" destId="{C8B7A6D8-B652-42D4-8381-1DB52115BBE5}" srcOrd="11" destOrd="0" presId="urn:microsoft.com/office/officeart/2005/8/layout/default"/>
    <dgm:cxn modelId="{0391573D-6CAC-4A74-A6ED-042F168ADCCC}" type="presParOf" srcId="{31595D1B-42B6-4690-BEC6-C51658CE0CF9}" destId="{AA0D109E-3EE2-47B5-94B6-34BA7595F9AC}" srcOrd="12" destOrd="0" presId="urn:microsoft.com/office/officeart/2005/8/layout/default"/>
    <dgm:cxn modelId="{6BEB90D0-E3B7-4199-A639-BB299D6F7347}" type="presParOf" srcId="{31595D1B-42B6-4690-BEC6-C51658CE0CF9}" destId="{827C9A49-0E93-4651-A256-90720F1E55A7}" srcOrd="13" destOrd="0" presId="urn:microsoft.com/office/officeart/2005/8/layout/default"/>
    <dgm:cxn modelId="{DCBAE85E-96BE-4774-B54A-A5084D962853}" type="presParOf" srcId="{31595D1B-42B6-4690-BEC6-C51658CE0CF9}" destId="{C4F7F6C4-2BD5-4E30-87EC-49D654D72845}"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163D74-EE4B-4FE0-9CD8-1DD7F7C2F26C}" type="doc">
      <dgm:prSet loTypeId="urn:microsoft.com/office/officeart/2018/2/layout/IconLabelList" loCatId="icon" qsTypeId="urn:microsoft.com/office/officeart/2005/8/quickstyle/simple1#74" qsCatId="simple" csTypeId="urn:microsoft.com/office/officeart/2018/5/colors/Iconchunking_neutralbg_colorful1" csCatId="colorful" phldr="1"/>
      <dgm:spPr/>
      <dgm:t>
        <a:bodyPr/>
        <a:lstStyle/>
        <a:p>
          <a:endParaRPr lang="en-US"/>
        </a:p>
      </dgm:t>
    </dgm:pt>
    <dgm:pt modelId="{C8E42C2C-6416-4378-81ED-423FDDEAFB01}">
      <dgm:prSet custT="1"/>
      <dgm:spPr/>
      <dgm:t>
        <a:bodyPr/>
        <a:lstStyle/>
        <a:p>
          <a:pPr>
            <a:lnSpc>
              <a:spcPct val="100000"/>
            </a:lnSpc>
          </a:pPr>
          <a:r>
            <a:rPr lang="en-GB" sz="1600">
              <a:latin typeface="Arial" panose="020B0604020202020204" pitchFamily="34" charset="0"/>
              <a:cs typeface="Arial" panose="020B0604020202020204" pitchFamily="34" charset="0"/>
            </a:rPr>
            <a:t>Remove the pressure to eat and focus on exploration.</a:t>
          </a:r>
          <a:endParaRPr lang="en-US" sz="1600">
            <a:latin typeface="Arial" panose="020B0604020202020204" pitchFamily="34" charset="0"/>
            <a:cs typeface="Arial" panose="020B0604020202020204" pitchFamily="34" charset="0"/>
          </a:endParaRPr>
        </a:p>
      </dgm:t>
    </dgm:pt>
    <dgm:pt modelId="{F3B51A58-FB38-426F-B3B5-3ACAD20A8F92}" type="parTrans" cxnId="{EE01248D-5604-4F57-B0A2-5B101FF99AB5}">
      <dgm:prSet/>
      <dgm:spPr/>
      <dgm:t>
        <a:bodyPr/>
        <a:lstStyle/>
        <a:p>
          <a:endParaRPr lang="en-US"/>
        </a:p>
      </dgm:t>
    </dgm:pt>
    <dgm:pt modelId="{F74CE819-C2C2-4412-8F00-2F66B7D9F846}" type="sibTrans" cxnId="{EE01248D-5604-4F57-B0A2-5B101FF99AB5}">
      <dgm:prSet phldrT="01"/>
      <dgm:spPr/>
      <dgm:t>
        <a:bodyPr/>
        <a:lstStyle/>
        <a:p>
          <a:endParaRPr lang="en-US"/>
        </a:p>
      </dgm:t>
    </dgm:pt>
    <dgm:pt modelId="{A6076809-2498-4606-8592-ED3FE56E7E3D}">
      <dgm:prSet custT="1"/>
      <dgm:spPr/>
      <dgm:t>
        <a:bodyPr/>
        <a:lstStyle/>
        <a:p>
          <a:pPr>
            <a:lnSpc>
              <a:spcPct val="100000"/>
            </a:lnSpc>
          </a:pPr>
          <a:r>
            <a:rPr lang="en-GB" sz="1600">
              <a:latin typeface="Arial" panose="020B0604020202020204" pitchFamily="34" charset="0"/>
              <a:cs typeface="Arial" panose="020B0604020202020204" pitchFamily="34" charset="0"/>
            </a:rPr>
            <a:t>Create predictable and calming eating environments.</a:t>
          </a:r>
          <a:endParaRPr lang="en-US" sz="1600">
            <a:latin typeface="Arial" panose="020B0604020202020204" pitchFamily="34" charset="0"/>
            <a:cs typeface="Arial" panose="020B0604020202020204" pitchFamily="34" charset="0"/>
          </a:endParaRPr>
        </a:p>
      </dgm:t>
    </dgm:pt>
    <dgm:pt modelId="{4F267AF7-C994-4731-9859-9D54ACBE8909}" type="parTrans" cxnId="{6F2439C2-14E5-4E95-9DCA-86A0E509BF4B}">
      <dgm:prSet/>
      <dgm:spPr/>
      <dgm:t>
        <a:bodyPr/>
        <a:lstStyle/>
        <a:p>
          <a:endParaRPr lang="en-US"/>
        </a:p>
      </dgm:t>
    </dgm:pt>
    <dgm:pt modelId="{F86B2073-1C66-46E6-980E-7C56E72409D1}" type="sibTrans" cxnId="{6F2439C2-14E5-4E95-9DCA-86A0E509BF4B}">
      <dgm:prSet phldrT="02"/>
      <dgm:spPr/>
      <dgm:t>
        <a:bodyPr/>
        <a:lstStyle/>
        <a:p>
          <a:endParaRPr lang="en-US"/>
        </a:p>
      </dgm:t>
    </dgm:pt>
    <dgm:pt modelId="{3C7CD0A3-D516-42F6-9B79-47C54FB39A60}">
      <dgm:prSet custT="1"/>
      <dgm:spPr/>
      <dgm:t>
        <a:bodyPr/>
        <a:lstStyle/>
        <a:p>
          <a:pPr>
            <a:lnSpc>
              <a:spcPct val="100000"/>
            </a:lnSpc>
          </a:pPr>
          <a:r>
            <a:rPr lang="en-GB" sz="1600">
              <a:latin typeface="Arial" panose="020B0604020202020204" pitchFamily="34" charset="0"/>
              <a:cs typeface="Arial" panose="020B0604020202020204" pitchFamily="34" charset="0"/>
            </a:rPr>
            <a:t>Build food familiarity through neutral exposure</a:t>
          </a:r>
          <a:endParaRPr lang="en-US" sz="1600">
            <a:latin typeface="Arial" panose="020B0604020202020204" pitchFamily="34" charset="0"/>
            <a:cs typeface="Arial" panose="020B0604020202020204" pitchFamily="34" charset="0"/>
          </a:endParaRPr>
        </a:p>
      </dgm:t>
    </dgm:pt>
    <dgm:pt modelId="{C732296C-722C-4091-8D19-BCF4071114C9}" type="parTrans" cxnId="{5C42FB79-321D-42B3-B3A0-300C3D22D675}">
      <dgm:prSet/>
      <dgm:spPr/>
      <dgm:t>
        <a:bodyPr/>
        <a:lstStyle/>
        <a:p>
          <a:endParaRPr lang="en-US"/>
        </a:p>
      </dgm:t>
    </dgm:pt>
    <dgm:pt modelId="{EBCB38CB-DCC5-4AE6-8870-B2758BDF7E04}" type="sibTrans" cxnId="{5C42FB79-321D-42B3-B3A0-300C3D22D675}">
      <dgm:prSet phldrT="03"/>
      <dgm:spPr/>
      <dgm:t>
        <a:bodyPr/>
        <a:lstStyle/>
        <a:p>
          <a:endParaRPr lang="en-US"/>
        </a:p>
      </dgm:t>
    </dgm:pt>
    <dgm:pt modelId="{EDED4E46-9E27-49DC-9D0A-29E371EBAEB5}" type="pres">
      <dgm:prSet presAssocID="{3E163D74-EE4B-4FE0-9CD8-1DD7F7C2F26C}" presName="root" presStyleCnt="0">
        <dgm:presLayoutVars>
          <dgm:dir/>
          <dgm:resizeHandles val="exact"/>
        </dgm:presLayoutVars>
      </dgm:prSet>
      <dgm:spPr/>
    </dgm:pt>
    <dgm:pt modelId="{AC8AF330-6447-4973-8CD1-47566B93E58C}" type="pres">
      <dgm:prSet presAssocID="{C8E42C2C-6416-4378-81ED-423FDDEAFB01}" presName="compNode" presStyleCnt="0"/>
      <dgm:spPr/>
    </dgm:pt>
    <dgm:pt modelId="{DFF52E40-50BA-4BA3-A07B-EAD4D3C4C6DD}" type="pres">
      <dgm:prSet presAssocID="{C8E42C2C-6416-4378-81ED-423FDDEAFB0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Fork and knife"/>
        </a:ext>
      </dgm:extLst>
    </dgm:pt>
    <dgm:pt modelId="{B91E6BFF-5F26-4A79-B822-C49C28E5F861}" type="pres">
      <dgm:prSet presAssocID="{C8E42C2C-6416-4378-81ED-423FDDEAFB01}" presName="spaceRect" presStyleCnt="0"/>
      <dgm:spPr/>
    </dgm:pt>
    <dgm:pt modelId="{03DFAC55-87D6-487C-82B5-BEA16FF1957F}" type="pres">
      <dgm:prSet presAssocID="{C8E42C2C-6416-4378-81ED-423FDDEAFB01}" presName="textRect" presStyleLbl="revTx" presStyleIdx="0" presStyleCnt="3">
        <dgm:presLayoutVars>
          <dgm:chMax val="1"/>
          <dgm:chPref val="1"/>
        </dgm:presLayoutVars>
      </dgm:prSet>
      <dgm:spPr/>
    </dgm:pt>
    <dgm:pt modelId="{D7BF8A51-DA45-4BF1-84E1-243911EDA286}" type="pres">
      <dgm:prSet presAssocID="{F74CE819-C2C2-4412-8F00-2F66B7D9F846}" presName="sibTrans" presStyleCnt="0"/>
      <dgm:spPr/>
    </dgm:pt>
    <dgm:pt modelId="{289AE8DF-756C-41B6-98CD-C853CEFA89C2}" type="pres">
      <dgm:prSet presAssocID="{A6076809-2498-4606-8592-ED3FE56E7E3D}" presName="compNode" presStyleCnt="0"/>
      <dgm:spPr/>
    </dgm:pt>
    <dgm:pt modelId="{FBCB49EF-156E-438E-A0F9-2B836E2939F2}" type="pres">
      <dgm:prSet presAssocID="{A6076809-2498-4606-8592-ED3FE56E7E3D}"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rvous Face with Solid Fill"/>
        </a:ext>
      </dgm:extLst>
    </dgm:pt>
    <dgm:pt modelId="{ECAEDE52-20E1-40AA-BD63-AAB355EFDAF7}" type="pres">
      <dgm:prSet presAssocID="{A6076809-2498-4606-8592-ED3FE56E7E3D}" presName="spaceRect" presStyleCnt="0"/>
      <dgm:spPr/>
    </dgm:pt>
    <dgm:pt modelId="{964C2B57-3EDE-49EE-A8C1-3D21FDB8CD6E}" type="pres">
      <dgm:prSet presAssocID="{A6076809-2498-4606-8592-ED3FE56E7E3D}" presName="textRect" presStyleLbl="revTx" presStyleIdx="1" presStyleCnt="3">
        <dgm:presLayoutVars>
          <dgm:chMax val="1"/>
          <dgm:chPref val="1"/>
        </dgm:presLayoutVars>
      </dgm:prSet>
      <dgm:spPr/>
    </dgm:pt>
    <dgm:pt modelId="{FE6EFA51-FEF2-48F2-97D0-D8FDE1539AA5}" type="pres">
      <dgm:prSet presAssocID="{F86B2073-1C66-46E6-980E-7C56E72409D1}" presName="sibTrans" presStyleCnt="0"/>
      <dgm:spPr/>
    </dgm:pt>
    <dgm:pt modelId="{27005287-D9AE-44FC-8CB4-742D2F1B16A5}" type="pres">
      <dgm:prSet presAssocID="{3C7CD0A3-D516-42F6-9B79-47C54FB39A60}" presName="compNode" presStyleCnt="0"/>
      <dgm:spPr/>
    </dgm:pt>
    <dgm:pt modelId="{EE721098-6F32-4D89-96BC-18168299E29F}" type="pres">
      <dgm:prSet presAssocID="{3C7CD0A3-D516-42F6-9B79-47C54FB39A60}"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urger and Drink"/>
        </a:ext>
      </dgm:extLst>
    </dgm:pt>
    <dgm:pt modelId="{CCBD6B65-6A9B-4423-8561-110A78FFF1FF}" type="pres">
      <dgm:prSet presAssocID="{3C7CD0A3-D516-42F6-9B79-47C54FB39A60}" presName="spaceRect" presStyleCnt="0"/>
      <dgm:spPr/>
    </dgm:pt>
    <dgm:pt modelId="{314D0069-0B18-4BD0-9733-DFC1A4BFC618}" type="pres">
      <dgm:prSet presAssocID="{3C7CD0A3-D516-42F6-9B79-47C54FB39A60}" presName="textRect" presStyleLbl="revTx" presStyleIdx="2" presStyleCnt="3">
        <dgm:presLayoutVars>
          <dgm:chMax val="1"/>
          <dgm:chPref val="1"/>
        </dgm:presLayoutVars>
      </dgm:prSet>
      <dgm:spPr/>
    </dgm:pt>
  </dgm:ptLst>
  <dgm:cxnLst>
    <dgm:cxn modelId="{4561FC3D-FF2F-455F-8AB8-D07FE093A6A9}" type="presOf" srcId="{C8E42C2C-6416-4378-81ED-423FDDEAFB01}" destId="{03DFAC55-87D6-487C-82B5-BEA16FF1957F}" srcOrd="0" destOrd="0" presId="urn:microsoft.com/office/officeart/2018/2/layout/IconLabelList"/>
    <dgm:cxn modelId="{5C42FB79-321D-42B3-B3A0-300C3D22D675}" srcId="{3E163D74-EE4B-4FE0-9CD8-1DD7F7C2F26C}" destId="{3C7CD0A3-D516-42F6-9B79-47C54FB39A60}" srcOrd="2" destOrd="0" parTransId="{C732296C-722C-4091-8D19-BCF4071114C9}" sibTransId="{EBCB38CB-DCC5-4AE6-8870-B2758BDF7E04}"/>
    <dgm:cxn modelId="{47839085-EDDF-41CB-B158-4FA98D1F3C85}" type="presOf" srcId="{A6076809-2498-4606-8592-ED3FE56E7E3D}" destId="{964C2B57-3EDE-49EE-A8C1-3D21FDB8CD6E}" srcOrd="0" destOrd="0" presId="urn:microsoft.com/office/officeart/2018/2/layout/IconLabelList"/>
    <dgm:cxn modelId="{EE01248D-5604-4F57-B0A2-5B101FF99AB5}" srcId="{3E163D74-EE4B-4FE0-9CD8-1DD7F7C2F26C}" destId="{C8E42C2C-6416-4378-81ED-423FDDEAFB01}" srcOrd="0" destOrd="0" parTransId="{F3B51A58-FB38-426F-B3B5-3ACAD20A8F92}" sibTransId="{F74CE819-C2C2-4412-8F00-2F66B7D9F846}"/>
    <dgm:cxn modelId="{6F2439C2-14E5-4E95-9DCA-86A0E509BF4B}" srcId="{3E163D74-EE4B-4FE0-9CD8-1DD7F7C2F26C}" destId="{A6076809-2498-4606-8592-ED3FE56E7E3D}" srcOrd="1" destOrd="0" parTransId="{4F267AF7-C994-4731-9859-9D54ACBE8909}" sibTransId="{F86B2073-1C66-46E6-980E-7C56E72409D1}"/>
    <dgm:cxn modelId="{BF2B78D2-563F-418F-8975-955AE6CD9565}" type="presOf" srcId="{3C7CD0A3-D516-42F6-9B79-47C54FB39A60}" destId="{314D0069-0B18-4BD0-9733-DFC1A4BFC618}" srcOrd="0" destOrd="0" presId="urn:microsoft.com/office/officeart/2018/2/layout/IconLabelList"/>
    <dgm:cxn modelId="{338912F5-3ADF-47C2-A3AE-83F9F03ECCA7}" type="presOf" srcId="{3E163D74-EE4B-4FE0-9CD8-1DD7F7C2F26C}" destId="{EDED4E46-9E27-49DC-9D0A-29E371EBAEB5}" srcOrd="0" destOrd="0" presId="urn:microsoft.com/office/officeart/2018/2/layout/IconLabelList"/>
    <dgm:cxn modelId="{49830C25-09EE-457C-ADC3-F6DCCBE4B2A8}" type="presParOf" srcId="{EDED4E46-9E27-49DC-9D0A-29E371EBAEB5}" destId="{AC8AF330-6447-4973-8CD1-47566B93E58C}" srcOrd="0" destOrd="0" presId="urn:microsoft.com/office/officeart/2018/2/layout/IconLabelList"/>
    <dgm:cxn modelId="{F32AAEF7-D2B8-4F8F-B129-DD3EA3D96A9F}" type="presParOf" srcId="{AC8AF330-6447-4973-8CD1-47566B93E58C}" destId="{DFF52E40-50BA-4BA3-A07B-EAD4D3C4C6DD}" srcOrd="0" destOrd="0" presId="urn:microsoft.com/office/officeart/2018/2/layout/IconLabelList"/>
    <dgm:cxn modelId="{6EBF787E-697F-45E2-8C8C-73D5C7252704}" type="presParOf" srcId="{AC8AF330-6447-4973-8CD1-47566B93E58C}" destId="{B91E6BFF-5F26-4A79-B822-C49C28E5F861}" srcOrd="1" destOrd="0" presId="urn:microsoft.com/office/officeart/2018/2/layout/IconLabelList"/>
    <dgm:cxn modelId="{1FEB08FC-35A7-419F-93C0-EA412813B22E}" type="presParOf" srcId="{AC8AF330-6447-4973-8CD1-47566B93E58C}" destId="{03DFAC55-87D6-487C-82B5-BEA16FF1957F}" srcOrd="2" destOrd="0" presId="urn:microsoft.com/office/officeart/2018/2/layout/IconLabelList"/>
    <dgm:cxn modelId="{65FD0653-4C5C-46B3-819D-B7C29886C206}" type="presParOf" srcId="{EDED4E46-9E27-49DC-9D0A-29E371EBAEB5}" destId="{D7BF8A51-DA45-4BF1-84E1-243911EDA286}" srcOrd="1" destOrd="0" presId="urn:microsoft.com/office/officeart/2018/2/layout/IconLabelList"/>
    <dgm:cxn modelId="{33B22A33-B677-4139-81CD-6849C1953FAF}" type="presParOf" srcId="{EDED4E46-9E27-49DC-9D0A-29E371EBAEB5}" destId="{289AE8DF-756C-41B6-98CD-C853CEFA89C2}" srcOrd="2" destOrd="0" presId="urn:microsoft.com/office/officeart/2018/2/layout/IconLabelList"/>
    <dgm:cxn modelId="{C3C367B5-13DF-40B6-82B4-DD90F87EFEC1}" type="presParOf" srcId="{289AE8DF-756C-41B6-98CD-C853CEFA89C2}" destId="{FBCB49EF-156E-438E-A0F9-2B836E2939F2}" srcOrd="0" destOrd="0" presId="urn:microsoft.com/office/officeart/2018/2/layout/IconLabelList"/>
    <dgm:cxn modelId="{3FD37C22-6F33-480B-9DCC-1535D9F76491}" type="presParOf" srcId="{289AE8DF-756C-41B6-98CD-C853CEFA89C2}" destId="{ECAEDE52-20E1-40AA-BD63-AAB355EFDAF7}" srcOrd="1" destOrd="0" presId="urn:microsoft.com/office/officeart/2018/2/layout/IconLabelList"/>
    <dgm:cxn modelId="{26A7FB48-6C0D-4ACD-912F-D4685AA0AE3A}" type="presParOf" srcId="{289AE8DF-756C-41B6-98CD-C853CEFA89C2}" destId="{964C2B57-3EDE-49EE-A8C1-3D21FDB8CD6E}" srcOrd="2" destOrd="0" presId="urn:microsoft.com/office/officeart/2018/2/layout/IconLabelList"/>
    <dgm:cxn modelId="{61A36FF7-7D79-43AE-8E2A-333584F8719A}" type="presParOf" srcId="{EDED4E46-9E27-49DC-9D0A-29E371EBAEB5}" destId="{FE6EFA51-FEF2-48F2-97D0-D8FDE1539AA5}" srcOrd="3" destOrd="0" presId="urn:microsoft.com/office/officeart/2018/2/layout/IconLabelList"/>
    <dgm:cxn modelId="{2F57FED4-4C22-49E3-8E13-CD58E79CD16E}" type="presParOf" srcId="{EDED4E46-9E27-49DC-9D0A-29E371EBAEB5}" destId="{27005287-D9AE-44FC-8CB4-742D2F1B16A5}" srcOrd="4" destOrd="0" presId="urn:microsoft.com/office/officeart/2018/2/layout/IconLabelList"/>
    <dgm:cxn modelId="{AF039FAF-377A-4DF6-961F-25CDEA53BACC}" type="presParOf" srcId="{27005287-D9AE-44FC-8CB4-742D2F1B16A5}" destId="{EE721098-6F32-4D89-96BC-18168299E29F}" srcOrd="0" destOrd="0" presId="urn:microsoft.com/office/officeart/2018/2/layout/IconLabelList"/>
    <dgm:cxn modelId="{4D3BABBA-3379-4EC4-8F5D-44E9315F6847}" type="presParOf" srcId="{27005287-D9AE-44FC-8CB4-742D2F1B16A5}" destId="{CCBD6B65-6A9B-4423-8561-110A78FFF1FF}" srcOrd="1" destOrd="0" presId="urn:microsoft.com/office/officeart/2018/2/layout/IconLabelList"/>
    <dgm:cxn modelId="{CC4BD05C-E128-4782-A6D9-5872DFD8A0E9}" type="presParOf" srcId="{27005287-D9AE-44FC-8CB4-742D2F1B16A5}" destId="{314D0069-0B18-4BD0-9733-DFC1A4BFC61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A6BB82C-5C38-4747-A464-F3F4BBFC11FB}" type="doc">
      <dgm:prSet loTypeId="urn:microsoft.com/office/officeart/2018/2/layout/IconVerticalSolidList" loCatId="icon" qsTypeId="urn:microsoft.com/office/officeart/2005/8/quickstyle/simple1#523" qsCatId="simple" csTypeId="urn:microsoft.com/office/officeart/2018/5/colors/Iconchunking_neutralicontext_colorful1" csCatId="colorful" phldr="1"/>
      <dgm:spPr/>
      <dgm:t>
        <a:bodyPr/>
        <a:lstStyle/>
        <a:p>
          <a:endParaRPr lang="en-US"/>
        </a:p>
      </dgm:t>
    </dgm:pt>
    <dgm:pt modelId="{A8944E83-60B6-452C-A36D-3724A474DFAC}">
      <dgm:prSet custT="1"/>
      <dgm:spPr/>
      <dgm:t>
        <a:bodyPr/>
        <a:lstStyle/>
        <a:p>
          <a:r>
            <a:rPr lang="en-GB" sz="1600">
              <a:latin typeface="Arial" panose="020B0604020202020204" pitchFamily="34" charset="0"/>
              <a:cs typeface="Arial" panose="020B0604020202020204" pitchFamily="34" charset="0"/>
            </a:rPr>
            <a:t>An area of growing concern is the relationship between ASD and abnormal body weight.</a:t>
          </a:r>
          <a:endParaRPr lang="en-US" sz="1600">
            <a:latin typeface="Arial" panose="020B0604020202020204" pitchFamily="34" charset="0"/>
            <a:cs typeface="Arial" panose="020B0604020202020204" pitchFamily="34" charset="0"/>
          </a:endParaRPr>
        </a:p>
      </dgm:t>
    </dgm:pt>
    <dgm:pt modelId="{D38369BD-9D69-4347-B3BB-7F4B430A0CAD}" type="parTrans" cxnId="{E98AEA82-DE2D-4167-9443-C756F2C49F1F}">
      <dgm:prSet/>
      <dgm:spPr/>
      <dgm:t>
        <a:bodyPr/>
        <a:lstStyle/>
        <a:p>
          <a:endParaRPr lang="en-US"/>
        </a:p>
      </dgm:t>
    </dgm:pt>
    <dgm:pt modelId="{E973062D-911D-4D13-ADD0-872D4E3E46B3}" type="sibTrans" cxnId="{E98AEA82-DE2D-4167-9443-C756F2C49F1F}">
      <dgm:prSet/>
      <dgm:spPr/>
      <dgm:t>
        <a:bodyPr/>
        <a:lstStyle/>
        <a:p>
          <a:endParaRPr lang="en-US"/>
        </a:p>
      </dgm:t>
    </dgm:pt>
    <dgm:pt modelId="{53FE4FBA-CA79-4C14-8AD0-742539CA5387}">
      <dgm:prSet custT="1"/>
      <dgm:spPr/>
      <dgm:t>
        <a:bodyPr/>
        <a:lstStyle/>
        <a:p>
          <a:r>
            <a:rPr lang="en-GB" sz="1600">
              <a:latin typeface="Arial" panose="020B0604020202020204" pitchFamily="34" charset="0"/>
              <a:cs typeface="Arial" panose="020B0604020202020204" pitchFamily="34" charset="0"/>
            </a:rPr>
            <a:t>This can have substantial effects on an individual’s health and quality of life. (Kolotkin &amp; Anderson, 2017; Lorem et al., 2017).</a:t>
          </a:r>
          <a:endParaRPr lang="en-US" sz="1600">
            <a:latin typeface="Arial" panose="020B0604020202020204" pitchFamily="34" charset="0"/>
            <a:cs typeface="Arial" panose="020B0604020202020204" pitchFamily="34" charset="0"/>
          </a:endParaRPr>
        </a:p>
      </dgm:t>
    </dgm:pt>
    <dgm:pt modelId="{4540905E-2D6E-4C26-A60F-EF1C14F1383E}" type="parTrans" cxnId="{2F088882-8C52-46C9-A6ED-56287DBB70D8}">
      <dgm:prSet/>
      <dgm:spPr/>
      <dgm:t>
        <a:bodyPr/>
        <a:lstStyle/>
        <a:p>
          <a:endParaRPr lang="en-US"/>
        </a:p>
      </dgm:t>
    </dgm:pt>
    <dgm:pt modelId="{51538E14-365C-4480-ACF2-F85B7B708791}" type="sibTrans" cxnId="{2F088882-8C52-46C9-A6ED-56287DBB70D8}">
      <dgm:prSet/>
      <dgm:spPr/>
      <dgm:t>
        <a:bodyPr/>
        <a:lstStyle/>
        <a:p>
          <a:endParaRPr lang="en-US"/>
        </a:p>
      </dgm:t>
    </dgm:pt>
    <dgm:pt modelId="{06DCC7C4-5250-4E1E-8829-75C1D3801F00}">
      <dgm:prSet custT="1"/>
      <dgm:spPr/>
      <dgm:t>
        <a:bodyPr/>
        <a:lstStyle/>
        <a:p>
          <a:r>
            <a:rPr lang="en-GB" sz="1600" dirty="0">
              <a:latin typeface="Arial" panose="020B0604020202020204" pitchFamily="34" charset="0"/>
              <a:cs typeface="Arial" panose="020B0604020202020204" pitchFamily="34" charset="0"/>
            </a:rPr>
            <a:t>Excess weight can cause cardiometabolic problems, reduce mobility, and worsen sleep disturbances. (</a:t>
          </a:r>
          <a:r>
            <a:rPr lang="en-GB" sz="1600" dirty="0" err="1">
              <a:latin typeface="Arial" panose="020B0604020202020204" pitchFamily="34" charset="0"/>
              <a:cs typeface="Arial" panose="020B0604020202020204" pitchFamily="34" charset="0"/>
            </a:rPr>
            <a:t>figorilli</a:t>
          </a:r>
          <a:r>
            <a:rPr lang="en-GB" sz="1600" dirty="0">
              <a:latin typeface="Arial" panose="020B0604020202020204" pitchFamily="34" charset="0"/>
              <a:cs typeface="Arial" panose="020B0604020202020204" pitchFamily="34" charset="0"/>
            </a:rPr>
            <a:t> et al., 2025).</a:t>
          </a:r>
          <a:endParaRPr lang="en-US" sz="1600" dirty="0">
            <a:latin typeface="Arial" panose="020B0604020202020204" pitchFamily="34" charset="0"/>
            <a:cs typeface="Arial" panose="020B0604020202020204" pitchFamily="34" charset="0"/>
          </a:endParaRPr>
        </a:p>
      </dgm:t>
    </dgm:pt>
    <dgm:pt modelId="{26B4D14D-3F1D-4529-BAC3-955F9A1E4625}" type="parTrans" cxnId="{B5F01FAD-5EF1-44BC-8C5C-0C5054E630D9}">
      <dgm:prSet/>
      <dgm:spPr/>
      <dgm:t>
        <a:bodyPr/>
        <a:lstStyle/>
        <a:p>
          <a:endParaRPr lang="en-US"/>
        </a:p>
      </dgm:t>
    </dgm:pt>
    <dgm:pt modelId="{0B8AE937-84C3-4E2E-80B0-BDBE19FADAD4}" type="sibTrans" cxnId="{B5F01FAD-5EF1-44BC-8C5C-0C5054E630D9}">
      <dgm:prSet/>
      <dgm:spPr/>
      <dgm:t>
        <a:bodyPr/>
        <a:lstStyle/>
        <a:p>
          <a:endParaRPr lang="en-US"/>
        </a:p>
      </dgm:t>
    </dgm:pt>
    <dgm:pt modelId="{93AFD230-B4AC-49F9-A397-2481D0AAE96B}">
      <dgm:prSet custT="1"/>
      <dgm:spPr/>
      <dgm:t>
        <a:bodyPr/>
        <a:lstStyle/>
        <a:p>
          <a:r>
            <a:rPr lang="en-GB" sz="1600">
              <a:latin typeface="Arial" panose="020B0604020202020204" pitchFamily="34" charset="0"/>
              <a:cs typeface="Arial" panose="020B0604020202020204" pitchFamily="34" charset="0"/>
            </a:rPr>
            <a:t>Obesity may also cause or worsen gastrointestinal symptoms and fatigue, which could contribute to increased challenging behaviours. (Bora et al., 2024; Eslick, 2012). </a:t>
          </a:r>
          <a:endParaRPr lang="en-US" sz="1600">
            <a:latin typeface="Arial" panose="020B0604020202020204" pitchFamily="34" charset="0"/>
            <a:cs typeface="Arial" panose="020B0604020202020204" pitchFamily="34" charset="0"/>
          </a:endParaRPr>
        </a:p>
      </dgm:t>
    </dgm:pt>
    <dgm:pt modelId="{A3F8B795-9FEA-4F16-8012-FF263AA35811}" type="parTrans" cxnId="{CCE72DE5-ED45-4E1A-B790-61C062123AAF}">
      <dgm:prSet/>
      <dgm:spPr/>
      <dgm:t>
        <a:bodyPr/>
        <a:lstStyle/>
        <a:p>
          <a:endParaRPr lang="en-US"/>
        </a:p>
      </dgm:t>
    </dgm:pt>
    <dgm:pt modelId="{AA4549BB-221C-4F7E-A240-8211EBC6D2F4}" type="sibTrans" cxnId="{CCE72DE5-ED45-4E1A-B790-61C062123AAF}">
      <dgm:prSet/>
      <dgm:spPr/>
      <dgm:t>
        <a:bodyPr/>
        <a:lstStyle/>
        <a:p>
          <a:endParaRPr lang="en-US"/>
        </a:p>
      </dgm:t>
    </dgm:pt>
    <dgm:pt modelId="{10FC0473-96EF-4C33-9FC8-1E997625113F}" type="pres">
      <dgm:prSet presAssocID="{DA6BB82C-5C38-4747-A464-F3F4BBFC11FB}" presName="root" presStyleCnt="0">
        <dgm:presLayoutVars>
          <dgm:dir/>
          <dgm:resizeHandles val="exact"/>
        </dgm:presLayoutVars>
      </dgm:prSet>
      <dgm:spPr/>
    </dgm:pt>
    <dgm:pt modelId="{D3053AD4-8757-45D1-85F7-522CDBFA37C4}" type="pres">
      <dgm:prSet presAssocID="{A8944E83-60B6-452C-A36D-3724A474DFAC}" presName="compNode" presStyleCnt="0"/>
      <dgm:spPr/>
    </dgm:pt>
    <dgm:pt modelId="{E33D4DB0-3CBB-44AD-8243-36E128B85182}" type="pres">
      <dgm:prSet presAssocID="{A8944E83-60B6-452C-A36D-3724A474DFAC}" presName="bgRect" presStyleLbl="bgShp" presStyleIdx="0" presStyleCnt="4" custLinFactNeighborX="-58" custLinFactNeighborY="-1410"/>
      <dgm:spPr/>
    </dgm:pt>
    <dgm:pt modelId="{6D35AD41-E8D6-4968-B3A0-DECC9457D2AE}" type="pres">
      <dgm:prSet presAssocID="{A8944E83-60B6-452C-A36D-3724A474DFAC}"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cale"/>
        </a:ext>
      </dgm:extLst>
    </dgm:pt>
    <dgm:pt modelId="{8A784BA2-9625-4051-A638-6206224FB214}" type="pres">
      <dgm:prSet presAssocID="{A8944E83-60B6-452C-A36D-3724A474DFAC}" presName="spaceRect" presStyleCnt="0"/>
      <dgm:spPr/>
    </dgm:pt>
    <dgm:pt modelId="{51C31CD9-F873-43DB-9465-21E7B3114C33}" type="pres">
      <dgm:prSet presAssocID="{A8944E83-60B6-452C-A36D-3724A474DFAC}" presName="parTx" presStyleLbl="revTx" presStyleIdx="0" presStyleCnt="4">
        <dgm:presLayoutVars>
          <dgm:chMax val="0"/>
          <dgm:chPref val="0"/>
        </dgm:presLayoutVars>
      </dgm:prSet>
      <dgm:spPr/>
    </dgm:pt>
    <dgm:pt modelId="{A1DE4FB5-0396-4822-B937-49EC68A7A49C}" type="pres">
      <dgm:prSet presAssocID="{E973062D-911D-4D13-ADD0-872D4E3E46B3}" presName="sibTrans" presStyleCnt="0"/>
      <dgm:spPr/>
    </dgm:pt>
    <dgm:pt modelId="{B3535DEF-08CB-4787-80A0-CB3611E01495}" type="pres">
      <dgm:prSet presAssocID="{53FE4FBA-CA79-4C14-8AD0-742539CA5387}" presName="compNode" presStyleCnt="0"/>
      <dgm:spPr/>
    </dgm:pt>
    <dgm:pt modelId="{B2034238-2277-4513-974E-1E90966B7DD8}" type="pres">
      <dgm:prSet presAssocID="{53FE4FBA-CA79-4C14-8AD0-742539CA5387}" presName="bgRect" presStyleLbl="bgShp" presStyleIdx="1" presStyleCnt="4"/>
      <dgm:spPr/>
    </dgm:pt>
    <dgm:pt modelId="{596144FD-87E8-4824-9562-0F3F55C9EC67}" type="pres">
      <dgm:prSet presAssocID="{53FE4FBA-CA79-4C14-8AD0-742539CA5387}"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rection"/>
        </a:ext>
      </dgm:extLst>
    </dgm:pt>
    <dgm:pt modelId="{04758923-D42D-461F-BC7B-0AA94633FA0A}" type="pres">
      <dgm:prSet presAssocID="{53FE4FBA-CA79-4C14-8AD0-742539CA5387}" presName="spaceRect" presStyleCnt="0"/>
      <dgm:spPr/>
    </dgm:pt>
    <dgm:pt modelId="{25334F66-DC9A-443E-AE2E-DA7D2CAA8192}" type="pres">
      <dgm:prSet presAssocID="{53FE4FBA-CA79-4C14-8AD0-742539CA5387}" presName="parTx" presStyleLbl="revTx" presStyleIdx="1" presStyleCnt="4">
        <dgm:presLayoutVars>
          <dgm:chMax val="0"/>
          <dgm:chPref val="0"/>
        </dgm:presLayoutVars>
      </dgm:prSet>
      <dgm:spPr/>
    </dgm:pt>
    <dgm:pt modelId="{41E20880-83B9-4433-8B8C-89FF65D1C664}" type="pres">
      <dgm:prSet presAssocID="{51538E14-365C-4480-ACF2-F85B7B708791}" presName="sibTrans" presStyleCnt="0"/>
      <dgm:spPr/>
    </dgm:pt>
    <dgm:pt modelId="{E80913C2-ABCC-4F31-A2ED-04F2F2144BF1}" type="pres">
      <dgm:prSet presAssocID="{06DCC7C4-5250-4E1E-8829-75C1D3801F00}" presName="compNode" presStyleCnt="0"/>
      <dgm:spPr/>
    </dgm:pt>
    <dgm:pt modelId="{D3DC2889-D35C-4868-A874-42B772D48486}" type="pres">
      <dgm:prSet presAssocID="{06DCC7C4-5250-4E1E-8829-75C1D3801F00}" presName="bgRect" presStyleLbl="bgShp" presStyleIdx="2" presStyleCnt="4"/>
      <dgm:spPr/>
    </dgm:pt>
    <dgm:pt modelId="{446A04AD-EAED-471F-84C3-69FAB3F07822}" type="pres">
      <dgm:prSet presAssocID="{06DCC7C4-5250-4E1E-8829-75C1D3801F00}"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Kidney"/>
        </a:ext>
      </dgm:extLst>
    </dgm:pt>
    <dgm:pt modelId="{E1531BE5-711A-40A8-88F8-D38D48DF57AD}" type="pres">
      <dgm:prSet presAssocID="{06DCC7C4-5250-4E1E-8829-75C1D3801F00}" presName="spaceRect" presStyleCnt="0"/>
      <dgm:spPr/>
    </dgm:pt>
    <dgm:pt modelId="{7E58DB5F-A8F7-45FA-825B-E1DE5ADA2C4E}" type="pres">
      <dgm:prSet presAssocID="{06DCC7C4-5250-4E1E-8829-75C1D3801F00}" presName="parTx" presStyleLbl="revTx" presStyleIdx="2" presStyleCnt="4">
        <dgm:presLayoutVars>
          <dgm:chMax val="0"/>
          <dgm:chPref val="0"/>
        </dgm:presLayoutVars>
      </dgm:prSet>
      <dgm:spPr/>
    </dgm:pt>
    <dgm:pt modelId="{A52DD777-406E-4E27-8949-92227F10C250}" type="pres">
      <dgm:prSet presAssocID="{0B8AE937-84C3-4E2E-80B0-BDBE19FADAD4}" presName="sibTrans" presStyleCnt="0"/>
      <dgm:spPr/>
    </dgm:pt>
    <dgm:pt modelId="{2A20C201-E848-4C9E-A7FD-2014216DEB8C}" type="pres">
      <dgm:prSet presAssocID="{93AFD230-B4AC-49F9-A397-2481D0AAE96B}" presName="compNode" presStyleCnt="0"/>
      <dgm:spPr/>
    </dgm:pt>
    <dgm:pt modelId="{F8BB02EA-ACC6-4DD8-87CC-FF887183E5E8}" type="pres">
      <dgm:prSet presAssocID="{93AFD230-B4AC-49F9-A397-2481D0AAE96B}" presName="bgRect" presStyleLbl="bgShp" presStyleIdx="3" presStyleCnt="4"/>
      <dgm:spPr/>
    </dgm:pt>
    <dgm:pt modelId="{96F96F31-D5BC-486B-9BF4-35909DFC52C6}" type="pres">
      <dgm:prSet presAssocID="{93AFD230-B4AC-49F9-A397-2481D0AAE96B}"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CEA2A7D8-F0CD-4ACE-A179-F5C2D1394C37}" type="pres">
      <dgm:prSet presAssocID="{93AFD230-B4AC-49F9-A397-2481D0AAE96B}" presName="spaceRect" presStyleCnt="0"/>
      <dgm:spPr/>
    </dgm:pt>
    <dgm:pt modelId="{C5EE7D15-B785-4B6F-9436-8A6978C7F972}" type="pres">
      <dgm:prSet presAssocID="{93AFD230-B4AC-49F9-A397-2481D0AAE96B}" presName="parTx" presStyleLbl="revTx" presStyleIdx="3" presStyleCnt="4">
        <dgm:presLayoutVars>
          <dgm:chMax val="0"/>
          <dgm:chPref val="0"/>
        </dgm:presLayoutVars>
      </dgm:prSet>
      <dgm:spPr/>
    </dgm:pt>
  </dgm:ptLst>
  <dgm:cxnLst>
    <dgm:cxn modelId="{D1DBAE10-5DBC-4B47-A748-4ACFB3BE6088}" type="presOf" srcId="{06DCC7C4-5250-4E1E-8829-75C1D3801F00}" destId="{7E58DB5F-A8F7-45FA-825B-E1DE5ADA2C4E}" srcOrd="0" destOrd="0" presId="urn:microsoft.com/office/officeart/2018/2/layout/IconVerticalSolidList"/>
    <dgm:cxn modelId="{48877580-2A43-4838-8A5F-75A48CB299B3}" type="presOf" srcId="{53FE4FBA-CA79-4C14-8AD0-742539CA5387}" destId="{25334F66-DC9A-443E-AE2E-DA7D2CAA8192}" srcOrd="0" destOrd="0" presId="urn:microsoft.com/office/officeart/2018/2/layout/IconVerticalSolidList"/>
    <dgm:cxn modelId="{2F088882-8C52-46C9-A6ED-56287DBB70D8}" srcId="{DA6BB82C-5C38-4747-A464-F3F4BBFC11FB}" destId="{53FE4FBA-CA79-4C14-8AD0-742539CA5387}" srcOrd="1" destOrd="0" parTransId="{4540905E-2D6E-4C26-A60F-EF1C14F1383E}" sibTransId="{51538E14-365C-4480-ACF2-F85B7B708791}"/>
    <dgm:cxn modelId="{E98AEA82-DE2D-4167-9443-C756F2C49F1F}" srcId="{DA6BB82C-5C38-4747-A464-F3F4BBFC11FB}" destId="{A8944E83-60B6-452C-A36D-3724A474DFAC}" srcOrd="0" destOrd="0" parTransId="{D38369BD-9D69-4347-B3BB-7F4B430A0CAD}" sibTransId="{E973062D-911D-4D13-ADD0-872D4E3E46B3}"/>
    <dgm:cxn modelId="{DFEA9BA7-4A82-49CC-B5B5-5D90E182296D}" type="presOf" srcId="{93AFD230-B4AC-49F9-A397-2481D0AAE96B}" destId="{C5EE7D15-B785-4B6F-9436-8A6978C7F972}" srcOrd="0" destOrd="0" presId="urn:microsoft.com/office/officeart/2018/2/layout/IconVerticalSolidList"/>
    <dgm:cxn modelId="{B5F01FAD-5EF1-44BC-8C5C-0C5054E630D9}" srcId="{DA6BB82C-5C38-4747-A464-F3F4BBFC11FB}" destId="{06DCC7C4-5250-4E1E-8829-75C1D3801F00}" srcOrd="2" destOrd="0" parTransId="{26B4D14D-3F1D-4529-BAC3-955F9A1E4625}" sibTransId="{0B8AE937-84C3-4E2E-80B0-BDBE19FADAD4}"/>
    <dgm:cxn modelId="{542F05E4-EB23-4E1A-9B03-32CF201B2D8D}" type="presOf" srcId="{A8944E83-60B6-452C-A36D-3724A474DFAC}" destId="{51C31CD9-F873-43DB-9465-21E7B3114C33}" srcOrd="0" destOrd="0" presId="urn:microsoft.com/office/officeart/2018/2/layout/IconVerticalSolidList"/>
    <dgm:cxn modelId="{CCE72DE5-ED45-4E1A-B790-61C062123AAF}" srcId="{DA6BB82C-5C38-4747-A464-F3F4BBFC11FB}" destId="{93AFD230-B4AC-49F9-A397-2481D0AAE96B}" srcOrd="3" destOrd="0" parTransId="{A3F8B795-9FEA-4F16-8012-FF263AA35811}" sibTransId="{AA4549BB-221C-4F7E-A240-8211EBC6D2F4}"/>
    <dgm:cxn modelId="{076035FA-9922-4451-B3D6-CE65622077DA}" type="presOf" srcId="{DA6BB82C-5C38-4747-A464-F3F4BBFC11FB}" destId="{10FC0473-96EF-4C33-9FC8-1E997625113F}" srcOrd="0" destOrd="0" presId="urn:microsoft.com/office/officeart/2018/2/layout/IconVerticalSolidList"/>
    <dgm:cxn modelId="{1EC3874F-C482-44EC-9A06-F9F9EF8EB602}" type="presParOf" srcId="{10FC0473-96EF-4C33-9FC8-1E997625113F}" destId="{D3053AD4-8757-45D1-85F7-522CDBFA37C4}" srcOrd="0" destOrd="0" presId="urn:microsoft.com/office/officeart/2018/2/layout/IconVerticalSolidList"/>
    <dgm:cxn modelId="{3533F5D2-943B-4604-803C-8533232ECE2D}" type="presParOf" srcId="{D3053AD4-8757-45D1-85F7-522CDBFA37C4}" destId="{E33D4DB0-3CBB-44AD-8243-36E128B85182}" srcOrd="0" destOrd="0" presId="urn:microsoft.com/office/officeart/2018/2/layout/IconVerticalSolidList"/>
    <dgm:cxn modelId="{A1D9F0B5-1DEF-41E9-B343-F256FBAE6EE7}" type="presParOf" srcId="{D3053AD4-8757-45D1-85F7-522CDBFA37C4}" destId="{6D35AD41-E8D6-4968-B3A0-DECC9457D2AE}" srcOrd="1" destOrd="0" presId="urn:microsoft.com/office/officeart/2018/2/layout/IconVerticalSolidList"/>
    <dgm:cxn modelId="{115B8D3E-B3F4-4D67-AF50-CD5AA078932D}" type="presParOf" srcId="{D3053AD4-8757-45D1-85F7-522CDBFA37C4}" destId="{8A784BA2-9625-4051-A638-6206224FB214}" srcOrd="2" destOrd="0" presId="urn:microsoft.com/office/officeart/2018/2/layout/IconVerticalSolidList"/>
    <dgm:cxn modelId="{B1714E97-6EEE-464B-BF86-4FD44D28FC09}" type="presParOf" srcId="{D3053AD4-8757-45D1-85F7-522CDBFA37C4}" destId="{51C31CD9-F873-43DB-9465-21E7B3114C33}" srcOrd="3" destOrd="0" presId="urn:microsoft.com/office/officeart/2018/2/layout/IconVerticalSolidList"/>
    <dgm:cxn modelId="{B6C9C04F-ED0F-4A7A-BF06-4763928436CF}" type="presParOf" srcId="{10FC0473-96EF-4C33-9FC8-1E997625113F}" destId="{A1DE4FB5-0396-4822-B937-49EC68A7A49C}" srcOrd="1" destOrd="0" presId="urn:microsoft.com/office/officeart/2018/2/layout/IconVerticalSolidList"/>
    <dgm:cxn modelId="{CB9F3AB1-637E-4DD4-8075-DC97FFF38095}" type="presParOf" srcId="{10FC0473-96EF-4C33-9FC8-1E997625113F}" destId="{B3535DEF-08CB-4787-80A0-CB3611E01495}" srcOrd="2" destOrd="0" presId="urn:microsoft.com/office/officeart/2018/2/layout/IconVerticalSolidList"/>
    <dgm:cxn modelId="{9B1B7803-C2D9-4EF4-B9FA-B2B29BB40B10}" type="presParOf" srcId="{B3535DEF-08CB-4787-80A0-CB3611E01495}" destId="{B2034238-2277-4513-974E-1E90966B7DD8}" srcOrd="0" destOrd="0" presId="urn:microsoft.com/office/officeart/2018/2/layout/IconVerticalSolidList"/>
    <dgm:cxn modelId="{04C0F11B-4665-4121-92DA-35113CCB4861}" type="presParOf" srcId="{B3535DEF-08CB-4787-80A0-CB3611E01495}" destId="{596144FD-87E8-4824-9562-0F3F55C9EC67}" srcOrd="1" destOrd="0" presId="urn:microsoft.com/office/officeart/2018/2/layout/IconVerticalSolidList"/>
    <dgm:cxn modelId="{0D358912-F126-439D-931F-C893A7160FA9}" type="presParOf" srcId="{B3535DEF-08CB-4787-80A0-CB3611E01495}" destId="{04758923-D42D-461F-BC7B-0AA94633FA0A}" srcOrd="2" destOrd="0" presId="urn:microsoft.com/office/officeart/2018/2/layout/IconVerticalSolidList"/>
    <dgm:cxn modelId="{30F383A0-E29D-4A47-8FA3-646C45D431D5}" type="presParOf" srcId="{B3535DEF-08CB-4787-80A0-CB3611E01495}" destId="{25334F66-DC9A-443E-AE2E-DA7D2CAA8192}" srcOrd="3" destOrd="0" presId="urn:microsoft.com/office/officeart/2018/2/layout/IconVerticalSolidList"/>
    <dgm:cxn modelId="{9DEDCC8F-1729-470C-A012-FF1BE0F8A2FF}" type="presParOf" srcId="{10FC0473-96EF-4C33-9FC8-1E997625113F}" destId="{41E20880-83B9-4433-8B8C-89FF65D1C664}" srcOrd="3" destOrd="0" presId="urn:microsoft.com/office/officeart/2018/2/layout/IconVerticalSolidList"/>
    <dgm:cxn modelId="{DC9C1BB5-059B-455D-B63F-D89484B5D6CB}" type="presParOf" srcId="{10FC0473-96EF-4C33-9FC8-1E997625113F}" destId="{E80913C2-ABCC-4F31-A2ED-04F2F2144BF1}" srcOrd="4" destOrd="0" presId="urn:microsoft.com/office/officeart/2018/2/layout/IconVerticalSolidList"/>
    <dgm:cxn modelId="{5DE8AFA5-285C-432A-B543-36AE447CE493}" type="presParOf" srcId="{E80913C2-ABCC-4F31-A2ED-04F2F2144BF1}" destId="{D3DC2889-D35C-4868-A874-42B772D48486}" srcOrd="0" destOrd="0" presId="urn:microsoft.com/office/officeart/2018/2/layout/IconVerticalSolidList"/>
    <dgm:cxn modelId="{312CA23F-3990-4834-8228-CB26135B2903}" type="presParOf" srcId="{E80913C2-ABCC-4F31-A2ED-04F2F2144BF1}" destId="{446A04AD-EAED-471F-84C3-69FAB3F07822}" srcOrd="1" destOrd="0" presId="urn:microsoft.com/office/officeart/2018/2/layout/IconVerticalSolidList"/>
    <dgm:cxn modelId="{C1D906BB-AE67-40EE-B2F6-DE5D4931308E}" type="presParOf" srcId="{E80913C2-ABCC-4F31-A2ED-04F2F2144BF1}" destId="{E1531BE5-711A-40A8-88F8-D38D48DF57AD}" srcOrd="2" destOrd="0" presId="urn:microsoft.com/office/officeart/2018/2/layout/IconVerticalSolidList"/>
    <dgm:cxn modelId="{B9FB866A-EF2D-4091-8EA2-73B9E1D119EB}" type="presParOf" srcId="{E80913C2-ABCC-4F31-A2ED-04F2F2144BF1}" destId="{7E58DB5F-A8F7-45FA-825B-E1DE5ADA2C4E}" srcOrd="3" destOrd="0" presId="urn:microsoft.com/office/officeart/2018/2/layout/IconVerticalSolidList"/>
    <dgm:cxn modelId="{7B7C050F-DB4E-498A-8257-29711F050913}" type="presParOf" srcId="{10FC0473-96EF-4C33-9FC8-1E997625113F}" destId="{A52DD777-406E-4E27-8949-92227F10C250}" srcOrd="5" destOrd="0" presId="urn:microsoft.com/office/officeart/2018/2/layout/IconVerticalSolidList"/>
    <dgm:cxn modelId="{2C59FA65-3F7D-4A65-9D16-11BBA53394C4}" type="presParOf" srcId="{10FC0473-96EF-4C33-9FC8-1E997625113F}" destId="{2A20C201-E848-4C9E-A7FD-2014216DEB8C}" srcOrd="6" destOrd="0" presId="urn:microsoft.com/office/officeart/2018/2/layout/IconVerticalSolidList"/>
    <dgm:cxn modelId="{F6BBB744-7D6E-4722-A7FE-E02797533A33}" type="presParOf" srcId="{2A20C201-E848-4C9E-A7FD-2014216DEB8C}" destId="{F8BB02EA-ACC6-4DD8-87CC-FF887183E5E8}" srcOrd="0" destOrd="0" presId="urn:microsoft.com/office/officeart/2018/2/layout/IconVerticalSolidList"/>
    <dgm:cxn modelId="{5090363D-3CF5-4EC9-ACC2-E9CE92D3901C}" type="presParOf" srcId="{2A20C201-E848-4C9E-A7FD-2014216DEB8C}" destId="{96F96F31-D5BC-486B-9BF4-35909DFC52C6}" srcOrd="1" destOrd="0" presId="urn:microsoft.com/office/officeart/2018/2/layout/IconVerticalSolidList"/>
    <dgm:cxn modelId="{1DC59628-2348-49CC-A985-D8D4045AF33A}" type="presParOf" srcId="{2A20C201-E848-4C9E-A7FD-2014216DEB8C}" destId="{CEA2A7D8-F0CD-4ACE-A179-F5C2D1394C37}" srcOrd="2" destOrd="0" presId="urn:microsoft.com/office/officeart/2018/2/layout/IconVerticalSolidList"/>
    <dgm:cxn modelId="{358AC38F-3261-4482-A114-02166249C43D}" type="presParOf" srcId="{2A20C201-E848-4C9E-A7FD-2014216DEB8C}" destId="{C5EE7D15-B785-4B6F-9436-8A6978C7F97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5EB960B-C380-40A2-A5D4-076566C3F422}" type="doc">
      <dgm:prSet loTypeId="urn:microsoft.com/office/officeart/2005/8/layout/process1" loCatId="process" qsTypeId="urn:microsoft.com/office/officeart/2005/8/quickstyle/simple1#577" qsCatId="simple" csTypeId="urn:microsoft.com/office/officeart/2005/8/colors/colorful1#119" csCatId="colorful" phldr="1"/>
      <dgm:spPr/>
      <dgm:t>
        <a:bodyPr/>
        <a:lstStyle/>
        <a:p>
          <a:endParaRPr lang="en-US"/>
        </a:p>
      </dgm:t>
    </dgm:pt>
    <dgm:pt modelId="{451B2591-42A5-4192-AB76-7254F3659E10}">
      <dgm:prSet custT="1"/>
      <dgm:spPr/>
      <dgm:t>
        <a:bodyPr/>
        <a:lstStyle/>
        <a:p>
          <a:r>
            <a:rPr lang="en-GB" sz="1600">
              <a:latin typeface="Arial" panose="020B0604020202020204" pitchFamily="34" charset="0"/>
              <a:cs typeface="Arial" panose="020B0604020202020204" pitchFamily="34" charset="0"/>
            </a:rPr>
            <a:t>Sensory food sensitivities (70-89%): Most primary school children with autism react intensely to how food feels or smells (NIH, 2020).  Up to 78% reject food based on texture and over 50% are highly restrictive about food colours or specific presentation(such as food touching on a plate).</a:t>
          </a:r>
          <a:endParaRPr lang="en-US" sz="1600">
            <a:latin typeface="Arial" panose="020B0604020202020204" pitchFamily="34" charset="0"/>
            <a:cs typeface="Arial" panose="020B0604020202020204" pitchFamily="34" charset="0"/>
          </a:endParaRPr>
        </a:p>
      </dgm:t>
    </dgm:pt>
    <dgm:pt modelId="{AD990850-8E55-4696-B053-53FE1C0A83FE}" type="parTrans" cxnId="{7B234DD2-186F-4A65-9EDD-3492FDA5B53F}">
      <dgm:prSet/>
      <dgm:spPr/>
      <dgm:t>
        <a:bodyPr/>
        <a:lstStyle/>
        <a:p>
          <a:endParaRPr lang="en-US"/>
        </a:p>
      </dgm:t>
    </dgm:pt>
    <dgm:pt modelId="{313E9D60-72E9-4BA6-92E3-CF28ED5D1FBF}" type="sibTrans" cxnId="{7B234DD2-186F-4A65-9EDD-3492FDA5B53F}">
      <dgm:prSet/>
      <dgm:spPr/>
      <dgm:t>
        <a:bodyPr/>
        <a:lstStyle/>
        <a:p>
          <a:endParaRPr lang="en-US"/>
        </a:p>
      </dgm:t>
    </dgm:pt>
    <dgm:pt modelId="{2A134B34-C0DB-4709-8A05-331625F459FE}">
      <dgm:prSet custT="1"/>
      <dgm:spPr/>
      <dgm:t>
        <a:bodyPr/>
        <a:lstStyle/>
        <a:p>
          <a:r>
            <a:rPr lang="en-GB" sz="1600">
              <a:latin typeface="Arial" panose="020B0604020202020204" pitchFamily="34" charset="0"/>
              <a:cs typeface="Arial" panose="020B0604020202020204" pitchFamily="34" charset="0"/>
            </a:rPr>
            <a:t>Immune-Based Food allergies &amp; Intolerances (11%-25%): Physical food sensitivities like food allergies are less common than sensory issues but are still significantly higher In the autistic population. (Science direct, 2025).</a:t>
          </a:r>
          <a:endParaRPr lang="en-US" sz="1600">
            <a:latin typeface="Arial" panose="020B0604020202020204" pitchFamily="34" charset="0"/>
            <a:cs typeface="Arial" panose="020B0604020202020204" pitchFamily="34" charset="0"/>
          </a:endParaRPr>
        </a:p>
      </dgm:t>
    </dgm:pt>
    <dgm:pt modelId="{0477E06E-48EA-4D55-8194-737E9B76D4D5}" type="parTrans" cxnId="{E6D9E7EA-E702-4D16-82F3-B9461BAB6D56}">
      <dgm:prSet/>
      <dgm:spPr/>
      <dgm:t>
        <a:bodyPr/>
        <a:lstStyle/>
        <a:p>
          <a:endParaRPr lang="en-US"/>
        </a:p>
      </dgm:t>
    </dgm:pt>
    <dgm:pt modelId="{C32E5D6A-4383-4EA0-8965-B6C83B50ED41}" type="sibTrans" cxnId="{E6D9E7EA-E702-4D16-82F3-B9461BAB6D56}">
      <dgm:prSet/>
      <dgm:spPr/>
      <dgm:t>
        <a:bodyPr/>
        <a:lstStyle/>
        <a:p>
          <a:endParaRPr lang="en-US"/>
        </a:p>
      </dgm:t>
    </dgm:pt>
    <dgm:pt modelId="{7AF5D4B8-10E8-4D14-9AB4-EEFC90F22ED0}">
      <dgm:prSet custT="1"/>
      <dgm:spPr/>
      <dgm:t>
        <a:bodyPr/>
        <a:lstStyle/>
        <a:p>
          <a:r>
            <a:rPr lang="en-GB" sz="1600">
              <a:latin typeface="Arial" panose="020B0604020202020204" pitchFamily="34" charset="0"/>
              <a:cs typeface="Arial" panose="020B0604020202020204" pitchFamily="34" charset="0"/>
            </a:rPr>
            <a:t>UK birth cohort data and meta-analyses show that between 11% and 25% of autistic children have a diagnosed food allergy or physical intolerance compared to only 4% to 5% of neurotypical children.  (NIH, 2025).</a:t>
          </a:r>
          <a:endParaRPr lang="en-US" sz="1600">
            <a:latin typeface="Arial" panose="020B0604020202020204" pitchFamily="34" charset="0"/>
            <a:cs typeface="Arial" panose="020B0604020202020204" pitchFamily="34" charset="0"/>
          </a:endParaRPr>
        </a:p>
      </dgm:t>
    </dgm:pt>
    <dgm:pt modelId="{C0E487D2-C68E-451C-B02E-063854843B42}" type="parTrans" cxnId="{CE6E7499-139F-4C91-B56D-2EFD693D5902}">
      <dgm:prSet/>
      <dgm:spPr/>
      <dgm:t>
        <a:bodyPr/>
        <a:lstStyle/>
        <a:p>
          <a:endParaRPr lang="en-US"/>
        </a:p>
      </dgm:t>
    </dgm:pt>
    <dgm:pt modelId="{4C7F3634-453F-423A-B4D6-B9B56095A014}" type="sibTrans" cxnId="{CE6E7499-139F-4C91-B56D-2EFD693D5902}">
      <dgm:prSet/>
      <dgm:spPr/>
      <dgm:t>
        <a:bodyPr/>
        <a:lstStyle/>
        <a:p>
          <a:endParaRPr lang="en-US"/>
        </a:p>
      </dgm:t>
    </dgm:pt>
    <dgm:pt modelId="{EB7B4863-07DF-4016-8E91-D925D4EF4740}" type="pres">
      <dgm:prSet presAssocID="{55EB960B-C380-40A2-A5D4-076566C3F422}" presName="Name0" presStyleCnt="0">
        <dgm:presLayoutVars>
          <dgm:dir/>
          <dgm:resizeHandles val="exact"/>
        </dgm:presLayoutVars>
      </dgm:prSet>
      <dgm:spPr/>
    </dgm:pt>
    <dgm:pt modelId="{0E6D3535-0D5C-459E-AD68-0BDC835D5EE7}" type="pres">
      <dgm:prSet presAssocID="{451B2591-42A5-4192-AB76-7254F3659E10}" presName="node" presStyleLbl="node1" presStyleIdx="0" presStyleCnt="3">
        <dgm:presLayoutVars>
          <dgm:bulletEnabled val="1"/>
        </dgm:presLayoutVars>
      </dgm:prSet>
      <dgm:spPr/>
    </dgm:pt>
    <dgm:pt modelId="{725D0C90-5723-43E9-9EB1-062B1BDE0E70}" type="pres">
      <dgm:prSet presAssocID="{313E9D60-72E9-4BA6-92E3-CF28ED5D1FBF}" presName="sibTrans" presStyleLbl="sibTrans2D1" presStyleIdx="0" presStyleCnt="2"/>
      <dgm:spPr/>
    </dgm:pt>
    <dgm:pt modelId="{6AA49D41-2EC0-40C1-9A82-8F58779C8982}" type="pres">
      <dgm:prSet presAssocID="{313E9D60-72E9-4BA6-92E3-CF28ED5D1FBF}" presName="connectorText" presStyleLbl="sibTrans2D1" presStyleIdx="0" presStyleCnt="2"/>
      <dgm:spPr/>
    </dgm:pt>
    <dgm:pt modelId="{FF0450F0-7F7D-4573-B8B5-CE78F5D7F041}" type="pres">
      <dgm:prSet presAssocID="{2A134B34-C0DB-4709-8A05-331625F459FE}" presName="node" presStyleLbl="node1" presStyleIdx="1" presStyleCnt="3">
        <dgm:presLayoutVars>
          <dgm:bulletEnabled val="1"/>
        </dgm:presLayoutVars>
      </dgm:prSet>
      <dgm:spPr/>
    </dgm:pt>
    <dgm:pt modelId="{D7A052F7-0FC6-4924-B7CF-9744B80FBEDB}" type="pres">
      <dgm:prSet presAssocID="{C32E5D6A-4383-4EA0-8965-B6C83B50ED41}" presName="sibTrans" presStyleLbl="sibTrans2D1" presStyleIdx="1" presStyleCnt="2"/>
      <dgm:spPr/>
    </dgm:pt>
    <dgm:pt modelId="{89992BD9-6F6F-4605-BA32-69EAA5250A67}" type="pres">
      <dgm:prSet presAssocID="{C32E5D6A-4383-4EA0-8965-B6C83B50ED41}" presName="connectorText" presStyleLbl="sibTrans2D1" presStyleIdx="1" presStyleCnt="2"/>
      <dgm:spPr/>
    </dgm:pt>
    <dgm:pt modelId="{37EAE884-8CB1-4C77-B9A7-C21BC798C944}" type="pres">
      <dgm:prSet presAssocID="{7AF5D4B8-10E8-4D14-9AB4-EEFC90F22ED0}" presName="node" presStyleLbl="node1" presStyleIdx="2" presStyleCnt="3">
        <dgm:presLayoutVars>
          <dgm:bulletEnabled val="1"/>
        </dgm:presLayoutVars>
      </dgm:prSet>
      <dgm:spPr/>
    </dgm:pt>
  </dgm:ptLst>
  <dgm:cxnLst>
    <dgm:cxn modelId="{4281E05B-159F-4A45-BF0E-DBDB95E7CB72}" type="presOf" srcId="{55EB960B-C380-40A2-A5D4-076566C3F422}" destId="{EB7B4863-07DF-4016-8E91-D925D4EF4740}" srcOrd="0" destOrd="0" presId="urn:microsoft.com/office/officeart/2005/8/layout/process1"/>
    <dgm:cxn modelId="{DB65E661-CDC7-427B-9FB4-4ED10CEC1371}" type="presOf" srcId="{C32E5D6A-4383-4EA0-8965-B6C83B50ED41}" destId="{D7A052F7-0FC6-4924-B7CF-9744B80FBEDB}" srcOrd="0" destOrd="0" presId="urn:microsoft.com/office/officeart/2005/8/layout/process1"/>
    <dgm:cxn modelId="{68572456-4D03-4CBE-9EA3-69D7B89102A7}" type="presOf" srcId="{313E9D60-72E9-4BA6-92E3-CF28ED5D1FBF}" destId="{6AA49D41-2EC0-40C1-9A82-8F58779C8982}" srcOrd="1" destOrd="0" presId="urn:microsoft.com/office/officeart/2005/8/layout/process1"/>
    <dgm:cxn modelId="{5AA0FF7F-C25C-439D-96CF-539B974B7F74}" type="presOf" srcId="{451B2591-42A5-4192-AB76-7254F3659E10}" destId="{0E6D3535-0D5C-459E-AD68-0BDC835D5EE7}" srcOrd="0" destOrd="0" presId="urn:microsoft.com/office/officeart/2005/8/layout/process1"/>
    <dgm:cxn modelId="{EDA4608F-1A73-458C-8E6B-461FF5DDFFE2}" type="presOf" srcId="{7AF5D4B8-10E8-4D14-9AB4-EEFC90F22ED0}" destId="{37EAE884-8CB1-4C77-B9A7-C21BC798C944}" srcOrd="0" destOrd="0" presId="urn:microsoft.com/office/officeart/2005/8/layout/process1"/>
    <dgm:cxn modelId="{CE6E7499-139F-4C91-B56D-2EFD693D5902}" srcId="{55EB960B-C380-40A2-A5D4-076566C3F422}" destId="{7AF5D4B8-10E8-4D14-9AB4-EEFC90F22ED0}" srcOrd="2" destOrd="0" parTransId="{C0E487D2-C68E-451C-B02E-063854843B42}" sibTransId="{4C7F3634-453F-423A-B4D6-B9B56095A014}"/>
    <dgm:cxn modelId="{6A0AA9B5-5E08-4070-9D59-6553C9EC6E00}" type="presOf" srcId="{C32E5D6A-4383-4EA0-8965-B6C83B50ED41}" destId="{89992BD9-6F6F-4605-BA32-69EAA5250A67}" srcOrd="1" destOrd="0" presId="urn:microsoft.com/office/officeart/2005/8/layout/process1"/>
    <dgm:cxn modelId="{719319C5-D471-4123-88BB-125D90C45E08}" type="presOf" srcId="{313E9D60-72E9-4BA6-92E3-CF28ED5D1FBF}" destId="{725D0C90-5723-43E9-9EB1-062B1BDE0E70}" srcOrd="0" destOrd="0" presId="urn:microsoft.com/office/officeart/2005/8/layout/process1"/>
    <dgm:cxn modelId="{781FA0C8-1D5A-4874-9C06-4004EAE14618}" type="presOf" srcId="{2A134B34-C0DB-4709-8A05-331625F459FE}" destId="{FF0450F0-7F7D-4573-B8B5-CE78F5D7F041}" srcOrd="0" destOrd="0" presId="urn:microsoft.com/office/officeart/2005/8/layout/process1"/>
    <dgm:cxn modelId="{7B234DD2-186F-4A65-9EDD-3492FDA5B53F}" srcId="{55EB960B-C380-40A2-A5D4-076566C3F422}" destId="{451B2591-42A5-4192-AB76-7254F3659E10}" srcOrd="0" destOrd="0" parTransId="{AD990850-8E55-4696-B053-53FE1C0A83FE}" sibTransId="{313E9D60-72E9-4BA6-92E3-CF28ED5D1FBF}"/>
    <dgm:cxn modelId="{E6D9E7EA-E702-4D16-82F3-B9461BAB6D56}" srcId="{55EB960B-C380-40A2-A5D4-076566C3F422}" destId="{2A134B34-C0DB-4709-8A05-331625F459FE}" srcOrd="1" destOrd="0" parTransId="{0477E06E-48EA-4D55-8194-737E9B76D4D5}" sibTransId="{C32E5D6A-4383-4EA0-8965-B6C83B50ED41}"/>
    <dgm:cxn modelId="{ABCE16D3-C27B-41CE-87C6-5791A9630B8B}" type="presParOf" srcId="{EB7B4863-07DF-4016-8E91-D925D4EF4740}" destId="{0E6D3535-0D5C-459E-AD68-0BDC835D5EE7}" srcOrd="0" destOrd="0" presId="urn:microsoft.com/office/officeart/2005/8/layout/process1"/>
    <dgm:cxn modelId="{1DEA3FB5-F012-4E26-92F0-5789C6D4008F}" type="presParOf" srcId="{EB7B4863-07DF-4016-8E91-D925D4EF4740}" destId="{725D0C90-5723-43E9-9EB1-062B1BDE0E70}" srcOrd="1" destOrd="0" presId="urn:microsoft.com/office/officeart/2005/8/layout/process1"/>
    <dgm:cxn modelId="{FFAF059C-6604-4C9A-BB3E-55DC0B9CCC80}" type="presParOf" srcId="{725D0C90-5723-43E9-9EB1-062B1BDE0E70}" destId="{6AA49D41-2EC0-40C1-9A82-8F58779C8982}" srcOrd="0" destOrd="0" presId="urn:microsoft.com/office/officeart/2005/8/layout/process1"/>
    <dgm:cxn modelId="{C4F8FCCE-F4BF-419C-8049-98EBC77B1777}" type="presParOf" srcId="{EB7B4863-07DF-4016-8E91-D925D4EF4740}" destId="{FF0450F0-7F7D-4573-B8B5-CE78F5D7F041}" srcOrd="2" destOrd="0" presId="urn:microsoft.com/office/officeart/2005/8/layout/process1"/>
    <dgm:cxn modelId="{C230B628-AA8A-4463-9FCD-CA4D96974995}" type="presParOf" srcId="{EB7B4863-07DF-4016-8E91-D925D4EF4740}" destId="{D7A052F7-0FC6-4924-B7CF-9744B80FBEDB}" srcOrd="3" destOrd="0" presId="urn:microsoft.com/office/officeart/2005/8/layout/process1"/>
    <dgm:cxn modelId="{ABE7AE86-7E86-494C-94CE-CD5A642FCFC8}" type="presParOf" srcId="{D7A052F7-0FC6-4924-B7CF-9744B80FBEDB}" destId="{89992BD9-6F6F-4605-BA32-69EAA5250A67}" srcOrd="0" destOrd="0" presId="urn:microsoft.com/office/officeart/2005/8/layout/process1"/>
    <dgm:cxn modelId="{D057532D-297A-430A-BC4F-E1EE4DBF07A1}" type="presParOf" srcId="{EB7B4863-07DF-4016-8E91-D925D4EF4740}" destId="{37EAE884-8CB1-4C77-B9A7-C21BC798C944}"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9F93DAC-2F34-4DA5-A5B4-6EF5EA8DECA4}" type="doc">
      <dgm:prSet loTypeId="urn:microsoft.com/office/officeart/2005/8/layout/hierarchy1" loCatId="hierarchy" qsTypeId="urn:microsoft.com/office/officeart/2005/8/quickstyle/simple1#142" qsCatId="simple" csTypeId="urn:microsoft.com/office/officeart/2005/8/colors/colorful2#32" csCatId="colorful"/>
      <dgm:spPr/>
      <dgm:t>
        <a:bodyPr/>
        <a:lstStyle/>
        <a:p>
          <a:endParaRPr lang="en-US"/>
        </a:p>
      </dgm:t>
    </dgm:pt>
    <dgm:pt modelId="{4E4A10FA-8C5C-45B7-A334-F1BAA49B54CC}">
      <dgm:prSet custT="1"/>
      <dgm:spPr/>
      <dgm:t>
        <a:bodyPr/>
        <a:lstStyle/>
        <a:p>
          <a:r>
            <a:rPr lang="en-GB" sz="1400">
              <a:latin typeface="Arial" panose="020B0604020202020204" pitchFamily="34" charset="0"/>
              <a:cs typeface="Arial" panose="020B0604020202020204" pitchFamily="34" charset="0"/>
            </a:rPr>
            <a:t>Acute gastrointestinal distress: constipation, diarrhoea, acid reflux and abdominal pain. A child with autism may be unable to communicate their distress when they have stomach pain or other issues it may increase food refusal which creates a vicious short-term cycle.</a:t>
          </a:r>
          <a:endParaRPr lang="en-US" sz="1400">
            <a:latin typeface="Arial" panose="020B0604020202020204" pitchFamily="34" charset="0"/>
            <a:cs typeface="Arial" panose="020B0604020202020204" pitchFamily="34" charset="0"/>
          </a:endParaRPr>
        </a:p>
      </dgm:t>
    </dgm:pt>
    <dgm:pt modelId="{5F3B48CB-63DB-4CBE-923F-72068EAEE75E}" type="parTrans" cxnId="{F33F4D98-5B8F-4E11-9A99-6FEBB68C4264}">
      <dgm:prSet/>
      <dgm:spPr/>
      <dgm:t>
        <a:bodyPr/>
        <a:lstStyle/>
        <a:p>
          <a:endParaRPr lang="en-US"/>
        </a:p>
      </dgm:t>
    </dgm:pt>
    <dgm:pt modelId="{3364FDA4-47D9-40F8-8BFB-F66868071AF5}" type="sibTrans" cxnId="{F33F4D98-5B8F-4E11-9A99-6FEBB68C4264}">
      <dgm:prSet/>
      <dgm:spPr/>
      <dgm:t>
        <a:bodyPr/>
        <a:lstStyle/>
        <a:p>
          <a:endParaRPr lang="en-US"/>
        </a:p>
      </dgm:t>
    </dgm:pt>
    <dgm:pt modelId="{8AE2ABA2-9094-4CE9-A8A2-D3FC7099AFB0}">
      <dgm:prSet custT="1"/>
      <dgm:spPr/>
      <dgm:t>
        <a:bodyPr/>
        <a:lstStyle/>
        <a:p>
          <a:r>
            <a:rPr lang="en-GB" sz="1400">
              <a:latin typeface="Arial" panose="020B0604020202020204" pitchFamily="34" charset="0"/>
              <a:cs typeface="Arial" panose="020B0604020202020204" pitchFamily="34" charset="0"/>
            </a:rPr>
            <a:t>Energy fluctuations and fatigue: Low energy, dehydration and blood sugar spikes caused by food refusal and “safe” carbohydrate heavy foods, sweets and juices.</a:t>
          </a:r>
          <a:endParaRPr lang="en-US" sz="1400">
            <a:latin typeface="Arial" panose="020B0604020202020204" pitchFamily="34" charset="0"/>
            <a:cs typeface="Arial" panose="020B0604020202020204" pitchFamily="34" charset="0"/>
          </a:endParaRPr>
        </a:p>
      </dgm:t>
    </dgm:pt>
    <dgm:pt modelId="{AF114963-B9E7-4A16-BC8C-3184F71870C6}" type="parTrans" cxnId="{8C852E9A-2A4C-426E-A639-646AED60E2D8}">
      <dgm:prSet/>
      <dgm:spPr/>
      <dgm:t>
        <a:bodyPr/>
        <a:lstStyle/>
        <a:p>
          <a:endParaRPr lang="en-US"/>
        </a:p>
      </dgm:t>
    </dgm:pt>
    <dgm:pt modelId="{B2C4F4DE-3238-4BA7-BD59-E06A40A6FB4F}" type="sibTrans" cxnId="{8C852E9A-2A4C-426E-A639-646AED60E2D8}">
      <dgm:prSet/>
      <dgm:spPr/>
      <dgm:t>
        <a:bodyPr/>
        <a:lstStyle/>
        <a:p>
          <a:endParaRPr lang="en-US"/>
        </a:p>
      </dgm:t>
    </dgm:pt>
    <dgm:pt modelId="{518DA72E-954A-4E26-B980-54F53A1EFC54}">
      <dgm:prSet custT="1"/>
      <dgm:spPr/>
      <dgm:t>
        <a:bodyPr/>
        <a:lstStyle/>
        <a:p>
          <a:r>
            <a:rPr lang="en-GB" sz="1400">
              <a:latin typeface="Arial" panose="020B0604020202020204" pitchFamily="34" charset="0"/>
              <a:cs typeface="Arial" panose="020B0604020202020204" pitchFamily="34" charset="0"/>
            </a:rPr>
            <a:t>Escalated behavioural and emotional meltdowns: Nutritional; gaps, low blood sugar, and physical discomfort from pain affects a child's behaviour. </a:t>
          </a:r>
          <a:endParaRPr lang="en-US" sz="1400">
            <a:latin typeface="Arial" panose="020B0604020202020204" pitchFamily="34" charset="0"/>
            <a:cs typeface="Arial" panose="020B0604020202020204" pitchFamily="34" charset="0"/>
          </a:endParaRPr>
        </a:p>
      </dgm:t>
    </dgm:pt>
    <dgm:pt modelId="{0EA35AF2-58CF-4DB0-89B6-6516B22BCBC9}" type="parTrans" cxnId="{9F459018-218B-4679-89DB-913D50F87B57}">
      <dgm:prSet/>
      <dgm:spPr/>
      <dgm:t>
        <a:bodyPr/>
        <a:lstStyle/>
        <a:p>
          <a:endParaRPr lang="en-US"/>
        </a:p>
      </dgm:t>
    </dgm:pt>
    <dgm:pt modelId="{F03EAE74-D86B-45E4-B908-ABCDDFC9514E}" type="sibTrans" cxnId="{9F459018-218B-4679-89DB-913D50F87B57}">
      <dgm:prSet/>
      <dgm:spPr/>
      <dgm:t>
        <a:bodyPr/>
        <a:lstStyle/>
        <a:p>
          <a:endParaRPr lang="en-US"/>
        </a:p>
      </dgm:t>
    </dgm:pt>
    <dgm:pt modelId="{B173894B-7F32-42C5-BCB7-29A1A2DC39FA}" type="pres">
      <dgm:prSet presAssocID="{79F93DAC-2F34-4DA5-A5B4-6EF5EA8DECA4}" presName="hierChild1" presStyleCnt="0">
        <dgm:presLayoutVars>
          <dgm:chPref val="1"/>
          <dgm:dir/>
          <dgm:animOne val="branch"/>
          <dgm:animLvl val="lvl"/>
          <dgm:resizeHandles/>
        </dgm:presLayoutVars>
      </dgm:prSet>
      <dgm:spPr/>
    </dgm:pt>
    <dgm:pt modelId="{A407FC6B-0A3B-4C76-9E3D-515F831065CD}" type="pres">
      <dgm:prSet presAssocID="{4E4A10FA-8C5C-45B7-A334-F1BAA49B54CC}" presName="hierRoot1" presStyleCnt="0"/>
      <dgm:spPr/>
    </dgm:pt>
    <dgm:pt modelId="{81824DAD-E8E5-4DB3-ACCC-092F33A79DE0}" type="pres">
      <dgm:prSet presAssocID="{4E4A10FA-8C5C-45B7-A334-F1BAA49B54CC}" presName="composite" presStyleCnt="0"/>
      <dgm:spPr/>
    </dgm:pt>
    <dgm:pt modelId="{3646ACB1-C06C-48CD-9E6D-38882C0302C6}" type="pres">
      <dgm:prSet presAssocID="{4E4A10FA-8C5C-45B7-A334-F1BAA49B54CC}" presName="background" presStyleLbl="node0" presStyleIdx="0" presStyleCnt="3"/>
      <dgm:spPr/>
    </dgm:pt>
    <dgm:pt modelId="{3C78D9F9-4A94-4122-95DB-5E05BED8B1E2}" type="pres">
      <dgm:prSet presAssocID="{4E4A10FA-8C5C-45B7-A334-F1BAA49B54CC}" presName="text" presStyleLbl="fgAcc0" presStyleIdx="0" presStyleCnt="3">
        <dgm:presLayoutVars>
          <dgm:chPref val="3"/>
        </dgm:presLayoutVars>
      </dgm:prSet>
      <dgm:spPr/>
    </dgm:pt>
    <dgm:pt modelId="{D6D413D5-23BE-465C-920A-A959BA64C15B}" type="pres">
      <dgm:prSet presAssocID="{4E4A10FA-8C5C-45B7-A334-F1BAA49B54CC}" presName="hierChild2" presStyleCnt="0"/>
      <dgm:spPr/>
    </dgm:pt>
    <dgm:pt modelId="{64BFDEB1-1C77-4F29-A51D-19267C2F8B1E}" type="pres">
      <dgm:prSet presAssocID="{8AE2ABA2-9094-4CE9-A8A2-D3FC7099AFB0}" presName="hierRoot1" presStyleCnt="0"/>
      <dgm:spPr/>
    </dgm:pt>
    <dgm:pt modelId="{56B5F083-3DA3-4621-83E4-1C63D27D0E86}" type="pres">
      <dgm:prSet presAssocID="{8AE2ABA2-9094-4CE9-A8A2-D3FC7099AFB0}" presName="composite" presStyleCnt="0"/>
      <dgm:spPr/>
    </dgm:pt>
    <dgm:pt modelId="{11713611-7B05-4CC3-8698-66E74FF69817}" type="pres">
      <dgm:prSet presAssocID="{8AE2ABA2-9094-4CE9-A8A2-D3FC7099AFB0}" presName="background" presStyleLbl="node0" presStyleIdx="1" presStyleCnt="3"/>
      <dgm:spPr/>
    </dgm:pt>
    <dgm:pt modelId="{C8D45F78-B628-42F6-A780-33226B780681}" type="pres">
      <dgm:prSet presAssocID="{8AE2ABA2-9094-4CE9-A8A2-D3FC7099AFB0}" presName="text" presStyleLbl="fgAcc0" presStyleIdx="1" presStyleCnt="3">
        <dgm:presLayoutVars>
          <dgm:chPref val="3"/>
        </dgm:presLayoutVars>
      </dgm:prSet>
      <dgm:spPr/>
    </dgm:pt>
    <dgm:pt modelId="{1490B980-DEF2-4854-904A-63695D55ABF9}" type="pres">
      <dgm:prSet presAssocID="{8AE2ABA2-9094-4CE9-A8A2-D3FC7099AFB0}" presName="hierChild2" presStyleCnt="0"/>
      <dgm:spPr/>
    </dgm:pt>
    <dgm:pt modelId="{CC76BE87-1178-41A2-9B1F-2DE08A36E008}" type="pres">
      <dgm:prSet presAssocID="{518DA72E-954A-4E26-B980-54F53A1EFC54}" presName="hierRoot1" presStyleCnt="0"/>
      <dgm:spPr/>
    </dgm:pt>
    <dgm:pt modelId="{FDD51893-4B5A-4D46-837C-12421A6798F9}" type="pres">
      <dgm:prSet presAssocID="{518DA72E-954A-4E26-B980-54F53A1EFC54}" presName="composite" presStyleCnt="0"/>
      <dgm:spPr/>
    </dgm:pt>
    <dgm:pt modelId="{AB9E39EB-5E7E-4467-A77F-0C522E7C3BC9}" type="pres">
      <dgm:prSet presAssocID="{518DA72E-954A-4E26-B980-54F53A1EFC54}" presName="background" presStyleLbl="node0" presStyleIdx="2" presStyleCnt="3"/>
      <dgm:spPr/>
    </dgm:pt>
    <dgm:pt modelId="{96EACE6F-26AA-4D93-BAD6-37F5D2D20B98}" type="pres">
      <dgm:prSet presAssocID="{518DA72E-954A-4E26-B980-54F53A1EFC54}" presName="text" presStyleLbl="fgAcc0" presStyleIdx="2" presStyleCnt="3">
        <dgm:presLayoutVars>
          <dgm:chPref val="3"/>
        </dgm:presLayoutVars>
      </dgm:prSet>
      <dgm:spPr/>
    </dgm:pt>
    <dgm:pt modelId="{B7C6D260-73BA-4B0F-A62C-FC969DFA2152}" type="pres">
      <dgm:prSet presAssocID="{518DA72E-954A-4E26-B980-54F53A1EFC54}" presName="hierChild2" presStyleCnt="0"/>
      <dgm:spPr/>
    </dgm:pt>
  </dgm:ptLst>
  <dgm:cxnLst>
    <dgm:cxn modelId="{9F459018-218B-4679-89DB-913D50F87B57}" srcId="{79F93DAC-2F34-4DA5-A5B4-6EF5EA8DECA4}" destId="{518DA72E-954A-4E26-B980-54F53A1EFC54}" srcOrd="2" destOrd="0" parTransId="{0EA35AF2-58CF-4DB0-89B6-6516B22BCBC9}" sibTransId="{F03EAE74-D86B-45E4-B908-ABCDDFC9514E}"/>
    <dgm:cxn modelId="{99C44622-97EF-435D-B40A-8DA7ED5AF253}" type="presOf" srcId="{518DA72E-954A-4E26-B980-54F53A1EFC54}" destId="{96EACE6F-26AA-4D93-BAD6-37F5D2D20B98}" srcOrd="0" destOrd="0" presId="urn:microsoft.com/office/officeart/2005/8/layout/hierarchy1"/>
    <dgm:cxn modelId="{CB8E7960-7E3F-418E-91FE-7F366E2AB308}" type="presOf" srcId="{4E4A10FA-8C5C-45B7-A334-F1BAA49B54CC}" destId="{3C78D9F9-4A94-4122-95DB-5E05BED8B1E2}" srcOrd="0" destOrd="0" presId="urn:microsoft.com/office/officeart/2005/8/layout/hierarchy1"/>
    <dgm:cxn modelId="{DEB5014F-7EDF-4387-A41F-A24AF126C0BF}" type="presOf" srcId="{8AE2ABA2-9094-4CE9-A8A2-D3FC7099AFB0}" destId="{C8D45F78-B628-42F6-A780-33226B780681}" srcOrd="0" destOrd="0" presId="urn:microsoft.com/office/officeart/2005/8/layout/hierarchy1"/>
    <dgm:cxn modelId="{F33F4D98-5B8F-4E11-9A99-6FEBB68C4264}" srcId="{79F93DAC-2F34-4DA5-A5B4-6EF5EA8DECA4}" destId="{4E4A10FA-8C5C-45B7-A334-F1BAA49B54CC}" srcOrd="0" destOrd="0" parTransId="{5F3B48CB-63DB-4CBE-923F-72068EAEE75E}" sibTransId="{3364FDA4-47D9-40F8-8BFB-F66868071AF5}"/>
    <dgm:cxn modelId="{8C852E9A-2A4C-426E-A639-646AED60E2D8}" srcId="{79F93DAC-2F34-4DA5-A5B4-6EF5EA8DECA4}" destId="{8AE2ABA2-9094-4CE9-A8A2-D3FC7099AFB0}" srcOrd="1" destOrd="0" parTransId="{AF114963-B9E7-4A16-BC8C-3184F71870C6}" sibTransId="{B2C4F4DE-3238-4BA7-BD59-E06A40A6FB4F}"/>
    <dgm:cxn modelId="{059492C5-6E1C-465F-A581-DFDF4046D2A4}" type="presOf" srcId="{79F93DAC-2F34-4DA5-A5B4-6EF5EA8DECA4}" destId="{B173894B-7F32-42C5-BCB7-29A1A2DC39FA}" srcOrd="0" destOrd="0" presId="urn:microsoft.com/office/officeart/2005/8/layout/hierarchy1"/>
    <dgm:cxn modelId="{45B5A329-24D6-41D2-9E2C-CC74E935D596}" type="presParOf" srcId="{B173894B-7F32-42C5-BCB7-29A1A2DC39FA}" destId="{A407FC6B-0A3B-4C76-9E3D-515F831065CD}" srcOrd="0" destOrd="0" presId="urn:microsoft.com/office/officeart/2005/8/layout/hierarchy1"/>
    <dgm:cxn modelId="{4FE0F135-3BB4-49D0-9E39-BF4BD8B4D537}" type="presParOf" srcId="{A407FC6B-0A3B-4C76-9E3D-515F831065CD}" destId="{81824DAD-E8E5-4DB3-ACCC-092F33A79DE0}" srcOrd="0" destOrd="0" presId="urn:microsoft.com/office/officeart/2005/8/layout/hierarchy1"/>
    <dgm:cxn modelId="{7BBC1635-01BD-408F-A890-65DD4698D47A}" type="presParOf" srcId="{81824DAD-E8E5-4DB3-ACCC-092F33A79DE0}" destId="{3646ACB1-C06C-48CD-9E6D-38882C0302C6}" srcOrd="0" destOrd="0" presId="urn:microsoft.com/office/officeart/2005/8/layout/hierarchy1"/>
    <dgm:cxn modelId="{DACEC765-BC91-47E4-950F-DD31A80A5D12}" type="presParOf" srcId="{81824DAD-E8E5-4DB3-ACCC-092F33A79DE0}" destId="{3C78D9F9-4A94-4122-95DB-5E05BED8B1E2}" srcOrd="1" destOrd="0" presId="urn:microsoft.com/office/officeart/2005/8/layout/hierarchy1"/>
    <dgm:cxn modelId="{C4810AC0-F7F2-4FCE-8EBF-6618767B73DA}" type="presParOf" srcId="{A407FC6B-0A3B-4C76-9E3D-515F831065CD}" destId="{D6D413D5-23BE-465C-920A-A959BA64C15B}" srcOrd="1" destOrd="0" presId="urn:microsoft.com/office/officeart/2005/8/layout/hierarchy1"/>
    <dgm:cxn modelId="{99446BD6-E861-4F14-AFD3-0AB35FBC6EF5}" type="presParOf" srcId="{B173894B-7F32-42C5-BCB7-29A1A2DC39FA}" destId="{64BFDEB1-1C77-4F29-A51D-19267C2F8B1E}" srcOrd="1" destOrd="0" presId="urn:microsoft.com/office/officeart/2005/8/layout/hierarchy1"/>
    <dgm:cxn modelId="{4FBA1499-84BD-4538-B81A-42D58E5C366F}" type="presParOf" srcId="{64BFDEB1-1C77-4F29-A51D-19267C2F8B1E}" destId="{56B5F083-3DA3-4621-83E4-1C63D27D0E86}" srcOrd="0" destOrd="0" presId="urn:microsoft.com/office/officeart/2005/8/layout/hierarchy1"/>
    <dgm:cxn modelId="{D50C5812-4294-49CB-9EC8-E1D08581B80E}" type="presParOf" srcId="{56B5F083-3DA3-4621-83E4-1C63D27D0E86}" destId="{11713611-7B05-4CC3-8698-66E74FF69817}" srcOrd="0" destOrd="0" presId="urn:microsoft.com/office/officeart/2005/8/layout/hierarchy1"/>
    <dgm:cxn modelId="{CA67AFC1-C906-4209-9B8A-3921FA8A4582}" type="presParOf" srcId="{56B5F083-3DA3-4621-83E4-1C63D27D0E86}" destId="{C8D45F78-B628-42F6-A780-33226B780681}" srcOrd="1" destOrd="0" presId="urn:microsoft.com/office/officeart/2005/8/layout/hierarchy1"/>
    <dgm:cxn modelId="{65556AAE-7BF2-474A-A21B-FA61B7137C23}" type="presParOf" srcId="{64BFDEB1-1C77-4F29-A51D-19267C2F8B1E}" destId="{1490B980-DEF2-4854-904A-63695D55ABF9}" srcOrd="1" destOrd="0" presId="urn:microsoft.com/office/officeart/2005/8/layout/hierarchy1"/>
    <dgm:cxn modelId="{B072AEA1-E857-43DA-8560-C97C397E6242}" type="presParOf" srcId="{B173894B-7F32-42C5-BCB7-29A1A2DC39FA}" destId="{CC76BE87-1178-41A2-9B1F-2DE08A36E008}" srcOrd="2" destOrd="0" presId="urn:microsoft.com/office/officeart/2005/8/layout/hierarchy1"/>
    <dgm:cxn modelId="{D8450276-D144-4D1E-90F1-0449E3DEFE6F}" type="presParOf" srcId="{CC76BE87-1178-41A2-9B1F-2DE08A36E008}" destId="{FDD51893-4B5A-4D46-837C-12421A6798F9}" srcOrd="0" destOrd="0" presId="urn:microsoft.com/office/officeart/2005/8/layout/hierarchy1"/>
    <dgm:cxn modelId="{53DD0C43-A8CF-4D95-90D8-E5600932CCEA}" type="presParOf" srcId="{FDD51893-4B5A-4D46-837C-12421A6798F9}" destId="{AB9E39EB-5E7E-4467-A77F-0C522E7C3BC9}" srcOrd="0" destOrd="0" presId="urn:microsoft.com/office/officeart/2005/8/layout/hierarchy1"/>
    <dgm:cxn modelId="{D46F9788-AA19-47AA-87ED-795BC66174CE}" type="presParOf" srcId="{FDD51893-4B5A-4D46-837C-12421A6798F9}" destId="{96EACE6F-26AA-4D93-BAD6-37F5D2D20B98}" srcOrd="1" destOrd="0" presId="urn:microsoft.com/office/officeart/2005/8/layout/hierarchy1"/>
    <dgm:cxn modelId="{6580F67A-BF37-40F9-8620-E3EAECE37D25}" type="presParOf" srcId="{CC76BE87-1178-41A2-9B1F-2DE08A36E008}" destId="{B7C6D260-73BA-4B0F-A62C-FC969DFA215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BF8BE85-C20C-4BD6-B047-9D23BCE0918A}" type="doc">
      <dgm:prSet loTypeId="urn:microsoft.com/office/officeart/2018/2/layout/IconLabelList" loCatId="icon" qsTypeId="urn:microsoft.com/office/officeart/2005/8/quickstyle/simple1#3" qsCatId="simple" csTypeId="urn:microsoft.com/office/officeart/2018/5/colors/Iconchunking_neutralbg_colorful1" csCatId="colorful" phldr="1"/>
      <dgm:spPr/>
      <dgm:t>
        <a:bodyPr/>
        <a:lstStyle/>
        <a:p>
          <a:endParaRPr lang="en-US"/>
        </a:p>
      </dgm:t>
    </dgm:pt>
    <dgm:pt modelId="{596CC504-9A09-4FC8-AAF3-F0A9774734F8}">
      <dgm:prSet custT="1"/>
      <dgm:spPr/>
      <dgm:t>
        <a:bodyPr/>
        <a:lstStyle/>
        <a:p>
          <a:pPr>
            <a:lnSpc>
              <a:spcPct val="100000"/>
            </a:lnSpc>
          </a:pPr>
          <a:r>
            <a:rPr lang="en-GB" sz="1400">
              <a:latin typeface="Arial" panose="020B0604020202020204" pitchFamily="34" charset="0"/>
              <a:cs typeface="Arial" panose="020B0604020202020204" pitchFamily="34" charset="0"/>
            </a:rPr>
            <a:t>Nutritional deficiencies: Chronic lack of essential vitamins and minerals can lead to conditions like scurvy (Vitamin C deficiency), rickets (Vitamin D deficiency), and sever anaemia. </a:t>
          </a:r>
          <a:endParaRPr lang="en-US" sz="1400">
            <a:latin typeface="Arial" panose="020B0604020202020204" pitchFamily="34" charset="0"/>
            <a:cs typeface="Arial" panose="020B0604020202020204" pitchFamily="34" charset="0"/>
          </a:endParaRPr>
        </a:p>
      </dgm:t>
    </dgm:pt>
    <dgm:pt modelId="{8656D1E7-2861-4A3D-BA10-B7AD07992AA3}" type="parTrans" cxnId="{05AA7E75-454E-47E8-B301-AE4DCDB92B13}">
      <dgm:prSet/>
      <dgm:spPr/>
      <dgm:t>
        <a:bodyPr/>
        <a:lstStyle/>
        <a:p>
          <a:endParaRPr lang="en-US"/>
        </a:p>
      </dgm:t>
    </dgm:pt>
    <dgm:pt modelId="{21B47F55-26B9-4CB4-B21A-3DE2C219D393}" type="sibTrans" cxnId="{05AA7E75-454E-47E8-B301-AE4DCDB92B13}">
      <dgm:prSet/>
      <dgm:spPr/>
      <dgm:t>
        <a:bodyPr/>
        <a:lstStyle/>
        <a:p>
          <a:endParaRPr lang="en-US"/>
        </a:p>
      </dgm:t>
    </dgm:pt>
    <dgm:pt modelId="{0EFD4EE8-283C-4AFB-8705-BAFA2250EB32}">
      <dgm:prSet custT="1"/>
      <dgm:spPr/>
      <dgm:t>
        <a:bodyPr/>
        <a:lstStyle/>
        <a:p>
          <a:pPr>
            <a:lnSpc>
              <a:spcPct val="100000"/>
            </a:lnSpc>
          </a:pPr>
          <a:r>
            <a:rPr lang="en-GB" sz="1400">
              <a:latin typeface="Arial" panose="020B0604020202020204" pitchFamily="34" charset="0"/>
              <a:cs typeface="Arial" panose="020B0604020202020204" pitchFamily="34" charset="0"/>
            </a:rPr>
            <a:t>Metabolic and cardiovascular diseases: A long-term diet high in ultra processed safe foods increases the future risk of obesity, Type 2 diabetes, and cardiovascular disease.</a:t>
          </a:r>
          <a:endParaRPr lang="en-US" sz="1400">
            <a:latin typeface="Arial" panose="020B0604020202020204" pitchFamily="34" charset="0"/>
            <a:cs typeface="Arial" panose="020B0604020202020204" pitchFamily="34" charset="0"/>
          </a:endParaRPr>
        </a:p>
      </dgm:t>
    </dgm:pt>
    <dgm:pt modelId="{E46DB224-C086-4398-930D-E34B36C6FBC1}" type="parTrans" cxnId="{37FE7F9A-8249-46D5-B4E1-D00994373F4C}">
      <dgm:prSet/>
      <dgm:spPr/>
      <dgm:t>
        <a:bodyPr/>
        <a:lstStyle/>
        <a:p>
          <a:endParaRPr lang="en-US"/>
        </a:p>
      </dgm:t>
    </dgm:pt>
    <dgm:pt modelId="{0417FD24-800D-47C8-951D-8880B06FA803}" type="sibTrans" cxnId="{37FE7F9A-8249-46D5-B4E1-D00994373F4C}">
      <dgm:prSet/>
      <dgm:spPr/>
      <dgm:t>
        <a:bodyPr/>
        <a:lstStyle/>
        <a:p>
          <a:endParaRPr lang="en-US"/>
        </a:p>
      </dgm:t>
    </dgm:pt>
    <dgm:pt modelId="{2C0CAEC1-69C9-4437-BCE9-29711FAF88AB}">
      <dgm:prSet custT="1"/>
      <dgm:spPr/>
      <dgm:t>
        <a:bodyPr/>
        <a:lstStyle/>
        <a:p>
          <a:pPr>
            <a:lnSpc>
              <a:spcPct val="100000"/>
            </a:lnSpc>
          </a:pPr>
          <a:r>
            <a:rPr lang="en-GB" sz="1400">
              <a:latin typeface="Arial" panose="020B0604020202020204" pitchFamily="34" charset="0"/>
              <a:cs typeface="Arial" panose="020B0604020202020204" pitchFamily="34" charset="0"/>
            </a:rPr>
            <a:t>Gastrointestinal complications: Chronic constipation, abdominal pain, and poor gut microbiome health frequently result from a lack of dietary Fiber.</a:t>
          </a:r>
          <a:endParaRPr lang="en-US" sz="1400">
            <a:latin typeface="Arial" panose="020B0604020202020204" pitchFamily="34" charset="0"/>
            <a:cs typeface="Arial" panose="020B0604020202020204" pitchFamily="34" charset="0"/>
          </a:endParaRPr>
        </a:p>
      </dgm:t>
    </dgm:pt>
    <dgm:pt modelId="{53739C23-C0D2-4FCA-A993-F40B99843658}" type="parTrans" cxnId="{0A8F15E3-BA08-454B-928A-10276B706F79}">
      <dgm:prSet/>
      <dgm:spPr/>
      <dgm:t>
        <a:bodyPr/>
        <a:lstStyle/>
        <a:p>
          <a:endParaRPr lang="en-US"/>
        </a:p>
      </dgm:t>
    </dgm:pt>
    <dgm:pt modelId="{BB5125DF-44B7-4AED-A4FC-A31C601CBC5E}" type="sibTrans" cxnId="{0A8F15E3-BA08-454B-928A-10276B706F79}">
      <dgm:prSet/>
      <dgm:spPr/>
      <dgm:t>
        <a:bodyPr/>
        <a:lstStyle/>
        <a:p>
          <a:endParaRPr lang="en-US"/>
        </a:p>
      </dgm:t>
    </dgm:pt>
    <dgm:pt modelId="{1824CA28-2E9B-463F-8CBC-9FC35B3CBEFF}">
      <dgm:prSet custT="1"/>
      <dgm:spPr/>
      <dgm:t>
        <a:bodyPr/>
        <a:lstStyle/>
        <a:p>
          <a:pPr>
            <a:lnSpc>
              <a:spcPct val="100000"/>
            </a:lnSpc>
          </a:pPr>
          <a:r>
            <a:rPr lang="en-GB" sz="1400">
              <a:latin typeface="Arial" panose="020B0604020202020204" pitchFamily="34" charset="0"/>
              <a:cs typeface="Arial" panose="020B0604020202020204" pitchFamily="34" charset="0"/>
            </a:rPr>
            <a:t>Poor bone and dental health: Inadequate calcium and vitamin intake during key growth phases leads to weaker bone density and advanced dental decay.</a:t>
          </a:r>
          <a:endParaRPr lang="en-US" sz="1400">
            <a:latin typeface="Arial" panose="020B0604020202020204" pitchFamily="34" charset="0"/>
            <a:cs typeface="Arial" panose="020B0604020202020204" pitchFamily="34" charset="0"/>
          </a:endParaRPr>
        </a:p>
      </dgm:t>
    </dgm:pt>
    <dgm:pt modelId="{7EB6C970-C0F9-4685-A5CC-8AF07E9617C5}" type="parTrans" cxnId="{60E83D6F-A859-4C61-92EA-31B86DD2A1DC}">
      <dgm:prSet/>
      <dgm:spPr/>
      <dgm:t>
        <a:bodyPr/>
        <a:lstStyle/>
        <a:p>
          <a:endParaRPr lang="en-US"/>
        </a:p>
      </dgm:t>
    </dgm:pt>
    <dgm:pt modelId="{D2529F41-DC59-4CB1-9E07-8DF598D29A90}" type="sibTrans" cxnId="{60E83D6F-A859-4C61-92EA-31B86DD2A1DC}">
      <dgm:prSet/>
      <dgm:spPr/>
      <dgm:t>
        <a:bodyPr/>
        <a:lstStyle/>
        <a:p>
          <a:endParaRPr lang="en-US"/>
        </a:p>
      </dgm:t>
    </dgm:pt>
    <dgm:pt modelId="{905941C4-2D78-431E-8E1C-D7F95543C59B}">
      <dgm:prSet custT="1"/>
      <dgm:spPr/>
      <dgm:t>
        <a:bodyPr/>
        <a:lstStyle/>
        <a:p>
          <a:pPr>
            <a:lnSpc>
              <a:spcPct val="100000"/>
            </a:lnSpc>
          </a:pPr>
          <a:r>
            <a:rPr lang="en-GB" sz="1400">
              <a:latin typeface="Arial" panose="020B0604020202020204" pitchFamily="34" charset="0"/>
              <a:cs typeface="Arial" panose="020B0604020202020204" pitchFamily="34" charset="0"/>
            </a:rPr>
            <a:t>Avoidant restrictive food intake disorder (ARFID): extreme sensory-based food selectivity can formalise into ARFID; perpetuating sever physical growth restriction and systemic malnutrition into adolescence and adulthood. </a:t>
          </a:r>
          <a:endParaRPr lang="en-US" sz="1400">
            <a:latin typeface="Arial" panose="020B0604020202020204" pitchFamily="34" charset="0"/>
            <a:cs typeface="Arial" panose="020B0604020202020204" pitchFamily="34" charset="0"/>
          </a:endParaRPr>
        </a:p>
      </dgm:t>
    </dgm:pt>
    <dgm:pt modelId="{FDC0AF29-6054-43FF-BD72-1120419D2CC9}" type="parTrans" cxnId="{EA1BCAF4-D8A9-46FA-9327-A12DAE2A0D03}">
      <dgm:prSet/>
      <dgm:spPr/>
      <dgm:t>
        <a:bodyPr/>
        <a:lstStyle/>
        <a:p>
          <a:endParaRPr lang="en-US"/>
        </a:p>
      </dgm:t>
    </dgm:pt>
    <dgm:pt modelId="{1DD4977A-4C03-40B7-94C9-FFDC2DCDF10B}" type="sibTrans" cxnId="{EA1BCAF4-D8A9-46FA-9327-A12DAE2A0D03}">
      <dgm:prSet/>
      <dgm:spPr/>
      <dgm:t>
        <a:bodyPr/>
        <a:lstStyle/>
        <a:p>
          <a:endParaRPr lang="en-US"/>
        </a:p>
      </dgm:t>
    </dgm:pt>
    <dgm:pt modelId="{4FB96C9E-69A0-4453-BD05-A6A00D87DE3D}" type="pres">
      <dgm:prSet presAssocID="{EBF8BE85-C20C-4BD6-B047-9D23BCE0918A}" presName="root" presStyleCnt="0">
        <dgm:presLayoutVars>
          <dgm:dir/>
          <dgm:resizeHandles val="exact"/>
        </dgm:presLayoutVars>
      </dgm:prSet>
      <dgm:spPr/>
    </dgm:pt>
    <dgm:pt modelId="{CC1A6122-52D2-49DD-A797-49FF57E1B72F}" type="pres">
      <dgm:prSet presAssocID="{596CC504-9A09-4FC8-AAF3-F0A9774734F8}" presName="compNode" presStyleCnt="0"/>
      <dgm:spPr/>
    </dgm:pt>
    <dgm:pt modelId="{2E4A8219-2043-4C91-900C-B18976C23896}" type="pres">
      <dgm:prSet presAssocID="{596CC504-9A09-4FC8-AAF3-F0A9774734F8}"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edicine"/>
        </a:ext>
      </dgm:extLst>
    </dgm:pt>
    <dgm:pt modelId="{87CD126F-21A5-4D4E-84DA-FB2A2BC96C95}" type="pres">
      <dgm:prSet presAssocID="{596CC504-9A09-4FC8-AAF3-F0A9774734F8}" presName="spaceRect" presStyleCnt="0"/>
      <dgm:spPr/>
    </dgm:pt>
    <dgm:pt modelId="{23FBAA0B-B586-4C3D-B93D-44D5EE3C002E}" type="pres">
      <dgm:prSet presAssocID="{596CC504-9A09-4FC8-AAF3-F0A9774734F8}" presName="textRect" presStyleLbl="revTx" presStyleIdx="0" presStyleCnt="5">
        <dgm:presLayoutVars>
          <dgm:chMax val="1"/>
          <dgm:chPref val="1"/>
        </dgm:presLayoutVars>
      </dgm:prSet>
      <dgm:spPr/>
    </dgm:pt>
    <dgm:pt modelId="{37B29639-B3B3-48A5-A727-3C5C515AC17F}" type="pres">
      <dgm:prSet presAssocID="{21B47F55-26B9-4CB4-B21A-3DE2C219D393}" presName="sibTrans" presStyleCnt="0"/>
      <dgm:spPr/>
    </dgm:pt>
    <dgm:pt modelId="{56D41ADF-88C1-4A59-A2C5-5AA81C55B300}" type="pres">
      <dgm:prSet presAssocID="{0EFD4EE8-283C-4AFB-8705-BAFA2250EB32}" presName="compNode" presStyleCnt="0"/>
      <dgm:spPr/>
    </dgm:pt>
    <dgm:pt modelId="{BFDE1789-5003-47C6-85A4-E0482C5FBF1F}" type="pres">
      <dgm:prSet presAssocID="{0EFD4EE8-283C-4AFB-8705-BAFA2250EB32}"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Organ"/>
        </a:ext>
      </dgm:extLst>
    </dgm:pt>
    <dgm:pt modelId="{A9E210EC-5C5B-438D-A139-8703DB54291C}" type="pres">
      <dgm:prSet presAssocID="{0EFD4EE8-283C-4AFB-8705-BAFA2250EB32}" presName="spaceRect" presStyleCnt="0"/>
      <dgm:spPr/>
    </dgm:pt>
    <dgm:pt modelId="{185D42CF-E350-4BB0-8E97-3369B5F00015}" type="pres">
      <dgm:prSet presAssocID="{0EFD4EE8-283C-4AFB-8705-BAFA2250EB32}" presName="textRect" presStyleLbl="revTx" presStyleIdx="1" presStyleCnt="5">
        <dgm:presLayoutVars>
          <dgm:chMax val="1"/>
          <dgm:chPref val="1"/>
        </dgm:presLayoutVars>
      </dgm:prSet>
      <dgm:spPr/>
    </dgm:pt>
    <dgm:pt modelId="{7096962E-86CB-4B8C-8D4A-6CB710087F30}" type="pres">
      <dgm:prSet presAssocID="{0417FD24-800D-47C8-951D-8880B06FA803}" presName="sibTrans" presStyleCnt="0"/>
      <dgm:spPr/>
    </dgm:pt>
    <dgm:pt modelId="{4DB70D1B-CB5A-43F3-BDFD-59423C706986}" type="pres">
      <dgm:prSet presAssocID="{2C0CAEC1-69C9-4437-BCE9-29711FAF88AB}" presName="compNode" presStyleCnt="0"/>
      <dgm:spPr/>
    </dgm:pt>
    <dgm:pt modelId="{836F646D-904C-4D44-876F-60A0F3C6EEA1}" type="pres">
      <dgm:prSet presAssocID="{2C0CAEC1-69C9-4437-BCE9-29711FAF88AB}"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omach"/>
        </a:ext>
      </dgm:extLst>
    </dgm:pt>
    <dgm:pt modelId="{540C0DC3-B2F5-496E-93BB-A13ABCC5D036}" type="pres">
      <dgm:prSet presAssocID="{2C0CAEC1-69C9-4437-BCE9-29711FAF88AB}" presName="spaceRect" presStyleCnt="0"/>
      <dgm:spPr/>
    </dgm:pt>
    <dgm:pt modelId="{1A4B33B3-0062-4F82-8C41-74855D74A3FB}" type="pres">
      <dgm:prSet presAssocID="{2C0CAEC1-69C9-4437-BCE9-29711FAF88AB}" presName="textRect" presStyleLbl="revTx" presStyleIdx="2" presStyleCnt="5">
        <dgm:presLayoutVars>
          <dgm:chMax val="1"/>
          <dgm:chPref val="1"/>
        </dgm:presLayoutVars>
      </dgm:prSet>
      <dgm:spPr/>
    </dgm:pt>
    <dgm:pt modelId="{AD2CABFD-89FD-4B21-B592-59C9B105D059}" type="pres">
      <dgm:prSet presAssocID="{BB5125DF-44B7-4AED-A4FC-A31C601CBC5E}" presName="sibTrans" presStyleCnt="0"/>
      <dgm:spPr/>
    </dgm:pt>
    <dgm:pt modelId="{42E981BE-BE9B-4F73-8A1C-6684418BE056}" type="pres">
      <dgm:prSet presAssocID="{1824CA28-2E9B-463F-8CBC-9FC35B3CBEFF}" presName="compNode" presStyleCnt="0"/>
      <dgm:spPr/>
    </dgm:pt>
    <dgm:pt modelId="{33CA038A-30D7-4057-8437-4849951962FF}" type="pres">
      <dgm:prSet presAssocID="{1824CA28-2E9B-463F-8CBC-9FC35B3CBEFF}"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oth"/>
        </a:ext>
      </dgm:extLst>
    </dgm:pt>
    <dgm:pt modelId="{F0C8ABB2-2453-4ABA-A678-50F6505B0A0C}" type="pres">
      <dgm:prSet presAssocID="{1824CA28-2E9B-463F-8CBC-9FC35B3CBEFF}" presName="spaceRect" presStyleCnt="0"/>
      <dgm:spPr/>
    </dgm:pt>
    <dgm:pt modelId="{CC4ADFCA-585B-45D9-BBC0-DD0365AC6167}" type="pres">
      <dgm:prSet presAssocID="{1824CA28-2E9B-463F-8CBC-9FC35B3CBEFF}" presName="textRect" presStyleLbl="revTx" presStyleIdx="3" presStyleCnt="5">
        <dgm:presLayoutVars>
          <dgm:chMax val="1"/>
          <dgm:chPref val="1"/>
        </dgm:presLayoutVars>
      </dgm:prSet>
      <dgm:spPr/>
    </dgm:pt>
    <dgm:pt modelId="{CC79F635-EF48-4233-A4FD-BC64B8CD6EB2}" type="pres">
      <dgm:prSet presAssocID="{D2529F41-DC59-4CB1-9E07-8DF598D29A90}" presName="sibTrans" presStyleCnt="0"/>
      <dgm:spPr/>
    </dgm:pt>
    <dgm:pt modelId="{2DD55F1C-6292-4FCF-9D14-F273B071223A}" type="pres">
      <dgm:prSet presAssocID="{905941C4-2D78-431E-8E1C-D7F95543C59B}" presName="compNode" presStyleCnt="0"/>
      <dgm:spPr/>
    </dgm:pt>
    <dgm:pt modelId="{B1DC6BD9-E2D3-4C3B-8491-22A9205F8BFF}" type="pres">
      <dgm:prSet presAssocID="{905941C4-2D78-431E-8E1C-D7F95543C59B}"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Irritant"/>
        </a:ext>
      </dgm:extLst>
    </dgm:pt>
    <dgm:pt modelId="{9AAD0B7A-4B86-4E48-9A32-FBED40AC5FCD}" type="pres">
      <dgm:prSet presAssocID="{905941C4-2D78-431E-8E1C-D7F95543C59B}" presName="spaceRect" presStyleCnt="0"/>
      <dgm:spPr/>
    </dgm:pt>
    <dgm:pt modelId="{2D578C40-581E-4D13-A386-285C25CFDEB7}" type="pres">
      <dgm:prSet presAssocID="{905941C4-2D78-431E-8E1C-D7F95543C59B}" presName="textRect" presStyleLbl="revTx" presStyleIdx="4" presStyleCnt="5">
        <dgm:presLayoutVars>
          <dgm:chMax val="1"/>
          <dgm:chPref val="1"/>
        </dgm:presLayoutVars>
      </dgm:prSet>
      <dgm:spPr/>
    </dgm:pt>
  </dgm:ptLst>
  <dgm:cxnLst>
    <dgm:cxn modelId="{1E278647-D58B-4BAA-B68B-06B8F9B6DC14}" type="presOf" srcId="{905941C4-2D78-431E-8E1C-D7F95543C59B}" destId="{2D578C40-581E-4D13-A386-285C25CFDEB7}" srcOrd="0" destOrd="0" presId="urn:microsoft.com/office/officeart/2018/2/layout/IconLabelList"/>
    <dgm:cxn modelId="{60E83D6F-A859-4C61-92EA-31B86DD2A1DC}" srcId="{EBF8BE85-C20C-4BD6-B047-9D23BCE0918A}" destId="{1824CA28-2E9B-463F-8CBC-9FC35B3CBEFF}" srcOrd="3" destOrd="0" parTransId="{7EB6C970-C0F9-4685-A5CC-8AF07E9617C5}" sibTransId="{D2529F41-DC59-4CB1-9E07-8DF598D29A90}"/>
    <dgm:cxn modelId="{05AA7E75-454E-47E8-B301-AE4DCDB92B13}" srcId="{EBF8BE85-C20C-4BD6-B047-9D23BCE0918A}" destId="{596CC504-9A09-4FC8-AAF3-F0A9774734F8}" srcOrd="0" destOrd="0" parTransId="{8656D1E7-2861-4A3D-BA10-B7AD07992AA3}" sibTransId="{21B47F55-26B9-4CB4-B21A-3DE2C219D393}"/>
    <dgm:cxn modelId="{E486378A-3836-44E4-A564-A90A09EA65C0}" type="presOf" srcId="{EBF8BE85-C20C-4BD6-B047-9D23BCE0918A}" destId="{4FB96C9E-69A0-4453-BD05-A6A00D87DE3D}" srcOrd="0" destOrd="0" presId="urn:microsoft.com/office/officeart/2018/2/layout/IconLabelList"/>
    <dgm:cxn modelId="{4799598F-D440-4807-B384-55F839AD16C3}" type="presOf" srcId="{2C0CAEC1-69C9-4437-BCE9-29711FAF88AB}" destId="{1A4B33B3-0062-4F82-8C41-74855D74A3FB}" srcOrd="0" destOrd="0" presId="urn:microsoft.com/office/officeart/2018/2/layout/IconLabelList"/>
    <dgm:cxn modelId="{26ECAA91-00A1-4B85-B338-327E3F140C35}" type="presOf" srcId="{1824CA28-2E9B-463F-8CBC-9FC35B3CBEFF}" destId="{CC4ADFCA-585B-45D9-BBC0-DD0365AC6167}" srcOrd="0" destOrd="0" presId="urn:microsoft.com/office/officeart/2018/2/layout/IconLabelList"/>
    <dgm:cxn modelId="{37FE7F9A-8249-46D5-B4E1-D00994373F4C}" srcId="{EBF8BE85-C20C-4BD6-B047-9D23BCE0918A}" destId="{0EFD4EE8-283C-4AFB-8705-BAFA2250EB32}" srcOrd="1" destOrd="0" parTransId="{E46DB224-C086-4398-930D-E34B36C6FBC1}" sibTransId="{0417FD24-800D-47C8-951D-8880B06FA803}"/>
    <dgm:cxn modelId="{0A8F15E3-BA08-454B-928A-10276B706F79}" srcId="{EBF8BE85-C20C-4BD6-B047-9D23BCE0918A}" destId="{2C0CAEC1-69C9-4437-BCE9-29711FAF88AB}" srcOrd="2" destOrd="0" parTransId="{53739C23-C0D2-4FCA-A993-F40B99843658}" sibTransId="{BB5125DF-44B7-4AED-A4FC-A31C601CBC5E}"/>
    <dgm:cxn modelId="{261FF6EF-B8CD-4E44-BCDF-7CB5DE2C1EEA}" type="presOf" srcId="{596CC504-9A09-4FC8-AAF3-F0A9774734F8}" destId="{23FBAA0B-B586-4C3D-B93D-44D5EE3C002E}" srcOrd="0" destOrd="0" presId="urn:microsoft.com/office/officeart/2018/2/layout/IconLabelList"/>
    <dgm:cxn modelId="{EA1BCAF4-D8A9-46FA-9327-A12DAE2A0D03}" srcId="{EBF8BE85-C20C-4BD6-B047-9D23BCE0918A}" destId="{905941C4-2D78-431E-8E1C-D7F95543C59B}" srcOrd="4" destOrd="0" parTransId="{FDC0AF29-6054-43FF-BD72-1120419D2CC9}" sibTransId="{1DD4977A-4C03-40B7-94C9-FFDC2DCDF10B}"/>
    <dgm:cxn modelId="{00C5C0F7-C5E8-43D0-AB81-287B39C42719}" type="presOf" srcId="{0EFD4EE8-283C-4AFB-8705-BAFA2250EB32}" destId="{185D42CF-E350-4BB0-8E97-3369B5F00015}" srcOrd="0" destOrd="0" presId="urn:microsoft.com/office/officeart/2018/2/layout/IconLabelList"/>
    <dgm:cxn modelId="{1891826A-EB2A-42AD-AC83-CABEC9CD5CD0}" type="presParOf" srcId="{4FB96C9E-69A0-4453-BD05-A6A00D87DE3D}" destId="{CC1A6122-52D2-49DD-A797-49FF57E1B72F}" srcOrd="0" destOrd="0" presId="urn:microsoft.com/office/officeart/2018/2/layout/IconLabelList"/>
    <dgm:cxn modelId="{6460A6AB-6D47-4A39-AD9A-D3C65E9E3BD9}" type="presParOf" srcId="{CC1A6122-52D2-49DD-A797-49FF57E1B72F}" destId="{2E4A8219-2043-4C91-900C-B18976C23896}" srcOrd="0" destOrd="0" presId="urn:microsoft.com/office/officeart/2018/2/layout/IconLabelList"/>
    <dgm:cxn modelId="{BD71D779-CBA0-46FB-9A77-513FFA7B8C81}" type="presParOf" srcId="{CC1A6122-52D2-49DD-A797-49FF57E1B72F}" destId="{87CD126F-21A5-4D4E-84DA-FB2A2BC96C95}" srcOrd="1" destOrd="0" presId="urn:microsoft.com/office/officeart/2018/2/layout/IconLabelList"/>
    <dgm:cxn modelId="{3AB15F91-963A-4584-B362-42764186D82C}" type="presParOf" srcId="{CC1A6122-52D2-49DD-A797-49FF57E1B72F}" destId="{23FBAA0B-B586-4C3D-B93D-44D5EE3C002E}" srcOrd="2" destOrd="0" presId="urn:microsoft.com/office/officeart/2018/2/layout/IconLabelList"/>
    <dgm:cxn modelId="{27EED232-20F6-46AD-8D52-705C4E62113A}" type="presParOf" srcId="{4FB96C9E-69A0-4453-BD05-A6A00D87DE3D}" destId="{37B29639-B3B3-48A5-A727-3C5C515AC17F}" srcOrd="1" destOrd="0" presId="urn:microsoft.com/office/officeart/2018/2/layout/IconLabelList"/>
    <dgm:cxn modelId="{ADA62EFA-6E49-4FB9-9754-F422D7FED430}" type="presParOf" srcId="{4FB96C9E-69A0-4453-BD05-A6A00D87DE3D}" destId="{56D41ADF-88C1-4A59-A2C5-5AA81C55B300}" srcOrd="2" destOrd="0" presId="urn:microsoft.com/office/officeart/2018/2/layout/IconLabelList"/>
    <dgm:cxn modelId="{16F22E43-5ABC-46DD-813B-D8FF7DCAAAEE}" type="presParOf" srcId="{56D41ADF-88C1-4A59-A2C5-5AA81C55B300}" destId="{BFDE1789-5003-47C6-85A4-E0482C5FBF1F}" srcOrd="0" destOrd="0" presId="urn:microsoft.com/office/officeart/2018/2/layout/IconLabelList"/>
    <dgm:cxn modelId="{8EE3C822-5E95-4F5A-9699-943B561DA310}" type="presParOf" srcId="{56D41ADF-88C1-4A59-A2C5-5AA81C55B300}" destId="{A9E210EC-5C5B-438D-A139-8703DB54291C}" srcOrd="1" destOrd="0" presId="urn:microsoft.com/office/officeart/2018/2/layout/IconLabelList"/>
    <dgm:cxn modelId="{5C5AFDBC-5E36-498F-80E4-C9AB3EFA60BB}" type="presParOf" srcId="{56D41ADF-88C1-4A59-A2C5-5AA81C55B300}" destId="{185D42CF-E350-4BB0-8E97-3369B5F00015}" srcOrd="2" destOrd="0" presId="urn:microsoft.com/office/officeart/2018/2/layout/IconLabelList"/>
    <dgm:cxn modelId="{26ECEB3D-5105-469A-99F1-DCF118B6A66F}" type="presParOf" srcId="{4FB96C9E-69A0-4453-BD05-A6A00D87DE3D}" destId="{7096962E-86CB-4B8C-8D4A-6CB710087F30}" srcOrd="3" destOrd="0" presId="urn:microsoft.com/office/officeart/2018/2/layout/IconLabelList"/>
    <dgm:cxn modelId="{62F72FA8-1A78-42EE-BCAA-971E5B4EC323}" type="presParOf" srcId="{4FB96C9E-69A0-4453-BD05-A6A00D87DE3D}" destId="{4DB70D1B-CB5A-43F3-BDFD-59423C706986}" srcOrd="4" destOrd="0" presId="urn:microsoft.com/office/officeart/2018/2/layout/IconLabelList"/>
    <dgm:cxn modelId="{8966CC2F-EB0E-40B5-BE4A-7350501DF6B9}" type="presParOf" srcId="{4DB70D1B-CB5A-43F3-BDFD-59423C706986}" destId="{836F646D-904C-4D44-876F-60A0F3C6EEA1}" srcOrd="0" destOrd="0" presId="urn:microsoft.com/office/officeart/2018/2/layout/IconLabelList"/>
    <dgm:cxn modelId="{935C1E53-A416-4F0E-AAA2-B2630B1A4AEC}" type="presParOf" srcId="{4DB70D1B-CB5A-43F3-BDFD-59423C706986}" destId="{540C0DC3-B2F5-496E-93BB-A13ABCC5D036}" srcOrd="1" destOrd="0" presId="urn:microsoft.com/office/officeart/2018/2/layout/IconLabelList"/>
    <dgm:cxn modelId="{92CEDB45-7B79-4617-A879-945D42587931}" type="presParOf" srcId="{4DB70D1B-CB5A-43F3-BDFD-59423C706986}" destId="{1A4B33B3-0062-4F82-8C41-74855D74A3FB}" srcOrd="2" destOrd="0" presId="urn:microsoft.com/office/officeart/2018/2/layout/IconLabelList"/>
    <dgm:cxn modelId="{FE6635D8-4940-4B3B-B5D9-BA3CE82BBDA1}" type="presParOf" srcId="{4FB96C9E-69A0-4453-BD05-A6A00D87DE3D}" destId="{AD2CABFD-89FD-4B21-B592-59C9B105D059}" srcOrd="5" destOrd="0" presId="urn:microsoft.com/office/officeart/2018/2/layout/IconLabelList"/>
    <dgm:cxn modelId="{4FD7807A-DE4B-488A-BF2E-18F1673ADA4D}" type="presParOf" srcId="{4FB96C9E-69A0-4453-BD05-A6A00D87DE3D}" destId="{42E981BE-BE9B-4F73-8A1C-6684418BE056}" srcOrd="6" destOrd="0" presId="urn:microsoft.com/office/officeart/2018/2/layout/IconLabelList"/>
    <dgm:cxn modelId="{66C0B5D5-C1A5-4120-A250-9E940053F009}" type="presParOf" srcId="{42E981BE-BE9B-4F73-8A1C-6684418BE056}" destId="{33CA038A-30D7-4057-8437-4849951962FF}" srcOrd="0" destOrd="0" presId="urn:microsoft.com/office/officeart/2018/2/layout/IconLabelList"/>
    <dgm:cxn modelId="{9B1F5608-D0FB-4A74-8CBA-1BC1DB6F5C93}" type="presParOf" srcId="{42E981BE-BE9B-4F73-8A1C-6684418BE056}" destId="{F0C8ABB2-2453-4ABA-A678-50F6505B0A0C}" srcOrd="1" destOrd="0" presId="urn:microsoft.com/office/officeart/2018/2/layout/IconLabelList"/>
    <dgm:cxn modelId="{85567019-B360-4336-87AF-413159C70A4D}" type="presParOf" srcId="{42E981BE-BE9B-4F73-8A1C-6684418BE056}" destId="{CC4ADFCA-585B-45D9-BBC0-DD0365AC6167}" srcOrd="2" destOrd="0" presId="urn:microsoft.com/office/officeart/2018/2/layout/IconLabelList"/>
    <dgm:cxn modelId="{304BE6DC-2F24-4CD2-9BA7-16DDFFA55472}" type="presParOf" srcId="{4FB96C9E-69A0-4453-BD05-A6A00D87DE3D}" destId="{CC79F635-EF48-4233-A4FD-BC64B8CD6EB2}" srcOrd="7" destOrd="0" presId="urn:microsoft.com/office/officeart/2018/2/layout/IconLabelList"/>
    <dgm:cxn modelId="{FB0FFD60-1E34-4998-B178-CE276822AC36}" type="presParOf" srcId="{4FB96C9E-69A0-4453-BD05-A6A00D87DE3D}" destId="{2DD55F1C-6292-4FCF-9D14-F273B071223A}" srcOrd="8" destOrd="0" presId="urn:microsoft.com/office/officeart/2018/2/layout/IconLabelList"/>
    <dgm:cxn modelId="{F8886211-F126-4226-A3BC-D9B38155E8DB}" type="presParOf" srcId="{2DD55F1C-6292-4FCF-9D14-F273B071223A}" destId="{B1DC6BD9-E2D3-4C3B-8491-22A9205F8BFF}" srcOrd="0" destOrd="0" presId="urn:microsoft.com/office/officeart/2018/2/layout/IconLabelList"/>
    <dgm:cxn modelId="{FA0CE959-9C14-4846-BADA-45FE6430E1B3}" type="presParOf" srcId="{2DD55F1C-6292-4FCF-9D14-F273B071223A}" destId="{9AAD0B7A-4B86-4E48-9A32-FBED40AC5FCD}" srcOrd="1" destOrd="0" presId="urn:microsoft.com/office/officeart/2018/2/layout/IconLabelList"/>
    <dgm:cxn modelId="{1FE3F360-F0B9-487E-99E8-4055D3EE24DE}" type="presParOf" srcId="{2DD55F1C-6292-4FCF-9D14-F273B071223A}" destId="{2D578C40-581E-4D13-A386-285C25CFDEB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8033F34-191F-4725-A574-5034B77539EA}" type="doc">
      <dgm:prSet loTypeId="urn:microsoft.com/office/officeart/2008/layout/LinedList" loCatId="list" qsTypeId="urn:microsoft.com/office/officeart/2005/8/quickstyle/simple1#365" qsCatId="simple" csTypeId="urn:microsoft.com/office/officeart/2005/8/colors/colorful2#95" csCatId="colorful"/>
      <dgm:spPr/>
      <dgm:t>
        <a:bodyPr/>
        <a:lstStyle/>
        <a:p>
          <a:endParaRPr lang="en-US"/>
        </a:p>
      </dgm:t>
    </dgm:pt>
    <dgm:pt modelId="{AA6EC4D8-B975-40A1-8147-4D01C66AC18A}">
      <dgm:prSet/>
      <dgm:spPr/>
      <dgm:t>
        <a:bodyPr/>
        <a:lstStyle/>
        <a:p>
          <a:r>
            <a:rPr lang="en-GB">
              <a:latin typeface="Arial" panose="020B0604020202020204" pitchFamily="34" charset="0"/>
              <a:cs typeface="Arial" panose="020B0604020202020204" pitchFamily="34" charset="0"/>
            </a:rPr>
            <a:t>Elevated risk of AFRID: Over time food restrictions can turn into severe clinical eating disorders. While AFRID is not driven by body image , research suggests that autistic individuals who experience childhood eating struggles are also at a high risk of developing eating disorders such as anorexia nervosa. </a:t>
          </a:r>
          <a:endParaRPr lang="en-US">
            <a:latin typeface="Arial" panose="020B0604020202020204" pitchFamily="34" charset="0"/>
            <a:cs typeface="Arial" panose="020B0604020202020204" pitchFamily="34" charset="0"/>
          </a:endParaRPr>
        </a:p>
      </dgm:t>
    </dgm:pt>
    <dgm:pt modelId="{5AAB69B9-E5CE-4B2B-A1BB-C126374345EF}" type="parTrans" cxnId="{87462022-7AEF-4928-AC1A-01DA0ED2D775}">
      <dgm:prSet/>
      <dgm:spPr/>
      <dgm:t>
        <a:bodyPr/>
        <a:lstStyle/>
        <a:p>
          <a:endParaRPr lang="en-US"/>
        </a:p>
      </dgm:t>
    </dgm:pt>
    <dgm:pt modelId="{A23527B9-D4C0-496C-9183-6F5EB11B1DF2}" type="sibTrans" cxnId="{87462022-7AEF-4928-AC1A-01DA0ED2D775}">
      <dgm:prSet/>
      <dgm:spPr/>
      <dgm:t>
        <a:bodyPr/>
        <a:lstStyle/>
        <a:p>
          <a:endParaRPr lang="en-US"/>
        </a:p>
      </dgm:t>
    </dgm:pt>
    <dgm:pt modelId="{8B738B9B-3160-4D0C-A385-F000B773081A}">
      <dgm:prSet custT="1"/>
      <dgm:spPr/>
      <dgm:t>
        <a:bodyPr/>
        <a:lstStyle/>
        <a:p>
          <a:r>
            <a:rPr lang="en-GB" sz="1800">
              <a:latin typeface="Arial" panose="020B0604020202020204" pitchFamily="34" charset="0"/>
              <a:cs typeface="Arial" panose="020B0604020202020204" pitchFamily="34" charset="0"/>
            </a:rPr>
            <a:t>Chronic mealtime and general anxiety: Forcing an autistic child to eat outside of their safe comfort zones causes genuine trauma and fear, which could then cause the child to have an anxiety disorder associated with mealtimes and sensory experiences. </a:t>
          </a:r>
          <a:endParaRPr lang="en-US" sz="1800">
            <a:latin typeface="Arial" panose="020B0604020202020204" pitchFamily="34" charset="0"/>
            <a:cs typeface="Arial" panose="020B0604020202020204" pitchFamily="34" charset="0"/>
          </a:endParaRPr>
        </a:p>
      </dgm:t>
    </dgm:pt>
    <dgm:pt modelId="{77B11164-80AB-4CE1-B38C-8209B9E1DAC7}" type="parTrans" cxnId="{C598A4F4-97C0-41CE-820E-90563F50F1A7}">
      <dgm:prSet/>
      <dgm:spPr/>
      <dgm:t>
        <a:bodyPr/>
        <a:lstStyle/>
        <a:p>
          <a:endParaRPr lang="en-US"/>
        </a:p>
      </dgm:t>
    </dgm:pt>
    <dgm:pt modelId="{D0C840C8-8352-4E7E-BA91-D0933FFDED30}" type="sibTrans" cxnId="{C598A4F4-97C0-41CE-820E-90563F50F1A7}">
      <dgm:prSet/>
      <dgm:spPr/>
      <dgm:t>
        <a:bodyPr/>
        <a:lstStyle/>
        <a:p>
          <a:endParaRPr lang="en-US"/>
        </a:p>
      </dgm:t>
    </dgm:pt>
    <dgm:pt modelId="{D5E3526B-A870-413A-803C-524E96D095CD}">
      <dgm:prSet custT="1"/>
      <dgm:spPr/>
      <dgm:t>
        <a:bodyPr/>
        <a:lstStyle/>
        <a:p>
          <a:r>
            <a:rPr lang="en-GB" sz="1800">
              <a:latin typeface="Arial" panose="020B0604020202020204" pitchFamily="34" charset="0"/>
              <a:cs typeface="Arial" panose="020B0604020202020204" pitchFamily="34" charset="0"/>
            </a:rPr>
            <a:t>Social isolation &amp; Functional Impairment: As children grow, a limited diet leads to social isolation. They may avoid interactions with friends, school trips, or social events altogether out of fear that they will be forced to encounter unmanageable foods or feel different from neurotypical; peers.</a:t>
          </a:r>
          <a:endParaRPr lang="en-US" sz="1800">
            <a:latin typeface="Arial" panose="020B0604020202020204" pitchFamily="34" charset="0"/>
            <a:cs typeface="Arial" panose="020B0604020202020204" pitchFamily="34" charset="0"/>
          </a:endParaRPr>
        </a:p>
      </dgm:t>
    </dgm:pt>
    <dgm:pt modelId="{5DD2F033-648E-4774-A5AC-AF74B5D9788F}" type="parTrans" cxnId="{B24DA45E-2491-4AF1-8A77-423C54B192DD}">
      <dgm:prSet/>
      <dgm:spPr/>
      <dgm:t>
        <a:bodyPr/>
        <a:lstStyle/>
        <a:p>
          <a:endParaRPr lang="en-US"/>
        </a:p>
      </dgm:t>
    </dgm:pt>
    <dgm:pt modelId="{202C4A97-326E-4338-9C98-0D7D8CF3EF23}" type="sibTrans" cxnId="{B24DA45E-2491-4AF1-8A77-423C54B192DD}">
      <dgm:prSet/>
      <dgm:spPr/>
      <dgm:t>
        <a:bodyPr/>
        <a:lstStyle/>
        <a:p>
          <a:endParaRPr lang="en-US"/>
        </a:p>
      </dgm:t>
    </dgm:pt>
    <dgm:pt modelId="{B46BB290-7742-4542-AF5A-B5AFA5451FC1}">
      <dgm:prSet custT="1"/>
      <dgm:spPr/>
      <dgm:t>
        <a:bodyPr/>
        <a:lstStyle/>
        <a:p>
          <a:r>
            <a:rPr lang="en-GB" sz="1800">
              <a:latin typeface="Arial" panose="020B0604020202020204" pitchFamily="34" charset="0"/>
              <a:cs typeface="Arial" panose="020B0604020202020204" pitchFamily="34" charset="0"/>
            </a:rPr>
            <a:t>Depressive symptoms and low self esteem: Failing to meet external pressure and expectations based around eating can cause low self esteem. The heavy burden of social exclusion, constant anxiety, and functional impairment increases the chances of depressive symptoms and feelings of helplessness and a sense on not belonging amongst autistic individuals. </a:t>
          </a:r>
          <a:endParaRPr lang="en-US" sz="1800">
            <a:latin typeface="Arial" panose="020B0604020202020204" pitchFamily="34" charset="0"/>
            <a:cs typeface="Arial" panose="020B0604020202020204" pitchFamily="34" charset="0"/>
          </a:endParaRPr>
        </a:p>
      </dgm:t>
    </dgm:pt>
    <dgm:pt modelId="{3350DEBD-4485-4211-98AF-5FBEF8D92716}" type="parTrans" cxnId="{813551E8-39C3-4F54-92DF-81481377CF05}">
      <dgm:prSet/>
      <dgm:spPr/>
      <dgm:t>
        <a:bodyPr/>
        <a:lstStyle/>
        <a:p>
          <a:endParaRPr lang="en-US"/>
        </a:p>
      </dgm:t>
    </dgm:pt>
    <dgm:pt modelId="{2EC8280B-55DC-4AAB-835F-6BD542304D66}" type="sibTrans" cxnId="{813551E8-39C3-4F54-92DF-81481377CF05}">
      <dgm:prSet/>
      <dgm:spPr/>
      <dgm:t>
        <a:bodyPr/>
        <a:lstStyle/>
        <a:p>
          <a:endParaRPr lang="en-US"/>
        </a:p>
      </dgm:t>
    </dgm:pt>
    <dgm:pt modelId="{FA7B97EB-ECAF-486D-A243-A1B89F2348B4}" type="pres">
      <dgm:prSet presAssocID="{E8033F34-191F-4725-A574-5034B77539EA}" presName="vert0" presStyleCnt="0">
        <dgm:presLayoutVars>
          <dgm:dir/>
          <dgm:animOne val="branch"/>
          <dgm:animLvl val="lvl"/>
        </dgm:presLayoutVars>
      </dgm:prSet>
      <dgm:spPr/>
    </dgm:pt>
    <dgm:pt modelId="{FD461BE5-3CFC-46B4-A524-37ADE73D4027}" type="pres">
      <dgm:prSet presAssocID="{AA6EC4D8-B975-40A1-8147-4D01C66AC18A}" presName="thickLine" presStyleLbl="alignNode1" presStyleIdx="0" presStyleCnt="4"/>
      <dgm:spPr/>
    </dgm:pt>
    <dgm:pt modelId="{651D318B-EC56-4738-961F-247B130CE8D4}" type="pres">
      <dgm:prSet presAssocID="{AA6EC4D8-B975-40A1-8147-4D01C66AC18A}" presName="horz1" presStyleCnt="0"/>
      <dgm:spPr/>
    </dgm:pt>
    <dgm:pt modelId="{CE1F6E8D-084C-44AB-99FE-6489206352A6}" type="pres">
      <dgm:prSet presAssocID="{AA6EC4D8-B975-40A1-8147-4D01C66AC18A}" presName="tx1" presStyleLbl="revTx" presStyleIdx="0" presStyleCnt="4"/>
      <dgm:spPr/>
    </dgm:pt>
    <dgm:pt modelId="{98149F2A-C6C4-4442-8F15-88A5D1608BAE}" type="pres">
      <dgm:prSet presAssocID="{AA6EC4D8-B975-40A1-8147-4D01C66AC18A}" presName="vert1" presStyleCnt="0"/>
      <dgm:spPr/>
    </dgm:pt>
    <dgm:pt modelId="{567E0F21-F476-4400-A235-4D075050B557}" type="pres">
      <dgm:prSet presAssocID="{8B738B9B-3160-4D0C-A385-F000B773081A}" presName="thickLine" presStyleLbl="alignNode1" presStyleIdx="1" presStyleCnt="4"/>
      <dgm:spPr/>
    </dgm:pt>
    <dgm:pt modelId="{B8D1E8CA-9F4E-4D62-A07E-FA094E6F5D1D}" type="pres">
      <dgm:prSet presAssocID="{8B738B9B-3160-4D0C-A385-F000B773081A}" presName="horz1" presStyleCnt="0"/>
      <dgm:spPr/>
    </dgm:pt>
    <dgm:pt modelId="{DE8A6964-27EA-4C1B-8197-CD67CCBB35C6}" type="pres">
      <dgm:prSet presAssocID="{8B738B9B-3160-4D0C-A385-F000B773081A}" presName="tx1" presStyleLbl="revTx" presStyleIdx="1" presStyleCnt="4"/>
      <dgm:spPr/>
    </dgm:pt>
    <dgm:pt modelId="{9C1C90E4-7505-42BC-B047-40D2917E41B9}" type="pres">
      <dgm:prSet presAssocID="{8B738B9B-3160-4D0C-A385-F000B773081A}" presName="vert1" presStyleCnt="0"/>
      <dgm:spPr/>
    </dgm:pt>
    <dgm:pt modelId="{571D0298-CB47-4DCD-BDF4-90F5FD59C721}" type="pres">
      <dgm:prSet presAssocID="{D5E3526B-A870-413A-803C-524E96D095CD}" presName="thickLine" presStyleLbl="alignNode1" presStyleIdx="2" presStyleCnt="4"/>
      <dgm:spPr/>
    </dgm:pt>
    <dgm:pt modelId="{39D3828E-DD5C-46BD-8FA5-6DADD723EFB4}" type="pres">
      <dgm:prSet presAssocID="{D5E3526B-A870-413A-803C-524E96D095CD}" presName="horz1" presStyleCnt="0"/>
      <dgm:spPr/>
    </dgm:pt>
    <dgm:pt modelId="{3C0BA0B7-3931-4E2B-AC20-68BFF876BF12}" type="pres">
      <dgm:prSet presAssocID="{D5E3526B-A870-413A-803C-524E96D095CD}" presName="tx1" presStyleLbl="revTx" presStyleIdx="2" presStyleCnt="4"/>
      <dgm:spPr/>
    </dgm:pt>
    <dgm:pt modelId="{F6026D71-032F-4C32-8CF6-951DAC472969}" type="pres">
      <dgm:prSet presAssocID="{D5E3526B-A870-413A-803C-524E96D095CD}" presName="vert1" presStyleCnt="0"/>
      <dgm:spPr/>
    </dgm:pt>
    <dgm:pt modelId="{977C90F8-EBFA-436A-B420-E6925DA75A9F}" type="pres">
      <dgm:prSet presAssocID="{B46BB290-7742-4542-AF5A-B5AFA5451FC1}" presName="thickLine" presStyleLbl="alignNode1" presStyleIdx="3" presStyleCnt="4"/>
      <dgm:spPr/>
    </dgm:pt>
    <dgm:pt modelId="{DEB63168-8CAD-4041-81E7-3EFEA3CB85EE}" type="pres">
      <dgm:prSet presAssocID="{B46BB290-7742-4542-AF5A-B5AFA5451FC1}" presName="horz1" presStyleCnt="0"/>
      <dgm:spPr/>
    </dgm:pt>
    <dgm:pt modelId="{23DBB11F-D5FC-4E2E-B400-FAC02C1D5902}" type="pres">
      <dgm:prSet presAssocID="{B46BB290-7742-4542-AF5A-B5AFA5451FC1}" presName="tx1" presStyleLbl="revTx" presStyleIdx="3" presStyleCnt="4"/>
      <dgm:spPr/>
    </dgm:pt>
    <dgm:pt modelId="{B64446E3-1C9C-4951-BDDB-DA2F3C312A54}" type="pres">
      <dgm:prSet presAssocID="{B46BB290-7742-4542-AF5A-B5AFA5451FC1}" presName="vert1" presStyleCnt="0"/>
      <dgm:spPr/>
    </dgm:pt>
  </dgm:ptLst>
  <dgm:cxnLst>
    <dgm:cxn modelId="{2F936D02-A838-4E78-A16E-F68C9CA35F3F}" type="presOf" srcId="{E8033F34-191F-4725-A574-5034B77539EA}" destId="{FA7B97EB-ECAF-486D-A243-A1B89F2348B4}" srcOrd="0" destOrd="0" presId="urn:microsoft.com/office/officeart/2008/layout/LinedList"/>
    <dgm:cxn modelId="{E035C80C-E7F5-44E8-AD1F-7B83327C8D65}" type="presOf" srcId="{AA6EC4D8-B975-40A1-8147-4D01C66AC18A}" destId="{CE1F6E8D-084C-44AB-99FE-6489206352A6}" srcOrd="0" destOrd="0" presId="urn:microsoft.com/office/officeart/2008/layout/LinedList"/>
    <dgm:cxn modelId="{87462022-7AEF-4928-AC1A-01DA0ED2D775}" srcId="{E8033F34-191F-4725-A574-5034B77539EA}" destId="{AA6EC4D8-B975-40A1-8147-4D01C66AC18A}" srcOrd="0" destOrd="0" parTransId="{5AAB69B9-E5CE-4B2B-A1BB-C126374345EF}" sibTransId="{A23527B9-D4C0-496C-9183-6F5EB11B1DF2}"/>
    <dgm:cxn modelId="{4FA0D92F-044B-46EC-8387-79635736C5F6}" type="presOf" srcId="{B46BB290-7742-4542-AF5A-B5AFA5451FC1}" destId="{23DBB11F-D5FC-4E2E-B400-FAC02C1D5902}" srcOrd="0" destOrd="0" presId="urn:microsoft.com/office/officeart/2008/layout/LinedList"/>
    <dgm:cxn modelId="{B24DA45E-2491-4AF1-8A77-423C54B192DD}" srcId="{E8033F34-191F-4725-A574-5034B77539EA}" destId="{D5E3526B-A870-413A-803C-524E96D095CD}" srcOrd="2" destOrd="0" parTransId="{5DD2F033-648E-4774-A5AC-AF74B5D9788F}" sibTransId="{202C4A97-326E-4338-9C98-0D7D8CF3EF23}"/>
    <dgm:cxn modelId="{9ADD0960-3BC2-465B-A2F7-508D9EF53F61}" type="presOf" srcId="{D5E3526B-A870-413A-803C-524E96D095CD}" destId="{3C0BA0B7-3931-4E2B-AC20-68BFF876BF12}" srcOrd="0" destOrd="0" presId="urn:microsoft.com/office/officeart/2008/layout/LinedList"/>
    <dgm:cxn modelId="{ECE04D99-05CE-4EAC-8977-7DF8950D1751}" type="presOf" srcId="{8B738B9B-3160-4D0C-A385-F000B773081A}" destId="{DE8A6964-27EA-4C1B-8197-CD67CCBB35C6}" srcOrd="0" destOrd="0" presId="urn:microsoft.com/office/officeart/2008/layout/LinedList"/>
    <dgm:cxn modelId="{813551E8-39C3-4F54-92DF-81481377CF05}" srcId="{E8033F34-191F-4725-A574-5034B77539EA}" destId="{B46BB290-7742-4542-AF5A-B5AFA5451FC1}" srcOrd="3" destOrd="0" parTransId="{3350DEBD-4485-4211-98AF-5FBEF8D92716}" sibTransId="{2EC8280B-55DC-4AAB-835F-6BD542304D66}"/>
    <dgm:cxn modelId="{C598A4F4-97C0-41CE-820E-90563F50F1A7}" srcId="{E8033F34-191F-4725-A574-5034B77539EA}" destId="{8B738B9B-3160-4D0C-A385-F000B773081A}" srcOrd="1" destOrd="0" parTransId="{77B11164-80AB-4CE1-B38C-8209B9E1DAC7}" sibTransId="{D0C840C8-8352-4E7E-BA91-D0933FFDED30}"/>
    <dgm:cxn modelId="{5F97FEF2-B242-44CE-8DCA-054F0AD7F4B1}" type="presParOf" srcId="{FA7B97EB-ECAF-486D-A243-A1B89F2348B4}" destId="{FD461BE5-3CFC-46B4-A524-37ADE73D4027}" srcOrd="0" destOrd="0" presId="urn:microsoft.com/office/officeart/2008/layout/LinedList"/>
    <dgm:cxn modelId="{B4FD6F49-9202-4AF1-A922-1435C6E4F3C5}" type="presParOf" srcId="{FA7B97EB-ECAF-486D-A243-A1B89F2348B4}" destId="{651D318B-EC56-4738-961F-247B130CE8D4}" srcOrd="1" destOrd="0" presId="urn:microsoft.com/office/officeart/2008/layout/LinedList"/>
    <dgm:cxn modelId="{4AF42AB2-5D56-4204-A33F-A1601870435B}" type="presParOf" srcId="{651D318B-EC56-4738-961F-247B130CE8D4}" destId="{CE1F6E8D-084C-44AB-99FE-6489206352A6}" srcOrd="0" destOrd="0" presId="urn:microsoft.com/office/officeart/2008/layout/LinedList"/>
    <dgm:cxn modelId="{30FFFA4C-1D66-4BB0-BCDE-33A2350225BA}" type="presParOf" srcId="{651D318B-EC56-4738-961F-247B130CE8D4}" destId="{98149F2A-C6C4-4442-8F15-88A5D1608BAE}" srcOrd="1" destOrd="0" presId="urn:microsoft.com/office/officeart/2008/layout/LinedList"/>
    <dgm:cxn modelId="{1C845DF3-7D06-4EC4-8D3C-91AE57A4F9E0}" type="presParOf" srcId="{FA7B97EB-ECAF-486D-A243-A1B89F2348B4}" destId="{567E0F21-F476-4400-A235-4D075050B557}" srcOrd="2" destOrd="0" presId="urn:microsoft.com/office/officeart/2008/layout/LinedList"/>
    <dgm:cxn modelId="{F88FEFC7-A114-4914-B48B-848B1AE413E1}" type="presParOf" srcId="{FA7B97EB-ECAF-486D-A243-A1B89F2348B4}" destId="{B8D1E8CA-9F4E-4D62-A07E-FA094E6F5D1D}" srcOrd="3" destOrd="0" presId="urn:microsoft.com/office/officeart/2008/layout/LinedList"/>
    <dgm:cxn modelId="{8DFE1A1D-55F5-4E70-8148-B2EBE445CC0C}" type="presParOf" srcId="{B8D1E8CA-9F4E-4D62-A07E-FA094E6F5D1D}" destId="{DE8A6964-27EA-4C1B-8197-CD67CCBB35C6}" srcOrd="0" destOrd="0" presId="urn:microsoft.com/office/officeart/2008/layout/LinedList"/>
    <dgm:cxn modelId="{5A8C0215-CACF-409D-89EA-EED47D4A6326}" type="presParOf" srcId="{B8D1E8CA-9F4E-4D62-A07E-FA094E6F5D1D}" destId="{9C1C90E4-7505-42BC-B047-40D2917E41B9}" srcOrd="1" destOrd="0" presId="urn:microsoft.com/office/officeart/2008/layout/LinedList"/>
    <dgm:cxn modelId="{677169A0-8BA9-4EBD-B722-B560E535126E}" type="presParOf" srcId="{FA7B97EB-ECAF-486D-A243-A1B89F2348B4}" destId="{571D0298-CB47-4DCD-BDF4-90F5FD59C721}" srcOrd="4" destOrd="0" presId="urn:microsoft.com/office/officeart/2008/layout/LinedList"/>
    <dgm:cxn modelId="{24CA082B-F0C0-44D0-B21D-FF46E4265794}" type="presParOf" srcId="{FA7B97EB-ECAF-486D-A243-A1B89F2348B4}" destId="{39D3828E-DD5C-46BD-8FA5-6DADD723EFB4}" srcOrd="5" destOrd="0" presId="urn:microsoft.com/office/officeart/2008/layout/LinedList"/>
    <dgm:cxn modelId="{EF582E14-199F-45B7-8E14-3F8E31006D63}" type="presParOf" srcId="{39D3828E-DD5C-46BD-8FA5-6DADD723EFB4}" destId="{3C0BA0B7-3931-4E2B-AC20-68BFF876BF12}" srcOrd="0" destOrd="0" presId="urn:microsoft.com/office/officeart/2008/layout/LinedList"/>
    <dgm:cxn modelId="{9DEAE4E8-7638-41ED-A8C3-516EC1CF9C96}" type="presParOf" srcId="{39D3828E-DD5C-46BD-8FA5-6DADD723EFB4}" destId="{F6026D71-032F-4C32-8CF6-951DAC472969}" srcOrd="1" destOrd="0" presId="urn:microsoft.com/office/officeart/2008/layout/LinedList"/>
    <dgm:cxn modelId="{2BC09D8F-11AE-4438-8A5B-E88130B87EFF}" type="presParOf" srcId="{FA7B97EB-ECAF-486D-A243-A1B89F2348B4}" destId="{977C90F8-EBFA-436A-B420-E6925DA75A9F}" srcOrd="6" destOrd="0" presId="urn:microsoft.com/office/officeart/2008/layout/LinedList"/>
    <dgm:cxn modelId="{504A3C11-F696-42C7-A89E-5BDBCCC0F13D}" type="presParOf" srcId="{FA7B97EB-ECAF-486D-A243-A1B89F2348B4}" destId="{DEB63168-8CAD-4041-81E7-3EFEA3CB85EE}" srcOrd="7" destOrd="0" presId="urn:microsoft.com/office/officeart/2008/layout/LinedList"/>
    <dgm:cxn modelId="{8D7AE2B4-BF24-4EA7-821E-44BD982A8616}" type="presParOf" srcId="{DEB63168-8CAD-4041-81E7-3EFEA3CB85EE}" destId="{23DBB11F-D5FC-4E2E-B400-FAC02C1D5902}" srcOrd="0" destOrd="0" presId="urn:microsoft.com/office/officeart/2008/layout/LinedList"/>
    <dgm:cxn modelId="{48959AF9-EC6C-414C-BB9B-F75F0FCA9772}" type="presParOf" srcId="{DEB63168-8CAD-4041-81E7-3EFEA3CB85EE}" destId="{B64446E3-1C9C-4951-BDDB-DA2F3C312A5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EAA25C7-E2C9-46D5-AEB3-C996C45EE23C}" type="doc">
      <dgm:prSet loTypeId="urn:microsoft.com/office/officeart/2016/7/layout/LinearArrowProcessNumbered" loCatId="process" qsTypeId="urn:microsoft.com/office/officeart/2005/8/quickstyle/simple1#492" qsCatId="simple" csTypeId="urn:microsoft.com/office/officeart/2005/8/colors/colorful1#100" csCatId="colorful"/>
      <dgm:spPr/>
      <dgm:t>
        <a:bodyPr/>
        <a:lstStyle/>
        <a:p>
          <a:endParaRPr lang="en-US"/>
        </a:p>
      </dgm:t>
    </dgm:pt>
    <dgm:pt modelId="{EB502BB9-BB6F-4C2C-B93D-A8A134941695}">
      <dgm:prSet custT="1"/>
      <dgm:spPr/>
      <dgm:t>
        <a:bodyPr/>
        <a:lstStyle/>
        <a:p>
          <a:r>
            <a:rPr lang="en-GB" sz="1600">
              <a:latin typeface="Arial" panose="020B0604020202020204" pitchFamily="34" charset="0"/>
              <a:cs typeface="Arial" panose="020B0604020202020204" pitchFamily="34" charset="0"/>
            </a:rPr>
            <a:t>Tolerating: The child allows the food to be in the same room or on the table</a:t>
          </a:r>
          <a:endParaRPr lang="en-US" sz="1600">
            <a:latin typeface="Arial" panose="020B0604020202020204" pitchFamily="34" charset="0"/>
            <a:cs typeface="Arial" panose="020B0604020202020204" pitchFamily="34" charset="0"/>
          </a:endParaRPr>
        </a:p>
      </dgm:t>
    </dgm:pt>
    <dgm:pt modelId="{1F115567-1C2B-4CE8-9A4A-AF81C5307FD4}" type="parTrans" cxnId="{96A512E4-F27D-4B27-BB86-150DCD41FAFE}">
      <dgm:prSet/>
      <dgm:spPr/>
      <dgm:t>
        <a:bodyPr/>
        <a:lstStyle/>
        <a:p>
          <a:endParaRPr lang="en-US"/>
        </a:p>
      </dgm:t>
    </dgm:pt>
    <dgm:pt modelId="{DD01C72C-FB97-45B7-A669-513DF4C3B6FB}" type="sibTrans" cxnId="{96A512E4-F27D-4B27-BB86-150DCD41FAFE}">
      <dgm:prSet phldrT="1" phldr="0"/>
      <dgm:spPr/>
      <dgm:t>
        <a:bodyPr/>
        <a:lstStyle/>
        <a:p>
          <a:r>
            <a:rPr lang="en-US"/>
            <a:t>1</a:t>
          </a:r>
        </a:p>
      </dgm:t>
    </dgm:pt>
    <dgm:pt modelId="{87679681-F8E4-43A4-B16E-E8435C145975}">
      <dgm:prSet custT="1"/>
      <dgm:spPr/>
      <dgm:t>
        <a:bodyPr/>
        <a:lstStyle/>
        <a:p>
          <a:r>
            <a:rPr lang="en-GB" sz="1600">
              <a:latin typeface="Arial" panose="020B0604020202020204" pitchFamily="34" charset="0"/>
              <a:cs typeface="Arial" panose="020B0604020202020204" pitchFamily="34" charset="0"/>
            </a:rPr>
            <a:t>Interacting: The child touches, pokes, or plays with the food using a spoon or their hands.</a:t>
          </a:r>
          <a:endParaRPr lang="en-US" sz="1600">
            <a:latin typeface="Arial" panose="020B0604020202020204" pitchFamily="34" charset="0"/>
            <a:cs typeface="Arial" panose="020B0604020202020204" pitchFamily="34" charset="0"/>
          </a:endParaRPr>
        </a:p>
      </dgm:t>
    </dgm:pt>
    <dgm:pt modelId="{16735760-F733-4CA1-ADA8-D2C353666831}" type="parTrans" cxnId="{5C497EA3-CAFA-40CD-96D1-467F5850478F}">
      <dgm:prSet/>
      <dgm:spPr/>
      <dgm:t>
        <a:bodyPr/>
        <a:lstStyle/>
        <a:p>
          <a:endParaRPr lang="en-US"/>
        </a:p>
      </dgm:t>
    </dgm:pt>
    <dgm:pt modelId="{CA4B4722-03E7-4945-961B-C25A206D7532}" type="sibTrans" cxnId="{5C497EA3-CAFA-40CD-96D1-467F5850478F}">
      <dgm:prSet phldrT="2" phldr="0"/>
      <dgm:spPr/>
      <dgm:t>
        <a:bodyPr/>
        <a:lstStyle/>
        <a:p>
          <a:r>
            <a:rPr lang="en-US"/>
            <a:t>2</a:t>
          </a:r>
        </a:p>
      </dgm:t>
    </dgm:pt>
    <dgm:pt modelId="{20876934-8560-4495-8B1F-62EF343F7924}">
      <dgm:prSet custT="1"/>
      <dgm:spPr/>
      <dgm:t>
        <a:bodyPr/>
        <a:lstStyle/>
        <a:p>
          <a:r>
            <a:rPr lang="en-GB" sz="1600">
              <a:latin typeface="Arial" panose="020B0604020202020204" pitchFamily="34" charset="0"/>
              <a:cs typeface="Arial" panose="020B0604020202020204" pitchFamily="34" charset="0"/>
            </a:rPr>
            <a:t>Smelling: The child notices and tolerates the odour of the food.</a:t>
          </a:r>
          <a:endParaRPr lang="en-US" sz="1600">
            <a:latin typeface="Arial" panose="020B0604020202020204" pitchFamily="34" charset="0"/>
            <a:cs typeface="Arial" panose="020B0604020202020204" pitchFamily="34" charset="0"/>
          </a:endParaRPr>
        </a:p>
      </dgm:t>
    </dgm:pt>
    <dgm:pt modelId="{8A3C458A-086F-432F-8312-6D962AEFBD32}" type="parTrans" cxnId="{0E35345D-E802-4FB6-AEA5-8D5C2F5E6C30}">
      <dgm:prSet/>
      <dgm:spPr/>
      <dgm:t>
        <a:bodyPr/>
        <a:lstStyle/>
        <a:p>
          <a:endParaRPr lang="en-US"/>
        </a:p>
      </dgm:t>
    </dgm:pt>
    <dgm:pt modelId="{D4404222-C06E-4AA6-BBE1-9E2525578691}" type="sibTrans" cxnId="{0E35345D-E802-4FB6-AEA5-8D5C2F5E6C30}">
      <dgm:prSet phldrT="3" phldr="0"/>
      <dgm:spPr/>
      <dgm:t>
        <a:bodyPr/>
        <a:lstStyle/>
        <a:p>
          <a:r>
            <a:rPr lang="en-US"/>
            <a:t>3</a:t>
          </a:r>
        </a:p>
      </dgm:t>
    </dgm:pt>
    <dgm:pt modelId="{B1586C75-2014-46F9-AB9A-8F3ABF2FAD85}">
      <dgm:prSet custT="1"/>
      <dgm:spPr/>
      <dgm:t>
        <a:bodyPr/>
        <a:lstStyle/>
        <a:p>
          <a:r>
            <a:rPr lang="en-GB" sz="1600">
              <a:latin typeface="Arial" panose="020B0604020202020204" pitchFamily="34" charset="0"/>
              <a:cs typeface="Arial" panose="020B0604020202020204" pitchFamily="34" charset="0"/>
            </a:rPr>
            <a:t>Touching: The child touches the food with their fingers, hands, body, and eventually lips or teeth.</a:t>
          </a:r>
          <a:endParaRPr lang="en-US" sz="1600">
            <a:latin typeface="Arial" panose="020B0604020202020204" pitchFamily="34" charset="0"/>
            <a:cs typeface="Arial" panose="020B0604020202020204" pitchFamily="34" charset="0"/>
          </a:endParaRPr>
        </a:p>
      </dgm:t>
    </dgm:pt>
    <dgm:pt modelId="{03724A58-B7EE-4549-AFAF-08539BC793EB}" type="parTrans" cxnId="{6258F59F-88ED-486E-B1C0-56B32B26CE48}">
      <dgm:prSet/>
      <dgm:spPr/>
      <dgm:t>
        <a:bodyPr/>
        <a:lstStyle/>
        <a:p>
          <a:endParaRPr lang="en-US"/>
        </a:p>
      </dgm:t>
    </dgm:pt>
    <dgm:pt modelId="{B25697C1-B194-4DEC-986A-3011EBB442DC}" type="sibTrans" cxnId="{6258F59F-88ED-486E-B1C0-56B32B26CE48}">
      <dgm:prSet phldrT="4" phldr="0"/>
      <dgm:spPr/>
      <dgm:t>
        <a:bodyPr/>
        <a:lstStyle/>
        <a:p>
          <a:r>
            <a:rPr lang="en-US"/>
            <a:t>4</a:t>
          </a:r>
        </a:p>
      </dgm:t>
    </dgm:pt>
    <dgm:pt modelId="{EFBCCAC2-FC8B-447C-BFA4-FC044CE114DE}">
      <dgm:prSet custT="1"/>
      <dgm:spPr/>
      <dgm:t>
        <a:bodyPr/>
        <a:lstStyle/>
        <a:p>
          <a:r>
            <a:rPr lang="en-GB" sz="1400">
              <a:latin typeface="Arial" panose="020B0604020202020204" pitchFamily="34" charset="0"/>
              <a:cs typeface="Arial" panose="020B0604020202020204" pitchFamily="34" charset="0"/>
            </a:rPr>
            <a:t>Tasting: The child licks, bites, or puts a tiny piece of the food in their mouth and might spit it out.</a:t>
          </a:r>
          <a:endParaRPr lang="en-US" sz="1400">
            <a:latin typeface="Arial" panose="020B0604020202020204" pitchFamily="34" charset="0"/>
            <a:cs typeface="Arial" panose="020B0604020202020204" pitchFamily="34" charset="0"/>
          </a:endParaRPr>
        </a:p>
      </dgm:t>
    </dgm:pt>
    <dgm:pt modelId="{D2B7A210-340E-4E88-9ADB-F3BB6622C0E0}" type="parTrans" cxnId="{252ABC11-CD05-4682-A48A-F9CE7E7D208F}">
      <dgm:prSet/>
      <dgm:spPr/>
      <dgm:t>
        <a:bodyPr/>
        <a:lstStyle/>
        <a:p>
          <a:endParaRPr lang="en-US"/>
        </a:p>
      </dgm:t>
    </dgm:pt>
    <dgm:pt modelId="{D75D98A2-64AF-498A-997E-CADF50CFFC4B}" type="sibTrans" cxnId="{252ABC11-CD05-4682-A48A-F9CE7E7D208F}">
      <dgm:prSet phldrT="5" phldr="0"/>
      <dgm:spPr/>
      <dgm:t>
        <a:bodyPr/>
        <a:lstStyle/>
        <a:p>
          <a:r>
            <a:rPr lang="en-US"/>
            <a:t>5</a:t>
          </a:r>
        </a:p>
      </dgm:t>
    </dgm:pt>
    <dgm:pt modelId="{D24CDE33-15CE-429D-86EE-8897BA6C8320}">
      <dgm:prSet custT="1"/>
      <dgm:spPr/>
      <dgm:t>
        <a:bodyPr/>
        <a:lstStyle/>
        <a:p>
          <a:r>
            <a:rPr lang="en-GB" sz="1600">
              <a:latin typeface="Arial" panose="020B0604020202020204" pitchFamily="34" charset="0"/>
              <a:cs typeface="Arial" panose="020B0604020202020204" pitchFamily="34" charset="0"/>
            </a:rPr>
            <a:t>The child chews and swallows the food</a:t>
          </a:r>
          <a:endParaRPr lang="en-US" sz="1600">
            <a:latin typeface="Arial" panose="020B0604020202020204" pitchFamily="34" charset="0"/>
            <a:cs typeface="Arial" panose="020B0604020202020204" pitchFamily="34" charset="0"/>
          </a:endParaRPr>
        </a:p>
      </dgm:t>
    </dgm:pt>
    <dgm:pt modelId="{779690E6-F004-484A-BAD0-D365A536AAB2}" type="parTrans" cxnId="{CA424D05-42AA-4363-BDFA-A57508E88963}">
      <dgm:prSet/>
      <dgm:spPr/>
      <dgm:t>
        <a:bodyPr/>
        <a:lstStyle/>
        <a:p>
          <a:endParaRPr lang="en-US"/>
        </a:p>
      </dgm:t>
    </dgm:pt>
    <dgm:pt modelId="{3FCF0116-A522-4816-9A31-6AB9E03A8BD5}" type="sibTrans" cxnId="{CA424D05-42AA-4363-BDFA-A57508E88963}">
      <dgm:prSet phldrT="6" phldr="0"/>
      <dgm:spPr/>
      <dgm:t>
        <a:bodyPr/>
        <a:lstStyle/>
        <a:p>
          <a:r>
            <a:rPr lang="en-US"/>
            <a:t>6</a:t>
          </a:r>
        </a:p>
      </dgm:t>
    </dgm:pt>
    <dgm:pt modelId="{072C2AE9-DBF9-41FC-BCD9-5F9B4C0B9F02}" type="pres">
      <dgm:prSet presAssocID="{2EAA25C7-E2C9-46D5-AEB3-C996C45EE23C}" presName="linearFlow" presStyleCnt="0">
        <dgm:presLayoutVars>
          <dgm:dir/>
          <dgm:animLvl val="lvl"/>
          <dgm:resizeHandles val="exact"/>
        </dgm:presLayoutVars>
      </dgm:prSet>
      <dgm:spPr/>
    </dgm:pt>
    <dgm:pt modelId="{9BC501C4-2781-49A8-9F7F-CE316E0E4FF3}" type="pres">
      <dgm:prSet presAssocID="{EB502BB9-BB6F-4C2C-B93D-A8A134941695}" presName="compositeNode" presStyleCnt="0"/>
      <dgm:spPr/>
    </dgm:pt>
    <dgm:pt modelId="{80F6F905-894D-493C-A4BD-CCAD038A1BDB}" type="pres">
      <dgm:prSet presAssocID="{EB502BB9-BB6F-4C2C-B93D-A8A134941695}" presName="parTx" presStyleLbl="node1" presStyleIdx="0" presStyleCnt="0">
        <dgm:presLayoutVars>
          <dgm:chMax val="0"/>
          <dgm:chPref val="0"/>
          <dgm:bulletEnabled val="1"/>
        </dgm:presLayoutVars>
      </dgm:prSet>
      <dgm:spPr/>
    </dgm:pt>
    <dgm:pt modelId="{10A16A1D-C822-4F0A-8502-BD979CBA67D1}" type="pres">
      <dgm:prSet presAssocID="{EB502BB9-BB6F-4C2C-B93D-A8A134941695}" presName="parSh" presStyleCnt="0"/>
      <dgm:spPr/>
    </dgm:pt>
    <dgm:pt modelId="{41268E8F-810A-4EB2-9C4B-7D6E1D7C3F95}" type="pres">
      <dgm:prSet presAssocID="{EB502BB9-BB6F-4C2C-B93D-A8A134941695}" presName="lineNode" presStyleLbl="alignAccFollowNode1" presStyleIdx="0" presStyleCnt="18"/>
      <dgm:spPr/>
    </dgm:pt>
    <dgm:pt modelId="{3667D060-4486-4A74-8ACD-16532F67774C}" type="pres">
      <dgm:prSet presAssocID="{EB502BB9-BB6F-4C2C-B93D-A8A134941695}" presName="lineArrowNode" presStyleLbl="alignAccFollowNode1" presStyleIdx="1" presStyleCnt="18"/>
      <dgm:spPr/>
    </dgm:pt>
    <dgm:pt modelId="{C8734039-DDB2-4E32-962A-905D36768A8B}" type="pres">
      <dgm:prSet presAssocID="{DD01C72C-FB97-45B7-A669-513DF4C3B6FB}" presName="sibTransNodeCircle" presStyleLbl="alignNode1" presStyleIdx="0" presStyleCnt="6">
        <dgm:presLayoutVars>
          <dgm:chMax val="0"/>
          <dgm:bulletEnabled/>
        </dgm:presLayoutVars>
      </dgm:prSet>
      <dgm:spPr/>
    </dgm:pt>
    <dgm:pt modelId="{DA7F9BEB-964D-49C8-BD5E-5CF0B075C91A}" type="pres">
      <dgm:prSet presAssocID="{DD01C72C-FB97-45B7-A669-513DF4C3B6FB}" presName="spacerBetweenCircleAndCallout" presStyleCnt="0">
        <dgm:presLayoutVars/>
      </dgm:prSet>
      <dgm:spPr/>
    </dgm:pt>
    <dgm:pt modelId="{437E8057-4F24-4F13-9973-FFB3A7E7342F}" type="pres">
      <dgm:prSet presAssocID="{EB502BB9-BB6F-4C2C-B93D-A8A134941695}" presName="nodeText" presStyleLbl="alignAccFollowNode1" presStyleIdx="2" presStyleCnt="18">
        <dgm:presLayoutVars>
          <dgm:bulletEnabled val="1"/>
        </dgm:presLayoutVars>
      </dgm:prSet>
      <dgm:spPr/>
    </dgm:pt>
    <dgm:pt modelId="{9BFE9954-F4C8-4854-A57E-C15764B4561C}" type="pres">
      <dgm:prSet presAssocID="{DD01C72C-FB97-45B7-A669-513DF4C3B6FB}" presName="sibTransComposite" presStyleCnt="0"/>
      <dgm:spPr/>
    </dgm:pt>
    <dgm:pt modelId="{EAA7FC98-3875-491B-9515-A1095DD69957}" type="pres">
      <dgm:prSet presAssocID="{87679681-F8E4-43A4-B16E-E8435C145975}" presName="compositeNode" presStyleCnt="0"/>
      <dgm:spPr/>
    </dgm:pt>
    <dgm:pt modelId="{5236D455-5B2C-4AB8-8235-80043B62923F}" type="pres">
      <dgm:prSet presAssocID="{87679681-F8E4-43A4-B16E-E8435C145975}" presName="parTx" presStyleLbl="node1" presStyleIdx="0" presStyleCnt="0">
        <dgm:presLayoutVars>
          <dgm:chMax val="0"/>
          <dgm:chPref val="0"/>
          <dgm:bulletEnabled val="1"/>
        </dgm:presLayoutVars>
      </dgm:prSet>
      <dgm:spPr/>
    </dgm:pt>
    <dgm:pt modelId="{AC248569-491F-4ECE-BA81-5749AE91800C}" type="pres">
      <dgm:prSet presAssocID="{87679681-F8E4-43A4-B16E-E8435C145975}" presName="parSh" presStyleCnt="0"/>
      <dgm:spPr/>
    </dgm:pt>
    <dgm:pt modelId="{ACD7BD2E-FC4A-4AB0-850F-D754A5BDFC46}" type="pres">
      <dgm:prSet presAssocID="{87679681-F8E4-43A4-B16E-E8435C145975}" presName="lineNode" presStyleLbl="alignAccFollowNode1" presStyleIdx="3" presStyleCnt="18"/>
      <dgm:spPr/>
    </dgm:pt>
    <dgm:pt modelId="{857A8E98-3383-4996-B9B9-A53B6AE89AEA}" type="pres">
      <dgm:prSet presAssocID="{87679681-F8E4-43A4-B16E-E8435C145975}" presName="lineArrowNode" presStyleLbl="alignAccFollowNode1" presStyleIdx="4" presStyleCnt="18"/>
      <dgm:spPr/>
    </dgm:pt>
    <dgm:pt modelId="{76DA2F8F-9CE5-4609-824A-A2A6185B7BCD}" type="pres">
      <dgm:prSet presAssocID="{CA4B4722-03E7-4945-961B-C25A206D7532}" presName="sibTransNodeCircle" presStyleLbl="alignNode1" presStyleIdx="1" presStyleCnt="6">
        <dgm:presLayoutVars>
          <dgm:chMax val="0"/>
          <dgm:bulletEnabled/>
        </dgm:presLayoutVars>
      </dgm:prSet>
      <dgm:spPr/>
    </dgm:pt>
    <dgm:pt modelId="{C38516A6-C5ED-4A7A-AC8E-582F0DC3D072}" type="pres">
      <dgm:prSet presAssocID="{CA4B4722-03E7-4945-961B-C25A206D7532}" presName="spacerBetweenCircleAndCallout" presStyleCnt="0">
        <dgm:presLayoutVars/>
      </dgm:prSet>
      <dgm:spPr/>
    </dgm:pt>
    <dgm:pt modelId="{D765EE50-ED7F-46EA-A295-78FB63B42AC7}" type="pres">
      <dgm:prSet presAssocID="{87679681-F8E4-43A4-B16E-E8435C145975}" presName="nodeText" presStyleLbl="alignAccFollowNode1" presStyleIdx="5" presStyleCnt="18">
        <dgm:presLayoutVars>
          <dgm:bulletEnabled val="1"/>
        </dgm:presLayoutVars>
      </dgm:prSet>
      <dgm:spPr/>
    </dgm:pt>
    <dgm:pt modelId="{AB7F07D6-6BF0-459E-990B-6998997451B6}" type="pres">
      <dgm:prSet presAssocID="{CA4B4722-03E7-4945-961B-C25A206D7532}" presName="sibTransComposite" presStyleCnt="0"/>
      <dgm:spPr/>
    </dgm:pt>
    <dgm:pt modelId="{83969DD3-40C7-48A3-A121-5ECDE03AA75C}" type="pres">
      <dgm:prSet presAssocID="{20876934-8560-4495-8B1F-62EF343F7924}" presName="compositeNode" presStyleCnt="0"/>
      <dgm:spPr/>
    </dgm:pt>
    <dgm:pt modelId="{9B21751F-C0DC-49D7-AAA6-A827CE60C856}" type="pres">
      <dgm:prSet presAssocID="{20876934-8560-4495-8B1F-62EF343F7924}" presName="parTx" presStyleLbl="node1" presStyleIdx="0" presStyleCnt="0">
        <dgm:presLayoutVars>
          <dgm:chMax val="0"/>
          <dgm:chPref val="0"/>
          <dgm:bulletEnabled val="1"/>
        </dgm:presLayoutVars>
      </dgm:prSet>
      <dgm:spPr/>
    </dgm:pt>
    <dgm:pt modelId="{3C1C126F-C348-4C12-AC0B-818F523E6971}" type="pres">
      <dgm:prSet presAssocID="{20876934-8560-4495-8B1F-62EF343F7924}" presName="parSh" presStyleCnt="0"/>
      <dgm:spPr/>
    </dgm:pt>
    <dgm:pt modelId="{5195CE85-022E-4003-A164-FE51644E2B54}" type="pres">
      <dgm:prSet presAssocID="{20876934-8560-4495-8B1F-62EF343F7924}" presName="lineNode" presStyleLbl="alignAccFollowNode1" presStyleIdx="6" presStyleCnt="18"/>
      <dgm:spPr/>
    </dgm:pt>
    <dgm:pt modelId="{49F2D101-F132-47C2-B41F-468D12A50B8B}" type="pres">
      <dgm:prSet presAssocID="{20876934-8560-4495-8B1F-62EF343F7924}" presName="lineArrowNode" presStyleLbl="alignAccFollowNode1" presStyleIdx="7" presStyleCnt="18"/>
      <dgm:spPr/>
    </dgm:pt>
    <dgm:pt modelId="{E48F305E-48CC-47C7-8301-F005E8B759F4}" type="pres">
      <dgm:prSet presAssocID="{D4404222-C06E-4AA6-BBE1-9E2525578691}" presName="sibTransNodeCircle" presStyleLbl="alignNode1" presStyleIdx="2" presStyleCnt="6">
        <dgm:presLayoutVars>
          <dgm:chMax val="0"/>
          <dgm:bulletEnabled/>
        </dgm:presLayoutVars>
      </dgm:prSet>
      <dgm:spPr/>
    </dgm:pt>
    <dgm:pt modelId="{2C60921B-8362-4C0F-B49B-1D86D0C072F2}" type="pres">
      <dgm:prSet presAssocID="{D4404222-C06E-4AA6-BBE1-9E2525578691}" presName="spacerBetweenCircleAndCallout" presStyleCnt="0">
        <dgm:presLayoutVars/>
      </dgm:prSet>
      <dgm:spPr/>
    </dgm:pt>
    <dgm:pt modelId="{C3BA910F-1B1C-4217-B81B-02891FECAC7C}" type="pres">
      <dgm:prSet presAssocID="{20876934-8560-4495-8B1F-62EF343F7924}" presName="nodeText" presStyleLbl="alignAccFollowNode1" presStyleIdx="8" presStyleCnt="18">
        <dgm:presLayoutVars>
          <dgm:bulletEnabled val="1"/>
        </dgm:presLayoutVars>
      </dgm:prSet>
      <dgm:spPr/>
    </dgm:pt>
    <dgm:pt modelId="{F36D7554-84DC-4115-B169-37676CD193F8}" type="pres">
      <dgm:prSet presAssocID="{D4404222-C06E-4AA6-BBE1-9E2525578691}" presName="sibTransComposite" presStyleCnt="0"/>
      <dgm:spPr/>
    </dgm:pt>
    <dgm:pt modelId="{878BB179-5C8A-40C8-B481-CBC95885C5A1}" type="pres">
      <dgm:prSet presAssocID="{B1586C75-2014-46F9-AB9A-8F3ABF2FAD85}" presName="compositeNode" presStyleCnt="0"/>
      <dgm:spPr/>
    </dgm:pt>
    <dgm:pt modelId="{9297E1FB-421C-495B-A932-501B92CC4BE8}" type="pres">
      <dgm:prSet presAssocID="{B1586C75-2014-46F9-AB9A-8F3ABF2FAD85}" presName="parTx" presStyleLbl="node1" presStyleIdx="0" presStyleCnt="0">
        <dgm:presLayoutVars>
          <dgm:chMax val="0"/>
          <dgm:chPref val="0"/>
          <dgm:bulletEnabled val="1"/>
        </dgm:presLayoutVars>
      </dgm:prSet>
      <dgm:spPr/>
    </dgm:pt>
    <dgm:pt modelId="{36CA72BF-C762-4F89-B1D7-4A4652C8D9D7}" type="pres">
      <dgm:prSet presAssocID="{B1586C75-2014-46F9-AB9A-8F3ABF2FAD85}" presName="parSh" presStyleCnt="0"/>
      <dgm:spPr/>
    </dgm:pt>
    <dgm:pt modelId="{13BA9DAE-43C0-49E1-A60F-9104996FA1A3}" type="pres">
      <dgm:prSet presAssocID="{B1586C75-2014-46F9-AB9A-8F3ABF2FAD85}" presName="lineNode" presStyleLbl="alignAccFollowNode1" presStyleIdx="9" presStyleCnt="18"/>
      <dgm:spPr/>
    </dgm:pt>
    <dgm:pt modelId="{A97D5BB7-F7B8-44E6-B451-085620DDA0F2}" type="pres">
      <dgm:prSet presAssocID="{B1586C75-2014-46F9-AB9A-8F3ABF2FAD85}" presName="lineArrowNode" presStyleLbl="alignAccFollowNode1" presStyleIdx="10" presStyleCnt="18"/>
      <dgm:spPr/>
    </dgm:pt>
    <dgm:pt modelId="{8A6D10A5-84F7-42A1-A7D3-020C39D3FF22}" type="pres">
      <dgm:prSet presAssocID="{B25697C1-B194-4DEC-986A-3011EBB442DC}" presName="sibTransNodeCircle" presStyleLbl="alignNode1" presStyleIdx="3" presStyleCnt="6">
        <dgm:presLayoutVars>
          <dgm:chMax val="0"/>
          <dgm:bulletEnabled/>
        </dgm:presLayoutVars>
      </dgm:prSet>
      <dgm:spPr/>
    </dgm:pt>
    <dgm:pt modelId="{23EA208A-5B32-41AC-B012-1DCD2DD396A3}" type="pres">
      <dgm:prSet presAssocID="{B25697C1-B194-4DEC-986A-3011EBB442DC}" presName="spacerBetweenCircleAndCallout" presStyleCnt="0">
        <dgm:presLayoutVars/>
      </dgm:prSet>
      <dgm:spPr/>
    </dgm:pt>
    <dgm:pt modelId="{E1C18867-3060-4167-80F5-E3FE04AC78C9}" type="pres">
      <dgm:prSet presAssocID="{B1586C75-2014-46F9-AB9A-8F3ABF2FAD85}" presName="nodeText" presStyleLbl="alignAccFollowNode1" presStyleIdx="11" presStyleCnt="18">
        <dgm:presLayoutVars>
          <dgm:bulletEnabled val="1"/>
        </dgm:presLayoutVars>
      </dgm:prSet>
      <dgm:spPr/>
    </dgm:pt>
    <dgm:pt modelId="{83069864-6771-41F5-95BA-A8C120B454F7}" type="pres">
      <dgm:prSet presAssocID="{B25697C1-B194-4DEC-986A-3011EBB442DC}" presName="sibTransComposite" presStyleCnt="0"/>
      <dgm:spPr/>
    </dgm:pt>
    <dgm:pt modelId="{29B710DE-EC8B-45EC-B78A-EE930F918DAF}" type="pres">
      <dgm:prSet presAssocID="{EFBCCAC2-FC8B-447C-BFA4-FC044CE114DE}" presName="compositeNode" presStyleCnt="0"/>
      <dgm:spPr/>
    </dgm:pt>
    <dgm:pt modelId="{EEB26E07-7EA6-4309-846E-7814A4A19AF9}" type="pres">
      <dgm:prSet presAssocID="{EFBCCAC2-FC8B-447C-BFA4-FC044CE114DE}" presName="parTx" presStyleLbl="node1" presStyleIdx="0" presStyleCnt="0">
        <dgm:presLayoutVars>
          <dgm:chMax val="0"/>
          <dgm:chPref val="0"/>
          <dgm:bulletEnabled val="1"/>
        </dgm:presLayoutVars>
      </dgm:prSet>
      <dgm:spPr/>
    </dgm:pt>
    <dgm:pt modelId="{58EF3FA6-668C-4B86-9392-A9406698643A}" type="pres">
      <dgm:prSet presAssocID="{EFBCCAC2-FC8B-447C-BFA4-FC044CE114DE}" presName="parSh" presStyleCnt="0"/>
      <dgm:spPr/>
    </dgm:pt>
    <dgm:pt modelId="{12DB2644-061A-4BE6-86C1-CE6803863CE8}" type="pres">
      <dgm:prSet presAssocID="{EFBCCAC2-FC8B-447C-BFA4-FC044CE114DE}" presName="lineNode" presStyleLbl="alignAccFollowNode1" presStyleIdx="12" presStyleCnt="18"/>
      <dgm:spPr/>
    </dgm:pt>
    <dgm:pt modelId="{9D9F3930-017F-4EC6-A785-F2E9ABA482BF}" type="pres">
      <dgm:prSet presAssocID="{EFBCCAC2-FC8B-447C-BFA4-FC044CE114DE}" presName="lineArrowNode" presStyleLbl="alignAccFollowNode1" presStyleIdx="13" presStyleCnt="18"/>
      <dgm:spPr/>
    </dgm:pt>
    <dgm:pt modelId="{12B1E23B-9AF1-4738-B789-F657C2B83825}" type="pres">
      <dgm:prSet presAssocID="{D75D98A2-64AF-498A-997E-CADF50CFFC4B}" presName="sibTransNodeCircle" presStyleLbl="alignNode1" presStyleIdx="4" presStyleCnt="6">
        <dgm:presLayoutVars>
          <dgm:chMax val="0"/>
          <dgm:bulletEnabled/>
        </dgm:presLayoutVars>
      </dgm:prSet>
      <dgm:spPr/>
    </dgm:pt>
    <dgm:pt modelId="{C1FC60E2-E69A-41A2-AED4-B3E6854CC92A}" type="pres">
      <dgm:prSet presAssocID="{D75D98A2-64AF-498A-997E-CADF50CFFC4B}" presName="spacerBetweenCircleAndCallout" presStyleCnt="0">
        <dgm:presLayoutVars/>
      </dgm:prSet>
      <dgm:spPr/>
    </dgm:pt>
    <dgm:pt modelId="{990105D1-30F5-427E-9FDA-37A4F92C0CFF}" type="pres">
      <dgm:prSet presAssocID="{EFBCCAC2-FC8B-447C-BFA4-FC044CE114DE}" presName="nodeText" presStyleLbl="alignAccFollowNode1" presStyleIdx="14" presStyleCnt="18">
        <dgm:presLayoutVars>
          <dgm:bulletEnabled val="1"/>
        </dgm:presLayoutVars>
      </dgm:prSet>
      <dgm:spPr/>
    </dgm:pt>
    <dgm:pt modelId="{6CD7071E-1AA1-4748-9CA6-D651E203DB9A}" type="pres">
      <dgm:prSet presAssocID="{D75D98A2-64AF-498A-997E-CADF50CFFC4B}" presName="sibTransComposite" presStyleCnt="0"/>
      <dgm:spPr/>
    </dgm:pt>
    <dgm:pt modelId="{333F1311-352A-4D9C-8A04-05CBFAC3C2AF}" type="pres">
      <dgm:prSet presAssocID="{D24CDE33-15CE-429D-86EE-8897BA6C8320}" presName="compositeNode" presStyleCnt="0"/>
      <dgm:spPr/>
    </dgm:pt>
    <dgm:pt modelId="{B3BE191E-F37C-4F84-9581-6653E4259FAD}" type="pres">
      <dgm:prSet presAssocID="{D24CDE33-15CE-429D-86EE-8897BA6C8320}" presName="parTx" presStyleLbl="node1" presStyleIdx="0" presStyleCnt="0">
        <dgm:presLayoutVars>
          <dgm:chMax val="0"/>
          <dgm:chPref val="0"/>
          <dgm:bulletEnabled val="1"/>
        </dgm:presLayoutVars>
      </dgm:prSet>
      <dgm:spPr/>
    </dgm:pt>
    <dgm:pt modelId="{25702F98-5C79-4426-84CE-EDEB199837F6}" type="pres">
      <dgm:prSet presAssocID="{D24CDE33-15CE-429D-86EE-8897BA6C8320}" presName="parSh" presStyleCnt="0"/>
      <dgm:spPr/>
    </dgm:pt>
    <dgm:pt modelId="{A7B0D2C1-C7D8-4348-9990-702B2DE3A069}" type="pres">
      <dgm:prSet presAssocID="{D24CDE33-15CE-429D-86EE-8897BA6C8320}" presName="lineNode" presStyleLbl="alignAccFollowNode1" presStyleIdx="15" presStyleCnt="18"/>
      <dgm:spPr/>
    </dgm:pt>
    <dgm:pt modelId="{2AA86D5D-0D73-4EFD-B3A4-0763C327C37C}" type="pres">
      <dgm:prSet presAssocID="{D24CDE33-15CE-429D-86EE-8897BA6C8320}" presName="lineArrowNode" presStyleLbl="alignAccFollowNode1" presStyleIdx="16" presStyleCnt="18"/>
      <dgm:spPr/>
    </dgm:pt>
    <dgm:pt modelId="{592422B3-536D-4EE7-99AF-4523EED34802}" type="pres">
      <dgm:prSet presAssocID="{3FCF0116-A522-4816-9A31-6AB9E03A8BD5}" presName="sibTransNodeCircle" presStyleLbl="alignNode1" presStyleIdx="5" presStyleCnt="6">
        <dgm:presLayoutVars>
          <dgm:chMax val="0"/>
          <dgm:bulletEnabled/>
        </dgm:presLayoutVars>
      </dgm:prSet>
      <dgm:spPr/>
    </dgm:pt>
    <dgm:pt modelId="{F3892EE4-E9AC-458A-B240-347123585DBD}" type="pres">
      <dgm:prSet presAssocID="{3FCF0116-A522-4816-9A31-6AB9E03A8BD5}" presName="spacerBetweenCircleAndCallout" presStyleCnt="0">
        <dgm:presLayoutVars/>
      </dgm:prSet>
      <dgm:spPr/>
    </dgm:pt>
    <dgm:pt modelId="{B8E3E98C-677E-448C-9A3C-D5D27F7F90D3}" type="pres">
      <dgm:prSet presAssocID="{D24CDE33-15CE-429D-86EE-8897BA6C8320}" presName="nodeText" presStyleLbl="alignAccFollowNode1" presStyleIdx="17" presStyleCnt="18">
        <dgm:presLayoutVars>
          <dgm:bulletEnabled val="1"/>
        </dgm:presLayoutVars>
      </dgm:prSet>
      <dgm:spPr/>
    </dgm:pt>
  </dgm:ptLst>
  <dgm:cxnLst>
    <dgm:cxn modelId="{CA424D05-42AA-4363-BDFA-A57508E88963}" srcId="{2EAA25C7-E2C9-46D5-AEB3-C996C45EE23C}" destId="{D24CDE33-15CE-429D-86EE-8897BA6C8320}" srcOrd="5" destOrd="0" parTransId="{779690E6-F004-484A-BAD0-D365A536AAB2}" sibTransId="{3FCF0116-A522-4816-9A31-6AB9E03A8BD5}"/>
    <dgm:cxn modelId="{252ABC11-CD05-4682-A48A-F9CE7E7D208F}" srcId="{2EAA25C7-E2C9-46D5-AEB3-C996C45EE23C}" destId="{EFBCCAC2-FC8B-447C-BFA4-FC044CE114DE}" srcOrd="4" destOrd="0" parTransId="{D2B7A210-340E-4E88-9ADB-F3BB6622C0E0}" sibTransId="{D75D98A2-64AF-498A-997E-CADF50CFFC4B}"/>
    <dgm:cxn modelId="{6A54D42B-B4FD-4C07-A7A1-4FB73C5BFAC4}" type="presOf" srcId="{20876934-8560-4495-8B1F-62EF343F7924}" destId="{C3BA910F-1B1C-4217-B81B-02891FECAC7C}" srcOrd="0" destOrd="0" presId="urn:microsoft.com/office/officeart/2016/7/layout/LinearArrowProcessNumbered"/>
    <dgm:cxn modelId="{C55C0A37-53F6-48B6-9477-01EEF4518346}" type="presOf" srcId="{B1586C75-2014-46F9-AB9A-8F3ABF2FAD85}" destId="{E1C18867-3060-4167-80F5-E3FE04AC78C9}" srcOrd="0" destOrd="0" presId="urn:microsoft.com/office/officeart/2016/7/layout/LinearArrowProcessNumbered"/>
    <dgm:cxn modelId="{0E35345D-E802-4FB6-AEA5-8D5C2F5E6C30}" srcId="{2EAA25C7-E2C9-46D5-AEB3-C996C45EE23C}" destId="{20876934-8560-4495-8B1F-62EF343F7924}" srcOrd="2" destOrd="0" parTransId="{8A3C458A-086F-432F-8312-6D962AEFBD32}" sibTransId="{D4404222-C06E-4AA6-BBE1-9E2525578691}"/>
    <dgm:cxn modelId="{D5954B64-CCF9-47C9-B4EA-978562681B9C}" type="presOf" srcId="{2EAA25C7-E2C9-46D5-AEB3-C996C45EE23C}" destId="{072C2AE9-DBF9-41FC-BCD9-5F9B4C0B9F02}" srcOrd="0" destOrd="0" presId="urn:microsoft.com/office/officeart/2016/7/layout/LinearArrowProcessNumbered"/>
    <dgm:cxn modelId="{441FDC44-F662-4ACD-8124-22F40631D60A}" type="presOf" srcId="{CA4B4722-03E7-4945-961B-C25A206D7532}" destId="{76DA2F8F-9CE5-4609-824A-A2A6185B7BCD}" srcOrd="0" destOrd="0" presId="urn:microsoft.com/office/officeart/2016/7/layout/LinearArrowProcessNumbered"/>
    <dgm:cxn modelId="{6D7CE750-26DF-4919-9BFB-39AC8AA9E7AE}" type="presOf" srcId="{DD01C72C-FB97-45B7-A669-513DF4C3B6FB}" destId="{C8734039-DDB2-4E32-962A-905D36768A8B}" srcOrd="0" destOrd="0" presId="urn:microsoft.com/office/officeart/2016/7/layout/LinearArrowProcessNumbered"/>
    <dgm:cxn modelId="{BA999E52-5DD0-46D9-BEFC-AACD5CA694EF}" type="presOf" srcId="{EB502BB9-BB6F-4C2C-B93D-A8A134941695}" destId="{437E8057-4F24-4F13-9973-FFB3A7E7342F}" srcOrd="0" destOrd="0" presId="urn:microsoft.com/office/officeart/2016/7/layout/LinearArrowProcessNumbered"/>
    <dgm:cxn modelId="{DA8AF774-E02C-45FD-AC3A-E0936B8CEA73}" type="presOf" srcId="{3FCF0116-A522-4816-9A31-6AB9E03A8BD5}" destId="{592422B3-536D-4EE7-99AF-4523EED34802}" srcOrd="0" destOrd="0" presId="urn:microsoft.com/office/officeart/2016/7/layout/LinearArrowProcessNumbered"/>
    <dgm:cxn modelId="{4D505E7F-1577-45D2-BA92-77F648C60824}" type="presOf" srcId="{D75D98A2-64AF-498A-997E-CADF50CFFC4B}" destId="{12B1E23B-9AF1-4738-B789-F657C2B83825}" srcOrd="0" destOrd="0" presId="urn:microsoft.com/office/officeart/2016/7/layout/LinearArrowProcessNumbered"/>
    <dgm:cxn modelId="{DE553D9D-E00B-4FBF-B184-51A5F67F6F0C}" type="presOf" srcId="{87679681-F8E4-43A4-B16E-E8435C145975}" destId="{D765EE50-ED7F-46EA-A295-78FB63B42AC7}" srcOrd="0" destOrd="0" presId="urn:microsoft.com/office/officeart/2016/7/layout/LinearArrowProcessNumbered"/>
    <dgm:cxn modelId="{6258F59F-88ED-486E-B1C0-56B32B26CE48}" srcId="{2EAA25C7-E2C9-46D5-AEB3-C996C45EE23C}" destId="{B1586C75-2014-46F9-AB9A-8F3ABF2FAD85}" srcOrd="3" destOrd="0" parTransId="{03724A58-B7EE-4549-AFAF-08539BC793EB}" sibTransId="{B25697C1-B194-4DEC-986A-3011EBB442DC}"/>
    <dgm:cxn modelId="{5C497EA3-CAFA-40CD-96D1-467F5850478F}" srcId="{2EAA25C7-E2C9-46D5-AEB3-C996C45EE23C}" destId="{87679681-F8E4-43A4-B16E-E8435C145975}" srcOrd="1" destOrd="0" parTransId="{16735760-F733-4CA1-ADA8-D2C353666831}" sibTransId="{CA4B4722-03E7-4945-961B-C25A206D7532}"/>
    <dgm:cxn modelId="{241F08A7-3E64-421C-A69D-79A12EA1B115}" type="presOf" srcId="{B25697C1-B194-4DEC-986A-3011EBB442DC}" destId="{8A6D10A5-84F7-42A1-A7D3-020C39D3FF22}" srcOrd="0" destOrd="0" presId="urn:microsoft.com/office/officeart/2016/7/layout/LinearArrowProcessNumbered"/>
    <dgm:cxn modelId="{96A512E4-F27D-4B27-BB86-150DCD41FAFE}" srcId="{2EAA25C7-E2C9-46D5-AEB3-C996C45EE23C}" destId="{EB502BB9-BB6F-4C2C-B93D-A8A134941695}" srcOrd="0" destOrd="0" parTransId="{1F115567-1C2B-4CE8-9A4A-AF81C5307FD4}" sibTransId="{DD01C72C-FB97-45B7-A669-513DF4C3B6FB}"/>
    <dgm:cxn modelId="{5383D0EC-2EEC-4D2D-9EC2-30499B4504FE}" type="presOf" srcId="{D24CDE33-15CE-429D-86EE-8897BA6C8320}" destId="{B8E3E98C-677E-448C-9A3C-D5D27F7F90D3}" srcOrd="0" destOrd="0" presId="urn:microsoft.com/office/officeart/2016/7/layout/LinearArrowProcessNumbered"/>
    <dgm:cxn modelId="{D78772F0-AF68-4F27-99D3-001B40EC94D6}" type="presOf" srcId="{EFBCCAC2-FC8B-447C-BFA4-FC044CE114DE}" destId="{990105D1-30F5-427E-9FDA-37A4F92C0CFF}" srcOrd="0" destOrd="0" presId="urn:microsoft.com/office/officeart/2016/7/layout/LinearArrowProcessNumbered"/>
    <dgm:cxn modelId="{8030DCFB-0E63-4ECC-94C0-D5D63BE9E3D0}" type="presOf" srcId="{D4404222-C06E-4AA6-BBE1-9E2525578691}" destId="{E48F305E-48CC-47C7-8301-F005E8B759F4}" srcOrd="0" destOrd="0" presId="urn:microsoft.com/office/officeart/2016/7/layout/LinearArrowProcessNumbered"/>
    <dgm:cxn modelId="{FC98217F-B6B1-476E-A325-6A047022008A}" type="presParOf" srcId="{072C2AE9-DBF9-41FC-BCD9-5F9B4C0B9F02}" destId="{9BC501C4-2781-49A8-9F7F-CE316E0E4FF3}" srcOrd="0" destOrd="0" presId="urn:microsoft.com/office/officeart/2016/7/layout/LinearArrowProcessNumbered"/>
    <dgm:cxn modelId="{C5E626DA-1DEA-4732-A293-9402FDD4AEC5}" type="presParOf" srcId="{9BC501C4-2781-49A8-9F7F-CE316E0E4FF3}" destId="{80F6F905-894D-493C-A4BD-CCAD038A1BDB}" srcOrd="0" destOrd="0" presId="urn:microsoft.com/office/officeart/2016/7/layout/LinearArrowProcessNumbered"/>
    <dgm:cxn modelId="{CAB2AF28-A2C9-4AC9-A008-1BC67FBE15DE}" type="presParOf" srcId="{9BC501C4-2781-49A8-9F7F-CE316E0E4FF3}" destId="{10A16A1D-C822-4F0A-8502-BD979CBA67D1}" srcOrd="1" destOrd="0" presId="urn:microsoft.com/office/officeart/2016/7/layout/LinearArrowProcessNumbered"/>
    <dgm:cxn modelId="{8629F8F5-8B9C-4AA1-A5A1-260D888FC615}" type="presParOf" srcId="{10A16A1D-C822-4F0A-8502-BD979CBA67D1}" destId="{41268E8F-810A-4EB2-9C4B-7D6E1D7C3F95}" srcOrd="0" destOrd="0" presId="urn:microsoft.com/office/officeart/2016/7/layout/LinearArrowProcessNumbered"/>
    <dgm:cxn modelId="{7A091846-D651-4630-9625-C84F4FB147E8}" type="presParOf" srcId="{10A16A1D-C822-4F0A-8502-BD979CBA67D1}" destId="{3667D060-4486-4A74-8ACD-16532F67774C}" srcOrd="1" destOrd="0" presId="urn:microsoft.com/office/officeart/2016/7/layout/LinearArrowProcessNumbered"/>
    <dgm:cxn modelId="{4325B72A-19E7-4FD8-B17D-65EA8DB06E91}" type="presParOf" srcId="{10A16A1D-C822-4F0A-8502-BD979CBA67D1}" destId="{C8734039-DDB2-4E32-962A-905D36768A8B}" srcOrd="2" destOrd="0" presId="urn:microsoft.com/office/officeart/2016/7/layout/LinearArrowProcessNumbered"/>
    <dgm:cxn modelId="{22977C13-BC61-436B-B7C5-26DAEFCBCE97}" type="presParOf" srcId="{10A16A1D-C822-4F0A-8502-BD979CBA67D1}" destId="{DA7F9BEB-964D-49C8-BD5E-5CF0B075C91A}" srcOrd="3" destOrd="0" presId="urn:microsoft.com/office/officeart/2016/7/layout/LinearArrowProcessNumbered"/>
    <dgm:cxn modelId="{26059EEB-6361-4D95-B972-194CF6BE08C1}" type="presParOf" srcId="{9BC501C4-2781-49A8-9F7F-CE316E0E4FF3}" destId="{437E8057-4F24-4F13-9973-FFB3A7E7342F}" srcOrd="2" destOrd="0" presId="urn:microsoft.com/office/officeart/2016/7/layout/LinearArrowProcessNumbered"/>
    <dgm:cxn modelId="{45F4A5E6-D935-4FBB-B9E7-AD666E72C0E1}" type="presParOf" srcId="{072C2AE9-DBF9-41FC-BCD9-5F9B4C0B9F02}" destId="{9BFE9954-F4C8-4854-A57E-C15764B4561C}" srcOrd="1" destOrd="0" presId="urn:microsoft.com/office/officeart/2016/7/layout/LinearArrowProcessNumbered"/>
    <dgm:cxn modelId="{E9C70FB2-6A07-4960-A935-418704A81CE1}" type="presParOf" srcId="{072C2AE9-DBF9-41FC-BCD9-5F9B4C0B9F02}" destId="{EAA7FC98-3875-491B-9515-A1095DD69957}" srcOrd="2" destOrd="0" presId="urn:microsoft.com/office/officeart/2016/7/layout/LinearArrowProcessNumbered"/>
    <dgm:cxn modelId="{8AD809CF-173C-4944-A373-2279C88336EB}" type="presParOf" srcId="{EAA7FC98-3875-491B-9515-A1095DD69957}" destId="{5236D455-5B2C-4AB8-8235-80043B62923F}" srcOrd="0" destOrd="0" presId="urn:microsoft.com/office/officeart/2016/7/layout/LinearArrowProcessNumbered"/>
    <dgm:cxn modelId="{D5F7131E-CD5D-42F7-BD9D-F1228B06B85E}" type="presParOf" srcId="{EAA7FC98-3875-491B-9515-A1095DD69957}" destId="{AC248569-491F-4ECE-BA81-5749AE91800C}" srcOrd="1" destOrd="0" presId="urn:microsoft.com/office/officeart/2016/7/layout/LinearArrowProcessNumbered"/>
    <dgm:cxn modelId="{183BC9AE-60FD-4A87-83D4-26EE11BC03A9}" type="presParOf" srcId="{AC248569-491F-4ECE-BA81-5749AE91800C}" destId="{ACD7BD2E-FC4A-4AB0-850F-D754A5BDFC46}" srcOrd="0" destOrd="0" presId="urn:microsoft.com/office/officeart/2016/7/layout/LinearArrowProcessNumbered"/>
    <dgm:cxn modelId="{422FC641-289F-4D56-9D4D-E4E2A01FE3AF}" type="presParOf" srcId="{AC248569-491F-4ECE-BA81-5749AE91800C}" destId="{857A8E98-3383-4996-B9B9-A53B6AE89AEA}" srcOrd="1" destOrd="0" presId="urn:microsoft.com/office/officeart/2016/7/layout/LinearArrowProcessNumbered"/>
    <dgm:cxn modelId="{CC4BC5DA-448A-4990-888D-2144246AEBB1}" type="presParOf" srcId="{AC248569-491F-4ECE-BA81-5749AE91800C}" destId="{76DA2F8F-9CE5-4609-824A-A2A6185B7BCD}" srcOrd="2" destOrd="0" presId="urn:microsoft.com/office/officeart/2016/7/layout/LinearArrowProcessNumbered"/>
    <dgm:cxn modelId="{EFC38CD3-C017-4957-8B19-9064B1CA09D8}" type="presParOf" srcId="{AC248569-491F-4ECE-BA81-5749AE91800C}" destId="{C38516A6-C5ED-4A7A-AC8E-582F0DC3D072}" srcOrd="3" destOrd="0" presId="urn:microsoft.com/office/officeart/2016/7/layout/LinearArrowProcessNumbered"/>
    <dgm:cxn modelId="{A0F2205B-7895-452C-A400-56A4B7D31D9D}" type="presParOf" srcId="{EAA7FC98-3875-491B-9515-A1095DD69957}" destId="{D765EE50-ED7F-46EA-A295-78FB63B42AC7}" srcOrd="2" destOrd="0" presId="urn:microsoft.com/office/officeart/2016/7/layout/LinearArrowProcessNumbered"/>
    <dgm:cxn modelId="{14A3FF62-BEED-48CD-8991-94D70F14C9D9}" type="presParOf" srcId="{072C2AE9-DBF9-41FC-BCD9-5F9B4C0B9F02}" destId="{AB7F07D6-6BF0-459E-990B-6998997451B6}" srcOrd="3" destOrd="0" presId="urn:microsoft.com/office/officeart/2016/7/layout/LinearArrowProcessNumbered"/>
    <dgm:cxn modelId="{6904A9C2-D082-4B34-8639-691C8643CEF4}" type="presParOf" srcId="{072C2AE9-DBF9-41FC-BCD9-5F9B4C0B9F02}" destId="{83969DD3-40C7-48A3-A121-5ECDE03AA75C}" srcOrd="4" destOrd="0" presId="urn:microsoft.com/office/officeart/2016/7/layout/LinearArrowProcessNumbered"/>
    <dgm:cxn modelId="{C05BFDEE-9B38-4D66-96B1-487501B004DE}" type="presParOf" srcId="{83969DD3-40C7-48A3-A121-5ECDE03AA75C}" destId="{9B21751F-C0DC-49D7-AAA6-A827CE60C856}" srcOrd="0" destOrd="0" presId="urn:microsoft.com/office/officeart/2016/7/layout/LinearArrowProcessNumbered"/>
    <dgm:cxn modelId="{99CAB17C-1B6C-4AAF-997F-98EB7946643E}" type="presParOf" srcId="{83969DD3-40C7-48A3-A121-5ECDE03AA75C}" destId="{3C1C126F-C348-4C12-AC0B-818F523E6971}" srcOrd="1" destOrd="0" presId="urn:microsoft.com/office/officeart/2016/7/layout/LinearArrowProcessNumbered"/>
    <dgm:cxn modelId="{7647C98B-D189-40B5-93FB-B82125669796}" type="presParOf" srcId="{3C1C126F-C348-4C12-AC0B-818F523E6971}" destId="{5195CE85-022E-4003-A164-FE51644E2B54}" srcOrd="0" destOrd="0" presId="urn:microsoft.com/office/officeart/2016/7/layout/LinearArrowProcessNumbered"/>
    <dgm:cxn modelId="{2BECC442-B308-4761-9AFC-0A79A84B69FF}" type="presParOf" srcId="{3C1C126F-C348-4C12-AC0B-818F523E6971}" destId="{49F2D101-F132-47C2-B41F-468D12A50B8B}" srcOrd="1" destOrd="0" presId="urn:microsoft.com/office/officeart/2016/7/layout/LinearArrowProcessNumbered"/>
    <dgm:cxn modelId="{FAEA3293-326A-46AB-A43F-EE9CD76110E3}" type="presParOf" srcId="{3C1C126F-C348-4C12-AC0B-818F523E6971}" destId="{E48F305E-48CC-47C7-8301-F005E8B759F4}" srcOrd="2" destOrd="0" presId="urn:microsoft.com/office/officeart/2016/7/layout/LinearArrowProcessNumbered"/>
    <dgm:cxn modelId="{4A9193B2-2844-42A6-922D-62D5974DFCEA}" type="presParOf" srcId="{3C1C126F-C348-4C12-AC0B-818F523E6971}" destId="{2C60921B-8362-4C0F-B49B-1D86D0C072F2}" srcOrd="3" destOrd="0" presId="urn:microsoft.com/office/officeart/2016/7/layout/LinearArrowProcessNumbered"/>
    <dgm:cxn modelId="{5CAA7D9B-FE2C-4B3C-AC7C-59D13D8DD77A}" type="presParOf" srcId="{83969DD3-40C7-48A3-A121-5ECDE03AA75C}" destId="{C3BA910F-1B1C-4217-B81B-02891FECAC7C}" srcOrd="2" destOrd="0" presId="urn:microsoft.com/office/officeart/2016/7/layout/LinearArrowProcessNumbered"/>
    <dgm:cxn modelId="{03E83591-0D90-4F57-94FC-73E9DB2C8446}" type="presParOf" srcId="{072C2AE9-DBF9-41FC-BCD9-5F9B4C0B9F02}" destId="{F36D7554-84DC-4115-B169-37676CD193F8}" srcOrd="5" destOrd="0" presId="urn:microsoft.com/office/officeart/2016/7/layout/LinearArrowProcessNumbered"/>
    <dgm:cxn modelId="{50D1ECAA-16C5-4DDD-94B7-EB612D0F9A7B}" type="presParOf" srcId="{072C2AE9-DBF9-41FC-BCD9-5F9B4C0B9F02}" destId="{878BB179-5C8A-40C8-B481-CBC95885C5A1}" srcOrd="6" destOrd="0" presId="urn:microsoft.com/office/officeart/2016/7/layout/LinearArrowProcessNumbered"/>
    <dgm:cxn modelId="{1F46DA86-ADE0-40A1-8BB1-48D252C17E70}" type="presParOf" srcId="{878BB179-5C8A-40C8-B481-CBC95885C5A1}" destId="{9297E1FB-421C-495B-A932-501B92CC4BE8}" srcOrd="0" destOrd="0" presId="urn:microsoft.com/office/officeart/2016/7/layout/LinearArrowProcessNumbered"/>
    <dgm:cxn modelId="{F4F53029-18E3-448C-A43A-BF58562EA3EF}" type="presParOf" srcId="{878BB179-5C8A-40C8-B481-CBC95885C5A1}" destId="{36CA72BF-C762-4F89-B1D7-4A4652C8D9D7}" srcOrd="1" destOrd="0" presId="urn:microsoft.com/office/officeart/2016/7/layout/LinearArrowProcessNumbered"/>
    <dgm:cxn modelId="{267F925E-43DA-43D4-8D71-42907D4AEA8E}" type="presParOf" srcId="{36CA72BF-C762-4F89-B1D7-4A4652C8D9D7}" destId="{13BA9DAE-43C0-49E1-A60F-9104996FA1A3}" srcOrd="0" destOrd="0" presId="urn:microsoft.com/office/officeart/2016/7/layout/LinearArrowProcessNumbered"/>
    <dgm:cxn modelId="{7E97EFA0-6DE7-49DF-B875-BBC13B095591}" type="presParOf" srcId="{36CA72BF-C762-4F89-B1D7-4A4652C8D9D7}" destId="{A97D5BB7-F7B8-44E6-B451-085620DDA0F2}" srcOrd="1" destOrd="0" presId="urn:microsoft.com/office/officeart/2016/7/layout/LinearArrowProcessNumbered"/>
    <dgm:cxn modelId="{62E379F7-E0AA-4EA0-98BD-33FD866D675C}" type="presParOf" srcId="{36CA72BF-C762-4F89-B1D7-4A4652C8D9D7}" destId="{8A6D10A5-84F7-42A1-A7D3-020C39D3FF22}" srcOrd="2" destOrd="0" presId="urn:microsoft.com/office/officeart/2016/7/layout/LinearArrowProcessNumbered"/>
    <dgm:cxn modelId="{4B6A8249-13D8-4F2D-9E05-5F1458AD263D}" type="presParOf" srcId="{36CA72BF-C762-4F89-B1D7-4A4652C8D9D7}" destId="{23EA208A-5B32-41AC-B012-1DCD2DD396A3}" srcOrd="3" destOrd="0" presId="urn:microsoft.com/office/officeart/2016/7/layout/LinearArrowProcessNumbered"/>
    <dgm:cxn modelId="{34B874FB-5B9A-4C62-A964-86F466678FA1}" type="presParOf" srcId="{878BB179-5C8A-40C8-B481-CBC95885C5A1}" destId="{E1C18867-3060-4167-80F5-E3FE04AC78C9}" srcOrd="2" destOrd="0" presId="urn:microsoft.com/office/officeart/2016/7/layout/LinearArrowProcessNumbered"/>
    <dgm:cxn modelId="{80CFB08F-EFD7-4CEB-ABE8-9F70A5784424}" type="presParOf" srcId="{072C2AE9-DBF9-41FC-BCD9-5F9B4C0B9F02}" destId="{83069864-6771-41F5-95BA-A8C120B454F7}" srcOrd="7" destOrd="0" presId="urn:microsoft.com/office/officeart/2016/7/layout/LinearArrowProcessNumbered"/>
    <dgm:cxn modelId="{CA824312-DDA3-4EA4-B3AB-11AEEF6CB778}" type="presParOf" srcId="{072C2AE9-DBF9-41FC-BCD9-5F9B4C0B9F02}" destId="{29B710DE-EC8B-45EC-B78A-EE930F918DAF}" srcOrd="8" destOrd="0" presId="urn:microsoft.com/office/officeart/2016/7/layout/LinearArrowProcessNumbered"/>
    <dgm:cxn modelId="{A1E13E03-CC83-4038-A48B-C010E6BB5BFB}" type="presParOf" srcId="{29B710DE-EC8B-45EC-B78A-EE930F918DAF}" destId="{EEB26E07-7EA6-4309-846E-7814A4A19AF9}" srcOrd="0" destOrd="0" presId="urn:microsoft.com/office/officeart/2016/7/layout/LinearArrowProcessNumbered"/>
    <dgm:cxn modelId="{370A5C71-45A3-4944-AA98-FE728354D1FD}" type="presParOf" srcId="{29B710DE-EC8B-45EC-B78A-EE930F918DAF}" destId="{58EF3FA6-668C-4B86-9392-A9406698643A}" srcOrd="1" destOrd="0" presId="urn:microsoft.com/office/officeart/2016/7/layout/LinearArrowProcessNumbered"/>
    <dgm:cxn modelId="{9D43E84F-B4F9-4998-8B1B-B92AC1EEF5FD}" type="presParOf" srcId="{58EF3FA6-668C-4B86-9392-A9406698643A}" destId="{12DB2644-061A-4BE6-86C1-CE6803863CE8}" srcOrd="0" destOrd="0" presId="urn:microsoft.com/office/officeart/2016/7/layout/LinearArrowProcessNumbered"/>
    <dgm:cxn modelId="{25FEFAF5-72FC-4A51-8FA4-382AED1DA6B4}" type="presParOf" srcId="{58EF3FA6-668C-4B86-9392-A9406698643A}" destId="{9D9F3930-017F-4EC6-A785-F2E9ABA482BF}" srcOrd="1" destOrd="0" presId="urn:microsoft.com/office/officeart/2016/7/layout/LinearArrowProcessNumbered"/>
    <dgm:cxn modelId="{2CE0E4AF-33D3-429B-8E4D-B8BAFF5CDDCB}" type="presParOf" srcId="{58EF3FA6-668C-4B86-9392-A9406698643A}" destId="{12B1E23B-9AF1-4738-B789-F657C2B83825}" srcOrd="2" destOrd="0" presId="urn:microsoft.com/office/officeart/2016/7/layout/LinearArrowProcessNumbered"/>
    <dgm:cxn modelId="{B72A2BC4-8B17-41EA-BEF8-472E2E399DFF}" type="presParOf" srcId="{58EF3FA6-668C-4B86-9392-A9406698643A}" destId="{C1FC60E2-E69A-41A2-AED4-B3E6854CC92A}" srcOrd="3" destOrd="0" presId="urn:microsoft.com/office/officeart/2016/7/layout/LinearArrowProcessNumbered"/>
    <dgm:cxn modelId="{7166D2D6-18FB-41AC-AAE4-C622C8033516}" type="presParOf" srcId="{29B710DE-EC8B-45EC-B78A-EE930F918DAF}" destId="{990105D1-30F5-427E-9FDA-37A4F92C0CFF}" srcOrd="2" destOrd="0" presId="urn:microsoft.com/office/officeart/2016/7/layout/LinearArrowProcessNumbered"/>
    <dgm:cxn modelId="{2A3E7416-52D9-4042-9D7C-F0073054DD79}" type="presParOf" srcId="{072C2AE9-DBF9-41FC-BCD9-5F9B4C0B9F02}" destId="{6CD7071E-1AA1-4748-9CA6-D651E203DB9A}" srcOrd="9" destOrd="0" presId="urn:microsoft.com/office/officeart/2016/7/layout/LinearArrowProcessNumbered"/>
    <dgm:cxn modelId="{57D0C3CC-86D3-4457-9A4F-90E4A454DFA2}" type="presParOf" srcId="{072C2AE9-DBF9-41FC-BCD9-5F9B4C0B9F02}" destId="{333F1311-352A-4D9C-8A04-05CBFAC3C2AF}" srcOrd="10" destOrd="0" presId="urn:microsoft.com/office/officeart/2016/7/layout/LinearArrowProcessNumbered"/>
    <dgm:cxn modelId="{5D9C356B-682F-4FB9-AFB6-2DE1FE9D8EDE}" type="presParOf" srcId="{333F1311-352A-4D9C-8A04-05CBFAC3C2AF}" destId="{B3BE191E-F37C-4F84-9581-6653E4259FAD}" srcOrd="0" destOrd="0" presId="urn:microsoft.com/office/officeart/2016/7/layout/LinearArrowProcessNumbered"/>
    <dgm:cxn modelId="{D6DEA324-B562-4A09-9CFB-BF8C47050DFB}" type="presParOf" srcId="{333F1311-352A-4D9C-8A04-05CBFAC3C2AF}" destId="{25702F98-5C79-4426-84CE-EDEB199837F6}" srcOrd="1" destOrd="0" presId="urn:microsoft.com/office/officeart/2016/7/layout/LinearArrowProcessNumbered"/>
    <dgm:cxn modelId="{847C73F2-F551-4254-AD36-DBDAD874D2C1}" type="presParOf" srcId="{25702F98-5C79-4426-84CE-EDEB199837F6}" destId="{A7B0D2C1-C7D8-4348-9990-702B2DE3A069}" srcOrd="0" destOrd="0" presId="urn:microsoft.com/office/officeart/2016/7/layout/LinearArrowProcessNumbered"/>
    <dgm:cxn modelId="{CDEC0680-96A7-4FCC-B46D-A10FE23163AB}" type="presParOf" srcId="{25702F98-5C79-4426-84CE-EDEB199837F6}" destId="{2AA86D5D-0D73-4EFD-B3A4-0763C327C37C}" srcOrd="1" destOrd="0" presId="urn:microsoft.com/office/officeart/2016/7/layout/LinearArrowProcessNumbered"/>
    <dgm:cxn modelId="{4E0573A8-AE5C-4BCC-9CBB-BC7837D732DF}" type="presParOf" srcId="{25702F98-5C79-4426-84CE-EDEB199837F6}" destId="{592422B3-536D-4EE7-99AF-4523EED34802}" srcOrd="2" destOrd="0" presId="urn:microsoft.com/office/officeart/2016/7/layout/LinearArrowProcessNumbered"/>
    <dgm:cxn modelId="{9C5EBE63-BE14-4BAC-B5B6-5770EBF1A2C3}" type="presParOf" srcId="{25702F98-5C79-4426-84CE-EDEB199837F6}" destId="{F3892EE4-E9AC-458A-B240-347123585DBD}" srcOrd="3" destOrd="0" presId="urn:microsoft.com/office/officeart/2016/7/layout/LinearArrowProcessNumbered"/>
    <dgm:cxn modelId="{8DB66B08-A7B2-4182-8304-7BA835AF43E5}" type="presParOf" srcId="{333F1311-352A-4D9C-8A04-05CBFAC3C2AF}" destId="{B8E3E98C-677E-448C-9A3C-D5D27F7F90D3}"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3D01B9C-CF4F-46A2-A58B-C67873240642}" type="doc">
      <dgm:prSet loTypeId="urn:microsoft.com/office/officeart/2005/8/layout/cycle5" loCatId="cycle" qsTypeId="urn:microsoft.com/office/officeart/2005/8/quickstyle/simple1#1" qsCatId="simple" csTypeId="urn:microsoft.com/office/officeart/2005/8/colors/colorful1#1" csCatId="colorful"/>
      <dgm:spPr/>
      <dgm:t>
        <a:bodyPr/>
        <a:lstStyle/>
        <a:p>
          <a:endParaRPr lang="en-US"/>
        </a:p>
      </dgm:t>
    </dgm:pt>
    <dgm:pt modelId="{A08FEBCC-8566-492E-A2C2-593466DF7113}">
      <dgm:prSet/>
      <dgm:spPr/>
      <dgm:t>
        <a:bodyPr/>
        <a:lstStyle/>
        <a:p>
          <a:r>
            <a:rPr lang="en-GB"/>
            <a:t>To increase parents’ and carers' knowledge of the importance of a balanced diet for children's growth and development. </a:t>
          </a:r>
          <a:endParaRPr lang="en-US"/>
        </a:p>
      </dgm:t>
    </dgm:pt>
    <dgm:pt modelId="{40DC879A-4636-4DE3-915C-3A7E7449A223}" type="parTrans" cxnId="{541445D5-F583-4027-8F0D-725F925BAF71}">
      <dgm:prSet/>
      <dgm:spPr/>
      <dgm:t>
        <a:bodyPr/>
        <a:lstStyle/>
        <a:p>
          <a:endParaRPr lang="en-US"/>
        </a:p>
      </dgm:t>
    </dgm:pt>
    <dgm:pt modelId="{10519D42-057A-4C63-8048-09F590D96188}" type="sibTrans" cxnId="{541445D5-F583-4027-8F0D-725F925BAF71}">
      <dgm:prSet/>
      <dgm:spPr/>
      <dgm:t>
        <a:bodyPr/>
        <a:lstStyle/>
        <a:p>
          <a:endParaRPr lang="en-US"/>
        </a:p>
      </dgm:t>
    </dgm:pt>
    <dgm:pt modelId="{9763ABCF-5350-4335-B1F8-A5FCB3CF2F95}">
      <dgm:prSet/>
      <dgm:spPr/>
      <dgm:t>
        <a:bodyPr/>
        <a:lstStyle/>
        <a:p>
          <a:r>
            <a:rPr lang="en-GB"/>
            <a:t>To increase parents’ and carers’ confidence to introduce new foods for sensory-preference autistic children </a:t>
          </a:r>
          <a:endParaRPr lang="en-US"/>
        </a:p>
      </dgm:t>
    </dgm:pt>
    <dgm:pt modelId="{A6785456-F0E6-4FA1-B807-7DE5FDD90135}" type="parTrans" cxnId="{0236E983-E6A3-4422-AE42-48F0570DCB64}">
      <dgm:prSet/>
      <dgm:spPr/>
      <dgm:t>
        <a:bodyPr/>
        <a:lstStyle/>
        <a:p>
          <a:endParaRPr lang="en-US"/>
        </a:p>
      </dgm:t>
    </dgm:pt>
    <dgm:pt modelId="{9243B91F-560E-4D88-86BE-A5370F623A68}" type="sibTrans" cxnId="{0236E983-E6A3-4422-AE42-48F0570DCB64}">
      <dgm:prSet/>
      <dgm:spPr/>
      <dgm:t>
        <a:bodyPr/>
        <a:lstStyle/>
        <a:p>
          <a:endParaRPr lang="en-US"/>
        </a:p>
      </dgm:t>
    </dgm:pt>
    <dgm:pt modelId="{761409A4-2DCF-4F29-951E-D2BC9384AE62}">
      <dgm:prSet/>
      <dgm:spPr/>
      <dgm:t>
        <a:bodyPr/>
        <a:lstStyle/>
        <a:p>
          <a:r>
            <a:rPr lang="en-GB"/>
            <a:t>Provide new information or new research about nutritional and feeding support for autistic children </a:t>
          </a:r>
          <a:endParaRPr lang="en-US"/>
        </a:p>
      </dgm:t>
    </dgm:pt>
    <dgm:pt modelId="{F23690AE-A329-4D6D-B7C7-60140E7F6384}" type="parTrans" cxnId="{D495981A-45C8-4295-84BC-63569E7FD11A}">
      <dgm:prSet/>
      <dgm:spPr/>
      <dgm:t>
        <a:bodyPr/>
        <a:lstStyle/>
        <a:p>
          <a:endParaRPr lang="en-US"/>
        </a:p>
      </dgm:t>
    </dgm:pt>
    <dgm:pt modelId="{73006DD5-A034-4260-A54E-B6B4B6D9FA45}" type="sibTrans" cxnId="{D495981A-45C8-4295-84BC-63569E7FD11A}">
      <dgm:prSet/>
      <dgm:spPr/>
      <dgm:t>
        <a:bodyPr/>
        <a:lstStyle/>
        <a:p>
          <a:endParaRPr lang="en-US"/>
        </a:p>
      </dgm:t>
    </dgm:pt>
    <dgm:pt modelId="{DB69646D-0F4C-4FB0-8BA6-79B65A7B558C}" type="pres">
      <dgm:prSet presAssocID="{23D01B9C-CF4F-46A2-A58B-C67873240642}" presName="cycle" presStyleCnt="0">
        <dgm:presLayoutVars>
          <dgm:dir/>
          <dgm:resizeHandles val="exact"/>
        </dgm:presLayoutVars>
      </dgm:prSet>
      <dgm:spPr/>
    </dgm:pt>
    <dgm:pt modelId="{CB8C3E62-D629-4786-A495-32A217D9E863}" type="pres">
      <dgm:prSet presAssocID="{A08FEBCC-8566-492E-A2C2-593466DF7113}" presName="node" presStyleLbl="node1" presStyleIdx="0" presStyleCnt="3">
        <dgm:presLayoutVars>
          <dgm:bulletEnabled val="1"/>
        </dgm:presLayoutVars>
      </dgm:prSet>
      <dgm:spPr/>
    </dgm:pt>
    <dgm:pt modelId="{149E6EB7-91BA-4FD8-A608-82D6E5BB0A3E}" type="pres">
      <dgm:prSet presAssocID="{A08FEBCC-8566-492E-A2C2-593466DF7113}" presName="spNode" presStyleCnt="0"/>
      <dgm:spPr/>
    </dgm:pt>
    <dgm:pt modelId="{AF2B42DB-AA55-4832-9062-D3D103C0F07D}" type="pres">
      <dgm:prSet presAssocID="{10519D42-057A-4C63-8048-09F590D96188}" presName="sibTrans" presStyleLbl="sibTrans1D1" presStyleIdx="0" presStyleCnt="3"/>
      <dgm:spPr/>
    </dgm:pt>
    <dgm:pt modelId="{689A7A74-C77E-4DAE-947C-ED827BE92806}" type="pres">
      <dgm:prSet presAssocID="{9763ABCF-5350-4335-B1F8-A5FCB3CF2F95}" presName="node" presStyleLbl="node1" presStyleIdx="1" presStyleCnt="3">
        <dgm:presLayoutVars>
          <dgm:bulletEnabled val="1"/>
        </dgm:presLayoutVars>
      </dgm:prSet>
      <dgm:spPr/>
    </dgm:pt>
    <dgm:pt modelId="{59A60F0E-6619-4489-AF8F-8F84841A7A74}" type="pres">
      <dgm:prSet presAssocID="{9763ABCF-5350-4335-B1F8-A5FCB3CF2F95}" presName="spNode" presStyleCnt="0"/>
      <dgm:spPr/>
    </dgm:pt>
    <dgm:pt modelId="{1FB2242E-93C5-42A5-80BD-1425B32BC6B2}" type="pres">
      <dgm:prSet presAssocID="{9243B91F-560E-4D88-86BE-A5370F623A68}" presName="sibTrans" presStyleLbl="sibTrans1D1" presStyleIdx="1" presStyleCnt="3"/>
      <dgm:spPr/>
    </dgm:pt>
    <dgm:pt modelId="{8EFE6649-0974-4378-8995-D68086696DF3}" type="pres">
      <dgm:prSet presAssocID="{761409A4-2DCF-4F29-951E-D2BC9384AE62}" presName="node" presStyleLbl="node1" presStyleIdx="2" presStyleCnt="3">
        <dgm:presLayoutVars>
          <dgm:bulletEnabled val="1"/>
        </dgm:presLayoutVars>
      </dgm:prSet>
      <dgm:spPr/>
    </dgm:pt>
    <dgm:pt modelId="{932BA56F-FE4B-4B80-8F5C-A1CD98FAF210}" type="pres">
      <dgm:prSet presAssocID="{761409A4-2DCF-4F29-951E-D2BC9384AE62}" presName="spNode" presStyleCnt="0"/>
      <dgm:spPr/>
    </dgm:pt>
    <dgm:pt modelId="{06F2721F-873E-4B27-8DF9-E02EA11A8B79}" type="pres">
      <dgm:prSet presAssocID="{73006DD5-A034-4260-A54E-B6B4B6D9FA45}" presName="sibTrans" presStyleLbl="sibTrans1D1" presStyleIdx="2" presStyleCnt="3"/>
      <dgm:spPr/>
    </dgm:pt>
  </dgm:ptLst>
  <dgm:cxnLst>
    <dgm:cxn modelId="{A6DDFF13-AD0B-49FB-9173-7AE7E7EE7CFF}" type="presOf" srcId="{A08FEBCC-8566-492E-A2C2-593466DF7113}" destId="{CB8C3E62-D629-4786-A495-32A217D9E863}" srcOrd="0" destOrd="0" presId="urn:microsoft.com/office/officeart/2005/8/layout/cycle5"/>
    <dgm:cxn modelId="{D495981A-45C8-4295-84BC-63569E7FD11A}" srcId="{23D01B9C-CF4F-46A2-A58B-C67873240642}" destId="{761409A4-2DCF-4F29-951E-D2BC9384AE62}" srcOrd="2" destOrd="0" parTransId="{F23690AE-A329-4D6D-B7C7-60140E7F6384}" sibTransId="{73006DD5-A034-4260-A54E-B6B4B6D9FA45}"/>
    <dgm:cxn modelId="{B98EB51E-D6FC-416A-BAFA-D88E315F7B25}" type="presOf" srcId="{10519D42-057A-4C63-8048-09F590D96188}" destId="{AF2B42DB-AA55-4832-9062-D3D103C0F07D}" srcOrd="0" destOrd="0" presId="urn:microsoft.com/office/officeart/2005/8/layout/cycle5"/>
    <dgm:cxn modelId="{8D01A72F-49E2-44D0-B2DF-5A9F8929FB0E}" type="presOf" srcId="{23D01B9C-CF4F-46A2-A58B-C67873240642}" destId="{DB69646D-0F4C-4FB0-8BA6-79B65A7B558C}" srcOrd="0" destOrd="0" presId="urn:microsoft.com/office/officeart/2005/8/layout/cycle5"/>
    <dgm:cxn modelId="{C860703C-CAC3-4966-805F-9EF22DA1DBD8}" type="presOf" srcId="{9243B91F-560E-4D88-86BE-A5370F623A68}" destId="{1FB2242E-93C5-42A5-80BD-1425B32BC6B2}" srcOrd="0" destOrd="0" presId="urn:microsoft.com/office/officeart/2005/8/layout/cycle5"/>
    <dgm:cxn modelId="{CF412578-169B-4515-9806-2104D9385C7A}" type="presOf" srcId="{9763ABCF-5350-4335-B1F8-A5FCB3CF2F95}" destId="{689A7A74-C77E-4DAE-947C-ED827BE92806}" srcOrd="0" destOrd="0" presId="urn:microsoft.com/office/officeart/2005/8/layout/cycle5"/>
    <dgm:cxn modelId="{35026A59-C093-4C56-B102-3593E74F7164}" type="presOf" srcId="{761409A4-2DCF-4F29-951E-D2BC9384AE62}" destId="{8EFE6649-0974-4378-8995-D68086696DF3}" srcOrd="0" destOrd="0" presId="urn:microsoft.com/office/officeart/2005/8/layout/cycle5"/>
    <dgm:cxn modelId="{0236E983-E6A3-4422-AE42-48F0570DCB64}" srcId="{23D01B9C-CF4F-46A2-A58B-C67873240642}" destId="{9763ABCF-5350-4335-B1F8-A5FCB3CF2F95}" srcOrd="1" destOrd="0" parTransId="{A6785456-F0E6-4FA1-B807-7DE5FDD90135}" sibTransId="{9243B91F-560E-4D88-86BE-A5370F623A68}"/>
    <dgm:cxn modelId="{541445D5-F583-4027-8F0D-725F925BAF71}" srcId="{23D01B9C-CF4F-46A2-A58B-C67873240642}" destId="{A08FEBCC-8566-492E-A2C2-593466DF7113}" srcOrd="0" destOrd="0" parTransId="{40DC879A-4636-4DE3-915C-3A7E7449A223}" sibTransId="{10519D42-057A-4C63-8048-09F590D96188}"/>
    <dgm:cxn modelId="{D1909DEE-45C5-4CE6-8BCF-507F015A77B2}" type="presOf" srcId="{73006DD5-A034-4260-A54E-B6B4B6D9FA45}" destId="{06F2721F-873E-4B27-8DF9-E02EA11A8B79}" srcOrd="0" destOrd="0" presId="urn:microsoft.com/office/officeart/2005/8/layout/cycle5"/>
    <dgm:cxn modelId="{91AD2517-820B-46B6-A67F-E9F20BE7C383}" type="presParOf" srcId="{DB69646D-0F4C-4FB0-8BA6-79B65A7B558C}" destId="{CB8C3E62-D629-4786-A495-32A217D9E863}" srcOrd="0" destOrd="0" presId="urn:microsoft.com/office/officeart/2005/8/layout/cycle5"/>
    <dgm:cxn modelId="{3122491A-CEAB-45B9-982A-EEACBA7BC937}" type="presParOf" srcId="{DB69646D-0F4C-4FB0-8BA6-79B65A7B558C}" destId="{149E6EB7-91BA-4FD8-A608-82D6E5BB0A3E}" srcOrd="1" destOrd="0" presId="urn:microsoft.com/office/officeart/2005/8/layout/cycle5"/>
    <dgm:cxn modelId="{1B5D19C5-219E-4A22-BECB-54196034D283}" type="presParOf" srcId="{DB69646D-0F4C-4FB0-8BA6-79B65A7B558C}" destId="{AF2B42DB-AA55-4832-9062-D3D103C0F07D}" srcOrd="2" destOrd="0" presId="urn:microsoft.com/office/officeart/2005/8/layout/cycle5"/>
    <dgm:cxn modelId="{76A92309-CB61-496C-82F3-BD0CDA6BC5AA}" type="presParOf" srcId="{DB69646D-0F4C-4FB0-8BA6-79B65A7B558C}" destId="{689A7A74-C77E-4DAE-947C-ED827BE92806}" srcOrd="3" destOrd="0" presId="urn:microsoft.com/office/officeart/2005/8/layout/cycle5"/>
    <dgm:cxn modelId="{FF027699-75E2-465E-9B5D-D7F68220FA1E}" type="presParOf" srcId="{DB69646D-0F4C-4FB0-8BA6-79B65A7B558C}" destId="{59A60F0E-6619-4489-AF8F-8F84841A7A74}" srcOrd="4" destOrd="0" presId="urn:microsoft.com/office/officeart/2005/8/layout/cycle5"/>
    <dgm:cxn modelId="{745B5BD5-E568-4DBF-9FC8-BEAD61455AF3}" type="presParOf" srcId="{DB69646D-0F4C-4FB0-8BA6-79B65A7B558C}" destId="{1FB2242E-93C5-42A5-80BD-1425B32BC6B2}" srcOrd="5" destOrd="0" presId="urn:microsoft.com/office/officeart/2005/8/layout/cycle5"/>
    <dgm:cxn modelId="{5870073E-7CCA-4ADA-8762-8DB03824E8BD}" type="presParOf" srcId="{DB69646D-0F4C-4FB0-8BA6-79B65A7B558C}" destId="{8EFE6649-0974-4378-8995-D68086696DF3}" srcOrd="6" destOrd="0" presId="urn:microsoft.com/office/officeart/2005/8/layout/cycle5"/>
    <dgm:cxn modelId="{CE532D3F-0A7A-45DF-918D-E12E43140773}" type="presParOf" srcId="{DB69646D-0F4C-4FB0-8BA6-79B65A7B558C}" destId="{932BA56F-FE4B-4B80-8F5C-A1CD98FAF210}" srcOrd="7" destOrd="0" presId="urn:microsoft.com/office/officeart/2005/8/layout/cycle5"/>
    <dgm:cxn modelId="{99CA4C2F-372C-49D4-A19A-49FA275CD7A8}" type="presParOf" srcId="{DB69646D-0F4C-4FB0-8BA6-79B65A7B558C}" destId="{06F2721F-873E-4B27-8DF9-E02EA11A8B79}" srcOrd="8"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36333F8-3417-4CA0-AC0D-70384630561B}" type="doc">
      <dgm:prSet loTypeId="urn:microsoft.com/office/officeart/2005/8/layout/hierarchy1" loCatId="hierarchy" qsTypeId="urn:microsoft.com/office/officeart/2005/8/quickstyle/simple1#2" qsCatId="simple" csTypeId="urn:microsoft.com/office/officeart/2005/8/colors/accent0_3#1" csCatId="mainScheme"/>
      <dgm:spPr/>
      <dgm:t>
        <a:bodyPr/>
        <a:lstStyle/>
        <a:p>
          <a:endParaRPr lang="en-US"/>
        </a:p>
      </dgm:t>
    </dgm:pt>
    <dgm:pt modelId="{242DD254-F99D-4614-A09C-BEB98DC18F69}">
      <dgm:prSet/>
      <dgm:spPr/>
      <dgm:t>
        <a:bodyPr/>
        <a:lstStyle/>
        <a:p>
          <a:r>
            <a:rPr lang="en-GB"/>
            <a:t>•Healthy eating with autistic children represents an important public health issue because of food selectivity and sensory-related feeding difficulties may contribute to restricted dietary variety and nutritional inadequacy.</a:t>
          </a:r>
          <a:endParaRPr lang="en-US"/>
        </a:p>
      </dgm:t>
    </dgm:pt>
    <dgm:pt modelId="{8F595077-F780-4254-9D65-8371772D298E}" type="parTrans" cxnId="{2CCE9486-3321-4708-B15E-516F5A6C9942}">
      <dgm:prSet/>
      <dgm:spPr/>
      <dgm:t>
        <a:bodyPr/>
        <a:lstStyle/>
        <a:p>
          <a:endParaRPr lang="en-US"/>
        </a:p>
      </dgm:t>
    </dgm:pt>
    <dgm:pt modelId="{9DA77079-AB79-46C7-9722-00FA399AC4B9}" type="sibTrans" cxnId="{2CCE9486-3321-4708-B15E-516F5A6C9942}">
      <dgm:prSet/>
      <dgm:spPr/>
      <dgm:t>
        <a:bodyPr/>
        <a:lstStyle/>
        <a:p>
          <a:endParaRPr lang="en-US"/>
        </a:p>
      </dgm:t>
    </dgm:pt>
    <dgm:pt modelId="{519B3C71-277A-42BE-BC65-652E85DBD8FA}">
      <dgm:prSet/>
      <dgm:spPr/>
      <dgm:t>
        <a:bodyPr/>
        <a:lstStyle/>
        <a:p>
          <a:r>
            <a:rPr lang="en-GB"/>
            <a:t>•A mixed-methods evaluation incorporating process, outcome and Long-term measures will allow the campaign to assess implementation, effectiveness, acceptability and potential sustainability.</a:t>
          </a:r>
          <a:endParaRPr lang="en-US"/>
        </a:p>
      </dgm:t>
    </dgm:pt>
    <dgm:pt modelId="{0CDC935A-52AF-45B9-B3AF-24985FE800DE}" type="parTrans" cxnId="{623D8925-6C8D-4497-88F9-B0B7CC6F1488}">
      <dgm:prSet/>
      <dgm:spPr/>
      <dgm:t>
        <a:bodyPr/>
        <a:lstStyle/>
        <a:p>
          <a:endParaRPr lang="en-US"/>
        </a:p>
      </dgm:t>
    </dgm:pt>
    <dgm:pt modelId="{7B9725F2-B3D2-41FE-9AA0-AA328CF586B9}" type="sibTrans" cxnId="{623D8925-6C8D-4497-88F9-B0B7CC6F1488}">
      <dgm:prSet/>
      <dgm:spPr/>
      <dgm:t>
        <a:bodyPr/>
        <a:lstStyle/>
        <a:p>
          <a:endParaRPr lang="en-US"/>
        </a:p>
      </dgm:t>
    </dgm:pt>
    <dgm:pt modelId="{B111FE0C-FB37-4532-A24A-4E3C24EE6BE5}" type="pres">
      <dgm:prSet presAssocID="{E36333F8-3417-4CA0-AC0D-70384630561B}" presName="hierChild1" presStyleCnt="0">
        <dgm:presLayoutVars>
          <dgm:chPref val="1"/>
          <dgm:dir/>
          <dgm:animOne val="branch"/>
          <dgm:animLvl val="lvl"/>
          <dgm:resizeHandles/>
        </dgm:presLayoutVars>
      </dgm:prSet>
      <dgm:spPr/>
    </dgm:pt>
    <dgm:pt modelId="{5B88F715-64C8-4062-AEF6-67CBD24F89A7}" type="pres">
      <dgm:prSet presAssocID="{242DD254-F99D-4614-A09C-BEB98DC18F69}" presName="hierRoot1" presStyleCnt="0"/>
      <dgm:spPr/>
    </dgm:pt>
    <dgm:pt modelId="{AD229FA9-1382-40EB-8A3C-67CD2545B88C}" type="pres">
      <dgm:prSet presAssocID="{242DD254-F99D-4614-A09C-BEB98DC18F69}" presName="composite" presStyleCnt="0"/>
      <dgm:spPr/>
    </dgm:pt>
    <dgm:pt modelId="{41CA2F48-33E6-44F7-9B11-D5DCDA7BBE70}" type="pres">
      <dgm:prSet presAssocID="{242DD254-F99D-4614-A09C-BEB98DC18F69}" presName="background" presStyleLbl="node0" presStyleIdx="0" presStyleCnt="2"/>
      <dgm:spPr/>
    </dgm:pt>
    <dgm:pt modelId="{85AA5B47-1251-4E42-8EE6-0A84E26CF105}" type="pres">
      <dgm:prSet presAssocID="{242DD254-F99D-4614-A09C-BEB98DC18F69}" presName="text" presStyleLbl="fgAcc0" presStyleIdx="0" presStyleCnt="2">
        <dgm:presLayoutVars>
          <dgm:chPref val="3"/>
        </dgm:presLayoutVars>
      </dgm:prSet>
      <dgm:spPr/>
    </dgm:pt>
    <dgm:pt modelId="{4CC5A387-D8FC-4582-840E-5759F08917A3}" type="pres">
      <dgm:prSet presAssocID="{242DD254-F99D-4614-A09C-BEB98DC18F69}" presName="hierChild2" presStyleCnt="0"/>
      <dgm:spPr/>
    </dgm:pt>
    <dgm:pt modelId="{3BB3CFD4-F2E6-42F3-9B4D-B000860213F6}" type="pres">
      <dgm:prSet presAssocID="{519B3C71-277A-42BE-BC65-652E85DBD8FA}" presName="hierRoot1" presStyleCnt="0"/>
      <dgm:spPr/>
    </dgm:pt>
    <dgm:pt modelId="{1A3E0B5D-BA08-4648-A7FE-8BF5C2F07F36}" type="pres">
      <dgm:prSet presAssocID="{519B3C71-277A-42BE-BC65-652E85DBD8FA}" presName="composite" presStyleCnt="0"/>
      <dgm:spPr/>
    </dgm:pt>
    <dgm:pt modelId="{11011F10-1026-42A1-AE3E-69E0EB9EC368}" type="pres">
      <dgm:prSet presAssocID="{519B3C71-277A-42BE-BC65-652E85DBD8FA}" presName="background" presStyleLbl="node0" presStyleIdx="1" presStyleCnt="2"/>
      <dgm:spPr/>
    </dgm:pt>
    <dgm:pt modelId="{F46B2691-73DC-44F6-9F5C-D9751FAD3CCF}" type="pres">
      <dgm:prSet presAssocID="{519B3C71-277A-42BE-BC65-652E85DBD8FA}" presName="text" presStyleLbl="fgAcc0" presStyleIdx="1" presStyleCnt="2">
        <dgm:presLayoutVars>
          <dgm:chPref val="3"/>
        </dgm:presLayoutVars>
      </dgm:prSet>
      <dgm:spPr/>
    </dgm:pt>
    <dgm:pt modelId="{6AA651DE-D478-4EEB-83F6-7B64B0D5402D}" type="pres">
      <dgm:prSet presAssocID="{519B3C71-277A-42BE-BC65-652E85DBD8FA}" presName="hierChild2" presStyleCnt="0"/>
      <dgm:spPr/>
    </dgm:pt>
  </dgm:ptLst>
  <dgm:cxnLst>
    <dgm:cxn modelId="{623D8925-6C8D-4497-88F9-B0B7CC6F1488}" srcId="{E36333F8-3417-4CA0-AC0D-70384630561B}" destId="{519B3C71-277A-42BE-BC65-652E85DBD8FA}" srcOrd="1" destOrd="0" parTransId="{0CDC935A-52AF-45B9-B3AF-24985FE800DE}" sibTransId="{7B9725F2-B3D2-41FE-9AA0-AA328CF586B9}"/>
    <dgm:cxn modelId="{83C1494B-7DB2-4102-BC75-47E5350A4975}" type="presOf" srcId="{242DD254-F99D-4614-A09C-BEB98DC18F69}" destId="{85AA5B47-1251-4E42-8EE6-0A84E26CF105}" srcOrd="0" destOrd="0" presId="urn:microsoft.com/office/officeart/2005/8/layout/hierarchy1"/>
    <dgm:cxn modelId="{4F80EB7E-887F-42B9-8847-8EAE1338F017}" type="presOf" srcId="{519B3C71-277A-42BE-BC65-652E85DBD8FA}" destId="{F46B2691-73DC-44F6-9F5C-D9751FAD3CCF}" srcOrd="0" destOrd="0" presId="urn:microsoft.com/office/officeart/2005/8/layout/hierarchy1"/>
    <dgm:cxn modelId="{2CCE9486-3321-4708-B15E-516F5A6C9942}" srcId="{E36333F8-3417-4CA0-AC0D-70384630561B}" destId="{242DD254-F99D-4614-A09C-BEB98DC18F69}" srcOrd="0" destOrd="0" parTransId="{8F595077-F780-4254-9D65-8371772D298E}" sibTransId="{9DA77079-AB79-46C7-9722-00FA399AC4B9}"/>
    <dgm:cxn modelId="{E4C52AFA-2D2E-4B91-A06D-CFA5E40DE1CA}" type="presOf" srcId="{E36333F8-3417-4CA0-AC0D-70384630561B}" destId="{B111FE0C-FB37-4532-A24A-4E3C24EE6BE5}" srcOrd="0" destOrd="0" presId="urn:microsoft.com/office/officeart/2005/8/layout/hierarchy1"/>
    <dgm:cxn modelId="{CDDAD417-6461-4CC1-81A6-8EC22817F6C4}" type="presParOf" srcId="{B111FE0C-FB37-4532-A24A-4E3C24EE6BE5}" destId="{5B88F715-64C8-4062-AEF6-67CBD24F89A7}" srcOrd="0" destOrd="0" presId="urn:microsoft.com/office/officeart/2005/8/layout/hierarchy1"/>
    <dgm:cxn modelId="{9E03108F-E7B7-427C-A7CB-3E7FA233A0D9}" type="presParOf" srcId="{5B88F715-64C8-4062-AEF6-67CBD24F89A7}" destId="{AD229FA9-1382-40EB-8A3C-67CD2545B88C}" srcOrd="0" destOrd="0" presId="urn:microsoft.com/office/officeart/2005/8/layout/hierarchy1"/>
    <dgm:cxn modelId="{287DECE3-656B-439A-B5CD-219D29631B1D}" type="presParOf" srcId="{AD229FA9-1382-40EB-8A3C-67CD2545B88C}" destId="{41CA2F48-33E6-44F7-9B11-D5DCDA7BBE70}" srcOrd="0" destOrd="0" presId="urn:microsoft.com/office/officeart/2005/8/layout/hierarchy1"/>
    <dgm:cxn modelId="{B7427D81-C1DC-47C6-8C4D-A26E5EDFAEC4}" type="presParOf" srcId="{AD229FA9-1382-40EB-8A3C-67CD2545B88C}" destId="{85AA5B47-1251-4E42-8EE6-0A84E26CF105}" srcOrd="1" destOrd="0" presId="urn:microsoft.com/office/officeart/2005/8/layout/hierarchy1"/>
    <dgm:cxn modelId="{BDBBA8B1-8621-42CD-9049-2FB7DC3DB3B7}" type="presParOf" srcId="{5B88F715-64C8-4062-AEF6-67CBD24F89A7}" destId="{4CC5A387-D8FC-4582-840E-5759F08917A3}" srcOrd="1" destOrd="0" presId="urn:microsoft.com/office/officeart/2005/8/layout/hierarchy1"/>
    <dgm:cxn modelId="{F4F56A0C-2F0D-4523-94CB-DE79E9B1E7C9}" type="presParOf" srcId="{B111FE0C-FB37-4532-A24A-4E3C24EE6BE5}" destId="{3BB3CFD4-F2E6-42F3-9B4D-B000860213F6}" srcOrd="1" destOrd="0" presId="urn:microsoft.com/office/officeart/2005/8/layout/hierarchy1"/>
    <dgm:cxn modelId="{B46392A8-0AA3-42AD-ACEB-63160D532C4C}" type="presParOf" srcId="{3BB3CFD4-F2E6-42F3-9B4D-B000860213F6}" destId="{1A3E0B5D-BA08-4648-A7FE-8BF5C2F07F36}" srcOrd="0" destOrd="0" presId="urn:microsoft.com/office/officeart/2005/8/layout/hierarchy1"/>
    <dgm:cxn modelId="{827F5213-9014-47A7-BF7A-367A81434C1C}" type="presParOf" srcId="{1A3E0B5D-BA08-4648-A7FE-8BF5C2F07F36}" destId="{11011F10-1026-42A1-AE3E-69E0EB9EC368}" srcOrd="0" destOrd="0" presId="urn:microsoft.com/office/officeart/2005/8/layout/hierarchy1"/>
    <dgm:cxn modelId="{073835C9-8F5C-4281-BBB4-7223CF0AAF1B}" type="presParOf" srcId="{1A3E0B5D-BA08-4648-A7FE-8BF5C2F07F36}" destId="{F46B2691-73DC-44F6-9F5C-D9751FAD3CCF}" srcOrd="1" destOrd="0" presId="urn:microsoft.com/office/officeart/2005/8/layout/hierarchy1"/>
    <dgm:cxn modelId="{6680717B-7B29-4920-9D53-15295AA50400}" type="presParOf" srcId="{3BB3CFD4-F2E6-42F3-9B4D-B000860213F6}" destId="{6AA651DE-D478-4EEB-83F6-7B64B0D5402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A9EBCF8-0CEA-47A6-8702-2608E9B046E2}" type="doc">
      <dgm:prSet loTypeId="urn:microsoft.com/office/officeart/2005/8/layout/process4" loCatId="process" qsTypeId="urn:microsoft.com/office/officeart/2005/8/quickstyle/simple5#14" qsCatId="simple" csTypeId="urn:microsoft.com/office/officeart/2005/8/colors/colorful1#17" csCatId="colorful" phldr="1"/>
      <dgm:spPr/>
      <dgm:t>
        <a:bodyPr/>
        <a:lstStyle/>
        <a:p>
          <a:endParaRPr lang="en-US"/>
        </a:p>
      </dgm:t>
    </dgm:pt>
    <dgm:pt modelId="{AC17F130-706D-4DA4-81A1-809D3116D89D}">
      <dgm:prSet custT="1"/>
      <dgm:spPr/>
      <dgm:t>
        <a:bodyPr/>
        <a:lstStyle/>
        <a:p>
          <a:r>
            <a:rPr lang="en-US" sz="2000" b="1">
              <a:latin typeface="Arial" panose="020B0604020202020204" pitchFamily="34" charset="0"/>
              <a:cs typeface="Arial" panose="020B0604020202020204" pitchFamily="34" charset="0"/>
            </a:rPr>
            <a:t>Target group: Autistic children aged 4–11 years Possible difficulties:</a:t>
          </a:r>
          <a:endParaRPr lang="en-US" sz="2000">
            <a:latin typeface="Arial" panose="020B0604020202020204" pitchFamily="34" charset="0"/>
            <a:cs typeface="Arial" panose="020B0604020202020204" pitchFamily="34" charset="0"/>
          </a:endParaRPr>
        </a:p>
      </dgm:t>
    </dgm:pt>
    <dgm:pt modelId="{03673402-EA39-493C-B044-EF672E6F9709}" type="parTrans" cxnId="{6A0442B5-E7DE-4B78-8E04-1ECF079B047A}">
      <dgm:prSet/>
      <dgm:spPr/>
      <dgm:t>
        <a:bodyPr/>
        <a:lstStyle/>
        <a:p>
          <a:endParaRPr lang="en-US"/>
        </a:p>
      </dgm:t>
    </dgm:pt>
    <dgm:pt modelId="{E36DF714-EC8A-4BCB-B0A7-57EE8AA7E3AF}" type="sibTrans" cxnId="{6A0442B5-E7DE-4B78-8E04-1ECF079B047A}">
      <dgm:prSet/>
      <dgm:spPr/>
      <dgm:t>
        <a:bodyPr/>
        <a:lstStyle/>
        <a:p>
          <a:endParaRPr lang="en-US"/>
        </a:p>
      </dgm:t>
    </dgm:pt>
    <dgm:pt modelId="{C73BA53C-F623-46EE-88B5-26A6A79E9E5D}">
      <dgm:prSet custT="1"/>
      <dgm:spPr/>
      <dgm:t>
        <a:bodyPr/>
        <a:lstStyle/>
        <a:p>
          <a:r>
            <a:rPr lang="en-US" sz="1800">
              <a:latin typeface="Arial" panose="020B0604020202020204" pitchFamily="34" charset="0"/>
              <a:cs typeface="Arial" panose="020B0604020202020204" pitchFamily="34" charset="0"/>
            </a:rPr>
            <a:t>Strong reactions to taste, smell or texture.</a:t>
          </a:r>
        </a:p>
      </dgm:t>
    </dgm:pt>
    <dgm:pt modelId="{7D962F60-E14A-4240-BC07-B1424005E485}" type="parTrans" cxnId="{AA023110-7495-4E6E-8EA8-19076101D551}">
      <dgm:prSet/>
      <dgm:spPr/>
      <dgm:t>
        <a:bodyPr/>
        <a:lstStyle/>
        <a:p>
          <a:endParaRPr lang="en-US"/>
        </a:p>
      </dgm:t>
    </dgm:pt>
    <dgm:pt modelId="{4A4BC336-8F07-43FD-89C9-561BF8135020}" type="sibTrans" cxnId="{AA023110-7495-4E6E-8EA8-19076101D551}">
      <dgm:prSet/>
      <dgm:spPr/>
      <dgm:t>
        <a:bodyPr/>
        <a:lstStyle/>
        <a:p>
          <a:endParaRPr lang="en-US"/>
        </a:p>
      </dgm:t>
    </dgm:pt>
    <dgm:pt modelId="{C6AA1B82-7AD3-4AA4-BC7A-7DFE5E6000E4}">
      <dgm:prSet custT="1"/>
      <dgm:spPr/>
      <dgm:t>
        <a:bodyPr/>
        <a:lstStyle/>
        <a:p>
          <a:r>
            <a:rPr lang="en-US" sz="1800">
              <a:latin typeface="Arial" panose="020B0604020202020204" pitchFamily="34" charset="0"/>
              <a:cs typeface="Arial" panose="020B0604020202020204" pitchFamily="34" charset="0"/>
            </a:rPr>
            <a:t>Preference for individual brands or presentations.</a:t>
          </a:r>
          <a:r>
            <a:rPr lang="en-US" sz="1500">
              <a:latin typeface="Arial" panose="020B0604020202020204" pitchFamily="34" charset="0"/>
              <a:cs typeface="Arial" panose="020B0604020202020204" pitchFamily="34" charset="0"/>
            </a:rPr>
            <a:t>	</a:t>
          </a:r>
        </a:p>
      </dgm:t>
    </dgm:pt>
    <dgm:pt modelId="{D349B1C6-D08F-44E0-A522-45E0556029BB}" type="parTrans" cxnId="{7C66310F-A8F1-4ED3-A6DA-6B4B412FABD5}">
      <dgm:prSet/>
      <dgm:spPr/>
      <dgm:t>
        <a:bodyPr/>
        <a:lstStyle/>
        <a:p>
          <a:endParaRPr lang="en-US"/>
        </a:p>
      </dgm:t>
    </dgm:pt>
    <dgm:pt modelId="{FA03B24A-8101-49A0-990F-C57CBCACFD6F}" type="sibTrans" cxnId="{7C66310F-A8F1-4ED3-A6DA-6B4B412FABD5}">
      <dgm:prSet/>
      <dgm:spPr/>
      <dgm:t>
        <a:bodyPr/>
        <a:lstStyle/>
        <a:p>
          <a:endParaRPr lang="en-US"/>
        </a:p>
      </dgm:t>
    </dgm:pt>
    <dgm:pt modelId="{E8C0ED31-E23E-42AF-AA23-84CEC25579E8}">
      <dgm:prSet custT="1"/>
      <dgm:spPr/>
      <dgm:t>
        <a:bodyPr/>
        <a:lstStyle/>
        <a:p>
          <a:r>
            <a:rPr lang="en-US" sz="1800">
              <a:latin typeface="Arial" panose="020B0604020202020204" pitchFamily="34" charset="0"/>
              <a:cs typeface="Arial" panose="020B0604020202020204" pitchFamily="34" charset="0"/>
            </a:rPr>
            <a:t>Anxiety when routines change</a:t>
          </a:r>
        </a:p>
      </dgm:t>
    </dgm:pt>
    <dgm:pt modelId="{76A01BF7-8A0E-442B-877A-8B258A00EA51}" type="parTrans" cxnId="{077D6D03-2F3E-4108-ACF5-6A6428BC0714}">
      <dgm:prSet/>
      <dgm:spPr/>
      <dgm:t>
        <a:bodyPr/>
        <a:lstStyle/>
        <a:p>
          <a:endParaRPr lang="en-US"/>
        </a:p>
      </dgm:t>
    </dgm:pt>
    <dgm:pt modelId="{F2ADC123-1F73-47EE-B73E-DB266CA6895E}" type="sibTrans" cxnId="{077D6D03-2F3E-4108-ACF5-6A6428BC0714}">
      <dgm:prSet/>
      <dgm:spPr/>
      <dgm:t>
        <a:bodyPr/>
        <a:lstStyle/>
        <a:p>
          <a:endParaRPr lang="en-US"/>
        </a:p>
      </dgm:t>
    </dgm:pt>
    <dgm:pt modelId="{0D50417A-FECD-4085-B84B-E939AFB41DE0}">
      <dgm:prSet custT="1"/>
      <dgm:spPr/>
      <dgm:t>
        <a:bodyPr/>
        <a:lstStyle/>
        <a:p>
          <a:r>
            <a:rPr lang="en-US" sz="1800">
              <a:latin typeface="Arial" panose="020B0604020202020204" pitchFamily="34" charset="0"/>
              <a:cs typeface="Arial" panose="020B0604020202020204" pitchFamily="34" charset="0"/>
            </a:rPr>
            <a:t>Foods touching each other.</a:t>
          </a:r>
          <a:r>
            <a:rPr lang="en-US" sz="2100">
              <a:latin typeface="Arial" panose="020B0604020202020204" pitchFamily="34" charset="0"/>
              <a:cs typeface="Arial" panose="020B0604020202020204" pitchFamily="34" charset="0"/>
            </a:rPr>
            <a:t>	</a:t>
          </a:r>
        </a:p>
      </dgm:t>
    </dgm:pt>
    <dgm:pt modelId="{6FAC62E5-7DEF-4108-8372-57E543AAF55A}" type="parTrans" cxnId="{80CDB021-A9F1-4072-8600-025467A05953}">
      <dgm:prSet/>
      <dgm:spPr/>
      <dgm:t>
        <a:bodyPr/>
        <a:lstStyle/>
        <a:p>
          <a:endParaRPr lang="en-US"/>
        </a:p>
      </dgm:t>
    </dgm:pt>
    <dgm:pt modelId="{8E27CB94-61AC-4A21-A697-8C13A5DFD7AB}" type="sibTrans" cxnId="{80CDB021-A9F1-4072-8600-025467A05953}">
      <dgm:prSet/>
      <dgm:spPr/>
      <dgm:t>
        <a:bodyPr/>
        <a:lstStyle/>
        <a:p>
          <a:endParaRPr lang="en-US"/>
        </a:p>
      </dgm:t>
    </dgm:pt>
    <dgm:pt modelId="{D34B1666-3BBC-465B-A6CC-F08766C60593}">
      <dgm:prSet custT="1"/>
      <dgm:spPr/>
      <dgm:t>
        <a:bodyPr/>
        <a:lstStyle/>
        <a:p>
          <a:r>
            <a:rPr lang="en-US" sz="1800">
              <a:latin typeface="Arial" panose="020B0604020202020204" pitchFamily="34" charset="0"/>
              <a:cs typeface="Arial" panose="020B0604020202020204" pitchFamily="34" charset="0"/>
            </a:rPr>
            <a:t>Busy or noisy mealtimes.</a:t>
          </a:r>
        </a:p>
      </dgm:t>
    </dgm:pt>
    <dgm:pt modelId="{AF82AB42-0791-4026-A108-2F035036A262}" type="parTrans" cxnId="{9240D3DC-AE4B-42D4-97D0-6042D05D31D5}">
      <dgm:prSet/>
      <dgm:spPr/>
      <dgm:t>
        <a:bodyPr/>
        <a:lstStyle/>
        <a:p>
          <a:endParaRPr lang="en-US"/>
        </a:p>
      </dgm:t>
    </dgm:pt>
    <dgm:pt modelId="{F57E49F6-4C3B-4A62-8F57-D66A6B1A5796}" type="sibTrans" cxnId="{9240D3DC-AE4B-42D4-97D0-6042D05D31D5}">
      <dgm:prSet/>
      <dgm:spPr/>
      <dgm:t>
        <a:bodyPr/>
        <a:lstStyle/>
        <a:p>
          <a:endParaRPr lang="en-US"/>
        </a:p>
      </dgm:t>
    </dgm:pt>
    <dgm:pt modelId="{2514182A-B0CB-487E-AF50-3F090D476330}" type="pres">
      <dgm:prSet presAssocID="{1A9EBCF8-0CEA-47A6-8702-2608E9B046E2}" presName="Name0" presStyleCnt="0">
        <dgm:presLayoutVars>
          <dgm:dir/>
          <dgm:animLvl val="lvl"/>
          <dgm:resizeHandles val="exact"/>
        </dgm:presLayoutVars>
      </dgm:prSet>
      <dgm:spPr/>
    </dgm:pt>
    <dgm:pt modelId="{705CDCEE-3EB4-4363-9CB4-1ABDE1DA79C8}" type="pres">
      <dgm:prSet presAssocID="{AC17F130-706D-4DA4-81A1-809D3116D89D}" presName="boxAndChildren" presStyleCnt="0"/>
      <dgm:spPr/>
    </dgm:pt>
    <dgm:pt modelId="{3D78B52C-8587-48C4-B3D9-45D906ADD813}" type="pres">
      <dgm:prSet presAssocID="{AC17F130-706D-4DA4-81A1-809D3116D89D}" presName="parentTextBox" presStyleLbl="node1" presStyleIdx="0" presStyleCnt="1"/>
      <dgm:spPr/>
    </dgm:pt>
    <dgm:pt modelId="{22AEFABC-65E2-47EE-8A90-6E366FCAAE1F}" type="pres">
      <dgm:prSet presAssocID="{AC17F130-706D-4DA4-81A1-809D3116D89D}" presName="entireBox" presStyleLbl="node1" presStyleIdx="0" presStyleCnt="1" custLinFactNeighborX="0" custLinFactNeighborY="-49"/>
      <dgm:spPr/>
    </dgm:pt>
    <dgm:pt modelId="{CBEE7E24-08EC-468F-B68F-47C210DDD42F}" type="pres">
      <dgm:prSet presAssocID="{AC17F130-706D-4DA4-81A1-809D3116D89D}" presName="descendantBox" presStyleCnt="0"/>
      <dgm:spPr/>
    </dgm:pt>
    <dgm:pt modelId="{517E7945-620D-4D9A-BFDB-7AF46690ABA2}" type="pres">
      <dgm:prSet presAssocID="{C73BA53C-F623-46EE-88B5-26A6A79E9E5D}" presName="childTextBox" presStyleLbl="fgAccFollowNode1" presStyleIdx="0" presStyleCnt="5">
        <dgm:presLayoutVars>
          <dgm:bulletEnabled val="1"/>
        </dgm:presLayoutVars>
      </dgm:prSet>
      <dgm:spPr/>
    </dgm:pt>
    <dgm:pt modelId="{AC31E7BC-5CEE-4C08-804A-6604CE7688E9}" type="pres">
      <dgm:prSet presAssocID="{C6AA1B82-7AD3-4AA4-BC7A-7DFE5E6000E4}" presName="childTextBox" presStyleLbl="fgAccFollowNode1" presStyleIdx="1" presStyleCnt="5">
        <dgm:presLayoutVars>
          <dgm:bulletEnabled val="1"/>
        </dgm:presLayoutVars>
      </dgm:prSet>
      <dgm:spPr/>
    </dgm:pt>
    <dgm:pt modelId="{916F68AF-D9CD-40F6-AF88-4A7C05A906F5}" type="pres">
      <dgm:prSet presAssocID="{E8C0ED31-E23E-42AF-AA23-84CEC25579E8}" presName="childTextBox" presStyleLbl="fgAccFollowNode1" presStyleIdx="2" presStyleCnt="5">
        <dgm:presLayoutVars>
          <dgm:bulletEnabled val="1"/>
        </dgm:presLayoutVars>
      </dgm:prSet>
      <dgm:spPr/>
    </dgm:pt>
    <dgm:pt modelId="{223C0FF8-51E1-4F45-89B6-4639BF7C6803}" type="pres">
      <dgm:prSet presAssocID="{0D50417A-FECD-4085-B84B-E939AFB41DE0}" presName="childTextBox" presStyleLbl="fgAccFollowNode1" presStyleIdx="3" presStyleCnt="5">
        <dgm:presLayoutVars>
          <dgm:bulletEnabled val="1"/>
        </dgm:presLayoutVars>
      </dgm:prSet>
      <dgm:spPr/>
    </dgm:pt>
    <dgm:pt modelId="{D2F5D8D8-EBF3-47EE-AC3A-AF4759956A87}" type="pres">
      <dgm:prSet presAssocID="{D34B1666-3BBC-465B-A6CC-F08766C60593}" presName="childTextBox" presStyleLbl="fgAccFollowNode1" presStyleIdx="4" presStyleCnt="5">
        <dgm:presLayoutVars>
          <dgm:bulletEnabled val="1"/>
        </dgm:presLayoutVars>
      </dgm:prSet>
      <dgm:spPr/>
    </dgm:pt>
  </dgm:ptLst>
  <dgm:cxnLst>
    <dgm:cxn modelId="{077D6D03-2F3E-4108-ACF5-6A6428BC0714}" srcId="{AC17F130-706D-4DA4-81A1-809D3116D89D}" destId="{E8C0ED31-E23E-42AF-AA23-84CEC25579E8}" srcOrd="2" destOrd="0" parTransId="{76A01BF7-8A0E-442B-877A-8B258A00EA51}" sibTransId="{F2ADC123-1F73-47EE-B73E-DB266CA6895E}"/>
    <dgm:cxn modelId="{7C66310F-A8F1-4ED3-A6DA-6B4B412FABD5}" srcId="{AC17F130-706D-4DA4-81A1-809D3116D89D}" destId="{C6AA1B82-7AD3-4AA4-BC7A-7DFE5E6000E4}" srcOrd="1" destOrd="0" parTransId="{D349B1C6-D08F-44E0-A522-45E0556029BB}" sibTransId="{FA03B24A-8101-49A0-990F-C57CBCACFD6F}"/>
    <dgm:cxn modelId="{AA023110-7495-4E6E-8EA8-19076101D551}" srcId="{AC17F130-706D-4DA4-81A1-809D3116D89D}" destId="{C73BA53C-F623-46EE-88B5-26A6A79E9E5D}" srcOrd="0" destOrd="0" parTransId="{7D962F60-E14A-4240-BC07-B1424005E485}" sibTransId="{4A4BC336-8F07-43FD-89C9-561BF8135020}"/>
    <dgm:cxn modelId="{80CDB021-A9F1-4072-8600-025467A05953}" srcId="{AC17F130-706D-4DA4-81A1-809D3116D89D}" destId="{0D50417A-FECD-4085-B84B-E939AFB41DE0}" srcOrd="3" destOrd="0" parTransId="{6FAC62E5-7DEF-4108-8372-57E543AAF55A}" sibTransId="{8E27CB94-61AC-4A21-A697-8C13A5DFD7AB}"/>
    <dgm:cxn modelId="{3E423B3B-8EB1-455C-882E-22669059EC6B}" type="presOf" srcId="{1A9EBCF8-0CEA-47A6-8702-2608E9B046E2}" destId="{2514182A-B0CB-487E-AF50-3F090D476330}" srcOrd="0" destOrd="0" presId="urn:microsoft.com/office/officeart/2005/8/layout/process4"/>
    <dgm:cxn modelId="{C11A1D62-FCEA-46E0-A77D-38CE8F94D8F7}" type="presOf" srcId="{E8C0ED31-E23E-42AF-AA23-84CEC25579E8}" destId="{916F68AF-D9CD-40F6-AF88-4A7C05A906F5}" srcOrd="0" destOrd="0" presId="urn:microsoft.com/office/officeart/2005/8/layout/process4"/>
    <dgm:cxn modelId="{7B8C6642-A1C0-456D-B99C-ADDFA7B7AB0F}" type="presOf" srcId="{C73BA53C-F623-46EE-88B5-26A6A79E9E5D}" destId="{517E7945-620D-4D9A-BFDB-7AF46690ABA2}" srcOrd="0" destOrd="0" presId="urn:microsoft.com/office/officeart/2005/8/layout/process4"/>
    <dgm:cxn modelId="{CBCF4D88-C025-4D65-83BF-7E56289B4686}" type="presOf" srcId="{0D50417A-FECD-4085-B84B-E939AFB41DE0}" destId="{223C0FF8-51E1-4F45-89B6-4639BF7C6803}" srcOrd="0" destOrd="0" presId="urn:microsoft.com/office/officeart/2005/8/layout/process4"/>
    <dgm:cxn modelId="{B5F48C9E-B026-4659-9B26-75DBF3596311}" type="presOf" srcId="{AC17F130-706D-4DA4-81A1-809D3116D89D}" destId="{3D78B52C-8587-48C4-B3D9-45D906ADD813}" srcOrd="0" destOrd="0" presId="urn:microsoft.com/office/officeart/2005/8/layout/process4"/>
    <dgm:cxn modelId="{0D4BEEAB-BBD9-4480-AAC2-5F709BF7936D}" type="presOf" srcId="{AC17F130-706D-4DA4-81A1-809D3116D89D}" destId="{22AEFABC-65E2-47EE-8A90-6E366FCAAE1F}" srcOrd="1" destOrd="0" presId="urn:microsoft.com/office/officeart/2005/8/layout/process4"/>
    <dgm:cxn modelId="{6A0442B5-E7DE-4B78-8E04-1ECF079B047A}" srcId="{1A9EBCF8-0CEA-47A6-8702-2608E9B046E2}" destId="{AC17F130-706D-4DA4-81A1-809D3116D89D}" srcOrd="0" destOrd="0" parTransId="{03673402-EA39-493C-B044-EF672E6F9709}" sibTransId="{E36DF714-EC8A-4BCB-B0A7-57EE8AA7E3AF}"/>
    <dgm:cxn modelId="{0E91D0C1-ABD7-4D3E-8A91-4C2F9AD876DC}" type="presOf" srcId="{C6AA1B82-7AD3-4AA4-BC7A-7DFE5E6000E4}" destId="{AC31E7BC-5CEE-4C08-804A-6604CE7688E9}" srcOrd="0" destOrd="0" presId="urn:microsoft.com/office/officeart/2005/8/layout/process4"/>
    <dgm:cxn modelId="{9240D3DC-AE4B-42D4-97D0-6042D05D31D5}" srcId="{AC17F130-706D-4DA4-81A1-809D3116D89D}" destId="{D34B1666-3BBC-465B-A6CC-F08766C60593}" srcOrd="4" destOrd="0" parTransId="{AF82AB42-0791-4026-A108-2F035036A262}" sibTransId="{F57E49F6-4C3B-4A62-8F57-D66A6B1A5796}"/>
    <dgm:cxn modelId="{0CB699FB-D583-4500-ACF5-BEB131CA97AB}" type="presOf" srcId="{D34B1666-3BBC-465B-A6CC-F08766C60593}" destId="{D2F5D8D8-EBF3-47EE-AC3A-AF4759956A87}" srcOrd="0" destOrd="0" presId="urn:microsoft.com/office/officeart/2005/8/layout/process4"/>
    <dgm:cxn modelId="{A70CA00B-C482-4744-AA65-CC8CD8A94BB5}" type="presParOf" srcId="{2514182A-B0CB-487E-AF50-3F090D476330}" destId="{705CDCEE-3EB4-4363-9CB4-1ABDE1DA79C8}" srcOrd="0" destOrd="0" presId="urn:microsoft.com/office/officeart/2005/8/layout/process4"/>
    <dgm:cxn modelId="{2A5F4E34-D755-4835-9724-3A115DE8D102}" type="presParOf" srcId="{705CDCEE-3EB4-4363-9CB4-1ABDE1DA79C8}" destId="{3D78B52C-8587-48C4-B3D9-45D906ADD813}" srcOrd="0" destOrd="0" presId="urn:microsoft.com/office/officeart/2005/8/layout/process4"/>
    <dgm:cxn modelId="{E91E206B-7C4B-4694-A61B-AAC23EC5ED5B}" type="presParOf" srcId="{705CDCEE-3EB4-4363-9CB4-1ABDE1DA79C8}" destId="{22AEFABC-65E2-47EE-8A90-6E366FCAAE1F}" srcOrd="1" destOrd="0" presId="urn:microsoft.com/office/officeart/2005/8/layout/process4"/>
    <dgm:cxn modelId="{52B96D80-0418-456F-A239-F9F75CA75432}" type="presParOf" srcId="{705CDCEE-3EB4-4363-9CB4-1ABDE1DA79C8}" destId="{CBEE7E24-08EC-468F-B68F-47C210DDD42F}" srcOrd="2" destOrd="0" presId="urn:microsoft.com/office/officeart/2005/8/layout/process4"/>
    <dgm:cxn modelId="{CD4973FE-65B2-4D83-A364-341E0FF02C77}" type="presParOf" srcId="{CBEE7E24-08EC-468F-B68F-47C210DDD42F}" destId="{517E7945-620D-4D9A-BFDB-7AF46690ABA2}" srcOrd="0" destOrd="0" presId="urn:microsoft.com/office/officeart/2005/8/layout/process4"/>
    <dgm:cxn modelId="{A2C9C955-4FB3-4685-AF93-578677770900}" type="presParOf" srcId="{CBEE7E24-08EC-468F-B68F-47C210DDD42F}" destId="{AC31E7BC-5CEE-4C08-804A-6604CE7688E9}" srcOrd="1" destOrd="0" presId="urn:microsoft.com/office/officeart/2005/8/layout/process4"/>
    <dgm:cxn modelId="{567A29E9-1730-4A29-8A5F-7833E76141B6}" type="presParOf" srcId="{CBEE7E24-08EC-468F-B68F-47C210DDD42F}" destId="{916F68AF-D9CD-40F6-AF88-4A7C05A906F5}" srcOrd="2" destOrd="0" presId="urn:microsoft.com/office/officeart/2005/8/layout/process4"/>
    <dgm:cxn modelId="{5EA81584-F363-4DEE-AFEC-3F9BAB1F148E}" type="presParOf" srcId="{CBEE7E24-08EC-468F-B68F-47C210DDD42F}" destId="{223C0FF8-51E1-4F45-89B6-4639BF7C6803}" srcOrd="3" destOrd="0" presId="urn:microsoft.com/office/officeart/2005/8/layout/process4"/>
    <dgm:cxn modelId="{C39006D5-0ED1-4612-B73F-241AB8BE9CE6}" type="presParOf" srcId="{CBEE7E24-08EC-468F-B68F-47C210DDD42F}" destId="{D2F5D8D8-EBF3-47EE-AC3A-AF4759956A87}" srcOrd="4"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0276DF5-1CB9-48D3-94AD-962EBC40312B}" type="doc">
      <dgm:prSet loTypeId="urn:microsoft.com/office/officeart/2005/8/layout/vList2" loCatId="list" qsTypeId="urn:microsoft.com/office/officeart/2005/8/quickstyle/simple2#1" qsCatId="simple" csTypeId="urn:microsoft.com/office/officeart/2005/8/colors/accent4_2#1" csCatId="accent4" phldr="1"/>
      <dgm:spPr/>
      <dgm:t>
        <a:bodyPr/>
        <a:lstStyle/>
        <a:p>
          <a:endParaRPr lang="en-US"/>
        </a:p>
      </dgm:t>
    </dgm:pt>
    <dgm:pt modelId="{4442FEAC-1B43-4946-8C7C-84CAE6BDA30E}">
      <dgm:prSet custT="1"/>
      <dgm:spPr/>
      <dgm:t>
        <a:bodyPr/>
        <a:lstStyle/>
        <a:p>
          <a:pPr>
            <a:lnSpc>
              <a:spcPct val="150000"/>
            </a:lnSpc>
          </a:pPr>
          <a:r>
            <a:rPr lang="en-US" sz="1800">
              <a:latin typeface="Arial" panose="020B0604020202020204" pitchFamily="34" charset="0"/>
              <a:cs typeface="Arial" panose="020B0604020202020204" pitchFamily="34" charset="0"/>
            </a:rPr>
            <a:t>The first behavioral theory is the COM-B model. It explains that behavior is influenced by capability, opportunity and motivation. Michie and colleagues describe these three conditions as the basis of behavior change (Michie, van Stralen and West, 2011).</a:t>
          </a:r>
        </a:p>
      </dgm:t>
    </dgm:pt>
    <dgm:pt modelId="{5F0C1781-4F8B-4789-99C0-FE7E7F76E7A7}" type="parTrans" cxnId="{3FC87FC6-43A0-45D6-A33A-06CC02CFE6B8}">
      <dgm:prSet/>
      <dgm:spPr/>
      <dgm:t>
        <a:bodyPr/>
        <a:lstStyle/>
        <a:p>
          <a:endParaRPr lang="en-US"/>
        </a:p>
      </dgm:t>
    </dgm:pt>
    <dgm:pt modelId="{BB418B0F-1A98-4FDC-868F-C031FE9BCD63}" type="sibTrans" cxnId="{3FC87FC6-43A0-45D6-A33A-06CC02CFE6B8}">
      <dgm:prSet/>
      <dgm:spPr/>
      <dgm:t>
        <a:bodyPr/>
        <a:lstStyle/>
        <a:p>
          <a:endParaRPr lang="en-US"/>
        </a:p>
      </dgm:t>
    </dgm:pt>
    <dgm:pt modelId="{D165789E-77AB-455A-AC65-BA05A899A1EE}">
      <dgm:prSet custT="1"/>
      <dgm:spPr/>
      <dgm:t>
        <a:bodyPr/>
        <a:lstStyle/>
        <a:p>
          <a:pPr>
            <a:lnSpc>
              <a:spcPct val="150000"/>
            </a:lnSpc>
          </a:pPr>
          <a:r>
            <a:rPr lang="en-US" sz="1800" b="1">
              <a:solidFill>
                <a:srgbClr val="FF0066"/>
              </a:solidFill>
              <a:latin typeface="Arial" panose="020B0604020202020204" pitchFamily="34" charset="0"/>
              <a:cs typeface="Arial" panose="020B0604020202020204" pitchFamily="34" charset="0"/>
            </a:rPr>
            <a:t>Capability: </a:t>
          </a:r>
          <a:r>
            <a:rPr lang="en-US" sz="1800">
              <a:solidFill>
                <a:schemeClr val="accent2"/>
              </a:solidFill>
              <a:latin typeface="Arial" panose="020B0604020202020204" pitchFamily="34" charset="0"/>
              <a:cs typeface="Arial" panose="020B0604020202020204" pitchFamily="34" charset="0"/>
            </a:rPr>
            <a:t> </a:t>
          </a:r>
          <a:r>
            <a:rPr lang="en-US" sz="1800">
              <a:latin typeface="Arial" panose="020B0604020202020204" pitchFamily="34" charset="0"/>
              <a:cs typeface="Arial" panose="020B0604020202020204" pitchFamily="34" charset="0"/>
            </a:rPr>
            <a:t>means whether the child can manage the activity physically and psychologically. For example, the child may have difficulty chewing, swallowing or tolerating a particular texture. </a:t>
          </a:r>
        </a:p>
      </dgm:t>
    </dgm:pt>
    <dgm:pt modelId="{4120F480-CCD2-4701-9965-EAC83974FCEC}" type="parTrans" cxnId="{BA82C41E-A8F7-4865-B12B-370545360463}">
      <dgm:prSet/>
      <dgm:spPr/>
      <dgm:t>
        <a:bodyPr/>
        <a:lstStyle/>
        <a:p>
          <a:endParaRPr lang="en-US"/>
        </a:p>
      </dgm:t>
    </dgm:pt>
    <dgm:pt modelId="{E13B250C-675C-4565-BDE3-76B467D27B4F}" type="sibTrans" cxnId="{BA82C41E-A8F7-4865-B12B-370545360463}">
      <dgm:prSet/>
      <dgm:spPr/>
      <dgm:t>
        <a:bodyPr/>
        <a:lstStyle/>
        <a:p>
          <a:endParaRPr lang="en-US"/>
        </a:p>
      </dgm:t>
    </dgm:pt>
    <dgm:pt modelId="{53566E5C-2591-4D04-B673-91F7B97D4EFA}">
      <dgm:prSet custT="1"/>
      <dgm:spPr/>
      <dgm:t>
        <a:bodyPr/>
        <a:lstStyle/>
        <a:p>
          <a:pPr>
            <a:lnSpc>
              <a:spcPct val="150000"/>
            </a:lnSpc>
          </a:pPr>
          <a:r>
            <a:rPr lang="en-US" sz="1800" b="1">
              <a:solidFill>
                <a:srgbClr val="FFC000"/>
              </a:solidFill>
              <a:latin typeface="Arial" panose="020B0604020202020204" pitchFamily="34" charset="0"/>
              <a:cs typeface="Arial" panose="020B0604020202020204" pitchFamily="34" charset="0"/>
            </a:rPr>
            <a:t>Opportunity: </a:t>
          </a:r>
          <a:r>
            <a:rPr lang="en-US" sz="1800">
              <a:latin typeface="Arial" panose="020B0604020202020204" pitchFamily="34" charset="0"/>
              <a:cs typeface="Arial" panose="020B0604020202020204" pitchFamily="34" charset="0"/>
            </a:rPr>
            <a:t> means whether the environment supports the behavior. A noisy dining hall, strong smells or food touching other foods may create barriers. </a:t>
          </a:r>
        </a:p>
      </dgm:t>
    </dgm:pt>
    <dgm:pt modelId="{5EB823F9-1B1F-4CDD-8929-9E3715D92D74}" type="parTrans" cxnId="{76D50FFA-036F-4BAF-B7E1-AEB30B226451}">
      <dgm:prSet/>
      <dgm:spPr/>
      <dgm:t>
        <a:bodyPr/>
        <a:lstStyle/>
        <a:p>
          <a:endParaRPr lang="en-US"/>
        </a:p>
      </dgm:t>
    </dgm:pt>
    <dgm:pt modelId="{1A29CC09-514B-499B-9E87-1EB8AF077665}" type="sibTrans" cxnId="{76D50FFA-036F-4BAF-B7E1-AEB30B226451}">
      <dgm:prSet/>
      <dgm:spPr/>
      <dgm:t>
        <a:bodyPr/>
        <a:lstStyle/>
        <a:p>
          <a:endParaRPr lang="en-US"/>
        </a:p>
      </dgm:t>
    </dgm:pt>
    <dgm:pt modelId="{7BF43AB5-A803-43E5-BB4E-2718CE4793BC}">
      <dgm:prSet custT="1"/>
      <dgm:spPr/>
      <dgm:t>
        <a:bodyPr/>
        <a:lstStyle/>
        <a:p>
          <a:pPr>
            <a:lnSpc>
              <a:spcPct val="150000"/>
            </a:lnSpc>
          </a:pPr>
          <a:r>
            <a:rPr lang="en-US" sz="1800" b="1">
              <a:solidFill>
                <a:srgbClr val="FF0000"/>
              </a:solidFill>
              <a:latin typeface="Arial" panose="020B0604020202020204" pitchFamily="34" charset="0"/>
              <a:cs typeface="Arial" panose="020B0604020202020204" pitchFamily="34" charset="0"/>
            </a:rPr>
            <a:t>Motivation:  </a:t>
          </a:r>
          <a:r>
            <a:rPr lang="en-US" sz="1800">
              <a:latin typeface="Arial" panose="020B0604020202020204" pitchFamily="34" charset="0"/>
              <a:cs typeface="Arial" panose="020B0604020202020204" pitchFamily="34" charset="0"/>
            </a:rPr>
            <a:t>means whether the child feels safe and has a reason to take part. A child who has previously gagged, choked or been pressured may feel frightened of trying again. </a:t>
          </a:r>
        </a:p>
      </dgm:t>
    </dgm:pt>
    <dgm:pt modelId="{16A5FCD4-4A3E-4839-B126-3E584AADF9B4}" type="parTrans" cxnId="{E78AA513-41E6-449E-8F2E-B0F6ED0C5874}">
      <dgm:prSet/>
      <dgm:spPr/>
      <dgm:t>
        <a:bodyPr/>
        <a:lstStyle/>
        <a:p>
          <a:endParaRPr lang="en-US"/>
        </a:p>
      </dgm:t>
    </dgm:pt>
    <dgm:pt modelId="{3F40A7D3-681A-48A2-B2A4-5AC29461F65D}" type="sibTrans" cxnId="{E78AA513-41E6-449E-8F2E-B0F6ED0C5874}">
      <dgm:prSet/>
      <dgm:spPr/>
      <dgm:t>
        <a:bodyPr/>
        <a:lstStyle/>
        <a:p>
          <a:endParaRPr lang="en-US"/>
        </a:p>
      </dgm:t>
    </dgm:pt>
    <dgm:pt modelId="{2AB5AA99-C0D0-44B9-B987-4A8DA0B62D2E}">
      <dgm:prSet custT="1"/>
      <dgm:spPr/>
      <dgm:t>
        <a:bodyPr/>
        <a:lstStyle/>
        <a:p>
          <a:pPr>
            <a:lnSpc>
              <a:spcPct val="150000"/>
            </a:lnSpc>
          </a:pPr>
          <a:r>
            <a:rPr lang="en-US" sz="1800">
              <a:latin typeface="Arial" panose="020B0604020202020204" pitchFamily="34" charset="0"/>
              <a:cs typeface="Arial" panose="020B0604020202020204" pitchFamily="34" charset="0"/>
            </a:rPr>
            <a:t>Sensory Spoonful responds by adapting the environment, using visual routines, offering divided plates and allowing the child to choose a manageable step.</a:t>
          </a:r>
        </a:p>
      </dgm:t>
    </dgm:pt>
    <dgm:pt modelId="{9A5ECFCD-45B9-42E6-B28F-F7E0399E286F}" type="parTrans" cxnId="{670F79AF-D5B2-458F-8BCB-10F89100CE3D}">
      <dgm:prSet/>
      <dgm:spPr/>
      <dgm:t>
        <a:bodyPr/>
        <a:lstStyle/>
        <a:p>
          <a:endParaRPr lang="en-US"/>
        </a:p>
      </dgm:t>
    </dgm:pt>
    <dgm:pt modelId="{5C3E2DD3-4D83-40E5-837D-C03034FAC144}" type="sibTrans" cxnId="{670F79AF-D5B2-458F-8BCB-10F89100CE3D}">
      <dgm:prSet/>
      <dgm:spPr/>
      <dgm:t>
        <a:bodyPr/>
        <a:lstStyle/>
        <a:p>
          <a:endParaRPr lang="en-US"/>
        </a:p>
      </dgm:t>
    </dgm:pt>
    <dgm:pt modelId="{ECFFEC19-B485-417C-ABF8-F55CF0E4D0AF}" type="pres">
      <dgm:prSet presAssocID="{70276DF5-1CB9-48D3-94AD-962EBC40312B}" presName="linear" presStyleCnt="0">
        <dgm:presLayoutVars>
          <dgm:animLvl val="lvl"/>
          <dgm:resizeHandles val="exact"/>
        </dgm:presLayoutVars>
      </dgm:prSet>
      <dgm:spPr/>
    </dgm:pt>
    <dgm:pt modelId="{82D9EA64-A5E5-485D-959F-4D7F88628E84}" type="pres">
      <dgm:prSet presAssocID="{4442FEAC-1B43-4946-8C7C-84CAE6BDA30E}" presName="parentText" presStyleLbl="node1" presStyleIdx="0" presStyleCnt="5">
        <dgm:presLayoutVars>
          <dgm:chMax val="0"/>
          <dgm:bulletEnabled val="1"/>
        </dgm:presLayoutVars>
      </dgm:prSet>
      <dgm:spPr/>
    </dgm:pt>
    <dgm:pt modelId="{5759EB6C-B837-4E68-B3B5-D2003E4C82C1}" type="pres">
      <dgm:prSet presAssocID="{BB418B0F-1A98-4FDC-868F-C031FE9BCD63}" presName="spacer" presStyleCnt="0"/>
      <dgm:spPr/>
    </dgm:pt>
    <dgm:pt modelId="{5DAB3C93-9CEE-4870-B6E3-9FF122400750}" type="pres">
      <dgm:prSet presAssocID="{D165789E-77AB-455A-AC65-BA05A899A1EE}" presName="parentText" presStyleLbl="node1" presStyleIdx="1" presStyleCnt="5">
        <dgm:presLayoutVars>
          <dgm:chMax val="0"/>
          <dgm:bulletEnabled val="1"/>
        </dgm:presLayoutVars>
      </dgm:prSet>
      <dgm:spPr/>
    </dgm:pt>
    <dgm:pt modelId="{BEB2A7DF-26F0-4F69-9D30-8318852F4411}" type="pres">
      <dgm:prSet presAssocID="{E13B250C-675C-4565-BDE3-76B467D27B4F}" presName="spacer" presStyleCnt="0"/>
      <dgm:spPr/>
    </dgm:pt>
    <dgm:pt modelId="{804C27BA-36BD-4B2D-BEF1-BB72222CFB61}" type="pres">
      <dgm:prSet presAssocID="{53566E5C-2591-4D04-B673-91F7B97D4EFA}" presName="parentText" presStyleLbl="node1" presStyleIdx="2" presStyleCnt="5">
        <dgm:presLayoutVars>
          <dgm:chMax val="0"/>
          <dgm:bulletEnabled val="1"/>
        </dgm:presLayoutVars>
      </dgm:prSet>
      <dgm:spPr/>
    </dgm:pt>
    <dgm:pt modelId="{C5C831D5-CCE3-4612-804B-8E2D13885E4F}" type="pres">
      <dgm:prSet presAssocID="{1A29CC09-514B-499B-9E87-1EB8AF077665}" presName="spacer" presStyleCnt="0"/>
      <dgm:spPr/>
    </dgm:pt>
    <dgm:pt modelId="{81A33DDA-6951-4F11-A167-D0DAEB46B376}" type="pres">
      <dgm:prSet presAssocID="{7BF43AB5-A803-43E5-BB4E-2718CE4793BC}" presName="parentText" presStyleLbl="node1" presStyleIdx="3" presStyleCnt="5">
        <dgm:presLayoutVars>
          <dgm:chMax val="0"/>
          <dgm:bulletEnabled val="1"/>
        </dgm:presLayoutVars>
      </dgm:prSet>
      <dgm:spPr/>
    </dgm:pt>
    <dgm:pt modelId="{E649B1A7-CC11-488C-8A44-367639179624}" type="pres">
      <dgm:prSet presAssocID="{3F40A7D3-681A-48A2-B2A4-5AC29461F65D}" presName="spacer" presStyleCnt="0"/>
      <dgm:spPr/>
    </dgm:pt>
    <dgm:pt modelId="{0AD91E89-9104-48A1-AA04-733F52736FA2}" type="pres">
      <dgm:prSet presAssocID="{2AB5AA99-C0D0-44B9-B987-4A8DA0B62D2E}" presName="parentText" presStyleLbl="node1" presStyleIdx="4" presStyleCnt="5" custLinFactY="-7926" custLinFactNeighborX="0" custLinFactNeighborY="-100000">
        <dgm:presLayoutVars>
          <dgm:chMax val="0"/>
          <dgm:bulletEnabled val="1"/>
        </dgm:presLayoutVars>
      </dgm:prSet>
      <dgm:spPr/>
    </dgm:pt>
  </dgm:ptLst>
  <dgm:cxnLst>
    <dgm:cxn modelId="{E78AA513-41E6-449E-8F2E-B0F6ED0C5874}" srcId="{70276DF5-1CB9-48D3-94AD-962EBC40312B}" destId="{7BF43AB5-A803-43E5-BB4E-2718CE4793BC}" srcOrd="3" destOrd="0" parTransId="{16A5FCD4-4A3E-4839-B126-3E584AADF9B4}" sibTransId="{3F40A7D3-681A-48A2-B2A4-5AC29461F65D}"/>
    <dgm:cxn modelId="{BA82C41E-A8F7-4865-B12B-370545360463}" srcId="{70276DF5-1CB9-48D3-94AD-962EBC40312B}" destId="{D165789E-77AB-455A-AC65-BA05A899A1EE}" srcOrd="1" destOrd="0" parTransId="{4120F480-CCD2-4701-9965-EAC83974FCEC}" sibTransId="{E13B250C-675C-4565-BDE3-76B467D27B4F}"/>
    <dgm:cxn modelId="{360EE93C-759D-4002-B3CA-59A4FC3F7A6A}" type="presOf" srcId="{2AB5AA99-C0D0-44B9-B987-4A8DA0B62D2E}" destId="{0AD91E89-9104-48A1-AA04-733F52736FA2}" srcOrd="0" destOrd="0" presId="urn:microsoft.com/office/officeart/2005/8/layout/vList2"/>
    <dgm:cxn modelId="{3A466941-9061-4D86-A58B-F0F2AECDC95F}" type="presOf" srcId="{7BF43AB5-A803-43E5-BB4E-2718CE4793BC}" destId="{81A33DDA-6951-4F11-A167-D0DAEB46B376}" srcOrd="0" destOrd="0" presId="urn:microsoft.com/office/officeart/2005/8/layout/vList2"/>
    <dgm:cxn modelId="{B519EB49-CCF0-4CED-880E-D757FA924265}" type="presOf" srcId="{70276DF5-1CB9-48D3-94AD-962EBC40312B}" destId="{ECFFEC19-B485-417C-ABF8-F55CF0E4D0AF}" srcOrd="0" destOrd="0" presId="urn:microsoft.com/office/officeart/2005/8/layout/vList2"/>
    <dgm:cxn modelId="{2B5F5870-672B-4970-9E0C-27949FC0D30A}" type="presOf" srcId="{D165789E-77AB-455A-AC65-BA05A899A1EE}" destId="{5DAB3C93-9CEE-4870-B6E3-9FF122400750}" srcOrd="0" destOrd="0" presId="urn:microsoft.com/office/officeart/2005/8/layout/vList2"/>
    <dgm:cxn modelId="{B1BB278F-834F-4BE4-9986-4D197C35F0FA}" type="presOf" srcId="{4442FEAC-1B43-4946-8C7C-84CAE6BDA30E}" destId="{82D9EA64-A5E5-485D-959F-4D7F88628E84}" srcOrd="0" destOrd="0" presId="urn:microsoft.com/office/officeart/2005/8/layout/vList2"/>
    <dgm:cxn modelId="{670F79AF-D5B2-458F-8BCB-10F89100CE3D}" srcId="{70276DF5-1CB9-48D3-94AD-962EBC40312B}" destId="{2AB5AA99-C0D0-44B9-B987-4A8DA0B62D2E}" srcOrd="4" destOrd="0" parTransId="{9A5ECFCD-45B9-42E6-B28F-F7E0399E286F}" sibTransId="{5C3E2DD3-4D83-40E5-837D-C03034FAC144}"/>
    <dgm:cxn modelId="{E291F0B3-9192-4839-8993-EE516ACA6E46}" type="presOf" srcId="{53566E5C-2591-4D04-B673-91F7B97D4EFA}" destId="{804C27BA-36BD-4B2D-BEF1-BB72222CFB61}" srcOrd="0" destOrd="0" presId="urn:microsoft.com/office/officeart/2005/8/layout/vList2"/>
    <dgm:cxn modelId="{3FC87FC6-43A0-45D6-A33A-06CC02CFE6B8}" srcId="{70276DF5-1CB9-48D3-94AD-962EBC40312B}" destId="{4442FEAC-1B43-4946-8C7C-84CAE6BDA30E}" srcOrd="0" destOrd="0" parTransId="{5F0C1781-4F8B-4789-99C0-FE7E7F76E7A7}" sibTransId="{BB418B0F-1A98-4FDC-868F-C031FE9BCD63}"/>
    <dgm:cxn modelId="{76D50FFA-036F-4BAF-B7E1-AEB30B226451}" srcId="{70276DF5-1CB9-48D3-94AD-962EBC40312B}" destId="{53566E5C-2591-4D04-B673-91F7B97D4EFA}" srcOrd="2" destOrd="0" parTransId="{5EB823F9-1B1F-4CDD-8929-9E3715D92D74}" sibTransId="{1A29CC09-514B-499B-9E87-1EB8AF077665}"/>
    <dgm:cxn modelId="{35D2745C-4701-4C03-A3F1-E28ABF09A3E5}" type="presParOf" srcId="{ECFFEC19-B485-417C-ABF8-F55CF0E4D0AF}" destId="{82D9EA64-A5E5-485D-959F-4D7F88628E84}" srcOrd="0" destOrd="0" presId="urn:microsoft.com/office/officeart/2005/8/layout/vList2"/>
    <dgm:cxn modelId="{59675F7B-6016-4421-9FCA-6769DE8EBF39}" type="presParOf" srcId="{ECFFEC19-B485-417C-ABF8-F55CF0E4D0AF}" destId="{5759EB6C-B837-4E68-B3B5-D2003E4C82C1}" srcOrd="1" destOrd="0" presId="urn:microsoft.com/office/officeart/2005/8/layout/vList2"/>
    <dgm:cxn modelId="{54F5C510-60AA-443A-AC51-046DE0D161FC}" type="presParOf" srcId="{ECFFEC19-B485-417C-ABF8-F55CF0E4D0AF}" destId="{5DAB3C93-9CEE-4870-B6E3-9FF122400750}" srcOrd="2" destOrd="0" presId="urn:microsoft.com/office/officeart/2005/8/layout/vList2"/>
    <dgm:cxn modelId="{87397466-46FD-4C6D-81FE-22593D2F69C5}" type="presParOf" srcId="{ECFFEC19-B485-417C-ABF8-F55CF0E4D0AF}" destId="{BEB2A7DF-26F0-4F69-9D30-8318852F4411}" srcOrd="3" destOrd="0" presId="urn:microsoft.com/office/officeart/2005/8/layout/vList2"/>
    <dgm:cxn modelId="{7A8C7E0C-0F09-4BED-BC6E-ED5ECB9187A1}" type="presParOf" srcId="{ECFFEC19-B485-417C-ABF8-F55CF0E4D0AF}" destId="{804C27BA-36BD-4B2D-BEF1-BB72222CFB61}" srcOrd="4" destOrd="0" presId="urn:microsoft.com/office/officeart/2005/8/layout/vList2"/>
    <dgm:cxn modelId="{4B7E15F8-A948-44ED-BD86-7A941E6D1AE8}" type="presParOf" srcId="{ECFFEC19-B485-417C-ABF8-F55CF0E4D0AF}" destId="{C5C831D5-CCE3-4612-804B-8E2D13885E4F}" srcOrd="5" destOrd="0" presId="urn:microsoft.com/office/officeart/2005/8/layout/vList2"/>
    <dgm:cxn modelId="{82355F6B-9279-484B-A635-C12BB6880C96}" type="presParOf" srcId="{ECFFEC19-B485-417C-ABF8-F55CF0E4D0AF}" destId="{81A33DDA-6951-4F11-A167-D0DAEB46B376}" srcOrd="6" destOrd="0" presId="urn:microsoft.com/office/officeart/2005/8/layout/vList2"/>
    <dgm:cxn modelId="{DFF57079-989A-4204-9E92-BB4C6D654CAE}" type="presParOf" srcId="{ECFFEC19-B485-417C-ABF8-F55CF0E4D0AF}" destId="{E649B1A7-CC11-488C-8A44-367639179624}" srcOrd="7" destOrd="0" presId="urn:microsoft.com/office/officeart/2005/8/layout/vList2"/>
    <dgm:cxn modelId="{F5072816-1EB6-435B-AC92-01AA5EE0F83C}" type="presParOf" srcId="{ECFFEC19-B485-417C-ABF8-F55CF0E4D0AF}" destId="{0AD91E89-9104-48A1-AA04-733F52736FA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BC5942-2098-4174-93D6-A26F78A85024}">
      <dsp:nvSpPr>
        <dsp:cNvPr id="0" name=""/>
        <dsp:cNvSpPr/>
      </dsp:nvSpPr>
      <dsp:spPr>
        <a:xfrm>
          <a:off x="0" y="0"/>
          <a:ext cx="8742263" cy="92241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Our campaign focuses on nutrition amongst autistic children</a:t>
          </a:r>
          <a:endParaRPr lang="en-US" sz="1600" kern="1200">
            <a:latin typeface="Arial" panose="020B0604020202020204" pitchFamily="34" charset="0"/>
            <a:cs typeface="Arial" panose="020B0604020202020204" pitchFamily="34" charset="0"/>
          </a:endParaRPr>
        </a:p>
      </dsp:txBody>
      <dsp:txXfrm>
        <a:off x="27017" y="27017"/>
        <a:ext cx="7668958" cy="868383"/>
      </dsp:txXfrm>
    </dsp:sp>
    <dsp:sp modelId="{F40FC7E1-E86B-4BD7-B794-5B65A1D1AC12}">
      <dsp:nvSpPr>
        <dsp:cNvPr id="0" name=""/>
        <dsp:cNvSpPr/>
      </dsp:nvSpPr>
      <dsp:spPr>
        <a:xfrm>
          <a:off x="732164" y="1090129"/>
          <a:ext cx="8742263" cy="922417"/>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We believe that by introducing early intervention and awareness throughout schools, GP’s and parent/carer communities it will not only help children to overcome their anxiety around eating but also prevent co-morbidities occurring in their future lives. </a:t>
          </a:r>
          <a:endParaRPr lang="en-US" sz="1600" kern="1200">
            <a:latin typeface="Arial" panose="020B0604020202020204" pitchFamily="34" charset="0"/>
            <a:cs typeface="Arial" panose="020B0604020202020204" pitchFamily="34" charset="0"/>
          </a:endParaRPr>
        </a:p>
      </dsp:txBody>
      <dsp:txXfrm>
        <a:off x="759181" y="1117146"/>
        <a:ext cx="7356493" cy="868383"/>
      </dsp:txXfrm>
    </dsp:sp>
    <dsp:sp modelId="{CE605D96-EB04-49CF-B32F-A06828519AC0}">
      <dsp:nvSpPr>
        <dsp:cNvPr id="0" name=""/>
        <dsp:cNvSpPr/>
      </dsp:nvSpPr>
      <dsp:spPr>
        <a:xfrm>
          <a:off x="1453401" y="2180258"/>
          <a:ext cx="8742263" cy="922417"/>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We aim to do this by introducing children with autism to new foods by building a positive, pressure free relationship with food, through an inclusive and understanding approach.</a:t>
          </a:r>
          <a:endParaRPr lang="en-US" sz="1600" kern="1200">
            <a:latin typeface="Arial" panose="020B0604020202020204" pitchFamily="34" charset="0"/>
            <a:cs typeface="Arial" panose="020B0604020202020204" pitchFamily="34" charset="0"/>
          </a:endParaRPr>
        </a:p>
      </dsp:txBody>
      <dsp:txXfrm>
        <a:off x="1480418" y="2207275"/>
        <a:ext cx="7367421" cy="868383"/>
      </dsp:txXfrm>
    </dsp:sp>
    <dsp:sp modelId="{6E32B0B7-2D48-46FA-98F0-B59D79C4BDFC}">
      <dsp:nvSpPr>
        <dsp:cNvPr id="0" name=""/>
        <dsp:cNvSpPr/>
      </dsp:nvSpPr>
      <dsp:spPr>
        <a:xfrm>
          <a:off x="2185565" y="3270387"/>
          <a:ext cx="8742263" cy="922417"/>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We will be focusing on primary school children age 4-11 in the UK.</a:t>
          </a:r>
          <a:endParaRPr lang="en-US" sz="1600" kern="1200">
            <a:latin typeface="Arial" panose="020B0604020202020204" pitchFamily="34" charset="0"/>
            <a:cs typeface="Arial" panose="020B0604020202020204" pitchFamily="34" charset="0"/>
          </a:endParaRPr>
        </a:p>
      </dsp:txBody>
      <dsp:txXfrm>
        <a:off x="2212582" y="3297404"/>
        <a:ext cx="7356493" cy="868383"/>
      </dsp:txXfrm>
    </dsp:sp>
    <dsp:sp modelId="{86B04887-C986-408A-AC5E-0903127B9D1F}">
      <dsp:nvSpPr>
        <dsp:cNvPr id="0" name=""/>
        <dsp:cNvSpPr/>
      </dsp:nvSpPr>
      <dsp:spPr>
        <a:xfrm>
          <a:off x="8142692" y="706487"/>
          <a:ext cx="599571" cy="599571"/>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277595" y="706487"/>
        <a:ext cx="329765" cy="451177"/>
      </dsp:txXfrm>
    </dsp:sp>
    <dsp:sp modelId="{2DA50716-F73F-4EB6-B1B9-8970AFF4DBA2}">
      <dsp:nvSpPr>
        <dsp:cNvPr id="0" name=""/>
        <dsp:cNvSpPr/>
      </dsp:nvSpPr>
      <dsp:spPr>
        <a:xfrm>
          <a:off x="8874856" y="1796616"/>
          <a:ext cx="599571" cy="599571"/>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009759" y="1796616"/>
        <a:ext cx="329765" cy="451177"/>
      </dsp:txXfrm>
    </dsp:sp>
    <dsp:sp modelId="{D1495BAF-11B9-4658-AEB4-D7C46F437C7A}">
      <dsp:nvSpPr>
        <dsp:cNvPr id="0" name=""/>
        <dsp:cNvSpPr/>
      </dsp:nvSpPr>
      <dsp:spPr>
        <a:xfrm>
          <a:off x="9596093" y="2886746"/>
          <a:ext cx="599571" cy="599571"/>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730996" y="2886746"/>
        <a:ext cx="329765" cy="4511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CF7ADD-1042-4A03-9C03-5103592967A1}">
      <dsp:nvSpPr>
        <dsp:cNvPr id="0" name=""/>
        <dsp:cNvSpPr/>
      </dsp:nvSpPr>
      <dsp:spPr>
        <a:xfrm>
          <a:off x="3201" y="445489"/>
          <a:ext cx="2539866" cy="15239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Arial" panose="020B0604020202020204" pitchFamily="34" charset="0"/>
              <a:cs typeface="Arial" panose="020B0604020202020204" pitchFamily="34" charset="0"/>
            </a:rPr>
            <a:t>To Create Awareness of overstimulation amongst children with autism surrounding mealtimes.</a:t>
          </a:r>
          <a:endParaRPr lang="en-US" sz="1700" kern="1200">
            <a:latin typeface="Arial" panose="020B0604020202020204" pitchFamily="34" charset="0"/>
            <a:cs typeface="Arial" panose="020B0604020202020204" pitchFamily="34" charset="0"/>
          </a:endParaRPr>
        </a:p>
      </dsp:txBody>
      <dsp:txXfrm>
        <a:off x="3201" y="445489"/>
        <a:ext cx="2539866" cy="1523919"/>
      </dsp:txXfrm>
    </dsp:sp>
    <dsp:sp modelId="{EB0ECD50-5EBF-4F06-9374-46D2AE08D8C5}">
      <dsp:nvSpPr>
        <dsp:cNvPr id="0" name=""/>
        <dsp:cNvSpPr/>
      </dsp:nvSpPr>
      <dsp:spPr>
        <a:xfrm>
          <a:off x="2797054" y="445489"/>
          <a:ext cx="2539866" cy="1523919"/>
        </a:xfrm>
        <a:prstGeom prst="rect">
          <a:avLst/>
        </a:prstGeom>
        <a:solidFill>
          <a:schemeClr val="accent2">
            <a:hueOff val="920516"/>
            <a:satOff val="-2642"/>
            <a:lumOff val="-423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Arial" panose="020B0604020202020204" pitchFamily="34" charset="0"/>
              <a:cs typeface="Arial" panose="020B0604020202020204" pitchFamily="34" charset="0"/>
            </a:rPr>
            <a:t>Supporting eating habits amongst autistic children by focusing on small, manageable changes.</a:t>
          </a:r>
          <a:endParaRPr lang="en-US" sz="1700" kern="1200">
            <a:latin typeface="Arial" panose="020B0604020202020204" pitchFamily="34" charset="0"/>
            <a:cs typeface="Arial" panose="020B0604020202020204" pitchFamily="34" charset="0"/>
          </a:endParaRPr>
        </a:p>
      </dsp:txBody>
      <dsp:txXfrm>
        <a:off x="2797054" y="445489"/>
        <a:ext cx="2539866" cy="1523919"/>
      </dsp:txXfrm>
    </dsp:sp>
    <dsp:sp modelId="{C74DEA31-867B-4144-B28B-F09FBCAA9A15}">
      <dsp:nvSpPr>
        <dsp:cNvPr id="0" name=""/>
        <dsp:cNvSpPr/>
      </dsp:nvSpPr>
      <dsp:spPr>
        <a:xfrm>
          <a:off x="5590907" y="445489"/>
          <a:ext cx="2539866" cy="1523919"/>
        </a:xfrm>
        <a:prstGeom prst="rect">
          <a:avLst/>
        </a:prstGeom>
        <a:solidFill>
          <a:schemeClr val="accent2">
            <a:hueOff val="1841033"/>
            <a:satOff val="-5284"/>
            <a:lumOff val="-846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Arial" panose="020B0604020202020204" pitchFamily="34" charset="0"/>
              <a:cs typeface="Arial" panose="020B0604020202020204" pitchFamily="34" charset="0"/>
            </a:rPr>
            <a:t>The Importance of sensory play to introduce children to different textures, smells, and appearances in a zero-pressure environment. </a:t>
          </a:r>
          <a:endParaRPr lang="en-US" sz="1700" kern="1200">
            <a:latin typeface="Arial" panose="020B0604020202020204" pitchFamily="34" charset="0"/>
            <a:cs typeface="Arial" panose="020B0604020202020204" pitchFamily="34" charset="0"/>
          </a:endParaRPr>
        </a:p>
      </dsp:txBody>
      <dsp:txXfrm>
        <a:off x="5590907" y="445489"/>
        <a:ext cx="2539866" cy="1523919"/>
      </dsp:txXfrm>
    </dsp:sp>
    <dsp:sp modelId="{74E6E4CC-6F1A-4801-A4E1-339FBC013DED}">
      <dsp:nvSpPr>
        <dsp:cNvPr id="0" name=""/>
        <dsp:cNvSpPr/>
      </dsp:nvSpPr>
      <dsp:spPr>
        <a:xfrm>
          <a:off x="8384760" y="445489"/>
          <a:ext cx="2539866" cy="1523919"/>
        </a:xfrm>
        <a:prstGeom prst="rect">
          <a:avLst/>
        </a:prstGeom>
        <a:solidFill>
          <a:schemeClr val="accent2">
            <a:hueOff val="2761549"/>
            <a:satOff val="-7926"/>
            <a:lumOff val="-126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Arial" panose="020B0604020202020204" pitchFamily="34" charset="0"/>
              <a:cs typeface="Arial" panose="020B0604020202020204" pitchFamily="34" charset="0"/>
            </a:rPr>
            <a:t>Food role play. </a:t>
          </a:r>
          <a:endParaRPr lang="en-US" sz="1700" kern="1200">
            <a:latin typeface="Arial" panose="020B0604020202020204" pitchFamily="34" charset="0"/>
            <a:cs typeface="Arial" panose="020B0604020202020204" pitchFamily="34" charset="0"/>
          </a:endParaRPr>
        </a:p>
      </dsp:txBody>
      <dsp:txXfrm>
        <a:off x="8384760" y="445489"/>
        <a:ext cx="2539866" cy="1523919"/>
      </dsp:txXfrm>
    </dsp:sp>
    <dsp:sp modelId="{D0D652EE-D593-4BC2-B25D-AB5EE52912DF}">
      <dsp:nvSpPr>
        <dsp:cNvPr id="0" name=""/>
        <dsp:cNvSpPr/>
      </dsp:nvSpPr>
      <dsp:spPr>
        <a:xfrm>
          <a:off x="3201" y="2223395"/>
          <a:ext cx="2539866" cy="1523919"/>
        </a:xfrm>
        <a:prstGeom prst="rect">
          <a:avLst/>
        </a:prstGeom>
        <a:solidFill>
          <a:schemeClr val="accent2">
            <a:hueOff val="3682065"/>
            <a:satOff val="-10567"/>
            <a:lumOff val="-1691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Arial" panose="020B0604020202020204" pitchFamily="34" charset="0"/>
              <a:cs typeface="Arial" panose="020B0604020202020204" pitchFamily="34" charset="0"/>
            </a:rPr>
            <a:t>Food based Storytelling in classrooms. </a:t>
          </a:r>
          <a:endParaRPr lang="en-US" sz="1700" kern="1200">
            <a:latin typeface="Arial" panose="020B0604020202020204" pitchFamily="34" charset="0"/>
            <a:cs typeface="Arial" panose="020B0604020202020204" pitchFamily="34" charset="0"/>
          </a:endParaRPr>
        </a:p>
      </dsp:txBody>
      <dsp:txXfrm>
        <a:off x="3201" y="2223395"/>
        <a:ext cx="2539866" cy="1523919"/>
      </dsp:txXfrm>
    </dsp:sp>
    <dsp:sp modelId="{3190F783-AB73-4781-B161-85E4E172DE11}">
      <dsp:nvSpPr>
        <dsp:cNvPr id="0" name=""/>
        <dsp:cNvSpPr/>
      </dsp:nvSpPr>
      <dsp:spPr>
        <a:xfrm>
          <a:off x="2797054" y="2223395"/>
          <a:ext cx="2539866" cy="1523919"/>
        </a:xfrm>
        <a:prstGeom prst="rect">
          <a:avLst/>
        </a:prstGeom>
        <a:solidFill>
          <a:schemeClr val="accent2">
            <a:hueOff val="4602581"/>
            <a:satOff val="-13209"/>
            <a:lumOff val="-2114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Arial" panose="020B0604020202020204" pitchFamily="34" charset="0"/>
              <a:cs typeface="Arial" panose="020B0604020202020204" pitchFamily="34" charset="0"/>
            </a:rPr>
            <a:t>Creating safe spaces to eat, at school and at home.</a:t>
          </a:r>
          <a:endParaRPr lang="en-US" sz="1700" kern="1200">
            <a:latin typeface="Arial" panose="020B0604020202020204" pitchFamily="34" charset="0"/>
            <a:cs typeface="Arial" panose="020B0604020202020204" pitchFamily="34" charset="0"/>
          </a:endParaRPr>
        </a:p>
      </dsp:txBody>
      <dsp:txXfrm>
        <a:off x="2797054" y="2223395"/>
        <a:ext cx="2539866" cy="1523919"/>
      </dsp:txXfrm>
    </dsp:sp>
    <dsp:sp modelId="{AA0D109E-3EE2-47B5-94B6-34BA7595F9AC}">
      <dsp:nvSpPr>
        <dsp:cNvPr id="0" name=""/>
        <dsp:cNvSpPr/>
      </dsp:nvSpPr>
      <dsp:spPr>
        <a:xfrm>
          <a:off x="5590907" y="2223395"/>
          <a:ext cx="2539866" cy="1523919"/>
        </a:xfrm>
        <a:prstGeom prst="rect">
          <a:avLst/>
        </a:prstGeom>
        <a:solidFill>
          <a:schemeClr val="accent2">
            <a:hueOff val="5523098"/>
            <a:satOff val="-15851"/>
            <a:lumOff val="-2537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Arial" panose="020B0604020202020204" pitchFamily="34" charset="0"/>
              <a:cs typeface="Arial" panose="020B0604020202020204" pitchFamily="34" charset="0"/>
            </a:rPr>
            <a:t>School lunchtime staff to have a sensory checklist/blueprint.</a:t>
          </a:r>
          <a:endParaRPr lang="en-US" sz="1700" kern="1200">
            <a:latin typeface="Arial" panose="020B0604020202020204" pitchFamily="34" charset="0"/>
            <a:cs typeface="Arial" panose="020B0604020202020204" pitchFamily="34" charset="0"/>
          </a:endParaRPr>
        </a:p>
      </dsp:txBody>
      <dsp:txXfrm>
        <a:off x="5590907" y="2223395"/>
        <a:ext cx="2539866" cy="1523919"/>
      </dsp:txXfrm>
    </dsp:sp>
    <dsp:sp modelId="{C4F7F6C4-2BD5-4E30-87EC-49D654D72845}">
      <dsp:nvSpPr>
        <dsp:cNvPr id="0" name=""/>
        <dsp:cNvSpPr/>
      </dsp:nvSpPr>
      <dsp:spPr>
        <a:xfrm>
          <a:off x="8384760" y="2223395"/>
          <a:ext cx="2539866" cy="1523919"/>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Arial" panose="020B0604020202020204" pitchFamily="34" charset="0"/>
              <a:cs typeface="Arial" panose="020B0604020202020204" pitchFamily="34" charset="0"/>
            </a:rPr>
            <a:t>Food scent guessing game.  </a:t>
          </a:r>
          <a:endParaRPr lang="en-US" sz="1700" kern="1200">
            <a:latin typeface="Arial" panose="020B0604020202020204" pitchFamily="34" charset="0"/>
            <a:cs typeface="Arial" panose="020B0604020202020204" pitchFamily="34" charset="0"/>
          </a:endParaRPr>
        </a:p>
      </dsp:txBody>
      <dsp:txXfrm>
        <a:off x="8384760" y="2223395"/>
        <a:ext cx="2539866" cy="15239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F52E40-50BA-4BA3-A07B-EAD4D3C4C6DD}">
      <dsp:nvSpPr>
        <dsp:cNvPr id="0" name=""/>
        <dsp:cNvSpPr/>
      </dsp:nvSpPr>
      <dsp:spPr>
        <a:xfrm>
          <a:off x="947201" y="818755"/>
          <a:ext cx="1451800" cy="1451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DFAC55-87D6-487C-82B5-BEA16FF1957F}">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latin typeface="Arial" panose="020B0604020202020204" pitchFamily="34" charset="0"/>
              <a:cs typeface="Arial" panose="020B0604020202020204" pitchFamily="34" charset="0"/>
            </a:rPr>
            <a:t>Remove the pressure to eat and focus on exploration.</a:t>
          </a:r>
          <a:endParaRPr lang="en-US" sz="1600" kern="1200">
            <a:latin typeface="Arial" panose="020B0604020202020204" pitchFamily="34" charset="0"/>
            <a:cs typeface="Arial" panose="020B0604020202020204" pitchFamily="34" charset="0"/>
          </a:endParaRPr>
        </a:p>
      </dsp:txBody>
      <dsp:txXfrm>
        <a:off x="59990" y="2654049"/>
        <a:ext cx="3226223" cy="720000"/>
      </dsp:txXfrm>
    </dsp:sp>
    <dsp:sp modelId="{FBCB49EF-156E-438E-A0F9-2B836E2939F2}">
      <dsp:nvSpPr>
        <dsp:cNvPr id="0" name=""/>
        <dsp:cNvSpPr/>
      </dsp:nvSpPr>
      <dsp:spPr>
        <a:xfrm>
          <a:off x="4738014" y="818755"/>
          <a:ext cx="1451800" cy="1451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4C2B57-3EDE-49EE-A8C1-3D21FDB8CD6E}">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latin typeface="Arial" panose="020B0604020202020204" pitchFamily="34" charset="0"/>
              <a:cs typeface="Arial" panose="020B0604020202020204" pitchFamily="34" charset="0"/>
            </a:rPr>
            <a:t>Create predictable and calming eating environments.</a:t>
          </a:r>
          <a:endParaRPr lang="en-US" sz="1600" kern="1200">
            <a:latin typeface="Arial" panose="020B0604020202020204" pitchFamily="34" charset="0"/>
            <a:cs typeface="Arial" panose="020B0604020202020204" pitchFamily="34" charset="0"/>
          </a:endParaRPr>
        </a:p>
      </dsp:txBody>
      <dsp:txXfrm>
        <a:off x="3850802" y="2654049"/>
        <a:ext cx="3226223" cy="720000"/>
      </dsp:txXfrm>
    </dsp:sp>
    <dsp:sp modelId="{EE721098-6F32-4D89-96BC-18168299E29F}">
      <dsp:nvSpPr>
        <dsp:cNvPr id="0" name=""/>
        <dsp:cNvSpPr/>
      </dsp:nvSpPr>
      <dsp:spPr>
        <a:xfrm>
          <a:off x="8528826" y="818755"/>
          <a:ext cx="1451800" cy="1451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4D0069-0B18-4BD0-9733-DFC1A4BFC618}">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latin typeface="Arial" panose="020B0604020202020204" pitchFamily="34" charset="0"/>
              <a:cs typeface="Arial" panose="020B0604020202020204" pitchFamily="34" charset="0"/>
            </a:rPr>
            <a:t>Build food familiarity through neutral exposure</a:t>
          </a:r>
          <a:endParaRPr lang="en-US" sz="1600" kern="1200">
            <a:latin typeface="Arial" panose="020B0604020202020204" pitchFamily="34" charset="0"/>
            <a:cs typeface="Arial" panose="020B0604020202020204" pitchFamily="34" charset="0"/>
          </a:endParaRPr>
        </a:p>
      </dsp:txBody>
      <dsp:txXfrm>
        <a:off x="7641615" y="2654049"/>
        <a:ext cx="3226223"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3D4DB0-3CBB-44AD-8243-36E128B85182}">
      <dsp:nvSpPr>
        <dsp:cNvPr id="0" name=""/>
        <dsp:cNvSpPr/>
      </dsp:nvSpPr>
      <dsp:spPr>
        <a:xfrm>
          <a:off x="0" y="0"/>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35AD41-E8D6-4968-B3A0-DECC9457D2AE}">
      <dsp:nvSpPr>
        <dsp:cNvPr id="0" name=""/>
        <dsp:cNvSpPr/>
      </dsp:nvSpPr>
      <dsp:spPr>
        <a:xfrm>
          <a:off x="277275" y="20804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C31CD9-F873-43DB-9465-21E7B3114C33}">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An area of growing concern is the relationship between ASD and abnormal body weight.</a:t>
          </a:r>
          <a:endParaRPr lang="en-US" sz="1600" kern="1200">
            <a:latin typeface="Arial" panose="020B0604020202020204" pitchFamily="34" charset="0"/>
            <a:cs typeface="Arial" panose="020B0604020202020204" pitchFamily="34" charset="0"/>
          </a:endParaRPr>
        </a:p>
      </dsp:txBody>
      <dsp:txXfrm>
        <a:off x="1058686" y="1808"/>
        <a:ext cx="9456913" cy="916611"/>
      </dsp:txXfrm>
    </dsp:sp>
    <dsp:sp modelId="{B2034238-2277-4513-974E-1E90966B7DD8}">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6144FD-87E8-4824-9562-0F3F55C9EC67}">
      <dsp:nvSpPr>
        <dsp:cNvPr id="0" name=""/>
        <dsp:cNvSpPr/>
      </dsp:nvSpPr>
      <dsp:spPr>
        <a:xfrm>
          <a:off x="277275" y="135381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334F66-DC9A-443E-AE2E-DA7D2CAA8192}">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This can have substantial effects on an individual’s health and quality of life. (Kolotkin &amp; Anderson, 2017; Lorem et al., 2017).</a:t>
          </a:r>
          <a:endParaRPr lang="en-US" sz="1600" kern="1200">
            <a:latin typeface="Arial" panose="020B0604020202020204" pitchFamily="34" charset="0"/>
            <a:cs typeface="Arial" panose="020B0604020202020204" pitchFamily="34" charset="0"/>
          </a:endParaRPr>
        </a:p>
      </dsp:txBody>
      <dsp:txXfrm>
        <a:off x="1058686" y="1147573"/>
        <a:ext cx="9456913" cy="916611"/>
      </dsp:txXfrm>
    </dsp:sp>
    <dsp:sp modelId="{D3DC2889-D35C-4868-A874-42B772D48486}">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6A04AD-EAED-471F-84C3-69FAB3F07822}">
      <dsp:nvSpPr>
        <dsp:cNvPr id="0" name=""/>
        <dsp:cNvSpPr/>
      </dsp:nvSpPr>
      <dsp:spPr>
        <a:xfrm>
          <a:off x="277275" y="249957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58DB5F-A8F7-45FA-825B-E1DE5ADA2C4E}">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Excess weight can cause cardiometabolic problems, reduce mobility, and worsen sleep disturbances. (figorilli et al., 2025).</a:t>
          </a:r>
          <a:endParaRPr lang="en-US" sz="1600" kern="1200">
            <a:latin typeface="Arial" panose="020B0604020202020204" pitchFamily="34" charset="0"/>
            <a:cs typeface="Arial" panose="020B0604020202020204" pitchFamily="34" charset="0"/>
          </a:endParaRPr>
        </a:p>
      </dsp:txBody>
      <dsp:txXfrm>
        <a:off x="1058686" y="2293338"/>
        <a:ext cx="9456913" cy="916611"/>
      </dsp:txXfrm>
    </dsp:sp>
    <dsp:sp modelId="{F8BB02EA-ACC6-4DD8-87CC-FF887183E5E8}">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F96F31-D5BC-486B-9BF4-35909DFC52C6}">
      <dsp:nvSpPr>
        <dsp:cNvPr id="0" name=""/>
        <dsp:cNvSpPr/>
      </dsp:nvSpPr>
      <dsp:spPr>
        <a:xfrm>
          <a:off x="277275" y="364534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EE7D15-B785-4B6F-9436-8A6978C7F972}">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Obesity may also cause or worsen gastrointestinal symptoms and fatigue, which could contribute to increased challenging behaviours. (Bora et al., 2024; Eslick, 2012). </a:t>
          </a:r>
          <a:endParaRPr lang="en-US" sz="1600" kern="1200">
            <a:latin typeface="Arial" panose="020B0604020202020204" pitchFamily="34" charset="0"/>
            <a:cs typeface="Arial" panose="020B0604020202020204" pitchFamily="34" charset="0"/>
          </a:endParaRPr>
        </a:p>
      </dsp:txBody>
      <dsp:txXfrm>
        <a:off x="1058686" y="3439103"/>
        <a:ext cx="9456913" cy="9166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6D3535-0D5C-459E-AD68-0BDC835D5EE7}">
      <dsp:nvSpPr>
        <dsp:cNvPr id="0" name=""/>
        <dsp:cNvSpPr/>
      </dsp:nvSpPr>
      <dsp:spPr>
        <a:xfrm>
          <a:off x="9604" y="791135"/>
          <a:ext cx="2870689" cy="261053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Sensory food sensitivities (70-89%): Most primary school children with autism react intensely to how food feels or smells (NIH, 2020).  Up to 78% reject food based on texture and over 50% are highly restrictive about food colours or specific presentation(such as food touching on a plate).</a:t>
          </a:r>
          <a:endParaRPr lang="en-US" sz="1600" kern="1200">
            <a:latin typeface="Arial" panose="020B0604020202020204" pitchFamily="34" charset="0"/>
            <a:cs typeface="Arial" panose="020B0604020202020204" pitchFamily="34" charset="0"/>
          </a:endParaRPr>
        </a:p>
      </dsp:txBody>
      <dsp:txXfrm>
        <a:off x="86064" y="867595"/>
        <a:ext cx="2717769" cy="2457613"/>
      </dsp:txXfrm>
    </dsp:sp>
    <dsp:sp modelId="{725D0C90-5723-43E9-9EB1-062B1BDE0E70}">
      <dsp:nvSpPr>
        <dsp:cNvPr id="0" name=""/>
        <dsp:cNvSpPr/>
      </dsp:nvSpPr>
      <dsp:spPr>
        <a:xfrm>
          <a:off x="3167362" y="1740437"/>
          <a:ext cx="608586" cy="71193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167362" y="1882823"/>
        <a:ext cx="426010" cy="427158"/>
      </dsp:txXfrm>
    </dsp:sp>
    <dsp:sp modelId="{FF0450F0-7F7D-4573-B8B5-CE78F5D7F041}">
      <dsp:nvSpPr>
        <dsp:cNvPr id="0" name=""/>
        <dsp:cNvSpPr/>
      </dsp:nvSpPr>
      <dsp:spPr>
        <a:xfrm>
          <a:off x="4028569" y="791135"/>
          <a:ext cx="2870689" cy="261053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Immune-Based Food allergies &amp; Intolerances (11%-25%): Physical food sensitivities like food allergies are less common than sensory issues but are still significantly higher In the autistic population. (Science direct, 2025).</a:t>
          </a:r>
          <a:endParaRPr lang="en-US" sz="1600" kern="1200">
            <a:latin typeface="Arial" panose="020B0604020202020204" pitchFamily="34" charset="0"/>
            <a:cs typeface="Arial" panose="020B0604020202020204" pitchFamily="34" charset="0"/>
          </a:endParaRPr>
        </a:p>
      </dsp:txBody>
      <dsp:txXfrm>
        <a:off x="4105029" y="867595"/>
        <a:ext cx="2717769" cy="2457613"/>
      </dsp:txXfrm>
    </dsp:sp>
    <dsp:sp modelId="{D7A052F7-0FC6-4924-B7CF-9744B80FBEDB}">
      <dsp:nvSpPr>
        <dsp:cNvPr id="0" name=""/>
        <dsp:cNvSpPr/>
      </dsp:nvSpPr>
      <dsp:spPr>
        <a:xfrm>
          <a:off x="7186328" y="1740437"/>
          <a:ext cx="608586" cy="71193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186328" y="1882823"/>
        <a:ext cx="426010" cy="427158"/>
      </dsp:txXfrm>
    </dsp:sp>
    <dsp:sp modelId="{37EAE884-8CB1-4C77-B9A7-C21BC798C944}">
      <dsp:nvSpPr>
        <dsp:cNvPr id="0" name=""/>
        <dsp:cNvSpPr/>
      </dsp:nvSpPr>
      <dsp:spPr>
        <a:xfrm>
          <a:off x="8047535" y="791135"/>
          <a:ext cx="2870689" cy="2610533"/>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UK birth cohort data and meta-analyses show that between 11% and 25% of autistic children have a diagnosed food allergy or physical intolerance compared to only 4% to 5% of neurotypical children.  (NIH, 2025).</a:t>
          </a:r>
          <a:endParaRPr lang="en-US" sz="1600" kern="1200">
            <a:latin typeface="Arial" panose="020B0604020202020204" pitchFamily="34" charset="0"/>
            <a:cs typeface="Arial" panose="020B0604020202020204" pitchFamily="34" charset="0"/>
          </a:endParaRPr>
        </a:p>
      </dsp:txBody>
      <dsp:txXfrm>
        <a:off x="8123995" y="867595"/>
        <a:ext cx="2717769" cy="245761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46ACB1-C06C-48CD-9E6D-38882C0302C6}">
      <dsp:nvSpPr>
        <dsp:cNvPr id="0" name=""/>
        <dsp:cNvSpPr/>
      </dsp:nvSpPr>
      <dsp:spPr>
        <a:xfrm>
          <a:off x="0" y="9583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78D9F9-4A94-4122-95DB-5E05BED8B1E2}">
      <dsp:nvSpPr>
        <dsp:cNvPr id="0" name=""/>
        <dsp:cNvSpPr/>
      </dsp:nvSpPr>
      <dsp:spPr>
        <a:xfrm>
          <a:off x="341494" y="12827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Acute gastrointestinal distress: constipation, diarrhoea, acid reflux and abdominal pain. A child with autism may be unable to communicate their distress when they have stomach pain or other issues it may increase food refusal which creates a vicious short-term cycle.</a:t>
          </a:r>
          <a:endParaRPr lang="en-US" sz="1400" kern="1200">
            <a:latin typeface="Arial" panose="020B0604020202020204" pitchFamily="34" charset="0"/>
            <a:cs typeface="Arial" panose="020B0604020202020204" pitchFamily="34" charset="0"/>
          </a:endParaRPr>
        </a:p>
      </dsp:txBody>
      <dsp:txXfrm>
        <a:off x="398656" y="1339953"/>
        <a:ext cx="2959127" cy="1837317"/>
      </dsp:txXfrm>
    </dsp:sp>
    <dsp:sp modelId="{11713611-7B05-4CC3-8698-66E74FF69817}">
      <dsp:nvSpPr>
        <dsp:cNvPr id="0" name=""/>
        <dsp:cNvSpPr/>
      </dsp:nvSpPr>
      <dsp:spPr>
        <a:xfrm>
          <a:off x="3756441" y="9583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D45F78-B628-42F6-A780-33226B780681}">
      <dsp:nvSpPr>
        <dsp:cNvPr id="0" name=""/>
        <dsp:cNvSpPr/>
      </dsp:nvSpPr>
      <dsp:spPr>
        <a:xfrm>
          <a:off x="4097935" y="12827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Energy fluctuations and fatigue: Low energy, dehydration and blood sugar spikes caused by food refusal and “safe” carbohydrate heavy foods, sweets and juices.</a:t>
          </a:r>
          <a:endParaRPr lang="en-US" sz="1400" kern="1200">
            <a:latin typeface="Arial" panose="020B0604020202020204" pitchFamily="34" charset="0"/>
            <a:cs typeface="Arial" panose="020B0604020202020204" pitchFamily="34" charset="0"/>
          </a:endParaRPr>
        </a:p>
      </dsp:txBody>
      <dsp:txXfrm>
        <a:off x="4155097" y="1339953"/>
        <a:ext cx="2959127" cy="1837317"/>
      </dsp:txXfrm>
    </dsp:sp>
    <dsp:sp modelId="{AB9E39EB-5E7E-4467-A77F-0C522E7C3BC9}">
      <dsp:nvSpPr>
        <dsp:cNvPr id="0" name=""/>
        <dsp:cNvSpPr/>
      </dsp:nvSpPr>
      <dsp:spPr>
        <a:xfrm>
          <a:off x="7512882" y="9583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EACE6F-26AA-4D93-BAD6-37F5D2D20B98}">
      <dsp:nvSpPr>
        <dsp:cNvPr id="0" name=""/>
        <dsp:cNvSpPr/>
      </dsp:nvSpPr>
      <dsp:spPr>
        <a:xfrm>
          <a:off x="7854377" y="12827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Escalated behavioural and emotional meltdowns: Nutritional; gaps, low blood sugar, and physical discomfort from pain affects a child's behaviour. </a:t>
          </a:r>
          <a:endParaRPr lang="en-US" sz="1400" kern="1200">
            <a:latin typeface="Arial" panose="020B0604020202020204" pitchFamily="34" charset="0"/>
            <a:cs typeface="Arial" panose="020B0604020202020204" pitchFamily="34" charset="0"/>
          </a:endParaRPr>
        </a:p>
      </dsp:txBody>
      <dsp:txXfrm>
        <a:off x="7911539" y="1339953"/>
        <a:ext cx="2959127" cy="183731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4A8219-2043-4C91-900C-B18976C23896}">
      <dsp:nvSpPr>
        <dsp:cNvPr id="0" name=""/>
        <dsp:cNvSpPr/>
      </dsp:nvSpPr>
      <dsp:spPr>
        <a:xfrm>
          <a:off x="914915" y="205777"/>
          <a:ext cx="794970" cy="794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FBAA0B-B586-4C3D-B93D-44D5EE3C002E}">
      <dsp:nvSpPr>
        <dsp:cNvPr id="0" name=""/>
        <dsp:cNvSpPr/>
      </dsp:nvSpPr>
      <dsp:spPr>
        <a:xfrm>
          <a:off x="429100" y="1567956"/>
          <a:ext cx="1766601" cy="2419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latin typeface="Arial" panose="020B0604020202020204" pitchFamily="34" charset="0"/>
              <a:cs typeface="Arial" panose="020B0604020202020204" pitchFamily="34" charset="0"/>
            </a:rPr>
            <a:t>Nutritional deficiencies: Chronic lack of essential vitamins and minerals can lead to conditions like scurvy (Vitamin C deficiency), rickets (Vitamin D deficiency), and sever anaemia. </a:t>
          </a:r>
          <a:endParaRPr lang="en-US" sz="1400" kern="1200">
            <a:latin typeface="Arial" panose="020B0604020202020204" pitchFamily="34" charset="0"/>
            <a:cs typeface="Arial" panose="020B0604020202020204" pitchFamily="34" charset="0"/>
          </a:endParaRPr>
        </a:p>
      </dsp:txBody>
      <dsp:txXfrm>
        <a:off x="429100" y="1567956"/>
        <a:ext cx="1766601" cy="2419071"/>
      </dsp:txXfrm>
    </dsp:sp>
    <dsp:sp modelId="{BFDE1789-5003-47C6-85A4-E0482C5FBF1F}">
      <dsp:nvSpPr>
        <dsp:cNvPr id="0" name=""/>
        <dsp:cNvSpPr/>
      </dsp:nvSpPr>
      <dsp:spPr>
        <a:xfrm>
          <a:off x="2990672" y="205777"/>
          <a:ext cx="794970" cy="794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5D42CF-E350-4BB0-8E97-3369B5F00015}">
      <dsp:nvSpPr>
        <dsp:cNvPr id="0" name=""/>
        <dsp:cNvSpPr/>
      </dsp:nvSpPr>
      <dsp:spPr>
        <a:xfrm>
          <a:off x="2504856" y="1567956"/>
          <a:ext cx="1766601" cy="2419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latin typeface="Arial" panose="020B0604020202020204" pitchFamily="34" charset="0"/>
              <a:cs typeface="Arial" panose="020B0604020202020204" pitchFamily="34" charset="0"/>
            </a:rPr>
            <a:t>Metabolic and cardiovascular diseases: A long-term diet high in ultra processed safe foods increases the future risk of obesity, Type 2 diabetes, and cardiovascular disease.</a:t>
          </a:r>
          <a:endParaRPr lang="en-US" sz="1400" kern="1200">
            <a:latin typeface="Arial" panose="020B0604020202020204" pitchFamily="34" charset="0"/>
            <a:cs typeface="Arial" panose="020B0604020202020204" pitchFamily="34" charset="0"/>
          </a:endParaRPr>
        </a:p>
      </dsp:txBody>
      <dsp:txXfrm>
        <a:off x="2504856" y="1567956"/>
        <a:ext cx="1766601" cy="2419071"/>
      </dsp:txXfrm>
    </dsp:sp>
    <dsp:sp modelId="{836F646D-904C-4D44-876F-60A0F3C6EEA1}">
      <dsp:nvSpPr>
        <dsp:cNvPr id="0" name=""/>
        <dsp:cNvSpPr/>
      </dsp:nvSpPr>
      <dsp:spPr>
        <a:xfrm>
          <a:off x="5066429" y="205777"/>
          <a:ext cx="794970" cy="794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4B33B3-0062-4F82-8C41-74855D74A3FB}">
      <dsp:nvSpPr>
        <dsp:cNvPr id="0" name=""/>
        <dsp:cNvSpPr/>
      </dsp:nvSpPr>
      <dsp:spPr>
        <a:xfrm>
          <a:off x="4580613" y="1567956"/>
          <a:ext cx="1766601" cy="2419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latin typeface="Arial" panose="020B0604020202020204" pitchFamily="34" charset="0"/>
              <a:cs typeface="Arial" panose="020B0604020202020204" pitchFamily="34" charset="0"/>
            </a:rPr>
            <a:t>Gastrointestinal complications: Chronic constipation, abdominal pain, and poor gut microbiome health frequently result from a lack of dietary Fiber.</a:t>
          </a:r>
          <a:endParaRPr lang="en-US" sz="1400" kern="1200">
            <a:latin typeface="Arial" panose="020B0604020202020204" pitchFamily="34" charset="0"/>
            <a:cs typeface="Arial" panose="020B0604020202020204" pitchFamily="34" charset="0"/>
          </a:endParaRPr>
        </a:p>
      </dsp:txBody>
      <dsp:txXfrm>
        <a:off x="4580613" y="1567956"/>
        <a:ext cx="1766601" cy="2419071"/>
      </dsp:txXfrm>
    </dsp:sp>
    <dsp:sp modelId="{33CA038A-30D7-4057-8437-4849951962FF}">
      <dsp:nvSpPr>
        <dsp:cNvPr id="0" name=""/>
        <dsp:cNvSpPr/>
      </dsp:nvSpPr>
      <dsp:spPr>
        <a:xfrm>
          <a:off x="7142185" y="205777"/>
          <a:ext cx="794970" cy="794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4ADFCA-585B-45D9-BBC0-DD0365AC6167}">
      <dsp:nvSpPr>
        <dsp:cNvPr id="0" name=""/>
        <dsp:cNvSpPr/>
      </dsp:nvSpPr>
      <dsp:spPr>
        <a:xfrm>
          <a:off x="6656370" y="1567956"/>
          <a:ext cx="1766601" cy="2419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latin typeface="Arial" panose="020B0604020202020204" pitchFamily="34" charset="0"/>
              <a:cs typeface="Arial" panose="020B0604020202020204" pitchFamily="34" charset="0"/>
            </a:rPr>
            <a:t>Poor bone and dental health: Inadequate calcium and vitamin intake during key growth phases leads to weaker bone density and advanced dental decay.</a:t>
          </a:r>
          <a:endParaRPr lang="en-US" sz="1400" kern="1200">
            <a:latin typeface="Arial" panose="020B0604020202020204" pitchFamily="34" charset="0"/>
            <a:cs typeface="Arial" panose="020B0604020202020204" pitchFamily="34" charset="0"/>
          </a:endParaRPr>
        </a:p>
      </dsp:txBody>
      <dsp:txXfrm>
        <a:off x="6656370" y="1567956"/>
        <a:ext cx="1766601" cy="2419071"/>
      </dsp:txXfrm>
    </dsp:sp>
    <dsp:sp modelId="{B1DC6BD9-E2D3-4C3B-8491-22A9205F8BFF}">
      <dsp:nvSpPr>
        <dsp:cNvPr id="0" name=""/>
        <dsp:cNvSpPr/>
      </dsp:nvSpPr>
      <dsp:spPr>
        <a:xfrm>
          <a:off x="9217942" y="205777"/>
          <a:ext cx="794970" cy="794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578C40-581E-4D13-A386-285C25CFDEB7}">
      <dsp:nvSpPr>
        <dsp:cNvPr id="0" name=""/>
        <dsp:cNvSpPr/>
      </dsp:nvSpPr>
      <dsp:spPr>
        <a:xfrm>
          <a:off x="8732127" y="1567956"/>
          <a:ext cx="1766601" cy="2419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latin typeface="Arial" panose="020B0604020202020204" pitchFamily="34" charset="0"/>
              <a:cs typeface="Arial" panose="020B0604020202020204" pitchFamily="34" charset="0"/>
            </a:rPr>
            <a:t>Avoidant restrictive food intake disorder (ARFID): extreme sensory-based food selectivity can formalise into ARFID; perpetuating sever physical growth restriction and systemic malnutrition into adolescence and adulthood. </a:t>
          </a:r>
          <a:endParaRPr lang="en-US" sz="1400" kern="1200">
            <a:latin typeface="Arial" panose="020B0604020202020204" pitchFamily="34" charset="0"/>
            <a:cs typeface="Arial" panose="020B0604020202020204" pitchFamily="34" charset="0"/>
          </a:endParaRPr>
        </a:p>
      </dsp:txBody>
      <dsp:txXfrm>
        <a:off x="8732127" y="1567956"/>
        <a:ext cx="1766601" cy="241907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461BE5-3CFC-46B4-A524-37ADE73D4027}">
      <dsp:nvSpPr>
        <dsp:cNvPr id="0" name=""/>
        <dsp:cNvSpPr/>
      </dsp:nvSpPr>
      <dsp:spPr>
        <a:xfrm>
          <a:off x="0" y="0"/>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1F6E8D-084C-44AB-99FE-6489206352A6}">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Elevated risk of AFRID: Over time food restrictions can turn into severe clinical eating disorders. While AFRID is not driven by body image , research suggests that autistic individuals who experience childhood eating struggles are also at a high risk of developing eating disorders such as anorexia nervosa. </a:t>
          </a:r>
          <a:endParaRPr lang="en-US" sz="1800" kern="1200">
            <a:latin typeface="Arial" panose="020B0604020202020204" pitchFamily="34" charset="0"/>
            <a:cs typeface="Arial" panose="020B0604020202020204" pitchFamily="34" charset="0"/>
          </a:endParaRPr>
        </a:p>
      </dsp:txBody>
      <dsp:txXfrm>
        <a:off x="0" y="0"/>
        <a:ext cx="10515600" cy="1087834"/>
      </dsp:txXfrm>
    </dsp:sp>
    <dsp:sp modelId="{567E0F21-F476-4400-A235-4D075050B557}">
      <dsp:nvSpPr>
        <dsp:cNvPr id="0" name=""/>
        <dsp:cNvSpPr/>
      </dsp:nvSpPr>
      <dsp:spPr>
        <a:xfrm>
          <a:off x="0" y="1087834"/>
          <a:ext cx="1051560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8A6964-27EA-4C1B-8197-CD67CCBB35C6}">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Chronic mealtime and general anxiety: Forcing an autistic child to eat outside of their safe comfort zones causes genuine trauma and fear, which could then cause the child to have an anxiety disorder associated with mealtimes and sensory experiences. </a:t>
          </a:r>
          <a:endParaRPr lang="en-US" sz="1800" kern="1200">
            <a:latin typeface="Arial" panose="020B0604020202020204" pitchFamily="34" charset="0"/>
            <a:cs typeface="Arial" panose="020B0604020202020204" pitchFamily="34" charset="0"/>
          </a:endParaRPr>
        </a:p>
      </dsp:txBody>
      <dsp:txXfrm>
        <a:off x="0" y="1087834"/>
        <a:ext cx="10515600" cy="1087834"/>
      </dsp:txXfrm>
    </dsp:sp>
    <dsp:sp modelId="{571D0298-CB47-4DCD-BDF4-90F5FD59C721}">
      <dsp:nvSpPr>
        <dsp:cNvPr id="0" name=""/>
        <dsp:cNvSpPr/>
      </dsp:nvSpPr>
      <dsp:spPr>
        <a:xfrm>
          <a:off x="0" y="2175669"/>
          <a:ext cx="10515600"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0BA0B7-3931-4E2B-AC20-68BFF876BF12}">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Social isolation &amp; Functional Impairment: As children grow, a limited diet leads to social isolation. They may avoid interactions with friends, school trips, or social events altogether out of fear that they will be forced to encounter unmanageable foods or feel different from neurotypical; peers.</a:t>
          </a:r>
          <a:endParaRPr lang="en-US" sz="1800" kern="1200">
            <a:latin typeface="Arial" panose="020B0604020202020204" pitchFamily="34" charset="0"/>
            <a:cs typeface="Arial" panose="020B0604020202020204" pitchFamily="34" charset="0"/>
          </a:endParaRPr>
        </a:p>
      </dsp:txBody>
      <dsp:txXfrm>
        <a:off x="0" y="2175669"/>
        <a:ext cx="10515600" cy="1087834"/>
      </dsp:txXfrm>
    </dsp:sp>
    <dsp:sp modelId="{977C90F8-EBFA-436A-B420-E6925DA75A9F}">
      <dsp:nvSpPr>
        <dsp:cNvPr id="0" name=""/>
        <dsp:cNvSpPr/>
      </dsp:nvSpPr>
      <dsp:spPr>
        <a:xfrm>
          <a:off x="0" y="3263503"/>
          <a:ext cx="10515600"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DBB11F-D5FC-4E2E-B400-FAC02C1D5902}">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Depressive symptoms and low self esteem: Failing to meet external pressure and expectations based around eating can cause low self esteem. The heavy burden of social exclusion, constant anxiety, and functional impairment increases the chances of depressive symptoms and feelings of helplessness and a sense on not belonging amongst autistic individuals. </a:t>
          </a:r>
          <a:endParaRPr lang="en-US" sz="1800" kern="1200">
            <a:latin typeface="Arial" panose="020B0604020202020204" pitchFamily="34" charset="0"/>
            <a:cs typeface="Arial" panose="020B0604020202020204" pitchFamily="34" charset="0"/>
          </a:endParaRPr>
        </a:p>
      </dsp:txBody>
      <dsp:txXfrm>
        <a:off x="0" y="3263503"/>
        <a:ext cx="10515600" cy="108783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268E8F-810A-4EB2-9C4B-7D6E1D7C3F95}">
      <dsp:nvSpPr>
        <dsp:cNvPr id="0" name=""/>
        <dsp:cNvSpPr/>
      </dsp:nvSpPr>
      <dsp:spPr>
        <a:xfrm>
          <a:off x="919541" y="1030766"/>
          <a:ext cx="727099" cy="71"/>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667D060-4486-4A74-8ACD-16532F67774C}">
      <dsp:nvSpPr>
        <dsp:cNvPr id="0" name=""/>
        <dsp:cNvSpPr/>
      </dsp:nvSpPr>
      <dsp:spPr>
        <a:xfrm>
          <a:off x="1690266" y="969666"/>
          <a:ext cx="83616" cy="157206"/>
        </a:xfrm>
        <a:prstGeom prst="chevron">
          <a:avLst>
            <a:gd name="adj" fmla="val 90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734039-DDB2-4E32-962A-905D36768A8B}">
      <dsp:nvSpPr>
        <dsp:cNvPr id="0" name=""/>
        <dsp:cNvSpPr/>
      </dsp:nvSpPr>
      <dsp:spPr>
        <a:xfrm>
          <a:off x="474767" y="676916"/>
          <a:ext cx="707772" cy="707772"/>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466" tIns="27466" rIns="27466" bIns="27466" numCol="1" spcCol="1270" anchor="ctr" anchorCtr="0">
          <a:noAutofit/>
        </a:bodyPr>
        <a:lstStyle/>
        <a:p>
          <a:pPr marL="0" lvl="0" indent="0" algn="ctr" defTabSz="1377950">
            <a:lnSpc>
              <a:spcPct val="90000"/>
            </a:lnSpc>
            <a:spcBef>
              <a:spcPct val="0"/>
            </a:spcBef>
            <a:spcAft>
              <a:spcPct val="35000"/>
            </a:spcAft>
            <a:buNone/>
          </a:pPr>
          <a:r>
            <a:rPr lang="en-US" sz="3100" kern="1200"/>
            <a:t>1</a:t>
          </a:r>
        </a:p>
      </dsp:txBody>
      <dsp:txXfrm>
        <a:off x="578418" y="780567"/>
        <a:ext cx="500470" cy="500470"/>
      </dsp:txXfrm>
    </dsp:sp>
    <dsp:sp modelId="{437E8057-4F24-4F13-9973-FFB3A7E7342F}">
      <dsp:nvSpPr>
        <dsp:cNvPr id="0" name=""/>
        <dsp:cNvSpPr/>
      </dsp:nvSpPr>
      <dsp:spPr>
        <a:xfrm>
          <a:off x="10666" y="1550288"/>
          <a:ext cx="1635974" cy="1965600"/>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047" tIns="165100" rIns="129047" bIns="165100" numCol="1" spcCol="1270" anchor="t"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Tolerating: The child allows the food to be in the same room or on the table</a:t>
          </a:r>
          <a:endParaRPr lang="en-US" sz="1600" kern="1200">
            <a:latin typeface="Arial" panose="020B0604020202020204" pitchFamily="34" charset="0"/>
            <a:cs typeface="Arial" panose="020B0604020202020204" pitchFamily="34" charset="0"/>
          </a:endParaRPr>
        </a:p>
      </dsp:txBody>
      <dsp:txXfrm>
        <a:off x="10666" y="1877483"/>
        <a:ext cx="1635974" cy="1638405"/>
      </dsp:txXfrm>
    </dsp:sp>
    <dsp:sp modelId="{ACD7BD2E-FC4A-4AB0-850F-D754A5BDFC46}">
      <dsp:nvSpPr>
        <dsp:cNvPr id="0" name=""/>
        <dsp:cNvSpPr/>
      </dsp:nvSpPr>
      <dsp:spPr>
        <a:xfrm>
          <a:off x="1828415" y="1030766"/>
          <a:ext cx="1635974" cy="72"/>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57A8E98-3383-4996-B9B9-A53B6AE89AEA}">
      <dsp:nvSpPr>
        <dsp:cNvPr id="0" name=""/>
        <dsp:cNvSpPr/>
      </dsp:nvSpPr>
      <dsp:spPr>
        <a:xfrm>
          <a:off x="3508016" y="969666"/>
          <a:ext cx="83616" cy="157207"/>
        </a:xfrm>
        <a:prstGeom prst="chevron">
          <a:avLst>
            <a:gd name="adj" fmla="val 90000"/>
          </a:avLst>
        </a:prstGeom>
        <a:solidFill>
          <a:schemeClr val="accent6">
            <a:tint val="40000"/>
            <a:alpha val="90000"/>
            <a:hueOff val="0"/>
            <a:satOff val="0"/>
            <a:lumOff val="0"/>
            <a:alphaOff val="0"/>
          </a:schemeClr>
        </a:solidFill>
        <a:ln w="1905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6DA2F8F-9CE5-4609-824A-A2A6185B7BCD}">
      <dsp:nvSpPr>
        <dsp:cNvPr id="0" name=""/>
        <dsp:cNvSpPr/>
      </dsp:nvSpPr>
      <dsp:spPr>
        <a:xfrm>
          <a:off x="2292516" y="676916"/>
          <a:ext cx="707772" cy="707772"/>
        </a:xfrm>
        <a:prstGeom prst="ellips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466" tIns="27466" rIns="27466" bIns="27466" numCol="1" spcCol="1270" anchor="ctr" anchorCtr="0">
          <a:noAutofit/>
        </a:bodyPr>
        <a:lstStyle/>
        <a:p>
          <a:pPr marL="0" lvl="0" indent="0" algn="ctr" defTabSz="1377950">
            <a:lnSpc>
              <a:spcPct val="90000"/>
            </a:lnSpc>
            <a:spcBef>
              <a:spcPct val="0"/>
            </a:spcBef>
            <a:spcAft>
              <a:spcPct val="35000"/>
            </a:spcAft>
            <a:buNone/>
          </a:pPr>
          <a:r>
            <a:rPr lang="en-US" sz="3100" kern="1200"/>
            <a:t>2</a:t>
          </a:r>
        </a:p>
      </dsp:txBody>
      <dsp:txXfrm>
        <a:off x="2396167" y="780567"/>
        <a:ext cx="500470" cy="500470"/>
      </dsp:txXfrm>
    </dsp:sp>
    <dsp:sp modelId="{D765EE50-ED7F-46EA-A295-78FB63B42AC7}">
      <dsp:nvSpPr>
        <dsp:cNvPr id="0" name=""/>
        <dsp:cNvSpPr/>
      </dsp:nvSpPr>
      <dsp:spPr>
        <a:xfrm>
          <a:off x="1828415" y="1550288"/>
          <a:ext cx="1635974" cy="1965600"/>
        </a:xfrm>
        <a:prstGeom prst="upArrowCallout">
          <a:avLst>
            <a:gd name="adj1" fmla="val 50000"/>
            <a:gd name="adj2" fmla="val 20000"/>
            <a:gd name="adj3" fmla="val 20000"/>
            <a:gd name="adj4" fmla="val 100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047" tIns="165100" rIns="129047" bIns="165100" numCol="1" spcCol="1270" anchor="t"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Interacting: The child touches, pokes, or plays with the food using a spoon or their hands.</a:t>
          </a:r>
          <a:endParaRPr lang="en-US" sz="1600" kern="1200">
            <a:latin typeface="Arial" panose="020B0604020202020204" pitchFamily="34" charset="0"/>
            <a:cs typeface="Arial" panose="020B0604020202020204" pitchFamily="34" charset="0"/>
          </a:endParaRPr>
        </a:p>
      </dsp:txBody>
      <dsp:txXfrm>
        <a:off x="1828415" y="1877483"/>
        <a:ext cx="1635974" cy="1638405"/>
      </dsp:txXfrm>
    </dsp:sp>
    <dsp:sp modelId="{5195CE85-022E-4003-A164-FE51644E2B54}">
      <dsp:nvSpPr>
        <dsp:cNvPr id="0" name=""/>
        <dsp:cNvSpPr/>
      </dsp:nvSpPr>
      <dsp:spPr>
        <a:xfrm>
          <a:off x="3646165" y="1030766"/>
          <a:ext cx="1635974" cy="72"/>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9F2D101-F132-47C2-B41F-468D12A50B8B}">
      <dsp:nvSpPr>
        <dsp:cNvPr id="0" name=""/>
        <dsp:cNvSpPr/>
      </dsp:nvSpPr>
      <dsp:spPr>
        <a:xfrm>
          <a:off x="5325765" y="969666"/>
          <a:ext cx="83616" cy="157207"/>
        </a:xfrm>
        <a:prstGeom prst="chevron">
          <a:avLst>
            <a:gd name="adj" fmla="val 90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8F305E-48CC-47C7-8301-F005E8B759F4}">
      <dsp:nvSpPr>
        <dsp:cNvPr id="0" name=""/>
        <dsp:cNvSpPr/>
      </dsp:nvSpPr>
      <dsp:spPr>
        <a:xfrm>
          <a:off x="4110266" y="676916"/>
          <a:ext cx="707772" cy="707772"/>
        </a:xfrm>
        <a:prstGeom prst="ellips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466" tIns="27466" rIns="27466" bIns="27466" numCol="1" spcCol="1270" anchor="ctr" anchorCtr="0">
          <a:noAutofit/>
        </a:bodyPr>
        <a:lstStyle/>
        <a:p>
          <a:pPr marL="0" lvl="0" indent="0" algn="ctr" defTabSz="1377950">
            <a:lnSpc>
              <a:spcPct val="90000"/>
            </a:lnSpc>
            <a:spcBef>
              <a:spcPct val="0"/>
            </a:spcBef>
            <a:spcAft>
              <a:spcPct val="35000"/>
            </a:spcAft>
            <a:buNone/>
          </a:pPr>
          <a:r>
            <a:rPr lang="en-US" sz="3100" kern="1200"/>
            <a:t>3</a:t>
          </a:r>
        </a:p>
      </dsp:txBody>
      <dsp:txXfrm>
        <a:off x="4213917" y="780567"/>
        <a:ext cx="500470" cy="500470"/>
      </dsp:txXfrm>
    </dsp:sp>
    <dsp:sp modelId="{C3BA910F-1B1C-4217-B81B-02891FECAC7C}">
      <dsp:nvSpPr>
        <dsp:cNvPr id="0" name=""/>
        <dsp:cNvSpPr/>
      </dsp:nvSpPr>
      <dsp:spPr>
        <a:xfrm>
          <a:off x="3646165" y="1550288"/>
          <a:ext cx="1635974" cy="1965600"/>
        </a:xfrm>
        <a:prstGeom prst="upArrowCallout">
          <a:avLst>
            <a:gd name="adj1" fmla="val 50000"/>
            <a:gd name="adj2" fmla="val 20000"/>
            <a:gd name="adj3" fmla="val 20000"/>
            <a:gd name="adj4" fmla="val 100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047" tIns="165100" rIns="129047" bIns="165100" numCol="1" spcCol="1270" anchor="t"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Smelling: The child notices and tolerates the odour of the food.</a:t>
          </a:r>
          <a:endParaRPr lang="en-US" sz="1600" kern="1200">
            <a:latin typeface="Arial" panose="020B0604020202020204" pitchFamily="34" charset="0"/>
            <a:cs typeface="Arial" panose="020B0604020202020204" pitchFamily="34" charset="0"/>
          </a:endParaRPr>
        </a:p>
      </dsp:txBody>
      <dsp:txXfrm>
        <a:off x="3646165" y="1877483"/>
        <a:ext cx="1635974" cy="1638405"/>
      </dsp:txXfrm>
    </dsp:sp>
    <dsp:sp modelId="{13BA9DAE-43C0-49E1-A60F-9104996FA1A3}">
      <dsp:nvSpPr>
        <dsp:cNvPr id="0" name=""/>
        <dsp:cNvSpPr/>
      </dsp:nvSpPr>
      <dsp:spPr>
        <a:xfrm>
          <a:off x="5463914" y="1030766"/>
          <a:ext cx="1635974" cy="72"/>
        </a:xfrm>
        <a:prstGeom prst="rect">
          <a:avLst/>
        </a:prstGeom>
        <a:solidFill>
          <a:schemeClr val="accent6">
            <a:tint val="40000"/>
            <a:alpha val="90000"/>
            <a:hueOff val="0"/>
            <a:satOff val="0"/>
            <a:lumOff val="0"/>
            <a:alphaOff val="0"/>
          </a:schemeClr>
        </a:solidFill>
        <a:ln w="1905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97D5BB7-F7B8-44E6-B451-085620DDA0F2}">
      <dsp:nvSpPr>
        <dsp:cNvPr id="0" name=""/>
        <dsp:cNvSpPr/>
      </dsp:nvSpPr>
      <dsp:spPr>
        <a:xfrm>
          <a:off x="7143514" y="969666"/>
          <a:ext cx="83616" cy="157207"/>
        </a:xfrm>
        <a:prstGeom prst="chevron">
          <a:avLst>
            <a:gd name="adj" fmla="val 90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6D10A5-84F7-42A1-A7D3-020C39D3FF22}">
      <dsp:nvSpPr>
        <dsp:cNvPr id="0" name=""/>
        <dsp:cNvSpPr/>
      </dsp:nvSpPr>
      <dsp:spPr>
        <a:xfrm>
          <a:off x="5928015" y="676916"/>
          <a:ext cx="707772" cy="707772"/>
        </a:xfrm>
        <a:prstGeom prst="ellips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466" tIns="27466" rIns="27466" bIns="27466" numCol="1" spcCol="1270" anchor="ctr" anchorCtr="0">
          <a:noAutofit/>
        </a:bodyPr>
        <a:lstStyle/>
        <a:p>
          <a:pPr marL="0" lvl="0" indent="0" algn="ctr" defTabSz="1377950">
            <a:lnSpc>
              <a:spcPct val="90000"/>
            </a:lnSpc>
            <a:spcBef>
              <a:spcPct val="0"/>
            </a:spcBef>
            <a:spcAft>
              <a:spcPct val="35000"/>
            </a:spcAft>
            <a:buNone/>
          </a:pPr>
          <a:r>
            <a:rPr lang="en-US" sz="3100" kern="1200"/>
            <a:t>4</a:t>
          </a:r>
        </a:p>
      </dsp:txBody>
      <dsp:txXfrm>
        <a:off x="6031666" y="780567"/>
        <a:ext cx="500470" cy="500470"/>
      </dsp:txXfrm>
    </dsp:sp>
    <dsp:sp modelId="{E1C18867-3060-4167-80F5-E3FE04AC78C9}">
      <dsp:nvSpPr>
        <dsp:cNvPr id="0" name=""/>
        <dsp:cNvSpPr/>
      </dsp:nvSpPr>
      <dsp:spPr>
        <a:xfrm>
          <a:off x="5463914" y="1550288"/>
          <a:ext cx="1635974" cy="1965600"/>
        </a:xfrm>
        <a:prstGeom prst="upArrowCallout">
          <a:avLst>
            <a:gd name="adj1" fmla="val 50000"/>
            <a:gd name="adj2" fmla="val 20000"/>
            <a:gd name="adj3" fmla="val 20000"/>
            <a:gd name="adj4" fmla="val 100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047" tIns="165100" rIns="129047" bIns="165100" numCol="1" spcCol="1270" anchor="t"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Touching: The child touches the food with their fingers, hands, body, and eventually lips or teeth.</a:t>
          </a:r>
          <a:endParaRPr lang="en-US" sz="1600" kern="1200">
            <a:latin typeface="Arial" panose="020B0604020202020204" pitchFamily="34" charset="0"/>
            <a:cs typeface="Arial" panose="020B0604020202020204" pitchFamily="34" charset="0"/>
          </a:endParaRPr>
        </a:p>
      </dsp:txBody>
      <dsp:txXfrm>
        <a:off x="5463914" y="1877483"/>
        <a:ext cx="1635974" cy="1638405"/>
      </dsp:txXfrm>
    </dsp:sp>
    <dsp:sp modelId="{12DB2644-061A-4BE6-86C1-CE6803863CE8}">
      <dsp:nvSpPr>
        <dsp:cNvPr id="0" name=""/>
        <dsp:cNvSpPr/>
      </dsp:nvSpPr>
      <dsp:spPr>
        <a:xfrm>
          <a:off x="7281663" y="1030766"/>
          <a:ext cx="1635974" cy="72"/>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9F3930-017F-4EC6-A785-F2E9ABA482BF}">
      <dsp:nvSpPr>
        <dsp:cNvPr id="0" name=""/>
        <dsp:cNvSpPr/>
      </dsp:nvSpPr>
      <dsp:spPr>
        <a:xfrm>
          <a:off x="8961264" y="969666"/>
          <a:ext cx="83616" cy="157207"/>
        </a:xfrm>
        <a:prstGeom prst="chevron">
          <a:avLst>
            <a:gd name="adj" fmla="val 90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2B1E23B-9AF1-4738-B789-F657C2B83825}">
      <dsp:nvSpPr>
        <dsp:cNvPr id="0" name=""/>
        <dsp:cNvSpPr/>
      </dsp:nvSpPr>
      <dsp:spPr>
        <a:xfrm>
          <a:off x="7745764" y="676916"/>
          <a:ext cx="707772" cy="707772"/>
        </a:xfrm>
        <a:prstGeom prst="ellips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466" tIns="27466" rIns="27466" bIns="27466" numCol="1" spcCol="1270" anchor="ctr" anchorCtr="0">
          <a:noAutofit/>
        </a:bodyPr>
        <a:lstStyle/>
        <a:p>
          <a:pPr marL="0" lvl="0" indent="0" algn="ctr" defTabSz="1377950">
            <a:lnSpc>
              <a:spcPct val="90000"/>
            </a:lnSpc>
            <a:spcBef>
              <a:spcPct val="0"/>
            </a:spcBef>
            <a:spcAft>
              <a:spcPct val="35000"/>
            </a:spcAft>
            <a:buNone/>
          </a:pPr>
          <a:r>
            <a:rPr lang="en-US" sz="3100" kern="1200"/>
            <a:t>5</a:t>
          </a:r>
        </a:p>
      </dsp:txBody>
      <dsp:txXfrm>
        <a:off x="7849415" y="780567"/>
        <a:ext cx="500470" cy="500470"/>
      </dsp:txXfrm>
    </dsp:sp>
    <dsp:sp modelId="{990105D1-30F5-427E-9FDA-37A4F92C0CFF}">
      <dsp:nvSpPr>
        <dsp:cNvPr id="0" name=""/>
        <dsp:cNvSpPr/>
      </dsp:nvSpPr>
      <dsp:spPr>
        <a:xfrm>
          <a:off x="7281663" y="1550288"/>
          <a:ext cx="1635974" cy="1965600"/>
        </a:xfrm>
        <a:prstGeom prst="upArrowCallout">
          <a:avLst>
            <a:gd name="adj1" fmla="val 50000"/>
            <a:gd name="adj2" fmla="val 20000"/>
            <a:gd name="adj3" fmla="val 20000"/>
            <a:gd name="adj4" fmla="val 100000"/>
          </a:avLst>
        </a:prstGeom>
        <a:solidFill>
          <a:schemeClr val="accent6">
            <a:tint val="40000"/>
            <a:alpha val="90000"/>
            <a:hueOff val="0"/>
            <a:satOff val="0"/>
            <a:lumOff val="0"/>
            <a:alphaOff val="0"/>
          </a:schemeClr>
        </a:solidFill>
        <a:ln w="1905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047" tIns="165100" rIns="129047" bIns="165100" numCol="1" spcCol="1270" anchor="t" anchorCtr="0">
          <a:noAutofit/>
        </a:bodyPr>
        <a:lstStyle/>
        <a:p>
          <a:pPr marL="0" lvl="0" indent="0" algn="l"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Tasting: The child licks, bites, or puts a tiny piece of the food in their mouth and might spit it out.</a:t>
          </a:r>
          <a:endParaRPr lang="en-US" sz="1400" kern="1200">
            <a:latin typeface="Arial" panose="020B0604020202020204" pitchFamily="34" charset="0"/>
            <a:cs typeface="Arial" panose="020B0604020202020204" pitchFamily="34" charset="0"/>
          </a:endParaRPr>
        </a:p>
      </dsp:txBody>
      <dsp:txXfrm>
        <a:off x="7281663" y="1877483"/>
        <a:ext cx="1635974" cy="1638405"/>
      </dsp:txXfrm>
    </dsp:sp>
    <dsp:sp modelId="{A7B0D2C1-C7D8-4348-9990-702B2DE3A069}">
      <dsp:nvSpPr>
        <dsp:cNvPr id="0" name=""/>
        <dsp:cNvSpPr/>
      </dsp:nvSpPr>
      <dsp:spPr>
        <a:xfrm>
          <a:off x="9099413" y="1030766"/>
          <a:ext cx="817987" cy="72"/>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92422B3-536D-4EE7-99AF-4523EED34802}">
      <dsp:nvSpPr>
        <dsp:cNvPr id="0" name=""/>
        <dsp:cNvSpPr/>
      </dsp:nvSpPr>
      <dsp:spPr>
        <a:xfrm>
          <a:off x="9563514" y="676916"/>
          <a:ext cx="707772" cy="707772"/>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466" tIns="27466" rIns="27466" bIns="27466" numCol="1" spcCol="1270" anchor="ctr" anchorCtr="0">
          <a:noAutofit/>
        </a:bodyPr>
        <a:lstStyle/>
        <a:p>
          <a:pPr marL="0" lvl="0" indent="0" algn="ctr" defTabSz="1377950">
            <a:lnSpc>
              <a:spcPct val="90000"/>
            </a:lnSpc>
            <a:spcBef>
              <a:spcPct val="0"/>
            </a:spcBef>
            <a:spcAft>
              <a:spcPct val="35000"/>
            </a:spcAft>
            <a:buNone/>
          </a:pPr>
          <a:r>
            <a:rPr lang="en-US" sz="3100" kern="1200"/>
            <a:t>6</a:t>
          </a:r>
        </a:p>
      </dsp:txBody>
      <dsp:txXfrm>
        <a:off x="9667165" y="780567"/>
        <a:ext cx="500470" cy="500470"/>
      </dsp:txXfrm>
    </dsp:sp>
    <dsp:sp modelId="{B8E3E98C-677E-448C-9A3C-D5D27F7F90D3}">
      <dsp:nvSpPr>
        <dsp:cNvPr id="0" name=""/>
        <dsp:cNvSpPr/>
      </dsp:nvSpPr>
      <dsp:spPr>
        <a:xfrm>
          <a:off x="9099413" y="1550288"/>
          <a:ext cx="1635974" cy="1965600"/>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047" tIns="165100" rIns="129047" bIns="165100" numCol="1" spcCol="1270" anchor="t"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The child chews and swallows the food</a:t>
          </a:r>
          <a:endParaRPr lang="en-US" sz="1600" kern="1200">
            <a:latin typeface="Arial" panose="020B0604020202020204" pitchFamily="34" charset="0"/>
            <a:cs typeface="Arial" panose="020B0604020202020204" pitchFamily="34" charset="0"/>
          </a:endParaRPr>
        </a:p>
      </dsp:txBody>
      <dsp:txXfrm>
        <a:off x="9099413" y="1877483"/>
        <a:ext cx="1635974" cy="163840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8C3E62-D629-4786-A495-32A217D9E863}">
      <dsp:nvSpPr>
        <dsp:cNvPr id="0" name=""/>
        <dsp:cNvSpPr/>
      </dsp:nvSpPr>
      <dsp:spPr>
        <a:xfrm>
          <a:off x="4502126" y="2274"/>
          <a:ext cx="1923575" cy="1250323"/>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To increase parents’ and carers' knowledge of the importance of a balanced diet for children's growth and development. </a:t>
          </a:r>
          <a:endParaRPr lang="en-US" sz="1200" kern="1200"/>
        </a:p>
      </dsp:txBody>
      <dsp:txXfrm>
        <a:off x="4563162" y="63310"/>
        <a:ext cx="1801503" cy="1128251"/>
      </dsp:txXfrm>
    </dsp:sp>
    <dsp:sp modelId="{AF2B42DB-AA55-4832-9062-D3D103C0F07D}">
      <dsp:nvSpPr>
        <dsp:cNvPr id="0" name=""/>
        <dsp:cNvSpPr/>
      </dsp:nvSpPr>
      <dsp:spPr>
        <a:xfrm>
          <a:off x="3797782" y="627436"/>
          <a:ext cx="3332264" cy="3332264"/>
        </a:xfrm>
        <a:custGeom>
          <a:avLst/>
          <a:gdLst/>
          <a:ahLst/>
          <a:cxnLst/>
          <a:rect l="0" t="0" r="0" b="0"/>
          <a:pathLst>
            <a:path>
              <a:moveTo>
                <a:pt x="2885582" y="530818"/>
              </a:moveTo>
              <a:arcTo wR="1666132" hR="1666132" stAng="19022779" swAng="2300007"/>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89A7A74-C77E-4DAE-947C-ED827BE92806}">
      <dsp:nvSpPr>
        <dsp:cNvPr id="0" name=""/>
        <dsp:cNvSpPr/>
      </dsp:nvSpPr>
      <dsp:spPr>
        <a:xfrm>
          <a:off x="5945039" y="2501473"/>
          <a:ext cx="1923575" cy="1250323"/>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To increase parents’ and carers’ confidence to introduce new foods for sensory-preference autistic children </a:t>
          </a:r>
          <a:endParaRPr lang="en-US" sz="1200" kern="1200"/>
        </a:p>
      </dsp:txBody>
      <dsp:txXfrm>
        <a:off x="6006075" y="2562509"/>
        <a:ext cx="1801503" cy="1128251"/>
      </dsp:txXfrm>
    </dsp:sp>
    <dsp:sp modelId="{1FB2242E-93C5-42A5-80BD-1425B32BC6B2}">
      <dsp:nvSpPr>
        <dsp:cNvPr id="0" name=""/>
        <dsp:cNvSpPr/>
      </dsp:nvSpPr>
      <dsp:spPr>
        <a:xfrm>
          <a:off x="3797782" y="627436"/>
          <a:ext cx="3332264" cy="3332264"/>
        </a:xfrm>
        <a:custGeom>
          <a:avLst/>
          <a:gdLst/>
          <a:ahLst/>
          <a:cxnLst/>
          <a:rect l="0" t="0" r="0" b="0"/>
          <a:pathLst>
            <a:path>
              <a:moveTo>
                <a:pt x="2176651" y="3252122"/>
              </a:moveTo>
              <a:arcTo wR="1666132" hR="1666132" stAng="4329420" swAng="2141160"/>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8EFE6649-0974-4378-8995-D68086696DF3}">
      <dsp:nvSpPr>
        <dsp:cNvPr id="0" name=""/>
        <dsp:cNvSpPr/>
      </dsp:nvSpPr>
      <dsp:spPr>
        <a:xfrm>
          <a:off x="3059214" y="2501473"/>
          <a:ext cx="1923575" cy="1250323"/>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Provide new information or new research about nutritional and feeding support for autistic children </a:t>
          </a:r>
          <a:endParaRPr lang="en-US" sz="1200" kern="1200"/>
        </a:p>
      </dsp:txBody>
      <dsp:txXfrm>
        <a:off x="3120250" y="2562509"/>
        <a:ext cx="1801503" cy="1128251"/>
      </dsp:txXfrm>
    </dsp:sp>
    <dsp:sp modelId="{06F2721F-873E-4B27-8DF9-E02EA11A8B79}">
      <dsp:nvSpPr>
        <dsp:cNvPr id="0" name=""/>
        <dsp:cNvSpPr/>
      </dsp:nvSpPr>
      <dsp:spPr>
        <a:xfrm>
          <a:off x="3797782" y="627436"/>
          <a:ext cx="3332264" cy="3332264"/>
        </a:xfrm>
        <a:custGeom>
          <a:avLst/>
          <a:gdLst/>
          <a:ahLst/>
          <a:cxnLst/>
          <a:rect l="0" t="0" r="0" b="0"/>
          <a:pathLst>
            <a:path>
              <a:moveTo>
                <a:pt x="5414" y="1531923"/>
              </a:moveTo>
              <a:arcTo wR="1666132" hR="1666132" stAng="11077214" swAng="2300007"/>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CA2F48-33E6-44F7-9B11-D5DCDA7BBE70}">
      <dsp:nvSpPr>
        <dsp:cNvPr id="0" name=""/>
        <dsp:cNvSpPr/>
      </dsp:nvSpPr>
      <dsp:spPr>
        <a:xfrm>
          <a:off x="1333" y="110983"/>
          <a:ext cx="4682211" cy="297320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AA5B47-1251-4E42-8EE6-0A84E26CF105}">
      <dsp:nvSpPr>
        <dsp:cNvPr id="0" name=""/>
        <dsp:cNvSpPr/>
      </dsp:nvSpPr>
      <dsp:spPr>
        <a:xfrm>
          <a:off x="521579" y="605216"/>
          <a:ext cx="4682211" cy="297320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•Healthy eating with autistic children represents an important public health issue because of food selectivity and sensory-related feeding difficulties may contribute to restricted dietary variety and nutritional inadequacy.</a:t>
          </a:r>
          <a:endParaRPr lang="en-US" sz="2300" kern="1200"/>
        </a:p>
      </dsp:txBody>
      <dsp:txXfrm>
        <a:off x="608661" y="692298"/>
        <a:ext cx="4508047" cy="2799040"/>
      </dsp:txXfrm>
    </dsp:sp>
    <dsp:sp modelId="{11011F10-1026-42A1-AE3E-69E0EB9EC368}">
      <dsp:nvSpPr>
        <dsp:cNvPr id="0" name=""/>
        <dsp:cNvSpPr/>
      </dsp:nvSpPr>
      <dsp:spPr>
        <a:xfrm>
          <a:off x="5724037" y="110983"/>
          <a:ext cx="4682211" cy="297320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6B2691-73DC-44F6-9F5C-D9751FAD3CCF}">
      <dsp:nvSpPr>
        <dsp:cNvPr id="0" name=""/>
        <dsp:cNvSpPr/>
      </dsp:nvSpPr>
      <dsp:spPr>
        <a:xfrm>
          <a:off x="6244283" y="605216"/>
          <a:ext cx="4682211" cy="297320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•A mixed-methods evaluation incorporating process, outcome and Long-term measures will allow the campaign to assess implementation, effectiveness, acceptability and potential sustainability.</a:t>
          </a:r>
          <a:endParaRPr lang="en-US" sz="2300" kern="1200"/>
        </a:p>
      </dsp:txBody>
      <dsp:txXfrm>
        <a:off x="6331365" y="692298"/>
        <a:ext cx="4508047" cy="279904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AEFABC-65E2-47EE-8A90-6E366FCAAE1F}">
      <dsp:nvSpPr>
        <dsp:cNvPr id="0" name=""/>
        <dsp:cNvSpPr/>
      </dsp:nvSpPr>
      <dsp:spPr>
        <a:xfrm>
          <a:off x="0" y="0"/>
          <a:ext cx="12188951" cy="137551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b="1" kern="1200">
              <a:latin typeface="Arial" panose="020B0604020202020204" pitchFamily="34" charset="0"/>
              <a:cs typeface="Arial" panose="020B0604020202020204" pitchFamily="34" charset="0"/>
            </a:rPr>
            <a:t>Target group: Autistic children aged 4–11 years Possible difficulties:</a:t>
          </a:r>
          <a:endParaRPr lang="en-US" sz="2000" kern="1200">
            <a:latin typeface="Arial" panose="020B0604020202020204" pitchFamily="34" charset="0"/>
            <a:cs typeface="Arial" panose="020B0604020202020204" pitchFamily="34" charset="0"/>
          </a:endParaRPr>
        </a:p>
      </dsp:txBody>
      <dsp:txXfrm>
        <a:off x="0" y="0"/>
        <a:ext cx="12188951" cy="742775"/>
      </dsp:txXfrm>
    </dsp:sp>
    <dsp:sp modelId="{517E7945-620D-4D9A-BFDB-7AF46690ABA2}">
      <dsp:nvSpPr>
        <dsp:cNvPr id="0" name=""/>
        <dsp:cNvSpPr/>
      </dsp:nvSpPr>
      <dsp:spPr>
        <a:xfrm>
          <a:off x="1487" y="715937"/>
          <a:ext cx="2437195" cy="63273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a:latin typeface="Arial" panose="020B0604020202020204" pitchFamily="34" charset="0"/>
              <a:cs typeface="Arial" panose="020B0604020202020204" pitchFamily="34" charset="0"/>
            </a:rPr>
            <a:t>Strong reactions to taste, smell or texture.</a:t>
          </a:r>
        </a:p>
      </dsp:txBody>
      <dsp:txXfrm>
        <a:off x="1487" y="715937"/>
        <a:ext cx="2437195" cy="632734"/>
      </dsp:txXfrm>
    </dsp:sp>
    <dsp:sp modelId="{AC31E7BC-5CEE-4C08-804A-6604CE7688E9}">
      <dsp:nvSpPr>
        <dsp:cNvPr id="0" name=""/>
        <dsp:cNvSpPr/>
      </dsp:nvSpPr>
      <dsp:spPr>
        <a:xfrm>
          <a:off x="2438682" y="715937"/>
          <a:ext cx="2437195" cy="632734"/>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a:latin typeface="Arial" panose="020B0604020202020204" pitchFamily="34" charset="0"/>
              <a:cs typeface="Arial" panose="020B0604020202020204" pitchFamily="34" charset="0"/>
            </a:rPr>
            <a:t>Preference for individual brands or presentations.</a:t>
          </a:r>
          <a:r>
            <a:rPr lang="en-US" sz="1500" kern="1200">
              <a:latin typeface="Arial" panose="020B0604020202020204" pitchFamily="34" charset="0"/>
              <a:cs typeface="Arial" panose="020B0604020202020204" pitchFamily="34" charset="0"/>
            </a:rPr>
            <a:t>	</a:t>
          </a:r>
        </a:p>
      </dsp:txBody>
      <dsp:txXfrm>
        <a:off x="2438682" y="715937"/>
        <a:ext cx="2437195" cy="632734"/>
      </dsp:txXfrm>
    </dsp:sp>
    <dsp:sp modelId="{916F68AF-D9CD-40F6-AF88-4A7C05A906F5}">
      <dsp:nvSpPr>
        <dsp:cNvPr id="0" name=""/>
        <dsp:cNvSpPr/>
      </dsp:nvSpPr>
      <dsp:spPr>
        <a:xfrm>
          <a:off x="4875877" y="715937"/>
          <a:ext cx="2437195" cy="632734"/>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a:latin typeface="Arial" panose="020B0604020202020204" pitchFamily="34" charset="0"/>
              <a:cs typeface="Arial" panose="020B0604020202020204" pitchFamily="34" charset="0"/>
            </a:rPr>
            <a:t>Anxiety when routines change</a:t>
          </a:r>
        </a:p>
      </dsp:txBody>
      <dsp:txXfrm>
        <a:off x="4875877" y="715937"/>
        <a:ext cx="2437195" cy="632734"/>
      </dsp:txXfrm>
    </dsp:sp>
    <dsp:sp modelId="{223C0FF8-51E1-4F45-89B6-4639BF7C6803}">
      <dsp:nvSpPr>
        <dsp:cNvPr id="0" name=""/>
        <dsp:cNvSpPr/>
      </dsp:nvSpPr>
      <dsp:spPr>
        <a:xfrm>
          <a:off x="7313073" y="715937"/>
          <a:ext cx="2437195" cy="632734"/>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a:latin typeface="Arial" panose="020B0604020202020204" pitchFamily="34" charset="0"/>
              <a:cs typeface="Arial" panose="020B0604020202020204" pitchFamily="34" charset="0"/>
            </a:rPr>
            <a:t>Foods touching each other.</a:t>
          </a:r>
          <a:r>
            <a:rPr lang="en-US" sz="2100" kern="1200">
              <a:latin typeface="Arial" panose="020B0604020202020204" pitchFamily="34" charset="0"/>
              <a:cs typeface="Arial" panose="020B0604020202020204" pitchFamily="34" charset="0"/>
            </a:rPr>
            <a:t>	</a:t>
          </a:r>
        </a:p>
      </dsp:txBody>
      <dsp:txXfrm>
        <a:off x="7313073" y="715937"/>
        <a:ext cx="2437195" cy="632734"/>
      </dsp:txXfrm>
    </dsp:sp>
    <dsp:sp modelId="{D2F5D8D8-EBF3-47EE-AC3A-AF4759956A87}">
      <dsp:nvSpPr>
        <dsp:cNvPr id="0" name=""/>
        <dsp:cNvSpPr/>
      </dsp:nvSpPr>
      <dsp:spPr>
        <a:xfrm>
          <a:off x="9750268" y="715937"/>
          <a:ext cx="2437195" cy="632734"/>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a:latin typeface="Arial" panose="020B0604020202020204" pitchFamily="34" charset="0"/>
              <a:cs typeface="Arial" panose="020B0604020202020204" pitchFamily="34" charset="0"/>
            </a:rPr>
            <a:t>Busy or noisy mealtimes.</a:t>
          </a:r>
        </a:p>
      </dsp:txBody>
      <dsp:txXfrm>
        <a:off x="9750268" y="715937"/>
        <a:ext cx="2437195" cy="63273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D9EA64-A5E5-485D-959F-4D7F88628E84}">
      <dsp:nvSpPr>
        <dsp:cNvPr id="0" name=""/>
        <dsp:cNvSpPr/>
      </dsp:nvSpPr>
      <dsp:spPr>
        <a:xfrm>
          <a:off x="0" y="1375"/>
          <a:ext cx="11619507" cy="1275459"/>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US" sz="1800" kern="1200">
              <a:latin typeface="Arial" panose="020B0604020202020204" pitchFamily="34" charset="0"/>
              <a:cs typeface="Arial" panose="020B0604020202020204" pitchFamily="34" charset="0"/>
            </a:rPr>
            <a:t>The first behavioral theory is the COM-B model. It explains that behavior is influenced by capability, opportunity and motivation. Michie and colleagues describe these three conditions as the basis of behavior change (Michie, van Stralen and West, 2011).</a:t>
          </a:r>
        </a:p>
      </dsp:txBody>
      <dsp:txXfrm>
        <a:off x="62263" y="63638"/>
        <a:ext cx="11494981" cy="1150933"/>
      </dsp:txXfrm>
    </dsp:sp>
    <dsp:sp modelId="{5DAB3C93-9CEE-4870-B6E3-9FF122400750}">
      <dsp:nvSpPr>
        <dsp:cNvPr id="0" name=""/>
        <dsp:cNvSpPr/>
      </dsp:nvSpPr>
      <dsp:spPr>
        <a:xfrm>
          <a:off x="0" y="1289702"/>
          <a:ext cx="11619507" cy="1275459"/>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US" sz="1800" b="1" kern="1200">
              <a:solidFill>
                <a:srgbClr val="FF0066"/>
              </a:solidFill>
              <a:latin typeface="Arial" panose="020B0604020202020204" pitchFamily="34" charset="0"/>
              <a:cs typeface="Arial" panose="020B0604020202020204" pitchFamily="34" charset="0"/>
            </a:rPr>
            <a:t>Capability: </a:t>
          </a:r>
          <a:r>
            <a:rPr lang="en-US" sz="1800" kern="1200">
              <a:solidFill>
                <a:schemeClr val="accent2"/>
              </a:solidFill>
              <a:latin typeface="Arial" panose="020B0604020202020204" pitchFamily="34" charset="0"/>
              <a:cs typeface="Arial" panose="020B0604020202020204" pitchFamily="34" charset="0"/>
            </a:rPr>
            <a:t> </a:t>
          </a:r>
          <a:r>
            <a:rPr lang="en-US" sz="1800" kern="1200">
              <a:latin typeface="Arial" panose="020B0604020202020204" pitchFamily="34" charset="0"/>
              <a:cs typeface="Arial" panose="020B0604020202020204" pitchFamily="34" charset="0"/>
            </a:rPr>
            <a:t>means whether the child can manage the activity physically and psychologically. For example, the child may have difficulty chewing, swallowing or tolerating a particular texture. </a:t>
          </a:r>
        </a:p>
      </dsp:txBody>
      <dsp:txXfrm>
        <a:off x="62263" y="1351965"/>
        <a:ext cx="11494981" cy="1150933"/>
      </dsp:txXfrm>
    </dsp:sp>
    <dsp:sp modelId="{804C27BA-36BD-4B2D-BEF1-BB72222CFB61}">
      <dsp:nvSpPr>
        <dsp:cNvPr id="0" name=""/>
        <dsp:cNvSpPr/>
      </dsp:nvSpPr>
      <dsp:spPr>
        <a:xfrm>
          <a:off x="0" y="2578030"/>
          <a:ext cx="11619507" cy="1275459"/>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US" sz="1800" b="1" kern="1200">
              <a:solidFill>
                <a:srgbClr val="FFC000"/>
              </a:solidFill>
              <a:latin typeface="Arial" panose="020B0604020202020204" pitchFamily="34" charset="0"/>
              <a:cs typeface="Arial" panose="020B0604020202020204" pitchFamily="34" charset="0"/>
            </a:rPr>
            <a:t>Opportunity: </a:t>
          </a:r>
          <a:r>
            <a:rPr lang="en-US" sz="1800" kern="1200">
              <a:latin typeface="Arial" panose="020B0604020202020204" pitchFamily="34" charset="0"/>
              <a:cs typeface="Arial" panose="020B0604020202020204" pitchFamily="34" charset="0"/>
            </a:rPr>
            <a:t> means whether the environment supports the behavior. A noisy dining hall, strong smells or food touching other foods may create barriers. </a:t>
          </a:r>
        </a:p>
      </dsp:txBody>
      <dsp:txXfrm>
        <a:off x="62263" y="2640293"/>
        <a:ext cx="11494981" cy="1150933"/>
      </dsp:txXfrm>
    </dsp:sp>
    <dsp:sp modelId="{81A33DDA-6951-4F11-A167-D0DAEB46B376}">
      <dsp:nvSpPr>
        <dsp:cNvPr id="0" name=""/>
        <dsp:cNvSpPr/>
      </dsp:nvSpPr>
      <dsp:spPr>
        <a:xfrm>
          <a:off x="0" y="3866357"/>
          <a:ext cx="11619507" cy="1275459"/>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US" sz="1800" b="1" kern="1200">
              <a:solidFill>
                <a:srgbClr val="FF0000"/>
              </a:solidFill>
              <a:latin typeface="Arial" panose="020B0604020202020204" pitchFamily="34" charset="0"/>
              <a:cs typeface="Arial" panose="020B0604020202020204" pitchFamily="34" charset="0"/>
            </a:rPr>
            <a:t>Motivation:  </a:t>
          </a:r>
          <a:r>
            <a:rPr lang="en-US" sz="1800" kern="1200">
              <a:latin typeface="Arial" panose="020B0604020202020204" pitchFamily="34" charset="0"/>
              <a:cs typeface="Arial" panose="020B0604020202020204" pitchFamily="34" charset="0"/>
            </a:rPr>
            <a:t>means whether the child feels safe and has a reason to take part. A child who has previously gagged, choked or been pressured may feel frightened of trying again. </a:t>
          </a:r>
        </a:p>
      </dsp:txBody>
      <dsp:txXfrm>
        <a:off x="62263" y="3928620"/>
        <a:ext cx="11494981" cy="1150933"/>
      </dsp:txXfrm>
    </dsp:sp>
    <dsp:sp modelId="{0AD91E89-9104-48A1-AA04-733F52736FA2}">
      <dsp:nvSpPr>
        <dsp:cNvPr id="0" name=""/>
        <dsp:cNvSpPr/>
      </dsp:nvSpPr>
      <dsp:spPr>
        <a:xfrm>
          <a:off x="0" y="5040724"/>
          <a:ext cx="11619507" cy="1275459"/>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US" sz="1800" kern="1200">
              <a:latin typeface="Arial" panose="020B0604020202020204" pitchFamily="34" charset="0"/>
              <a:cs typeface="Arial" panose="020B0604020202020204" pitchFamily="34" charset="0"/>
            </a:rPr>
            <a:t>Sensory Spoonful responds by adapting the environment, using visual routines, offering divided plates and allowing the child to choose a manageable step.</a:t>
          </a:r>
        </a:p>
      </dsp:txBody>
      <dsp:txXfrm>
        <a:off x="62263" y="5102987"/>
        <a:ext cx="11494981" cy="115093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0.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7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52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57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14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36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49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5#14">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334DCA-566E-4572-B17D-184336CA52E8}" type="datetimeFigureOut">
              <a:rPr lang="en-GB" smtClean="0"/>
              <a:t>10/10/2026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E9C09B-E4DF-447B-9C5C-7EE141DD1057}" type="slidenum">
              <a:rPr lang="en-GB" smtClean="0"/>
              <a:t>‹#›</a:t>
            </a:fld>
            <a:endParaRPr lang="en-GB"/>
          </a:p>
        </p:txBody>
      </p:sp>
    </p:spTree>
    <p:extLst>
      <p:ext uri="{BB962C8B-B14F-4D97-AF65-F5344CB8AC3E}">
        <p14:creationId xmlns:p14="http://schemas.microsoft.com/office/powerpoint/2010/main" val="42627589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a:t>Main Campaign massage : Sensory Spoonful helps autistic children explore food at their own pace. By making mealtime calm, predicable, and pressure-free, families can gradually build confidence, improve nutrition, and enjoy food together.</a:t>
            </a:r>
          </a:p>
        </p:txBody>
      </p:sp>
      <p:sp>
        <p:nvSpPr>
          <p:cNvPr id="4" name="Slide Number Placeholder 3"/>
          <p:cNvSpPr>
            <a:spLocks noGrp="1"/>
          </p:cNvSpPr>
          <p:nvPr>
            <p:ph type="sldNum" sz="quarter" idx="5"/>
          </p:nvPr>
        </p:nvSpPr>
        <p:spPr/>
        <p:txBody>
          <a:bodyPr/>
          <a:lstStyle/>
          <a:p>
            <a:fld id="{7FE9C09B-E4DF-447B-9C5C-7EE141DD1057}" type="slidenum">
              <a:rPr lang="en-GB" smtClean="0"/>
              <a:t>43</a:t>
            </a:fld>
            <a:endParaRPr lang="en-GB"/>
          </a:p>
        </p:txBody>
      </p:sp>
    </p:spTree>
    <p:extLst>
      <p:ext uri="{BB962C8B-B14F-4D97-AF65-F5344CB8AC3E}">
        <p14:creationId xmlns:p14="http://schemas.microsoft.com/office/powerpoint/2010/main" val="17480344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E9C09B-E4DF-447B-9C5C-7EE141DD1057}" type="slidenum">
              <a:rPr lang="en-GB" smtClean="0"/>
              <a:t>45</a:t>
            </a:fld>
            <a:endParaRPr lang="en-GB"/>
          </a:p>
        </p:txBody>
      </p:sp>
    </p:spTree>
    <p:extLst>
      <p:ext uri="{BB962C8B-B14F-4D97-AF65-F5344CB8AC3E}">
        <p14:creationId xmlns:p14="http://schemas.microsoft.com/office/powerpoint/2010/main" val="33146408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1C313-DA5C-7DD3-03B2-72DEB033525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FC5DABC-E5FD-537E-2E27-A5B01653BC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F629BD-E425-738D-B283-66E3AA77D460}"/>
              </a:ext>
            </a:extLst>
          </p:cNvPr>
          <p:cNvSpPr>
            <a:spLocks noGrp="1"/>
          </p:cNvSpPr>
          <p:nvPr>
            <p:ph type="dt" sz="half" idx="10"/>
          </p:nvPr>
        </p:nvSpPr>
        <p:spPr/>
        <p:txBody>
          <a:bodyPr/>
          <a:lstStyle/>
          <a:p>
            <a:fld id="{D8340FB9-8BD2-4976-8979-07140B47ED38}" type="datetimeFigureOut">
              <a:rPr lang="en-GB" smtClean="0"/>
              <a:t>10/10/2026</a:t>
            </a:fld>
            <a:endParaRPr lang="en-GB"/>
          </a:p>
        </p:txBody>
      </p:sp>
      <p:sp>
        <p:nvSpPr>
          <p:cNvPr id="5" name="Footer Placeholder 4">
            <a:extLst>
              <a:ext uri="{FF2B5EF4-FFF2-40B4-BE49-F238E27FC236}">
                <a16:creationId xmlns:a16="http://schemas.microsoft.com/office/drawing/2014/main" id="{5A2F956E-5BB2-702F-75FE-F75F5A4F64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60F2DE-AF8F-D039-730F-C526D8FF607C}"/>
              </a:ext>
            </a:extLst>
          </p:cNvPr>
          <p:cNvSpPr>
            <a:spLocks noGrp="1"/>
          </p:cNvSpPr>
          <p:nvPr>
            <p:ph type="sldNum" sz="quarter" idx="12"/>
          </p:nvPr>
        </p:nvSpPr>
        <p:spPr/>
        <p:txBody>
          <a:bodyPr/>
          <a:lstStyle/>
          <a:p>
            <a:fld id="{D93C8113-07EE-4480-A69F-01E538027BC8}" type="slidenum">
              <a:rPr lang="en-GB" smtClean="0"/>
              <a:t>‹#›</a:t>
            </a:fld>
            <a:endParaRPr lang="en-GB"/>
          </a:p>
        </p:txBody>
      </p:sp>
    </p:spTree>
    <p:extLst>
      <p:ext uri="{BB962C8B-B14F-4D97-AF65-F5344CB8AC3E}">
        <p14:creationId xmlns:p14="http://schemas.microsoft.com/office/powerpoint/2010/main" val="2326497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2D1D9-1705-C2BE-273F-A6A61BCCDA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C4B0D7-6177-65C1-D644-4C6A3FBABA4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8F370A-D15E-EC1A-E50A-1AE44A2EE439}"/>
              </a:ext>
            </a:extLst>
          </p:cNvPr>
          <p:cNvSpPr>
            <a:spLocks noGrp="1"/>
          </p:cNvSpPr>
          <p:nvPr>
            <p:ph type="dt" sz="half" idx="10"/>
          </p:nvPr>
        </p:nvSpPr>
        <p:spPr/>
        <p:txBody>
          <a:bodyPr/>
          <a:lstStyle/>
          <a:p>
            <a:fld id="{D8340FB9-8BD2-4976-8979-07140B47ED38}" type="datetimeFigureOut">
              <a:rPr lang="en-GB" smtClean="0"/>
              <a:t>10/10/2026</a:t>
            </a:fld>
            <a:endParaRPr lang="en-GB"/>
          </a:p>
        </p:txBody>
      </p:sp>
      <p:sp>
        <p:nvSpPr>
          <p:cNvPr id="5" name="Footer Placeholder 4">
            <a:extLst>
              <a:ext uri="{FF2B5EF4-FFF2-40B4-BE49-F238E27FC236}">
                <a16:creationId xmlns:a16="http://schemas.microsoft.com/office/drawing/2014/main" id="{E9475747-2686-A6B6-2D66-3ADDB209DF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E80A9B-3BE6-6A5E-ABEE-0686E83383D4}"/>
              </a:ext>
            </a:extLst>
          </p:cNvPr>
          <p:cNvSpPr>
            <a:spLocks noGrp="1"/>
          </p:cNvSpPr>
          <p:nvPr>
            <p:ph type="sldNum" sz="quarter" idx="12"/>
          </p:nvPr>
        </p:nvSpPr>
        <p:spPr/>
        <p:txBody>
          <a:bodyPr/>
          <a:lstStyle/>
          <a:p>
            <a:fld id="{D93C8113-07EE-4480-A69F-01E538027BC8}" type="slidenum">
              <a:rPr lang="en-GB" smtClean="0"/>
              <a:t>‹#›</a:t>
            </a:fld>
            <a:endParaRPr lang="en-GB"/>
          </a:p>
        </p:txBody>
      </p:sp>
    </p:spTree>
    <p:extLst>
      <p:ext uri="{BB962C8B-B14F-4D97-AF65-F5344CB8AC3E}">
        <p14:creationId xmlns:p14="http://schemas.microsoft.com/office/powerpoint/2010/main" val="32713792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E94CE-E444-B915-287F-B16E843884B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A2A660-3C36-FF67-3A18-7F55ACA8F6B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C07F1A-8A1D-B84C-B402-FED81E51A6ED}"/>
              </a:ext>
            </a:extLst>
          </p:cNvPr>
          <p:cNvSpPr>
            <a:spLocks noGrp="1"/>
          </p:cNvSpPr>
          <p:nvPr>
            <p:ph type="dt" sz="half" idx="10"/>
          </p:nvPr>
        </p:nvSpPr>
        <p:spPr/>
        <p:txBody>
          <a:bodyPr/>
          <a:lstStyle/>
          <a:p>
            <a:fld id="{D8340FB9-8BD2-4976-8979-07140B47ED38}" type="datetimeFigureOut">
              <a:rPr lang="en-GB" smtClean="0"/>
              <a:t>10/10/2026</a:t>
            </a:fld>
            <a:endParaRPr lang="en-GB"/>
          </a:p>
        </p:txBody>
      </p:sp>
      <p:sp>
        <p:nvSpPr>
          <p:cNvPr id="5" name="Footer Placeholder 4">
            <a:extLst>
              <a:ext uri="{FF2B5EF4-FFF2-40B4-BE49-F238E27FC236}">
                <a16:creationId xmlns:a16="http://schemas.microsoft.com/office/drawing/2014/main" id="{A96318D5-EFEA-C374-F22B-8209D0FBE9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45A440-4C69-0EF2-D11D-5498FD40956F}"/>
              </a:ext>
            </a:extLst>
          </p:cNvPr>
          <p:cNvSpPr>
            <a:spLocks noGrp="1"/>
          </p:cNvSpPr>
          <p:nvPr>
            <p:ph type="sldNum" sz="quarter" idx="12"/>
          </p:nvPr>
        </p:nvSpPr>
        <p:spPr/>
        <p:txBody>
          <a:bodyPr/>
          <a:lstStyle/>
          <a:p>
            <a:fld id="{D93C8113-07EE-4480-A69F-01E538027BC8}" type="slidenum">
              <a:rPr lang="en-GB" smtClean="0"/>
              <a:t>‹#›</a:t>
            </a:fld>
            <a:endParaRPr lang="en-GB"/>
          </a:p>
        </p:txBody>
      </p:sp>
    </p:spTree>
    <p:extLst>
      <p:ext uri="{BB962C8B-B14F-4D97-AF65-F5344CB8AC3E}">
        <p14:creationId xmlns:p14="http://schemas.microsoft.com/office/powerpoint/2010/main" val="1754356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2AEE7-D7A6-5F1D-F710-4363F0BEEC0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620138-40E7-EC4A-85CC-49D4B3089E6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6CEE027-9C2D-44A6-FD08-8779BCE33BF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280ADB-D2A0-B722-FF0B-169E097861AF}"/>
              </a:ext>
            </a:extLst>
          </p:cNvPr>
          <p:cNvSpPr>
            <a:spLocks noGrp="1"/>
          </p:cNvSpPr>
          <p:nvPr>
            <p:ph type="dt" sz="half" idx="10"/>
          </p:nvPr>
        </p:nvSpPr>
        <p:spPr/>
        <p:txBody>
          <a:bodyPr/>
          <a:lstStyle/>
          <a:p>
            <a:fld id="{D8340FB9-8BD2-4976-8979-07140B47ED38}" type="datetimeFigureOut">
              <a:rPr lang="en-GB" smtClean="0"/>
              <a:t>10/10/2026</a:t>
            </a:fld>
            <a:endParaRPr lang="en-GB"/>
          </a:p>
        </p:txBody>
      </p:sp>
      <p:sp>
        <p:nvSpPr>
          <p:cNvPr id="6" name="Footer Placeholder 5">
            <a:extLst>
              <a:ext uri="{FF2B5EF4-FFF2-40B4-BE49-F238E27FC236}">
                <a16:creationId xmlns:a16="http://schemas.microsoft.com/office/drawing/2014/main" id="{43E3D94A-F4FF-D57F-7126-3704B41F14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8DBFFC-D8D1-6336-344F-7556594130B6}"/>
              </a:ext>
            </a:extLst>
          </p:cNvPr>
          <p:cNvSpPr>
            <a:spLocks noGrp="1"/>
          </p:cNvSpPr>
          <p:nvPr>
            <p:ph type="sldNum" sz="quarter" idx="12"/>
          </p:nvPr>
        </p:nvSpPr>
        <p:spPr/>
        <p:txBody>
          <a:bodyPr/>
          <a:lstStyle/>
          <a:p>
            <a:fld id="{D93C8113-07EE-4480-A69F-01E538027BC8}" type="slidenum">
              <a:rPr lang="en-GB" smtClean="0"/>
              <a:t>‹#›</a:t>
            </a:fld>
            <a:endParaRPr lang="en-GB"/>
          </a:p>
        </p:txBody>
      </p:sp>
    </p:spTree>
    <p:extLst>
      <p:ext uri="{BB962C8B-B14F-4D97-AF65-F5344CB8AC3E}">
        <p14:creationId xmlns:p14="http://schemas.microsoft.com/office/powerpoint/2010/main" val="14532443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831F8-5354-F828-603E-3B12C38044F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D38BCE-3E3A-0623-4C72-A3E1B5A9FB7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5DFCBAF-225C-C987-4685-0421E828BD3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B2BAC77-2123-CEA3-8616-89485461A1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2E160DC-7CB0-8220-8164-F411BB28427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228A08D-8B14-CFE5-AB3D-8F5D0AA92400}"/>
              </a:ext>
            </a:extLst>
          </p:cNvPr>
          <p:cNvSpPr>
            <a:spLocks noGrp="1"/>
          </p:cNvSpPr>
          <p:nvPr>
            <p:ph type="dt" sz="half" idx="10"/>
          </p:nvPr>
        </p:nvSpPr>
        <p:spPr/>
        <p:txBody>
          <a:bodyPr/>
          <a:lstStyle/>
          <a:p>
            <a:fld id="{D8340FB9-8BD2-4976-8979-07140B47ED38}" type="datetimeFigureOut">
              <a:rPr lang="en-GB" smtClean="0"/>
              <a:t>10/10/2026</a:t>
            </a:fld>
            <a:endParaRPr lang="en-GB"/>
          </a:p>
        </p:txBody>
      </p:sp>
      <p:sp>
        <p:nvSpPr>
          <p:cNvPr id="8" name="Footer Placeholder 7">
            <a:extLst>
              <a:ext uri="{FF2B5EF4-FFF2-40B4-BE49-F238E27FC236}">
                <a16:creationId xmlns:a16="http://schemas.microsoft.com/office/drawing/2014/main" id="{B77ED6D7-4723-4AF2-E0BC-79853CED314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48F3023-D029-F19A-E847-4052552488F4}"/>
              </a:ext>
            </a:extLst>
          </p:cNvPr>
          <p:cNvSpPr>
            <a:spLocks noGrp="1"/>
          </p:cNvSpPr>
          <p:nvPr>
            <p:ph type="sldNum" sz="quarter" idx="12"/>
          </p:nvPr>
        </p:nvSpPr>
        <p:spPr/>
        <p:txBody>
          <a:bodyPr/>
          <a:lstStyle/>
          <a:p>
            <a:fld id="{D93C8113-07EE-4480-A69F-01E538027BC8}" type="slidenum">
              <a:rPr lang="en-GB" smtClean="0"/>
              <a:t>‹#›</a:t>
            </a:fld>
            <a:endParaRPr lang="en-GB"/>
          </a:p>
        </p:txBody>
      </p:sp>
    </p:spTree>
    <p:extLst>
      <p:ext uri="{BB962C8B-B14F-4D97-AF65-F5344CB8AC3E}">
        <p14:creationId xmlns:p14="http://schemas.microsoft.com/office/powerpoint/2010/main" val="1546331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A4675-F0DF-FD56-0A8B-ECA9DD6428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DF316E2-A1C7-4CF1-A93A-DD8A8B5C45AA}"/>
              </a:ext>
            </a:extLst>
          </p:cNvPr>
          <p:cNvSpPr>
            <a:spLocks noGrp="1"/>
          </p:cNvSpPr>
          <p:nvPr>
            <p:ph type="dt" sz="half" idx="10"/>
          </p:nvPr>
        </p:nvSpPr>
        <p:spPr/>
        <p:txBody>
          <a:bodyPr/>
          <a:lstStyle/>
          <a:p>
            <a:fld id="{D8340FB9-8BD2-4976-8979-07140B47ED38}" type="datetimeFigureOut">
              <a:rPr lang="en-GB" smtClean="0"/>
              <a:t>10/10/2026</a:t>
            </a:fld>
            <a:endParaRPr lang="en-GB"/>
          </a:p>
        </p:txBody>
      </p:sp>
      <p:sp>
        <p:nvSpPr>
          <p:cNvPr id="4" name="Footer Placeholder 3">
            <a:extLst>
              <a:ext uri="{FF2B5EF4-FFF2-40B4-BE49-F238E27FC236}">
                <a16:creationId xmlns:a16="http://schemas.microsoft.com/office/drawing/2014/main" id="{C66EB60C-6CE4-846F-E73F-482B759592E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2FC8D92-2675-D5DD-23FE-02FEDF0F9D26}"/>
              </a:ext>
            </a:extLst>
          </p:cNvPr>
          <p:cNvSpPr>
            <a:spLocks noGrp="1"/>
          </p:cNvSpPr>
          <p:nvPr>
            <p:ph type="sldNum" sz="quarter" idx="12"/>
          </p:nvPr>
        </p:nvSpPr>
        <p:spPr/>
        <p:txBody>
          <a:bodyPr/>
          <a:lstStyle/>
          <a:p>
            <a:fld id="{D93C8113-07EE-4480-A69F-01E538027BC8}" type="slidenum">
              <a:rPr lang="en-GB" smtClean="0"/>
              <a:t>‹#›</a:t>
            </a:fld>
            <a:endParaRPr lang="en-GB"/>
          </a:p>
        </p:txBody>
      </p:sp>
    </p:spTree>
    <p:extLst>
      <p:ext uri="{BB962C8B-B14F-4D97-AF65-F5344CB8AC3E}">
        <p14:creationId xmlns:p14="http://schemas.microsoft.com/office/powerpoint/2010/main" val="37607536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EA9CC0-C023-44A6-7906-8DF461B6F61F}"/>
              </a:ext>
            </a:extLst>
          </p:cNvPr>
          <p:cNvSpPr>
            <a:spLocks noGrp="1"/>
          </p:cNvSpPr>
          <p:nvPr>
            <p:ph type="dt" sz="half" idx="10"/>
          </p:nvPr>
        </p:nvSpPr>
        <p:spPr/>
        <p:txBody>
          <a:bodyPr/>
          <a:lstStyle/>
          <a:p>
            <a:fld id="{D8340FB9-8BD2-4976-8979-07140B47ED38}" type="datetimeFigureOut">
              <a:rPr lang="en-GB" smtClean="0"/>
              <a:t>10/10/2026</a:t>
            </a:fld>
            <a:endParaRPr lang="en-GB"/>
          </a:p>
        </p:txBody>
      </p:sp>
      <p:sp>
        <p:nvSpPr>
          <p:cNvPr id="3" name="Footer Placeholder 2">
            <a:extLst>
              <a:ext uri="{FF2B5EF4-FFF2-40B4-BE49-F238E27FC236}">
                <a16:creationId xmlns:a16="http://schemas.microsoft.com/office/drawing/2014/main" id="{40DC359D-9BA3-B3F0-1BF8-8BC3F7E086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30A4BE2-6B12-CFDD-2CF8-52E0A1CE705E}"/>
              </a:ext>
            </a:extLst>
          </p:cNvPr>
          <p:cNvSpPr>
            <a:spLocks noGrp="1"/>
          </p:cNvSpPr>
          <p:nvPr>
            <p:ph type="sldNum" sz="quarter" idx="12"/>
          </p:nvPr>
        </p:nvSpPr>
        <p:spPr/>
        <p:txBody>
          <a:bodyPr/>
          <a:lstStyle/>
          <a:p>
            <a:fld id="{D93C8113-07EE-4480-A69F-01E538027BC8}" type="slidenum">
              <a:rPr lang="en-GB" smtClean="0"/>
              <a:t>‹#›</a:t>
            </a:fld>
            <a:endParaRPr lang="en-GB"/>
          </a:p>
        </p:txBody>
      </p:sp>
    </p:spTree>
    <p:extLst>
      <p:ext uri="{BB962C8B-B14F-4D97-AF65-F5344CB8AC3E}">
        <p14:creationId xmlns:p14="http://schemas.microsoft.com/office/powerpoint/2010/main" val="29054092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A6140-79CD-942A-C1FB-9B83551215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A1ACBCE-6E81-7A0B-D7E6-4A49E016C6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4AFEF49-A9E0-E08C-9580-2E4BE65EB5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BED8AF-2791-C3C9-CCD2-A2ED18E6CD6B}"/>
              </a:ext>
            </a:extLst>
          </p:cNvPr>
          <p:cNvSpPr>
            <a:spLocks noGrp="1"/>
          </p:cNvSpPr>
          <p:nvPr>
            <p:ph type="dt" sz="half" idx="10"/>
          </p:nvPr>
        </p:nvSpPr>
        <p:spPr/>
        <p:txBody>
          <a:bodyPr/>
          <a:lstStyle/>
          <a:p>
            <a:fld id="{D8340FB9-8BD2-4976-8979-07140B47ED38}" type="datetimeFigureOut">
              <a:rPr lang="en-GB" smtClean="0"/>
              <a:t>10/10/2026</a:t>
            </a:fld>
            <a:endParaRPr lang="en-GB"/>
          </a:p>
        </p:txBody>
      </p:sp>
      <p:sp>
        <p:nvSpPr>
          <p:cNvPr id="6" name="Footer Placeholder 5">
            <a:extLst>
              <a:ext uri="{FF2B5EF4-FFF2-40B4-BE49-F238E27FC236}">
                <a16:creationId xmlns:a16="http://schemas.microsoft.com/office/drawing/2014/main" id="{3A2F808E-4558-D3CF-D90B-E4172FA4C2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BADC7E-296D-029C-228A-5BB5D250E34A}"/>
              </a:ext>
            </a:extLst>
          </p:cNvPr>
          <p:cNvSpPr>
            <a:spLocks noGrp="1"/>
          </p:cNvSpPr>
          <p:nvPr>
            <p:ph type="sldNum" sz="quarter" idx="12"/>
          </p:nvPr>
        </p:nvSpPr>
        <p:spPr/>
        <p:txBody>
          <a:bodyPr/>
          <a:lstStyle/>
          <a:p>
            <a:fld id="{D93C8113-07EE-4480-A69F-01E538027BC8}" type="slidenum">
              <a:rPr lang="en-GB" smtClean="0"/>
              <a:t>‹#›</a:t>
            </a:fld>
            <a:endParaRPr lang="en-GB"/>
          </a:p>
        </p:txBody>
      </p:sp>
    </p:spTree>
    <p:extLst>
      <p:ext uri="{BB962C8B-B14F-4D97-AF65-F5344CB8AC3E}">
        <p14:creationId xmlns:p14="http://schemas.microsoft.com/office/powerpoint/2010/main" val="34953084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EDAD6-B71B-B2EC-ADD5-F846EF9230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8EA06E3-EF08-3350-D9E6-941E37C427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C9A7549-9C86-8305-B245-9710CAFB96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F1CDA3-A358-23A0-ABEA-E1A76F062F6A}"/>
              </a:ext>
            </a:extLst>
          </p:cNvPr>
          <p:cNvSpPr>
            <a:spLocks noGrp="1"/>
          </p:cNvSpPr>
          <p:nvPr>
            <p:ph type="dt" sz="half" idx="10"/>
          </p:nvPr>
        </p:nvSpPr>
        <p:spPr/>
        <p:txBody>
          <a:bodyPr/>
          <a:lstStyle/>
          <a:p>
            <a:fld id="{D8340FB9-8BD2-4976-8979-07140B47ED38}" type="datetimeFigureOut">
              <a:rPr lang="en-GB" smtClean="0"/>
              <a:t>10/10/2026</a:t>
            </a:fld>
            <a:endParaRPr lang="en-GB"/>
          </a:p>
        </p:txBody>
      </p:sp>
      <p:sp>
        <p:nvSpPr>
          <p:cNvPr id="6" name="Footer Placeholder 5">
            <a:extLst>
              <a:ext uri="{FF2B5EF4-FFF2-40B4-BE49-F238E27FC236}">
                <a16:creationId xmlns:a16="http://schemas.microsoft.com/office/drawing/2014/main" id="{830A4708-0145-1B78-8EAC-5572E877F1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0027A7-D374-7389-B8FC-4A9B4E95B037}"/>
              </a:ext>
            </a:extLst>
          </p:cNvPr>
          <p:cNvSpPr>
            <a:spLocks noGrp="1"/>
          </p:cNvSpPr>
          <p:nvPr>
            <p:ph type="sldNum" sz="quarter" idx="12"/>
          </p:nvPr>
        </p:nvSpPr>
        <p:spPr/>
        <p:txBody>
          <a:bodyPr/>
          <a:lstStyle/>
          <a:p>
            <a:fld id="{D93C8113-07EE-4480-A69F-01E538027BC8}" type="slidenum">
              <a:rPr lang="en-GB" smtClean="0"/>
              <a:t>‹#›</a:t>
            </a:fld>
            <a:endParaRPr lang="en-GB"/>
          </a:p>
        </p:txBody>
      </p:sp>
    </p:spTree>
    <p:extLst>
      <p:ext uri="{BB962C8B-B14F-4D97-AF65-F5344CB8AC3E}">
        <p14:creationId xmlns:p14="http://schemas.microsoft.com/office/powerpoint/2010/main" val="214936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09FF1-49E7-45D0-9D5C-18E02488140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6FEDC2-AAC3-D5E9-5698-526D3795BFA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D6063D-E8F8-BC82-B789-6612FA5D1C7C}"/>
              </a:ext>
            </a:extLst>
          </p:cNvPr>
          <p:cNvSpPr>
            <a:spLocks noGrp="1"/>
          </p:cNvSpPr>
          <p:nvPr>
            <p:ph type="dt" sz="half" idx="10"/>
          </p:nvPr>
        </p:nvSpPr>
        <p:spPr/>
        <p:txBody>
          <a:bodyPr/>
          <a:lstStyle/>
          <a:p>
            <a:fld id="{D8340FB9-8BD2-4976-8979-07140B47ED38}" type="datetimeFigureOut">
              <a:rPr lang="en-GB" smtClean="0"/>
              <a:t>10/10/2026</a:t>
            </a:fld>
            <a:endParaRPr lang="en-GB"/>
          </a:p>
        </p:txBody>
      </p:sp>
      <p:sp>
        <p:nvSpPr>
          <p:cNvPr id="5" name="Footer Placeholder 4">
            <a:extLst>
              <a:ext uri="{FF2B5EF4-FFF2-40B4-BE49-F238E27FC236}">
                <a16:creationId xmlns:a16="http://schemas.microsoft.com/office/drawing/2014/main" id="{B3F3FB1E-42AD-0BB3-C747-7C8468F389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526D1D-1737-7511-D13D-1BFA1638B296}"/>
              </a:ext>
            </a:extLst>
          </p:cNvPr>
          <p:cNvSpPr>
            <a:spLocks noGrp="1"/>
          </p:cNvSpPr>
          <p:nvPr>
            <p:ph type="sldNum" sz="quarter" idx="12"/>
          </p:nvPr>
        </p:nvSpPr>
        <p:spPr/>
        <p:txBody>
          <a:bodyPr/>
          <a:lstStyle/>
          <a:p>
            <a:fld id="{D93C8113-07EE-4480-A69F-01E538027BC8}" type="slidenum">
              <a:rPr lang="en-GB" smtClean="0"/>
              <a:t>‹#›</a:t>
            </a:fld>
            <a:endParaRPr lang="en-GB"/>
          </a:p>
        </p:txBody>
      </p:sp>
    </p:spTree>
    <p:extLst>
      <p:ext uri="{BB962C8B-B14F-4D97-AF65-F5344CB8AC3E}">
        <p14:creationId xmlns:p14="http://schemas.microsoft.com/office/powerpoint/2010/main" val="11502625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88D956-503A-C321-D979-5AC580DF696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6F6B22-D399-35AE-742F-0344FD15769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E8C3CA-77E7-BEEC-A827-5FDA22EB1673}"/>
              </a:ext>
            </a:extLst>
          </p:cNvPr>
          <p:cNvSpPr>
            <a:spLocks noGrp="1"/>
          </p:cNvSpPr>
          <p:nvPr>
            <p:ph type="dt" sz="half" idx="10"/>
          </p:nvPr>
        </p:nvSpPr>
        <p:spPr/>
        <p:txBody>
          <a:bodyPr/>
          <a:lstStyle/>
          <a:p>
            <a:fld id="{D8340FB9-8BD2-4976-8979-07140B47ED38}" type="datetimeFigureOut">
              <a:rPr lang="en-GB" smtClean="0"/>
              <a:t>10/10/2026</a:t>
            </a:fld>
            <a:endParaRPr lang="en-GB"/>
          </a:p>
        </p:txBody>
      </p:sp>
      <p:sp>
        <p:nvSpPr>
          <p:cNvPr id="5" name="Footer Placeholder 4">
            <a:extLst>
              <a:ext uri="{FF2B5EF4-FFF2-40B4-BE49-F238E27FC236}">
                <a16:creationId xmlns:a16="http://schemas.microsoft.com/office/drawing/2014/main" id="{BBDC6A0F-0F65-6226-512F-28DCCEDB98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238A71-5557-BCBB-DF00-5AFE082C8785}"/>
              </a:ext>
            </a:extLst>
          </p:cNvPr>
          <p:cNvSpPr>
            <a:spLocks noGrp="1"/>
          </p:cNvSpPr>
          <p:nvPr>
            <p:ph type="sldNum" sz="quarter" idx="12"/>
          </p:nvPr>
        </p:nvSpPr>
        <p:spPr/>
        <p:txBody>
          <a:bodyPr/>
          <a:lstStyle/>
          <a:p>
            <a:fld id="{D93C8113-07EE-4480-A69F-01E538027BC8}" type="slidenum">
              <a:rPr lang="en-GB" smtClean="0"/>
              <a:t>‹#›</a:t>
            </a:fld>
            <a:endParaRPr lang="en-GB"/>
          </a:p>
        </p:txBody>
      </p:sp>
    </p:spTree>
    <p:extLst>
      <p:ext uri="{BB962C8B-B14F-4D97-AF65-F5344CB8AC3E}">
        <p14:creationId xmlns:p14="http://schemas.microsoft.com/office/powerpoint/2010/main" val="321760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092CA6-C039-77DD-BC42-CEFED93750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A2380F-823B-09E7-BAB0-5B0C1E20B11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CFECAB-3DE8-0FFF-5AE6-632196099C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8340FB9-8BD2-4976-8979-07140B47ED38}" type="datetimeFigureOut">
              <a:rPr lang="en-GB" smtClean="0"/>
              <a:t>10/10/2026</a:t>
            </a:fld>
            <a:endParaRPr lang="en-GB"/>
          </a:p>
        </p:txBody>
      </p:sp>
      <p:sp>
        <p:nvSpPr>
          <p:cNvPr id="5" name="Footer Placeholder 4">
            <a:extLst>
              <a:ext uri="{FF2B5EF4-FFF2-40B4-BE49-F238E27FC236}">
                <a16:creationId xmlns:a16="http://schemas.microsoft.com/office/drawing/2014/main" id="{24C61D09-23A0-7FAB-BCD6-89111DDABD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4FA6FC1-1596-1BE7-D307-A9DC2E7A4F8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93C8113-07EE-4480-A69F-01E538027BC8}" type="slidenum">
              <a:rPr lang="en-GB" smtClean="0"/>
              <a:t>‹#›</a:t>
            </a:fld>
            <a:endParaRPr lang="en-GB"/>
          </a:p>
        </p:txBody>
      </p:sp>
    </p:spTree>
    <p:extLst>
      <p:ext uri="{BB962C8B-B14F-4D97-AF65-F5344CB8AC3E}">
        <p14:creationId xmlns:p14="http://schemas.microsoft.com/office/powerpoint/2010/main" val="12004326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111/cob.12203" TargetMode="External"/><Relationship Id="rId3" Type="http://schemas.openxmlformats.org/officeDocument/2006/relationships/hyperlink" Target="https://doi.org/10.1007/s10803-016-2963-6" TargetMode="External"/><Relationship Id="rId7" Type="http://schemas.openxmlformats.org/officeDocument/2006/relationships/hyperlink" Target="https://doi,org/10.1044/sasd20.3.82" TargetMode="External"/><Relationship Id="rId2" Type="http://schemas.openxmlformats.org/officeDocument/2006/relationships/hyperlink" Target="https://www.autismspeaks.org/autism-nutrition" TargetMode="External"/><Relationship Id="rId1" Type="http://schemas.openxmlformats.org/officeDocument/2006/relationships/slideLayout" Target="../slideLayouts/slideLayout2.xml"/><Relationship Id="rId6" Type="http://schemas.openxmlformats.org/officeDocument/2006/relationships/hyperlink" Target="https://doi.org/10.3390/children12/11560" TargetMode="External"/><Relationship Id="rId5" Type="http://schemas.openxmlformats.org/officeDocument/2006/relationships/hyperlink" Target="https://doi.org/10.12688/f1000research.152905.1" TargetMode="External"/><Relationship Id="rId4" Type="http://schemas.openxmlformats.org/officeDocument/2006/relationships/hyperlink" Target="https://www.beyondautism.org.uk/about-autism/understanding-autism-and-eating/"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doi:1.1002/bin.282" TargetMode="External"/><Relationship Id="rId3" Type="http://schemas.openxmlformats.org/officeDocument/2006/relationships/hyperlink" Target="https://doi:10.1111/all.70000" TargetMode="External"/><Relationship Id="rId7" Type="http://schemas.openxmlformats.org/officeDocument/2006/relationships/hyperlink" Target="https://www.sciencedirect.com/science/article/abs/pii/s0003448725002471" TargetMode="External"/><Relationship Id="rId2" Type="http://schemas.openxmlformats.org/officeDocument/2006/relationships/hyperlink" Target="https://doi:10.5409/wjcp.v13.14.99649" TargetMode="External"/><Relationship Id="rId1" Type="http://schemas.openxmlformats.org/officeDocument/2006/relationships/slideLayout" Target="../slideLayouts/slideLayout2.xml"/><Relationship Id="rId6" Type="http://schemas.openxmlformats.org/officeDocument/2006/relationships/hyperlink" Target="https://doi:10.1186/s/28s7-026-06977-2" TargetMode="External"/><Relationship Id="rId5" Type="http://schemas.openxmlformats.org/officeDocument/2006/relationships/hyperlink" Target="https://doi:10.1017/s0029665118002586" TargetMode="External"/><Relationship Id="rId4" Type="http://schemas.openxmlformats.org/officeDocument/2006/relationships/hyperlink" Target="https://doi:10.3389/fpsyt.2019.01016" TargetMode="External"/><Relationship Id="rId9" Type="http://schemas.openxmlformats.org/officeDocument/2006/relationships/hyperlink" Target="https://doi.org/10.1093/ajcn/nqy163"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1.sv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2.xml"/><Relationship Id="rId7" Type="http://schemas.openxmlformats.org/officeDocument/2006/relationships/image" Target="../media/image32.png"/><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www.bda.uk.com/resource/what-are-the-difficulties-for-autistic-chiidrenn-at-mealtimes.html"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358930BA-F1CD-80DA-6F5B-099CB2070EDF}"/>
              </a:ext>
            </a:extLst>
          </p:cNvPr>
          <p:cNvPicPr>
            <a:picLocks noChangeAspect="1"/>
          </p:cNvPicPr>
          <p:nvPr/>
        </p:nvPicPr>
        <p:blipFill>
          <a:blip r:embed="rId2"/>
          <a:stretch>
            <a:fillRect/>
          </a:stretch>
        </p:blipFill>
        <p:spPr>
          <a:xfrm>
            <a:off x="3525069" y="1201003"/>
            <a:ext cx="4758960" cy="4107976"/>
          </a:xfrm>
          <a:prstGeom prst="rect">
            <a:avLst/>
          </a:prstGeom>
        </p:spPr>
      </p:pic>
      <p:sp>
        <p:nvSpPr>
          <p:cNvPr id="5" name="TextBox 4">
            <a:extLst>
              <a:ext uri="{FF2B5EF4-FFF2-40B4-BE49-F238E27FC236}">
                <a16:creationId xmlns:a16="http://schemas.microsoft.com/office/drawing/2014/main" id="{B97F5D22-5596-76B2-EA86-9DF9E1928DCD}"/>
              </a:ext>
            </a:extLst>
          </p:cNvPr>
          <p:cNvSpPr txBox="1"/>
          <p:nvPr/>
        </p:nvSpPr>
        <p:spPr>
          <a:xfrm>
            <a:off x="103214" y="1962330"/>
            <a:ext cx="3318641" cy="2031325"/>
          </a:xfrm>
          <a:prstGeom prst="rect">
            <a:avLst/>
          </a:prstGeom>
          <a:noFill/>
        </p:spPr>
        <p:txBody>
          <a:bodyPr wrap="square" rtlCol="0">
            <a:spAutoFit/>
          </a:bodyPr>
          <a:lstStyle/>
          <a:p>
            <a:r>
              <a:rPr lang="en-GB" b="1" u="sng">
                <a:latin typeface="Arial" panose="020B0604020202020204" pitchFamily="34" charset="0"/>
                <a:cs typeface="Arial" panose="020B0604020202020204" pitchFamily="34" charset="0"/>
              </a:rPr>
              <a:t>Name: Jodie Thomas</a:t>
            </a:r>
          </a:p>
          <a:p>
            <a:r>
              <a:rPr lang="en-GB" b="1" u="sng">
                <a:latin typeface="Arial" panose="020B0604020202020204" pitchFamily="34" charset="0"/>
                <a:cs typeface="Arial" panose="020B0604020202020204" pitchFamily="34" charset="0"/>
              </a:rPr>
              <a:t>Student ID: 2129540</a:t>
            </a:r>
          </a:p>
          <a:p>
            <a:r>
              <a:rPr lang="en-GB" b="1" u="sng">
                <a:latin typeface="Arial" panose="020B0604020202020204" pitchFamily="34" charset="0"/>
                <a:cs typeface="Arial" panose="020B0604020202020204" pitchFamily="34" charset="0"/>
              </a:rPr>
              <a:t>Lecturer: Dr Hamdi Hussain</a:t>
            </a:r>
          </a:p>
          <a:p>
            <a:r>
              <a:rPr lang="en-GB" b="1" u="sng">
                <a:latin typeface="Arial" panose="020B0604020202020204" pitchFamily="34" charset="0"/>
                <a:cs typeface="Arial" panose="020B0604020202020204" pitchFamily="34" charset="0"/>
              </a:rPr>
              <a:t>Module: Social Epidemiology and Public Health Development</a:t>
            </a:r>
          </a:p>
          <a:p>
            <a:r>
              <a:rPr lang="en-GB" b="1" u="sng">
                <a:latin typeface="Arial" panose="020B0604020202020204" pitchFamily="34" charset="0"/>
                <a:cs typeface="Arial" panose="020B0604020202020204" pitchFamily="34" charset="0"/>
              </a:rPr>
              <a:t>Module Code: LCHS7000</a:t>
            </a:r>
          </a:p>
        </p:txBody>
      </p:sp>
      <p:sp>
        <p:nvSpPr>
          <p:cNvPr id="6" name="TextBox 5">
            <a:extLst>
              <a:ext uri="{FF2B5EF4-FFF2-40B4-BE49-F238E27FC236}">
                <a16:creationId xmlns:a16="http://schemas.microsoft.com/office/drawing/2014/main" id="{12ED6F56-44A0-1D81-D051-6DE96E9B00BA}"/>
              </a:ext>
            </a:extLst>
          </p:cNvPr>
          <p:cNvSpPr txBox="1"/>
          <p:nvPr/>
        </p:nvSpPr>
        <p:spPr>
          <a:xfrm>
            <a:off x="8501743" y="2516327"/>
            <a:ext cx="3359130" cy="1200329"/>
          </a:xfrm>
          <a:prstGeom prst="rect">
            <a:avLst/>
          </a:prstGeom>
          <a:noFill/>
        </p:spPr>
        <p:txBody>
          <a:bodyPr wrap="square" rtlCol="0">
            <a:spAutoFit/>
          </a:bodyPr>
          <a:lstStyle/>
          <a:p>
            <a:r>
              <a:rPr lang="en-GB" b="1" u="sng">
                <a:latin typeface="Arial" panose="020B0604020202020204" pitchFamily="34" charset="0"/>
                <a:cs typeface="Arial" panose="020B0604020202020204" pitchFamily="34" charset="0"/>
              </a:rPr>
              <a:t>Campaign members:</a:t>
            </a:r>
          </a:p>
          <a:p>
            <a:r>
              <a:rPr lang="en-GB" b="1" u="sng">
                <a:latin typeface="Arial" panose="020B0604020202020204" pitchFamily="34" charset="0"/>
                <a:cs typeface="Arial" panose="020B0604020202020204" pitchFamily="34" charset="0"/>
              </a:rPr>
              <a:t>Jodie Thomas- 2129540</a:t>
            </a:r>
          </a:p>
          <a:p>
            <a:r>
              <a:rPr lang="en-GB" b="1" u="sng">
                <a:latin typeface="Arial" panose="020B0604020202020204" pitchFamily="34" charset="0"/>
                <a:cs typeface="Arial" panose="020B0604020202020204" pitchFamily="34" charset="0"/>
              </a:rPr>
              <a:t>Shamiala Sakhawat- 2309140</a:t>
            </a:r>
          </a:p>
          <a:p>
            <a:r>
              <a:rPr lang="en-GB" b="1" u="sng">
                <a:latin typeface="Arial" panose="020B0604020202020204" pitchFamily="34" charset="0"/>
                <a:cs typeface="Arial" panose="020B0604020202020204" pitchFamily="34" charset="0"/>
              </a:rPr>
              <a:t>Daniel Merda- 2608678</a:t>
            </a:r>
          </a:p>
        </p:txBody>
      </p:sp>
      <p:sp>
        <p:nvSpPr>
          <p:cNvPr id="7" name="TextBox 6">
            <a:extLst>
              <a:ext uri="{FF2B5EF4-FFF2-40B4-BE49-F238E27FC236}">
                <a16:creationId xmlns:a16="http://schemas.microsoft.com/office/drawing/2014/main" id="{10007AA5-DC69-CCD1-862B-81E3E5069308}"/>
              </a:ext>
            </a:extLst>
          </p:cNvPr>
          <p:cNvSpPr txBox="1"/>
          <p:nvPr/>
        </p:nvSpPr>
        <p:spPr>
          <a:xfrm>
            <a:off x="2140907" y="5586652"/>
            <a:ext cx="9144000" cy="646331"/>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A smaller bite produces less of an aversive response, therefore is it easier to increase acceptance of food. (Sharp et al, 2009)</a:t>
            </a:r>
          </a:p>
        </p:txBody>
      </p:sp>
    </p:spTree>
    <p:extLst>
      <p:ext uri="{BB962C8B-B14F-4D97-AF65-F5344CB8AC3E}">
        <p14:creationId xmlns:p14="http://schemas.microsoft.com/office/powerpoint/2010/main" val="3898560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CDED1B-D626-7536-4394-3063907F0FA9}"/>
              </a:ext>
            </a:extLst>
          </p:cNvPr>
          <p:cNvSpPr>
            <a:spLocks noGrp="1"/>
          </p:cNvSpPr>
          <p:nvPr>
            <p:ph type="title"/>
          </p:nvPr>
        </p:nvSpPr>
        <p:spPr>
          <a:xfrm>
            <a:off x="1371597" y="348865"/>
            <a:ext cx="10044023" cy="877729"/>
          </a:xfrm>
        </p:spPr>
        <p:txBody>
          <a:bodyPr anchor="ctr">
            <a:normAutofit/>
          </a:bodyPr>
          <a:lstStyle/>
          <a:p>
            <a:r>
              <a:rPr lang="en-GB" sz="2800" b="1" u="sng">
                <a:solidFill>
                  <a:srgbClr val="FFFFFF"/>
                </a:solidFill>
                <a:latin typeface="Arial" panose="020B0604020202020204" pitchFamily="34" charset="0"/>
                <a:cs typeface="Arial" panose="020B0604020202020204" pitchFamily="34" charset="0"/>
              </a:rPr>
              <a:t>Introduction</a:t>
            </a:r>
          </a:p>
        </p:txBody>
      </p:sp>
      <p:graphicFrame>
        <p:nvGraphicFramePr>
          <p:cNvPr id="14" name="Content Placeholder 4">
            <a:extLst>
              <a:ext uri="{FF2B5EF4-FFF2-40B4-BE49-F238E27FC236}">
                <a16:creationId xmlns:a16="http://schemas.microsoft.com/office/drawing/2014/main" id="{4C75AD50-C1FF-679F-9942-C2FBFE833FEE}"/>
              </a:ext>
            </a:extLst>
          </p:cNvPr>
          <p:cNvGraphicFramePr>
            <a:graphicFrameLocks noGrp="1"/>
          </p:cNvGraphicFramePr>
          <p:nvPr>
            <p:ph idx="1"/>
            <p:extLst>
              <p:ext uri="{D42A27DB-BD31-4B8C-83A1-F6EECF244321}">
                <p14:modId xmlns:p14="http://schemas.microsoft.com/office/powerpoint/2010/main" val="281393632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36873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BEDEE89-FE1C-F367-74D7-2232EA0A864E}"/>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b="1" u="sng" kern="1200">
                <a:solidFill>
                  <a:srgbClr val="FFFFFF"/>
                </a:solidFill>
                <a:latin typeface="Arial" panose="020B0604020202020204" pitchFamily="34" charset="0"/>
                <a:ea typeface="+mj-ea"/>
                <a:cs typeface="Arial" panose="020B0604020202020204" pitchFamily="34" charset="0"/>
              </a:rPr>
              <a:t>Activities</a:t>
            </a:r>
          </a:p>
        </p:txBody>
      </p:sp>
      <p:graphicFrame>
        <p:nvGraphicFramePr>
          <p:cNvPr id="16" name="TextBox 13">
            <a:extLst>
              <a:ext uri="{FF2B5EF4-FFF2-40B4-BE49-F238E27FC236}">
                <a16:creationId xmlns:a16="http://schemas.microsoft.com/office/drawing/2014/main" id="{D05BA963-7373-4F60-0B08-3DCA88573BE1}"/>
              </a:ext>
            </a:extLst>
          </p:cNvPr>
          <p:cNvGraphicFramePr/>
          <p:nvPr>
            <p:extLst>
              <p:ext uri="{D42A27DB-BD31-4B8C-83A1-F6EECF244321}">
                <p14:modId xmlns:p14="http://schemas.microsoft.com/office/powerpoint/2010/main" val="428965549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6118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6ED591-69A2-D774-8109-42955C177283}"/>
              </a:ext>
            </a:extLst>
          </p:cNvPr>
          <p:cNvSpPr>
            <a:spLocks noGrp="1"/>
          </p:cNvSpPr>
          <p:nvPr>
            <p:ph type="title"/>
          </p:nvPr>
        </p:nvSpPr>
        <p:spPr>
          <a:xfrm>
            <a:off x="1371597" y="348865"/>
            <a:ext cx="10044023" cy="877729"/>
          </a:xfrm>
        </p:spPr>
        <p:txBody>
          <a:bodyPr anchor="ctr">
            <a:normAutofit/>
          </a:bodyPr>
          <a:lstStyle/>
          <a:p>
            <a:r>
              <a:rPr lang="en-GB" sz="2800">
                <a:solidFill>
                  <a:srgbClr val="FFFFFF"/>
                </a:solidFill>
                <a:latin typeface="Arial" panose="020B0604020202020204" pitchFamily="34" charset="0"/>
                <a:cs typeface="Arial" panose="020B0604020202020204" pitchFamily="34" charset="0"/>
              </a:rPr>
              <a:t>Our 3 Aims</a:t>
            </a:r>
          </a:p>
        </p:txBody>
      </p:sp>
      <p:graphicFrame>
        <p:nvGraphicFramePr>
          <p:cNvPr id="5" name="Content Placeholder 2">
            <a:extLst>
              <a:ext uri="{FF2B5EF4-FFF2-40B4-BE49-F238E27FC236}">
                <a16:creationId xmlns:a16="http://schemas.microsoft.com/office/drawing/2014/main" id="{FAB6C20F-F1D1-7B8D-B487-B06BBD356B2A}"/>
              </a:ext>
            </a:extLst>
          </p:cNvPr>
          <p:cNvGraphicFramePr>
            <a:graphicFrameLocks noGrp="1"/>
          </p:cNvGraphicFramePr>
          <p:nvPr>
            <p:ph idx="1"/>
            <p:extLst>
              <p:ext uri="{D42A27DB-BD31-4B8C-83A1-F6EECF244321}">
                <p14:modId xmlns:p14="http://schemas.microsoft.com/office/powerpoint/2010/main" val="357562556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38847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Rectangle 308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64C469-73E5-3932-90F9-159296A6E7C3}"/>
              </a:ext>
            </a:extLst>
          </p:cNvPr>
          <p:cNvSpPr>
            <a:spLocks noGrp="1"/>
          </p:cNvSpPr>
          <p:nvPr>
            <p:ph type="title"/>
          </p:nvPr>
        </p:nvSpPr>
        <p:spPr>
          <a:xfrm>
            <a:off x="838201" y="365125"/>
            <a:ext cx="5251316" cy="509861"/>
          </a:xfrm>
        </p:spPr>
        <p:txBody>
          <a:bodyPr>
            <a:normAutofit/>
          </a:bodyPr>
          <a:lstStyle/>
          <a:p>
            <a:r>
              <a:rPr lang="en-GB" sz="2800" b="1" u="sng">
                <a:latin typeface="Arial" panose="020B0604020202020204" pitchFamily="34" charset="0"/>
                <a:cs typeface="Arial" panose="020B0604020202020204" pitchFamily="34" charset="0"/>
              </a:rPr>
              <a:t>Rationale</a:t>
            </a:r>
          </a:p>
        </p:txBody>
      </p:sp>
      <p:sp>
        <p:nvSpPr>
          <p:cNvPr id="3" name="Content Placeholder 2">
            <a:extLst>
              <a:ext uri="{FF2B5EF4-FFF2-40B4-BE49-F238E27FC236}">
                <a16:creationId xmlns:a16="http://schemas.microsoft.com/office/drawing/2014/main" id="{3B5A82F3-860B-1456-64BC-7314065BBB21}"/>
              </a:ext>
            </a:extLst>
          </p:cNvPr>
          <p:cNvSpPr>
            <a:spLocks noGrp="1"/>
          </p:cNvSpPr>
          <p:nvPr>
            <p:ph idx="1"/>
          </p:nvPr>
        </p:nvSpPr>
        <p:spPr>
          <a:xfrm>
            <a:off x="838200" y="1182414"/>
            <a:ext cx="4619621" cy="4994549"/>
          </a:xfrm>
        </p:spPr>
        <p:txBody>
          <a:bodyPr>
            <a:normAutofit/>
          </a:bodyPr>
          <a:lstStyle/>
          <a:p>
            <a:r>
              <a:rPr lang="en-GB" sz="1600">
                <a:latin typeface="Arial" panose="020B0604020202020204" pitchFamily="34" charset="0"/>
                <a:cs typeface="Arial" panose="020B0604020202020204" pitchFamily="34" charset="0"/>
              </a:rPr>
              <a:t>The rationale for launching a campaign to support children with autism in primary school settings, in the U.K. with current food sensitivities is preventative healthcare through early intervention. By focusing on  nutritional intake during a child's foundational growth years, it will directly prevent chronic physical and psychological health complications in adulthood. </a:t>
            </a:r>
          </a:p>
          <a:p>
            <a:r>
              <a:rPr lang="en-GB" sz="1600">
                <a:latin typeface="Arial" panose="020B0604020202020204" pitchFamily="34" charset="0"/>
                <a:cs typeface="Arial" panose="020B0604020202020204" pitchFamily="34" charset="0"/>
              </a:rPr>
              <a:t>Nutritional management for children with ASD requires a multifaceted approach (Beltagi,2024) that includes dietary modifications, supplementation and behavioural changes. Collaborative efforts among healthcare providers, educators, and families are essential to optimise this populations nutritional health and feeding practices. </a:t>
            </a:r>
          </a:p>
          <a:p>
            <a:r>
              <a:rPr lang="en-GB" sz="1600">
                <a:latin typeface="Arial" panose="020B0604020202020204" pitchFamily="34" charset="0"/>
                <a:cs typeface="Arial" panose="020B0604020202020204" pitchFamily="34" charset="0"/>
              </a:rPr>
              <a:t>Early intervention is essential for optimizing care and improving the quality of life for children with ASD and their families. </a:t>
            </a:r>
          </a:p>
          <a:p>
            <a:endParaRPr lang="en-GB" sz="1400">
              <a:latin typeface="Arial" panose="020B0604020202020204" pitchFamily="34" charset="0"/>
              <a:cs typeface="Arial" panose="020B0604020202020204" pitchFamily="34" charset="0"/>
            </a:endParaRPr>
          </a:p>
          <a:p>
            <a:pPr marL="0" indent="0">
              <a:buNone/>
            </a:pPr>
            <a:endParaRPr lang="en-GB" sz="1400"/>
          </a:p>
        </p:txBody>
      </p:sp>
      <p:pic>
        <p:nvPicPr>
          <p:cNvPr id="3074" name="Picture 2" descr="Arthurwears: Benefits of Using Food in Sensory Play">
            <a:extLst>
              <a:ext uri="{FF2B5EF4-FFF2-40B4-BE49-F238E27FC236}">
                <a16:creationId xmlns:a16="http://schemas.microsoft.com/office/drawing/2014/main" id="{8456592F-B938-DCCA-5347-9CC0506762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4790"/>
          <a:stretch>
            <a:fill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40391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D500E8-34FA-86E6-C523-BCAA9D47059E}"/>
              </a:ext>
            </a:extLst>
          </p:cNvPr>
          <p:cNvSpPr txBox="1"/>
          <p:nvPr/>
        </p:nvSpPr>
        <p:spPr>
          <a:xfrm>
            <a:off x="5133679" y="5496108"/>
            <a:ext cx="3434180" cy="646275"/>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1600" b="1" kern="1200">
                <a:solidFill>
                  <a:schemeClr val="tx1"/>
                </a:solidFill>
                <a:latin typeface="Arial" panose="020B0604020202020204" pitchFamily="34" charset="0"/>
                <a:ea typeface="+mj-ea"/>
                <a:cs typeface="Arial" panose="020B0604020202020204" pitchFamily="34" charset="0"/>
              </a:rPr>
              <a:t>(Mora et al, 2025</a:t>
            </a:r>
            <a:r>
              <a:rPr lang="en-US" sz="1600" kern="1200">
                <a:solidFill>
                  <a:schemeClr val="tx1"/>
                </a:solidFill>
                <a:latin typeface="Arial" panose="020B0604020202020204" pitchFamily="34" charset="0"/>
                <a:ea typeface="+mj-ea"/>
                <a:cs typeface="Arial" panose="020B0604020202020204" pitchFamily="34" charset="0"/>
              </a:rPr>
              <a:t>)</a:t>
            </a:r>
          </a:p>
        </p:txBody>
      </p:sp>
      <p:sp>
        <p:nvSpPr>
          <p:cNvPr id="4112" name="Rectangle 4111">
            <a:extLst>
              <a:ext uri="{FF2B5EF4-FFF2-40B4-BE49-F238E27FC236}">
                <a16:creationId xmlns:a16="http://schemas.microsoft.com/office/drawing/2014/main" id="{7ED7575E-88D2-B771-681D-46A7E5541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76457"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Food Pattern, Food Selectivity and Sensory Profile in Autism Spectrum ...">
            <a:extLst>
              <a:ext uri="{FF2B5EF4-FFF2-40B4-BE49-F238E27FC236}">
                <a16:creationId xmlns:a16="http://schemas.microsoft.com/office/drawing/2014/main" id="{68698331-3510-7E64-0F84-ADA42C98244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9235" y="1495744"/>
            <a:ext cx="6221895" cy="3873133"/>
          </a:xfrm>
          <a:prstGeom prst="rect">
            <a:avLst/>
          </a:prstGeom>
          <a:noFill/>
          <a:extLst>
            <a:ext uri="{909E8E84-426E-40DD-AFC4-6F175D3DCCD1}">
              <a14:hiddenFill xmlns:a14="http://schemas.microsoft.com/office/drawing/2010/main">
                <a:solidFill>
                  <a:srgbClr val="FFFFFF"/>
                </a:solidFill>
              </a14:hiddenFill>
            </a:ext>
          </a:extLst>
        </p:spPr>
      </p:pic>
      <p:cxnSp>
        <p:nvCxnSpPr>
          <p:cNvPr id="4114" name="Straight Connector 4113">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106" name="Content Placeholder 2">
            <a:extLst>
              <a:ext uri="{FF2B5EF4-FFF2-40B4-BE49-F238E27FC236}">
                <a16:creationId xmlns:a16="http://schemas.microsoft.com/office/drawing/2014/main" id="{DB4DDB70-2D8C-CE3E-6D18-B08C71EDE6F2}"/>
              </a:ext>
            </a:extLst>
          </p:cNvPr>
          <p:cNvSpPr>
            <a:spLocks noGrp="1"/>
          </p:cNvSpPr>
          <p:nvPr>
            <p:ph idx="1"/>
          </p:nvPr>
        </p:nvSpPr>
        <p:spPr>
          <a:xfrm>
            <a:off x="8088585" y="1629490"/>
            <a:ext cx="3434180" cy="3599019"/>
          </a:xfrm>
        </p:spPr>
        <p:txBody>
          <a:bodyPr vert="horz" lIns="91440" tIns="45720" rIns="91440" bIns="45720" rtlCol="0">
            <a:normAutofit/>
          </a:bodyPr>
          <a:lstStyle/>
          <a:p>
            <a:r>
              <a:rPr lang="en-US" sz="1700"/>
              <a:t>In the UK, up to 89% of autistic children experience food sensitivities or severe eating difficulties. (Beyond Autism, 2026)</a:t>
            </a:r>
          </a:p>
          <a:p>
            <a:r>
              <a:rPr lang="en-US" sz="1700"/>
              <a:t>70-80% of primary school aged children regularly exhibit food selectivity, which is often driven by pronounced oral sensory sensitivities to the texture, colour, smell, or temperature of food. (NIH, 2020)</a:t>
            </a:r>
          </a:p>
          <a:p>
            <a:endParaRPr lang="en-US" sz="1700"/>
          </a:p>
          <a:p>
            <a:endParaRPr lang="en-US" sz="1700"/>
          </a:p>
        </p:txBody>
      </p:sp>
    </p:spTree>
    <p:extLst>
      <p:ext uri="{BB962C8B-B14F-4D97-AF65-F5344CB8AC3E}">
        <p14:creationId xmlns:p14="http://schemas.microsoft.com/office/powerpoint/2010/main" val="31897159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E85F16-6392-8AA4-9022-AAC135F91A28}"/>
              </a:ext>
            </a:extLst>
          </p:cNvPr>
          <p:cNvSpPr>
            <a:spLocks noGrp="1"/>
          </p:cNvSpPr>
          <p:nvPr>
            <p:ph type="title"/>
          </p:nvPr>
        </p:nvSpPr>
        <p:spPr>
          <a:xfrm>
            <a:off x="841248" y="256032"/>
            <a:ext cx="10506456" cy="1014984"/>
          </a:xfrm>
        </p:spPr>
        <p:txBody>
          <a:bodyPr anchor="b">
            <a:normAutofit/>
          </a:bodyPr>
          <a:lstStyle/>
          <a:p>
            <a:r>
              <a:rPr lang="en-GB" sz="2800" b="1" u="sng">
                <a:latin typeface="Arial" panose="020B0604020202020204" pitchFamily="34" charset="0"/>
                <a:cs typeface="Arial" panose="020B0604020202020204" pitchFamily="34" charset="0"/>
              </a:rPr>
              <a:t>statistics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9532090C-30BB-15AF-5F79-4886317FF9AD}"/>
              </a:ext>
            </a:extLst>
          </p:cNvPr>
          <p:cNvGraphicFramePr>
            <a:graphicFrameLocks noGrp="1"/>
          </p:cNvGraphicFramePr>
          <p:nvPr>
            <p:ph idx="1"/>
            <p:extLst>
              <p:ext uri="{D42A27DB-BD31-4B8C-83A1-F6EECF244321}">
                <p14:modId xmlns:p14="http://schemas.microsoft.com/office/powerpoint/2010/main" val="425543476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91703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E1B9A4-1BAC-92FA-7F62-4811BB490DDF}"/>
              </a:ext>
            </a:extLst>
          </p:cNvPr>
          <p:cNvSpPr>
            <a:spLocks noGrp="1"/>
          </p:cNvSpPr>
          <p:nvPr>
            <p:ph type="title"/>
          </p:nvPr>
        </p:nvSpPr>
        <p:spPr>
          <a:xfrm>
            <a:off x="1371597" y="348865"/>
            <a:ext cx="10044023" cy="877729"/>
          </a:xfrm>
        </p:spPr>
        <p:txBody>
          <a:bodyPr anchor="ctr">
            <a:normAutofit/>
          </a:bodyPr>
          <a:lstStyle/>
          <a:p>
            <a:r>
              <a:rPr lang="en-GB" sz="2800" b="1" u="sng">
                <a:solidFill>
                  <a:srgbClr val="FFFFFF"/>
                </a:solidFill>
                <a:latin typeface="Arial" panose="020B0604020202020204" pitchFamily="34" charset="0"/>
                <a:cs typeface="Arial" panose="020B0604020202020204" pitchFamily="34" charset="0"/>
              </a:rPr>
              <a:t>Sensory driven VS Immune based sensitivities</a:t>
            </a:r>
          </a:p>
        </p:txBody>
      </p:sp>
      <p:graphicFrame>
        <p:nvGraphicFramePr>
          <p:cNvPr id="11" name="Content Placeholder 2">
            <a:extLst>
              <a:ext uri="{FF2B5EF4-FFF2-40B4-BE49-F238E27FC236}">
                <a16:creationId xmlns:a16="http://schemas.microsoft.com/office/drawing/2014/main" id="{51194706-5820-A66D-0229-E31189CB0F44}"/>
              </a:ext>
            </a:extLst>
          </p:cNvPr>
          <p:cNvGraphicFramePr>
            <a:graphicFrameLocks noGrp="1"/>
          </p:cNvGraphicFramePr>
          <p:nvPr>
            <p:ph idx="1"/>
            <p:extLst>
              <p:ext uri="{D42A27DB-BD31-4B8C-83A1-F6EECF244321}">
                <p14:modId xmlns:p14="http://schemas.microsoft.com/office/powerpoint/2010/main" val="62552478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806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6C500A-934F-14E2-6300-DF6C49BC6F5B}"/>
              </a:ext>
            </a:extLst>
          </p:cNvPr>
          <p:cNvSpPr>
            <a:spLocks noGrp="1"/>
          </p:cNvSpPr>
          <p:nvPr>
            <p:ph type="title"/>
          </p:nvPr>
        </p:nvSpPr>
        <p:spPr>
          <a:xfrm>
            <a:off x="1371597" y="348865"/>
            <a:ext cx="10044023" cy="877729"/>
          </a:xfrm>
        </p:spPr>
        <p:txBody>
          <a:bodyPr anchor="ctr">
            <a:normAutofit/>
          </a:bodyPr>
          <a:lstStyle/>
          <a:p>
            <a:r>
              <a:rPr lang="en-GB" sz="2800" b="1" u="sng">
                <a:solidFill>
                  <a:srgbClr val="FFFFFF"/>
                </a:solidFill>
                <a:latin typeface="Arial" panose="020B0604020202020204" pitchFamily="34" charset="0"/>
                <a:cs typeface="Arial" panose="020B0604020202020204" pitchFamily="34" charset="0"/>
              </a:rPr>
              <a:t>Short term consequences of poor habits</a:t>
            </a:r>
          </a:p>
        </p:txBody>
      </p:sp>
      <p:graphicFrame>
        <p:nvGraphicFramePr>
          <p:cNvPr id="16" name="Content Placeholder 2">
            <a:extLst>
              <a:ext uri="{FF2B5EF4-FFF2-40B4-BE49-F238E27FC236}">
                <a16:creationId xmlns:a16="http://schemas.microsoft.com/office/drawing/2014/main" id="{771EE349-AA22-8F52-3F35-2F40AC0CAE37}"/>
              </a:ext>
            </a:extLst>
          </p:cNvPr>
          <p:cNvGraphicFramePr>
            <a:graphicFrameLocks noGrp="1"/>
          </p:cNvGraphicFramePr>
          <p:nvPr>
            <p:ph idx="1"/>
            <p:extLst>
              <p:ext uri="{D42A27DB-BD31-4B8C-83A1-F6EECF244321}">
                <p14:modId xmlns:p14="http://schemas.microsoft.com/office/powerpoint/2010/main" val="214274431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7521F85B-9A30-9377-D985-3A1131C5F79B}"/>
              </a:ext>
            </a:extLst>
          </p:cNvPr>
          <p:cNvSpPr txBox="1"/>
          <p:nvPr/>
        </p:nvSpPr>
        <p:spPr>
          <a:xfrm>
            <a:off x="8001000" y="6408683"/>
            <a:ext cx="3492062"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Autism Speaks, (2026)</a:t>
            </a:r>
          </a:p>
        </p:txBody>
      </p:sp>
    </p:spTree>
    <p:extLst>
      <p:ext uri="{BB962C8B-B14F-4D97-AF65-F5344CB8AC3E}">
        <p14:creationId xmlns:p14="http://schemas.microsoft.com/office/powerpoint/2010/main" val="4974057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0F1445F-A4D8-B6B1-4009-A8D932B894DC}"/>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b="1" u="sng" kern="1200">
                <a:solidFill>
                  <a:srgbClr val="FFFFFF"/>
                </a:solidFill>
                <a:latin typeface="Arial" panose="020B0604020202020204" pitchFamily="34" charset="0"/>
                <a:ea typeface="+mj-ea"/>
                <a:cs typeface="Arial" panose="020B0604020202020204" pitchFamily="34" charset="0"/>
              </a:rPr>
              <a:t>Long term physical health risks</a:t>
            </a:r>
          </a:p>
        </p:txBody>
      </p:sp>
      <p:graphicFrame>
        <p:nvGraphicFramePr>
          <p:cNvPr id="12" name="TextBox 4">
            <a:extLst>
              <a:ext uri="{FF2B5EF4-FFF2-40B4-BE49-F238E27FC236}">
                <a16:creationId xmlns:a16="http://schemas.microsoft.com/office/drawing/2014/main" id="{2752AFA7-4181-1007-976B-102AED7A4515}"/>
              </a:ext>
            </a:extLst>
          </p:cNvPr>
          <p:cNvGraphicFramePr/>
          <p:nvPr>
            <p:extLst>
              <p:ext uri="{D42A27DB-BD31-4B8C-83A1-F6EECF244321}">
                <p14:modId xmlns:p14="http://schemas.microsoft.com/office/powerpoint/2010/main" val="110543218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3002E306-F20E-6D8E-3DC5-84C7F5194DBE}"/>
              </a:ext>
            </a:extLst>
          </p:cNvPr>
          <p:cNvSpPr txBox="1"/>
          <p:nvPr/>
        </p:nvSpPr>
        <p:spPr>
          <a:xfrm>
            <a:off x="5762297" y="6305384"/>
            <a:ext cx="4611413" cy="338554"/>
          </a:xfrm>
          <a:prstGeom prst="rect">
            <a:avLst/>
          </a:prstGeom>
          <a:noFill/>
        </p:spPr>
        <p:txBody>
          <a:bodyPr wrap="square" rtlCol="0">
            <a:spAutoFit/>
          </a:bodyPr>
          <a:lstStyle/>
          <a:p>
            <a:r>
              <a:rPr lang="en-GB" sz="1600" b="1">
                <a:latin typeface="Arial" panose="020B0604020202020204" pitchFamily="34" charset="0"/>
                <a:cs typeface="Arial" panose="020B0604020202020204" pitchFamily="34" charset="0"/>
              </a:rPr>
              <a:t>Pancheva-Dimitrova et al, (2026)</a:t>
            </a:r>
          </a:p>
        </p:txBody>
      </p:sp>
    </p:spTree>
    <p:extLst>
      <p:ext uri="{BB962C8B-B14F-4D97-AF65-F5344CB8AC3E}">
        <p14:creationId xmlns:p14="http://schemas.microsoft.com/office/powerpoint/2010/main" val="12459485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830B76C9-E402-1352-34CA-28FB02C34FBC}"/>
              </a:ext>
            </a:extLst>
          </p:cNvPr>
          <p:cNvPicPr>
            <a:picLocks noChangeAspect="1"/>
          </p:cNvPicPr>
          <p:nvPr/>
        </p:nvPicPr>
        <p:blipFill>
          <a:blip r:embed="rId2">
            <a:duotone>
              <a:schemeClr val="bg2">
                <a:shade val="45000"/>
                <a:satMod val="135000"/>
              </a:schemeClr>
              <a:prstClr val="white"/>
            </a:duotone>
          </a:blip>
          <a:srcRect t="9091" r="9091"/>
          <a:stretch>
            <a:fillRect/>
          </a:stretch>
        </p:blipFill>
        <p:spPr>
          <a:xfrm>
            <a:off x="20" y="10"/>
            <a:ext cx="12191980" cy="6857990"/>
          </a:xfrm>
          <a:prstGeom prst="rect">
            <a:avLst/>
          </a:prstGeom>
        </p:spPr>
      </p:pic>
      <p:sp>
        <p:nvSpPr>
          <p:cNvPr id="29" name="Rectangle 2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050CC4-EFC7-D448-1FB6-A0C3FAB365D2}"/>
              </a:ext>
            </a:extLst>
          </p:cNvPr>
          <p:cNvSpPr>
            <a:spLocks noGrp="1" noRot="1" noMove="1" noResize="1" noEditPoints="1" noAdjustHandles="1" noChangeArrowheads="1" noChangeShapeType="1"/>
          </p:cNvSpPr>
          <p:nvPr>
            <p:ph type="title"/>
          </p:nvPr>
        </p:nvSpPr>
        <p:spPr>
          <a:xfrm>
            <a:off x="838200" y="365125"/>
            <a:ext cx="10515600" cy="1325563"/>
          </a:xfrm>
        </p:spPr>
        <p:txBody>
          <a:bodyPr>
            <a:normAutofit/>
          </a:bodyPr>
          <a:lstStyle/>
          <a:p>
            <a:r>
              <a:rPr lang="en-GB" sz="2800" b="1" u="sng">
                <a:latin typeface="Arial" panose="020B0604020202020204" pitchFamily="34" charset="0"/>
                <a:cs typeface="Arial" panose="020B0604020202020204" pitchFamily="34" charset="0"/>
              </a:rPr>
              <a:t>Long term Psychological health risks</a:t>
            </a:r>
          </a:p>
        </p:txBody>
      </p:sp>
      <p:sp>
        <p:nvSpPr>
          <p:cNvPr id="4" name="AutoShape 2" descr="Image result for psychological issues in autistsic children surrounding food sensitivities">
            <a:extLst>
              <a:ext uri="{FF2B5EF4-FFF2-40B4-BE49-F238E27FC236}">
                <a16:creationId xmlns:a16="http://schemas.microsoft.com/office/drawing/2014/main" id="{824C950C-E646-B32A-2E2B-39B41B59CA81}"/>
              </a:ext>
            </a:extLst>
          </p:cNvPr>
          <p:cNvSpPr>
            <a:spLocks noChangeAspect="1" noChangeArrowheads="1"/>
          </p:cNvSpPr>
          <p:nvPr/>
        </p:nvSpPr>
        <p:spPr bwMode="auto">
          <a:xfrm>
            <a:off x="3218062" y="3710319"/>
            <a:ext cx="376038" cy="37603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aphicFrame>
        <p:nvGraphicFramePr>
          <p:cNvPr id="18" name="Content Placeholder 2">
            <a:extLst>
              <a:ext uri="{FF2B5EF4-FFF2-40B4-BE49-F238E27FC236}">
                <a16:creationId xmlns:a16="http://schemas.microsoft.com/office/drawing/2014/main" id="{16622BBF-C964-FCE6-CE29-83A46D333DFA}"/>
              </a:ext>
            </a:extLst>
          </p:cNvPr>
          <p:cNvGraphicFramePr>
            <a:graphicFrameLocks noGrp="1"/>
          </p:cNvGraphicFramePr>
          <p:nvPr>
            <p:ph idx="1"/>
            <p:extLst>
              <p:ext uri="{D42A27DB-BD31-4B8C-83A1-F6EECF244321}">
                <p14:modId xmlns:p14="http://schemas.microsoft.com/office/powerpoint/2010/main" val="90544689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F08780C8-BB99-95FA-5160-41EA59CBC435}"/>
              </a:ext>
            </a:extLst>
          </p:cNvPr>
          <p:cNvSpPr txBox="1"/>
          <p:nvPr/>
        </p:nvSpPr>
        <p:spPr>
          <a:xfrm>
            <a:off x="3421117" y="6463862"/>
            <a:ext cx="7780283" cy="338554"/>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(Bandini et al., 2018; Wallace et al., 2018; Byrska et al., 2023).</a:t>
            </a:r>
          </a:p>
        </p:txBody>
      </p:sp>
    </p:spTree>
    <p:extLst>
      <p:ext uri="{BB962C8B-B14F-4D97-AF65-F5344CB8AC3E}">
        <p14:creationId xmlns:p14="http://schemas.microsoft.com/office/powerpoint/2010/main" val="13591822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1514441-500F-E88F-D755-BBC0C2176911}"/>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b="1" u="sng" kern="1200">
                <a:solidFill>
                  <a:srgbClr val="FFFFFF"/>
                </a:solidFill>
                <a:latin typeface="Arial" panose="020B0604020202020204" pitchFamily="34" charset="0"/>
                <a:ea typeface="+mj-ea"/>
                <a:cs typeface="Arial" panose="020B0604020202020204" pitchFamily="34" charset="0"/>
              </a:rPr>
              <a:t>Approach: The Sequential Oral Sensory (SOS)</a:t>
            </a:r>
          </a:p>
        </p:txBody>
      </p:sp>
      <p:graphicFrame>
        <p:nvGraphicFramePr>
          <p:cNvPr id="7" name="Content Placeholder 2">
            <a:extLst>
              <a:ext uri="{FF2B5EF4-FFF2-40B4-BE49-F238E27FC236}">
                <a16:creationId xmlns:a16="http://schemas.microsoft.com/office/drawing/2014/main" id="{697F5EA1-60A9-8CDB-02EB-38C86A860AD9}"/>
              </a:ext>
            </a:extLst>
          </p:cNvPr>
          <p:cNvGraphicFramePr>
            <a:graphicFrameLocks noGrp="1"/>
          </p:cNvGraphicFramePr>
          <p:nvPr>
            <p:ph idx="1"/>
            <p:extLst>
              <p:ext uri="{D42A27DB-BD31-4B8C-83A1-F6EECF244321}">
                <p14:modId xmlns:p14="http://schemas.microsoft.com/office/powerpoint/2010/main" val="118430955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B9C5129A-AAF6-2777-6BBA-56D7CF329F1D}"/>
              </a:ext>
            </a:extLst>
          </p:cNvPr>
          <p:cNvSpPr txBox="1"/>
          <p:nvPr/>
        </p:nvSpPr>
        <p:spPr>
          <a:xfrm>
            <a:off x="7007772" y="6227379"/>
            <a:ext cx="4169980" cy="338554"/>
          </a:xfrm>
          <a:prstGeom prst="rect">
            <a:avLst/>
          </a:prstGeom>
          <a:noFill/>
        </p:spPr>
        <p:txBody>
          <a:bodyPr wrap="square" rtlCol="0">
            <a:spAutoFit/>
          </a:bodyPr>
          <a:lstStyle/>
          <a:p>
            <a:r>
              <a:rPr lang="en-GB" sz="1600" b="1" u="sng" dirty="0">
                <a:latin typeface="Arial" panose="020B0604020202020204" pitchFamily="34" charset="0"/>
                <a:cs typeface="Arial" panose="020B0604020202020204" pitchFamily="34" charset="0"/>
              </a:rPr>
              <a:t>Toomey &amp; Sundseth, (2011).</a:t>
            </a:r>
          </a:p>
        </p:txBody>
      </p:sp>
    </p:spTree>
    <p:extLst>
      <p:ext uri="{BB962C8B-B14F-4D97-AF65-F5344CB8AC3E}">
        <p14:creationId xmlns:p14="http://schemas.microsoft.com/office/powerpoint/2010/main" val="29002466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80B38-26EF-9B5F-214F-C4EF2BE3B1B4}"/>
              </a:ext>
            </a:extLst>
          </p:cNvPr>
          <p:cNvSpPr>
            <a:spLocks noGrp="1"/>
          </p:cNvSpPr>
          <p:nvPr>
            <p:ph type="title"/>
          </p:nvPr>
        </p:nvSpPr>
        <p:spPr>
          <a:xfrm>
            <a:off x="838200" y="365126"/>
            <a:ext cx="2955878" cy="315911"/>
          </a:xfrm>
        </p:spPr>
        <p:txBody>
          <a:bodyPr>
            <a:normAutofit fontScale="90000"/>
          </a:bodyPr>
          <a:lstStyle/>
          <a:p>
            <a:r>
              <a:rPr lang="en-GB" sz="1800" b="1" u="sng">
                <a:latin typeface="Arial" panose="020B0604020202020204" pitchFamily="34" charset="0"/>
                <a:cs typeface="Arial" panose="020B0604020202020204" pitchFamily="34" charset="0"/>
              </a:rPr>
              <a:t>References- Jodie Thomas </a:t>
            </a:r>
          </a:p>
        </p:txBody>
      </p:sp>
      <p:sp>
        <p:nvSpPr>
          <p:cNvPr id="3" name="Content Placeholder 2">
            <a:extLst>
              <a:ext uri="{FF2B5EF4-FFF2-40B4-BE49-F238E27FC236}">
                <a16:creationId xmlns:a16="http://schemas.microsoft.com/office/drawing/2014/main" id="{F6643F16-D9F9-7240-FB06-26FE23EAAF73}"/>
              </a:ext>
            </a:extLst>
          </p:cNvPr>
          <p:cNvSpPr>
            <a:spLocks noGrp="1"/>
          </p:cNvSpPr>
          <p:nvPr>
            <p:ph idx="1"/>
          </p:nvPr>
        </p:nvSpPr>
        <p:spPr>
          <a:xfrm>
            <a:off x="838200" y="805218"/>
            <a:ext cx="10515600" cy="5371745"/>
          </a:xfrm>
        </p:spPr>
        <p:txBody>
          <a:bodyPr>
            <a:normAutofit lnSpcReduction="10000"/>
          </a:bodyPr>
          <a:lstStyle/>
          <a:p>
            <a:r>
              <a:rPr lang="en-GB" sz="1600" dirty="0">
                <a:latin typeface="Arial" panose="020B0604020202020204" pitchFamily="34" charset="0"/>
                <a:cs typeface="Arial" panose="020B0604020202020204" pitchFamily="34" charset="0"/>
              </a:rPr>
              <a:t>Autism Speaks, (2026) </a:t>
            </a:r>
            <a:r>
              <a:rPr lang="en-GB" sz="1600" i="1" dirty="0">
                <a:latin typeface="Arial" panose="020B0604020202020204" pitchFamily="34" charset="0"/>
                <a:cs typeface="Arial" panose="020B0604020202020204" pitchFamily="34" charset="0"/>
              </a:rPr>
              <a:t>Nutrition and Autism</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2"/>
              </a:rPr>
              <a:t>https://www.autismspeaks.org/autism-nutrition</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Bandini, L. G., Curtin, C., Phillips, S., Anderson, S. E. Maslin, M., &amp; Must, A (2017) </a:t>
            </a:r>
            <a:r>
              <a:rPr lang="en-GB" sz="1600" i="1" dirty="0">
                <a:latin typeface="Arial" panose="020B0604020202020204" pitchFamily="34" charset="0"/>
                <a:cs typeface="Arial" panose="020B0604020202020204" pitchFamily="34" charset="0"/>
              </a:rPr>
              <a:t>Changes in food selectivity in children with Autism Spectrum Disorder.</a:t>
            </a:r>
            <a:r>
              <a:rPr lang="en-GB" sz="1600" dirty="0">
                <a:latin typeface="Arial" panose="020B0604020202020204" pitchFamily="34" charset="0"/>
                <a:cs typeface="Arial" panose="020B0604020202020204" pitchFamily="34" charset="0"/>
              </a:rPr>
              <a:t> Journal of Autism and developmental disorders, Volume 47(2), 439-446 Available at </a:t>
            </a:r>
            <a:r>
              <a:rPr lang="en-GB" sz="1600" dirty="0">
                <a:latin typeface="Arial" panose="020B0604020202020204" pitchFamily="34" charset="0"/>
                <a:cs typeface="Arial" panose="020B0604020202020204" pitchFamily="34" charset="0"/>
                <a:hlinkClick r:id="rId3"/>
              </a:rPr>
              <a:t>https://doi.org/10.1007/s10803-016-2963-6</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Beyond Autism, (2026) </a:t>
            </a:r>
            <a:r>
              <a:rPr lang="en-GB" sz="1600" i="1" dirty="0">
                <a:latin typeface="Arial" panose="020B0604020202020204" pitchFamily="34" charset="0"/>
                <a:cs typeface="Arial" panose="020B0604020202020204" pitchFamily="34" charset="0"/>
              </a:rPr>
              <a:t>Autism and eating</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4"/>
              </a:rPr>
              <a:t>https://www.beyondautism.org.uk/about-autism/understanding-autism-and-eating/</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Bora, N., K, V. Verma, A., Bhart., A.K, &amp; Sinha, M.K.(2024) </a:t>
            </a:r>
            <a:r>
              <a:rPr lang="en-GB" sz="1600" i="1" dirty="0">
                <a:latin typeface="Arial" panose="020B0604020202020204" pitchFamily="34" charset="0"/>
                <a:cs typeface="Arial" panose="020B0604020202020204" pitchFamily="34" charset="0"/>
              </a:rPr>
              <a:t>Physical activity and sedentary behaviour perceptions in overweight and obese adults: A systematic review of qualitative study</a:t>
            </a:r>
            <a:r>
              <a:rPr lang="en-GB" sz="1600" dirty="0">
                <a:latin typeface="Arial" panose="020B0604020202020204" pitchFamily="34" charset="0"/>
                <a:cs typeface="Arial" panose="020B0604020202020204" pitchFamily="34" charset="0"/>
              </a:rPr>
              <a:t>. F1000 Research, 13,787. Available at </a:t>
            </a:r>
            <a:r>
              <a:rPr lang="en-GB" sz="1600" dirty="0">
                <a:latin typeface="Arial" panose="020B0604020202020204" pitchFamily="34" charset="0"/>
                <a:cs typeface="Arial" panose="020B0604020202020204" pitchFamily="34" charset="0"/>
                <a:hlinkClick r:id="rId5"/>
              </a:rPr>
              <a:t>https://doi.org/10.12688/f1000research.152905.1</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Byrska, A. Blazejczyk, I. Faruga, A., Potaczek, M., Wilczynski, K.M., &amp; Janas-Kozik, M(2023) </a:t>
            </a:r>
            <a:r>
              <a:rPr lang="en-GB" sz="1600" i="1" dirty="0">
                <a:latin typeface="Arial" panose="020B0604020202020204" pitchFamily="34" charset="0"/>
                <a:cs typeface="Arial" panose="020B0604020202020204" pitchFamily="34" charset="0"/>
              </a:rPr>
              <a:t>Patterns of food selectivity among children with Autism Spectrum Disorder. </a:t>
            </a:r>
            <a:r>
              <a:rPr lang="en-GB" sz="1600" dirty="0">
                <a:latin typeface="Arial" panose="020B0604020202020204" pitchFamily="34" charset="0"/>
                <a:cs typeface="Arial" panose="020B0604020202020204" pitchFamily="34" charset="0"/>
              </a:rPr>
              <a:t>Journal of clinical medicine, volume12(17), 5469</a:t>
            </a:r>
          </a:p>
          <a:p>
            <a:r>
              <a:rPr lang="en-GB" sz="1600" dirty="0">
                <a:latin typeface="Arial" panose="020B0604020202020204" pitchFamily="34" charset="0"/>
                <a:cs typeface="Arial" panose="020B0604020202020204" pitchFamily="34" charset="0"/>
              </a:rPr>
              <a:t>Fernanda, Mora., Maria. Jose Manzur., David, Morales-Zepeda (2025) </a:t>
            </a:r>
            <a:r>
              <a:rPr lang="en-GB" sz="1600" i="1" dirty="0">
                <a:latin typeface="Arial" panose="020B0604020202020204" pitchFamily="34" charset="0"/>
                <a:cs typeface="Arial" panose="020B0604020202020204" pitchFamily="34" charset="0"/>
              </a:rPr>
              <a:t>Food pattern, food selectivity and sensory profile in Autism Spectrum Disorder: An exploratory analysis in children</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6"/>
              </a:rPr>
              <a:t>https://doi.org/10.3390/children12/11560</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Figorilli, M., Velluzzi, F., &amp; Redolfi., S,(2025). </a:t>
            </a:r>
            <a:r>
              <a:rPr lang="en-GB" sz="1600" i="1" dirty="0">
                <a:latin typeface="Arial" panose="020B0604020202020204" pitchFamily="34" charset="0"/>
                <a:cs typeface="Arial" panose="020B0604020202020204" pitchFamily="34" charset="0"/>
              </a:rPr>
              <a:t>Obesity and sleep disorders: A bidirectional relationship</a:t>
            </a:r>
            <a:r>
              <a:rPr lang="en-GB" sz="1600" dirty="0">
                <a:latin typeface="Arial" panose="020B0604020202020204" pitchFamily="34" charset="0"/>
                <a:cs typeface="Arial" panose="020B0604020202020204" pitchFamily="34" charset="0"/>
              </a:rPr>
              <a:t>. Nutrition, metabolism, and Cardiovascular diseases, 35(6).</a:t>
            </a:r>
          </a:p>
          <a:p>
            <a:r>
              <a:rPr lang="en-GB" sz="1600" dirty="0">
                <a:latin typeface="Arial" panose="020B0604020202020204" pitchFamily="34" charset="0"/>
                <a:cs typeface="Arial" panose="020B0604020202020204" pitchFamily="34" charset="0"/>
              </a:rPr>
              <a:t>Kay, A. Tooney &amp; Erin, sundseth Ross (2011) </a:t>
            </a:r>
            <a:r>
              <a:rPr lang="en-GB" sz="1600" i="1" dirty="0">
                <a:latin typeface="Arial" panose="020B0604020202020204" pitchFamily="34" charset="0"/>
                <a:cs typeface="Arial" panose="020B0604020202020204" pitchFamily="34" charset="0"/>
              </a:rPr>
              <a:t>SOS Approach to feeding Perspectives on swallowing and swallowing disorders</a:t>
            </a:r>
            <a:r>
              <a:rPr lang="en-GB" sz="1600" dirty="0">
                <a:latin typeface="Arial" panose="020B0604020202020204" pitchFamily="34" charset="0"/>
                <a:cs typeface="Arial" panose="020B0604020202020204" pitchFamily="34" charset="0"/>
              </a:rPr>
              <a:t>, Volume 20, pp82-87. Available at </a:t>
            </a:r>
            <a:r>
              <a:rPr lang="en-GB" sz="1600" dirty="0">
                <a:latin typeface="Arial" panose="020B0604020202020204" pitchFamily="34" charset="0"/>
                <a:cs typeface="Arial" panose="020B0604020202020204" pitchFamily="34" charset="0"/>
                <a:hlinkClick r:id="rId7"/>
              </a:rPr>
              <a:t>https://doi,org/10.1044/sasd20.3.82</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Kolotin, R.L., &amp;  Anderson, J.R.(2017). </a:t>
            </a:r>
            <a:r>
              <a:rPr lang="en-GB" sz="1600" i="1" dirty="0">
                <a:latin typeface="Arial" panose="020B0604020202020204" pitchFamily="34" charset="0"/>
                <a:cs typeface="Arial" panose="020B0604020202020204" pitchFamily="34" charset="0"/>
              </a:rPr>
              <a:t>A Systematic review of reviews: Exploring the relationship between obesity, weight loss and health-related quality of life</a:t>
            </a:r>
            <a:r>
              <a:rPr lang="en-GB" sz="1600" dirty="0">
                <a:latin typeface="Arial" panose="020B0604020202020204" pitchFamily="34" charset="0"/>
                <a:cs typeface="Arial" panose="020B0604020202020204" pitchFamily="34" charset="0"/>
              </a:rPr>
              <a:t>. Clinical Obesity, 7(5), pp273-289. Available at: </a:t>
            </a:r>
            <a:r>
              <a:rPr lang="en-GB" sz="1600" dirty="0">
                <a:latin typeface="Arial" panose="020B0604020202020204" pitchFamily="34" charset="0"/>
                <a:cs typeface="Arial" panose="020B0604020202020204" pitchFamily="34" charset="0"/>
                <a:hlinkClick r:id="rId8"/>
              </a:rPr>
              <a:t>https://doi.org/10.1111/cob.12203</a:t>
            </a: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775524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83A6A3-399A-EF18-741A-212FB66F818C}"/>
              </a:ext>
            </a:extLst>
          </p:cNvPr>
          <p:cNvSpPr>
            <a:spLocks noGrp="1"/>
          </p:cNvSpPr>
          <p:nvPr>
            <p:ph idx="1"/>
          </p:nvPr>
        </p:nvSpPr>
        <p:spPr>
          <a:xfrm>
            <a:off x="838200" y="263047"/>
            <a:ext cx="10515600" cy="5913916"/>
          </a:xfrm>
        </p:spPr>
        <p:txBody>
          <a:bodyPr>
            <a:normAutofit/>
          </a:bodyPr>
          <a:lstStyle/>
          <a:p>
            <a:r>
              <a:rPr lang="en-GB" sz="1600" dirty="0">
                <a:latin typeface="Arial" panose="020B0604020202020204" pitchFamily="34" charset="0"/>
                <a:cs typeface="Arial" panose="020B0604020202020204" pitchFamily="34" charset="0"/>
              </a:rPr>
              <a:t>Mohammed, </a:t>
            </a:r>
            <a:r>
              <a:rPr lang="en-GB" sz="1600" dirty="0" err="1">
                <a:latin typeface="Arial" panose="020B0604020202020204" pitchFamily="34" charset="0"/>
                <a:cs typeface="Arial" panose="020B0604020202020204" pitchFamily="34" charset="0"/>
              </a:rPr>
              <a:t>Beltagi</a:t>
            </a:r>
            <a:r>
              <a:rPr lang="en-GB" sz="1600" dirty="0">
                <a:latin typeface="Arial" panose="020B0604020202020204" pitchFamily="34" charset="0"/>
                <a:cs typeface="Arial" panose="020B0604020202020204" pitchFamily="34" charset="0"/>
              </a:rPr>
              <a:t>, (2024) </a:t>
            </a:r>
            <a:r>
              <a:rPr lang="en-GB" sz="1600" i="1" dirty="0">
                <a:latin typeface="Arial" panose="020B0604020202020204" pitchFamily="34" charset="0"/>
                <a:cs typeface="Arial" panose="020B0604020202020204" pitchFamily="34" charset="0"/>
              </a:rPr>
              <a:t>Nutritional management and autism spectrum disorder:</a:t>
            </a:r>
            <a:r>
              <a:rPr lang="en-GB" sz="1600" dirty="0">
                <a:latin typeface="Arial" panose="020B0604020202020204" pitchFamily="34" charset="0"/>
                <a:cs typeface="Arial" panose="020B0604020202020204" pitchFamily="34" charset="0"/>
              </a:rPr>
              <a:t> A Systematic review. Available at </a:t>
            </a:r>
            <a:r>
              <a:rPr lang="en-GB" sz="1600" dirty="0">
                <a:latin typeface="Arial" panose="020B0604020202020204" pitchFamily="34" charset="0"/>
                <a:cs typeface="Arial" panose="020B0604020202020204" pitchFamily="34" charset="0"/>
                <a:hlinkClick r:id="rId2"/>
              </a:rPr>
              <a:t>https://doi:10.5409/wjcp.v13.14.99649</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NIH, (2025) </a:t>
            </a:r>
            <a:r>
              <a:rPr lang="en-GB" sz="1600" i="1" dirty="0">
                <a:latin typeface="Arial" panose="020B0604020202020204" pitchFamily="34" charset="0"/>
                <a:cs typeface="Arial" panose="020B0604020202020204" pitchFamily="34" charset="0"/>
              </a:rPr>
              <a:t>Childhood Allergy and Neurodivergence: </a:t>
            </a:r>
            <a:r>
              <a:rPr lang="en-GB" sz="1600" dirty="0">
                <a:latin typeface="Arial" panose="020B0604020202020204" pitchFamily="34" charset="0"/>
                <a:cs typeface="Arial" panose="020B0604020202020204" pitchFamily="34" charset="0"/>
              </a:rPr>
              <a:t>A cross-Sectional Analysis in a UK-Birth Cohort, Dec;80(12):3452-3453 Available at </a:t>
            </a:r>
            <a:r>
              <a:rPr lang="en-GB" sz="1600" dirty="0">
                <a:latin typeface="Arial" panose="020B0604020202020204" pitchFamily="34" charset="0"/>
                <a:cs typeface="Arial" panose="020B0604020202020204" pitchFamily="34" charset="0"/>
                <a:hlinkClick r:id="rId3"/>
              </a:rPr>
              <a:t>https://doi:10.1111/all.70000</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NIH, (2020) </a:t>
            </a:r>
            <a:r>
              <a:rPr lang="en-GB" sz="1600" i="1" dirty="0">
                <a:latin typeface="Arial" panose="020B0604020202020204" pitchFamily="34" charset="0"/>
                <a:cs typeface="Arial" panose="020B0604020202020204" pitchFamily="34" charset="0"/>
              </a:rPr>
              <a:t>Autism spectrum disorders: </a:t>
            </a:r>
            <a:r>
              <a:rPr lang="en-GB" sz="1600" dirty="0">
                <a:latin typeface="Arial" panose="020B0604020202020204" pitchFamily="34" charset="0"/>
                <a:cs typeface="Arial" panose="020B0604020202020204" pitchFamily="34" charset="0"/>
              </a:rPr>
              <a:t>A focus on the tactile domain. Front Psychiatry. Jan 28:10:1016. Available at </a:t>
            </a:r>
            <a:r>
              <a:rPr lang="en-GB" sz="1600" dirty="0">
                <a:latin typeface="Arial" panose="020B0604020202020204" pitchFamily="34" charset="0"/>
                <a:cs typeface="Arial" panose="020B0604020202020204" pitchFamily="34" charset="0"/>
                <a:hlinkClick r:id="rId4"/>
              </a:rPr>
              <a:t>https://doi:10.3389/fpsyt.2019.01016</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NIH, (2020) </a:t>
            </a:r>
            <a:r>
              <a:rPr lang="en-GB" sz="1600" i="1" dirty="0">
                <a:latin typeface="Arial" panose="020B0604020202020204" pitchFamily="34" charset="0"/>
                <a:cs typeface="Arial" panose="020B0604020202020204" pitchFamily="34" charset="0"/>
              </a:rPr>
              <a:t>Picky eating in children: causes and consequences</a:t>
            </a:r>
            <a:r>
              <a:rPr lang="en-GB" sz="1600" dirty="0">
                <a:latin typeface="Arial" panose="020B0604020202020204" pitchFamily="34" charset="0"/>
                <a:cs typeface="Arial" panose="020B0604020202020204" pitchFamily="34" charset="0"/>
              </a:rPr>
              <a:t>.78(2):pp161-169. Available at </a:t>
            </a:r>
            <a:r>
              <a:rPr lang="en-GB" sz="1600" dirty="0">
                <a:latin typeface="Arial" panose="020B0604020202020204" pitchFamily="34" charset="0"/>
                <a:cs typeface="Arial" panose="020B0604020202020204" pitchFamily="34" charset="0"/>
                <a:hlinkClick r:id="rId5"/>
              </a:rPr>
              <a:t>https://doi:10.1017/s0029665118002586</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Pancheva-Dimitrova., Braykova, R, Toneva, Ahmed F, Iotova V. </a:t>
            </a:r>
            <a:r>
              <a:rPr lang="en-GB" sz="1600" i="1" dirty="0">
                <a:latin typeface="Arial" panose="020B0604020202020204" pitchFamily="34" charset="0"/>
                <a:cs typeface="Arial" panose="020B0604020202020204" pitchFamily="34" charset="0"/>
              </a:rPr>
              <a:t>Beyond the plate: nutritional gaps and health risks in selective eaters with ASD- </a:t>
            </a:r>
            <a:r>
              <a:rPr lang="en-GB" sz="1600" dirty="0">
                <a:latin typeface="Arial" panose="020B0604020202020204" pitchFamily="34" charset="0"/>
                <a:cs typeface="Arial" panose="020B0604020202020204" pitchFamily="34" charset="0"/>
              </a:rPr>
              <a:t>a narrative review. BMC Paediatric. May 19;26(1):647 Available at </a:t>
            </a:r>
            <a:r>
              <a:rPr lang="en-GB" sz="1600" dirty="0">
                <a:latin typeface="Arial" panose="020B0604020202020204" pitchFamily="34" charset="0"/>
                <a:cs typeface="Arial" panose="020B0604020202020204" pitchFamily="34" charset="0"/>
                <a:hlinkClick r:id="rId6"/>
              </a:rPr>
              <a:t>https://doi:10.1186/s/28s7-026-06977-2</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Science direct (2025) </a:t>
            </a:r>
            <a:r>
              <a:rPr lang="en-GB" sz="1600" i="1" dirty="0">
                <a:latin typeface="Arial" panose="020B0604020202020204" pitchFamily="34" charset="0"/>
                <a:cs typeface="Arial" panose="020B0604020202020204" pitchFamily="34" charset="0"/>
              </a:rPr>
              <a:t>Prevalence of food selectivity and eating disorders in autism: </a:t>
            </a:r>
            <a:r>
              <a:rPr lang="en-GB" sz="1600" dirty="0">
                <a:latin typeface="Arial" panose="020B0604020202020204" pitchFamily="34" charset="0"/>
                <a:cs typeface="Arial" panose="020B0604020202020204" pitchFamily="34" charset="0"/>
              </a:rPr>
              <a:t>A meta-analysis. Available at </a:t>
            </a:r>
            <a:r>
              <a:rPr lang="en-GB" sz="1600" dirty="0">
                <a:latin typeface="Arial" panose="020B0604020202020204" pitchFamily="34" charset="0"/>
                <a:cs typeface="Arial" panose="020B0604020202020204" pitchFamily="34" charset="0"/>
                <a:hlinkClick r:id="rId7"/>
              </a:rPr>
              <a:t>https://www.sciencedirect.com/science/article/abs/pii/s0003448725002471</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Sharp. W. G., &amp; Jaquess. D.L. </a:t>
            </a:r>
            <a:r>
              <a:rPr lang="en-GB" sz="1600" i="1" dirty="0">
                <a:latin typeface="Arial" panose="020B0604020202020204" pitchFamily="34" charset="0"/>
                <a:cs typeface="Arial" panose="020B0604020202020204" pitchFamily="34" charset="0"/>
              </a:rPr>
              <a:t>Bite size and texture assessments to prescribe treatment for severe food selectivity in Autism</a:t>
            </a:r>
            <a:r>
              <a:rPr lang="en-GB" sz="1600" dirty="0">
                <a:latin typeface="Arial" panose="020B0604020202020204" pitchFamily="34" charset="0"/>
                <a:cs typeface="Arial" panose="020B0604020202020204" pitchFamily="34" charset="0"/>
              </a:rPr>
              <a:t>, (2009).24:pp157-170 Google Scholar. Available at </a:t>
            </a:r>
            <a:r>
              <a:rPr lang="en-GB" sz="1600" dirty="0">
                <a:latin typeface="Arial" panose="020B0604020202020204" pitchFamily="34" charset="0"/>
                <a:cs typeface="Arial" panose="020B0604020202020204" pitchFamily="34" charset="0"/>
                <a:hlinkClick r:id="rId8"/>
              </a:rPr>
              <a:t>https://doi:1.1002/bin.282</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Wallace, G.L, Llewellyn, C., Fildes, A., &amp; Ronald, A. (2018) </a:t>
            </a:r>
            <a:r>
              <a:rPr lang="en-GB" sz="1600" i="1" dirty="0">
                <a:latin typeface="Arial" panose="020B0604020202020204" pitchFamily="34" charset="0"/>
                <a:cs typeface="Arial" panose="020B0604020202020204" pitchFamily="34" charset="0"/>
              </a:rPr>
              <a:t>Autism Spectrum disorder and food neophobia: </a:t>
            </a:r>
            <a:r>
              <a:rPr lang="en-GB" sz="1600" dirty="0">
                <a:latin typeface="Arial" panose="020B0604020202020204" pitchFamily="34" charset="0"/>
                <a:cs typeface="Arial" panose="020B0604020202020204" pitchFamily="34" charset="0"/>
              </a:rPr>
              <a:t>Clinical and Subclinical links. The American Journal of Clinical Nutrition, Volume 108(4), pp701-707 Available at </a:t>
            </a:r>
            <a:r>
              <a:rPr lang="en-GB" sz="1600" dirty="0">
                <a:latin typeface="Arial" panose="020B0604020202020204" pitchFamily="34" charset="0"/>
                <a:cs typeface="Arial" panose="020B0604020202020204" pitchFamily="34" charset="0"/>
                <a:hlinkClick r:id="rId9"/>
              </a:rPr>
              <a:t>https://doi.org/10.1093/ajcn/nqy163</a:t>
            </a: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374014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6C434-B201-2BAB-19DC-6A2F380AF575}"/>
              </a:ext>
            </a:extLst>
          </p:cNvPr>
          <p:cNvSpPr>
            <a:spLocks noGrp="1"/>
          </p:cNvSpPr>
          <p:nvPr>
            <p:ph type="ctrTitle"/>
          </p:nvPr>
        </p:nvSpPr>
        <p:spPr>
          <a:xfrm>
            <a:off x="640080" y="325369"/>
            <a:ext cx="4368602" cy="1956841"/>
          </a:xfrm>
        </p:spPr>
        <p:txBody>
          <a:bodyPr vert="horz" lIns="91440" tIns="45720" rIns="91440" bIns="45720" rtlCol="0" anchor="b">
            <a:normAutofit/>
          </a:bodyPr>
          <a:lstStyle/>
          <a:p>
            <a:pPr algn="l"/>
            <a:r>
              <a:rPr lang="en-US" sz="2200" dirty="0"/>
              <a:t>University of Wales </a:t>
            </a:r>
            <a:br>
              <a:rPr lang="en-US" sz="2200" dirty="0"/>
            </a:br>
            <a:r>
              <a:rPr lang="en-US" sz="2200" dirty="0"/>
              <a:t>Trinity Saint David</a:t>
            </a:r>
            <a:br>
              <a:rPr lang="en-US" sz="2200" dirty="0"/>
            </a:br>
            <a:r>
              <a:rPr lang="en-US" sz="2200" dirty="0"/>
              <a:t>Task 2 Campaign</a:t>
            </a:r>
            <a:br>
              <a:rPr lang="en-US" sz="2200" dirty="0"/>
            </a:br>
            <a:r>
              <a:rPr lang="en-US" sz="2200" dirty="0"/>
              <a:t>Diet and Nutrition with Autistic Children from the age 4-7  years  </a:t>
            </a:r>
            <a:br>
              <a:rPr lang="en-US" sz="2200" dirty="0"/>
            </a:br>
            <a:endParaRPr lang="en-US" sz="2200" dirty="0"/>
          </a:p>
        </p:txBody>
      </p:sp>
      <p:sp>
        <p:nvSpPr>
          <p:cNvPr id="3" name="Subtitle 2">
            <a:extLst>
              <a:ext uri="{FF2B5EF4-FFF2-40B4-BE49-F238E27FC236}">
                <a16:creationId xmlns:a16="http://schemas.microsoft.com/office/drawing/2014/main" id="{6DFCA307-ABA5-3D24-2B4B-CAF5E1D2DCBA}"/>
              </a:ext>
            </a:extLst>
          </p:cNvPr>
          <p:cNvSpPr>
            <a:spLocks noGrp="1"/>
          </p:cNvSpPr>
          <p:nvPr>
            <p:ph type="subTitle" idx="1"/>
          </p:nvPr>
        </p:nvSpPr>
        <p:spPr>
          <a:xfrm>
            <a:off x="640080" y="2872899"/>
            <a:ext cx="4243589" cy="3320668"/>
          </a:xfrm>
        </p:spPr>
        <p:txBody>
          <a:bodyPr vert="horz" lIns="91440" tIns="45720" rIns="91440" bIns="45720" rtlCol="0">
            <a:normAutofit/>
          </a:bodyPr>
          <a:lstStyle/>
          <a:p>
            <a:pPr algn="l"/>
            <a:r>
              <a:rPr lang="en-US" sz="2000" dirty="0"/>
              <a:t>                                                  </a:t>
            </a:r>
          </a:p>
          <a:p>
            <a:pPr indent="-228600" algn="l">
              <a:buFont typeface="Arial" panose="020B0604020202020204" pitchFamily="34" charset="0"/>
              <a:buChar char="•"/>
            </a:pPr>
            <a:endParaRPr lang="en-US" sz="2000" dirty="0"/>
          </a:p>
          <a:p>
            <a:pPr indent="-228600" algn="l">
              <a:buFont typeface="Arial" panose="020B0604020202020204" pitchFamily="34" charset="0"/>
              <a:buChar char="•"/>
            </a:pPr>
            <a:endParaRPr lang="en-US" sz="2000" dirty="0"/>
          </a:p>
          <a:p>
            <a:pPr indent="-228600" algn="l">
              <a:buFont typeface="Arial" panose="020B0604020202020204" pitchFamily="34" charset="0"/>
              <a:buChar char="•"/>
            </a:pPr>
            <a:r>
              <a:rPr lang="en-US" sz="2000" dirty="0"/>
              <a:t>Lecturer: Dr Hamdi Hussain                                                                 </a:t>
            </a:r>
          </a:p>
          <a:p>
            <a:pPr indent="-228600" algn="l">
              <a:buChar char="•"/>
            </a:pPr>
            <a:r>
              <a:rPr lang="en-US" sz="2000" dirty="0"/>
              <a:t>Daniel Merda </a:t>
            </a:r>
          </a:p>
          <a:p>
            <a:pPr indent="-228600" algn="l">
              <a:buChar char="•"/>
            </a:pPr>
            <a:r>
              <a:rPr lang="en-US" sz="2000" dirty="0"/>
              <a:t>ID:  2608678 </a:t>
            </a:r>
            <a:br>
              <a:rPr lang="en-US" sz="2000" dirty="0"/>
            </a:br>
            <a:r>
              <a:rPr lang="en-US" sz="2000" dirty="0"/>
              <a:t>                                                                            </a:t>
            </a:r>
            <a:endParaRPr lang="en-US" dirty="0"/>
          </a:p>
        </p:txBody>
      </p:sp>
      <p:pic>
        <p:nvPicPr>
          <p:cNvPr id="5" name="Picture 4" descr="A child looking at a plate of broccoli&#10;&#10;AI-generated content may be incorrect.">
            <a:extLst>
              <a:ext uri="{FF2B5EF4-FFF2-40B4-BE49-F238E27FC236}">
                <a16:creationId xmlns:a16="http://schemas.microsoft.com/office/drawing/2014/main" id="{FAAE7577-069D-C3E7-5304-352C839B9935}"/>
              </a:ext>
            </a:extLst>
          </p:cNvPr>
          <p:cNvPicPr>
            <a:picLocks noChangeAspect="1"/>
          </p:cNvPicPr>
          <p:nvPr/>
        </p:nvPicPr>
        <p:blipFill>
          <a:blip r:embed="rId2">
            <a:extLst>
              <a:ext uri="{28A0092B-C50C-407E-A947-70E740481C1C}">
                <a14:useLocalDpi xmlns:a14="http://schemas.microsoft.com/office/drawing/2010/main" val="0"/>
              </a:ext>
            </a:extLst>
          </a:blip>
          <a:srcRect l="13761" r="1101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5730860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EEBE2F-5025-7302-D0C6-8130E57C9FF0}"/>
              </a:ext>
            </a:extLst>
          </p:cNvPr>
          <p:cNvSpPr>
            <a:spLocks noGrp="1"/>
          </p:cNvSpPr>
          <p:nvPr>
            <p:ph type="title"/>
          </p:nvPr>
        </p:nvSpPr>
        <p:spPr>
          <a:xfrm>
            <a:off x="686834" y="1153572"/>
            <a:ext cx="3200400" cy="4461163"/>
          </a:xfrm>
        </p:spPr>
        <p:txBody>
          <a:bodyPr>
            <a:normAutofit/>
          </a:bodyPr>
          <a:lstStyle/>
          <a:p>
            <a:r>
              <a:rPr lang="en-GB">
                <a:solidFill>
                  <a:srgbClr val="FFFFFF"/>
                </a:solidFill>
              </a:rPr>
              <a:t>Diet and Nutrition with Autistic Children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8F35F5-3C00-B89F-A5C1-AAAC110D5AFD}"/>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600"/>
              <a:t>This campaign will adopt a family-centred and person-centred approach. It will recognise that autistic children have different sensory preferences, nutritional needs and eating behaviours. </a:t>
            </a:r>
            <a:endParaRPr lang="en-US" sz="2600"/>
          </a:p>
          <a:p>
            <a:r>
              <a:rPr lang="en-GB" sz="2600"/>
              <a:t>The campaign will aim to support families to make realistic and sustainable dietary improvements.</a:t>
            </a:r>
          </a:p>
          <a:p>
            <a:r>
              <a:rPr lang="en-GB" sz="2600"/>
              <a:t> Objectives of the campaign; to improve awareness, knowledge and confidence among parents as well as carers.</a:t>
            </a:r>
          </a:p>
          <a:p>
            <a:r>
              <a:rPr lang="en-GB" sz="2600"/>
              <a:t>Our target population will be parents and carers of autistic children in Birmingham City .</a:t>
            </a:r>
          </a:p>
        </p:txBody>
      </p:sp>
    </p:spTree>
    <p:extLst>
      <p:ext uri="{BB962C8B-B14F-4D97-AF65-F5344CB8AC3E}">
        <p14:creationId xmlns:p14="http://schemas.microsoft.com/office/powerpoint/2010/main" val="41767153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962D33A-FA65-238A-613E-E218CD1DC687}"/>
              </a:ext>
            </a:extLst>
          </p:cNvPr>
          <p:cNvPicPr>
            <a:picLocks noChangeAspect="1"/>
          </p:cNvPicPr>
          <p:nvPr/>
        </p:nvPicPr>
        <p:blipFill>
          <a:blip r:embed="rId2"/>
          <a:srcRect l="1597" r="19915" b="6984"/>
          <a:stretch>
            <a:fillRect/>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8A11C3-1555-9E16-5A2E-EA053332CCAE}"/>
              </a:ext>
            </a:extLst>
          </p:cNvPr>
          <p:cNvSpPr>
            <a:spLocks noGrp="1"/>
          </p:cNvSpPr>
          <p:nvPr>
            <p:ph type="ctrTitle"/>
          </p:nvPr>
        </p:nvSpPr>
        <p:spPr>
          <a:xfrm>
            <a:off x="371094" y="1161288"/>
            <a:ext cx="3438144" cy="1124712"/>
          </a:xfrm>
        </p:spPr>
        <p:txBody>
          <a:bodyPr vert="horz" lIns="91440" tIns="45720" rIns="91440" bIns="45720" rtlCol="0" anchor="b">
            <a:normAutofit/>
          </a:bodyPr>
          <a:lstStyle/>
          <a:p>
            <a:pPr algn="l"/>
            <a:r>
              <a:rPr lang="en-US" sz="2400">
                <a:solidFill>
                  <a:schemeClr val="bg1"/>
                </a:solidFill>
              </a:rPr>
              <a:t>In this campaign; </a:t>
            </a:r>
            <a:br>
              <a:rPr lang="en-US" sz="2400">
                <a:solidFill>
                  <a:schemeClr val="bg1"/>
                </a:solidFill>
              </a:rPr>
            </a:br>
            <a:r>
              <a:rPr lang="en-US" sz="2400">
                <a:solidFill>
                  <a:schemeClr val="bg1"/>
                </a:solidFill>
              </a:rPr>
              <a:t>we will discuss  the points below</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055E55E3-6EAC-9E27-888D-CE0213663C51}"/>
              </a:ext>
            </a:extLst>
          </p:cNvPr>
          <p:cNvSpPr>
            <a:spLocks noGrp="1"/>
          </p:cNvSpPr>
          <p:nvPr>
            <p:ph type="subTitle" idx="1"/>
          </p:nvPr>
        </p:nvSpPr>
        <p:spPr>
          <a:xfrm>
            <a:off x="371094" y="2718054"/>
            <a:ext cx="3438906" cy="3207258"/>
          </a:xfrm>
        </p:spPr>
        <p:txBody>
          <a:bodyPr vert="horz" lIns="91440" tIns="45720" rIns="91440" bIns="45720" rtlCol="0">
            <a:normAutofit/>
          </a:bodyPr>
          <a:lstStyle/>
          <a:p>
            <a:pPr marL="457200" indent="-228600" algn="l">
              <a:buFont typeface="Arial" panose="020B0604020202020204" pitchFamily="34" charset="0"/>
              <a:buChar char="•"/>
            </a:pPr>
            <a:r>
              <a:rPr lang="en-US" sz="1700">
                <a:solidFill>
                  <a:schemeClr val="bg1"/>
                </a:solidFill>
              </a:rPr>
              <a:t>Types of evaluation </a:t>
            </a:r>
          </a:p>
          <a:p>
            <a:pPr marL="457200" indent="-228600" algn="l">
              <a:buFont typeface="Arial" panose="020B0604020202020204" pitchFamily="34" charset="0"/>
              <a:buChar char="•"/>
            </a:pPr>
            <a:r>
              <a:rPr lang="en-US" sz="1700">
                <a:solidFill>
                  <a:schemeClr val="bg1"/>
                </a:solidFill>
              </a:rPr>
              <a:t>How the aims will be measured </a:t>
            </a:r>
          </a:p>
          <a:p>
            <a:pPr marL="457200" indent="-228600" algn="l">
              <a:buFont typeface="Arial" panose="020B0604020202020204" pitchFamily="34" charset="0"/>
              <a:buChar char="•"/>
            </a:pPr>
            <a:r>
              <a:rPr lang="en-US" sz="1700">
                <a:solidFill>
                  <a:schemeClr val="bg1"/>
                </a:solidFill>
              </a:rPr>
              <a:t>Eye-catching poster </a:t>
            </a:r>
          </a:p>
          <a:p>
            <a:pPr marL="457200" indent="-228600" algn="l">
              <a:buFont typeface="Arial" panose="020B0604020202020204" pitchFamily="34" charset="0"/>
              <a:buChar char="•"/>
            </a:pPr>
            <a:r>
              <a:rPr lang="en-US" sz="1700">
                <a:solidFill>
                  <a:schemeClr val="bg1"/>
                </a:solidFill>
              </a:rPr>
              <a:t>Potential partners and organization's </a:t>
            </a:r>
          </a:p>
          <a:p>
            <a:pPr marL="457200" indent="-228600" algn="l">
              <a:buFont typeface="Arial" panose="020B0604020202020204" pitchFamily="34" charset="0"/>
              <a:buChar char="•"/>
            </a:pPr>
            <a:r>
              <a:rPr lang="en-US" sz="1700">
                <a:solidFill>
                  <a:schemeClr val="bg1"/>
                </a:solidFill>
              </a:rPr>
              <a:t>Resources that can be replicated</a:t>
            </a:r>
          </a:p>
          <a:p>
            <a:pPr indent="-228600" algn="l">
              <a:buFont typeface="Arial" panose="020B0604020202020204" pitchFamily="34" charset="0"/>
              <a:buChar char="•"/>
            </a:pPr>
            <a:r>
              <a:rPr lang="en-US" sz="1700">
                <a:solidFill>
                  <a:schemeClr val="bg1"/>
                </a:solidFill>
              </a:rPr>
              <a:t> </a:t>
            </a:r>
          </a:p>
        </p:txBody>
      </p:sp>
    </p:spTree>
    <p:extLst>
      <p:ext uri="{BB962C8B-B14F-4D97-AF65-F5344CB8AC3E}">
        <p14:creationId xmlns:p14="http://schemas.microsoft.com/office/powerpoint/2010/main" val="11112437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F38C173-6EBF-96E6-1A70-878A1F5FC95E}"/>
              </a:ext>
            </a:extLst>
          </p:cNvPr>
          <p:cNvPicPr>
            <a:picLocks noChangeAspect="1"/>
          </p:cNvPicPr>
          <p:nvPr/>
        </p:nvPicPr>
        <p:blipFill>
          <a:blip r:embed="rId2"/>
          <a:srcRect l="3815" r="22658" b="3852"/>
          <a:stretch>
            <a:fillRect/>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FB91E6-17B0-0AE1-B857-001556789854}"/>
              </a:ext>
            </a:extLst>
          </p:cNvPr>
          <p:cNvSpPr>
            <a:spLocks noGrp="1"/>
          </p:cNvSpPr>
          <p:nvPr>
            <p:ph type="title"/>
          </p:nvPr>
        </p:nvSpPr>
        <p:spPr>
          <a:xfrm>
            <a:off x="477981" y="1122363"/>
            <a:ext cx="4023360" cy="3204134"/>
          </a:xfrm>
        </p:spPr>
        <p:txBody>
          <a:bodyPr vert="horz" lIns="91440" tIns="45720" rIns="91440" bIns="45720" rtlCol="0" anchor="b">
            <a:normAutofit fontScale="90000"/>
          </a:bodyPr>
          <a:lstStyle/>
          <a:p>
            <a:r>
              <a:rPr lang="en-US" sz="1200" u="sng">
                <a:solidFill>
                  <a:schemeClr val="bg1"/>
                </a:solidFill>
              </a:rPr>
              <a:t>Campaign: Health Eating for Children With Autism </a:t>
            </a:r>
            <a:br>
              <a:rPr lang="en-US" sz="1200" u="sng">
                <a:solidFill>
                  <a:schemeClr val="bg1"/>
                </a:solidFill>
              </a:rPr>
            </a:br>
            <a:br>
              <a:rPr lang="en-US" sz="1200" u="sng"/>
            </a:br>
            <a:br>
              <a:rPr lang="en-US" sz="1200" u="sng"/>
            </a:br>
            <a:br>
              <a:rPr lang="en-US" sz="1200" u="sng"/>
            </a:br>
            <a:br>
              <a:rPr lang="en-US" sz="1200"/>
            </a:br>
            <a:r>
              <a:rPr lang="en-US" sz="1200">
                <a:solidFill>
                  <a:schemeClr val="bg1"/>
                </a:solidFill>
              </a:rPr>
              <a:t>Types of evaluation</a:t>
            </a:r>
            <a:br>
              <a:rPr lang="en-US" sz="1200">
                <a:solidFill>
                  <a:schemeClr val="bg1"/>
                </a:solidFill>
              </a:rPr>
            </a:br>
            <a:br>
              <a:rPr lang="en-US" sz="1200"/>
            </a:br>
            <a:r>
              <a:rPr lang="en-US" sz="1200">
                <a:solidFill>
                  <a:schemeClr val="bg1"/>
                </a:solidFill>
              </a:rPr>
              <a:t> Is useful most of the time because it determines whether the campaign is moving in the aims and whether the activities have an effect  on children, parents and carers. In this campaign process, outcome and impact evaluation.  </a:t>
            </a:r>
            <a:br>
              <a:rPr lang="en-US" sz="1200"/>
            </a:br>
            <a:br>
              <a:rPr lang="en-US" sz="1200"/>
            </a:br>
            <a:br>
              <a:rPr lang="en-US" sz="1200"/>
            </a:br>
            <a:br>
              <a:rPr lang="en-US" sz="1200"/>
            </a:br>
            <a:br>
              <a:rPr lang="en-US" sz="1200"/>
            </a:br>
            <a:br>
              <a:rPr lang="en-US" sz="1200"/>
            </a:br>
            <a:br>
              <a:rPr lang="en-US" sz="1200"/>
            </a:br>
            <a:br>
              <a:rPr lang="en-US" sz="1200"/>
            </a:br>
            <a:endParaRPr lang="en-US" sz="1200">
              <a:solidFill>
                <a:schemeClr val="bg1"/>
              </a:solidFill>
            </a:endParaRP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572679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FAF45F-DB64-2E16-0DC2-8159E2543A55}"/>
              </a:ext>
            </a:extLst>
          </p:cNvPr>
          <p:cNvSpPr>
            <a:spLocks noGrp="1"/>
          </p:cNvSpPr>
          <p:nvPr>
            <p:ph type="ctrTitle"/>
          </p:nvPr>
        </p:nvSpPr>
        <p:spPr>
          <a:xfrm>
            <a:off x="686834" y="1153572"/>
            <a:ext cx="3200400" cy="4461163"/>
          </a:xfrm>
        </p:spPr>
        <p:txBody>
          <a:bodyPr vert="horz" lIns="91440" tIns="45720" rIns="91440" bIns="45720" rtlCol="0" anchor="ctr">
            <a:normAutofit/>
          </a:bodyPr>
          <a:lstStyle/>
          <a:p>
            <a:pPr algn="l"/>
            <a:r>
              <a:rPr lang="en-US" sz="4400" kern="1200">
                <a:solidFill>
                  <a:srgbClr val="FFFFFF"/>
                </a:solidFill>
                <a:latin typeface="+mj-lt"/>
                <a:ea typeface="+mj-ea"/>
                <a:cs typeface="+mj-cs"/>
              </a:rPr>
              <a:t>A. Process evaluation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Subtitle 2">
            <a:extLst>
              <a:ext uri="{FF2B5EF4-FFF2-40B4-BE49-F238E27FC236}">
                <a16:creationId xmlns:a16="http://schemas.microsoft.com/office/drawing/2014/main" id="{A3B704E5-A6BA-BEA3-E134-4DE12C683809}"/>
              </a:ext>
            </a:extLst>
          </p:cNvPr>
          <p:cNvSpPr>
            <a:spLocks noGrp="1"/>
          </p:cNvSpPr>
          <p:nvPr>
            <p:ph type="subTitle" idx="1"/>
          </p:nvPr>
        </p:nvSpPr>
        <p:spPr>
          <a:xfrm>
            <a:off x="4447308" y="591344"/>
            <a:ext cx="6906491" cy="5585619"/>
          </a:xfrm>
        </p:spPr>
        <p:txBody>
          <a:bodyPr vert="horz" lIns="91440" tIns="45720" rIns="91440" bIns="45720" rtlCol="0" anchor="ctr">
            <a:normAutofit/>
          </a:bodyPr>
          <a:lstStyle/>
          <a:p>
            <a:pPr marL="285750" indent="-228600" algn="l">
              <a:buFont typeface="Arial" panose="020B0604020202020204" pitchFamily="34" charset="0"/>
              <a:buChar char="•"/>
            </a:pPr>
            <a:r>
              <a:rPr lang="en-US" sz="2000"/>
              <a:t>Dietary intake evaluation to help track the exact nutritional use as well as identify restricted food types. </a:t>
            </a:r>
          </a:p>
          <a:p>
            <a:pPr marL="285750" indent="-228600" algn="l">
              <a:buFont typeface="Arial" panose="020B0604020202020204" pitchFamily="34" charset="0"/>
              <a:buChar char="•"/>
            </a:pPr>
            <a:r>
              <a:rPr lang="en-US" sz="2000"/>
              <a:t>Behavioral and mealtime evaluation focuses on to tracing behavers during mealtime like  high anxiety or rigidity.</a:t>
            </a:r>
          </a:p>
          <a:p>
            <a:pPr marL="285750" indent="-228600" algn="l">
              <a:buFont typeface="Arial" panose="020B0604020202020204" pitchFamily="34" charset="0"/>
              <a:buChar char="•"/>
            </a:pPr>
            <a:r>
              <a:rPr lang="en-US" sz="2000"/>
              <a:t>Sensory and Oral-Motor Appraisals. This will be achieved by multidisciplinary screening .</a:t>
            </a:r>
          </a:p>
          <a:p>
            <a:pPr indent="-228600" algn="l">
              <a:buFont typeface="Arial" panose="020B0604020202020204" pitchFamily="34" charset="0"/>
              <a:buChar char="•"/>
              <a:defRPr/>
            </a:pPr>
            <a:r>
              <a:rPr lang="en-US" sz="2000"/>
              <a:t>    Biochemical and Anthropometric screening:</a:t>
            </a:r>
          </a:p>
          <a:p>
            <a:pPr indent="-228600" algn="l">
              <a:buFont typeface="Arial" panose="020B0604020202020204" pitchFamily="34" charset="0"/>
              <a:buChar char="•"/>
            </a:pPr>
            <a:endParaRPr lang="en-US" sz="2000"/>
          </a:p>
        </p:txBody>
      </p:sp>
    </p:spTree>
    <p:extLst>
      <p:ext uri="{BB962C8B-B14F-4D97-AF65-F5344CB8AC3E}">
        <p14:creationId xmlns:p14="http://schemas.microsoft.com/office/powerpoint/2010/main" val="37135793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2DBEF6-793E-098F-C1D1-95B17459A639}"/>
              </a:ext>
            </a:extLst>
          </p:cNvPr>
          <p:cNvSpPr>
            <a:spLocks noGrp="1"/>
          </p:cNvSpPr>
          <p:nvPr>
            <p:ph type="title"/>
          </p:nvPr>
        </p:nvSpPr>
        <p:spPr>
          <a:xfrm>
            <a:off x="838201" y="365125"/>
            <a:ext cx="5251316" cy="1807305"/>
          </a:xfrm>
        </p:spPr>
        <p:txBody>
          <a:bodyPr>
            <a:normAutofit/>
          </a:bodyPr>
          <a:lstStyle/>
          <a:p>
            <a:pPr>
              <a:buFont typeface="Arial" panose="020B0604020202020204" pitchFamily="34" charset="0"/>
              <a:buChar char="•"/>
            </a:pPr>
            <a:r>
              <a:rPr lang="en-GB">
                <a:latin typeface="Aptos" panose="02110004020202020204"/>
              </a:rPr>
              <a:t>B. Impact </a:t>
            </a:r>
            <a:br>
              <a:rPr lang="en-GB">
                <a:latin typeface="Aptos" panose="02110004020202020204"/>
              </a:rPr>
            </a:br>
            <a:endParaRPr lang="en-GB"/>
          </a:p>
        </p:txBody>
      </p:sp>
      <p:sp>
        <p:nvSpPr>
          <p:cNvPr id="3" name="Content Placeholder 2">
            <a:extLst>
              <a:ext uri="{FF2B5EF4-FFF2-40B4-BE49-F238E27FC236}">
                <a16:creationId xmlns:a16="http://schemas.microsoft.com/office/drawing/2014/main" id="{D081109C-89E4-4DD8-881A-446ECA2FA05B}"/>
              </a:ext>
            </a:extLst>
          </p:cNvPr>
          <p:cNvSpPr>
            <a:spLocks noGrp="1"/>
          </p:cNvSpPr>
          <p:nvPr>
            <p:ph idx="1"/>
          </p:nvPr>
        </p:nvSpPr>
        <p:spPr>
          <a:xfrm>
            <a:off x="838200" y="2333297"/>
            <a:ext cx="4619621" cy="3843666"/>
          </a:xfrm>
        </p:spPr>
        <p:txBody>
          <a:bodyPr>
            <a:normAutofit/>
          </a:bodyPr>
          <a:lstStyle/>
          <a:p>
            <a:pPr marR="0" lvl="0" defTabSz="914400" rtl="0" eaLnBrk="1" fontAlgn="auto" latinLnBrk="0" hangingPunct="1">
              <a:spcBef>
                <a:spcPts val="1000"/>
              </a:spcBef>
              <a:spcAft>
                <a:spcPts val="0"/>
              </a:spcAft>
              <a:buClrTx/>
              <a:buSzTx/>
              <a:buFont typeface="Wingdings" panose="05000000000000000000" pitchFamily="2" charset="2"/>
              <a:buChar char="q"/>
              <a:tabLst/>
              <a:defRPr/>
            </a:pPr>
            <a:r>
              <a:rPr kumimoji="0" lang="en-GB" sz="1700" b="0" i="0" u="none" strike="noStrike" kern="1200" cap="none" spc="0" normalizeH="0" baseline="0" noProof="0">
                <a:ln>
                  <a:noFill/>
                </a:ln>
                <a:effectLst/>
                <a:uLnTx/>
                <a:uFillTx/>
                <a:latin typeface="Aptos" panose="02110004020202020204"/>
                <a:ea typeface="+mn-ea"/>
                <a:cs typeface="+mn-cs"/>
              </a:rPr>
              <a:t>We will work on strongly evaluate </a:t>
            </a:r>
            <a:r>
              <a:rPr lang="en-GB" sz="1700">
                <a:latin typeface="Aptos" panose="02110004020202020204"/>
              </a:rPr>
              <a:t>whether it was</a:t>
            </a:r>
            <a:r>
              <a:rPr kumimoji="0" lang="en-GB" sz="1700" b="0" i="0" u="none" strike="noStrike" kern="1200" cap="none" spc="0" normalizeH="0" baseline="0" noProof="0">
                <a:ln>
                  <a:noFill/>
                </a:ln>
                <a:effectLst/>
                <a:uLnTx/>
                <a:uFillTx/>
                <a:latin typeface="Aptos" panose="02110004020202020204"/>
                <a:ea typeface="+mn-ea"/>
                <a:cs typeface="+mn-cs"/>
              </a:rPr>
              <a:t> delivered as planned </a:t>
            </a:r>
          </a:p>
          <a:p>
            <a:pPr marR="0" lvl="0" defTabSz="914400" rtl="0" eaLnBrk="1" fontAlgn="auto" latinLnBrk="0" hangingPunct="1">
              <a:spcBef>
                <a:spcPts val="1000"/>
              </a:spcBef>
              <a:spcAft>
                <a:spcPts val="0"/>
              </a:spcAft>
              <a:buClrTx/>
              <a:buSzTx/>
              <a:buFont typeface="Wingdings" panose="05000000000000000000" pitchFamily="2" charset="2"/>
              <a:buChar char="q"/>
              <a:tabLst/>
              <a:defRPr/>
            </a:pPr>
            <a:r>
              <a:rPr kumimoji="0" lang="en-GB" sz="1700" b="0" i="0" u="none" strike="noStrike" kern="1200" cap="none" spc="0" normalizeH="0" baseline="0" noProof="0">
                <a:ln>
                  <a:noFill/>
                </a:ln>
                <a:effectLst/>
                <a:uLnTx/>
                <a:uFillTx/>
                <a:latin typeface="Aptos" panose="02110004020202020204"/>
                <a:ea typeface="+mn-ea"/>
                <a:cs typeface="+mn-cs"/>
              </a:rPr>
              <a:t>Recording the number of parents and carers </a:t>
            </a:r>
            <a:r>
              <a:rPr lang="en-GB" sz="1700">
                <a:latin typeface="Aptos" panose="02110004020202020204"/>
              </a:rPr>
              <a:t>who</a:t>
            </a:r>
            <a:r>
              <a:rPr kumimoji="0" lang="en-GB" sz="1700" b="0" i="0" u="none" strike="noStrike" kern="1200" cap="none" spc="0" normalizeH="0" baseline="0" noProof="0">
                <a:ln>
                  <a:noFill/>
                </a:ln>
                <a:effectLst/>
                <a:uLnTx/>
                <a:uFillTx/>
                <a:latin typeface="Aptos" panose="02110004020202020204"/>
                <a:ea typeface="+mn-ea"/>
                <a:cs typeface="+mn-cs"/>
              </a:rPr>
              <a:t> attended autistic children feeding </a:t>
            </a:r>
          </a:p>
          <a:p>
            <a:pPr>
              <a:buFont typeface="Wingdings" panose="05000000000000000000" pitchFamily="2" charset="2"/>
              <a:buChar char="q"/>
              <a:defRPr/>
            </a:pPr>
            <a:r>
              <a:rPr lang="en-GB" sz="1700"/>
              <a:t>Long-term we will visit practical  environments like home, school or care centre to assess behaviour and mealtime and follow the results from occupational and paediatricians' recommendation.</a:t>
            </a:r>
          </a:p>
          <a:p>
            <a:pPr>
              <a:buFont typeface="Wingdings" panose="05000000000000000000" pitchFamily="2" charset="2"/>
              <a:buChar char="q"/>
              <a:defRPr/>
            </a:pPr>
            <a:r>
              <a:rPr lang="en-GB" sz="1700"/>
              <a:t>Sustained improvement in dietary variety, continued use of healthy meal-planning strategies and appropriate referral to specialist nutritional service.</a:t>
            </a:r>
          </a:p>
          <a:p>
            <a:pPr>
              <a:buFont typeface="Wingdings" panose="05000000000000000000" pitchFamily="2" charset="2"/>
              <a:buChar char="q"/>
              <a:defRPr/>
            </a:pPr>
            <a:endParaRPr lang="en-GB" sz="1700"/>
          </a:p>
          <a:p>
            <a:pPr marR="0" lvl="0" defTabSz="914400" rtl="0" eaLnBrk="1" fontAlgn="auto" latinLnBrk="0" hangingPunct="1">
              <a:spcBef>
                <a:spcPts val="1000"/>
              </a:spcBef>
              <a:spcAft>
                <a:spcPts val="0"/>
              </a:spcAft>
              <a:buClrTx/>
              <a:buSzTx/>
              <a:buFont typeface="Wingdings" panose="05000000000000000000" pitchFamily="2" charset="2"/>
              <a:buChar char="q"/>
              <a:tabLst/>
              <a:defRPr/>
            </a:pPr>
            <a:endParaRPr kumimoji="0" lang="en-GB" sz="1700" b="0" i="0" u="none" strike="noStrike" kern="1200" cap="none" spc="0" normalizeH="0" baseline="0" noProof="0">
              <a:ln>
                <a:noFill/>
              </a:ln>
              <a:effectLst/>
              <a:uLnTx/>
              <a:uFillTx/>
              <a:latin typeface="Aptos" panose="02110004020202020204"/>
              <a:ea typeface="+mn-ea"/>
              <a:cs typeface="+mn-cs"/>
            </a:endParaRPr>
          </a:p>
          <a:p>
            <a:endParaRPr lang="en-GB" sz="1700"/>
          </a:p>
        </p:txBody>
      </p:sp>
      <p:pic>
        <p:nvPicPr>
          <p:cNvPr id="4" name="Picture 3">
            <a:extLst>
              <a:ext uri="{FF2B5EF4-FFF2-40B4-BE49-F238E27FC236}">
                <a16:creationId xmlns:a16="http://schemas.microsoft.com/office/drawing/2014/main" id="{64F31335-341E-0CEC-161B-36EC826B98BC}"/>
              </a:ext>
            </a:extLst>
          </p:cNvPr>
          <p:cNvPicPr>
            <a:picLocks noChangeAspect="1"/>
          </p:cNvPicPr>
          <p:nvPr/>
        </p:nvPicPr>
        <p:blipFill>
          <a:blip r:embed="rId2"/>
          <a:srcRect l="28131" r="21440"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0647980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DCF1533-26EF-DE39-ED73-54337698E6D8}"/>
              </a:ext>
            </a:extLst>
          </p:cNvPr>
          <p:cNvSpPr>
            <a:spLocks noGrp="1"/>
          </p:cNvSpPr>
          <p:nvPr>
            <p:ph type="title"/>
          </p:nvPr>
        </p:nvSpPr>
        <p:spPr>
          <a:xfrm>
            <a:off x="838200" y="365125"/>
            <a:ext cx="5393361" cy="1325563"/>
          </a:xfrm>
        </p:spPr>
        <p:txBody>
          <a:bodyPr>
            <a:normAutofit/>
          </a:bodyPr>
          <a:lstStyle/>
          <a:p>
            <a:r>
              <a:rPr lang="en-GB"/>
              <a:t>C. Outcome evaluation </a:t>
            </a:r>
          </a:p>
        </p:txBody>
      </p:sp>
      <p:sp>
        <p:nvSpPr>
          <p:cNvPr id="3" name="Content Placeholder 2">
            <a:extLst>
              <a:ext uri="{FF2B5EF4-FFF2-40B4-BE49-F238E27FC236}">
                <a16:creationId xmlns:a16="http://schemas.microsoft.com/office/drawing/2014/main" id="{37F6365E-5A4C-FB43-562B-8ACE08B48F16}"/>
              </a:ext>
            </a:extLst>
          </p:cNvPr>
          <p:cNvSpPr>
            <a:spLocks noGrp="1"/>
          </p:cNvSpPr>
          <p:nvPr>
            <p:ph idx="1"/>
          </p:nvPr>
        </p:nvSpPr>
        <p:spPr>
          <a:xfrm>
            <a:off x="838200" y="1825625"/>
            <a:ext cx="5393361" cy="4351338"/>
          </a:xfrm>
        </p:spPr>
        <p:txBody>
          <a:bodyPr>
            <a:normAutofit/>
          </a:bodyPr>
          <a:lstStyle/>
          <a:p>
            <a:r>
              <a:rPr lang="en-GB" sz="2200"/>
              <a:t>We will examine short-term and long-term  Outcome Evaluation </a:t>
            </a:r>
          </a:p>
          <a:p>
            <a:r>
              <a:rPr lang="en-GB" sz="2200"/>
              <a:t>In short term we can use questionnaires on the campaign time before and after with parents, carers or stakeholders to </a:t>
            </a:r>
            <a:r>
              <a:rPr kumimoji="0" lang="en-GB" sz="2200" b="0" i="0" u="none" strike="noStrike" kern="1200" cap="none" spc="0" normalizeH="0" baseline="0" noProof="0">
                <a:ln>
                  <a:noFill/>
                </a:ln>
                <a:effectLst/>
                <a:uLnTx/>
                <a:uFillTx/>
                <a:latin typeface="Aptos" panose="02110004020202020204"/>
                <a:ea typeface="+mn-ea"/>
                <a:cs typeface="+mn-cs"/>
              </a:rPr>
              <a:t>Evaluate the change </a:t>
            </a:r>
            <a:r>
              <a:rPr lang="en-GB" sz="2200"/>
              <a:t> in their knowledge of healthy eating, understanding of sensory food preferences and confidence in supporting children with restricted diets.</a:t>
            </a:r>
          </a:p>
          <a:p>
            <a:r>
              <a:rPr lang="en-GB" sz="2200"/>
              <a:t>Distribute leaflets and tract online engagement  </a:t>
            </a:r>
          </a:p>
          <a:p>
            <a:endParaRPr lang="en-GB" sz="2200"/>
          </a:p>
          <a:p>
            <a:pPr marL="0" indent="0">
              <a:buNone/>
            </a:pPr>
            <a:endParaRPr lang="en-GB" sz="2200"/>
          </a:p>
        </p:txBody>
      </p:sp>
      <p:pic>
        <p:nvPicPr>
          <p:cNvPr id="4" name="Picture 3">
            <a:extLst>
              <a:ext uri="{FF2B5EF4-FFF2-40B4-BE49-F238E27FC236}">
                <a16:creationId xmlns:a16="http://schemas.microsoft.com/office/drawing/2014/main" id="{3EFB7CCD-D8EB-3717-23D0-8976C94048F6}"/>
              </a:ext>
            </a:extLst>
          </p:cNvPr>
          <p:cNvPicPr>
            <a:picLocks noChangeAspect="1"/>
          </p:cNvPicPr>
          <p:nvPr/>
        </p:nvPicPr>
        <p:blipFill>
          <a:blip r:embed="rId2"/>
          <a:srcRect l="24345" r="17656"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03895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ECAB1E8-8195-4748-BE71-FF806D8689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text rectangle">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E680EB9-8021-ACFE-E50E-F9BF3B7DEE8C}"/>
              </a:ext>
            </a:extLst>
          </p:cNvPr>
          <p:cNvSpPr>
            <a:spLocks noGrp="1"/>
          </p:cNvSpPr>
          <p:nvPr>
            <p:ph type="ctrTitle"/>
          </p:nvPr>
        </p:nvSpPr>
        <p:spPr>
          <a:xfrm>
            <a:off x="841247" y="978619"/>
            <a:ext cx="3410712" cy="1106424"/>
          </a:xfrm>
        </p:spPr>
        <p:txBody>
          <a:bodyPr vert="horz" lIns="91440" tIns="45720" rIns="91440" bIns="45720" rtlCol="0" anchor="ctr">
            <a:normAutofit/>
          </a:bodyPr>
          <a:lstStyle/>
          <a:p>
            <a:pPr algn="l"/>
            <a:r>
              <a:rPr lang="en-US" sz="2800"/>
              <a:t>2 How the aims will be measured </a:t>
            </a:r>
          </a:p>
        </p:txBody>
      </p:sp>
      <p:sp>
        <p:nvSpPr>
          <p:cNvPr id="15" name="!!accent">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043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121408"/>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F8A942EB-E570-7A98-71DA-D45289B0DD70}"/>
              </a:ext>
            </a:extLst>
          </p:cNvPr>
          <p:cNvSpPr>
            <a:spLocks noGrp="1"/>
          </p:cNvSpPr>
          <p:nvPr>
            <p:ph type="subTitle" idx="1"/>
          </p:nvPr>
        </p:nvSpPr>
        <p:spPr>
          <a:xfrm>
            <a:off x="841247" y="2359152"/>
            <a:ext cx="3410712" cy="3425043"/>
          </a:xfrm>
        </p:spPr>
        <p:txBody>
          <a:bodyPr vert="horz" lIns="91440" tIns="45720" rIns="91440" bIns="45720" rtlCol="0" anchor="t">
            <a:normAutofit/>
          </a:bodyPr>
          <a:lstStyle/>
          <a:p>
            <a:pPr algn="l"/>
            <a:r>
              <a:rPr lang="en-US" sz="1200" dirty="0"/>
              <a:t>     </a:t>
            </a:r>
          </a:p>
          <a:p>
            <a:pPr indent="-228600" algn="l">
              <a:buFont typeface="Arial" panose="020B0604020202020204" pitchFamily="34" charset="0"/>
              <a:buChar char="•"/>
            </a:pPr>
            <a:r>
              <a:rPr lang="en-US" sz="1200" dirty="0"/>
              <a:t>Remove the pressure to eat and focus on   exploration</a:t>
            </a:r>
          </a:p>
          <a:p>
            <a:pPr indent="-228600" algn="l">
              <a:buFont typeface="Arial" panose="020B0604020202020204" pitchFamily="34" charset="0"/>
              <a:buChar char="•"/>
            </a:pPr>
            <a:r>
              <a:rPr lang="en-US" sz="1200" dirty="0"/>
              <a:t>                Sensory play </a:t>
            </a:r>
          </a:p>
          <a:p>
            <a:pPr indent="-228600" algn="l">
              <a:buFont typeface="Arial" panose="020B0604020202020204" pitchFamily="34" charset="0"/>
              <a:buChar char="•"/>
            </a:pPr>
            <a:r>
              <a:rPr lang="en-US" sz="1200" dirty="0"/>
              <a:t>                Gradual steps </a:t>
            </a:r>
          </a:p>
          <a:p>
            <a:pPr marL="342900" indent="-228600" algn="l">
              <a:buFont typeface="Arial" panose="020B0604020202020204" pitchFamily="34" charset="0"/>
              <a:buChar char="•"/>
            </a:pPr>
            <a:r>
              <a:rPr lang="en-US" sz="1200" dirty="0"/>
              <a:t>Eating environments </a:t>
            </a:r>
          </a:p>
          <a:p>
            <a:pPr indent="-228600" algn="l">
              <a:buFont typeface="Arial" panose="020B0604020202020204" pitchFamily="34" charset="0"/>
              <a:buChar char="•"/>
            </a:pPr>
            <a:r>
              <a:rPr lang="en-US" sz="1200" dirty="0"/>
              <a:t>                Reduce sensory triggers </a:t>
            </a:r>
          </a:p>
          <a:p>
            <a:pPr indent="-228600" algn="l">
              <a:buFont typeface="Arial" panose="020B0604020202020204" pitchFamily="34" charset="0"/>
              <a:buChar char="•"/>
            </a:pPr>
            <a:r>
              <a:rPr lang="en-US" sz="1200" dirty="0"/>
              <a:t>                Visual supports </a:t>
            </a:r>
          </a:p>
          <a:p>
            <a:pPr marL="342900" indent="-228600" algn="l">
              <a:buFont typeface="Arial" panose="020B0604020202020204" pitchFamily="34" charset="0"/>
              <a:buChar char="•"/>
            </a:pPr>
            <a:r>
              <a:rPr lang="en-US" sz="1200" dirty="0"/>
              <a:t>Build food familiarity through natural exposure </a:t>
            </a:r>
          </a:p>
          <a:p>
            <a:pPr indent="-228600" algn="l">
              <a:buFont typeface="Arial" panose="020B0604020202020204" pitchFamily="34" charset="0"/>
              <a:buChar char="•"/>
            </a:pPr>
            <a:r>
              <a:rPr lang="en-US" sz="1200" dirty="0"/>
              <a:t>                 Food chaining </a:t>
            </a:r>
          </a:p>
          <a:p>
            <a:pPr indent="-228600" algn="l">
              <a:buFont typeface="Arial" panose="020B0604020202020204" pitchFamily="34" charset="0"/>
              <a:buChar char="•"/>
            </a:pPr>
            <a:r>
              <a:rPr lang="en-US" sz="1200" dirty="0"/>
              <a:t>                 Involvement outside of mealtime                         </a:t>
            </a:r>
          </a:p>
          <a:p>
            <a:pPr indent="-228600" algn="l">
              <a:buFont typeface="Arial" panose="020B0604020202020204" pitchFamily="34" charset="0"/>
              <a:buChar char="•"/>
            </a:pPr>
            <a:endParaRPr lang="en-US" sz="1200" dirty="0"/>
          </a:p>
        </p:txBody>
      </p:sp>
      <p:pic>
        <p:nvPicPr>
          <p:cNvPr id="6" name="Picture 5">
            <a:extLst>
              <a:ext uri="{FF2B5EF4-FFF2-40B4-BE49-F238E27FC236}">
                <a16:creationId xmlns:a16="http://schemas.microsoft.com/office/drawing/2014/main" id="{229BA9CC-6939-9DD7-95E0-FDDEB9F6126B}"/>
              </a:ext>
            </a:extLst>
          </p:cNvPr>
          <p:cNvPicPr>
            <a:picLocks noChangeAspect="1"/>
          </p:cNvPicPr>
          <p:nvPr/>
        </p:nvPicPr>
        <p:blipFill>
          <a:blip r:embed="rId2"/>
          <a:srcRect r="19134" b="-1"/>
          <a:stretch>
            <a:fillRect/>
          </a:stretch>
        </p:blipFill>
        <p:spPr>
          <a:xfrm>
            <a:off x="5124450" y="634382"/>
            <a:ext cx="6657213" cy="5495162"/>
          </a:xfrm>
          <a:prstGeom prst="rect">
            <a:avLst/>
          </a:prstGeom>
        </p:spPr>
      </p:pic>
    </p:spTree>
    <p:extLst>
      <p:ext uri="{BB962C8B-B14F-4D97-AF65-F5344CB8AC3E}">
        <p14:creationId xmlns:p14="http://schemas.microsoft.com/office/powerpoint/2010/main" val="39461743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042BC7E5-76DB-4826-8C07-4A49B6353F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479558"/>
            <a:ext cx="1861854" cy="717514"/>
            <a:chOff x="0" y="1479558"/>
            <a:chExt cx="1861854" cy="717514"/>
          </a:xfrm>
          <a:solidFill>
            <a:schemeClr val="bg1"/>
          </a:solidFill>
        </p:grpSpPr>
        <p:sp>
          <p:nvSpPr>
            <p:cNvPr id="10" name="Freeform: Shape 9">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1" name="Freeform: Shape 10">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13" name="Freeform: Shape 12">
            <a:extLst>
              <a:ext uri="{FF2B5EF4-FFF2-40B4-BE49-F238E27FC236}">
                <a16:creationId xmlns:a16="http://schemas.microsoft.com/office/drawing/2014/main" id="{498F8FF6-43B4-494A-AF8F-123A4983E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18992" y="-34538"/>
            <a:ext cx="6655405" cy="6335470"/>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2B06059C-C357-4011-82B9-9C01063013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5194" y="-23905"/>
            <a:ext cx="6705251" cy="6318526"/>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AFEC601-A132-47EE-B0C2-B38ACD9FC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6886" y="-23905"/>
            <a:ext cx="6705251" cy="6215019"/>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FAA4CF-8155-2694-32B8-244281E01DC2}"/>
              </a:ext>
            </a:extLst>
          </p:cNvPr>
          <p:cNvSpPr>
            <a:spLocks noGrp="1"/>
          </p:cNvSpPr>
          <p:nvPr>
            <p:ph type="title"/>
          </p:nvPr>
        </p:nvSpPr>
        <p:spPr>
          <a:xfrm>
            <a:off x="2242409" y="895483"/>
            <a:ext cx="5786232" cy="3011190"/>
          </a:xfrm>
        </p:spPr>
        <p:txBody>
          <a:bodyPr vert="horz" lIns="91440" tIns="45720" rIns="91440" bIns="45720" rtlCol="0" anchor="b">
            <a:normAutofit/>
          </a:bodyPr>
          <a:lstStyle/>
          <a:p>
            <a:pPr algn="ctr"/>
            <a:r>
              <a:rPr lang="en-US" sz="2600" kern="1200">
                <a:solidFill>
                  <a:schemeClr val="bg1"/>
                </a:solidFill>
                <a:latin typeface="+mj-lt"/>
                <a:ea typeface="+mj-ea"/>
                <a:cs typeface="+mj-cs"/>
              </a:rPr>
              <a:t>For example;- parents could complete questionnaires before and after the campaign to assess the changes in their knowledge of healthy eating, understanding of sensory food preferences and confidence in supporting autistic children with restricted diets. </a:t>
            </a:r>
          </a:p>
        </p:txBody>
      </p:sp>
      <p:sp>
        <p:nvSpPr>
          <p:cNvPr id="19"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Graphic 212">
            <a:extLst>
              <a:ext uri="{FF2B5EF4-FFF2-40B4-BE49-F238E27FC236}">
                <a16:creationId xmlns:a16="http://schemas.microsoft.com/office/drawing/2014/main" id="{218E095B-4870-4AD5-9C41-C16D59523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3"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83101" y="3578317"/>
            <a:ext cx="1054466" cy="469689"/>
            <a:chOff x="9841624" y="4115729"/>
            <a:chExt cx="602169" cy="268223"/>
          </a:xfrm>
          <a:solidFill>
            <a:schemeClr val="bg1"/>
          </a:solidFill>
        </p:grpSpPr>
        <p:sp>
          <p:nvSpPr>
            <p:cNvPr id="24" name="Freeform: Shape 23">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0" name="Oval 29">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2" name="Oval 31">
            <a:extLst>
              <a:ext uri="{FF2B5EF4-FFF2-40B4-BE49-F238E27FC236}">
                <a16:creationId xmlns:a16="http://schemas.microsoft.com/office/drawing/2014/main" id="{BE8CB2F0-2F5A-4EBD-B214-E0309C31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4" name="Freeform: Shape 33">
            <a:extLst>
              <a:ext uri="{FF2B5EF4-FFF2-40B4-BE49-F238E27FC236}">
                <a16:creationId xmlns:a16="http://schemas.microsoft.com/office/drawing/2014/main" id="{FFD3887D-244B-4EC4-9208-E304984C5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Freeform: Shape 35">
            <a:extLst>
              <a:ext uri="{FF2B5EF4-FFF2-40B4-BE49-F238E27FC236}">
                <a16:creationId xmlns:a16="http://schemas.microsoft.com/office/drawing/2014/main" id="{97224C31-855E-4593-8A58-5B2B0CC4F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7247035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00A3CB-4596-285E-BDE9-F1F525B67956}"/>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The campaign will have the following objectives: </a:t>
            </a:r>
          </a:p>
        </p:txBody>
      </p:sp>
      <p:graphicFrame>
        <p:nvGraphicFramePr>
          <p:cNvPr id="22" name="Content Placeholder 2">
            <a:extLst>
              <a:ext uri="{FF2B5EF4-FFF2-40B4-BE49-F238E27FC236}">
                <a16:creationId xmlns:a16="http://schemas.microsoft.com/office/drawing/2014/main" id="{9373E5C7-BC81-2DF0-8BB1-8D9062D9B361}"/>
              </a:ext>
            </a:extLst>
          </p:cNvPr>
          <p:cNvGraphicFramePr>
            <a:graphicFrameLocks noGrp="1"/>
          </p:cNvGraphicFramePr>
          <p:nvPr>
            <p:ph idx="1"/>
            <p:extLst>
              <p:ext uri="{D42A27DB-BD31-4B8C-83A1-F6EECF244321}">
                <p14:modId xmlns:p14="http://schemas.microsoft.com/office/powerpoint/2010/main" val="281034225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47102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02063D-CD17-0A67-086D-959007D48DD7}"/>
              </a:ext>
            </a:extLst>
          </p:cNvPr>
          <p:cNvSpPr>
            <a:spLocks noGrp="1"/>
          </p:cNvSpPr>
          <p:nvPr>
            <p:ph type="title"/>
          </p:nvPr>
        </p:nvSpPr>
        <p:spPr>
          <a:xfrm>
            <a:off x="838201" y="365125"/>
            <a:ext cx="5251316" cy="1807305"/>
          </a:xfrm>
        </p:spPr>
        <p:txBody>
          <a:bodyPr>
            <a:normAutofit/>
          </a:bodyPr>
          <a:lstStyle/>
          <a:p>
            <a:br>
              <a:rPr lang="en-GB" sz="4100"/>
            </a:br>
            <a:r>
              <a:rPr kumimoji="0" lang="en-GB" sz="4100" b="0" i="0" u="none" strike="noStrike" kern="1200" cap="none" spc="0" normalizeH="0" baseline="0" noProof="0">
                <a:ln>
                  <a:noFill/>
                </a:ln>
                <a:effectLst/>
                <a:uLnTx/>
                <a:uFillTx/>
                <a:latin typeface="Aptos Display" panose="02110004020202020204"/>
                <a:ea typeface="+mj-ea"/>
                <a:cs typeface="+mj-cs"/>
              </a:rPr>
              <a:t>3 Campaign Title</a:t>
            </a:r>
            <a:r>
              <a:rPr kumimoji="0" lang="en-GB" sz="4100" b="0" i="0" u="none" strike="noStrike" kern="1200" cap="none" spc="0" normalizeH="0" noProof="0">
                <a:ln>
                  <a:noFill/>
                </a:ln>
                <a:effectLst/>
                <a:uLnTx/>
                <a:uFillTx/>
                <a:latin typeface="Aptos Display" panose="02110004020202020204"/>
                <a:ea typeface="+mj-ea"/>
                <a:cs typeface="+mj-cs"/>
              </a:rPr>
              <a:t> </a:t>
            </a:r>
            <a:r>
              <a:rPr kumimoji="0" lang="en-GB" sz="4100" b="0" i="0" u="none" strike="noStrike" kern="1200" cap="none" spc="0" normalizeH="0" baseline="0" noProof="0">
                <a:ln>
                  <a:noFill/>
                </a:ln>
                <a:effectLst/>
                <a:uLnTx/>
                <a:uFillTx/>
                <a:latin typeface="Aptos Display" panose="02110004020202020204"/>
                <a:ea typeface="+mj-ea"/>
                <a:cs typeface="+mj-cs"/>
              </a:rPr>
              <a:t> </a:t>
            </a:r>
            <a:br>
              <a:rPr lang="en-GB" sz="4100" b="0" i="0" u="none" strike="noStrike" kern="1200" cap="none" spc="0" normalizeH="0" baseline="0" noProof="0">
                <a:ln>
                  <a:noFill/>
                </a:ln>
                <a:effectLst/>
                <a:uLnTx/>
                <a:uFillTx/>
                <a:latin typeface="Aptos Display" panose="02110004020202020204"/>
              </a:rPr>
            </a:br>
            <a:r>
              <a:rPr kumimoji="0" lang="en-GB" sz="4100" b="0" i="0" u="none" strike="noStrike" kern="1200" cap="none" spc="0" normalizeH="0" baseline="0" noProof="0">
                <a:ln>
                  <a:noFill/>
                </a:ln>
                <a:effectLst/>
                <a:uLnTx/>
                <a:uFillTx/>
                <a:latin typeface="Aptos Display" panose="02110004020202020204"/>
                <a:ea typeface="+mj-ea"/>
                <a:cs typeface="+mj-cs"/>
              </a:rPr>
              <a:t>‘</a:t>
            </a:r>
            <a:r>
              <a:rPr lang="en-GB" sz="4100">
                <a:latin typeface="Aptos Display" panose="02110004020202020204"/>
              </a:rPr>
              <a:t>’sensory</a:t>
            </a:r>
            <a:r>
              <a:rPr kumimoji="0" lang="en-GB" sz="4100" b="0" i="0" u="none" strike="noStrike" kern="1200" cap="none" spc="0" normalizeH="0" baseline="0" noProof="0">
                <a:ln>
                  <a:noFill/>
                </a:ln>
                <a:effectLst/>
                <a:uLnTx/>
                <a:uFillTx/>
                <a:latin typeface="Aptos Display" panose="02110004020202020204"/>
                <a:ea typeface="+mj-ea"/>
                <a:cs typeface="+mj-cs"/>
              </a:rPr>
              <a:t> spoon full’’</a:t>
            </a:r>
            <a:endParaRPr lang="en-GB" sz="4100"/>
          </a:p>
        </p:txBody>
      </p:sp>
      <p:pic>
        <p:nvPicPr>
          <p:cNvPr id="3" name="Content Placeholder 2">
            <a:extLst>
              <a:ext uri="{FF2B5EF4-FFF2-40B4-BE49-F238E27FC236}">
                <a16:creationId xmlns:a16="http://schemas.microsoft.com/office/drawing/2014/main" id="{7328D4CD-751F-2347-E5BF-21DCC701B4E6}"/>
              </a:ext>
            </a:extLst>
          </p:cNvPr>
          <p:cNvPicPr>
            <a:picLocks noGrp="1" noChangeAspect="1"/>
          </p:cNvPicPr>
          <p:nvPr>
            <p:ph idx="1"/>
          </p:nvPr>
        </p:nvPicPr>
        <p:blipFill>
          <a:blip r:embed="rId2"/>
          <a:stretch>
            <a:fillRect/>
          </a:stretch>
        </p:blipFill>
        <p:spPr>
          <a:xfrm>
            <a:off x="838200" y="2715570"/>
            <a:ext cx="4619621" cy="3079120"/>
          </a:xfrm>
          <a:prstGeom prst="rect">
            <a:avLst/>
          </a:prstGeom>
        </p:spPr>
      </p:pic>
      <p:pic>
        <p:nvPicPr>
          <p:cNvPr id="5" name="Picture 4">
            <a:extLst>
              <a:ext uri="{FF2B5EF4-FFF2-40B4-BE49-F238E27FC236}">
                <a16:creationId xmlns:a16="http://schemas.microsoft.com/office/drawing/2014/main" id="{FE12B5E9-8405-C597-58DE-295A8DBA70F6}"/>
              </a:ext>
            </a:extLst>
          </p:cNvPr>
          <p:cNvPicPr>
            <a:picLocks noChangeAspect="1"/>
          </p:cNvPicPr>
          <p:nvPr/>
        </p:nvPicPr>
        <p:blipFill>
          <a:blip r:embed="rId3">
            <a:extLst>
              <a:ext uri="{28A0092B-C50C-407E-A947-70E740481C1C}">
                <a14:useLocalDpi xmlns:a14="http://schemas.microsoft.com/office/drawing/2010/main" val="0"/>
              </a:ext>
            </a:extLst>
          </a:blip>
          <a:srcRect l="20329" r="20330"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528641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C811A5F0-2677-E4E9-6BC1-E4DB4E613595}"/>
              </a:ext>
            </a:extLst>
          </p:cNvPr>
          <p:cNvPicPr>
            <a:picLocks noChangeAspect="1"/>
          </p:cNvPicPr>
          <p:nvPr/>
        </p:nvPicPr>
        <p:blipFill>
          <a:blip r:embed="rId2">
            <a:extLst>
              <a:ext uri="{28A0092B-C50C-407E-A947-70E740481C1C}">
                <a14:useLocalDpi xmlns:a14="http://schemas.microsoft.com/office/drawing/2010/main" val="0"/>
              </a:ext>
            </a:extLst>
          </a:blip>
          <a:srcRect l="2688" r="10269" b="9091"/>
          <a:stretch>
            <a:fillRect/>
          </a:stretch>
        </p:blipFill>
        <p:spPr>
          <a:xfrm>
            <a:off x="20" y="10"/>
            <a:ext cx="8668492" cy="6857990"/>
          </a:xfrm>
          <a:prstGeom prst="rect">
            <a:avLst/>
          </a:prstGeom>
        </p:spPr>
      </p:pic>
      <p:sp>
        <p:nvSpPr>
          <p:cNvPr id="23" name="Rectangle 22">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446121-DE29-1E84-57C1-5C37742B0427}"/>
              </a:ext>
            </a:extLst>
          </p:cNvPr>
          <p:cNvSpPr>
            <a:spLocks noGrp="1"/>
          </p:cNvSpPr>
          <p:nvPr>
            <p:ph type="ctrTitle"/>
          </p:nvPr>
        </p:nvSpPr>
        <p:spPr>
          <a:xfrm>
            <a:off x="7848600" y="1122363"/>
            <a:ext cx="4023360" cy="3204134"/>
          </a:xfrm>
        </p:spPr>
        <p:txBody>
          <a:bodyPr anchor="b">
            <a:normAutofit/>
          </a:bodyPr>
          <a:lstStyle/>
          <a:p>
            <a:pPr algn="l"/>
            <a:r>
              <a:rPr lang="en-US" sz="4400"/>
              <a:t>“Small Changes, Healthy Choices, Brighter Future’’</a:t>
            </a:r>
            <a:endParaRPr lang="en-GB" sz="4400"/>
          </a:p>
        </p:txBody>
      </p:sp>
      <p:sp>
        <p:nvSpPr>
          <p:cNvPr id="24" name="Rectangle 2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79517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5370F4-51B3-A963-DE86-35C3544D508B}"/>
              </a:ext>
            </a:extLst>
          </p:cNvPr>
          <p:cNvSpPr>
            <a:spLocks noGrp="1"/>
          </p:cNvSpPr>
          <p:nvPr>
            <p:ph type="ctrTitle"/>
          </p:nvPr>
        </p:nvSpPr>
        <p:spPr>
          <a:xfrm>
            <a:off x="841248" y="548640"/>
            <a:ext cx="3600860" cy="5431536"/>
          </a:xfrm>
        </p:spPr>
        <p:txBody>
          <a:bodyPr vert="horz" lIns="91440" tIns="45720" rIns="91440" bIns="45720" rtlCol="0" anchor="ctr">
            <a:normAutofit/>
          </a:bodyPr>
          <a:lstStyle/>
          <a:p>
            <a:pPr algn="l"/>
            <a:r>
              <a:rPr lang="en-US" sz="5400" kern="1200">
                <a:solidFill>
                  <a:schemeClr val="tx1"/>
                </a:solidFill>
                <a:latin typeface="+mj-lt"/>
                <a:ea typeface="+mj-ea"/>
                <a:cs typeface="+mj-cs"/>
              </a:rPr>
              <a:t>Health Eating Support For Children With Autism</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8FAA553-6ED2-7851-A420-4C0AF34A8CAF}"/>
              </a:ext>
            </a:extLst>
          </p:cNvPr>
          <p:cNvSpPr>
            <a:spLocks noGrp="1"/>
          </p:cNvSpPr>
          <p:nvPr>
            <p:ph type="subTitle" idx="1"/>
          </p:nvPr>
        </p:nvSpPr>
        <p:spPr>
          <a:xfrm>
            <a:off x="5126418" y="552091"/>
            <a:ext cx="6224335" cy="5431536"/>
          </a:xfrm>
        </p:spPr>
        <p:txBody>
          <a:bodyPr vert="horz" lIns="91440" tIns="45720" rIns="91440" bIns="45720" rtlCol="0" anchor="ctr">
            <a:normAutofit/>
          </a:bodyPr>
          <a:lstStyle/>
          <a:p>
            <a:pPr indent="-228600" algn="l">
              <a:buFont typeface="Arial" panose="020B0604020202020204" pitchFamily="34" charset="0"/>
              <a:buChar char="•"/>
            </a:pPr>
            <a:r>
              <a:rPr lang="en-US" sz="2200"/>
              <a:t>Focus</a:t>
            </a:r>
          </a:p>
          <a:p>
            <a:pPr indent="-228600" algn="l">
              <a:buFont typeface="Arial" panose="020B0604020202020204" pitchFamily="34" charset="0"/>
              <a:buChar char="•"/>
            </a:pPr>
            <a:r>
              <a:rPr lang="en-US" sz="2200"/>
              <a:t>Supporting parents and carers to understand children's individual dietary needs, sensory preferences and restricted eating pattern </a:t>
            </a:r>
          </a:p>
          <a:p>
            <a:pPr indent="-228600" algn="l">
              <a:buFont typeface="Arial" panose="020B0604020202020204" pitchFamily="34" charset="0"/>
              <a:buChar char="•"/>
            </a:pPr>
            <a:r>
              <a:rPr lang="en-US" sz="2200"/>
              <a:t>Campaign activities </a:t>
            </a:r>
          </a:p>
          <a:p>
            <a:pPr marL="342900" indent="-228600" algn="l">
              <a:buFont typeface="Arial" panose="020B0604020202020204" pitchFamily="34" charset="0"/>
              <a:buChar char="•"/>
            </a:pPr>
            <a:r>
              <a:rPr lang="en-US" sz="2200"/>
              <a:t>Health eating information sessions  </a:t>
            </a:r>
          </a:p>
          <a:p>
            <a:pPr marL="342900" indent="-228600" algn="l">
              <a:buFont typeface="Arial" panose="020B0604020202020204" pitchFamily="34" charset="0"/>
              <a:buChar char="•"/>
            </a:pPr>
            <a:r>
              <a:rPr lang="en-US" sz="2200"/>
              <a:t>Practical advice for introducing the food </a:t>
            </a:r>
          </a:p>
          <a:p>
            <a:pPr marL="342900" indent="-228600" algn="l">
              <a:buFont typeface="Arial" panose="020B0604020202020204" pitchFamily="34" charset="0"/>
              <a:buChar char="•"/>
            </a:pPr>
            <a:r>
              <a:rPr lang="en-US" sz="2200"/>
              <a:t>Simple recipes and meal ideas </a:t>
            </a:r>
          </a:p>
          <a:p>
            <a:pPr marL="342900" indent="-228600" algn="l">
              <a:buFont typeface="Arial" panose="020B0604020202020204" pitchFamily="34" charset="0"/>
              <a:buChar char="•"/>
            </a:pPr>
            <a:r>
              <a:rPr lang="en-US" sz="2200"/>
              <a:t>Food diary and meal-planning resource </a:t>
            </a:r>
          </a:p>
          <a:p>
            <a:pPr marL="342900" indent="-228600" algn="l">
              <a:buFont typeface="Arial" panose="020B0604020202020204" pitchFamily="34" charset="0"/>
              <a:buChar char="•"/>
            </a:pPr>
            <a:r>
              <a:rPr lang="en-US" sz="2200"/>
              <a:t>Information about sensory sensitivities and food texture </a:t>
            </a:r>
          </a:p>
          <a:p>
            <a:pPr indent="-228600" algn="l">
              <a:buFont typeface="Arial" panose="020B0604020202020204" pitchFamily="34" charset="0"/>
              <a:buChar char="•"/>
            </a:pPr>
            <a:endParaRPr lang="en-US" sz="2200"/>
          </a:p>
        </p:txBody>
      </p:sp>
    </p:spTree>
    <p:extLst>
      <p:ext uri="{BB962C8B-B14F-4D97-AF65-F5344CB8AC3E}">
        <p14:creationId xmlns:p14="http://schemas.microsoft.com/office/powerpoint/2010/main" val="11326842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21F40BD-D373-DB96-9311-ACB8FAB2514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99613" y="424323"/>
            <a:ext cx="9750436" cy="6127173"/>
          </a:xfrm>
          <a:prstGeom prst="rect">
            <a:avLst/>
          </a:prstGeom>
        </p:spPr>
      </p:pic>
    </p:spTree>
    <p:extLst>
      <p:ext uri="{BB962C8B-B14F-4D97-AF65-F5344CB8AC3E}">
        <p14:creationId xmlns:p14="http://schemas.microsoft.com/office/powerpoint/2010/main" val="4273834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469A2-88D0-0F9C-84D7-112860B0C372}"/>
              </a:ext>
            </a:extLst>
          </p:cNvPr>
          <p:cNvSpPr>
            <a:spLocks noGrp="1"/>
          </p:cNvSpPr>
          <p:nvPr>
            <p:ph type="title"/>
          </p:nvPr>
        </p:nvSpPr>
        <p:spPr>
          <a:xfrm>
            <a:off x="8017254" y="525439"/>
            <a:ext cx="3336545" cy="1657614"/>
          </a:xfrm>
        </p:spPr>
        <p:txBody>
          <a:bodyPr>
            <a:normAutofit/>
          </a:bodyPr>
          <a:lstStyle/>
          <a:p>
            <a:r>
              <a:rPr lang="en-US" sz="3600" b="1" u="sng">
                <a:latin typeface="Arial" panose="020B0604020202020204" pitchFamily="34" charset="0"/>
                <a:cs typeface="Arial" panose="020B0604020202020204" pitchFamily="34" charset="0"/>
              </a:rPr>
              <a:t>4 Potential partners and organizations</a:t>
            </a:r>
          </a:p>
        </p:txBody>
      </p:sp>
      <p:pic>
        <p:nvPicPr>
          <p:cNvPr id="11" name="Picture 10">
            <a:extLst>
              <a:ext uri="{FF2B5EF4-FFF2-40B4-BE49-F238E27FC236}">
                <a16:creationId xmlns:a16="http://schemas.microsoft.com/office/drawing/2014/main" id="{3EF9B23B-2D91-26B0-3497-BB9A9F9AC8B7}"/>
              </a:ext>
            </a:extLst>
          </p:cNvPr>
          <p:cNvPicPr>
            <a:picLocks noChangeAspect="1"/>
          </p:cNvPicPr>
          <p:nvPr/>
        </p:nvPicPr>
        <p:blipFill>
          <a:blip r:embed="rId2"/>
          <a:stretch>
            <a:fillRect/>
          </a:stretch>
        </p:blipFill>
        <p:spPr>
          <a:xfrm>
            <a:off x="561412" y="375320"/>
            <a:ext cx="3600357" cy="3848658"/>
          </a:xfrm>
          <a:prstGeom prst="rect">
            <a:avLst/>
          </a:prstGeom>
        </p:spPr>
      </p:pic>
      <p:cxnSp>
        <p:nvCxnSpPr>
          <p:cNvPr id="40" name="Straight Connector 39">
            <a:extLst>
              <a:ext uri="{FF2B5EF4-FFF2-40B4-BE49-F238E27FC236}">
                <a16:creationId xmlns:a16="http://schemas.microsoft.com/office/drawing/2014/main" id="{822A5670-0F7B-4199-AEAB-33FBA9CEA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1"/>
            <a:ext cx="0" cy="4572000"/>
          </a:xfrm>
          <a:prstGeom prst="line">
            <a:avLst/>
          </a:prstGeom>
          <a:ln w="3810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6222A70D-557F-EEB0-8EB6-C8D0511D378D}"/>
              </a:ext>
            </a:extLst>
          </p:cNvPr>
          <p:cNvPicPr>
            <a:picLocks noChangeAspect="1"/>
          </p:cNvPicPr>
          <p:nvPr/>
        </p:nvPicPr>
        <p:blipFill>
          <a:blip r:embed="rId3"/>
          <a:stretch>
            <a:fillRect/>
          </a:stretch>
        </p:blipFill>
        <p:spPr>
          <a:xfrm>
            <a:off x="5397846" y="375320"/>
            <a:ext cx="1645333" cy="1657612"/>
          </a:xfrm>
          <a:prstGeom prst="rect">
            <a:avLst/>
          </a:prstGeom>
        </p:spPr>
      </p:pic>
      <p:cxnSp>
        <p:nvCxnSpPr>
          <p:cNvPr id="41" name="Straight Connector 40">
            <a:extLst>
              <a:ext uri="{FF2B5EF4-FFF2-40B4-BE49-F238E27FC236}">
                <a16:creationId xmlns:a16="http://schemas.microsoft.com/office/drawing/2014/main" id="{8BB1744D-A7DF-4B65-B6E3-DCF12BB2D8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2228770"/>
            <a:ext cx="2877035"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B9E830B5-76E4-9BFE-5AD0-5F4495AE6CFE}"/>
              </a:ext>
            </a:extLst>
          </p:cNvPr>
          <p:cNvPicPr>
            <a:picLocks noChangeAspect="1"/>
          </p:cNvPicPr>
          <p:nvPr/>
        </p:nvPicPr>
        <p:blipFill>
          <a:blip r:embed="rId4"/>
          <a:stretch>
            <a:fillRect/>
          </a:stretch>
        </p:blipFill>
        <p:spPr>
          <a:xfrm>
            <a:off x="5353765" y="2424609"/>
            <a:ext cx="1726059" cy="1799367"/>
          </a:xfrm>
          <a:prstGeom prst="rect">
            <a:avLst/>
          </a:prstGeom>
        </p:spPr>
      </p:pic>
      <p:cxnSp>
        <p:nvCxnSpPr>
          <p:cNvPr id="42" name="Straight Connector 41">
            <a:extLst>
              <a:ext uri="{FF2B5EF4-FFF2-40B4-BE49-F238E27FC236}">
                <a16:creationId xmlns:a16="http://schemas.microsoft.com/office/drawing/2014/main" id="{882DD753-EA38-4E86-91FB-05041A44A2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7905"/>
            <a:ext cx="7530662"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8E2D3DFF-999A-115F-16CF-8CB55C383226}"/>
              </a:ext>
            </a:extLst>
          </p:cNvPr>
          <p:cNvPicPr>
            <a:picLocks noChangeAspect="1"/>
          </p:cNvPicPr>
          <p:nvPr/>
        </p:nvPicPr>
        <p:blipFill>
          <a:blip r:embed="rId5"/>
          <a:stretch>
            <a:fillRect/>
          </a:stretch>
        </p:blipFill>
        <p:spPr>
          <a:xfrm>
            <a:off x="805215" y="4911833"/>
            <a:ext cx="1415840" cy="1448019"/>
          </a:xfrm>
          <a:prstGeom prst="rect">
            <a:avLst/>
          </a:prstGeom>
        </p:spPr>
      </p:pic>
      <p:pic>
        <p:nvPicPr>
          <p:cNvPr id="9" name="Picture 8">
            <a:extLst>
              <a:ext uri="{FF2B5EF4-FFF2-40B4-BE49-F238E27FC236}">
                <a16:creationId xmlns:a16="http://schemas.microsoft.com/office/drawing/2014/main" id="{1189B284-65B0-51E0-26B8-D49B43656B0E}"/>
              </a:ext>
            </a:extLst>
          </p:cNvPr>
          <p:cNvPicPr>
            <a:picLocks noChangeAspect="1"/>
          </p:cNvPicPr>
          <p:nvPr/>
        </p:nvPicPr>
        <p:blipFill>
          <a:blip r:embed="rId6"/>
          <a:stretch>
            <a:fillRect/>
          </a:stretch>
        </p:blipFill>
        <p:spPr>
          <a:xfrm>
            <a:off x="4564698" y="4911833"/>
            <a:ext cx="1560648" cy="1448024"/>
          </a:xfrm>
          <a:prstGeom prst="rect">
            <a:avLst/>
          </a:prstGeom>
        </p:spPr>
      </p:pic>
      <p:sp>
        <p:nvSpPr>
          <p:cNvPr id="3" name="Content Placeholder 2">
            <a:extLst>
              <a:ext uri="{FF2B5EF4-FFF2-40B4-BE49-F238E27FC236}">
                <a16:creationId xmlns:a16="http://schemas.microsoft.com/office/drawing/2014/main" id="{248CD348-05B4-8DFB-0F64-73BF4910CCAB}"/>
              </a:ext>
            </a:extLst>
          </p:cNvPr>
          <p:cNvSpPr>
            <a:spLocks noGrp="1"/>
          </p:cNvSpPr>
          <p:nvPr>
            <p:ph idx="1"/>
          </p:nvPr>
        </p:nvSpPr>
        <p:spPr>
          <a:xfrm>
            <a:off x="8017254" y="2274491"/>
            <a:ext cx="3336546" cy="3902472"/>
          </a:xfrm>
        </p:spPr>
        <p:txBody>
          <a:bodyPr vert="horz" lIns="91440" tIns="45720" rIns="91440" bIns="45720" rtlCol="0">
            <a:normAutofit/>
          </a:bodyPr>
          <a:lstStyle/>
          <a:p>
            <a:pPr marL="0" indent="0">
              <a:buNone/>
            </a:pPr>
            <a:r>
              <a:rPr lang="en-US" sz="1300"/>
              <a:t>Our campaign based in Birmingham, potential partners could include:</a:t>
            </a:r>
          </a:p>
          <a:p>
            <a:pPr marL="0" indent="0">
              <a:buNone/>
            </a:pPr>
            <a:endParaRPr lang="en-US" sz="1300"/>
          </a:p>
          <a:p>
            <a:pPr marL="0" indent="0">
              <a:buNone/>
            </a:pPr>
            <a:r>
              <a:rPr lang="en-US" sz="1300">
                <a:latin typeface="Arial" panose="020B0604020202020204" pitchFamily="34" charset="0"/>
                <a:cs typeface="Arial" panose="020B0604020202020204" pitchFamily="34" charset="0"/>
              </a:rPr>
              <a:t>Birmingham NHS services-for professional nutritional health advice </a:t>
            </a:r>
          </a:p>
          <a:p>
            <a:pPr marL="0" indent="0">
              <a:buNone/>
            </a:pPr>
            <a:r>
              <a:rPr lang="en-US" sz="1300">
                <a:latin typeface="Arial" panose="020B0604020202020204" pitchFamily="34" charset="0"/>
                <a:cs typeface="Arial" panose="020B0604020202020204" pitchFamily="34" charset="0"/>
              </a:rPr>
              <a:t>National and local Autistic Society for autism-related information and family support </a:t>
            </a:r>
          </a:p>
          <a:p>
            <a:pPr marL="0" indent="0">
              <a:buNone/>
            </a:pPr>
            <a:r>
              <a:rPr lang="en-US" sz="1300">
                <a:latin typeface="Arial" panose="020B0604020202020204" pitchFamily="34" charset="0"/>
                <a:cs typeface="Arial" panose="020B0604020202020204" pitchFamily="34" charset="0"/>
              </a:rPr>
              <a:t>School and special educational needs services-to reach children and families </a:t>
            </a:r>
          </a:p>
          <a:p>
            <a:pPr marL="0" indent="0">
              <a:buNone/>
            </a:pPr>
            <a:r>
              <a:rPr lang="en-US" sz="1300">
                <a:latin typeface="Arial" panose="020B0604020202020204" pitchFamily="34" charset="0"/>
                <a:cs typeface="Arial" panose="020B0604020202020204" pitchFamily="34" charset="0"/>
              </a:rPr>
              <a:t>Dietitians and pediatrics healthcare professionals-for specialist nutritional support</a:t>
            </a:r>
          </a:p>
          <a:p>
            <a:pPr marL="0" indent="0">
              <a:buNone/>
            </a:pPr>
            <a:r>
              <a:rPr lang="en-US" sz="1300">
                <a:latin typeface="Arial" panose="020B0604020202020204" pitchFamily="34" charset="0"/>
                <a:cs typeface="Arial" panose="020B0604020202020204" pitchFamily="34" charset="0"/>
              </a:rPr>
              <a:t>Local community centers and children’s services –for delivering activities within the community  </a:t>
            </a:r>
          </a:p>
          <a:p>
            <a:endParaRPr lang="en-US" sz="1300"/>
          </a:p>
        </p:txBody>
      </p:sp>
      <p:cxnSp>
        <p:nvCxnSpPr>
          <p:cNvPr id="43" name="Straight Connector 42">
            <a:extLst>
              <a:ext uri="{FF2B5EF4-FFF2-40B4-BE49-F238E27FC236}">
                <a16:creationId xmlns:a16="http://schemas.microsoft.com/office/drawing/2014/main" id="{6DA63E78-7704-45EF-B5D3-EADDF5D826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730262" y="5706812"/>
            <a:ext cx="22860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79545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5786F4-1B24-079F-DD8D-B88CEC71E627}"/>
              </a:ext>
            </a:extLst>
          </p:cNvPr>
          <p:cNvSpPr>
            <a:spLocks noGrp="1"/>
          </p:cNvSpPr>
          <p:nvPr>
            <p:ph type="title"/>
          </p:nvPr>
        </p:nvSpPr>
        <p:spPr>
          <a:xfrm>
            <a:off x="1383564" y="348865"/>
            <a:ext cx="9718111" cy="1576446"/>
          </a:xfrm>
        </p:spPr>
        <p:txBody>
          <a:bodyPr anchor="ctr">
            <a:normAutofit/>
          </a:bodyPr>
          <a:lstStyle/>
          <a:p>
            <a:r>
              <a:rPr lang="en-GB" sz="4000" b="1" u="sng">
                <a:solidFill>
                  <a:srgbClr val="FFFFFF"/>
                </a:solidFill>
              </a:rPr>
              <a:t>Conclusion </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284FBE2A-F334-7249-A496-631E2425728D}"/>
              </a:ext>
            </a:extLst>
          </p:cNvPr>
          <p:cNvGraphicFramePr>
            <a:graphicFrameLocks noGrp="1"/>
          </p:cNvGraphicFramePr>
          <p:nvPr>
            <p:ph idx="1"/>
            <p:extLst>
              <p:ext uri="{D42A27DB-BD31-4B8C-83A1-F6EECF244321}">
                <p14:modId xmlns:p14="http://schemas.microsoft.com/office/powerpoint/2010/main" val="396739502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10077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413D9-5A4B-0899-2053-BE9C4A1FCAF7}"/>
              </a:ext>
            </a:extLst>
          </p:cNvPr>
          <p:cNvSpPr>
            <a:spLocks noGrp="1"/>
          </p:cNvSpPr>
          <p:nvPr>
            <p:ph type="title"/>
          </p:nvPr>
        </p:nvSpPr>
        <p:spPr>
          <a:xfrm>
            <a:off x="838200" y="20761"/>
            <a:ext cx="10515600" cy="446333"/>
          </a:xfrm>
        </p:spPr>
        <p:txBody>
          <a:bodyPr>
            <a:normAutofit fontScale="90000"/>
          </a:bodyPr>
          <a:lstStyle/>
          <a:p>
            <a:r>
              <a:rPr lang="en-GB" sz="2400"/>
              <a:t>Reference</a:t>
            </a:r>
            <a:r>
              <a:rPr lang="en-GB"/>
              <a:t> </a:t>
            </a:r>
          </a:p>
        </p:txBody>
      </p:sp>
      <p:sp>
        <p:nvSpPr>
          <p:cNvPr id="3" name="Content Placeholder 2">
            <a:extLst>
              <a:ext uri="{FF2B5EF4-FFF2-40B4-BE49-F238E27FC236}">
                <a16:creationId xmlns:a16="http://schemas.microsoft.com/office/drawing/2014/main" id="{2FD32706-6A70-B796-52B9-0E74B460DABC}"/>
              </a:ext>
            </a:extLst>
          </p:cNvPr>
          <p:cNvSpPr>
            <a:spLocks noGrp="1"/>
          </p:cNvSpPr>
          <p:nvPr>
            <p:ph idx="1"/>
          </p:nvPr>
        </p:nvSpPr>
        <p:spPr>
          <a:xfrm>
            <a:off x="208085" y="594701"/>
            <a:ext cx="11702561" cy="6102473"/>
          </a:xfrm>
        </p:spPr>
        <p:txBody>
          <a:bodyPr vert="horz" lIns="91440" tIns="45720" rIns="91440" bIns="45720" rtlCol="0" anchor="t">
            <a:normAutofit/>
          </a:bodyPr>
          <a:lstStyle/>
          <a:p>
            <a:r>
              <a:rPr lang="en-GB" sz="1500"/>
              <a:t>The association of UK dietitians' interrelation of food  selective, oral sensory sensitivity and nutrient intake in children with </a:t>
            </a:r>
            <a:r>
              <a:rPr lang="en-GB" sz="1500" err="1"/>
              <a:t>autismm</a:t>
            </a:r>
            <a:r>
              <a:rPr lang="en-GB" sz="1500"/>
              <a:t> </a:t>
            </a:r>
          </a:p>
          <a:p>
            <a:r>
              <a:rPr lang="en-GB" sz="1500"/>
              <a:t>World Health Organisation </a:t>
            </a:r>
            <a:endParaRPr lang="en-US" sz="1500"/>
          </a:p>
          <a:p>
            <a:r>
              <a:rPr lang="en-GB" sz="1500"/>
              <a:t>National autistic society /autism.org.uk</a:t>
            </a:r>
            <a:endParaRPr lang="en-US" sz="1500"/>
          </a:p>
          <a:p>
            <a:r>
              <a:rPr lang="en-GB" sz="1500"/>
              <a:t>NHS and UK clinical practice </a:t>
            </a:r>
            <a:endParaRPr lang="en-US" sz="1500"/>
          </a:p>
          <a:p>
            <a:r>
              <a:rPr lang="en-GB" sz="1500"/>
              <a:t>Amazon.com/Susan Zeppieri for pitcher </a:t>
            </a:r>
            <a:endParaRPr lang="en-US" sz="1500"/>
          </a:p>
          <a:p>
            <a:r>
              <a:rPr lang="en-GB" sz="1500"/>
              <a:t>Blue Gensa BA for pitcher </a:t>
            </a:r>
            <a:endParaRPr lang="en-US" sz="1500"/>
          </a:p>
          <a:p>
            <a:r>
              <a:rPr lang="en-GB" sz="1500"/>
              <a:t>NHS UK with British Dietetic Association. </a:t>
            </a:r>
            <a:r>
              <a:rPr lang="en-GB" sz="1000"/>
              <a:t>BDA Nutrition &amp; Hydration Digest explains that the principles of good nutritional care apply to all settings</a:t>
            </a:r>
          </a:p>
          <a:p>
            <a:r>
              <a:rPr lang="en-GB" sz="1500"/>
              <a:t>Edited on behalf of the Nutrition Society by Judith L Buttress, Ailsa A Welch, John M Kearney Journal </a:t>
            </a:r>
            <a:endParaRPr lang="en-US" sz="1500"/>
          </a:p>
          <a:p>
            <a:r>
              <a:rPr lang="en-GB" sz="1500"/>
              <a:t>Public Health Nutrition 2</a:t>
            </a:r>
            <a:r>
              <a:rPr lang="en-GB" sz="1000" baseline="30000"/>
              <a:t>nd</a:t>
            </a:r>
            <a:r>
              <a:rPr lang="en-GB" sz="1500"/>
              <a:t> 2018 Wiley; a comprehensive textbook published by Wiley in the acclaimed nutrition society textbook series.</a:t>
            </a:r>
            <a:endParaRPr lang="en-US" sz="1500"/>
          </a:p>
          <a:p>
            <a:r>
              <a:rPr lang="en-GB" sz="1500"/>
              <a:t>1998 Cambridge University Press S.R. Cornish titled The nutritional intake and dietary management of children with autism </a:t>
            </a:r>
            <a:endParaRPr lang="en-US" sz="1500"/>
          </a:p>
          <a:p>
            <a:r>
              <a:rPr lang="en-GB" sz="1500"/>
              <a:t>Pmcinci.nlm.nih.gov </a:t>
            </a:r>
            <a:endParaRPr lang="en-US" sz="1500"/>
          </a:p>
          <a:p>
            <a:r>
              <a:rPr lang="en-GB" sz="1500"/>
              <a:t>National Library of Medicine Journal ; J Environ Res public health 2023 Mor 14 . Clinical Intervention; Food selectivity in children with autism Guidelines for Assessment </a:t>
            </a:r>
            <a:endParaRPr lang="en-US" sz="1500"/>
          </a:p>
          <a:p>
            <a:r>
              <a:rPr lang="en-GB" sz="1500"/>
              <a:t>Conti, MV, Breda ,c, Basilico, S, Ruggeri, S, </a:t>
            </a:r>
            <a:r>
              <a:rPr lang="en-GB" sz="1500" err="1"/>
              <a:t>Scalvedi</a:t>
            </a:r>
            <a:r>
              <a:rPr lang="en-GB" sz="1500"/>
              <a:t>, M.L and Cena, H (2026) Unlocking the link: Exploring the association between food selectivity and health outcome in autism spectrum disorder-A systematic review</a:t>
            </a:r>
            <a:endParaRPr lang="en-US" sz="1500"/>
          </a:p>
          <a:p>
            <a:r>
              <a:rPr lang="en-GB" sz="1500"/>
              <a:t>Marshall, J ,Hill, R.J., Ziviani, J, and Dodrill, P. (2013) Features of feeding difficulty in children with autism spectrum disorder, International Journal of speech-language pathology. </a:t>
            </a:r>
            <a:endParaRPr lang="en-US" sz="1500"/>
          </a:p>
          <a:p>
            <a:r>
              <a:rPr lang="en-GB" sz="1500"/>
              <a:t>Birmingham Autism and ADHD Partnership Board - Written Evidence (AAC0195) Evidence report owner: Birmingham Autism and ADHD Partnership Board Named person(s): Professor Ashok Roy OBE, Chair of Birmingham Autism and ADHD Partnership Board Chris Barber, Vice-Chair of Birmingham Autism and ADHD Partnership Board and autistic expert by experience </a:t>
            </a:r>
            <a:endParaRPr lang="en-US" sz="1500"/>
          </a:p>
          <a:p>
            <a:endParaRPr lang="en-GB" sz="1500"/>
          </a:p>
          <a:p>
            <a:endParaRPr lang="en-GB" sz="1500"/>
          </a:p>
          <a:p>
            <a:endParaRPr lang="en-GB"/>
          </a:p>
        </p:txBody>
      </p:sp>
    </p:spTree>
    <p:extLst>
      <p:ext uri="{BB962C8B-B14F-4D97-AF65-F5344CB8AC3E}">
        <p14:creationId xmlns:p14="http://schemas.microsoft.com/office/powerpoint/2010/main" val="4396287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995F4-1AE6-E881-F614-F7000593B932}"/>
              </a:ext>
            </a:extLst>
          </p:cNvPr>
          <p:cNvSpPr>
            <a:spLocks noGrp="1"/>
          </p:cNvSpPr>
          <p:nvPr>
            <p:ph type="title"/>
          </p:nvPr>
        </p:nvSpPr>
        <p:spPr>
          <a:xfrm>
            <a:off x="119743" y="3178629"/>
            <a:ext cx="5018315" cy="1403027"/>
          </a:xfrm>
        </p:spPr>
        <p:txBody>
          <a:bodyPr>
            <a:normAutofit fontScale="90000"/>
          </a:bodyPr>
          <a:lstStyle/>
          <a:p>
            <a:pPr>
              <a:lnSpc>
                <a:spcPct val="150000"/>
              </a:lnSpc>
            </a:pPr>
            <a:br>
              <a:rPr lang="en-GB" sz="2200">
                <a:latin typeface="Arial" panose="020B0604020202020204" pitchFamily="34" charset="0"/>
                <a:cs typeface="Arial" panose="020B0604020202020204" pitchFamily="34" charset="0"/>
              </a:rPr>
            </a:br>
            <a:br>
              <a:rPr lang="en-GB" sz="2200">
                <a:latin typeface="Arial" panose="020B0604020202020204" pitchFamily="34" charset="0"/>
                <a:cs typeface="Arial" panose="020B0604020202020204" pitchFamily="34" charset="0"/>
              </a:rPr>
            </a:br>
            <a:r>
              <a:rPr lang="en-GB" sz="2200" b="1">
                <a:solidFill>
                  <a:srgbClr val="FF0066"/>
                </a:solidFill>
                <a:latin typeface="Arial" panose="020B0604020202020204" pitchFamily="34" charset="0"/>
                <a:cs typeface="Arial" panose="020B0604020202020204" pitchFamily="34" charset="0"/>
              </a:rPr>
              <a:t>Name: </a:t>
            </a:r>
            <a:r>
              <a:rPr lang="en-GB" sz="2200">
                <a:solidFill>
                  <a:srgbClr val="FF0066"/>
                </a:solidFill>
                <a:latin typeface="Arial" panose="020B0604020202020204" pitchFamily="34" charset="0"/>
                <a:cs typeface="Arial" panose="020B0604020202020204" pitchFamily="34" charset="0"/>
              </a:rPr>
              <a:t>Shamaila Sakhawat </a:t>
            </a:r>
            <a:br>
              <a:rPr lang="en-GB" sz="2200">
                <a:latin typeface="Arial" panose="020B0604020202020204" pitchFamily="34" charset="0"/>
                <a:cs typeface="Arial" panose="020B0604020202020204" pitchFamily="34" charset="0"/>
              </a:rPr>
            </a:br>
            <a:r>
              <a:rPr lang="en-GB" sz="2200" b="1">
                <a:solidFill>
                  <a:srgbClr val="339966"/>
                </a:solidFill>
                <a:latin typeface="Arial" panose="020B0604020202020204" pitchFamily="34" charset="0"/>
                <a:cs typeface="Arial" panose="020B0604020202020204" pitchFamily="34" charset="0"/>
              </a:rPr>
              <a:t>Student ID: </a:t>
            </a:r>
            <a:r>
              <a:rPr lang="en-GB" sz="2200">
                <a:solidFill>
                  <a:srgbClr val="339966"/>
                </a:solidFill>
                <a:latin typeface="Arial" panose="020B0604020202020204" pitchFamily="34" charset="0"/>
                <a:cs typeface="Arial" panose="020B0604020202020204" pitchFamily="34" charset="0"/>
              </a:rPr>
              <a:t>2309140</a:t>
            </a:r>
            <a:br>
              <a:rPr lang="en-GB" sz="2200">
                <a:solidFill>
                  <a:srgbClr val="339966"/>
                </a:solidFill>
                <a:latin typeface="Arial" panose="020B0604020202020204" pitchFamily="34" charset="0"/>
                <a:cs typeface="Arial" panose="020B0604020202020204" pitchFamily="34" charset="0"/>
              </a:rPr>
            </a:br>
            <a:r>
              <a:rPr lang="en-GB" sz="2200" b="1">
                <a:solidFill>
                  <a:srgbClr val="00B0F0"/>
                </a:solidFill>
                <a:latin typeface="Arial" panose="020B0604020202020204" pitchFamily="34" charset="0"/>
                <a:cs typeface="Arial" panose="020B0604020202020204" pitchFamily="34" charset="0"/>
              </a:rPr>
              <a:t>lecture: </a:t>
            </a:r>
            <a:r>
              <a:rPr lang="en-GB" sz="2200">
                <a:solidFill>
                  <a:srgbClr val="00B0F0"/>
                </a:solidFill>
                <a:latin typeface="Arial" panose="020B0604020202020204" pitchFamily="34" charset="0"/>
                <a:cs typeface="Arial" panose="020B0604020202020204" pitchFamily="34" charset="0"/>
              </a:rPr>
              <a:t>Dr Hamdi Hussain</a:t>
            </a:r>
            <a:br>
              <a:rPr lang="en-GB" sz="2200">
                <a:latin typeface="Arial" panose="020B0604020202020204" pitchFamily="34" charset="0"/>
                <a:cs typeface="Arial" panose="020B0604020202020204" pitchFamily="34" charset="0"/>
              </a:rPr>
            </a:br>
            <a:r>
              <a:rPr lang="en-GB" sz="2200" b="1">
                <a:solidFill>
                  <a:schemeClr val="accent5">
                    <a:lumMod val="60000"/>
                    <a:lumOff val="40000"/>
                  </a:schemeClr>
                </a:solidFill>
                <a:latin typeface="Arial" panose="020B0604020202020204" pitchFamily="34" charset="0"/>
                <a:cs typeface="Arial" panose="020B0604020202020204" pitchFamily="34" charset="0"/>
              </a:rPr>
              <a:t>Module :</a:t>
            </a:r>
            <a:r>
              <a:rPr lang="en-GB" sz="2200">
                <a:solidFill>
                  <a:schemeClr val="accent5">
                    <a:lumMod val="60000"/>
                    <a:lumOff val="40000"/>
                  </a:schemeClr>
                </a:solidFill>
                <a:latin typeface="Arial" panose="020B0604020202020204" pitchFamily="34" charset="0"/>
                <a:cs typeface="Arial" panose="020B0604020202020204" pitchFamily="34" charset="0"/>
              </a:rPr>
              <a:t> Social Epidemiology and Public Health Development</a:t>
            </a:r>
            <a:br>
              <a:rPr lang="en-GB" sz="2200">
                <a:solidFill>
                  <a:schemeClr val="accent5">
                    <a:lumMod val="60000"/>
                    <a:lumOff val="40000"/>
                  </a:schemeClr>
                </a:solidFill>
                <a:latin typeface="Arial" panose="020B0604020202020204" pitchFamily="34" charset="0"/>
                <a:cs typeface="Arial" panose="020B0604020202020204" pitchFamily="34" charset="0"/>
              </a:rPr>
            </a:br>
            <a:r>
              <a:rPr lang="en-GB" sz="2200" b="1">
                <a:solidFill>
                  <a:schemeClr val="accent2">
                    <a:lumMod val="75000"/>
                  </a:schemeClr>
                </a:solidFill>
                <a:latin typeface="Arial" panose="020B0604020202020204" pitchFamily="34" charset="0"/>
                <a:cs typeface="Arial" panose="020B0604020202020204" pitchFamily="34" charset="0"/>
              </a:rPr>
              <a:t>Module Code:</a:t>
            </a:r>
            <a:r>
              <a:rPr lang="en-GB" sz="2200">
                <a:solidFill>
                  <a:schemeClr val="accent2">
                    <a:lumMod val="75000"/>
                  </a:schemeClr>
                </a:solidFill>
                <a:latin typeface="Arial" panose="020B0604020202020204" pitchFamily="34" charset="0"/>
                <a:cs typeface="Arial" panose="020B0604020202020204" pitchFamily="34" charset="0"/>
              </a:rPr>
              <a:t>LCHS7000</a:t>
            </a:r>
            <a:br>
              <a:rPr lang="en-GB" sz="2200">
                <a:latin typeface="Arial" panose="020B0604020202020204" pitchFamily="34" charset="0"/>
                <a:cs typeface="Arial" panose="020B0604020202020204" pitchFamily="34" charset="0"/>
              </a:rPr>
            </a:br>
            <a:r>
              <a:rPr lang="en-GB" sz="2200" b="1">
                <a:solidFill>
                  <a:srgbClr val="FFC000"/>
                </a:solidFill>
                <a:latin typeface="Arial" panose="020B0604020202020204" pitchFamily="34" charset="0"/>
                <a:cs typeface="Arial" panose="020B0604020202020204" pitchFamily="34" charset="0"/>
              </a:rPr>
              <a:t>Campaign Title: </a:t>
            </a:r>
            <a:r>
              <a:rPr lang="en-GB" sz="2200">
                <a:solidFill>
                  <a:srgbClr val="FFC000"/>
                </a:solidFill>
                <a:latin typeface="Arial" panose="020B0604020202020204" pitchFamily="34" charset="0"/>
                <a:cs typeface="Arial" panose="020B0604020202020204" pitchFamily="34" charset="0"/>
              </a:rPr>
              <a:t>Sensory Spoonfuls Autistic Children and diet /nutrition</a:t>
            </a:r>
            <a:br>
              <a:rPr lang="en-GB" sz="2200">
                <a:latin typeface="Arial" panose="020B0604020202020204" pitchFamily="34" charset="0"/>
                <a:cs typeface="Arial" panose="020B0604020202020204" pitchFamily="34" charset="0"/>
              </a:rPr>
            </a:br>
            <a:r>
              <a:rPr lang="en-GB" sz="2200" b="1">
                <a:solidFill>
                  <a:schemeClr val="tx1">
                    <a:lumMod val="50000"/>
                    <a:lumOff val="50000"/>
                  </a:schemeClr>
                </a:solidFill>
                <a:latin typeface="Arial" panose="020B0604020202020204" pitchFamily="34" charset="0"/>
                <a:cs typeface="Arial" panose="020B0604020202020204" pitchFamily="34" charset="0"/>
              </a:rPr>
              <a:t>Task 3:</a:t>
            </a:r>
            <a:r>
              <a:rPr lang="en-GB" sz="2200">
                <a:solidFill>
                  <a:schemeClr val="tx1">
                    <a:lumMod val="50000"/>
                    <a:lumOff val="50000"/>
                  </a:schemeClr>
                </a:solidFill>
                <a:latin typeface="Arial" panose="020B0604020202020204" pitchFamily="34" charset="0"/>
                <a:cs typeface="Arial" panose="020B0604020202020204" pitchFamily="34" charset="0"/>
              </a:rPr>
              <a:t> Benefits and challenges</a:t>
            </a:r>
            <a:br>
              <a:rPr lang="en-GB" sz="2200">
                <a:latin typeface="Arial" panose="020B0604020202020204" pitchFamily="34" charset="0"/>
                <a:cs typeface="Arial" panose="020B0604020202020204" pitchFamily="34" charset="0"/>
              </a:rPr>
            </a:br>
            <a:br>
              <a:rPr lang="en-GB" sz="2200">
                <a:latin typeface="Arial" panose="020B0604020202020204" pitchFamily="34" charset="0"/>
                <a:cs typeface="Arial" panose="020B0604020202020204" pitchFamily="34" charset="0"/>
              </a:rPr>
            </a:br>
            <a:br>
              <a:rPr lang="en-GB" sz="2200"/>
            </a:br>
            <a:br>
              <a:rPr lang="en-GB"/>
            </a:br>
            <a:br>
              <a:rPr lang="en-GB"/>
            </a:br>
            <a:endParaRPr lang="en-GB"/>
          </a:p>
        </p:txBody>
      </p:sp>
      <p:pic>
        <p:nvPicPr>
          <p:cNvPr id="6" name="Picture 5">
            <a:extLst>
              <a:ext uri="{FF2B5EF4-FFF2-40B4-BE49-F238E27FC236}">
                <a16:creationId xmlns:a16="http://schemas.microsoft.com/office/drawing/2014/main" id="{999F7ABA-E17F-A35E-062A-E3442A5E961B}"/>
              </a:ext>
            </a:extLst>
          </p:cNvPr>
          <p:cNvPicPr>
            <a:picLocks noChangeAspect="1"/>
          </p:cNvPicPr>
          <p:nvPr/>
        </p:nvPicPr>
        <p:blipFill>
          <a:blip r:embed="rId2"/>
          <a:stretch>
            <a:fillRect/>
          </a:stretch>
        </p:blipFill>
        <p:spPr>
          <a:xfrm>
            <a:off x="5116287" y="125184"/>
            <a:ext cx="6955970" cy="5410200"/>
          </a:xfrm>
          <a:prstGeom prst="rect">
            <a:avLst/>
          </a:prstGeom>
        </p:spPr>
      </p:pic>
      <p:sp>
        <p:nvSpPr>
          <p:cNvPr id="8" name="TextBox 7">
            <a:extLst>
              <a:ext uri="{FF2B5EF4-FFF2-40B4-BE49-F238E27FC236}">
                <a16:creationId xmlns:a16="http://schemas.microsoft.com/office/drawing/2014/main" id="{3DD5CB10-083C-0903-35A2-63073317E389}"/>
              </a:ext>
            </a:extLst>
          </p:cNvPr>
          <p:cNvSpPr txBox="1"/>
          <p:nvPr/>
        </p:nvSpPr>
        <p:spPr>
          <a:xfrm>
            <a:off x="5867399" y="5758542"/>
            <a:ext cx="5257799" cy="646331"/>
          </a:xfrm>
          <a:prstGeom prst="rect">
            <a:avLst/>
          </a:prstGeom>
          <a:noFill/>
        </p:spPr>
        <p:txBody>
          <a:bodyPr wrap="square">
            <a:spAutoFit/>
          </a:bodyPr>
          <a:lstStyle/>
          <a:p>
            <a:pPr>
              <a:buNone/>
            </a:pPr>
            <a:r>
              <a:rPr lang="en-GB">
                <a:latin typeface="Arial" panose="020B0604020202020204" pitchFamily="34" charset="0"/>
                <a:cs typeface="Arial" panose="020B0604020202020204" pitchFamily="34" charset="0"/>
              </a:rPr>
              <a:t>Figure 1: Nutrition and Autistic children, Cermak et al. (2010). </a:t>
            </a:r>
          </a:p>
        </p:txBody>
      </p:sp>
    </p:spTree>
    <p:extLst>
      <p:ext uri="{BB962C8B-B14F-4D97-AF65-F5344CB8AC3E}">
        <p14:creationId xmlns:p14="http://schemas.microsoft.com/office/powerpoint/2010/main" val="28932724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8" name="Group 287">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89"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0"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2" name="Group 291">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293"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4"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2" name="Graphic 11" descr="Spoon">
            <a:extLst>
              <a:ext uri="{FF2B5EF4-FFF2-40B4-BE49-F238E27FC236}">
                <a16:creationId xmlns:a16="http://schemas.microsoft.com/office/drawing/2014/main" id="{2D944D21-E661-B189-492D-81943D046A6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75171" y="1131373"/>
            <a:ext cx="3365550" cy="4571936"/>
          </a:xfrm>
          <a:prstGeom prst="rect">
            <a:avLst/>
          </a:prstGeom>
        </p:spPr>
      </p:pic>
      <p:grpSp>
        <p:nvGrpSpPr>
          <p:cNvPr id="296" name="Group 295">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97" name="Freeform: Shape 296">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8" name="Freeform: Shape 297">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9" name="Freeform: Shape 298">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0" name="Freeform: Shape 299">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1" name="Freeform: Shape 300">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2" name="Freeform: Shape 301">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3" name="Freeform: Shape 302">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5" name="TextBox 4">
            <a:extLst>
              <a:ext uri="{FF2B5EF4-FFF2-40B4-BE49-F238E27FC236}">
                <a16:creationId xmlns:a16="http://schemas.microsoft.com/office/drawing/2014/main" id="{CCA60559-261D-0C05-178E-2F08133E96CD}"/>
              </a:ext>
            </a:extLst>
          </p:cNvPr>
          <p:cNvSpPr txBox="1"/>
          <p:nvPr/>
        </p:nvSpPr>
        <p:spPr>
          <a:xfrm>
            <a:off x="1014985" y="598259"/>
            <a:ext cx="9010758" cy="9801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kern="1200">
                <a:solidFill>
                  <a:srgbClr val="009999"/>
                </a:solidFill>
                <a:latin typeface="+mj-lt"/>
                <a:ea typeface="+mj-ea"/>
                <a:cs typeface="+mj-cs"/>
              </a:rPr>
              <a:t>Campaign title: Sensory Spoonful</a:t>
            </a:r>
          </a:p>
        </p:txBody>
      </p:sp>
      <p:sp>
        <p:nvSpPr>
          <p:cNvPr id="8" name="TextBox 7">
            <a:extLst>
              <a:ext uri="{FF2B5EF4-FFF2-40B4-BE49-F238E27FC236}">
                <a16:creationId xmlns:a16="http://schemas.microsoft.com/office/drawing/2014/main" id="{F71D5C3E-D4EE-6DB7-2FF0-13CE114E970E}"/>
              </a:ext>
            </a:extLst>
          </p:cNvPr>
          <p:cNvSpPr txBox="1"/>
          <p:nvPr/>
        </p:nvSpPr>
        <p:spPr>
          <a:xfrm>
            <a:off x="656708" y="1687805"/>
            <a:ext cx="7736177" cy="4571936"/>
          </a:xfrm>
          <a:prstGeom prst="rect">
            <a:avLst/>
          </a:prstGeom>
        </p:spPr>
        <p:txBody>
          <a:bodyPr vert="horz" lIns="91440" tIns="45720" rIns="91440" bIns="45720" rtlCol="0" anchor="t">
            <a:noAutofit/>
          </a:bodyPr>
          <a:lstStyle/>
          <a:p>
            <a:pPr>
              <a:lnSpc>
                <a:spcPct val="150000"/>
              </a:lnSpc>
              <a:spcAft>
                <a:spcPts val="600"/>
              </a:spcAft>
            </a:pPr>
            <a:r>
              <a:rPr lang="en-US">
                <a:solidFill>
                  <a:schemeClr val="bg1"/>
                </a:solidFill>
                <a:latin typeface="Arial" panose="020B0604020202020204" pitchFamily="34" charset="0"/>
                <a:cs typeface="Arial" panose="020B0604020202020204" pitchFamily="34" charset="0"/>
              </a:rPr>
              <a:t>Good morning. Our campaign is called Sensory Spoonful. It is a UK health-promotion campaign for autistic children aged 4–11 who experience selective eating or feel anxious about unfamiliar foods. The campaign encourages children to explore nutritious foods gradually. It does not force children to eat, and it does not suggest that autistic children need to eat in one certain way. The word “sensory” refers to the different features of food, including its colour, shape, smell, texture, and appearance (Cermak, Curtin and Bandini,2010;National Autistic Society,2015). Children can become familiar with these features before they are expected to taste anything.</a:t>
            </a:r>
          </a:p>
        </p:txBody>
      </p:sp>
    </p:spTree>
    <p:extLst>
      <p:ext uri="{BB962C8B-B14F-4D97-AF65-F5344CB8AC3E}">
        <p14:creationId xmlns:p14="http://schemas.microsoft.com/office/powerpoint/2010/main" val="38082089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TextBox 6">
            <a:extLst>
              <a:ext uri="{FF2B5EF4-FFF2-40B4-BE49-F238E27FC236}">
                <a16:creationId xmlns:a16="http://schemas.microsoft.com/office/drawing/2014/main" id="{ED2181C8-14EF-0BA9-7A90-ED5C7E360A9C}"/>
              </a:ext>
            </a:extLst>
          </p:cNvPr>
          <p:cNvGraphicFramePr/>
          <p:nvPr>
            <p:extLst>
              <p:ext uri="{D42A27DB-BD31-4B8C-83A1-F6EECF244321}">
                <p14:modId xmlns:p14="http://schemas.microsoft.com/office/powerpoint/2010/main" val="2801999483"/>
              </p:ext>
            </p:extLst>
          </p:nvPr>
        </p:nvGraphicFramePr>
        <p:xfrm>
          <a:off x="0" y="0"/>
          <a:ext cx="12188951" cy="13768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B711C484-5650-3FA5-4463-41C01A201F4A}"/>
              </a:ext>
            </a:extLst>
          </p:cNvPr>
          <p:cNvSpPr txBox="1"/>
          <p:nvPr/>
        </p:nvSpPr>
        <p:spPr>
          <a:xfrm>
            <a:off x="1" y="1422158"/>
            <a:ext cx="8186056" cy="5063437"/>
          </a:xfrm>
          <a:prstGeom prst="rect">
            <a:avLst/>
          </a:prstGeom>
          <a:noFill/>
        </p:spPr>
        <p:txBody>
          <a:bodyPr wrap="square">
            <a:spAutoFit/>
          </a:bodyPr>
          <a:lstStyle/>
          <a:p>
            <a:r>
              <a:rPr lang="en-US" sz="2000" b="1">
                <a:solidFill>
                  <a:srgbClr val="FFC000"/>
                </a:solidFill>
                <a:latin typeface="Arial" panose="020B0604020202020204" pitchFamily="34" charset="0"/>
                <a:cs typeface="Arial" panose="020B0604020202020204" pitchFamily="34" charset="0"/>
              </a:rPr>
              <a:t>Target group and need </a:t>
            </a:r>
          </a:p>
          <a:p>
            <a:endParaRPr lang="en-US"/>
          </a:p>
          <a:p>
            <a:pPr marL="285750" indent="-285750">
              <a:lnSpc>
                <a:spcPct val="150000"/>
              </a:lnSpc>
              <a:buFont typeface="Wingdings" panose="05000000000000000000" pitchFamily="2" charset="2"/>
              <a:buChar char="v"/>
            </a:pPr>
            <a:r>
              <a:rPr lang="en-US" sz="1600">
                <a:latin typeface="Arial" panose="020B0604020202020204" pitchFamily="34" charset="0"/>
                <a:cs typeface="Arial" panose="020B0604020202020204" pitchFamily="34" charset="0"/>
              </a:rPr>
              <a:t>Our target group is autistic children aged 4–11 years in early-years and primary-school settings. Sensory and interoceptive differences may affect responses to taste, smell, texture, temperature, appearance and hunger or fullness. Some children may therefore prefer certain foods, brands or preparation methods, while noise, lighting, strong smells and routine changes can increase mealtime distress (</a:t>
            </a:r>
            <a:r>
              <a:rPr lang="en-US" sz="1600" err="1">
                <a:latin typeface="Arial" panose="020B0604020202020204" pitchFamily="34" charset="0"/>
                <a:cs typeface="Arial" panose="020B0604020202020204" pitchFamily="34" charset="0"/>
              </a:rPr>
              <a:t>Margari</a:t>
            </a:r>
            <a:r>
              <a:rPr lang="en-US" sz="1600">
                <a:latin typeface="Arial" panose="020B0604020202020204" pitchFamily="34" charset="0"/>
                <a:cs typeface="Arial" panose="020B0604020202020204" pitchFamily="34" charset="0"/>
              </a:rPr>
              <a:t> et al., 2020).</a:t>
            </a:r>
          </a:p>
          <a:p>
            <a:pPr>
              <a:lnSpc>
                <a:spcPct val="150000"/>
              </a:lnSpc>
            </a:pPr>
            <a:endParaRPr lang="en-US" sz="160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v"/>
            </a:pPr>
            <a:r>
              <a:rPr lang="en-US" sz="1600" b="1">
                <a:solidFill>
                  <a:srgbClr val="FF33CC"/>
                </a:solidFill>
                <a:latin typeface="Arial" panose="020B0604020202020204" pitchFamily="34" charset="0"/>
                <a:cs typeface="Arial" panose="020B0604020202020204" pitchFamily="34" charset="0"/>
              </a:rPr>
              <a:t>Key message: </a:t>
            </a:r>
            <a:r>
              <a:rPr lang="en-US" sz="1600">
                <a:latin typeface="Arial" panose="020B0604020202020204" pitchFamily="34" charset="0"/>
                <a:cs typeface="Arial" panose="020B0604020202020204" pitchFamily="34" charset="0"/>
              </a:rPr>
              <a:t>Autistic children may experience selective eating, food refusal and restricted dietary variety. These difficulties can be linked to sensory preferences, food routines and the way food is presented. However, each child is different, and selective eating does not automatically indicate poor nutrition( </a:t>
            </a:r>
            <a:r>
              <a:rPr lang="en-US" sz="1600" err="1">
                <a:latin typeface="Arial" panose="020B0604020202020204" pitchFamily="34" charset="0"/>
                <a:cs typeface="Arial" panose="020B0604020202020204" pitchFamily="34" charset="0"/>
              </a:rPr>
              <a:t>Huxham</a:t>
            </a:r>
            <a:r>
              <a:rPr lang="en-US" sz="1600">
                <a:latin typeface="Arial" panose="020B0604020202020204" pitchFamily="34" charset="0"/>
                <a:cs typeface="Arial" panose="020B0604020202020204" pitchFamily="34" charset="0"/>
              </a:rPr>
              <a:t>, 2012; Cermak, Curtin and Bandini, 2010).</a:t>
            </a:r>
          </a:p>
        </p:txBody>
      </p:sp>
      <p:pic>
        <p:nvPicPr>
          <p:cNvPr id="6" name="Picture 5">
            <a:extLst>
              <a:ext uri="{FF2B5EF4-FFF2-40B4-BE49-F238E27FC236}">
                <a16:creationId xmlns:a16="http://schemas.microsoft.com/office/drawing/2014/main" id="{3E0AA586-3060-BD72-BA9C-A1875DBFC494}"/>
              </a:ext>
            </a:extLst>
          </p:cNvPr>
          <p:cNvPicPr>
            <a:picLocks noChangeAspect="1"/>
          </p:cNvPicPr>
          <p:nvPr/>
        </p:nvPicPr>
        <p:blipFill>
          <a:blip r:embed="rId7"/>
          <a:stretch>
            <a:fillRect/>
          </a:stretch>
        </p:blipFill>
        <p:spPr>
          <a:xfrm>
            <a:off x="8481848" y="1422158"/>
            <a:ext cx="3707103" cy="3769952"/>
          </a:xfrm>
          <a:prstGeom prst="rect">
            <a:avLst/>
          </a:prstGeom>
        </p:spPr>
      </p:pic>
      <p:sp>
        <p:nvSpPr>
          <p:cNvPr id="8" name="TextBox 7">
            <a:extLst>
              <a:ext uri="{FF2B5EF4-FFF2-40B4-BE49-F238E27FC236}">
                <a16:creationId xmlns:a16="http://schemas.microsoft.com/office/drawing/2014/main" id="{48063450-9E0A-8A13-BFE9-F13A27264273}"/>
              </a:ext>
            </a:extLst>
          </p:cNvPr>
          <p:cNvSpPr txBox="1"/>
          <p:nvPr/>
        </p:nvSpPr>
        <p:spPr>
          <a:xfrm>
            <a:off x="8316686" y="5192110"/>
            <a:ext cx="3875314" cy="1443152"/>
          </a:xfrm>
          <a:prstGeom prst="rect">
            <a:avLst/>
          </a:prstGeom>
          <a:noFill/>
        </p:spPr>
        <p:txBody>
          <a:bodyPr wrap="square">
            <a:spAutoFit/>
          </a:bodyPr>
          <a:lstStyle/>
          <a:p>
            <a:pPr>
              <a:lnSpc>
                <a:spcPct val="150000"/>
              </a:lnSpc>
            </a:pPr>
            <a:r>
              <a:rPr lang="en-US" sz="1200" b="1">
                <a:latin typeface="Arial" panose="020B0604020202020204" pitchFamily="34" charset="0"/>
                <a:cs typeface="Arial" panose="020B0604020202020204" pitchFamily="34" charset="0"/>
              </a:rPr>
              <a:t>Figure 2: The Spectrum of Strength (n.d.) Autism and food: It’s not always picky eating [Infographic]. Available at: https://www.instagram.com/ (Accessed: 6 October 2026).</a:t>
            </a:r>
          </a:p>
        </p:txBody>
      </p:sp>
    </p:spTree>
    <p:extLst>
      <p:ext uri="{BB962C8B-B14F-4D97-AF65-F5344CB8AC3E}">
        <p14:creationId xmlns:p14="http://schemas.microsoft.com/office/powerpoint/2010/main" val="42693071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6116569"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3FFFA877-3A40-13D5-C62F-7F33D59D6BA9}"/>
              </a:ext>
            </a:extLst>
          </p:cNvPr>
          <p:cNvPicPr>
            <a:picLocks noChangeAspect="1"/>
          </p:cNvPicPr>
          <p:nvPr/>
        </p:nvPicPr>
        <p:blipFill>
          <a:blip r:embed="rId2"/>
          <a:stretch>
            <a:fillRect/>
          </a:stretch>
        </p:blipFill>
        <p:spPr>
          <a:xfrm>
            <a:off x="0" y="0"/>
            <a:ext cx="3058510" cy="5528931"/>
          </a:xfrm>
          <a:prstGeom prst="rect">
            <a:avLst/>
          </a:prstGeom>
        </p:spPr>
      </p:pic>
      <p:sp>
        <p:nvSpPr>
          <p:cNvPr id="5" name="TextBox 4">
            <a:extLst>
              <a:ext uri="{FF2B5EF4-FFF2-40B4-BE49-F238E27FC236}">
                <a16:creationId xmlns:a16="http://schemas.microsoft.com/office/drawing/2014/main" id="{597138FF-421B-D9A5-C5EA-F1BCEF2654D1}"/>
              </a:ext>
            </a:extLst>
          </p:cNvPr>
          <p:cNvSpPr txBox="1"/>
          <p:nvPr/>
        </p:nvSpPr>
        <p:spPr>
          <a:xfrm>
            <a:off x="3058511" y="0"/>
            <a:ext cx="9130442" cy="5770177"/>
          </a:xfrm>
          <a:prstGeom prst="rect">
            <a:avLst/>
          </a:prstGeom>
        </p:spPr>
        <p:txBody>
          <a:bodyPr vert="horz" lIns="91440" tIns="45720" rIns="91440" bIns="45720" rtlCol="0">
            <a:normAutofit fontScale="55000" lnSpcReduction="20000"/>
          </a:bodyPr>
          <a:lstStyle/>
          <a:p>
            <a:pPr>
              <a:lnSpc>
                <a:spcPct val="90000"/>
              </a:lnSpc>
              <a:spcAft>
                <a:spcPts val="600"/>
              </a:spcAft>
            </a:pPr>
            <a:r>
              <a:rPr lang="en-US" sz="2000">
                <a:latin typeface="Arial" panose="020B0604020202020204" pitchFamily="34" charset="0"/>
                <a:cs typeface="Arial" panose="020B0604020202020204" pitchFamily="34" charset="0"/>
              </a:rPr>
              <a:t> </a:t>
            </a:r>
          </a:p>
          <a:p>
            <a:pPr marL="114300" indent="-342900">
              <a:lnSpc>
                <a:spcPct val="90000"/>
              </a:lnSpc>
              <a:spcAft>
                <a:spcPts val="600"/>
              </a:spcAft>
              <a:buFont typeface="Wingdings" panose="05000000000000000000" pitchFamily="2" charset="2"/>
              <a:buChar char="v"/>
            </a:pPr>
            <a:r>
              <a:rPr lang="en-US" sz="3600" b="1">
                <a:solidFill>
                  <a:srgbClr val="FF0000"/>
                </a:solidFill>
                <a:latin typeface="Arial" panose="020B0604020202020204" pitchFamily="34" charset="0"/>
                <a:cs typeface="Arial" panose="020B0604020202020204" pitchFamily="34" charset="0"/>
              </a:rPr>
              <a:t>Physiological benefits</a:t>
            </a:r>
          </a:p>
          <a:p>
            <a:pPr>
              <a:lnSpc>
                <a:spcPct val="90000"/>
              </a:lnSpc>
              <a:spcAft>
                <a:spcPts val="600"/>
              </a:spcAft>
            </a:pPr>
            <a:endParaRPr lang="en-US" sz="2000" b="1">
              <a:solidFill>
                <a:srgbClr val="FF0000"/>
              </a:solidFill>
              <a:latin typeface="Arial" panose="020B0604020202020204" pitchFamily="34" charset="0"/>
              <a:cs typeface="Arial" panose="020B0604020202020204" pitchFamily="34" charset="0"/>
            </a:endParaRPr>
          </a:p>
          <a:p>
            <a:pPr marL="342900" indent="-285750">
              <a:lnSpc>
                <a:spcPct val="170000"/>
              </a:lnSpc>
              <a:spcAft>
                <a:spcPts val="600"/>
              </a:spcAft>
              <a:buFont typeface="Wingdings" panose="05000000000000000000" pitchFamily="2" charset="2"/>
              <a:buChar char="v"/>
            </a:pPr>
            <a:r>
              <a:rPr lang="en-US" sz="3300">
                <a:latin typeface="Arial" panose="020B0604020202020204" pitchFamily="34" charset="0"/>
                <a:cs typeface="Arial" panose="020B0604020202020204" pitchFamily="34" charset="0"/>
              </a:rPr>
              <a:t> May broaden nutrient intake and support growth, energy and bowel health.</a:t>
            </a:r>
          </a:p>
          <a:p>
            <a:pPr marL="400050" indent="-285750">
              <a:lnSpc>
                <a:spcPct val="170000"/>
              </a:lnSpc>
              <a:spcAft>
                <a:spcPts val="600"/>
              </a:spcAft>
              <a:buFont typeface="Wingdings" panose="05000000000000000000" pitchFamily="2" charset="2"/>
              <a:buChar char="v"/>
            </a:pPr>
            <a:r>
              <a:rPr lang="en-US" sz="3300">
                <a:latin typeface="Arial" panose="020B0604020202020204" pitchFamily="34" charset="0"/>
                <a:cs typeface="Arial" panose="020B0604020202020204" pitchFamily="34" charset="0"/>
              </a:rPr>
              <a:t> May reduce nutritional risk in highly restricted diets.</a:t>
            </a:r>
          </a:p>
          <a:p>
            <a:pPr marL="400050" indent="-285750">
              <a:lnSpc>
                <a:spcPct val="170000"/>
              </a:lnSpc>
              <a:spcAft>
                <a:spcPts val="600"/>
              </a:spcAft>
              <a:buFont typeface="Wingdings" panose="05000000000000000000" pitchFamily="2" charset="2"/>
              <a:buChar char="v"/>
            </a:pPr>
            <a:r>
              <a:rPr lang="en-US" sz="3300">
                <a:latin typeface="Arial" panose="020B0604020202020204" pitchFamily="34" charset="0"/>
                <a:cs typeface="Arial" panose="020B0604020202020204" pitchFamily="34" charset="0"/>
              </a:rPr>
              <a:t>Encourages early identification of gastrointestinal or swallowing concerns.</a:t>
            </a:r>
          </a:p>
          <a:p>
            <a:pPr marL="400050" indent="-285750">
              <a:lnSpc>
                <a:spcPct val="170000"/>
              </a:lnSpc>
              <a:spcAft>
                <a:spcPts val="600"/>
              </a:spcAft>
              <a:buFont typeface="Wingdings" panose="05000000000000000000" pitchFamily="2" charset="2"/>
              <a:buChar char="v"/>
            </a:pPr>
            <a:r>
              <a:rPr lang="en-US" sz="3300" b="1">
                <a:solidFill>
                  <a:srgbClr val="0070C0"/>
                </a:solidFill>
                <a:latin typeface="Arial" panose="020B0604020202020204" pitchFamily="34" charset="0"/>
                <a:cs typeface="Arial" panose="020B0604020202020204" pitchFamily="34" charset="0"/>
              </a:rPr>
              <a:t>Critical view: </a:t>
            </a:r>
            <a:r>
              <a:rPr lang="en-US" sz="3300">
                <a:latin typeface="Arial" panose="020B0604020202020204" pitchFamily="34" charset="0"/>
                <a:cs typeface="Arial" panose="020B0604020202020204" pitchFamily="34" charset="0"/>
              </a:rPr>
              <a:t>Selective eating does not automatically indicate poor nutrition; assessment must be </a:t>
            </a:r>
            <a:r>
              <a:rPr lang="en-US" sz="3300" err="1">
                <a:latin typeface="Arial" panose="020B0604020202020204" pitchFamily="34" charset="0"/>
                <a:cs typeface="Arial" panose="020B0604020202020204" pitchFamily="34" charset="0"/>
              </a:rPr>
              <a:t>individualised</a:t>
            </a:r>
            <a:r>
              <a:rPr lang="en-GB" sz="3300">
                <a:latin typeface="Arial" panose="020B0604020202020204" pitchFamily="34" charset="0"/>
                <a:cs typeface="Arial" panose="020B0604020202020204" pitchFamily="34" charset="0"/>
              </a:rPr>
              <a:t> (Cermak, Curtin and Bandini, 2010).</a:t>
            </a:r>
          </a:p>
          <a:p>
            <a:pPr>
              <a:lnSpc>
                <a:spcPct val="170000"/>
              </a:lnSpc>
              <a:spcAft>
                <a:spcPts val="600"/>
              </a:spcAft>
            </a:pPr>
            <a:endParaRPr lang="en-US" sz="3300">
              <a:latin typeface="Arial" panose="020B0604020202020204" pitchFamily="34" charset="0"/>
              <a:cs typeface="Arial" panose="020B0604020202020204" pitchFamily="34" charset="0"/>
            </a:endParaRPr>
          </a:p>
          <a:p>
            <a:pPr marL="57150" indent="-285750">
              <a:lnSpc>
                <a:spcPct val="170000"/>
              </a:lnSpc>
              <a:spcAft>
                <a:spcPts val="600"/>
              </a:spcAft>
              <a:buFont typeface="Wingdings" panose="05000000000000000000" pitchFamily="2" charset="2"/>
              <a:buChar char="v"/>
            </a:pPr>
            <a:r>
              <a:rPr lang="en-US" sz="3300">
                <a:latin typeface="Arial" panose="020B0604020202020204" pitchFamily="34" charset="0"/>
                <a:cs typeface="Arial" panose="020B0604020202020204" pitchFamily="34" charset="0"/>
              </a:rPr>
              <a:t> Encourages children to eat foods from the main food groups—carbohydrates, proteins, fats, and vitamin- and mineral-rich foods—supporting energy, growth, healthy bones, digestion, and reduced risk of nutritional deficiencies. NICE warns that restricted diets can lead to deficiencies with serious consequences(Ruxton and Derbyshire, 2014).</a:t>
            </a:r>
          </a:p>
          <a:p>
            <a:pPr indent="-228600">
              <a:lnSpc>
                <a:spcPct val="170000"/>
              </a:lnSpc>
              <a:spcAft>
                <a:spcPts val="600"/>
              </a:spcAft>
              <a:buFont typeface="Arial" panose="020B0604020202020204" pitchFamily="34" charset="0"/>
              <a:buChar char="•"/>
            </a:pPr>
            <a:endParaRPr lang="en-US" sz="330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400"/>
          </a:p>
        </p:txBody>
      </p:sp>
      <p:sp>
        <p:nvSpPr>
          <p:cNvPr id="7" name="TextBox 6">
            <a:extLst>
              <a:ext uri="{FF2B5EF4-FFF2-40B4-BE49-F238E27FC236}">
                <a16:creationId xmlns:a16="http://schemas.microsoft.com/office/drawing/2014/main" id="{FED2D15A-97B4-917C-4CBE-6A513379F510}"/>
              </a:ext>
            </a:extLst>
          </p:cNvPr>
          <p:cNvSpPr txBox="1"/>
          <p:nvPr/>
        </p:nvSpPr>
        <p:spPr>
          <a:xfrm>
            <a:off x="136634" y="5770178"/>
            <a:ext cx="5959366" cy="646331"/>
          </a:xfrm>
          <a:prstGeom prst="rect">
            <a:avLst/>
          </a:prstGeom>
          <a:noFill/>
        </p:spPr>
        <p:txBody>
          <a:bodyPr wrap="square">
            <a:spAutoFit/>
          </a:bodyPr>
          <a:lstStyle/>
          <a:p>
            <a:r>
              <a:rPr lang="en-US"/>
              <a:t>Figure 3: Strategies supporting confidence and reduced anxiety during mealtimes. Source: Silver Swing ABA (n.d.).</a:t>
            </a:r>
          </a:p>
        </p:txBody>
      </p:sp>
    </p:spTree>
    <p:extLst>
      <p:ext uri="{BB962C8B-B14F-4D97-AF65-F5344CB8AC3E}">
        <p14:creationId xmlns:p14="http://schemas.microsoft.com/office/powerpoint/2010/main" val="7155694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Vegetables and fruits in a row">
            <a:extLst>
              <a:ext uri="{FF2B5EF4-FFF2-40B4-BE49-F238E27FC236}">
                <a16:creationId xmlns:a16="http://schemas.microsoft.com/office/drawing/2014/main" id="{1A29A355-A255-DC21-D0E5-F9158F9D773A}"/>
              </a:ext>
            </a:extLst>
          </p:cNvPr>
          <p:cNvPicPr>
            <a:picLocks noChangeAspect="1"/>
          </p:cNvPicPr>
          <p:nvPr/>
        </p:nvPicPr>
        <p:blipFill>
          <a:blip r:embed="rId2"/>
          <a:srcRect t="27202" b="27203"/>
          <a:stretch>
            <a:fillRect/>
          </a:stretch>
        </p:blipFill>
        <p:spPr>
          <a:xfrm>
            <a:off x="20" y="11"/>
            <a:ext cx="12191980" cy="2024732"/>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5" name="TextBox 4">
            <a:extLst>
              <a:ext uri="{FF2B5EF4-FFF2-40B4-BE49-F238E27FC236}">
                <a16:creationId xmlns:a16="http://schemas.microsoft.com/office/drawing/2014/main" id="{504F2FE1-6E50-8466-2F62-BDE81F9E5DB7}"/>
              </a:ext>
            </a:extLst>
          </p:cNvPr>
          <p:cNvSpPr txBox="1"/>
          <p:nvPr/>
        </p:nvSpPr>
        <p:spPr>
          <a:xfrm>
            <a:off x="0" y="2024743"/>
            <a:ext cx="12192000" cy="4833247"/>
          </a:xfrm>
          <a:prstGeom prst="rect">
            <a:avLst/>
          </a:prstGeom>
        </p:spPr>
        <p:txBody>
          <a:bodyPr vert="horz" lIns="91440" tIns="45720" rIns="91440" bIns="45720" rtlCol="0" anchor="ctr">
            <a:normAutofit/>
          </a:bodyPr>
          <a:lstStyle/>
          <a:p>
            <a:pPr marL="400050" indent="-285750">
              <a:spcAft>
                <a:spcPts val="600"/>
              </a:spcAft>
              <a:buFont typeface="Wingdings" panose="05000000000000000000" pitchFamily="2" charset="2"/>
              <a:buChar char="Ø"/>
            </a:pPr>
            <a:endParaRPr lang="en-US" b="1">
              <a:solidFill>
                <a:schemeClr val="accent2">
                  <a:lumMod val="60000"/>
                  <a:lumOff val="40000"/>
                </a:schemeClr>
              </a:solidFill>
              <a:latin typeface="Arial" panose="020B0604020202020204" pitchFamily="34" charset="0"/>
              <a:cs typeface="Arial" panose="020B0604020202020204" pitchFamily="34" charset="0"/>
            </a:endParaRPr>
          </a:p>
          <a:p>
            <a:pPr marL="400050" indent="-285750">
              <a:spcAft>
                <a:spcPts val="600"/>
              </a:spcAft>
              <a:buFont typeface="Wingdings" panose="05000000000000000000" pitchFamily="2" charset="2"/>
              <a:buChar char="Ø"/>
            </a:pPr>
            <a:r>
              <a:rPr lang="en-US" b="1">
                <a:solidFill>
                  <a:schemeClr val="accent2">
                    <a:lumMod val="60000"/>
                    <a:lumOff val="40000"/>
                  </a:schemeClr>
                </a:solidFill>
                <a:latin typeface="Arial" panose="020B0604020202020204" pitchFamily="34" charset="0"/>
                <a:cs typeface="Arial" panose="020B0604020202020204" pitchFamily="34" charset="0"/>
              </a:rPr>
              <a:t>Psychological benefits</a:t>
            </a:r>
          </a:p>
          <a:p>
            <a:pPr marL="400050" indent="-285750">
              <a:spcAft>
                <a:spcPts val="600"/>
              </a:spcAft>
              <a:buFont typeface="Wingdings" panose="05000000000000000000" pitchFamily="2" charset="2"/>
              <a:buChar char="Ø"/>
            </a:pPr>
            <a:r>
              <a:rPr lang="en-US" b="1">
                <a:solidFill>
                  <a:schemeClr val="accent6">
                    <a:lumMod val="60000"/>
                    <a:lumOff val="40000"/>
                  </a:schemeClr>
                </a:solidFill>
                <a:latin typeface="Arial" panose="020B0604020202020204" pitchFamily="34" charset="0"/>
                <a:cs typeface="Arial" panose="020B0604020202020204" pitchFamily="34" charset="0"/>
              </a:rPr>
              <a:t>Sensory Spoonful may help children to:</a:t>
            </a:r>
          </a:p>
          <a:p>
            <a:pPr marL="342900" indent="-285750">
              <a:spcAft>
                <a:spcPts val="600"/>
              </a:spcAft>
              <a:buFont typeface="Wingdings" panose="05000000000000000000" pitchFamily="2" charset="2"/>
              <a:buChar char="Ø"/>
            </a:pPr>
            <a:r>
              <a:rPr lang="en-US">
                <a:solidFill>
                  <a:srgbClr val="FFC000"/>
                </a:solidFill>
                <a:latin typeface="Arial" panose="020B0604020202020204" pitchFamily="34" charset="0"/>
                <a:cs typeface="Arial" panose="020B0604020202020204" pitchFamily="34" charset="0"/>
              </a:rPr>
              <a:t>May reduce anxiety through predictable, gradual exposure.</a:t>
            </a:r>
          </a:p>
          <a:p>
            <a:pPr marL="342900" indent="-285750">
              <a:spcAft>
                <a:spcPts val="600"/>
              </a:spcAft>
              <a:buFont typeface="Wingdings" panose="05000000000000000000" pitchFamily="2" charset="2"/>
              <a:buChar char="Ø"/>
            </a:pPr>
            <a:r>
              <a:rPr lang="en-US">
                <a:solidFill>
                  <a:srgbClr val="FF0000"/>
                </a:solidFill>
                <a:latin typeface="Arial" panose="020B0604020202020204" pitchFamily="34" charset="0"/>
                <a:cs typeface="Arial" panose="020B0604020202020204" pitchFamily="34" charset="0"/>
              </a:rPr>
              <a:t>Develops confidence, autonomy and self-efficacy.</a:t>
            </a:r>
          </a:p>
          <a:p>
            <a:pPr marL="342900" indent="-285750">
              <a:spcAft>
                <a:spcPts val="600"/>
              </a:spcAft>
              <a:buFont typeface="Wingdings" panose="05000000000000000000" pitchFamily="2" charset="2"/>
              <a:buChar char="Ø"/>
            </a:pPr>
            <a:r>
              <a:rPr lang="en-US">
                <a:solidFill>
                  <a:srgbClr val="CC0099"/>
                </a:solidFill>
                <a:latin typeface="Arial" panose="020B0604020202020204" pitchFamily="34" charset="0"/>
                <a:cs typeface="Arial" panose="020B0604020202020204" pitchFamily="34" charset="0"/>
              </a:rPr>
              <a:t>Supports tolerance without forced tasting.</a:t>
            </a:r>
          </a:p>
          <a:p>
            <a:pPr marL="342900" indent="-285750">
              <a:spcAft>
                <a:spcPts val="600"/>
              </a:spcAft>
              <a:buFont typeface="Wingdings" panose="05000000000000000000" pitchFamily="2" charset="2"/>
              <a:buChar char="Ø"/>
            </a:pPr>
            <a:r>
              <a:rPr lang="en-US">
                <a:solidFill>
                  <a:srgbClr val="3366CC"/>
                </a:solidFill>
                <a:latin typeface="Arial" panose="020B0604020202020204" pitchFamily="34" charset="0"/>
                <a:cs typeface="Arial" panose="020B0604020202020204" pitchFamily="34" charset="0"/>
              </a:rPr>
              <a:t>Reframes food exploration as safe and achievable. </a:t>
            </a:r>
          </a:p>
          <a:p>
            <a:pPr marL="342900" indent="-285750">
              <a:spcAft>
                <a:spcPts val="600"/>
              </a:spcAft>
              <a:buFont typeface="Wingdings" panose="05000000000000000000" pitchFamily="2" charset="2"/>
              <a:buChar char="Ø"/>
            </a:pPr>
            <a:r>
              <a:rPr lang="en-US">
                <a:solidFill>
                  <a:srgbClr val="339966"/>
                </a:solidFill>
                <a:latin typeface="Arial" panose="020B0604020202020204" pitchFamily="34" charset="0"/>
                <a:cs typeface="Arial" panose="020B0604020202020204" pitchFamily="34" charset="0"/>
              </a:rPr>
              <a:t>Example:  Look → tolerate nearby → touch → smell → taste.</a:t>
            </a:r>
          </a:p>
          <a:p>
            <a:pPr indent="-228600">
              <a:spcAft>
                <a:spcPts val="600"/>
              </a:spcAft>
              <a:buFont typeface="Arial" panose="020B0604020202020204" pitchFamily="34" charset="0"/>
              <a:buChar char="•"/>
            </a:pPr>
            <a:endParaRPr lang="en-US">
              <a:latin typeface="Arial" panose="020B0604020202020204" pitchFamily="34" charset="0"/>
              <a:cs typeface="Arial" panose="020B0604020202020204" pitchFamily="34" charset="0"/>
            </a:endParaRPr>
          </a:p>
          <a:p>
            <a:pPr marL="57150" indent="-285750">
              <a:spcAft>
                <a:spcPts val="600"/>
              </a:spcAft>
              <a:buFont typeface="Wingdings" panose="05000000000000000000" pitchFamily="2" charset="2"/>
              <a:buChar char="Ø"/>
            </a:pPr>
            <a:r>
              <a:rPr lang="en-US">
                <a:latin typeface="Arial" panose="020B0604020202020204" pitchFamily="34" charset="0"/>
                <a:cs typeface="Arial" panose="020B0604020202020204" pitchFamily="34" charset="0"/>
              </a:rPr>
              <a:t>The aim is not simply to make children eat new foods, but to reduce fear and increase control. Child-led progress may support confidence, whereas pressure or forced tasting may increase distress (Call, 2010). Reduces mealtime anxiety by making food exploration calm, predictable, and child-led. Autistic children may experience anxiety around food because of sensory differences, so avoiding pressure can make eating feel safer.</a:t>
            </a:r>
          </a:p>
          <a:p>
            <a:pPr indent="-228600">
              <a:lnSpc>
                <a:spcPct val="110000"/>
              </a:lnSpc>
              <a:spcAft>
                <a:spcPts val="600"/>
              </a:spcAft>
              <a:buFont typeface="Arial" panose="020B0604020202020204" pitchFamily="34" charset="0"/>
              <a:buChar char="•"/>
            </a:pPr>
            <a:endParaRPr lang="en-US">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100"/>
          </a:p>
        </p:txBody>
      </p:sp>
    </p:spTree>
    <p:extLst>
      <p:ext uri="{BB962C8B-B14F-4D97-AF65-F5344CB8AC3E}">
        <p14:creationId xmlns:p14="http://schemas.microsoft.com/office/powerpoint/2010/main" val="217041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TextBox 2">
            <a:extLst>
              <a:ext uri="{FF2B5EF4-FFF2-40B4-BE49-F238E27FC236}">
                <a16:creationId xmlns:a16="http://schemas.microsoft.com/office/drawing/2014/main" id="{1193B25D-D2FD-7F3E-E198-36A5625DB8AB}"/>
              </a:ext>
            </a:extLst>
          </p:cNvPr>
          <p:cNvSpPr txBox="1">
            <a:spLocks/>
          </p:cNvSpPr>
          <p:nvPr/>
        </p:nvSpPr>
        <p:spPr>
          <a:xfrm>
            <a:off x="0" y="92596"/>
            <a:ext cx="6912234" cy="668539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1400" b="1"/>
          </a:p>
          <a:p>
            <a:pPr marL="114300" indent="-342900">
              <a:lnSpc>
                <a:spcPct val="90000"/>
              </a:lnSpc>
              <a:spcAft>
                <a:spcPts val="600"/>
              </a:spcAft>
              <a:buFont typeface="Wingdings" panose="05000000000000000000" pitchFamily="2" charset="2"/>
              <a:buChar char="v"/>
            </a:pPr>
            <a:r>
              <a:rPr lang="en-US" sz="2000" b="1">
                <a:solidFill>
                  <a:srgbClr val="FF0000"/>
                </a:solidFill>
                <a:latin typeface="Arial" panose="020B0604020202020204" pitchFamily="34" charset="0"/>
                <a:cs typeface="Arial" panose="020B0604020202020204" pitchFamily="34" charset="0"/>
              </a:rPr>
              <a:t>Sociological benefits</a:t>
            </a:r>
          </a:p>
          <a:p>
            <a:pPr marL="342900" indent="-285750">
              <a:lnSpc>
                <a:spcPct val="120000"/>
              </a:lnSpc>
              <a:spcAft>
                <a:spcPts val="600"/>
              </a:spcAft>
              <a:buFont typeface="Wingdings" panose="05000000000000000000" pitchFamily="2" charset="2"/>
              <a:buChar char="v"/>
            </a:pPr>
            <a:r>
              <a:rPr lang="en-US">
                <a:solidFill>
                  <a:srgbClr val="FFC000"/>
                </a:solidFill>
                <a:latin typeface="Arial" panose="020B0604020202020204" pitchFamily="34" charset="0"/>
                <a:cs typeface="Arial" panose="020B0604020202020204" pitchFamily="34" charset="0"/>
              </a:rPr>
              <a:t>Strengthens consistent family and school routines.</a:t>
            </a:r>
          </a:p>
          <a:p>
            <a:pPr marL="342900" indent="-285750">
              <a:lnSpc>
                <a:spcPct val="120000"/>
              </a:lnSpc>
              <a:spcAft>
                <a:spcPts val="600"/>
              </a:spcAft>
              <a:buFont typeface="Wingdings" panose="05000000000000000000" pitchFamily="2" charset="2"/>
              <a:buChar char="v"/>
            </a:pPr>
            <a:r>
              <a:rPr lang="en-US" sz="1900">
                <a:solidFill>
                  <a:schemeClr val="accent1">
                    <a:lumMod val="60000"/>
                    <a:lumOff val="40000"/>
                  </a:schemeClr>
                </a:solidFill>
                <a:latin typeface="Arial" panose="020B0604020202020204" pitchFamily="34" charset="0"/>
                <a:cs typeface="Arial" panose="020B0604020202020204" pitchFamily="34" charset="0"/>
              </a:rPr>
              <a:t>Reduces mealtime conflict and caregiver stress.</a:t>
            </a:r>
          </a:p>
          <a:p>
            <a:pPr marL="342900" indent="-285750">
              <a:lnSpc>
                <a:spcPct val="120000"/>
              </a:lnSpc>
              <a:spcAft>
                <a:spcPts val="600"/>
              </a:spcAft>
              <a:buFont typeface="Wingdings" panose="05000000000000000000" pitchFamily="2" charset="2"/>
              <a:buChar char="v"/>
            </a:pPr>
            <a:r>
              <a:rPr lang="en-US" sz="1900">
                <a:solidFill>
                  <a:srgbClr val="00B050"/>
                </a:solidFill>
                <a:latin typeface="Arial" panose="020B0604020202020204" pitchFamily="34" charset="0"/>
                <a:cs typeface="Arial" panose="020B0604020202020204" pitchFamily="34" charset="0"/>
              </a:rPr>
              <a:t>Improves inclusion in shared meals and food activities.</a:t>
            </a:r>
          </a:p>
          <a:p>
            <a:pPr marL="342900" indent="-285750">
              <a:lnSpc>
                <a:spcPct val="120000"/>
              </a:lnSpc>
              <a:spcAft>
                <a:spcPts val="600"/>
              </a:spcAft>
              <a:buFont typeface="Wingdings" panose="05000000000000000000" pitchFamily="2" charset="2"/>
              <a:buChar char="v"/>
            </a:pPr>
            <a:r>
              <a:rPr lang="en-US" sz="1900">
                <a:solidFill>
                  <a:schemeClr val="accent5">
                    <a:lumMod val="60000"/>
                    <a:lumOff val="40000"/>
                  </a:schemeClr>
                </a:solidFill>
                <a:latin typeface="Arial" panose="020B0604020202020204" pitchFamily="34" charset="0"/>
                <a:cs typeface="Arial" panose="020B0604020202020204" pitchFamily="34" charset="0"/>
              </a:rPr>
              <a:t>Supports participation without requiring identical food choices. </a:t>
            </a:r>
          </a:p>
          <a:p>
            <a:pPr marL="342900" indent="-285750">
              <a:lnSpc>
                <a:spcPct val="120000"/>
              </a:lnSpc>
              <a:spcAft>
                <a:spcPts val="600"/>
              </a:spcAft>
              <a:buFont typeface="Wingdings" panose="05000000000000000000" pitchFamily="2" charset="2"/>
              <a:buChar char="v"/>
            </a:pPr>
            <a:endParaRPr lang="en-US" sz="1900">
              <a:latin typeface="Arial" panose="020B0604020202020204" pitchFamily="34" charset="0"/>
              <a:cs typeface="Arial" panose="020B0604020202020204" pitchFamily="34" charset="0"/>
            </a:endParaRPr>
          </a:p>
          <a:p>
            <a:pPr marL="342900" indent="-285750">
              <a:lnSpc>
                <a:spcPct val="120000"/>
              </a:lnSpc>
              <a:spcAft>
                <a:spcPts val="600"/>
              </a:spcAft>
              <a:buFont typeface="Wingdings" panose="05000000000000000000" pitchFamily="2" charset="2"/>
              <a:buChar char="v"/>
            </a:pPr>
            <a:r>
              <a:rPr lang="en-US" sz="1900">
                <a:solidFill>
                  <a:srgbClr val="C00000"/>
                </a:solidFill>
                <a:latin typeface="Arial" panose="020B0604020202020204" pitchFamily="34" charset="0"/>
                <a:cs typeface="Arial" panose="020B0604020202020204" pitchFamily="34" charset="0"/>
              </a:rPr>
              <a:t>Environmental adaptations:  Quiet seating -  visual schedules -  divided plates -  reduced sensory stimuli -  accepted foods alongside new foods.</a:t>
            </a:r>
          </a:p>
          <a:p>
            <a:pPr marL="57150" indent="-285750">
              <a:lnSpc>
                <a:spcPct val="120000"/>
              </a:lnSpc>
              <a:spcAft>
                <a:spcPts val="600"/>
              </a:spcAft>
              <a:buFont typeface="Wingdings" panose="05000000000000000000" pitchFamily="2" charset="2"/>
              <a:buChar char="v"/>
            </a:pPr>
            <a:endParaRPr lang="en-US" sz="1900">
              <a:latin typeface="Arial" panose="020B0604020202020204" pitchFamily="34" charset="0"/>
              <a:cs typeface="Arial" panose="020B0604020202020204" pitchFamily="34" charset="0"/>
            </a:endParaRPr>
          </a:p>
          <a:p>
            <a:pPr marL="57150" indent="-285750">
              <a:lnSpc>
                <a:spcPct val="120000"/>
              </a:lnSpc>
              <a:spcAft>
                <a:spcPts val="600"/>
              </a:spcAft>
              <a:buFont typeface="Wingdings" panose="05000000000000000000" pitchFamily="2" charset="2"/>
              <a:buChar char="v"/>
            </a:pPr>
            <a:r>
              <a:rPr lang="en-US" sz="1900">
                <a:latin typeface="Arial" panose="020B0604020202020204" pitchFamily="34" charset="0"/>
                <a:cs typeface="Arial" panose="020B0604020202020204" pitchFamily="34" charset="0"/>
              </a:rPr>
              <a:t>Selective eating can affect family routines, school participation and caregiver wellbeing. Therefore, effective support should adapt the environment and </a:t>
            </a:r>
            <a:r>
              <a:rPr lang="en-US" sz="1900" err="1">
                <a:latin typeface="Arial" panose="020B0604020202020204" pitchFamily="34" charset="0"/>
                <a:cs typeface="Arial" panose="020B0604020202020204" pitchFamily="34" charset="0"/>
              </a:rPr>
              <a:t>recognise</a:t>
            </a:r>
            <a:r>
              <a:rPr lang="en-US" sz="1900">
                <a:latin typeface="Arial" panose="020B0604020202020204" pitchFamily="34" charset="0"/>
                <a:cs typeface="Arial" panose="020B0604020202020204" pitchFamily="34" charset="0"/>
              </a:rPr>
              <a:t> sensory and communication needs, rather than focusing only on increasing food intake (Arslan et al., 2026).</a:t>
            </a:r>
          </a:p>
          <a:p>
            <a:pPr indent="-228600">
              <a:lnSpc>
                <a:spcPct val="120000"/>
              </a:lnSpc>
              <a:spcAft>
                <a:spcPts val="600"/>
              </a:spcAft>
              <a:buFont typeface="Arial" panose="020B0604020202020204" pitchFamily="34" charset="0"/>
              <a:buChar char="•"/>
            </a:pPr>
            <a:endParaRPr lang="en-US" sz="190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p:txBody>
      </p:sp>
      <p:pic>
        <p:nvPicPr>
          <p:cNvPr id="5" name="Picture 4" descr="Hand drawn illustration of assorted desserts and drinks">
            <a:extLst>
              <a:ext uri="{FF2B5EF4-FFF2-40B4-BE49-F238E27FC236}">
                <a16:creationId xmlns:a16="http://schemas.microsoft.com/office/drawing/2014/main" id="{78323EB5-A67A-87AA-E917-FA15F79794E3}"/>
              </a:ext>
            </a:extLst>
          </p:cNvPr>
          <p:cNvPicPr>
            <a:picLocks noChangeAspect="1"/>
          </p:cNvPicPr>
          <p:nvPr/>
        </p:nvPicPr>
        <p:blipFill>
          <a:blip r:embed="rId2"/>
          <a:srcRect l="4908" r="11591"/>
          <a:stretch>
            <a:fillRect/>
          </a:stretch>
        </p:blipFill>
        <p:spPr>
          <a:xfrm>
            <a:off x="6917401" y="1435937"/>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91531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6116569"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C875D8B1-DF98-F8B0-A73C-94B3953ECD08}"/>
              </a:ext>
            </a:extLst>
          </p:cNvPr>
          <p:cNvPicPr>
            <a:picLocks noChangeAspect="1"/>
          </p:cNvPicPr>
          <p:nvPr/>
        </p:nvPicPr>
        <p:blipFill>
          <a:blip r:embed="rId2"/>
          <a:stretch>
            <a:fillRect/>
          </a:stretch>
        </p:blipFill>
        <p:spPr>
          <a:xfrm>
            <a:off x="-6096" y="169519"/>
            <a:ext cx="4629149" cy="5497830"/>
          </a:xfrm>
          <a:prstGeom prst="rect">
            <a:avLst/>
          </a:prstGeom>
        </p:spPr>
      </p:pic>
      <p:sp>
        <p:nvSpPr>
          <p:cNvPr id="3" name="TextBox 2">
            <a:extLst>
              <a:ext uri="{FF2B5EF4-FFF2-40B4-BE49-F238E27FC236}">
                <a16:creationId xmlns:a16="http://schemas.microsoft.com/office/drawing/2014/main" id="{655C6BE4-31A1-D0A1-350D-73EAE4F8A9D6}"/>
              </a:ext>
            </a:extLst>
          </p:cNvPr>
          <p:cNvSpPr txBox="1"/>
          <p:nvPr/>
        </p:nvSpPr>
        <p:spPr>
          <a:xfrm>
            <a:off x="4629150" y="119817"/>
            <a:ext cx="7562850" cy="6612453"/>
          </a:xfrm>
          <a:prstGeom prst="rect">
            <a:avLst/>
          </a:prstGeom>
        </p:spPr>
        <p:txBody>
          <a:bodyPr vert="horz" lIns="91440" tIns="45720" rIns="91440" bIns="45720" rtlCol="0">
            <a:noAutofit/>
          </a:bodyPr>
          <a:lstStyle/>
          <a:p>
            <a:pPr marL="114300" indent="-342900">
              <a:lnSpc>
                <a:spcPct val="150000"/>
              </a:lnSpc>
              <a:spcAft>
                <a:spcPts val="600"/>
              </a:spcAft>
              <a:buFont typeface="Wingdings" panose="05000000000000000000" pitchFamily="2" charset="2"/>
              <a:buChar char="ü"/>
            </a:pPr>
            <a:r>
              <a:rPr lang="en-US" sz="2000" b="1">
                <a:solidFill>
                  <a:srgbClr val="3366CC"/>
                </a:solidFill>
                <a:latin typeface="Arial" panose="020B0604020202020204" pitchFamily="34" charset="0"/>
                <a:cs typeface="Arial" panose="020B0604020202020204" pitchFamily="34" charset="0"/>
              </a:rPr>
              <a:t>Critical perspective </a:t>
            </a:r>
            <a:endParaRPr lang="en-US" sz="2000">
              <a:solidFill>
                <a:srgbClr val="3366CC"/>
              </a:solidFill>
              <a:latin typeface="Arial" panose="020B0604020202020204" pitchFamily="34" charset="0"/>
              <a:cs typeface="Arial" panose="020B0604020202020204" pitchFamily="34" charset="0"/>
            </a:endParaRPr>
          </a:p>
          <a:p>
            <a:pPr marL="342900" indent="-285750">
              <a:lnSpc>
                <a:spcPct val="150000"/>
              </a:lnSpc>
              <a:spcAft>
                <a:spcPts val="600"/>
              </a:spcAft>
              <a:buFont typeface="Wingdings" panose="05000000000000000000" pitchFamily="2" charset="2"/>
              <a:buChar char="ü"/>
            </a:pPr>
            <a:r>
              <a:rPr lang="en-US">
                <a:latin typeface="Arial" panose="020B0604020202020204" pitchFamily="34" charset="0"/>
                <a:cs typeface="Arial" panose="020B0604020202020204" pitchFamily="34" charset="0"/>
              </a:rPr>
              <a:t>Success should not be measured only by the number of foods eaten. Progress may also include:</a:t>
            </a:r>
          </a:p>
          <a:p>
            <a:pPr marL="342900" indent="-285750">
              <a:lnSpc>
                <a:spcPct val="150000"/>
              </a:lnSpc>
              <a:spcAft>
                <a:spcPts val="600"/>
              </a:spcAft>
              <a:buFont typeface="Wingdings" panose="05000000000000000000" pitchFamily="2" charset="2"/>
              <a:buChar char="ü"/>
            </a:pPr>
            <a:r>
              <a:rPr lang="en-US">
                <a:latin typeface="Arial" panose="020B0604020202020204" pitchFamily="34" charset="0"/>
                <a:cs typeface="Arial" panose="020B0604020202020204" pitchFamily="34" charset="0"/>
              </a:rPr>
              <a:t> Reduced mealtime distress and anxiety.</a:t>
            </a:r>
          </a:p>
          <a:p>
            <a:pPr marL="342900" indent="-285750">
              <a:lnSpc>
                <a:spcPct val="150000"/>
              </a:lnSpc>
              <a:spcAft>
                <a:spcPts val="600"/>
              </a:spcAft>
              <a:buFont typeface="Wingdings" panose="05000000000000000000" pitchFamily="2" charset="2"/>
              <a:buChar char="ü"/>
            </a:pPr>
            <a:r>
              <a:rPr lang="en-US">
                <a:latin typeface="Arial" panose="020B0604020202020204" pitchFamily="34" charset="0"/>
                <a:cs typeface="Arial" panose="020B0604020202020204" pitchFamily="34" charset="0"/>
              </a:rPr>
              <a:t>Greater confidence, choice and independence.</a:t>
            </a:r>
          </a:p>
          <a:p>
            <a:pPr marL="342900" indent="-285750">
              <a:lnSpc>
                <a:spcPct val="150000"/>
              </a:lnSpc>
              <a:spcAft>
                <a:spcPts val="600"/>
              </a:spcAft>
              <a:buFont typeface="Wingdings" panose="05000000000000000000" pitchFamily="2" charset="2"/>
              <a:buChar char="ü"/>
            </a:pPr>
            <a:r>
              <a:rPr lang="en-US">
                <a:latin typeface="Arial" panose="020B0604020202020204" pitchFamily="34" charset="0"/>
                <a:cs typeface="Arial" panose="020B0604020202020204" pitchFamily="34" charset="0"/>
              </a:rPr>
              <a:t> Improved participation in family meals and school activities.</a:t>
            </a:r>
          </a:p>
          <a:p>
            <a:pPr marL="342900" indent="-285750">
              <a:lnSpc>
                <a:spcPct val="150000"/>
              </a:lnSpc>
              <a:spcAft>
                <a:spcPts val="600"/>
              </a:spcAft>
              <a:buFont typeface="Wingdings" panose="05000000000000000000" pitchFamily="2" charset="2"/>
              <a:buChar char="ü"/>
            </a:pPr>
            <a:r>
              <a:rPr lang="en-US">
                <a:latin typeface="Arial" panose="020B0604020202020204" pitchFamily="34" charset="0"/>
                <a:cs typeface="Arial" panose="020B0604020202020204" pitchFamily="34" charset="0"/>
              </a:rPr>
              <a:t>Small, individual steps at the child’s own pace.</a:t>
            </a:r>
          </a:p>
          <a:p>
            <a:pPr marL="342900" indent="-285750">
              <a:lnSpc>
                <a:spcPct val="150000"/>
              </a:lnSpc>
              <a:spcAft>
                <a:spcPts val="600"/>
              </a:spcAft>
              <a:buFont typeface="Wingdings" panose="05000000000000000000" pitchFamily="2" charset="2"/>
              <a:buChar char="ü"/>
            </a:pPr>
            <a:r>
              <a:rPr lang="en-US">
                <a:latin typeface="Arial" panose="020B0604020202020204" pitchFamily="34" charset="0"/>
                <a:cs typeface="Arial" panose="020B0604020202020204" pitchFamily="34" charset="0"/>
              </a:rPr>
              <a:t>Respect for sensory needs—without pressure, shame or forced eating. A restricted diet does not automatically mean a child is unhealthy. </a:t>
            </a:r>
          </a:p>
          <a:p>
            <a:pPr marL="342900" indent="-285750">
              <a:lnSpc>
                <a:spcPct val="150000"/>
              </a:lnSpc>
              <a:spcAft>
                <a:spcPts val="600"/>
              </a:spcAft>
              <a:buFont typeface="Wingdings" panose="05000000000000000000" pitchFamily="2" charset="2"/>
              <a:buChar char="ü"/>
            </a:pPr>
            <a:r>
              <a:rPr lang="en-US">
                <a:latin typeface="Arial" panose="020B0604020202020204" pitchFamily="34" charset="0"/>
                <a:cs typeface="Arial" panose="020B0604020202020204" pitchFamily="34" charset="0"/>
              </a:rPr>
              <a:t>However, concerns about growth, swallowing, constipation, dehydration or nutritional deficiencies should be referred to a GP, pediatrician or dietitian (Jackman et al., 2024).</a:t>
            </a:r>
          </a:p>
        </p:txBody>
      </p:sp>
      <p:sp>
        <p:nvSpPr>
          <p:cNvPr id="7" name="TextBox 6">
            <a:extLst>
              <a:ext uri="{FF2B5EF4-FFF2-40B4-BE49-F238E27FC236}">
                <a16:creationId xmlns:a16="http://schemas.microsoft.com/office/drawing/2014/main" id="{3AF7F770-104B-F2C9-30FD-E786456CB8F1}"/>
              </a:ext>
            </a:extLst>
          </p:cNvPr>
          <p:cNvSpPr txBox="1"/>
          <p:nvPr/>
        </p:nvSpPr>
        <p:spPr>
          <a:xfrm>
            <a:off x="-3048" y="5535870"/>
            <a:ext cx="4860798" cy="923330"/>
          </a:xfrm>
          <a:prstGeom prst="rect">
            <a:avLst/>
          </a:prstGeom>
          <a:noFill/>
        </p:spPr>
        <p:txBody>
          <a:bodyPr wrap="square">
            <a:spAutoFit/>
          </a:bodyPr>
          <a:lstStyle/>
          <a:p>
            <a:r>
              <a:rPr lang="en-US"/>
              <a:t>Figure 4: https://www.hcplive.com/view/unusual-eating-habits-as-an-early-indicator-of-autism</a:t>
            </a:r>
          </a:p>
        </p:txBody>
      </p:sp>
    </p:spTree>
    <p:extLst>
      <p:ext uri="{BB962C8B-B14F-4D97-AF65-F5344CB8AC3E}">
        <p14:creationId xmlns:p14="http://schemas.microsoft.com/office/powerpoint/2010/main" val="30216226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8761DDFE-071F-4200-B0AA-394476C2D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A3C7ED9-A307-B2F0-FEFE-0CFDAF42EE2B}"/>
              </a:ext>
            </a:extLst>
          </p:cNvPr>
          <p:cNvPicPr>
            <a:picLocks noChangeAspect="1"/>
          </p:cNvPicPr>
          <p:nvPr/>
        </p:nvPicPr>
        <p:blipFill>
          <a:blip r:embed="rId2"/>
          <a:stretch>
            <a:fillRect/>
          </a:stretch>
        </p:blipFill>
        <p:spPr>
          <a:xfrm>
            <a:off x="491618" y="2336563"/>
            <a:ext cx="5061857" cy="2963153"/>
          </a:xfrm>
          <a:prstGeom prst="rect">
            <a:avLst/>
          </a:prstGeom>
        </p:spPr>
      </p:pic>
      <p:graphicFrame>
        <p:nvGraphicFramePr>
          <p:cNvPr id="10" name="Table 9">
            <a:extLst>
              <a:ext uri="{FF2B5EF4-FFF2-40B4-BE49-F238E27FC236}">
                <a16:creationId xmlns:a16="http://schemas.microsoft.com/office/drawing/2014/main" id="{6FBACAAC-7658-B047-D556-33FABAA0A435}"/>
              </a:ext>
            </a:extLst>
          </p:cNvPr>
          <p:cNvGraphicFramePr>
            <a:graphicFrameLocks noGrp="1"/>
          </p:cNvGraphicFramePr>
          <p:nvPr>
            <p:extLst>
              <p:ext uri="{D42A27DB-BD31-4B8C-83A1-F6EECF244321}">
                <p14:modId xmlns:p14="http://schemas.microsoft.com/office/powerpoint/2010/main" val="2943292187"/>
              </p:ext>
            </p:extLst>
          </p:nvPr>
        </p:nvGraphicFramePr>
        <p:xfrm>
          <a:off x="6400800" y="3418029"/>
          <a:ext cx="5299582" cy="2969860"/>
        </p:xfrm>
        <a:graphic>
          <a:graphicData uri="http://schemas.openxmlformats.org/drawingml/2006/table">
            <a:tbl>
              <a:tblPr firstRow="1" bandRow="1">
                <a:solidFill>
                  <a:schemeClr val="bg1"/>
                </a:solidFill>
                <a:tableStyleId>{5C22544A-7EE6-4342-B048-85BDC9FD1C3A}</a:tableStyleId>
              </a:tblPr>
              <a:tblGrid>
                <a:gridCol w="2271005">
                  <a:extLst>
                    <a:ext uri="{9D8B030D-6E8A-4147-A177-3AD203B41FA5}">
                      <a16:colId xmlns:a16="http://schemas.microsoft.com/office/drawing/2014/main" val="2453162566"/>
                    </a:ext>
                  </a:extLst>
                </a:gridCol>
                <a:gridCol w="3028577">
                  <a:extLst>
                    <a:ext uri="{9D8B030D-6E8A-4147-A177-3AD203B41FA5}">
                      <a16:colId xmlns:a16="http://schemas.microsoft.com/office/drawing/2014/main" val="3328576389"/>
                    </a:ext>
                  </a:extLst>
                </a:gridCol>
              </a:tblGrid>
              <a:tr h="806104">
                <a:tc>
                  <a:txBody>
                    <a:bodyPr/>
                    <a:lstStyle/>
                    <a:p>
                      <a:r>
                        <a:rPr lang="en-GB" sz="1600" b="0" cap="none" spc="0">
                          <a:solidFill>
                            <a:schemeClr val="bg1"/>
                          </a:solidFill>
                        </a:rPr>
                        <a:t>Barrier</a:t>
                      </a:r>
                    </a:p>
                  </a:txBody>
                  <a:tcPr marL="139513" marR="107317" marT="107317" marB="107317"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r>
                        <a:rPr lang="en-GB" sz="1600" b="0" cap="none" spc="0">
                          <a:solidFill>
                            <a:schemeClr val="bg1"/>
                          </a:solidFill>
                        </a:rPr>
                        <a:t>Campaign Solution</a:t>
                      </a:r>
                    </a:p>
                  </a:txBody>
                  <a:tcPr marL="139513" marR="107317" marT="107317" marB="107317"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3928870537"/>
                  </a:ext>
                </a:extLst>
              </a:tr>
              <a:tr h="721252">
                <a:tc>
                  <a:txBody>
                    <a:bodyPr/>
                    <a:lstStyle/>
                    <a:p>
                      <a:r>
                        <a:rPr lang="en-GB" sz="1600" cap="none" spc="0">
                          <a:solidFill>
                            <a:schemeClr val="tx1"/>
                          </a:solidFill>
                        </a:rPr>
                        <a:t>Sensory difficulty</a:t>
                      </a:r>
                    </a:p>
                  </a:txBody>
                  <a:tcPr marL="139513" marR="107317" marT="107317" marB="107317">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r>
                        <a:rPr lang="en-GB" sz="1600" cap="none" spc="0">
                          <a:solidFill>
                            <a:schemeClr val="tx1"/>
                          </a:solidFill>
                        </a:rPr>
                        <a:t>Begin with familiar textures.</a:t>
                      </a:r>
                    </a:p>
                  </a:txBody>
                  <a:tcPr marL="139513" marR="107317" marT="107317" marB="107317">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918930392"/>
                  </a:ext>
                </a:extLst>
              </a:tr>
              <a:tr h="721252">
                <a:tc>
                  <a:txBody>
                    <a:bodyPr/>
                    <a:lstStyle/>
                    <a:p>
                      <a:r>
                        <a:rPr lang="en-GB" sz="1600" cap="none" spc="0">
                          <a:solidFill>
                            <a:schemeClr val="tx1"/>
                          </a:solidFill>
                        </a:rPr>
                        <a:t>Noisy environment </a:t>
                      </a:r>
                    </a:p>
                  </a:txBody>
                  <a:tcPr marL="139513" marR="107317" marT="107317" marB="10731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r>
                        <a:rPr lang="en-GB" sz="1600" cap="none" spc="0">
                          <a:solidFill>
                            <a:schemeClr val="tx1"/>
                          </a:solidFill>
                        </a:rPr>
                        <a:t>Offer quieter seating</a:t>
                      </a:r>
                    </a:p>
                  </a:txBody>
                  <a:tcPr marL="139513" marR="107317" marT="107317" marB="107317">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084773280"/>
                  </a:ext>
                </a:extLst>
              </a:tr>
              <a:tr h="721252">
                <a:tc>
                  <a:txBody>
                    <a:bodyPr/>
                    <a:lstStyle/>
                    <a:p>
                      <a:r>
                        <a:rPr lang="en-GB" sz="1600" cap="none" spc="0">
                          <a:solidFill>
                            <a:schemeClr val="tx1"/>
                          </a:solidFill>
                        </a:rPr>
                        <a:t>Fear of new food </a:t>
                      </a:r>
                    </a:p>
                  </a:txBody>
                  <a:tcPr marL="139513" marR="107317" marT="107317" marB="107317">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r>
                        <a:rPr lang="en-GB" sz="1600" cap="none" spc="0">
                          <a:solidFill>
                            <a:schemeClr val="tx1"/>
                          </a:solidFill>
                        </a:rPr>
                        <a:t>Allow small, voluntary steps.</a:t>
                      </a:r>
                    </a:p>
                  </a:txBody>
                  <a:tcPr marL="139513" marR="107317" marT="107317" marB="107317">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extLst>
                  <a:ext uri="{0D108BD9-81ED-4DB2-BD59-A6C34878D82A}">
                    <a16:rowId xmlns:a16="http://schemas.microsoft.com/office/drawing/2014/main" val="1734268863"/>
                  </a:ext>
                </a:extLst>
              </a:tr>
            </a:tbl>
          </a:graphicData>
        </a:graphic>
      </p:graphicFrame>
      <p:sp>
        <p:nvSpPr>
          <p:cNvPr id="8" name="TextBox 7">
            <a:extLst>
              <a:ext uri="{FF2B5EF4-FFF2-40B4-BE49-F238E27FC236}">
                <a16:creationId xmlns:a16="http://schemas.microsoft.com/office/drawing/2014/main" id="{EBB6D9F5-1B9A-B946-D40C-CE8535CC4230}"/>
              </a:ext>
            </a:extLst>
          </p:cNvPr>
          <p:cNvSpPr txBox="1"/>
          <p:nvPr/>
        </p:nvSpPr>
        <p:spPr>
          <a:xfrm>
            <a:off x="1886552" y="105878"/>
            <a:ext cx="9519385" cy="2477601"/>
          </a:xfrm>
          <a:prstGeom prst="rect">
            <a:avLst/>
          </a:prstGeom>
          <a:noFill/>
        </p:spPr>
        <p:txBody>
          <a:bodyPr wrap="square">
            <a:spAutoFit/>
          </a:bodyPr>
          <a:lstStyle/>
          <a:p>
            <a:r>
              <a:rPr lang="en-US" sz="2000" b="1">
                <a:latin typeface="Arial" panose="020B0604020202020204" pitchFamily="34" charset="0"/>
                <a:cs typeface="Arial" panose="020B0604020202020204" pitchFamily="34" charset="0"/>
              </a:rPr>
              <a:t>Behavioral model: COM-B</a:t>
            </a:r>
            <a:endParaRPr lang="en-GB" sz="2000" b="1">
              <a:latin typeface="Arial" panose="020B0604020202020204" pitchFamily="34" charset="0"/>
              <a:cs typeface="Arial" panose="020B0604020202020204" pitchFamily="34" charset="0"/>
            </a:endParaRPr>
          </a:p>
          <a:p>
            <a:endParaRPr lang="en-GB"/>
          </a:p>
          <a:p>
            <a:r>
              <a:rPr lang="en-GB" b="1">
                <a:solidFill>
                  <a:srgbClr val="7030A0"/>
                </a:solidFill>
                <a:latin typeface="Arial" panose="020B0604020202020204" pitchFamily="34" charset="0"/>
                <a:cs typeface="Arial" panose="020B0604020202020204" pitchFamily="34" charset="0"/>
              </a:rPr>
              <a:t>COM-B model Behaviour requires:</a:t>
            </a:r>
          </a:p>
          <a:p>
            <a:pPr marL="285750" indent="-285750">
              <a:lnSpc>
                <a:spcPct val="150000"/>
              </a:lnSpc>
              <a:buFont typeface="Wingdings" panose="05000000000000000000" pitchFamily="2" charset="2"/>
              <a:buChar char="Ø"/>
            </a:pPr>
            <a:r>
              <a:rPr lang="en-GB" b="1">
                <a:solidFill>
                  <a:schemeClr val="accent4">
                    <a:lumMod val="60000"/>
                    <a:lumOff val="40000"/>
                  </a:schemeClr>
                </a:solidFill>
                <a:latin typeface="Arial" panose="020B0604020202020204" pitchFamily="34" charset="0"/>
                <a:cs typeface="Arial" panose="020B0604020202020204" pitchFamily="34" charset="0"/>
              </a:rPr>
              <a:t>Capability: </a:t>
            </a:r>
            <a:r>
              <a:rPr lang="en-GB">
                <a:solidFill>
                  <a:schemeClr val="accent4">
                    <a:lumMod val="60000"/>
                    <a:lumOff val="40000"/>
                  </a:schemeClr>
                </a:solidFill>
                <a:latin typeface="Arial" panose="020B0604020202020204" pitchFamily="34" charset="0"/>
                <a:cs typeface="Arial" panose="020B0604020202020204" pitchFamily="34" charset="0"/>
              </a:rPr>
              <a:t>Can the child manage the food physically and emotionally?</a:t>
            </a:r>
          </a:p>
          <a:p>
            <a:pPr marL="285750" indent="-285750">
              <a:lnSpc>
                <a:spcPct val="150000"/>
              </a:lnSpc>
              <a:buFont typeface="Wingdings" panose="05000000000000000000" pitchFamily="2" charset="2"/>
              <a:buChar char="Ø"/>
            </a:pPr>
            <a:r>
              <a:rPr lang="en-GB" b="1">
                <a:solidFill>
                  <a:srgbClr val="FF0000"/>
                </a:solidFill>
                <a:latin typeface="Arial" panose="020B0604020202020204" pitchFamily="34" charset="0"/>
                <a:cs typeface="Arial" panose="020B0604020202020204" pitchFamily="34" charset="0"/>
              </a:rPr>
              <a:t>Opportunity: </a:t>
            </a:r>
            <a:r>
              <a:rPr lang="en-GB">
                <a:solidFill>
                  <a:srgbClr val="FF0000"/>
                </a:solidFill>
                <a:latin typeface="Arial" panose="020B0604020202020204" pitchFamily="34" charset="0"/>
                <a:cs typeface="Arial" panose="020B0604020202020204" pitchFamily="34" charset="0"/>
              </a:rPr>
              <a:t>Is the environment supportive?</a:t>
            </a:r>
          </a:p>
          <a:p>
            <a:pPr marL="285750" indent="-285750">
              <a:lnSpc>
                <a:spcPct val="150000"/>
              </a:lnSpc>
              <a:buFont typeface="Wingdings" panose="05000000000000000000" pitchFamily="2" charset="2"/>
              <a:buChar char="Ø"/>
            </a:pPr>
            <a:r>
              <a:rPr lang="en-GB" b="1">
                <a:solidFill>
                  <a:srgbClr val="FFC000"/>
                </a:solidFill>
                <a:latin typeface="Arial" panose="020B0604020202020204" pitchFamily="34" charset="0"/>
                <a:cs typeface="Arial" panose="020B0604020202020204" pitchFamily="34" charset="0"/>
              </a:rPr>
              <a:t>Motivation:</a:t>
            </a:r>
            <a:r>
              <a:rPr lang="en-GB">
                <a:solidFill>
                  <a:srgbClr val="FFC000"/>
                </a:solidFill>
                <a:latin typeface="Arial" panose="020B0604020202020204" pitchFamily="34" charset="0"/>
                <a:cs typeface="Arial" panose="020B0604020202020204" pitchFamily="34" charset="0"/>
              </a:rPr>
              <a:t> Does the child feel safe and willing?</a:t>
            </a:r>
          </a:p>
          <a:p>
            <a:endParaRPr lang="en-US"/>
          </a:p>
        </p:txBody>
      </p:sp>
      <p:sp>
        <p:nvSpPr>
          <p:cNvPr id="11" name="TextBox 10">
            <a:extLst>
              <a:ext uri="{FF2B5EF4-FFF2-40B4-BE49-F238E27FC236}">
                <a16:creationId xmlns:a16="http://schemas.microsoft.com/office/drawing/2014/main" id="{8ED6C98E-34E2-B23D-2F76-E216F900FB2A}"/>
              </a:ext>
            </a:extLst>
          </p:cNvPr>
          <p:cNvSpPr txBox="1"/>
          <p:nvPr/>
        </p:nvSpPr>
        <p:spPr>
          <a:xfrm flipH="1">
            <a:off x="7001376" y="2816089"/>
            <a:ext cx="2956660" cy="369332"/>
          </a:xfrm>
          <a:prstGeom prst="rect">
            <a:avLst/>
          </a:prstGeom>
          <a:noFill/>
        </p:spPr>
        <p:txBody>
          <a:bodyPr wrap="square">
            <a:spAutoFit/>
          </a:bodyPr>
          <a:lstStyle/>
          <a:p>
            <a:r>
              <a:rPr lang="en-US" b="1">
                <a:solidFill>
                  <a:srgbClr val="00B050"/>
                </a:solidFill>
                <a:latin typeface="Arial" panose="020B0604020202020204" pitchFamily="34" charset="0"/>
                <a:cs typeface="Arial" panose="020B0604020202020204" pitchFamily="34" charset="0"/>
              </a:rPr>
              <a:t>Barriers and solutions</a:t>
            </a:r>
          </a:p>
        </p:txBody>
      </p:sp>
      <p:sp>
        <p:nvSpPr>
          <p:cNvPr id="13" name="TextBox 12">
            <a:extLst>
              <a:ext uri="{FF2B5EF4-FFF2-40B4-BE49-F238E27FC236}">
                <a16:creationId xmlns:a16="http://schemas.microsoft.com/office/drawing/2014/main" id="{CFFA2C3D-DB81-8D63-BEBF-05B963ECEF51}"/>
              </a:ext>
            </a:extLst>
          </p:cNvPr>
          <p:cNvSpPr txBox="1"/>
          <p:nvPr/>
        </p:nvSpPr>
        <p:spPr>
          <a:xfrm rot="10800000" flipV="1">
            <a:off x="868909" y="5515856"/>
            <a:ext cx="5061857" cy="872034"/>
          </a:xfrm>
          <a:prstGeom prst="rect">
            <a:avLst/>
          </a:prstGeom>
          <a:noFill/>
        </p:spPr>
        <p:txBody>
          <a:bodyPr wrap="square">
            <a:spAutoFit/>
          </a:bodyPr>
          <a:lstStyle/>
          <a:p>
            <a:pPr>
              <a:lnSpc>
                <a:spcPct val="150000"/>
              </a:lnSpc>
            </a:pPr>
            <a:r>
              <a:rPr lang="en-US">
                <a:latin typeface="Arial" panose="020B0604020202020204" pitchFamily="34" charset="0"/>
                <a:cs typeface="Arial" panose="020B0604020202020204" pitchFamily="34" charset="0"/>
              </a:rPr>
              <a:t>Figure 5: COM-B model. Source: Adapted from Michie, van Stralen and West (2011).</a:t>
            </a:r>
          </a:p>
        </p:txBody>
      </p:sp>
    </p:spTree>
    <p:extLst>
      <p:ext uri="{BB962C8B-B14F-4D97-AF65-F5344CB8AC3E}">
        <p14:creationId xmlns:p14="http://schemas.microsoft.com/office/powerpoint/2010/main" val="14283825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extBox 4">
            <a:extLst>
              <a:ext uri="{FF2B5EF4-FFF2-40B4-BE49-F238E27FC236}">
                <a16:creationId xmlns:a16="http://schemas.microsoft.com/office/drawing/2014/main" id="{8E2F4481-902E-689D-D1EB-C9DED2B43603}"/>
              </a:ext>
            </a:extLst>
          </p:cNvPr>
          <p:cNvGraphicFramePr/>
          <p:nvPr>
            <p:extLst>
              <p:ext uri="{D42A27DB-BD31-4B8C-83A1-F6EECF244321}">
                <p14:modId xmlns:p14="http://schemas.microsoft.com/office/powerpoint/2010/main" val="3581167763"/>
              </p:ext>
            </p:extLst>
          </p:nvPr>
        </p:nvGraphicFramePr>
        <p:xfrm>
          <a:off x="557157" y="426480"/>
          <a:ext cx="11619507" cy="6431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54625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9FA4380-CC25-A507-7B37-BA0925CF2FB3}"/>
              </a:ext>
            </a:extLst>
          </p:cNvPr>
          <p:cNvSpPr txBox="1"/>
          <p:nvPr/>
        </p:nvSpPr>
        <p:spPr>
          <a:xfrm>
            <a:off x="0" y="0"/>
            <a:ext cx="7325597" cy="8433078"/>
          </a:xfrm>
          <a:prstGeom prst="rect">
            <a:avLst/>
          </a:prstGeom>
          <a:noFill/>
        </p:spPr>
        <p:txBody>
          <a:bodyPr wrap="square">
            <a:spAutoFit/>
          </a:bodyPr>
          <a:lstStyle/>
          <a:p>
            <a:r>
              <a:rPr lang="en-US" sz="2000" b="1">
                <a:solidFill>
                  <a:srgbClr val="FFC000"/>
                </a:solidFill>
                <a:latin typeface="Arial" panose="020B0604020202020204" pitchFamily="34" charset="0"/>
                <a:cs typeface="Arial" panose="020B0604020202020204" pitchFamily="34" charset="0"/>
              </a:rPr>
              <a:t>Health Belief Model</a:t>
            </a:r>
            <a:endParaRPr lang="en-GB" sz="2000" b="1">
              <a:latin typeface="Arial" panose="020B0604020202020204" pitchFamily="34" charset="0"/>
              <a:cs typeface="Arial" panose="020B0604020202020204" pitchFamily="34" charset="0"/>
            </a:endParaRPr>
          </a:p>
          <a:p>
            <a:pPr>
              <a:lnSpc>
                <a:spcPct val="150000"/>
              </a:lnSpc>
            </a:pPr>
            <a:r>
              <a:rPr lang="en-GB">
                <a:latin typeface="Arial" panose="020B0604020202020204" pitchFamily="34" charset="0"/>
                <a:cs typeface="Arial" panose="020B0604020202020204" pitchFamily="34" charset="0"/>
              </a:rPr>
              <a:t>The campaign applies second theory is the Health Belief Model, which proposes that health behaviour is shaped by perceived risks, benefits, barriers, cues to action and self-efficacy (Rosenstock, Strecher and Becker, 1988).For parents, a restricted diet may indicate nutritional risk, while gradual food exploration can increase dietary variety and reduce anxiety.</a:t>
            </a:r>
          </a:p>
          <a:p>
            <a:pPr>
              <a:lnSpc>
                <a:spcPct val="150000"/>
              </a:lnSpc>
            </a:pPr>
            <a:endParaRPr lang="en-GB">
              <a:latin typeface="Arial" panose="020B0604020202020204" pitchFamily="34" charset="0"/>
              <a:cs typeface="Arial" panose="020B0604020202020204" pitchFamily="34" charset="0"/>
            </a:endParaRPr>
          </a:p>
          <a:p>
            <a:pPr>
              <a:lnSpc>
                <a:spcPct val="150000"/>
              </a:lnSpc>
            </a:pPr>
            <a:r>
              <a:rPr lang="en-GB">
                <a:latin typeface="Arial" panose="020B0604020202020204" pitchFamily="34" charset="0"/>
                <a:cs typeface="Arial" panose="020B0604020202020204" pitchFamily="34" charset="0"/>
              </a:rPr>
              <a:t>However, communication should avoid fear or guilt. Children do not need to eat every food, on the other hand should be offered safe opportunities to explore them. Visual food charts can provide cues to action, while achievable goals—such as smelling rather than tasting a new food—can strengthen self-efficacy and create positive experiences of success.</a:t>
            </a:r>
          </a:p>
          <a:p>
            <a:pPr>
              <a:lnSpc>
                <a:spcPct val="150000"/>
              </a:lnSpc>
            </a:pPr>
            <a:endParaRPr lang="en-GB">
              <a:latin typeface="Arial" panose="020B0604020202020204" pitchFamily="34" charset="0"/>
              <a:cs typeface="Arial" panose="020B0604020202020204" pitchFamily="34" charset="0"/>
            </a:endParaRPr>
          </a:p>
          <a:p>
            <a:pPr>
              <a:lnSpc>
                <a:spcPct val="150000"/>
              </a:lnSpc>
            </a:pPr>
            <a:r>
              <a:rPr lang="en-GB">
                <a:solidFill>
                  <a:srgbClr val="FF33CC"/>
                </a:solidFill>
                <a:latin typeface="Arial" panose="020B0604020202020204" pitchFamily="34" charset="0"/>
                <a:cs typeface="Arial" panose="020B0604020202020204" pitchFamily="34" charset="0"/>
              </a:rPr>
              <a:t>Key message: </a:t>
            </a:r>
            <a:r>
              <a:rPr lang="en-GB">
                <a:latin typeface="Arial" panose="020B0604020202020204" pitchFamily="34" charset="0"/>
                <a:cs typeface="Arial" panose="020B0604020202020204" pitchFamily="34" charset="0"/>
              </a:rPr>
              <a:t>Every small step is progress.</a:t>
            </a:r>
          </a:p>
          <a:p>
            <a:pPr>
              <a:lnSpc>
                <a:spcPct val="150000"/>
              </a:lnSpc>
            </a:pPr>
            <a:endParaRPr lang="en-GB">
              <a:latin typeface="Arial" panose="020B0604020202020204" pitchFamily="34" charset="0"/>
              <a:cs typeface="Arial" panose="020B0604020202020204" pitchFamily="34" charset="0"/>
            </a:endParaRPr>
          </a:p>
          <a:p>
            <a:pPr>
              <a:lnSpc>
                <a:spcPct val="150000"/>
              </a:lnSpc>
            </a:pPr>
            <a:r>
              <a:rPr lang="en-GB">
                <a:latin typeface="Arial" panose="020B0604020202020204" pitchFamily="34" charset="0"/>
                <a:cs typeface="Arial" panose="020B0604020202020204" pitchFamily="34" charset="0"/>
              </a:rPr>
              <a:t>                                                                                                                        </a:t>
            </a:r>
            <a:endParaRPr lang="en-US">
              <a:latin typeface="Arial" panose="020B0604020202020204" pitchFamily="34" charset="0"/>
              <a:cs typeface="Arial" panose="020B0604020202020204" pitchFamily="34" charset="0"/>
            </a:endParaRPr>
          </a:p>
          <a:p>
            <a:pPr>
              <a:lnSpc>
                <a:spcPct val="150000"/>
              </a:lnSpc>
            </a:pPr>
            <a:endParaRPr lang="en-US" b="1">
              <a:solidFill>
                <a:srgbClr val="FFC000"/>
              </a:solidFill>
              <a:latin typeface="Arial" panose="020B0604020202020204" pitchFamily="34" charset="0"/>
              <a:cs typeface="Arial" panose="020B0604020202020204" pitchFamily="34" charset="0"/>
            </a:endParaRPr>
          </a:p>
          <a:p>
            <a:endParaRPr lang="en-US" b="1">
              <a:solidFill>
                <a:srgbClr val="FFC000"/>
              </a:solidFill>
              <a:latin typeface="Arial" panose="020B0604020202020204" pitchFamily="34" charset="0"/>
              <a:cs typeface="Arial" panose="020B0604020202020204" pitchFamily="34" charset="0"/>
            </a:endParaRPr>
          </a:p>
          <a:p>
            <a:endParaRPr lang="en-US" b="1">
              <a:solidFill>
                <a:srgbClr val="FFC000"/>
              </a:solidFill>
              <a:latin typeface="Arial" panose="020B0604020202020204" pitchFamily="34" charset="0"/>
              <a:cs typeface="Arial" panose="020B0604020202020204" pitchFamily="34" charset="0"/>
            </a:endParaRPr>
          </a:p>
        </p:txBody>
      </p:sp>
      <p:pic>
        <p:nvPicPr>
          <p:cNvPr id="6" name="Picture 5" descr="A diagram of a health belief model&#10;&#10;AI-generated content may be incorrect.">
            <a:extLst>
              <a:ext uri="{FF2B5EF4-FFF2-40B4-BE49-F238E27FC236}">
                <a16:creationId xmlns:a16="http://schemas.microsoft.com/office/drawing/2014/main" id="{2437E5DE-BF06-566B-23E3-19FB164570B3}"/>
              </a:ext>
            </a:extLst>
          </p:cNvPr>
          <p:cNvPicPr>
            <a:picLocks noChangeAspect="1"/>
          </p:cNvPicPr>
          <p:nvPr/>
        </p:nvPicPr>
        <p:blipFill>
          <a:blip r:embed="rId2">
            <a:extLst>
              <a:ext uri="{28A0092B-C50C-407E-A947-70E740481C1C}">
                <a14:useLocalDpi xmlns:a14="http://schemas.microsoft.com/office/drawing/2010/main" val="0"/>
              </a:ext>
            </a:extLst>
          </a:blip>
          <a:srcRect r="4040"/>
          <a:stretch>
            <a:fillRect/>
          </a:stretch>
        </p:blipFill>
        <p:spPr>
          <a:xfrm>
            <a:off x="7325597" y="197346"/>
            <a:ext cx="4739023" cy="5125767"/>
          </a:xfrm>
          <a:prstGeom prst="rect">
            <a:avLst/>
          </a:prstGeom>
        </p:spPr>
      </p:pic>
      <p:sp>
        <p:nvSpPr>
          <p:cNvPr id="7" name="TextBox 5">
            <a:extLst>
              <a:ext uri="{FF2B5EF4-FFF2-40B4-BE49-F238E27FC236}">
                <a16:creationId xmlns:a16="http://schemas.microsoft.com/office/drawing/2014/main" id="{4470603E-D0AF-D169-C38F-63428CE64700}"/>
              </a:ext>
            </a:extLst>
          </p:cNvPr>
          <p:cNvSpPr txBox="1"/>
          <p:nvPr/>
        </p:nvSpPr>
        <p:spPr>
          <a:xfrm>
            <a:off x="7424057" y="391885"/>
            <a:ext cx="1037555" cy="52322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b="1"/>
              <a:t>Modifying Factors</a:t>
            </a:r>
          </a:p>
        </p:txBody>
      </p:sp>
      <p:sp>
        <p:nvSpPr>
          <p:cNvPr id="3" name="TextBox 2">
            <a:extLst>
              <a:ext uri="{FF2B5EF4-FFF2-40B4-BE49-F238E27FC236}">
                <a16:creationId xmlns:a16="http://schemas.microsoft.com/office/drawing/2014/main" id="{8D274504-6060-B10C-758F-3EBD45EE23F1}"/>
              </a:ext>
            </a:extLst>
          </p:cNvPr>
          <p:cNvSpPr txBox="1"/>
          <p:nvPr/>
        </p:nvSpPr>
        <p:spPr>
          <a:xfrm>
            <a:off x="7325598" y="5428843"/>
            <a:ext cx="4288971" cy="369332"/>
          </a:xfrm>
          <a:prstGeom prst="rect">
            <a:avLst/>
          </a:prstGeom>
          <a:noFill/>
        </p:spPr>
        <p:txBody>
          <a:bodyPr wrap="square">
            <a:spAutoFit/>
          </a:bodyPr>
          <a:lstStyle/>
          <a:p>
            <a:r>
              <a:rPr lang="en-GB" sz="1800">
                <a:latin typeface="Arial" panose="020B0604020202020204" pitchFamily="34" charset="0"/>
                <a:cs typeface="Arial" panose="020B0604020202020204" pitchFamily="34" charset="0"/>
              </a:rPr>
              <a:t>Figure 6: (Rosenstock et al., 1988).</a:t>
            </a:r>
            <a:endParaRPr lang="en-GB"/>
          </a:p>
        </p:txBody>
      </p:sp>
    </p:spTree>
    <p:extLst>
      <p:ext uri="{BB962C8B-B14F-4D97-AF65-F5344CB8AC3E}">
        <p14:creationId xmlns:p14="http://schemas.microsoft.com/office/powerpoint/2010/main" val="42759543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89F4F8E-4E2E-27D5-8424-922ADAE676EC}"/>
              </a:ext>
            </a:extLst>
          </p:cNvPr>
          <p:cNvSpPr txBox="1"/>
          <p:nvPr/>
        </p:nvSpPr>
        <p:spPr>
          <a:xfrm>
            <a:off x="0" y="1"/>
            <a:ext cx="6480810" cy="10156627"/>
          </a:xfrm>
          <a:prstGeom prst="rect">
            <a:avLst/>
          </a:prstGeom>
          <a:noFill/>
        </p:spPr>
        <p:txBody>
          <a:bodyPr wrap="square">
            <a:spAutoFit/>
          </a:bodyPr>
          <a:lstStyle/>
          <a:p>
            <a:r>
              <a:rPr lang="en-US" sz="2000" b="1">
                <a:solidFill>
                  <a:srgbClr val="C00000"/>
                </a:solidFill>
                <a:latin typeface="Arial" panose="020B0604020202020204" pitchFamily="34" charset="0"/>
                <a:cs typeface="Arial" panose="020B0604020202020204" pitchFamily="34" charset="0"/>
              </a:rPr>
              <a:t>Social Cognitive </a:t>
            </a:r>
          </a:p>
          <a:p>
            <a:endParaRPr lang="en-US" sz="1400" b="1">
              <a:solidFill>
                <a:srgbClr val="C00000"/>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US">
                <a:solidFill>
                  <a:srgbClr val="00B050"/>
                </a:solidFill>
                <a:latin typeface="Arial" panose="020B0604020202020204" pitchFamily="34" charset="0"/>
                <a:cs typeface="Arial" panose="020B0604020202020204" pitchFamily="34" charset="0"/>
              </a:rPr>
              <a:t>Theory proposes that behavior results from the interaction between personal factors, behavior and the environment (Bandura, 1986).</a:t>
            </a:r>
          </a:p>
          <a:p>
            <a:endParaRPr lang="en-US">
              <a:solidFill>
                <a:srgbClr val="00B050"/>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US" b="1">
                <a:solidFill>
                  <a:srgbClr val="FFC000"/>
                </a:solidFill>
                <a:latin typeface="Arial" panose="020B0604020202020204" pitchFamily="34" charset="0"/>
                <a:cs typeface="Arial" panose="020B0604020202020204" pitchFamily="34" charset="0"/>
              </a:rPr>
              <a:t>Campaign solutions</a:t>
            </a:r>
          </a:p>
          <a:p>
            <a:endParaRPr lang="en-US">
              <a:solidFill>
                <a:srgbClr val="00B0F0"/>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US">
                <a:solidFill>
                  <a:srgbClr val="7030A0"/>
                </a:solidFill>
                <a:latin typeface="Arial" panose="020B0604020202020204" pitchFamily="34" charset="0"/>
                <a:cs typeface="Arial" panose="020B0604020202020204" pitchFamily="34" charset="0"/>
              </a:rPr>
              <a:t>Children set personal goals.</a:t>
            </a:r>
          </a:p>
          <a:p>
            <a:pPr marL="285750" indent="-285750">
              <a:buFont typeface="Wingdings" panose="05000000000000000000" pitchFamily="2" charset="2"/>
              <a:buChar char="v"/>
            </a:pPr>
            <a:r>
              <a:rPr lang="en-US">
                <a:solidFill>
                  <a:schemeClr val="accent5">
                    <a:lumMod val="60000"/>
                    <a:lumOff val="40000"/>
                  </a:schemeClr>
                </a:solidFill>
                <a:latin typeface="Arial" panose="020B0604020202020204" pitchFamily="34" charset="0"/>
                <a:cs typeface="Arial" panose="020B0604020202020204" pitchFamily="34" charset="0"/>
              </a:rPr>
              <a:t>Effort is praised rather than consumption.</a:t>
            </a:r>
          </a:p>
          <a:p>
            <a:pPr marL="285750" indent="-285750">
              <a:buFont typeface="Wingdings" panose="05000000000000000000" pitchFamily="2" charset="2"/>
              <a:buChar char="v"/>
            </a:pPr>
            <a:r>
              <a:rPr lang="en-US">
                <a:solidFill>
                  <a:schemeClr val="accent2">
                    <a:lumMod val="75000"/>
                  </a:schemeClr>
                </a:solidFill>
                <a:latin typeface="Arial" panose="020B0604020202020204" pitchFamily="34" charset="0"/>
                <a:cs typeface="Arial" panose="020B0604020202020204" pitchFamily="34" charset="0"/>
              </a:rPr>
              <a:t>Sticker charts monitor individual progress.</a:t>
            </a:r>
          </a:p>
          <a:p>
            <a:pPr marL="285750" indent="-285750">
              <a:buFont typeface="Wingdings" panose="05000000000000000000" pitchFamily="2" charset="2"/>
              <a:buChar char="v"/>
            </a:pPr>
            <a:r>
              <a:rPr lang="en-US">
                <a:solidFill>
                  <a:schemeClr val="accent4">
                    <a:lumMod val="75000"/>
                  </a:schemeClr>
                </a:solidFill>
                <a:latin typeface="Arial" panose="020B0604020202020204" pitchFamily="34" charset="0"/>
                <a:cs typeface="Arial" panose="020B0604020202020204" pitchFamily="34" charset="0"/>
              </a:rPr>
              <a:t>Children are not compared with one another.</a:t>
            </a:r>
          </a:p>
          <a:p>
            <a:endParaRPr lang="en-US">
              <a:solidFill>
                <a:schemeClr val="accent2">
                  <a:lumMod val="75000"/>
                </a:schemeClr>
              </a:solidFill>
              <a:latin typeface="Arial" panose="020B0604020202020204" pitchFamily="34" charset="0"/>
              <a:cs typeface="Arial" panose="020B0604020202020204" pitchFamily="34" charset="0"/>
            </a:endParaRPr>
          </a:p>
          <a:p>
            <a:r>
              <a:rPr lang="en-US" b="1">
                <a:solidFill>
                  <a:srgbClr val="FF0000"/>
                </a:solidFill>
                <a:latin typeface="Arial" panose="020B0604020202020204" pitchFamily="34" charset="0"/>
                <a:cs typeface="Arial" panose="020B0604020202020204" pitchFamily="34" charset="0"/>
              </a:rPr>
              <a:t>For example, </a:t>
            </a:r>
            <a:r>
              <a:rPr lang="en-US">
                <a:latin typeface="Arial" panose="020B0604020202020204" pitchFamily="34" charset="0"/>
                <a:cs typeface="Arial" panose="020B0604020202020204" pitchFamily="34" charset="0"/>
              </a:rPr>
              <a:t>anxious adult behavior or pressure may increase a child’s anxiety around food. In contrast, calm modelling—such as looking at, smelling or describing food—can demonstrate that exploration is safe. Children may also watch suitable examples of others exploring food calmly. Progress should focus on small steps, such as sitting near or touching food. Rewards should </a:t>
            </a:r>
            <a:r>
              <a:rPr lang="en-US" err="1">
                <a:latin typeface="Arial" panose="020B0604020202020204" pitchFamily="34" charset="0"/>
                <a:cs typeface="Arial" panose="020B0604020202020204" pitchFamily="34" charset="0"/>
              </a:rPr>
              <a:t>recognise</a:t>
            </a:r>
            <a:r>
              <a:rPr lang="en-US">
                <a:latin typeface="Arial" panose="020B0604020202020204" pitchFamily="34" charset="0"/>
                <a:cs typeface="Arial" panose="020B0604020202020204" pitchFamily="34" charset="0"/>
              </a:rPr>
              <a:t> exploration, not only swallowing, and should never be used to punish refusal or compare children.</a:t>
            </a:r>
          </a:p>
          <a:p>
            <a:endParaRPr lang="en-US" sz="1400" b="1">
              <a:solidFill>
                <a:srgbClr val="C00000"/>
              </a:solidFill>
              <a:latin typeface="Arial" panose="020B0604020202020204" pitchFamily="34" charset="0"/>
              <a:cs typeface="Arial" panose="020B0604020202020204" pitchFamily="34" charset="0"/>
            </a:endParaRPr>
          </a:p>
          <a:p>
            <a:endParaRPr lang="en-US" sz="1400" b="1">
              <a:solidFill>
                <a:srgbClr val="C00000"/>
              </a:solidFill>
              <a:latin typeface="Arial" panose="020B0604020202020204" pitchFamily="34" charset="0"/>
              <a:cs typeface="Arial" panose="020B0604020202020204" pitchFamily="34" charset="0"/>
            </a:endParaRPr>
          </a:p>
          <a:p>
            <a:endParaRPr lang="en-US" sz="1400" b="1">
              <a:solidFill>
                <a:srgbClr val="C00000"/>
              </a:solidFill>
              <a:latin typeface="Arial" panose="020B0604020202020204" pitchFamily="34" charset="0"/>
              <a:cs typeface="Arial" panose="020B0604020202020204" pitchFamily="34" charset="0"/>
            </a:endParaRPr>
          </a:p>
          <a:p>
            <a:endParaRPr lang="en-US" sz="1400" b="1">
              <a:solidFill>
                <a:srgbClr val="C00000"/>
              </a:solidFill>
              <a:latin typeface="Arial" panose="020B0604020202020204" pitchFamily="34" charset="0"/>
              <a:cs typeface="Arial" panose="020B0604020202020204" pitchFamily="34" charset="0"/>
            </a:endParaRPr>
          </a:p>
          <a:p>
            <a:endParaRPr lang="en-US" sz="1400" b="1">
              <a:solidFill>
                <a:srgbClr val="C00000"/>
              </a:solidFill>
              <a:latin typeface="Arial" panose="020B0604020202020204" pitchFamily="34" charset="0"/>
              <a:cs typeface="Arial" panose="020B0604020202020204" pitchFamily="34" charset="0"/>
            </a:endParaRPr>
          </a:p>
          <a:p>
            <a:endParaRPr lang="en-US" sz="1400" b="1">
              <a:solidFill>
                <a:srgbClr val="C00000"/>
              </a:solidFill>
              <a:latin typeface="Arial" panose="020B0604020202020204" pitchFamily="34" charset="0"/>
              <a:cs typeface="Arial" panose="020B0604020202020204" pitchFamily="34" charset="0"/>
            </a:endParaRPr>
          </a:p>
          <a:p>
            <a:endParaRPr lang="en-US" sz="1400" b="1">
              <a:solidFill>
                <a:srgbClr val="C00000"/>
              </a:solidFill>
              <a:latin typeface="Arial" panose="020B0604020202020204" pitchFamily="34" charset="0"/>
              <a:cs typeface="Arial" panose="020B0604020202020204" pitchFamily="34" charset="0"/>
            </a:endParaRPr>
          </a:p>
          <a:p>
            <a:endParaRPr lang="en-US" b="1">
              <a:solidFill>
                <a:srgbClr val="C00000"/>
              </a:solidFill>
              <a:latin typeface="Arial" panose="020B0604020202020204" pitchFamily="34" charset="0"/>
              <a:cs typeface="Arial" panose="020B0604020202020204" pitchFamily="34" charset="0"/>
            </a:endParaRPr>
          </a:p>
          <a:p>
            <a:endParaRPr lang="en-US" b="1">
              <a:solidFill>
                <a:srgbClr val="C00000"/>
              </a:solidFill>
              <a:latin typeface="Arial" panose="020B0604020202020204" pitchFamily="34" charset="0"/>
              <a:cs typeface="Arial" panose="020B0604020202020204" pitchFamily="34" charset="0"/>
            </a:endParaRPr>
          </a:p>
          <a:p>
            <a:endParaRPr lang="en-US" b="1">
              <a:solidFill>
                <a:srgbClr val="C00000"/>
              </a:solidFill>
              <a:latin typeface="Arial" panose="020B0604020202020204" pitchFamily="34" charset="0"/>
              <a:cs typeface="Arial" panose="020B0604020202020204" pitchFamily="34" charset="0"/>
            </a:endParaRPr>
          </a:p>
          <a:p>
            <a:endParaRPr lang="en-US" b="1">
              <a:solidFill>
                <a:srgbClr val="C00000"/>
              </a:solidFill>
              <a:latin typeface="Arial" panose="020B0604020202020204" pitchFamily="34" charset="0"/>
              <a:cs typeface="Arial" panose="020B0604020202020204" pitchFamily="34" charset="0"/>
            </a:endParaRPr>
          </a:p>
          <a:p>
            <a:endParaRPr lang="en-US" b="1">
              <a:solidFill>
                <a:srgbClr val="C00000"/>
              </a:solidFill>
              <a:latin typeface="Arial" panose="020B0604020202020204" pitchFamily="34" charset="0"/>
              <a:cs typeface="Arial" panose="020B0604020202020204" pitchFamily="34" charset="0"/>
            </a:endParaRPr>
          </a:p>
          <a:p>
            <a:endParaRPr lang="en-US" b="1">
              <a:solidFill>
                <a:srgbClr val="C00000"/>
              </a:solidFill>
              <a:latin typeface="Arial" panose="020B0604020202020204" pitchFamily="34" charset="0"/>
              <a:cs typeface="Arial" panose="020B0604020202020204" pitchFamily="34" charset="0"/>
            </a:endParaRPr>
          </a:p>
          <a:p>
            <a:endParaRPr lang="en-US" b="1">
              <a:solidFill>
                <a:srgbClr val="C00000"/>
              </a:solidFill>
              <a:latin typeface="Arial" panose="020B0604020202020204" pitchFamily="34" charset="0"/>
              <a:cs typeface="Arial" panose="020B0604020202020204" pitchFamily="34" charset="0"/>
            </a:endParaRPr>
          </a:p>
          <a:p>
            <a:endParaRPr lang="en-US" b="1">
              <a:solidFill>
                <a:srgbClr val="C00000"/>
              </a:solidFill>
              <a:latin typeface="Arial" panose="020B0604020202020204" pitchFamily="34" charset="0"/>
              <a:cs typeface="Arial" panose="020B0604020202020204" pitchFamily="34" charset="0"/>
            </a:endParaRPr>
          </a:p>
          <a:p>
            <a:endParaRPr lang="en-US" b="1">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F15AA303-B08B-B3B1-E05F-357B9EF82ADC}"/>
              </a:ext>
            </a:extLst>
          </p:cNvPr>
          <p:cNvPicPr>
            <a:picLocks noChangeAspect="1"/>
          </p:cNvPicPr>
          <p:nvPr/>
        </p:nvPicPr>
        <p:blipFill>
          <a:blip r:embed="rId2"/>
          <a:stretch>
            <a:fillRect/>
          </a:stretch>
        </p:blipFill>
        <p:spPr>
          <a:xfrm>
            <a:off x="6480810" y="97971"/>
            <a:ext cx="5711190" cy="4057012"/>
          </a:xfrm>
          <a:prstGeom prst="rect">
            <a:avLst/>
          </a:prstGeom>
        </p:spPr>
      </p:pic>
      <p:sp>
        <p:nvSpPr>
          <p:cNvPr id="7" name="TextBox 6">
            <a:extLst>
              <a:ext uri="{FF2B5EF4-FFF2-40B4-BE49-F238E27FC236}">
                <a16:creationId xmlns:a16="http://schemas.microsoft.com/office/drawing/2014/main" id="{E6E77563-9236-61CF-E0CC-2033503B4A80}"/>
              </a:ext>
            </a:extLst>
          </p:cNvPr>
          <p:cNvSpPr txBox="1"/>
          <p:nvPr/>
        </p:nvSpPr>
        <p:spPr>
          <a:xfrm>
            <a:off x="6649148" y="4154983"/>
            <a:ext cx="5063068" cy="923330"/>
          </a:xfrm>
          <a:prstGeom prst="rect">
            <a:avLst/>
          </a:prstGeom>
          <a:noFill/>
        </p:spPr>
        <p:txBody>
          <a:bodyPr wrap="square">
            <a:spAutoFit/>
          </a:bodyPr>
          <a:lstStyle/>
          <a:p>
            <a:r>
              <a:rPr lang="en-GB">
                <a:latin typeface="Arial" panose="020B0604020202020204" pitchFamily="34" charset="0"/>
                <a:cs typeface="Arial" panose="020B0604020202020204" pitchFamily="34" charset="0"/>
              </a:rPr>
              <a:t>Figure 7. Reciprocal determinism in Social Cognitive Theory. Adapted from Bandura (1986).</a:t>
            </a:r>
          </a:p>
        </p:txBody>
      </p:sp>
    </p:spTree>
    <p:extLst>
      <p:ext uri="{BB962C8B-B14F-4D97-AF65-F5344CB8AC3E}">
        <p14:creationId xmlns:p14="http://schemas.microsoft.com/office/powerpoint/2010/main" val="10405756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DC318F-E81F-195D-9294-92A3431F7D12}"/>
              </a:ext>
            </a:extLst>
          </p:cNvPr>
          <p:cNvSpPr>
            <a:spLocks noGrp="1"/>
          </p:cNvSpPr>
          <p:nvPr>
            <p:ph type="title"/>
          </p:nvPr>
        </p:nvSpPr>
        <p:spPr>
          <a:xfrm>
            <a:off x="0" y="0"/>
            <a:ext cx="5268686" cy="6857990"/>
          </a:xfrm>
        </p:spPr>
        <p:txBody>
          <a:bodyPr vert="horz" lIns="91440" tIns="45720" rIns="91440" bIns="45720" rtlCol="0" anchor="b">
            <a:normAutofit fontScale="90000"/>
          </a:bodyPr>
          <a:lstStyle/>
          <a:p>
            <a:pPr>
              <a:lnSpc>
                <a:spcPct val="100000"/>
              </a:lnSpc>
            </a:pPr>
            <a:r>
              <a:rPr lang="en-US" sz="1800" b="1">
                <a:solidFill>
                  <a:srgbClr val="00B0F0"/>
                </a:solidFill>
                <a:latin typeface="Arial" panose="020B0604020202020204" pitchFamily="34" charset="0"/>
                <a:cs typeface="Arial" panose="020B0604020202020204" pitchFamily="34" charset="0"/>
              </a:rPr>
              <a:t>Evaluation, safety and Conclusion</a:t>
            </a:r>
            <a:br>
              <a:rPr lang="en-US" sz="1800" b="1">
                <a:solidFill>
                  <a:srgbClr val="00B0F0"/>
                </a:solidFill>
                <a:latin typeface="Arial" panose="020B0604020202020204" pitchFamily="34" charset="0"/>
                <a:cs typeface="Arial" panose="020B0604020202020204" pitchFamily="34" charset="0"/>
              </a:rPr>
            </a:br>
            <a:br>
              <a:rPr lang="en-US" sz="1800" b="1">
                <a:solidFill>
                  <a:srgbClr val="00B0F0"/>
                </a:solidFill>
                <a:latin typeface="Arial" panose="020B0604020202020204" pitchFamily="34" charset="0"/>
                <a:cs typeface="Arial" panose="020B0604020202020204" pitchFamily="34" charset="0"/>
              </a:rPr>
            </a:br>
            <a:r>
              <a:rPr lang="en-US" sz="1800" b="1">
                <a:solidFill>
                  <a:srgbClr val="009999"/>
                </a:solidFill>
                <a:latin typeface="Arial" panose="020B0604020202020204" pitchFamily="34" charset="0"/>
                <a:cs typeface="Arial" panose="020B0604020202020204" pitchFamily="34" charset="0"/>
              </a:rPr>
              <a:t>Evaluation</a:t>
            </a:r>
            <a:br>
              <a:rPr lang="en-US" sz="1800" b="1">
                <a:latin typeface="Arial" panose="020B0604020202020204" pitchFamily="34" charset="0"/>
                <a:cs typeface="Arial" panose="020B0604020202020204" pitchFamily="34" charset="0"/>
              </a:rPr>
            </a:br>
            <a:r>
              <a:rPr lang="en-US" sz="1800">
                <a:latin typeface="Arial" panose="020B0604020202020204" pitchFamily="34" charset="0"/>
                <a:cs typeface="Arial" panose="020B0604020202020204" pitchFamily="34" charset="0"/>
              </a:rPr>
              <a:t>Sensory Spoonful will be evaluated before, during and after the six-week campaign. Measures will include participation in food-exploration activities, child comfort, mealtime anxiety, parent and school confidence, and progress on the individual food ladder. Success should not be judged solely by the number of new foods eaten, but also by increased confidence and positive engagement with food (Prestwich et al., 2014).</a:t>
            </a:r>
            <a:br>
              <a:rPr lang="en-US" sz="1800">
                <a:latin typeface="Arial" panose="020B0604020202020204" pitchFamily="34" charset="0"/>
                <a:cs typeface="Arial" panose="020B0604020202020204" pitchFamily="34" charset="0"/>
              </a:rPr>
            </a:br>
            <a:br>
              <a:rPr lang="en-US" sz="1800">
                <a:latin typeface="Arial" panose="020B0604020202020204" pitchFamily="34" charset="0"/>
                <a:cs typeface="Arial" panose="020B0604020202020204" pitchFamily="34" charset="0"/>
              </a:rPr>
            </a:br>
            <a:r>
              <a:rPr lang="en-US" sz="1800" b="1">
                <a:solidFill>
                  <a:srgbClr val="FFC000"/>
                </a:solidFill>
                <a:latin typeface="Arial" panose="020B0604020202020204" pitchFamily="34" charset="0"/>
                <a:cs typeface="Arial" panose="020B0604020202020204" pitchFamily="34" charset="0"/>
              </a:rPr>
              <a:t>Safety</a:t>
            </a:r>
            <a:br>
              <a:rPr lang="en-US" sz="1800" b="1">
                <a:latin typeface="Arial" panose="020B0604020202020204" pitchFamily="34" charset="0"/>
                <a:cs typeface="Arial" panose="020B0604020202020204" pitchFamily="34" charset="0"/>
              </a:rPr>
            </a:br>
            <a:r>
              <a:rPr lang="en-US" sz="1800">
                <a:latin typeface="Arial" panose="020B0604020202020204" pitchFamily="34" charset="0"/>
                <a:cs typeface="Arial" panose="020B0604020202020204" pitchFamily="34" charset="0"/>
              </a:rPr>
              <a:t>Parental consent and child assent must be obtained. Children should never be pressured to taste or swallow food. Allergies, choking risks, swallowing difficulties and relevant medical conditions must be considered, with health concerns referred to appropriate professionals (Chow et al., 2026).</a:t>
            </a:r>
            <a:br>
              <a:rPr lang="en-US" sz="1800">
                <a:latin typeface="Arial" panose="020B0604020202020204" pitchFamily="34" charset="0"/>
                <a:cs typeface="Arial" panose="020B0604020202020204" pitchFamily="34" charset="0"/>
              </a:rPr>
            </a:br>
            <a:br>
              <a:rPr lang="en-US" sz="1800">
                <a:latin typeface="Arial" panose="020B0604020202020204" pitchFamily="34" charset="0"/>
                <a:cs typeface="Arial" panose="020B0604020202020204" pitchFamily="34" charset="0"/>
              </a:rPr>
            </a:br>
            <a:r>
              <a:rPr lang="en-US" sz="1800" b="1">
                <a:solidFill>
                  <a:srgbClr val="FF0000"/>
                </a:solidFill>
                <a:latin typeface="Arial" panose="020B0604020202020204" pitchFamily="34" charset="0"/>
                <a:cs typeface="Arial" panose="020B0604020202020204" pitchFamily="34" charset="0"/>
              </a:rPr>
              <a:t>Conclusion</a:t>
            </a:r>
            <a:br>
              <a:rPr lang="en-US" sz="1800" b="1">
                <a:latin typeface="Arial" panose="020B0604020202020204" pitchFamily="34" charset="0"/>
                <a:cs typeface="Arial" panose="020B0604020202020204" pitchFamily="34" charset="0"/>
              </a:rPr>
            </a:br>
            <a:r>
              <a:rPr lang="en-US" sz="1800">
                <a:latin typeface="Arial" panose="020B0604020202020204" pitchFamily="34" charset="0"/>
                <a:cs typeface="Arial" panose="020B0604020202020204" pitchFamily="34" charset="0"/>
              </a:rPr>
              <a:t>Sensory Spoonful promotes nutrition through patience, choice and respect. By providing safe, predictable opportunities to explore food, while adapting the environment and supporting families, the campaign promotes nutritional wellbeing, dignity and autonomy. </a:t>
            </a:r>
          </a:p>
        </p:txBody>
      </p:sp>
      <p:pic>
        <p:nvPicPr>
          <p:cNvPr id="8" name="Picture 7">
            <a:extLst>
              <a:ext uri="{FF2B5EF4-FFF2-40B4-BE49-F238E27FC236}">
                <a16:creationId xmlns:a16="http://schemas.microsoft.com/office/drawing/2014/main" id="{F7F4AEE0-6A90-20EE-2E22-9DA213C2411F}"/>
              </a:ext>
            </a:extLst>
          </p:cNvPr>
          <p:cNvPicPr>
            <a:picLocks noChangeAspect="1"/>
          </p:cNvPicPr>
          <p:nvPr/>
        </p:nvPicPr>
        <p:blipFill>
          <a:blip r:embed="rId3"/>
          <a:srcRect r="2" b="23230"/>
          <a:stretch>
            <a:fillRect/>
          </a:stretch>
        </p:blipFill>
        <p:spPr>
          <a:xfrm>
            <a:off x="5105400" y="10"/>
            <a:ext cx="7086600" cy="542924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1" name="TextBox 10">
            <a:extLst>
              <a:ext uri="{FF2B5EF4-FFF2-40B4-BE49-F238E27FC236}">
                <a16:creationId xmlns:a16="http://schemas.microsoft.com/office/drawing/2014/main" id="{05B05410-ED02-4147-49F0-B9095383DA22}"/>
              </a:ext>
            </a:extLst>
          </p:cNvPr>
          <p:cNvSpPr txBox="1"/>
          <p:nvPr/>
        </p:nvSpPr>
        <p:spPr>
          <a:xfrm>
            <a:off x="7315200" y="5429250"/>
            <a:ext cx="4873752" cy="568810"/>
          </a:xfrm>
          <a:prstGeom prst="rect">
            <a:avLst/>
          </a:prstGeom>
          <a:noFill/>
        </p:spPr>
        <p:txBody>
          <a:bodyPr wrap="square">
            <a:spAutoFit/>
          </a:bodyPr>
          <a:lstStyle/>
          <a:p>
            <a:pPr>
              <a:lnSpc>
                <a:spcPct val="150000"/>
              </a:lnSpc>
              <a:buNone/>
            </a:pPr>
            <a:r>
              <a:rPr lang="en-GB" sz="1100" i="1">
                <a:latin typeface="Arial" panose="020B0604020202020204" pitchFamily="34" charset="0"/>
                <a:cs typeface="Arial" panose="020B0604020202020204" pitchFamily="34" charset="0"/>
              </a:rPr>
              <a:t>Figure 8 : Sensory food exploration allows children to touch, smell and taste food without pressure. Source: Mona Muir Nurseries (n.d.).</a:t>
            </a:r>
            <a:endParaRPr lang="en-GB"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083461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0184D0-15FA-323C-4DC7-6C1801779FC4}"/>
              </a:ext>
            </a:extLst>
          </p:cNvPr>
          <p:cNvSpPr txBox="1"/>
          <p:nvPr/>
        </p:nvSpPr>
        <p:spPr>
          <a:xfrm>
            <a:off x="0" y="0"/>
            <a:ext cx="12192000" cy="7063472"/>
          </a:xfrm>
          <a:prstGeom prst="rect">
            <a:avLst/>
          </a:prstGeom>
          <a:noFill/>
        </p:spPr>
        <p:txBody>
          <a:bodyPr wrap="square">
            <a:spAutoFit/>
          </a:bodyPr>
          <a:lstStyle/>
          <a:p>
            <a:pPr lvl="0">
              <a:lnSpc>
                <a:spcPct val="150000"/>
              </a:lnSpc>
            </a:pPr>
            <a:r>
              <a:rPr lang="en-GB" sz="1600">
                <a:latin typeface="Arial" panose="020B0604020202020204" pitchFamily="34" charset="0"/>
                <a:cs typeface="Arial" panose="020B0604020202020204" pitchFamily="34" charset="0"/>
              </a:rPr>
              <a:t>      </a:t>
            </a:r>
            <a:r>
              <a:rPr lang="en-GB" sz="2000" b="1">
                <a:solidFill>
                  <a:srgbClr val="009999"/>
                </a:solidFill>
                <a:latin typeface="Arial" panose="020B0604020202020204" pitchFamily="34" charset="0"/>
                <a:cs typeface="Arial" panose="020B0604020202020204" pitchFamily="34" charset="0"/>
              </a:rPr>
              <a:t>References</a:t>
            </a:r>
            <a:endParaRPr lang="en-GB" sz="1600">
              <a:latin typeface="Arial" panose="020B0604020202020204" pitchFamily="34" charset="0"/>
              <a:cs typeface="Arial" panose="020B0604020202020204" pitchFamily="34" charset="0"/>
            </a:endParaRPr>
          </a:p>
          <a:p>
            <a:pPr lvl="0">
              <a:lnSpc>
                <a:spcPct val="150000"/>
              </a:lnSpc>
            </a:pPr>
            <a:r>
              <a:rPr lang="en-GB">
                <a:latin typeface="Arial" panose="020B0604020202020204" pitchFamily="34" charset="0"/>
                <a:cs typeface="Arial" panose="020B0604020202020204" pitchFamily="34" charset="0"/>
              </a:rPr>
              <a:t>Abraham, C. and Sheeran, P. (2005) ‘The health belief model’, in </a:t>
            </a:r>
            <a:r>
              <a:rPr lang="en-GB" i="1">
                <a:latin typeface="Arial" panose="020B0604020202020204" pitchFamily="34" charset="0"/>
                <a:cs typeface="Arial" panose="020B0604020202020204" pitchFamily="34" charset="0"/>
              </a:rPr>
              <a:t>Predicting Health Behaviour</a:t>
            </a:r>
            <a:r>
              <a:rPr lang="en-GB">
                <a:latin typeface="Arial" panose="020B0604020202020204" pitchFamily="34" charset="0"/>
                <a:cs typeface="Arial" panose="020B0604020202020204" pitchFamily="34" charset="0"/>
              </a:rPr>
              <a:t>, 2(1), pp. 28–80.</a:t>
            </a:r>
          </a:p>
          <a:p>
            <a:pPr lvl="0">
              <a:lnSpc>
                <a:spcPct val="150000"/>
              </a:lnSpc>
            </a:pPr>
            <a:r>
              <a:rPr lang="en-GB">
                <a:latin typeface="Arial" panose="020B0604020202020204" pitchFamily="34" charset="0"/>
                <a:cs typeface="Arial" panose="020B0604020202020204" pitchFamily="34" charset="0"/>
              </a:rPr>
              <a:t>Arslan, S., Sahin, K., Dal, N. and Cakin Uzunoğlu, D. (2026) ‘The relationship between nutritional problems, eating behaviours, and diet quality in children with autism’, International Journal of Developmental Disabilities, 72(6), pp. 1293–1303.</a:t>
            </a:r>
          </a:p>
          <a:p>
            <a:pPr lvl="0">
              <a:lnSpc>
                <a:spcPct val="150000"/>
              </a:lnSpc>
            </a:pPr>
            <a:r>
              <a:rPr lang="en-GB">
                <a:latin typeface="Arial" panose="020B0604020202020204" pitchFamily="34" charset="0"/>
                <a:cs typeface="Arial" panose="020B0604020202020204" pitchFamily="34" charset="0"/>
              </a:rPr>
              <a:t>Bandura, A. (1986) </a:t>
            </a:r>
            <a:r>
              <a:rPr lang="en-GB" i="1">
                <a:latin typeface="Arial" panose="020B0604020202020204" pitchFamily="34" charset="0"/>
                <a:cs typeface="Arial" panose="020B0604020202020204" pitchFamily="34" charset="0"/>
              </a:rPr>
              <a:t>Social Foundations of Thought and Action</a:t>
            </a:r>
            <a:r>
              <a:rPr lang="en-GB">
                <a:latin typeface="Arial" panose="020B0604020202020204" pitchFamily="34" charset="0"/>
                <a:cs typeface="Arial" panose="020B0604020202020204" pitchFamily="34" charset="0"/>
              </a:rPr>
              <a:t>. Englewood Cliffs, NJ: Prentice-Hall.</a:t>
            </a:r>
          </a:p>
          <a:p>
            <a:pPr lvl="0">
              <a:lnSpc>
                <a:spcPct val="150000"/>
              </a:lnSpc>
            </a:pPr>
            <a:endParaRPr lang="en-GB">
              <a:latin typeface="Arial" panose="020B0604020202020204" pitchFamily="34" charset="0"/>
              <a:cs typeface="Arial" panose="020B0604020202020204" pitchFamily="34" charset="0"/>
            </a:endParaRPr>
          </a:p>
          <a:p>
            <a:pPr lvl="0">
              <a:lnSpc>
                <a:spcPct val="150000"/>
              </a:lnSpc>
            </a:pPr>
            <a:r>
              <a:rPr lang="en-GB">
                <a:latin typeface="Arial" panose="020B0604020202020204" pitchFamily="34" charset="0"/>
                <a:cs typeface="Arial" panose="020B0604020202020204" pitchFamily="34" charset="0"/>
              </a:rPr>
              <a:t>British Dietetic Association (2022) ‘What are the difficulties for autistic children at mealtimes?’. Available at: </a:t>
            </a:r>
            <a:r>
              <a:rPr lang="en-GB">
                <a:latin typeface="Arial" panose="020B0604020202020204" pitchFamily="34" charset="0"/>
                <a:cs typeface="Arial" panose="020B0604020202020204" pitchFamily="34" charset="0"/>
                <a:hlinkClick r:id="rId2"/>
              </a:rPr>
              <a:t>https://www.bda.uk.com/resource/what-are-the-difficulties-for-autistic-chiidrenn-at-mealtimes.html</a:t>
            </a:r>
            <a:r>
              <a:rPr lang="en-GB">
                <a:latin typeface="Arial" panose="020B0604020202020204" pitchFamily="34" charset="0"/>
                <a:cs typeface="Arial" panose="020B0604020202020204" pitchFamily="34" charset="0"/>
              </a:rPr>
              <a:t> (Accessed: 2 October 2026).</a:t>
            </a:r>
          </a:p>
          <a:p>
            <a:pPr lvl="0">
              <a:lnSpc>
                <a:spcPct val="150000"/>
              </a:lnSpc>
            </a:pPr>
            <a:endParaRPr lang="en-GB">
              <a:latin typeface="Arial" panose="020B0604020202020204" pitchFamily="34" charset="0"/>
              <a:cs typeface="Arial" panose="020B0604020202020204" pitchFamily="34" charset="0"/>
            </a:endParaRPr>
          </a:p>
          <a:p>
            <a:pPr lvl="0">
              <a:lnSpc>
                <a:spcPct val="150000"/>
              </a:lnSpc>
            </a:pPr>
            <a:r>
              <a:rPr lang="en-GB">
                <a:latin typeface="Arial" panose="020B0604020202020204" pitchFamily="34" charset="0"/>
                <a:cs typeface="Arial" panose="020B0604020202020204" pitchFamily="34" charset="0"/>
              </a:rPr>
              <a:t>Cermak, S.A., Curtin, C. and Bandini, L.G. (2010) ‘Food selectivity and sensory sensitivity in children with autism spectrum disorders’, </a:t>
            </a:r>
            <a:r>
              <a:rPr lang="en-GB" i="1">
                <a:latin typeface="Arial" panose="020B0604020202020204" pitchFamily="34" charset="0"/>
                <a:cs typeface="Arial" panose="020B0604020202020204" pitchFamily="34" charset="0"/>
              </a:rPr>
              <a:t>Journal of the American Dietetic Association</a:t>
            </a:r>
            <a:r>
              <a:rPr lang="en-GB">
                <a:latin typeface="Arial" panose="020B0604020202020204" pitchFamily="34" charset="0"/>
                <a:cs typeface="Arial" panose="020B0604020202020204" pitchFamily="34" charset="0"/>
              </a:rPr>
              <a:t>, 110(2), pp. 238–246.</a:t>
            </a:r>
          </a:p>
          <a:p>
            <a:pPr lvl="0">
              <a:lnSpc>
                <a:spcPct val="150000"/>
              </a:lnSpc>
            </a:pPr>
            <a:endParaRPr lang="en-GB">
              <a:latin typeface="Arial" panose="020B0604020202020204" pitchFamily="34" charset="0"/>
              <a:cs typeface="Arial" panose="020B0604020202020204" pitchFamily="34" charset="0"/>
            </a:endParaRPr>
          </a:p>
          <a:p>
            <a:pPr lvl="0">
              <a:lnSpc>
                <a:spcPct val="150000"/>
              </a:lnSpc>
            </a:pPr>
            <a:r>
              <a:rPr lang="en-GB">
                <a:latin typeface="Arial" panose="020B0604020202020204" pitchFamily="34" charset="0"/>
                <a:cs typeface="Arial" panose="020B0604020202020204" pitchFamily="34" charset="0"/>
              </a:rPr>
              <a:t>Charter, O. (1986) ‘Ottawa Charter for Health Promotion’, in </a:t>
            </a:r>
            <a:r>
              <a:rPr lang="en-GB" i="1">
                <a:latin typeface="Arial" panose="020B0604020202020204" pitchFamily="34" charset="0"/>
                <a:cs typeface="Arial" panose="020B0604020202020204" pitchFamily="34" charset="0"/>
              </a:rPr>
              <a:t>First International Conference on Health Promotion</a:t>
            </a:r>
            <a:r>
              <a:rPr lang="en-GB">
                <a:latin typeface="Arial" panose="020B0604020202020204" pitchFamily="34" charset="0"/>
                <a:cs typeface="Arial" panose="020B0604020202020204" pitchFamily="34" charset="0"/>
              </a:rPr>
              <a:t>, Vol. 21, pp. 17–21.</a:t>
            </a:r>
          </a:p>
          <a:p>
            <a:pPr lvl="0"/>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1745944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1D048EB-5994-DD34-AA66-D3ADEC36FE53}"/>
              </a:ext>
            </a:extLst>
          </p:cNvPr>
          <p:cNvSpPr txBox="1"/>
          <p:nvPr/>
        </p:nvSpPr>
        <p:spPr>
          <a:xfrm>
            <a:off x="0" y="0"/>
            <a:ext cx="12060419" cy="7894982"/>
          </a:xfrm>
          <a:prstGeom prst="rect">
            <a:avLst/>
          </a:prstGeom>
          <a:noFill/>
        </p:spPr>
        <p:txBody>
          <a:bodyPr wrap="square">
            <a:spAutoFit/>
          </a:bodyPr>
          <a:lstStyle/>
          <a:p>
            <a:pPr lvl="0">
              <a:lnSpc>
                <a:spcPct val="150000"/>
              </a:lnSpc>
            </a:pPr>
            <a:r>
              <a:rPr lang="en-GB">
                <a:latin typeface="Arial" panose="020B0604020202020204" pitchFamily="34" charset="0"/>
                <a:cs typeface="Arial" panose="020B0604020202020204" pitchFamily="34" charset="0"/>
              </a:rPr>
              <a:t>Conway, C., Lemons, S. and Terrazas, L. (2020) ‘Academy of Nutrition and Dietetics: Revised 2020 standards of practice and standards of professional performance for registered dietitian nutritionists (competent, proficient, and expert) in intellectual and developmental disabilities’, </a:t>
            </a:r>
            <a:r>
              <a:rPr lang="en-GB" i="1">
                <a:latin typeface="Arial" panose="020B0604020202020204" pitchFamily="34" charset="0"/>
                <a:cs typeface="Arial" panose="020B0604020202020204" pitchFamily="34" charset="0"/>
              </a:rPr>
              <a:t>Journal of the Academy of Nutrition and Dietetics</a:t>
            </a:r>
            <a:r>
              <a:rPr lang="en-GB">
                <a:latin typeface="Arial" panose="020B0604020202020204" pitchFamily="34" charset="0"/>
                <a:cs typeface="Arial" panose="020B0604020202020204" pitchFamily="34" charset="0"/>
              </a:rPr>
              <a:t>, 120(12), pp. 2061–2075.</a:t>
            </a:r>
          </a:p>
          <a:p>
            <a:pPr lvl="0">
              <a:lnSpc>
                <a:spcPct val="150000"/>
              </a:lnSpc>
            </a:pPr>
            <a:r>
              <a:rPr lang="en-GB">
                <a:latin typeface="Arial" panose="020B0604020202020204" pitchFamily="34" charset="0"/>
                <a:cs typeface="Arial" panose="020B0604020202020204" pitchFamily="34" charset="0"/>
              </a:rPr>
              <a:t>Chow, C.Y., Bech, A.C., Zeinstra, G.G., Olsen, A. and Bredie, W.L. (2026) ‘Tactile exposure as a strategy for shaping food texture preferences in preschool children–a mixed-methods pilot study’, Appetite, p. 108765.</a:t>
            </a:r>
          </a:p>
          <a:p>
            <a:pPr lvl="0">
              <a:lnSpc>
                <a:spcPct val="150000"/>
              </a:lnSpc>
            </a:pPr>
            <a:endParaRPr lang="en-GB">
              <a:latin typeface="Arial" panose="020B0604020202020204" pitchFamily="34" charset="0"/>
              <a:cs typeface="Arial" panose="020B0604020202020204" pitchFamily="34" charset="0"/>
            </a:endParaRPr>
          </a:p>
          <a:p>
            <a:pPr lvl="0">
              <a:lnSpc>
                <a:spcPct val="150000"/>
              </a:lnSpc>
            </a:pPr>
            <a:r>
              <a:rPr lang="en-GB" sz="1800" b="0" i="0" u="none" strike="noStrike">
                <a:solidFill>
                  <a:srgbClr val="222222"/>
                </a:solidFill>
                <a:effectLst/>
                <a:latin typeface="Arial" panose="020B0604020202020204" pitchFamily="34" charset="0"/>
              </a:rPr>
              <a:t>Call, N., 2010. </a:t>
            </a:r>
            <a:r>
              <a:rPr lang="en-GB" sz="1800" b="0" i="1">
                <a:solidFill>
                  <a:srgbClr val="222222"/>
                </a:solidFill>
                <a:effectLst/>
                <a:latin typeface="Arial" panose="020B0604020202020204" pitchFamily="34" charset="0"/>
              </a:rPr>
              <a:t>The thinking child: Brain-based learning for the early years foundation stage</a:t>
            </a:r>
            <a:r>
              <a:rPr lang="en-GB" sz="1800" b="0" i="0" u="none" strike="noStrike">
                <a:solidFill>
                  <a:srgbClr val="222222"/>
                </a:solidFill>
                <a:effectLst/>
                <a:latin typeface="Arial" panose="020B0604020202020204" pitchFamily="34" charset="0"/>
              </a:rPr>
              <a:t>. A&amp;C Black.</a:t>
            </a:r>
            <a:endParaRPr lang="en-GB">
              <a:latin typeface="Arial" panose="020B0604020202020204" pitchFamily="34" charset="0"/>
              <a:cs typeface="Arial" panose="020B0604020202020204" pitchFamily="34" charset="0"/>
            </a:endParaRPr>
          </a:p>
          <a:p>
            <a:pPr lvl="0">
              <a:lnSpc>
                <a:spcPct val="150000"/>
              </a:lnSpc>
            </a:pPr>
            <a:r>
              <a:rPr lang="en-GB">
                <a:latin typeface="Arial" panose="020B0604020202020204" pitchFamily="34" charset="0"/>
                <a:cs typeface="Arial" panose="020B0604020202020204" pitchFamily="34" charset="0"/>
              </a:rPr>
              <a:t>Elkins, A., Petersen, M., Nirjar, U., Monticello, N. and Martel, M. (2024) ‘Evidence-based assessment of developmental disorders’, </a:t>
            </a:r>
            <a:r>
              <a:rPr lang="en-GB" i="1">
                <a:latin typeface="Arial" panose="020B0604020202020204" pitchFamily="34" charset="0"/>
                <a:cs typeface="Arial" panose="020B0604020202020204" pitchFamily="34" charset="0"/>
              </a:rPr>
              <a:t>Assessment</a:t>
            </a:r>
            <a:r>
              <a:rPr lang="en-GB">
                <a:latin typeface="Arial" panose="020B0604020202020204" pitchFamily="34" charset="0"/>
                <a:cs typeface="Arial" panose="020B0604020202020204" pitchFamily="34" charset="0"/>
              </a:rPr>
              <a:t>, 31(1), pp. 3–23.</a:t>
            </a:r>
          </a:p>
          <a:p>
            <a:pPr lvl="0">
              <a:lnSpc>
                <a:spcPct val="150000"/>
              </a:lnSpc>
            </a:pPr>
            <a:endParaRPr lang="en-GB">
              <a:latin typeface="Arial" panose="020B0604020202020204" pitchFamily="34" charset="0"/>
              <a:cs typeface="Arial" panose="020B0604020202020204" pitchFamily="34" charset="0"/>
            </a:endParaRPr>
          </a:p>
          <a:p>
            <a:pPr lvl="0">
              <a:lnSpc>
                <a:spcPct val="150000"/>
              </a:lnSpc>
            </a:pPr>
            <a:r>
              <a:rPr lang="en-GB" b="0" i="0" u="none" strike="noStrike">
                <a:solidFill>
                  <a:srgbClr val="222222"/>
                </a:solidFill>
                <a:effectLst/>
                <a:latin typeface="Arial" panose="020B0604020202020204" pitchFamily="34" charset="0"/>
              </a:rPr>
              <a:t>Huxham, L., 2012. </a:t>
            </a:r>
            <a:r>
              <a:rPr lang="en-GB" b="0" i="1">
                <a:solidFill>
                  <a:srgbClr val="222222"/>
                </a:solidFill>
                <a:effectLst/>
                <a:latin typeface="Arial" panose="020B0604020202020204" pitchFamily="34" charset="0"/>
              </a:rPr>
              <a:t>Feeding problems and current dietary practices in children with autism spectrum disorder in England</a:t>
            </a:r>
            <a:r>
              <a:rPr lang="en-GB" b="0" i="0" u="none" strike="noStrike">
                <a:solidFill>
                  <a:srgbClr val="222222"/>
                </a:solidFill>
                <a:effectLst/>
                <a:latin typeface="Arial" panose="020B0604020202020204" pitchFamily="34" charset="0"/>
              </a:rPr>
              <a:t> (Doctoral dissertation, Stellenbosch: Stellenbosch University).</a:t>
            </a:r>
          </a:p>
          <a:p>
            <a:pPr lvl="0">
              <a:lnSpc>
                <a:spcPct val="150000"/>
              </a:lnSpc>
            </a:pPr>
            <a:endParaRPr lang="en-GB" b="0" i="0" u="none" strike="noStrike">
              <a:solidFill>
                <a:srgbClr val="222222"/>
              </a:solidFill>
              <a:effectLst/>
              <a:latin typeface="Arial" panose="020B0604020202020204" pitchFamily="34" charset="0"/>
            </a:endParaRPr>
          </a:p>
          <a:p>
            <a:pPr lvl="0">
              <a:lnSpc>
                <a:spcPct val="150000"/>
              </a:lnSpc>
            </a:pPr>
            <a:r>
              <a:rPr lang="en-GB" sz="1800" b="0" i="0" u="none" strike="noStrike">
                <a:solidFill>
                  <a:srgbClr val="222222"/>
                </a:solidFill>
                <a:effectLst/>
                <a:latin typeface="Arial" panose="020B0604020202020204" pitchFamily="34" charset="0"/>
              </a:rPr>
              <a:t>Jackman, L., Arpe, L., Thapar, N., Rybak, A. and Borrelli, O., 2024. Nutritional management of paediatric gastrointestinal motility disorders. </a:t>
            </a:r>
            <a:r>
              <a:rPr lang="en-GB" sz="1800" b="0" i="1">
                <a:solidFill>
                  <a:srgbClr val="222222"/>
                </a:solidFill>
                <a:effectLst/>
                <a:latin typeface="Arial" panose="020B0604020202020204" pitchFamily="34" charset="0"/>
              </a:rPr>
              <a:t>Nutrients</a:t>
            </a:r>
            <a:r>
              <a:rPr lang="en-GB" sz="1800" b="0" i="0" u="none" strike="noStrike">
                <a:solidFill>
                  <a:srgbClr val="222222"/>
                </a:solidFill>
                <a:effectLst/>
                <a:latin typeface="Arial" panose="020B0604020202020204" pitchFamily="34" charset="0"/>
              </a:rPr>
              <a:t>, </a:t>
            </a:r>
            <a:r>
              <a:rPr lang="en-GB" sz="1800" b="0" i="1">
                <a:solidFill>
                  <a:srgbClr val="222222"/>
                </a:solidFill>
                <a:effectLst/>
                <a:latin typeface="Arial" panose="020B0604020202020204" pitchFamily="34" charset="0"/>
              </a:rPr>
              <a:t>16</a:t>
            </a:r>
            <a:r>
              <a:rPr lang="en-GB" sz="1800" b="0" i="0" u="none" strike="noStrike">
                <a:solidFill>
                  <a:srgbClr val="222222"/>
                </a:solidFill>
                <a:effectLst/>
                <a:latin typeface="Arial" panose="020B0604020202020204" pitchFamily="34" charset="0"/>
              </a:rPr>
              <a:t>(17), p.2955.</a:t>
            </a:r>
            <a:endParaRPr lang="en-GB">
              <a:latin typeface="Arial" panose="020B0604020202020204" pitchFamily="34" charset="0"/>
              <a:cs typeface="Arial" panose="020B0604020202020204" pitchFamily="34" charset="0"/>
            </a:endParaRPr>
          </a:p>
          <a:p>
            <a:pPr lvl="0">
              <a:lnSpc>
                <a:spcPct val="150000"/>
              </a:lnSpc>
            </a:pPr>
            <a:endParaRPr lang="en-GB">
              <a:latin typeface="Arial" panose="020B0604020202020204" pitchFamily="34" charset="0"/>
              <a:cs typeface="Arial" panose="020B0604020202020204" pitchFamily="34" charset="0"/>
            </a:endParaRPr>
          </a:p>
          <a:p>
            <a:pPr lvl="0">
              <a:lnSpc>
                <a:spcPct val="150000"/>
              </a:lnSpc>
            </a:pPr>
            <a:endParaRPr lang="en-GB">
              <a:latin typeface="Arial" panose="020B0604020202020204" pitchFamily="34" charset="0"/>
              <a:cs typeface="Arial" panose="020B0604020202020204" pitchFamily="34" charset="0"/>
            </a:endParaRPr>
          </a:p>
          <a:p>
            <a:pPr lvl="0">
              <a:lnSpc>
                <a:spcPct val="150000"/>
              </a:lnSpc>
            </a:pPr>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245999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D28D00C-67E5-1952-ACA0-D5F81127E229}"/>
              </a:ext>
            </a:extLst>
          </p:cNvPr>
          <p:cNvSpPr txBox="1"/>
          <p:nvPr/>
        </p:nvSpPr>
        <p:spPr>
          <a:xfrm>
            <a:off x="76200" y="1"/>
            <a:ext cx="12115799" cy="8351004"/>
          </a:xfrm>
          <a:prstGeom prst="rect">
            <a:avLst/>
          </a:prstGeom>
          <a:noFill/>
        </p:spPr>
        <p:txBody>
          <a:bodyPr wrap="square">
            <a:spAutoFit/>
          </a:bodyPr>
          <a:lstStyle/>
          <a:p>
            <a:pPr lvl="0">
              <a:lnSpc>
                <a:spcPct val="150000"/>
              </a:lnSpc>
            </a:pPr>
            <a:endParaRPr lang="en-GB" sz="1800">
              <a:latin typeface="Arial" panose="020B0604020202020204" pitchFamily="34" charset="0"/>
              <a:cs typeface="Arial" panose="020B0604020202020204" pitchFamily="34" charset="0"/>
            </a:endParaRPr>
          </a:p>
          <a:p>
            <a:pPr>
              <a:lnSpc>
                <a:spcPct val="150000"/>
              </a:lnSpc>
            </a:pPr>
            <a:r>
              <a:rPr lang="en-GB">
                <a:latin typeface="Arial" panose="020B0604020202020204" pitchFamily="34" charset="0"/>
                <a:cs typeface="Arial" panose="020B0604020202020204" pitchFamily="34" charset="0"/>
              </a:rPr>
              <a:t>Michie, S., Van Stralen, M.M. and West, R. (2011) ‘The behaviour change wheel: a new method for characterising and designing behaviour change interventions’, </a:t>
            </a:r>
            <a:r>
              <a:rPr lang="en-GB" i="1">
                <a:latin typeface="Arial" panose="020B0604020202020204" pitchFamily="34" charset="0"/>
                <a:cs typeface="Arial" panose="020B0604020202020204" pitchFamily="34" charset="0"/>
              </a:rPr>
              <a:t>Implementation Science</a:t>
            </a:r>
            <a:r>
              <a:rPr lang="en-GB">
                <a:latin typeface="Arial" panose="020B0604020202020204" pitchFamily="34" charset="0"/>
                <a:cs typeface="Arial" panose="020B0604020202020204" pitchFamily="34" charset="0"/>
              </a:rPr>
              <a:t>, 6(1), p. 42.</a:t>
            </a:r>
          </a:p>
          <a:p>
            <a:pPr>
              <a:lnSpc>
                <a:spcPct val="150000"/>
              </a:lnSpc>
            </a:pPr>
            <a:endParaRPr lang="en-GB" sz="1800">
              <a:latin typeface="Arial" panose="020B0604020202020204" pitchFamily="34" charset="0"/>
              <a:cs typeface="Arial" panose="020B0604020202020204" pitchFamily="34" charset="0"/>
            </a:endParaRPr>
          </a:p>
          <a:p>
            <a:pPr>
              <a:lnSpc>
                <a:spcPct val="150000"/>
              </a:lnSpc>
            </a:pPr>
            <a:r>
              <a:rPr lang="en-GB" sz="1800" b="0" i="0" u="none" strike="noStrike">
                <a:solidFill>
                  <a:srgbClr val="222222"/>
                </a:solidFill>
                <a:effectLst/>
                <a:latin typeface="Arial" panose="020B0604020202020204" pitchFamily="34" charset="0"/>
              </a:rPr>
              <a:t>Margari, L., Marzulli, L., Gabellone, A. and de Giambattista, C., 2020. Eating and mealtime behaviours in patients with autism spectrum disorder: current perspectives. </a:t>
            </a:r>
            <a:r>
              <a:rPr lang="en-GB" sz="1800" b="0" i="1">
                <a:solidFill>
                  <a:srgbClr val="222222"/>
                </a:solidFill>
                <a:effectLst/>
                <a:latin typeface="Arial" panose="020B0604020202020204" pitchFamily="34" charset="0"/>
              </a:rPr>
              <a:t>Neuropsychiatric disease and treatment</a:t>
            </a:r>
            <a:r>
              <a:rPr lang="en-GB" sz="1800" b="0" i="0" u="none" strike="noStrike">
                <a:solidFill>
                  <a:srgbClr val="222222"/>
                </a:solidFill>
                <a:effectLst/>
                <a:latin typeface="Arial" panose="020B0604020202020204" pitchFamily="34" charset="0"/>
              </a:rPr>
              <a:t>, pp.2083-2102.</a:t>
            </a:r>
          </a:p>
          <a:p>
            <a:pPr>
              <a:lnSpc>
                <a:spcPct val="150000"/>
              </a:lnSpc>
            </a:pPr>
            <a:endParaRPr lang="en-GB" sz="1800">
              <a:latin typeface="Arial" panose="020B0604020202020204" pitchFamily="34" charset="0"/>
              <a:cs typeface="Arial" panose="020B0604020202020204" pitchFamily="34" charset="0"/>
            </a:endParaRPr>
          </a:p>
          <a:p>
            <a:pPr lvl="0">
              <a:lnSpc>
                <a:spcPct val="150000"/>
              </a:lnSpc>
            </a:pPr>
            <a:r>
              <a:rPr lang="en-GB" sz="1800">
                <a:latin typeface="Arial" panose="020B0604020202020204" pitchFamily="34" charset="0"/>
                <a:cs typeface="Arial" panose="020B0604020202020204" pitchFamily="34" charset="0"/>
              </a:rPr>
              <a:t>Rosenstock, I.M., Strecher, V.J. and Becker, M.H. (1988) ‘Social learning theory and the health belief model’, </a:t>
            </a:r>
            <a:r>
              <a:rPr lang="en-GB" sz="1800" i="1">
                <a:latin typeface="Arial" panose="020B0604020202020204" pitchFamily="34" charset="0"/>
                <a:cs typeface="Arial" panose="020B0604020202020204" pitchFamily="34" charset="0"/>
              </a:rPr>
              <a:t>Health Education Quarterly</a:t>
            </a:r>
            <a:r>
              <a:rPr lang="en-GB" sz="1800">
                <a:latin typeface="Arial" panose="020B0604020202020204" pitchFamily="34" charset="0"/>
                <a:cs typeface="Arial" panose="020B0604020202020204" pitchFamily="34" charset="0"/>
              </a:rPr>
              <a:t>, 15(2), pp. 175–183.</a:t>
            </a:r>
          </a:p>
          <a:p>
            <a:pPr lvl="0">
              <a:lnSpc>
                <a:spcPct val="150000"/>
              </a:lnSpc>
            </a:pPr>
            <a:endParaRPr lang="en-GB" sz="1800">
              <a:latin typeface="Arial" panose="020B0604020202020204" pitchFamily="34" charset="0"/>
              <a:cs typeface="Arial" panose="020B0604020202020204" pitchFamily="34" charset="0"/>
            </a:endParaRPr>
          </a:p>
          <a:p>
            <a:pPr lvl="0">
              <a:lnSpc>
                <a:spcPct val="150000"/>
              </a:lnSpc>
            </a:pPr>
            <a:r>
              <a:rPr lang="en-GB" sz="1800" b="0" i="0" u="none" strike="noStrike">
                <a:solidFill>
                  <a:srgbClr val="222222"/>
                </a:solidFill>
                <a:effectLst/>
                <a:latin typeface="Arial" panose="020B0604020202020204" pitchFamily="34" charset="0"/>
              </a:rPr>
              <a:t>Ruxton, C. and Derbyshire, E., 2014. Strategies to encourage healthy eating among children and young adults. </a:t>
            </a:r>
            <a:r>
              <a:rPr lang="en-GB" sz="1800" b="0" i="1">
                <a:solidFill>
                  <a:srgbClr val="222222"/>
                </a:solidFill>
                <a:effectLst/>
                <a:latin typeface="Arial" panose="020B0604020202020204" pitchFamily="34" charset="0"/>
              </a:rPr>
              <a:t>Primary Health Care</a:t>
            </a:r>
            <a:r>
              <a:rPr lang="en-GB" sz="1800" b="0" i="0" u="none" strike="noStrike">
                <a:solidFill>
                  <a:srgbClr val="222222"/>
                </a:solidFill>
                <a:effectLst/>
                <a:latin typeface="Arial" panose="020B0604020202020204" pitchFamily="34" charset="0"/>
              </a:rPr>
              <a:t>, </a:t>
            </a:r>
            <a:r>
              <a:rPr lang="en-GB" sz="1800" b="0" i="1">
                <a:solidFill>
                  <a:srgbClr val="222222"/>
                </a:solidFill>
                <a:effectLst/>
                <a:latin typeface="Arial" panose="020B0604020202020204" pitchFamily="34" charset="0"/>
              </a:rPr>
              <a:t>24</a:t>
            </a:r>
            <a:r>
              <a:rPr lang="en-GB" sz="1800" b="0" i="0" u="none" strike="noStrike">
                <a:solidFill>
                  <a:srgbClr val="222222"/>
                </a:solidFill>
                <a:effectLst/>
                <a:latin typeface="Arial" panose="020B0604020202020204" pitchFamily="34" charset="0"/>
              </a:rPr>
              <a:t>(5).</a:t>
            </a:r>
            <a:endParaRPr lang="en-GB" sz="1800">
              <a:latin typeface="Arial" panose="020B0604020202020204" pitchFamily="34" charset="0"/>
              <a:cs typeface="Arial" panose="020B0604020202020204" pitchFamily="34" charset="0"/>
            </a:endParaRPr>
          </a:p>
          <a:p>
            <a:pPr lvl="0">
              <a:lnSpc>
                <a:spcPct val="150000"/>
              </a:lnSpc>
            </a:pPr>
            <a:endParaRPr lang="en-GB">
              <a:latin typeface="Arial" panose="020B0604020202020204" pitchFamily="34" charset="0"/>
              <a:cs typeface="Arial" panose="020B0604020202020204" pitchFamily="34" charset="0"/>
            </a:endParaRPr>
          </a:p>
          <a:p>
            <a:pPr lvl="0">
              <a:lnSpc>
                <a:spcPct val="150000"/>
              </a:lnSpc>
            </a:pPr>
            <a:r>
              <a:rPr lang="en-GB" sz="1800" b="0" i="0" u="none" strike="noStrike">
                <a:solidFill>
                  <a:srgbClr val="222222"/>
                </a:solidFill>
                <a:effectLst/>
                <a:latin typeface="Arial" panose="020B0604020202020204" pitchFamily="34" charset="0"/>
              </a:rPr>
              <a:t>Prestwich, A., Kellar, I., Parker, R., MacRae, S., Learmonth, M., Sykes, B., Taylor, N. and Castle, H., 2014. How can self-efficacy be increased? Meta-analysis of dietary interventions. </a:t>
            </a:r>
            <a:r>
              <a:rPr lang="en-GB" sz="1800" b="0" i="1">
                <a:solidFill>
                  <a:srgbClr val="222222"/>
                </a:solidFill>
                <a:effectLst/>
                <a:latin typeface="Arial" panose="020B0604020202020204" pitchFamily="34" charset="0"/>
              </a:rPr>
              <a:t>Health psychology review</a:t>
            </a:r>
            <a:r>
              <a:rPr lang="en-GB" sz="1800" b="0" i="0" u="none" strike="noStrike">
                <a:solidFill>
                  <a:srgbClr val="222222"/>
                </a:solidFill>
                <a:effectLst/>
                <a:latin typeface="Arial" panose="020B0604020202020204" pitchFamily="34" charset="0"/>
              </a:rPr>
              <a:t>, </a:t>
            </a:r>
            <a:r>
              <a:rPr lang="en-GB" sz="1800" b="0" i="1">
                <a:solidFill>
                  <a:srgbClr val="222222"/>
                </a:solidFill>
                <a:effectLst/>
                <a:latin typeface="Arial" panose="020B0604020202020204" pitchFamily="34" charset="0"/>
              </a:rPr>
              <a:t>8</a:t>
            </a:r>
            <a:r>
              <a:rPr lang="en-GB" sz="1800" b="0" i="0" u="none" strike="noStrike">
                <a:solidFill>
                  <a:srgbClr val="222222"/>
                </a:solidFill>
                <a:effectLst/>
                <a:latin typeface="Arial" panose="020B0604020202020204" pitchFamily="34" charset="0"/>
              </a:rPr>
              <a:t>(3), pp.270-285.</a:t>
            </a:r>
          </a:p>
          <a:p>
            <a:pPr lvl="0">
              <a:lnSpc>
                <a:spcPct val="150000"/>
              </a:lnSpc>
            </a:pPr>
            <a:endParaRPr lang="en-GB" sz="1800">
              <a:latin typeface="Arial" panose="020B0604020202020204" pitchFamily="34" charset="0"/>
              <a:cs typeface="Arial" panose="020B0604020202020204" pitchFamily="34" charset="0"/>
            </a:endParaRPr>
          </a:p>
          <a:p>
            <a:pPr lvl="0">
              <a:lnSpc>
                <a:spcPct val="150000"/>
              </a:lnSpc>
            </a:pPr>
            <a:endParaRPr lang="en-GB">
              <a:latin typeface="Arial" panose="020B0604020202020204" pitchFamily="34" charset="0"/>
              <a:cs typeface="Arial" panose="020B0604020202020204" pitchFamily="34" charset="0"/>
            </a:endParaRPr>
          </a:p>
          <a:p>
            <a:pPr lvl="0">
              <a:lnSpc>
                <a:spcPct val="150000"/>
              </a:lnSpc>
            </a:pPr>
            <a:endParaRPr lang="en-GB" sz="1800">
              <a:latin typeface="Arial" panose="020B0604020202020204" pitchFamily="34" charset="0"/>
              <a:cs typeface="Arial" panose="020B0604020202020204" pitchFamily="34" charset="0"/>
            </a:endParaRPr>
          </a:p>
          <a:p>
            <a:pPr lvl="0">
              <a:lnSpc>
                <a:spcPct val="150000"/>
              </a:lnSpc>
            </a:pPr>
            <a:endParaRPr lang="en-GB">
              <a:latin typeface="Arial" panose="020B0604020202020204" pitchFamily="34" charset="0"/>
              <a:cs typeface="Arial" panose="020B0604020202020204" pitchFamily="34" charset="0"/>
            </a:endParaRPr>
          </a:p>
          <a:p>
            <a:pPr lvl="0">
              <a:lnSpc>
                <a:spcPct val="150000"/>
              </a:lnSpc>
            </a:pPr>
            <a:endParaRPr lang="en-GB"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65178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17" ma:contentTypeDescription="Create a new document." ma:contentTypeScope="" ma:versionID="ad8f093b72bdabb17473bcf7baae2b4f">
  <xsd:schema xmlns:xsd="http://www.w3.org/2001/XMLSchema" xmlns:xs="http://www.w3.org/2001/XMLSchema" xmlns:p="http://schemas.microsoft.com/office/2006/metadata/properties" xmlns:ns3="ac030f0c-32f4-4761-8968-de7f208a415f" xmlns:ns4="8ecffad1-7cd6-4418-bee0-2d8591d139cb" targetNamespace="http://schemas.microsoft.com/office/2006/metadata/properties" ma:root="true" ma:fieldsID="4095b5909a1bf4e7753777735cdc1943" ns3:_="" ns4:_="">
    <xsd:import namespace="ac030f0c-32f4-4761-8968-de7f208a415f"/>
    <xsd:import namespace="8ecffad1-7cd6-4418-bee0-2d8591d139c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SearchProperties" minOccurs="0"/>
                <xsd:element ref="ns4:_activity" minOccurs="0"/>
                <xsd:element ref="ns4:MediaServiceObjectDetectorVersions" minOccurs="0"/>
                <xsd:element ref="ns4:MediaServiceSystemTags" minOccurs="0"/>
                <xsd:element ref="ns4:MediaServiceOCR" minOccurs="0"/>
                <xsd:element ref="ns4:MediaServiceGenerationTime" minOccurs="0"/>
                <xsd:element ref="ns4:MediaServiceEventHashCode" minOccurs="0"/>
                <xsd:element ref="ns4:MediaServiceDateTaken" minOccurs="0"/>
                <xsd:element ref="ns4:MediaServiceLocation"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SystemTags" ma:index="18" nillable="true" ma:displayName="MediaServiceSystemTags" ma:hidden="true" ma:internalName="MediaServiceSystemTags" ma:readOnly="true">
      <xsd:simpleType>
        <xsd:restriction base="dms:Note"/>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DateTaken" ma:index="22" nillable="true" ma:displayName="MediaServiceDateTaken" ma:hidden="true" ma:indexed="true" ma:internalName="MediaServiceDateTaken" ma:readOnly="true">
      <xsd:simpleType>
        <xsd:restriction base="dms:Text"/>
      </xsd:simpleType>
    </xsd:element>
    <xsd:element name="MediaServiceLocation" ma:index="23" nillable="true" ma:displayName="Location" ma:indexed="true" ma:internalName="MediaServiceLocation" ma:readOnly="true">
      <xsd:simpleType>
        <xsd:restriction base="dms:Text"/>
      </xsd:simpleType>
    </xsd:element>
    <xsd:element name="MediaLengthInSeconds" ma:index="24"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8ecffad1-7cd6-4418-bee0-2d8591d139cb" xsi:nil="true"/>
  </documentManagement>
</p:properties>
</file>

<file path=customXml/itemProps1.xml><?xml version="1.0" encoding="utf-8"?>
<ds:datastoreItem xmlns:ds="http://schemas.openxmlformats.org/officeDocument/2006/customXml" ds:itemID="{B42130BC-62DA-45D9-B77B-19D6097D71CB}">
  <ds:schemaRefs>
    <ds:schemaRef ds:uri="8ecffad1-7cd6-4418-bee0-2d8591d139cb"/>
    <ds:schemaRef ds:uri="ac030f0c-32f4-4761-8968-de7f208a415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57EC2816-58EA-49BC-A9FE-F337490895B4}">
  <ds:schemaRefs>
    <ds:schemaRef ds:uri="http://schemas.microsoft.com/sharepoint/v3/contenttype/forms"/>
  </ds:schemaRefs>
</ds:datastoreItem>
</file>

<file path=customXml/itemProps3.xml><?xml version="1.0" encoding="utf-8"?>
<ds:datastoreItem xmlns:ds="http://schemas.openxmlformats.org/officeDocument/2006/customXml" ds:itemID="{F6984173-D65B-4255-97DA-3C5494ED3DF0}">
  <ds:schemaRefs>
    <ds:schemaRef ds:uri="8ecffad1-7cd6-4418-bee0-2d8591d139cb"/>
    <ds:schemaRef ds:uri="ac030f0c-32f4-4761-8968-de7f208a415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5502</Words>
  <Application>Microsoft Office PowerPoint</Application>
  <PresentationFormat>Widescreen</PresentationFormat>
  <Paragraphs>343</Paragraphs>
  <Slides>46</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46</vt:i4>
      </vt:variant>
    </vt:vector>
  </HeadingPairs>
  <TitlesOfParts>
    <vt:vector size="52" baseType="lpstr">
      <vt:lpstr>Aptos</vt:lpstr>
      <vt:lpstr>Aptos Display</vt:lpstr>
      <vt:lpstr>Arial</vt:lpstr>
      <vt:lpstr>Calibri</vt:lpstr>
      <vt:lpstr>Wingdings</vt:lpstr>
      <vt:lpstr>Office Theme</vt:lpstr>
      <vt:lpstr>PowerPoint Presentation</vt:lpstr>
      <vt:lpstr>Introduction</vt:lpstr>
      <vt:lpstr>PowerPoint Presentation</vt:lpstr>
      <vt:lpstr>Our 3 Aims</vt:lpstr>
      <vt:lpstr>Rationale</vt:lpstr>
      <vt:lpstr>PowerPoint Presentation</vt:lpstr>
      <vt:lpstr>statistics</vt:lpstr>
      <vt:lpstr>Sensory driven VS Immune based sensitivities</vt:lpstr>
      <vt:lpstr>Short term consequences of poor habits</vt:lpstr>
      <vt:lpstr>PowerPoint Presentation</vt:lpstr>
      <vt:lpstr>Long term Psychological health risks</vt:lpstr>
      <vt:lpstr>PowerPoint Presentation</vt:lpstr>
      <vt:lpstr>References- Jodie Thomas </vt:lpstr>
      <vt:lpstr>PowerPoint Presentation</vt:lpstr>
      <vt:lpstr>University of Wales  Trinity Saint David Task 2 Campaign Diet and Nutrition with Autistic Children from the age 4-7  years   </vt:lpstr>
      <vt:lpstr>Diet and Nutrition with Autistic Children  </vt:lpstr>
      <vt:lpstr>In this campaign;  we will discuss  the points below</vt:lpstr>
      <vt:lpstr>Campaign: Health Eating for Children With Autism      Types of evaluation   Is useful most of the time because it determines whether the campaign is moving in the aims and whether the activities have an effect  on children, parents and carers. In this campaign process, outcome and impact evaluation.          </vt:lpstr>
      <vt:lpstr>A. Process evaluation </vt:lpstr>
      <vt:lpstr>B. Impact  </vt:lpstr>
      <vt:lpstr>C. Outcome evaluation </vt:lpstr>
      <vt:lpstr>2 How the aims will be measured </vt:lpstr>
      <vt:lpstr>For example;- parents could complete questionnaires before and after the campaign to assess the changes in their knowledge of healthy eating, understanding of sensory food preferences and confidence in supporting autistic children with restricted diets. </vt:lpstr>
      <vt:lpstr>The campaign will have the following objectives: </vt:lpstr>
      <vt:lpstr> 3 Campaign Title   ‘’sensory spoon full’’</vt:lpstr>
      <vt:lpstr>“Small Changes, Healthy Choices, Brighter Future’’</vt:lpstr>
      <vt:lpstr>Health Eating Support For Children With Autism</vt:lpstr>
      <vt:lpstr>PowerPoint Presentation</vt:lpstr>
      <vt:lpstr>4 Potential partners and organizations</vt:lpstr>
      <vt:lpstr>Conclusion </vt:lpstr>
      <vt:lpstr>Reference </vt:lpstr>
      <vt:lpstr>  Name: Shamaila Sakhawat  Student ID: 2309140 lecture: Dr Hamdi Hussain Module : Social Epidemiology and Public Health Development Module Code:LCHS7000 Campaign Title: Sensory Spoonfuls Autistic Children and diet /nutrition Task 3: Benefits and challenges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Evaluation, safety and Conclusion  Evaluation Sensory Spoonful will be evaluated before, during and after the six-week campaign. Measures will include participation in food-exploration activities, child comfort, mealtime anxiety, parent and school confidence, and progress on the individual food ladder. Success should not be judged solely by the number of new foods eaten, but also by increased confidence and positive engagement with food (Prestwich et al., 2014).  Safety Parental consent and child assent must be obtained. Children should never be pressured to taste or swallow food. Allergies, choking risks, swallowing difficulties and relevant medical conditions must be considered, with health concerns referred to appropriate professionals (Chow et al., 2026).  Conclusion Sensory Spoonful promotes nutrition through patience, choice and respect. By providing safe, predictable opportunities to explore food, while adapting the environment and supporting families, the campaign promotes nutritional wellbeing, dignity and autonomy.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Jodie Louise Thomas (2129540)</dc:creator>
  <cp:lastModifiedBy>Jodie Louise Thomas (2129540)</cp:lastModifiedBy>
  <cp:revision>1</cp:revision>
  <dcterms:created xsi:type="dcterms:W3CDTF">2026-10-01T16:44:26Z</dcterms:created>
  <dcterms:modified xsi:type="dcterms:W3CDTF">2026-10-10T02:02:35Z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