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3"/>
  </p:notesMasterIdLst>
  <p:sldIdLst>
    <p:sldId id="256"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1884" autoAdjust="0"/>
  </p:normalViewPr>
  <p:slideViewPr>
    <p:cSldViewPr snapToGrid="0" snapToObjects="1">
      <p:cViewPr varScale="1">
        <p:scale>
          <a:sx n="60" d="100"/>
          <a:sy n="60" d="100"/>
        </p:scale>
        <p:origin x="-78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1/8/2013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xmlns=""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p:spPr>
        <p:txBody>
          <a:bodyPr/>
          <a:lstStyle/>
          <a:p>
            <a:fld id="{13B72244-6AB2-4E00-BFE3-D584A305B2C8}" type="slidenum">
              <a:rPr lang="en-US" smtClean="0"/>
              <a:pPr/>
              <a:t>2</a:t>
            </a:fld>
            <a:endParaRPr lang="en-US" dirty="0"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a:buFontTx/>
              <a:buNone/>
            </a:pPr>
            <a:endParaRPr lang="en-US" b="1"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smtClean="0">
                <a:latin typeface="Arial" charset="0"/>
              </a:rPr>
              <a:t>Common network performance issues related to routing include the following:</a:t>
            </a:r>
          </a:p>
          <a:p>
            <a:pPr lvl="0"/>
            <a:r>
              <a:rPr lang="en-US" dirty="0" smtClean="0">
                <a:latin typeface="Arial" charset="0"/>
              </a:rPr>
              <a:t>Excessive routing updates—Excessive routing updates can decrease network performance, because if a Layer 3 switch or a router receives a large number of updates, it must process all of those updates. The size of the CPU utilization spike during this processing depends on the following factors:</a:t>
            </a:r>
          </a:p>
          <a:p>
            <a:pPr lvl="1"/>
            <a:r>
              <a:rPr lang="en-US" dirty="0" smtClean="0">
                <a:latin typeface="Arial" charset="0"/>
              </a:rPr>
              <a:t>The size of the routing update: This depends on the routing protocol used, the number of changes being reported, and the number of devices in the autonomous system (AS).</a:t>
            </a:r>
          </a:p>
          <a:p>
            <a:pPr lvl="1"/>
            <a:r>
              <a:rPr lang="en-US" dirty="0" smtClean="0">
                <a:latin typeface="Arial" charset="0"/>
              </a:rPr>
              <a:t>The frequency of the updates: This depends on the routing protocol used.</a:t>
            </a:r>
          </a:p>
          <a:p>
            <a:pPr lvl="1"/>
            <a:r>
              <a:rPr lang="en-US" dirty="0" smtClean="0">
                <a:latin typeface="Arial" charset="0"/>
              </a:rPr>
              <a:t>The design: The IP addressing plan and use of summarization can affect the number of routing updates sent.</a:t>
            </a:r>
          </a:p>
          <a:p>
            <a:pPr lvl="0"/>
            <a:r>
              <a:rPr lang="en-US" dirty="0" smtClean="0">
                <a:latin typeface="Arial" charset="0"/>
              </a:rPr>
              <a:t>The presence of any route maps or filters—Incorrectly configured route maps or filters can cause too much or the wrong data to be sent.</a:t>
            </a:r>
          </a:p>
          <a:p>
            <a:pPr lvl="0"/>
            <a:r>
              <a:rPr lang="en-US" dirty="0" smtClean="0">
                <a:latin typeface="Arial" charset="0"/>
              </a:rPr>
              <a:t>The number of routing protocols running in the same autonomous system—This affects the number of routing protocol processes receiving and processing the updates. Routes may also be redistributed between protocols, which can add to the number of updates that a specific protocol must process.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i="0" dirty="0" smtClean="0"/>
              <a:t>Cisco routers allow internetworks using different routing protocols (referred to as routing domains or autonomous systems) to exchange routing information through a feature called route redistribution. </a:t>
            </a:r>
          </a:p>
          <a:p>
            <a:r>
              <a:rPr lang="en-US" i="0" dirty="0" smtClean="0"/>
              <a:t>Route redistribution is the capability of boundary routers connecting different routing domains to exchange and advertise routing information between those routing domains.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ACLs are usually associated with interfaces and are usually used to control user traffic (data plane traffic) rather than routing protocol traffic (or other control plane traffic).</a:t>
            </a:r>
          </a:p>
          <a:p>
            <a:r>
              <a:rPr lang="en-US" dirty="0" smtClean="0">
                <a:latin typeface="Arial" charset="0"/>
              </a:rPr>
              <a:t>Using route maps, distribute lists, or prefix lists instead of access lists for route filtering gives the administrator greater flexibility in determining just which routes will be permitted and which will be denied.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buNone/>
            </a:pPr>
            <a:r>
              <a:rPr lang="en-US" dirty="0" smtClean="0">
                <a:latin typeface="Arial" charset="0"/>
              </a:rPr>
              <a:t>The many reasons why a change in routing protocols or running multiple protocols might be required, resulting in a more complex routing environment, include the following:</a:t>
            </a:r>
          </a:p>
          <a:p>
            <a:pPr lvl="0"/>
            <a:r>
              <a:rPr lang="en-US" dirty="0" smtClean="0">
                <a:latin typeface="Arial" charset="0"/>
              </a:rPr>
              <a:t>You are migrating from an older IGP to a new IGP. Multiple redistribution boundaries may exist until the new protocol has displaced the old protocol completely. Running multiple routing protocols during a migration is effectively the same as a network that has multiple routing protocols running as part of its design.</a:t>
            </a:r>
          </a:p>
          <a:p>
            <a:pPr lvl="0"/>
            <a:r>
              <a:rPr lang="en-US" dirty="0" smtClean="0">
                <a:latin typeface="Arial" charset="0"/>
              </a:rPr>
              <a:t>You want to use another protocol but need to keep the old routing protocol because of the host system’s needs. For example, UNIX host-based routers might run only RIP.</a:t>
            </a:r>
          </a:p>
          <a:p>
            <a:pPr lvl="0"/>
            <a:r>
              <a:rPr lang="en-US" dirty="0" smtClean="0">
                <a:latin typeface="Arial" charset="0"/>
              </a:rPr>
              <a:t>Different departments might not want to upgrade their routers to support a new routing protocol.</a:t>
            </a:r>
          </a:p>
          <a:p>
            <a:pPr lvl="0"/>
            <a:r>
              <a:rPr lang="en-US" dirty="0" smtClean="0">
                <a:latin typeface="Arial" charset="0"/>
              </a:rPr>
              <a:t>If you have a mixed-router vendor environment, you can use a Cisco-specific routing protocol, such as EIGRP, in the Cisco portion of the network and then use a common standards-based routing protocol, such as OSPF, to communicate with non-Cisco devices.</a:t>
            </a:r>
          </a:p>
          <a:p>
            <a:pPr lvl="0"/>
            <a:r>
              <a:rPr lang="en-US" dirty="0" smtClean="0">
                <a:latin typeface="Arial" charset="0"/>
              </a:rPr>
              <a:t>Your network may become larger and more complex because of political and geographic border issues, and as you merge with or are acquired by other organizations.</a:t>
            </a:r>
          </a:p>
          <a:p>
            <a:pPr lvl="0"/>
            <a:r>
              <a:rPr lang="en-US" dirty="0" smtClean="0">
                <a:latin typeface="Arial" charset="0"/>
              </a:rPr>
              <a:t>Your organization uses a Layer 3 Multiprotocol Label Switching (MPLS) virtual private network (VPN) service from a service provider that does not use the same IGP as the rest of your network.</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smtClean="0">
                <a:latin typeface="Arial" charset="0"/>
              </a:rPr>
              <a:t>This network initially used RIP Version 1 (RIPv1) and is migrating to OSPF, necessitating the following changes:</a:t>
            </a:r>
          </a:p>
          <a:p>
            <a:pPr lvl="0"/>
            <a:r>
              <a:rPr lang="en-US" dirty="0" smtClean="0">
                <a:latin typeface="Arial" charset="0"/>
              </a:rPr>
              <a:t>Conversion of the old fixed-length subnet mask (FLSM) addressing scheme to a variable-length subnet mask (VLSM) configuration</a:t>
            </a:r>
          </a:p>
          <a:p>
            <a:pPr lvl="0"/>
            <a:r>
              <a:rPr lang="en-US" dirty="0" smtClean="0">
                <a:latin typeface="Arial" charset="0"/>
              </a:rPr>
              <a:t>Use of a hierarchical addressing scheme to facilitate route summarization and make the network more scalable</a:t>
            </a:r>
          </a:p>
          <a:p>
            <a:pPr lvl="0"/>
            <a:r>
              <a:rPr lang="en-US" dirty="0" smtClean="0">
                <a:latin typeface="Arial" charset="0"/>
              </a:rPr>
              <a:t>Division of the network from one large area into a transit backbone area and two other areas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D27BB3-4B24-4B08-BC0C-EB7BFC82224D}" type="slidenum">
              <a:rPr lang="en-US"/>
              <a:pPr/>
              <a:t>14</a:t>
            </a:fld>
            <a:endParaRPr lang="en-US" dirty="0"/>
          </a:p>
        </p:txBody>
      </p:sp>
      <p:sp>
        <p:nvSpPr>
          <p:cNvPr id="217090" name="Rectangle 2"/>
          <p:cNvSpPr>
            <a:spLocks noGrp="1" noRot="1" noChangeAspect="1" noChangeArrowheads="1" noTextEdit="1"/>
          </p:cNvSpPr>
          <p:nvPr>
            <p:ph type="sldImg"/>
          </p:nvPr>
        </p:nvSpPr>
        <p:spPr>
          <a:xfrm>
            <a:off x="1243013" y="563563"/>
            <a:ext cx="4381500" cy="3287712"/>
          </a:xfrm>
          <a:ln/>
        </p:spPr>
      </p:sp>
      <p:sp>
        <p:nvSpPr>
          <p:cNvPr id="217091" name="Rectangle 3"/>
          <p:cNvSpPr>
            <a:spLocks noGrp="1" noChangeArrowheads="1"/>
          </p:cNvSpPr>
          <p:nvPr>
            <p:ph type="body" idx="1"/>
          </p:nvPr>
        </p:nvSpPr>
        <p:spPr>
          <a:xfrm>
            <a:off x="858838" y="3997325"/>
            <a:ext cx="5160962" cy="4306888"/>
          </a:xfrm>
        </p:spPr>
        <p:txBody>
          <a:bodyPr lIns="89792" tIns="44895" rIns="89792" bIns="44895"/>
          <a:lstStyle/>
          <a:p>
            <a:pPr>
              <a:buFontTx/>
              <a:buChar char="•"/>
            </a:pPr>
            <a:r>
              <a:rPr lang="en-US" dirty="0"/>
              <a:t>As a review, remember there may be many reasons why an enterprise uses two or more interior gateway routing protocols. Whatever the reason for the change, network administrators must conduct migration from one routing protocol to another carefully and thoughtfully. The new routing protocol will most likely have different requirements and capabilities from the old one.</a:t>
            </a:r>
          </a:p>
          <a:p>
            <a:pPr>
              <a:buFontTx/>
              <a:buChar char="•"/>
            </a:pPr>
            <a:r>
              <a:rPr lang="en-US" dirty="0"/>
              <a:t>It is important for network administrators to understand what must be changed and to create a detailed plan before making any changes. An accurate topology map of the network and an inventory of all network devices are also critical for success.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b="1" dirty="0" smtClean="0">
                <a:latin typeface="Arial" charset="0"/>
              </a:rPr>
              <a:t>Administrative Distance</a:t>
            </a:r>
          </a:p>
          <a:p>
            <a:r>
              <a:rPr lang="en-US" dirty="0" smtClean="0">
                <a:latin typeface="Arial" charset="0"/>
              </a:rPr>
              <a:t>Lower administrative distances are considered more believable (better).</a:t>
            </a:r>
          </a:p>
          <a:p>
            <a:r>
              <a:rPr lang="en-US" dirty="0" smtClean="0">
                <a:latin typeface="Arial" charset="0"/>
              </a:rPr>
              <a:t>Static routes are configured with the </a:t>
            </a:r>
            <a:r>
              <a:rPr lang="en-US" b="1" dirty="0" smtClean="0">
                <a:latin typeface="Arial" charset="0"/>
              </a:rPr>
              <a:t>ip route </a:t>
            </a:r>
            <a:r>
              <a:rPr lang="en-US" i="1" dirty="0" smtClean="0">
                <a:latin typeface="Arial" charset="0"/>
              </a:rPr>
              <a:t>prefix</a:t>
            </a:r>
            <a:r>
              <a:rPr lang="en-US" b="1" dirty="0" smtClean="0">
                <a:latin typeface="Arial" charset="0"/>
              </a:rPr>
              <a:t> </a:t>
            </a:r>
            <a:r>
              <a:rPr lang="en-US" i="1" dirty="0" smtClean="0">
                <a:latin typeface="Arial" charset="0"/>
              </a:rPr>
              <a:t>mask</a:t>
            </a:r>
            <a:r>
              <a:rPr lang="en-US" b="1" dirty="0" smtClean="0">
                <a:latin typeface="Arial" charset="0"/>
              </a:rPr>
              <a:t> {</a:t>
            </a:r>
            <a:r>
              <a:rPr lang="en-US" i="1" dirty="0" smtClean="0">
                <a:latin typeface="Arial" charset="0"/>
              </a:rPr>
              <a:t>address</a:t>
            </a:r>
            <a:r>
              <a:rPr lang="en-US" b="1" dirty="0" smtClean="0">
                <a:latin typeface="Arial" charset="0"/>
              </a:rPr>
              <a:t> | </a:t>
            </a:r>
            <a:r>
              <a:rPr lang="en-US" i="1" dirty="0" smtClean="0">
                <a:latin typeface="Arial" charset="0"/>
              </a:rPr>
              <a:t>interface-type interface-number</a:t>
            </a:r>
            <a:r>
              <a:rPr lang="en-US" b="1" dirty="0" smtClean="0">
                <a:latin typeface="Arial" charset="0"/>
              </a:rPr>
              <a:t> [</a:t>
            </a:r>
            <a:r>
              <a:rPr lang="en-US" i="1" dirty="0" err="1" smtClean="0">
                <a:latin typeface="Arial" charset="0"/>
              </a:rPr>
              <a:t>ip</a:t>
            </a:r>
            <a:r>
              <a:rPr lang="en-US" i="1" dirty="0" smtClean="0">
                <a:latin typeface="Arial" charset="0"/>
              </a:rPr>
              <a:t>-address</a:t>
            </a:r>
            <a:r>
              <a:rPr lang="en-US" b="1" dirty="0" smtClean="0">
                <a:latin typeface="Arial" charset="0"/>
              </a:rPr>
              <a:t>]} [dhcp] [</a:t>
            </a:r>
            <a:r>
              <a:rPr lang="en-US" i="1" dirty="0" smtClean="0">
                <a:latin typeface="Arial" charset="0"/>
              </a:rPr>
              <a:t>distance</a:t>
            </a:r>
            <a:r>
              <a:rPr lang="en-US" b="1" dirty="0" smtClean="0">
                <a:latin typeface="Arial" charset="0"/>
              </a:rPr>
              <a:t>] [name </a:t>
            </a:r>
            <a:r>
              <a:rPr lang="en-US" i="1" dirty="0" smtClean="0">
                <a:latin typeface="Arial" charset="0"/>
              </a:rPr>
              <a:t>next-hop-name</a:t>
            </a:r>
            <a:r>
              <a:rPr lang="en-US" b="1" dirty="0" smtClean="0">
                <a:latin typeface="Arial" charset="0"/>
              </a:rPr>
              <a:t>] [permanent | track </a:t>
            </a:r>
            <a:r>
              <a:rPr lang="en-US" i="1" dirty="0" smtClean="0">
                <a:latin typeface="Arial" charset="0"/>
              </a:rPr>
              <a:t>number</a:t>
            </a:r>
            <a:r>
              <a:rPr lang="en-US" b="1" dirty="0" smtClean="0">
                <a:latin typeface="Arial" charset="0"/>
              </a:rPr>
              <a:t>] [tag </a:t>
            </a:r>
            <a:r>
              <a:rPr lang="en-US" i="1" dirty="0" err="1" smtClean="0">
                <a:latin typeface="Arial" charset="0"/>
              </a:rPr>
              <a:t>tag</a:t>
            </a:r>
            <a:r>
              <a:rPr lang="en-US" b="1" dirty="0" smtClean="0">
                <a:latin typeface="Arial" charset="0"/>
              </a:rPr>
              <a:t>] </a:t>
            </a:r>
            <a:r>
              <a:rPr lang="en-US" dirty="0" smtClean="0">
                <a:latin typeface="Arial" charset="0"/>
              </a:rPr>
              <a:t>global configuration command. If the address parameter is used in this command, specifying the address of the next-hop router to use to reach the destination network, the default administrative distance is 1. If the interface parameter is used instead, specifying the local router outbound interface to use to reach the destination network, the router considers this a directly connected route; however, the default administrative distance in this case appears to be somewhere between 0 and 1.</a:t>
            </a:r>
            <a:endParaRPr lang="en-US" i="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A metric of infinity tells the router that the route is unreachable, and therefore, it should not be advertised. When redistributing routes into RIP, IGRP, and EIGRP, you must specify a default metric. If you do not configure a default metric, the default will be infinity which means that all routes redistributed from these three protocols will be unreachable. </a:t>
            </a:r>
          </a:p>
          <a:p>
            <a:pPr>
              <a:buFontTx/>
              <a:buChar char="•"/>
            </a:pPr>
            <a:r>
              <a:rPr lang="en-US" dirty="0" smtClean="0"/>
              <a:t>For OSPF, the redistributed routes have a default type 2 metric of 20, except for redistributed BGP routes, which have a default type 2 metric of 1. For IS-IS, the redistributed routes have a default metric of 0. But unlike RIP, IGRP, or EIGRP, a seed metric of 0 will not be treated as unreachable by IS-IS. Configuring a seed metric for redistribution into IS-IS is recommended. </a:t>
            </a:r>
          </a:p>
          <a:p>
            <a:pPr>
              <a:buFontTx/>
              <a:buChar char="•"/>
            </a:pPr>
            <a:r>
              <a:rPr lang="en-US" dirty="0" smtClean="0"/>
              <a:t>For BGP, the redistributed routes maintain the IGP routing metrics.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As we know, each routing protocol defines a metric for each route. When a router redistributes routes from one routing domain to another this information cannot be translated from one routing protocol to another. A RIP hop cannot be dynamically recalculated to an OSPF cost by the router doing redistribution. </a:t>
            </a:r>
          </a:p>
          <a:p>
            <a:pPr>
              <a:buFontTx/>
              <a:buChar char="•"/>
            </a:pPr>
            <a:r>
              <a:rPr lang="en-US" dirty="0" smtClean="0"/>
              <a:t>Therefore, a seed metric is used to artificially set the distance, cost, etc., to each external (redistributed) network from the redistribution point.</a:t>
            </a:r>
          </a:p>
          <a:p>
            <a:r>
              <a:rPr lang="en-US" dirty="0" smtClean="0"/>
              <a:t>For example, OSPF has been defined to make the seed metric for redistributed RIP routes to be 30. </a:t>
            </a:r>
          </a:p>
          <a:p>
            <a:pPr lvl="1"/>
            <a:r>
              <a:rPr lang="en-US" dirty="0" smtClean="0"/>
              <a:t>If the link cost of the Serial link to R4 is 100. The routes are redistributed as E2 routes, so the cost for networks 172.16.0.0, 172.17.0.0, and 172.18.0.0 in R4 is only the seed metric (30). </a:t>
            </a:r>
          </a:p>
          <a:p>
            <a:pPr lvl="1"/>
            <a:r>
              <a:rPr lang="en-US" dirty="0" smtClean="0"/>
              <a:t>Notice that the metrics of the three networks in the RIP cloud are irrelevant in the OSPF cloud because the router in the OSPF network (R4) forwards any traffic for these three networks to the border (redistributing) router, R3. R3 then forwards the traffic within the RIP network appropriately.</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the one-point, one-way redistribution example, the OSPF domain would have knowledge of the RIP routes</a:t>
            </a:r>
            <a:r>
              <a:rPr lang="en-US" smtClean="0"/>
              <a:t>. However </a:t>
            </a:r>
            <a:r>
              <a:rPr lang="en-US" dirty="0" smtClean="0"/>
              <a:t>the RIP domain would require a static route to reach the OSPF domain.</a:t>
            </a:r>
          </a:p>
          <a:p>
            <a:r>
              <a:rPr lang="en-US" dirty="0" smtClean="0"/>
              <a:t>In the one-point, two-way redistribution</a:t>
            </a:r>
            <a:r>
              <a:rPr lang="en-US" baseline="0" dirty="0" smtClean="0"/>
              <a:t> example, the RIP domain would know the OSPF networks, and the OSPF domain would know the RIP routes.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The following example displays how one-point one-way redistribution can result in suboptimal routing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Router R1 running EIGRP is announcing an external route to routers R2 and R3.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Both of these routers are running the two routing protocols OSPF and EIGRP, but the redistribution between EIGRP and OSPF only occurs on router R2.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Router R3 receives routing update information for the external route directly from router R1 via EIGRP, and via OSPF from router R2.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The administrative distance of OSPF (110) is lower than administrative distance of external EIGRP routes (170), so router R3 selects the OSPF route.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Instead of sending packets directly from router R3 to router R1, router R3 prefers the path via router R2, resulting in suboptimal routing.</a:t>
            </a:r>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Technique #1 helps prevent route feedback, suboptimal routing, and routing loops.</a:t>
            </a:r>
          </a:p>
          <a:p>
            <a:r>
              <a:rPr lang="en-US" dirty="0" smtClean="0">
                <a:latin typeface="Arial" charset="0"/>
              </a:rPr>
              <a:t>Technique #2 works if there is only one redistribution point; multiple redistribution points might cause route feedback.</a:t>
            </a:r>
          </a:p>
          <a:p>
            <a:r>
              <a:rPr lang="en-US" dirty="0" smtClean="0">
                <a:latin typeface="Arial" charset="0"/>
              </a:rPr>
              <a:t>Technique #3 works when there are multiple boundary routers. Routes redistributed from the edge AS at one boundary router should not be redistributed back into the edge AS from the core at another redistribution point.</a:t>
            </a:r>
          </a:p>
          <a:p>
            <a:r>
              <a:rPr lang="en-US" dirty="0" smtClean="0">
                <a:latin typeface="Arial" charset="0"/>
              </a:rPr>
              <a:t>For technique #4, recall that if two routing protocols advertise routes to the same destination, information from the routing protocol with the lowest administrative distance is placed in the routing table. A route redistributed into a routing protocol by default inherits the default administrative distance of that routing protocol.</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32</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smtClean="0"/>
              <a:t>Redistribution supports all routing protocols. Additionally, static and connected routes can be redistributed to allow the routing protocol to advertise the routes without using a network statement for them.</a:t>
            </a:r>
          </a:p>
          <a:p>
            <a:r>
              <a:rPr lang="en-US" dirty="0" smtClean="0"/>
              <a:t>Since routes are redistributed by the routing protocol, the </a:t>
            </a:r>
            <a:r>
              <a:rPr lang="en-US" b="1" dirty="0" smtClean="0"/>
              <a:t>redistribute</a:t>
            </a:r>
            <a:r>
              <a:rPr lang="en-US" dirty="0" smtClean="0"/>
              <a:t> command is given under the routing process that is to </a:t>
            </a:r>
            <a:r>
              <a:rPr lang="en-US" u="sng" dirty="0" smtClean="0"/>
              <a:t>receive</a:t>
            </a:r>
            <a:r>
              <a:rPr lang="en-US" dirty="0" smtClean="0"/>
              <a:t> the routes. </a:t>
            </a:r>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following steps for configuring redistribution are generic enough to apply to all routing protocol combinations</a:t>
            </a:r>
            <a:r>
              <a:rPr lang="en-US" smtClean="0"/>
              <a:t>. However</a:t>
            </a:r>
            <a:r>
              <a:rPr lang="en-US" dirty="0" smtClean="0"/>
              <a:t>, the commands used to implement the steps vary, as identified in the following sections. </a:t>
            </a:r>
          </a:p>
          <a:p>
            <a:r>
              <a:rPr lang="en-US" dirty="0" smtClean="0"/>
              <a:t>It is important that you review the Cisco IOS documentation for the configuration commands that apply to the specific routing protocols you want to redistribute.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A </a:t>
            </a:r>
            <a:r>
              <a:rPr lang="en-US" i="1" dirty="0" smtClean="0"/>
              <a:t>metric-value </a:t>
            </a:r>
            <a:r>
              <a:rPr lang="en-US" dirty="0" smtClean="0"/>
              <a:t>must be specified or the </a:t>
            </a:r>
            <a:r>
              <a:rPr lang="en-US" b="1" dirty="0" smtClean="0"/>
              <a:t>default-metric </a:t>
            </a:r>
            <a:r>
              <a:rPr lang="en-US" dirty="0" smtClean="0"/>
              <a:t>command must be configured. </a:t>
            </a:r>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On R1, routes from OSPF process 1 are redistributed into RIP and are given a seed metric of 3. Because no route type is specified, both internal and external OSPF routes are redistributed into RIP.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R2 learns about the 172.16.0.0 network from R1 via RIP; R2’s routing table has 172.16.0.0 installed as a RIP route. Notice that the route is automatically summarized by R1.</a:t>
            </a:r>
          </a:p>
          <a:p>
            <a:pPr marL="110605" indent="-110605" defTabSz="1001675" eaLnBrk="0" fontAlgn="base" hangingPunct="0">
              <a:lnSpc>
                <a:spcPct val="90000"/>
              </a:lnSpc>
              <a:spcBef>
                <a:spcPct val="50000"/>
              </a:spcBef>
              <a:spcAft>
                <a:spcPct val="0"/>
              </a:spcAft>
              <a:buSzPct val="100000"/>
              <a:buFontTx/>
              <a:buChar char="•"/>
              <a:defRPr/>
            </a:pPr>
            <a:endParaRPr lang="en-US" dirty="0" smtClean="0">
              <a:latin typeface="Arial" charset="0"/>
            </a:endParaRPr>
          </a:p>
          <a:p>
            <a:pPr>
              <a:buFontTx/>
              <a:buChar char="•"/>
            </a:pP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Note that the </a:t>
            </a:r>
            <a:r>
              <a:rPr lang="en-US" b="1" dirty="0" smtClean="0">
                <a:latin typeface="Arial" charset="0"/>
              </a:rPr>
              <a:t>subnets </a:t>
            </a:r>
            <a:r>
              <a:rPr lang="en-US" dirty="0" smtClean="0">
                <a:latin typeface="Arial" charset="0"/>
              </a:rPr>
              <a:t>keyword is used so subnets are redistributed. If this keyword were omitted, no subnets would be redistributed into the OSPF domain (including the 172.16.1.0 subnet). </a:t>
            </a:r>
          </a:p>
          <a:p>
            <a:pPr lvl="0"/>
            <a:r>
              <a:rPr lang="en-US" dirty="0" smtClean="0">
                <a:latin typeface="Arial" charset="0"/>
              </a:rPr>
              <a:t>Omitting the </a:t>
            </a:r>
            <a:r>
              <a:rPr lang="en-US" b="1" dirty="0" smtClean="0">
                <a:latin typeface="Arial" charset="0"/>
              </a:rPr>
              <a:t>subnets </a:t>
            </a:r>
            <a:r>
              <a:rPr lang="en-US" dirty="0" smtClean="0">
                <a:latin typeface="Arial" charset="0"/>
              </a:rPr>
              <a:t>keyword is a common configuration error.</a:t>
            </a:r>
          </a:p>
          <a:p>
            <a:r>
              <a:rPr lang="en-US" dirty="0" smtClean="0">
                <a:latin typeface="Arial" charset="0"/>
              </a:rPr>
              <a:t>Also notice that a metric value is optional since OSPF will automatically assign a cost of 20 and identify the route as an E2 type route.</a:t>
            </a:r>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A </a:t>
            </a:r>
            <a:r>
              <a:rPr lang="en-US" i="1" dirty="0" smtClean="0"/>
              <a:t>metric-value </a:t>
            </a:r>
            <a:r>
              <a:rPr lang="en-US" dirty="0" smtClean="0"/>
              <a:t>must be specified or the </a:t>
            </a:r>
            <a:r>
              <a:rPr lang="en-US" b="1" dirty="0" smtClean="0"/>
              <a:t>default-metric </a:t>
            </a:r>
            <a:r>
              <a:rPr lang="en-US" dirty="0" smtClean="0"/>
              <a:t>command must be configured. </a:t>
            </a:r>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a:p>
            <a:r>
              <a:rPr lang="en-US" dirty="0" smtClean="0">
                <a:latin typeface="Arial" charset="0"/>
              </a:rPr>
              <a:t>Note: When redistributing a static or connected route into EIGRP, the default metric is equal to the metric of the associated static or connected interface, so the metric does not have to be specified.</a:t>
            </a: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A metric is specified to ensure that routes are redistributed.</a:t>
            </a:r>
          </a:p>
          <a:p>
            <a:r>
              <a:rPr lang="en-US" dirty="0" smtClean="0">
                <a:latin typeface="Arial" charset="0"/>
              </a:rPr>
              <a:t>The metric configured in this example is interpreted as follows:</a:t>
            </a:r>
          </a:p>
          <a:p>
            <a:pPr lvl="1"/>
            <a:r>
              <a:rPr lang="en-US" dirty="0" smtClean="0">
                <a:latin typeface="Arial" charset="0"/>
              </a:rPr>
              <a:t>Bandwidth in kbps = 10,000</a:t>
            </a:r>
          </a:p>
          <a:p>
            <a:pPr lvl="1"/>
            <a:r>
              <a:rPr lang="en-US" dirty="0" smtClean="0">
                <a:latin typeface="Arial" charset="0"/>
              </a:rPr>
              <a:t>Delay in tens of microseconds = 100</a:t>
            </a:r>
          </a:p>
          <a:p>
            <a:pPr lvl="1"/>
            <a:r>
              <a:rPr lang="en-US" dirty="0" smtClean="0">
                <a:latin typeface="Arial" charset="0"/>
              </a:rPr>
              <a:t>Reliability = 255 (maximum)</a:t>
            </a:r>
          </a:p>
          <a:p>
            <a:pPr lvl="1"/>
            <a:r>
              <a:rPr lang="en-US" dirty="0" smtClean="0">
                <a:latin typeface="Arial" charset="0"/>
              </a:rPr>
              <a:t>Load = 1 (minimum)</a:t>
            </a:r>
          </a:p>
          <a:p>
            <a:pPr lvl="1"/>
            <a:r>
              <a:rPr lang="en-US" dirty="0" smtClean="0">
                <a:latin typeface="Arial" charset="0"/>
              </a:rPr>
              <a:t>MTU = 1500 bytes</a:t>
            </a:r>
          </a:p>
          <a:p>
            <a:r>
              <a:rPr lang="en-US" dirty="0" smtClean="0">
                <a:latin typeface="Arial" charset="0"/>
              </a:rPr>
              <a:t>The redistributed routes appear in Router B’s table as external EIGRP (D EX) routes with an administrative distance of 170 instead of the EIGRP default of 90. This makes internal EIGRP routes preferred over external EIGRP routes.</a:t>
            </a:r>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44</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RIP, with an administrative distance of 120, chooses the R1 to R4 to R6 path based on hop count (two hops versus four hops the other way).</a:t>
            </a:r>
            <a:endParaRPr lang="en-US" dirty="0" smtClean="0"/>
          </a:p>
          <a:p>
            <a:r>
              <a:rPr lang="en-US" dirty="0" smtClean="0">
                <a:latin typeface="Arial" charset="0"/>
              </a:rPr>
              <a:t>OSPF, with an administrative distance of 110, by default calculates the default metric as 100 megabits per second (Mbps) divided by the interface bandwidth, where the interface bandwidth is the speed of each link in Mbps.</a:t>
            </a:r>
          </a:p>
          <a:p>
            <a:pPr lvl="0"/>
            <a:r>
              <a:rPr lang="en-US" dirty="0" smtClean="0">
                <a:latin typeface="Arial" charset="0"/>
              </a:rPr>
              <a:t>OSPF chooses the R1 to R2 to R3 to R5 to R6 path.</a:t>
            </a:r>
            <a:endParaRPr lang="en-US" dirty="0" smtClean="0"/>
          </a:p>
          <a:p>
            <a:r>
              <a:rPr lang="en-US" dirty="0" smtClean="0">
                <a:latin typeface="Arial" charset="0"/>
              </a:rPr>
              <a:t>EIGRP chooses the R1 to R2 to R3 to R5 to R6 path. Although EIGRP and OSPF routing protocols both converge quickly and consider bandwidth, EIGRP is considered more trustworthy than OSPF because EIGRP takes more information into account in its calculation.</a:t>
            </a:r>
          </a:p>
          <a:p>
            <a:r>
              <a:rPr lang="en-US" dirty="0" smtClean="0">
                <a:latin typeface="Arial" charset="0"/>
              </a:rPr>
              <a:t>Because EIGRP has the lowest administrative distance of the three protocols, only the EIGRP path to 10.0.0.0/8 is put into the routing table.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45</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The administrative distance affects only the choice of path for </a:t>
            </a:r>
            <a:r>
              <a:rPr lang="en-US" i="1" dirty="0" smtClean="0">
                <a:latin typeface="Arial" charset="0"/>
              </a:rPr>
              <a:t>identical IP </a:t>
            </a:r>
            <a:r>
              <a:rPr lang="en-US" dirty="0" smtClean="0">
                <a:latin typeface="Arial" charset="0"/>
              </a:rPr>
              <a:t>routes—in other words, for routes with the same prefix and mask. </a:t>
            </a:r>
          </a:p>
          <a:p>
            <a:r>
              <a:rPr lang="en-US" dirty="0" smtClean="0">
                <a:latin typeface="Arial" charset="0"/>
              </a:rPr>
              <a:t>Routers use the longest prefix match in the routing table if more than one entry in the routing table matches a particular destination.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You should change the default administrative distance carefully and by considering the network’s specific requirements.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This command</a:t>
            </a:r>
            <a:r>
              <a:rPr lang="en-US" baseline="0" dirty="0" smtClean="0"/>
              <a:t> can be used for all protocols.</a:t>
            </a:r>
          </a:p>
          <a:p>
            <a:r>
              <a:rPr lang="en-US" dirty="0" smtClean="0"/>
              <a:t>The </a:t>
            </a:r>
            <a:r>
              <a:rPr lang="en-US" i="1" dirty="0" smtClean="0"/>
              <a:t>administrative-distance</a:t>
            </a:r>
            <a:r>
              <a:rPr lang="en-US" i="1" baseline="0" dirty="0" smtClean="0"/>
              <a:t>  </a:t>
            </a:r>
            <a:r>
              <a:rPr lang="en-US" dirty="0" smtClean="0">
                <a:solidFill>
                  <a:srgbClr val="000000"/>
                </a:solidFill>
                <a:latin typeface="Arial" charset="0"/>
                <a:ea typeface="SimSun"/>
                <a:cs typeface="Arial"/>
              </a:rPr>
              <a:t>values 0 to 9 are reserved for internal use and should not be used, even though values from 1 to 9 can be configured.</a:t>
            </a:r>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0252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56330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02319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119335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1/8/2013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8" name="TextBox 7"/>
          <p:cNvSpPr txBox="1"/>
          <p:nvPr/>
        </p:nvSpPr>
        <p:spPr>
          <a:xfrm>
            <a:off x="109578" y="6226812"/>
            <a:ext cx="5028297" cy="523220"/>
          </a:xfrm>
          <a:prstGeom prst="rect">
            <a:avLst/>
          </a:prstGeom>
          <a:noFill/>
        </p:spPr>
        <p:txBody>
          <a:bodyPr wrap="square" rtlCol="0">
            <a:spAutoFit/>
          </a:bodyPr>
          <a:lstStyle/>
          <a:p>
            <a:r>
              <a:rPr lang="en-US" sz="1400" b="1" dirty="0" smtClean="0">
                <a:solidFill>
                  <a:schemeClr val="tx2">
                    <a:lumMod val="90000"/>
                    <a:lumOff val="10000"/>
                  </a:schemeClr>
                </a:solidFill>
                <a:latin typeface="Cambria"/>
                <a:cs typeface="Cambria"/>
              </a:rPr>
              <a:t>School of Applied Computing</a:t>
            </a:r>
          </a:p>
          <a:p>
            <a:r>
              <a:rPr lang="en-US" sz="1400" b="1" dirty="0" smtClean="0">
                <a:solidFill>
                  <a:schemeClr val="tx2">
                    <a:lumMod val="90000"/>
                    <a:lumOff val="10000"/>
                  </a:schemeClr>
                </a:solidFill>
                <a:latin typeface="Cambria"/>
                <a:cs typeface="Cambria"/>
              </a:rPr>
              <a:t>Faculty </a:t>
            </a:r>
            <a:r>
              <a:rPr lang="en-US" sz="1400" b="1" smtClean="0">
                <a:solidFill>
                  <a:schemeClr val="tx2">
                    <a:lumMod val="90000"/>
                    <a:lumOff val="10000"/>
                  </a:schemeClr>
                </a:solidFill>
                <a:latin typeface="Cambria"/>
                <a:cs typeface="Cambria"/>
              </a:rPr>
              <a:t>of Applied Design and Engineering</a:t>
            </a:r>
            <a:endParaRPr lang="en-US" sz="1400" b="1" dirty="0">
              <a:solidFill>
                <a:schemeClr val="tx2">
                  <a:lumMod val="90000"/>
                  <a:lumOff val="10000"/>
                </a:schemeClr>
              </a:solidFill>
              <a:latin typeface="Cambria"/>
              <a:cs typeface="Cambria"/>
            </a:endParaRPr>
          </a:p>
        </p:txBody>
      </p:sp>
      <p:sp>
        <p:nvSpPr>
          <p:cNvPr id="10" name="TextBox 9"/>
          <p:cNvSpPr txBox="1"/>
          <p:nvPr/>
        </p:nvSpPr>
        <p:spPr>
          <a:xfrm>
            <a:off x="4122959" y="6348465"/>
            <a:ext cx="4800498" cy="369332"/>
          </a:xfrm>
          <a:prstGeom prst="rect">
            <a:avLst/>
          </a:prstGeom>
          <a:noFill/>
        </p:spPr>
        <p:txBody>
          <a:bodyPr wrap="square" rtlCol="0">
            <a:spAutoFit/>
          </a:bodyPr>
          <a:lstStyle/>
          <a:p>
            <a:pPr algn="r"/>
            <a:r>
              <a:rPr lang="en-US" b="1" baseline="0" dirty="0" smtClean="0">
                <a:solidFill>
                  <a:schemeClr val="tx2">
                    <a:lumMod val="90000"/>
                    <a:lumOff val="10000"/>
                  </a:schemeClr>
                </a:solidFill>
                <a:latin typeface="Cambria"/>
                <a:cs typeface="Cambria"/>
              </a:rPr>
              <a:t>Lecture 9</a:t>
            </a:r>
            <a:endParaRPr lang="en-US" b="1" dirty="0">
              <a:solidFill>
                <a:schemeClr val="tx2">
                  <a:lumMod val="90000"/>
                  <a:lumOff val="10000"/>
                </a:schemeClr>
              </a:solidFill>
              <a:latin typeface="Cambria"/>
              <a:cs typeface="Cambria"/>
            </a:endParaRPr>
          </a:p>
        </p:txBody>
      </p:sp>
      <p:pic>
        <p:nvPicPr>
          <p:cNvPr id="11" name="Picture 10" descr="Swansea Met Logo.jpg"/>
          <p:cNvPicPr/>
          <p:nvPr userDrawn="1"/>
        </p:nvPicPr>
        <p:blipFill>
          <a:blip r:embed="rId18" cstate="print"/>
          <a:stretch>
            <a:fillRect/>
          </a:stretch>
        </p:blipFill>
        <p:spPr>
          <a:xfrm>
            <a:off x="0" y="29536"/>
            <a:ext cx="2842260" cy="647700"/>
          </a:xfrm>
          <a:prstGeom prst="rect">
            <a:avLst/>
          </a:prstGeom>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sz="4800" dirty="0" smtClean="0"/>
              <a:t>Manipulating Routing Updates</a:t>
            </a:r>
            <a:endParaRPr lang="en-US" dirty="0">
              <a:solidFill>
                <a:srgbClr val="0F3661"/>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dirty="0" smtClean="0"/>
              <a:t>Objectives</a:t>
            </a:r>
          </a:p>
        </p:txBody>
      </p:sp>
      <p:sp>
        <p:nvSpPr>
          <p:cNvPr id="7" name="Content Placeholder 6"/>
          <p:cNvSpPr>
            <a:spLocks noGrp="1"/>
          </p:cNvSpPr>
          <p:nvPr>
            <p:ph idx="1"/>
          </p:nvPr>
        </p:nvSpPr>
        <p:spPr/>
        <p:txBody>
          <a:bodyPr/>
          <a:lstStyle/>
          <a:p>
            <a:r>
              <a:rPr lang="en-US" dirty="0" smtClean="0">
                <a:solidFill>
                  <a:schemeClr val="tx1"/>
                </a:solidFill>
              </a:rPr>
              <a:t>Describe network performance issues and ways to control routing updates and traffic.</a:t>
            </a:r>
          </a:p>
          <a:p>
            <a:r>
              <a:rPr lang="en-US" dirty="0" smtClean="0">
                <a:solidFill>
                  <a:schemeClr val="tx1"/>
                </a:solidFill>
              </a:rPr>
              <a:t>Describe the purpose of and considerations for using multiple routing protocols in a network.</a:t>
            </a:r>
          </a:p>
          <a:p>
            <a:r>
              <a:rPr lang="en-US" dirty="0" smtClean="0">
                <a:solidFill>
                  <a:schemeClr val="tx1"/>
                </a:solidFill>
              </a:rPr>
              <a:t>Configure and verify route redistribution of multiple protocols.</a:t>
            </a:r>
          </a:p>
          <a:p>
            <a:r>
              <a:rPr lang="en-US" dirty="0" smtClean="0">
                <a:solidFill>
                  <a:schemeClr val="tx1"/>
                </a:solidFill>
              </a:rPr>
              <a:t>Describe, configure and verify various methods for controlling routing update traffic.</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602" y="107576"/>
            <a:ext cx="8819025" cy="1336956"/>
          </a:xfrm>
        </p:spPr>
        <p:txBody>
          <a:bodyPr/>
          <a:lstStyle/>
          <a:p>
            <a:r>
              <a:rPr lang="en-US" sz="3600" dirty="0" smtClean="0"/>
              <a:t>Common Routing Performance Issues</a:t>
            </a:r>
            <a:endParaRPr lang="en-US" sz="3600" dirty="0"/>
          </a:p>
        </p:txBody>
      </p:sp>
      <p:sp>
        <p:nvSpPr>
          <p:cNvPr id="3" name="Content Placeholder 2"/>
          <p:cNvSpPr>
            <a:spLocks noGrp="1"/>
          </p:cNvSpPr>
          <p:nvPr>
            <p:ph idx="1"/>
          </p:nvPr>
        </p:nvSpPr>
        <p:spPr/>
        <p:txBody>
          <a:bodyPr>
            <a:normAutofit/>
          </a:bodyPr>
          <a:lstStyle/>
          <a:p>
            <a:r>
              <a:rPr lang="en-US" dirty="0" smtClean="0">
                <a:solidFill>
                  <a:schemeClr val="tx1"/>
                </a:solidFill>
              </a:rPr>
              <a:t>Excessive routing updates</a:t>
            </a:r>
          </a:p>
          <a:p>
            <a:pPr lvl="1"/>
            <a:r>
              <a:rPr lang="en-US" dirty="0" smtClean="0">
                <a:solidFill>
                  <a:schemeClr val="tx1"/>
                </a:solidFill>
              </a:rPr>
              <a:t>CPU utilization can easily spike during this processing depending on:</a:t>
            </a:r>
          </a:p>
          <a:p>
            <a:pPr lvl="2"/>
            <a:r>
              <a:rPr lang="en-US" dirty="0" smtClean="0">
                <a:solidFill>
                  <a:schemeClr val="tx1"/>
                </a:solidFill>
              </a:rPr>
              <a:t>The size of the routing update</a:t>
            </a:r>
          </a:p>
          <a:p>
            <a:pPr lvl="2"/>
            <a:r>
              <a:rPr lang="en-US" dirty="0" smtClean="0">
                <a:solidFill>
                  <a:schemeClr val="tx1"/>
                </a:solidFill>
              </a:rPr>
              <a:t>The frequency of the updates</a:t>
            </a:r>
          </a:p>
          <a:p>
            <a:pPr lvl="2"/>
            <a:r>
              <a:rPr lang="en-US" dirty="0" smtClean="0">
                <a:solidFill>
                  <a:schemeClr val="tx1"/>
                </a:solidFill>
              </a:rPr>
              <a:t>The Layer 3 network design</a:t>
            </a:r>
          </a:p>
          <a:p>
            <a:r>
              <a:rPr lang="en-US" dirty="0" smtClean="0">
                <a:solidFill>
                  <a:schemeClr val="tx1"/>
                </a:solidFill>
              </a:rPr>
              <a:t>The presence of any incorrectly configured route maps or filters</a:t>
            </a:r>
          </a:p>
          <a:p>
            <a:r>
              <a:rPr lang="en-US" dirty="0" smtClean="0">
                <a:solidFill>
                  <a:schemeClr val="tx1"/>
                </a:solidFill>
              </a:rPr>
              <a:t>The number of routing protocols running in the same autonomous system</a:t>
            </a:r>
            <a:endParaRPr lang="en-US" dirty="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746" y="852549"/>
            <a:ext cx="8521700" cy="549021"/>
          </a:xfrm>
        </p:spPr>
        <p:txBody>
          <a:bodyPr>
            <a:noAutofit/>
          </a:bodyPr>
          <a:lstStyle/>
          <a:p>
            <a:r>
              <a:rPr lang="en-US" sz="3600" dirty="0" smtClean="0"/>
              <a:t>Running Multiple Protocols</a:t>
            </a:r>
            <a:endParaRPr lang="en-US" sz="3600" dirty="0"/>
          </a:p>
        </p:txBody>
      </p:sp>
      <p:sp>
        <p:nvSpPr>
          <p:cNvPr id="4" name="Content Placeholder 3"/>
          <p:cNvSpPr>
            <a:spLocks noGrp="1"/>
          </p:cNvSpPr>
          <p:nvPr>
            <p:ph idx="10"/>
          </p:nvPr>
        </p:nvSpPr>
        <p:spPr>
          <a:xfrm>
            <a:off x="280746" y="1502630"/>
            <a:ext cx="8520354" cy="2452688"/>
          </a:xfrm>
        </p:spPr>
        <p:txBody>
          <a:bodyPr>
            <a:noAutofit/>
          </a:bodyPr>
          <a:lstStyle/>
          <a:p>
            <a:r>
              <a:rPr lang="en-US" sz="2000" dirty="0" smtClean="0">
                <a:solidFill>
                  <a:srgbClr val="000000"/>
                </a:solidFill>
              </a:rPr>
              <a:t>Different routing protocols were not designed to interoperate with one another.</a:t>
            </a:r>
          </a:p>
          <a:p>
            <a:pPr lvl="1"/>
            <a:endParaRPr lang="en-US" sz="1800" dirty="0" smtClean="0">
              <a:solidFill>
                <a:srgbClr val="000000"/>
              </a:solidFill>
            </a:endParaRPr>
          </a:p>
          <a:p>
            <a:pPr lvl="1"/>
            <a:r>
              <a:rPr lang="en-US" sz="1800" dirty="0" smtClean="0">
                <a:solidFill>
                  <a:srgbClr val="000000"/>
                </a:solidFill>
              </a:rPr>
              <a:t>Each protocol collects different types of information and reacts to topology changes in its own way. </a:t>
            </a:r>
          </a:p>
          <a:p>
            <a:pPr>
              <a:buNone/>
            </a:pPr>
            <a:endParaRPr lang="en-US" sz="2000" dirty="0" smtClean="0">
              <a:solidFill>
                <a:srgbClr val="000000"/>
              </a:solidFill>
            </a:endParaRPr>
          </a:p>
        </p:txBody>
      </p:sp>
      <p:pic>
        <p:nvPicPr>
          <p:cNvPr id="1026" name="Picture 2"/>
          <p:cNvPicPr>
            <a:picLocks noGrp="1" noChangeAspect="1" noChangeArrowheads="1"/>
          </p:cNvPicPr>
          <p:nvPr>
            <p:ph sz="quarter" idx="11"/>
          </p:nvPr>
        </p:nvPicPr>
        <p:blipFill>
          <a:blip r:embed="rId3"/>
          <a:stretch>
            <a:fillRect/>
          </a:stretch>
        </p:blipFill>
        <p:spPr bwMode="auto">
          <a:xfrm>
            <a:off x="4829287" y="2822058"/>
            <a:ext cx="4183724" cy="2921000"/>
          </a:xfrm>
          <a:prstGeom prst="rect">
            <a:avLst/>
          </a:prstGeom>
          <a:noFill/>
          <a:ln w="9525">
            <a:noFill/>
            <a:miter lim="800000"/>
            <a:headEnd/>
            <a:tailEnd/>
          </a:ln>
        </p:spPr>
      </p:pic>
      <p:sp>
        <p:nvSpPr>
          <p:cNvPr id="5" name="Content Placeholder 3"/>
          <p:cNvSpPr txBox="1">
            <a:spLocks/>
          </p:cNvSpPr>
          <p:nvPr/>
        </p:nvSpPr>
        <p:spPr>
          <a:xfrm>
            <a:off x="279400" y="3806456"/>
            <a:ext cx="4549887" cy="1711842"/>
          </a:xfrm>
          <a:prstGeom prst="rect">
            <a:avLst/>
          </a:prstGeom>
        </p:spPr>
        <p:txBody>
          <a:bodyPr vert="horz" lIns="91440" tIns="45720" rIns="91440" bIns="45720" rtlCol="0">
            <a:no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US" sz="2000" dirty="0" smtClean="0">
                <a:solidFill>
                  <a:srgbClr val="000000"/>
                </a:solidFill>
              </a:rPr>
              <a:t>I</a:t>
            </a:r>
            <a:r>
              <a:rPr kumimoji="0" lang="en-US" sz="2000" b="0" i="0" u="none" strike="noStrike" kern="1200" cap="none" spc="0" normalizeH="0" baseline="0" noProof="0" dirty="0" err="1" smtClean="0">
                <a:ln>
                  <a:noFill/>
                </a:ln>
                <a:solidFill>
                  <a:srgbClr val="000000"/>
                </a:solidFill>
                <a:effectLst/>
                <a:uLnTx/>
                <a:uFillTx/>
                <a:latin typeface="+mn-lt"/>
                <a:ea typeface="+mn-ea"/>
                <a:cs typeface="+mn-cs"/>
              </a:rPr>
              <a:t>ncreases</a:t>
            </a:r>
            <a:r>
              <a:rPr kumimoji="0" lang="en-US" sz="2000" b="0" i="0" u="none" strike="noStrike" kern="1200" cap="none" spc="0" normalizeH="0" baseline="0" noProof="0" dirty="0" smtClean="0">
                <a:ln>
                  <a:noFill/>
                </a:ln>
                <a:solidFill>
                  <a:srgbClr val="000000"/>
                </a:solidFill>
                <a:effectLst/>
                <a:uLnTx/>
                <a:uFillTx/>
                <a:latin typeface="+mn-lt"/>
                <a:ea typeface="+mn-ea"/>
                <a:cs typeface="+mn-cs"/>
              </a:rPr>
              <a:t> </a:t>
            </a:r>
            <a:r>
              <a:rPr kumimoji="0" lang="en-US" sz="2000" b="0" i="0" u="none" strike="noStrike" kern="1200" cap="none" spc="0" normalizeH="0" baseline="0" noProof="0" dirty="0" smtClean="0">
                <a:ln>
                  <a:noFill/>
                </a:ln>
                <a:solidFill>
                  <a:srgbClr val="000000"/>
                </a:solidFill>
                <a:effectLst/>
                <a:uLnTx/>
                <a:uFillTx/>
                <a:latin typeface="+mn-lt"/>
                <a:ea typeface="+mn-ea"/>
                <a:cs typeface="+mn-cs"/>
              </a:rPr>
              <a:t>CPU utilization and requires more memory resources to maintain all the topology, database and routing tables.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824" y="171374"/>
            <a:ext cx="8920715" cy="1336956"/>
          </a:xfrm>
        </p:spPr>
        <p:txBody>
          <a:bodyPr/>
          <a:lstStyle/>
          <a:p>
            <a:r>
              <a:rPr lang="en-US" sz="3600" dirty="0" smtClean="0"/>
              <a:t>Routing Protocol Performance Solutions</a:t>
            </a:r>
            <a:endParaRPr lang="en-US" sz="3600" dirty="0"/>
          </a:p>
        </p:txBody>
      </p:sp>
      <p:sp>
        <p:nvSpPr>
          <p:cNvPr id="3" name="Content Placeholder 2"/>
          <p:cNvSpPr>
            <a:spLocks noGrp="1"/>
          </p:cNvSpPr>
          <p:nvPr>
            <p:ph idx="1"/>
          </p:nvPr>
        </p:nvSpPr>
        <p:spPr>
          <a:xfrm>
            <a:off x="549275" y="1796901"/>
            <a:ext cx="8042276" cy="4146699"/>
          </a:xfrm>
        </p:spPr>
        <p:txBody>
          <a:bodyPr>
            <a:normAutofit lnSpcReduction="10000"/>
          </a:bodyPr>
          <a:lstStyle/>
          <a:p>
            <a:r>
              <a:rPr lang="en-US" dirty="0" smtClean="0">
                <a:solidFill>
                  <a:schemeClr val="tx1"/>
                </a:solidFill>
              </a:rPr>
              <a:t>Design changes, such as limiting the number of routing protocols used.</a:t>
            </a:r>
          </a:p>
          <a:p>
            <a:r>
              <a:rPr lang="en-US" dirty="0" smtClean="0">
                <a:solidFill>
                  <a:schemeClr val="tx1"/>
                </a:solidFill>
              </a:rPr>
              <a:t>Using passive interfaces to prevent routing protocol updates from being advertised out an interface.</a:t>
            </a:r>
          </a:p>
          <a:p>
            <a:r>
              <a:rPr lang="en-US" dirty="0" smtClean="0">
                <a:solidFill>
                  <a:schemeClr val="tx1"/>
                </a:solidFill>
              </a:rPr>
              <a:t>Route filtering techniques to block specific routes from being advertised:</a:t>
            </a:r>
          </a:p>
          <a:p>
            <a:pPr lvl="1"/>
            <a:r>
              <a:rPr lang="en-US" dirty="0" smtClean="0">
                <a:solidFill>
                  <a:schemeClr val="tx1"/>
                </a:solidFill>
              </a:rPr>
              <a:t>Access control lists (ACLs)</a:t>
            </a:r>
          </a:p>
          <a:p>
            <a:pPr lvl="1"/>
            <a:r>
              <a:rPr lang="en-US" dirty="0" smtClean="0">
                <a:solidFill>
                  <a:schemeClr val="tx1"/>
                </a:solidFill>
              </a:rPr>
              <a:t>Route maps</a:t>
            </a:r>
          </a:p>
          <a:p>
            <a:pPr lvl="1"/>
            <a:r>
              <a:rPr lang="en-US" dirty="0" smtClean="0">
                <a:solidFill>
                  <a:schemeClr val="tx1"/>
                </a:solidFill>
              </a:rPr>
              <a:t>Distribute lists</a:t>
            </a:r>
          </a:p>
          <a:p>
            <a:pPr lvl="1"/>
            <a:r>
              <a:rPr lang="en-US" dirty="0" smtClean="0">
                <a:solidFill>
                  <a:schemeClr val="tx1"/>
                </a:solidFill>
              </a:rPr>
              <a:t>Prefix lists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Route Filtering</a:t>
            </a:r>
            <a:endParaRPr lang="en-US" dirty="0"/>
          </a:p>
        </p:txBody>
      </p:sp>
      <p:sp>
        <p:nvSpPr>
          <p:cNvPr id="3" name="Content Placeholder 2"/>
          <p:cNvSpPr>
            <a:spLocks noGrp="1"/>
          </p:cNvSpPr>
          <p:nvPr>
            <p:ph idx="1"/>
          </p:nvPr>
        </p:nvSpPr>
        <p:spPr/>
        <p:txBody>
          <a:bodyPr>
            <a:normAutofit/>
          </a:bodyPr>
          <a:lstStyle/>
          <a:p>
            <a:r>
              <a:rPr lang="en-US" dirty="0" smtClean="0">
                <a:solidFill>
                  <a:schemeClr val="tx1"/>
                </a:solidFill>
              </a:rPr>
              <a:t>Using route maps, distribute lists, or prefix lists instead of access lists provides greater route filtering flexibility.</a:t>
            </a:r>
          </a:p>
          <a:p>
            <a:r>
              <a:rPr lang="en-US" dirty="0" smtClean="0">
                <a:solidFill>
                  <a:schemeClr val="tx1"/>
                </a:solidFill>
              </a:rPr>
              <a:t>Filters can be configured to:</a:t>
            </a:r>
          </a:p>
          <a:p>
            <a:pPr lvl="1"/>
            <a:r>
              <a:rPr lang="en-US" dirty="0" smtClean="0">
                <a:solidFill>
                  <a:schemeClr val="tx1"/>
                </a:solidFill>
              </a:rPr>
              <a:t>Prevent updates through router interfaces.</a:t>
            </a:r>
          </a:p>
          <a:p>
            <a:pPr lvl="1"/>
            <a:r>
              <a:rPr lang="en-US" dirty="0" smtClean="0">
                <a:solidFill>
                  <a:schemeClr val="tx1"/>
                </a:solidFill>
              </a:rPr>
              <a:t>Control the advertising of routes in routing updates.</a:t>
            </a:r>
          </a:p>
          <a:p>
            <a:pPr lvl="1"/>
            <a:r>
              <a:rPr lang="en-US" dirty="0" smtClean="0">
                <a:solidFill>
                  <a:schemeClr val="tx1"/>
                </a:solidFill>
              </a:rPr>
              <a:t>Control the processing of routing updates.</a:t>
            </a:r>
          </a:p>
          <a:p>
            <a:r>
              <a:rPr lang="en-US" dirty="0" smtClean="0">
                <a:solidFill>
                  <a:schemeClr val="tx1"/>
                </a:solidFill>
              </a:rPr>
              <a:t>If filters are not configured correctly or if filters are applied to wrong interfaces, network performance issues may occur.</a:t>
            </a:r>
          </a:p>
          <a:p>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57" y="652470"/>
            <a:ext cx="8521700" cy="549021"/>
          </a:xfrm>
        </p:spPr>
        <p:txBody>
          <a:bodyPr>
            <a:normAutofit fontScale="90000"/>
          </a:bodyPr>
          <a:lstStyle/>
          <a:p>
            <a:pPr algn="l"/>
            <a:r>
              <a:rPr lang="en-US" dirty="0" smtClean="0"/>
              <a:t>Route Filtering Process</a:t>
            </a:r>
            <a:endParaRPr lang="en-US" dirty="0"/>
          </a:p>
        </p:txBody>
      </p:sp>
      <p:sp>
        <p:nvSpPr>
          <p:cNvPr id="3" name="Content Placeholder 2"/>
          <p:cNvSpPr>
            <a:spLocks noGrp="1"/>
          </p:cNvSpPr>
          <p:nvPr>
            <p:ph idx="10"/>
          </p:nvPr>
        </p:nvSpPr>
        <p:spPr>
          <a:xfrm>
            <a:off x="279400" y="1174380"/>
            <a:ext cx="8520354" cy="2528940"/>
          </a:xfrm>
        </p:spPr>
        <p:txBody>
          <a:bodyPr>
            <a:noAutofit/>
          </a:bodyPr>
          <a:lstStyle/>
          <a:p>
            <a:pPr marL="288925" indent="-288925">
              <a:buFont typeface="+mj-lt"/>
              <a:buAutoNum type="arabicPeriod"/>
            </a:pPr>
            <a:r>
              <a:rPr lang="en-US" sz="1800" dirty="0" smtClean="0">
                <a:solidFill>
                  <a:schemeClr val="tx1"/>
                </a:solidFill>
              </a:rPr>
              <a:t>A router stores the incoming routing update in the buffer and triggers a decision.</a:t>
            </a:r>
          </a:p>
          <a:p>
            <a:pPr marL="288925" indent="-288925">
              <a:buFont typeface="+mj-lt"/>
              <a:buAutoNum type="arabicPeriod"/>
            </a:pPr>
            <a:r>
              <a:rPr lang="en-US" sz="1800" dirty="0" smtClean="0">
                <a:solidFill>
                  <a:schemeClr val="tx1"/>
                </a:solidFill>
              </a:rPr>
              <a:t>Is there an incoming filter applied to this interface?</a:t>
            </a:r>
          </a:p>
          <a:p>
            <a:pPr lvl="1"/>
            <a:r>
              <a:rPr lang="en-US" sz="1600" dirty="0" smtClean="0">
                <a:solidFill>
                  <a:schemeClr val="tx1"/>
                </a:solidFill>
              </a:rPr>
              <a:t>If no, then the routing update packet is processed normally.</a:t>
            </a:r>
          </a:p>
          <a:p>
            <a:pPr marL="288925" indent="-288925">
              <a:buFont typeface="+mj-lt"/>
              <a:buAutoNum type="arabicPeriod"/>
            </a:pPr>
            <a:r>
              <a:rPr lang="en-US" sz="1800" dirty="0" smtClean="0">
                <a:solidFill>
                  <a:schemeClr val="tx1"/>
                </a:solidFill>
              </a:rPr>
              <a:t>Otherwise, is there an entry in the filter matching the routing update packet? </a:t>
            </a:r>
          </a:p>
          <a:p>
            <a:pPr lvl="1"/>
            <a:r>
              <a:rPr lang="en-US" sz="1600" dirty="0" smtClean="0">
                <a:solidFill>
                  <a:schemeClr val="tx1"/>
                </a:solidFill>
              </a:rPr>
              <a:t>If no, then the routing update packet is dropped.</a:t>
            </a:r>
          </a:p>
          <a:p>
            <a:pPr marL="288925" indent="-288925">
              <a:buFont typeface="+mj-lt"/>
              <a:buAutoNum type="arabicPeriod"/>
            </a:pPr>
            <a:r>
              <a:rPr lang="en-US" sz="1800" dirty="0" smtClean="0">
                <a:solidFill>
                  <a:schemeClr val="tx1"/>
                </a:solidFill>
              </a:rPr>
              <a:t>Otherwise, the router processes the routing update according to the filter.</a:t>
            </a:r>
          </a:p>
          <a:p>
            <a:endParaRPr lang="en-US" sz="1800" dirty="0">
              <a:solidFill>
                <a:schemeClr val="tx1"/>
              </a:solidFill>
            </a:endParaRPr>
          </a:p>
        </p:txBody>
      </p:sp>
      <p:pic>
        <p:nvPicPr>
          <p:cNvPr id="2058" name="Picture 10"/>
          <p:cNvPicPr>
            <a:picLocks noGrp="1" noChangeAspect="1" noChangeArrowheads="1"/>
          </p:cNvPicPr>
          <p:nvPr>
            <p:ph sz="quarter" idx="11"/>
          </p:nvPr>
        </p:nvPicPr>
        <p:blipFill>
          <a:blip r:embed="rId2"/>
          <a:stretch>
            <a:fillRect/>
          </a:stretch>
        </p:blipFill>
        <p:spPr>
          <a:xfrm>
            <a:off x="691114" y="1424778"/>
            <a:ext cx="7690092" cy="4341374"/>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8"/>
                                        </p:tgtEl>
                                        <p:attrNameLst>
                                          <p:attrName>style.visibility</p:attrName>
                                        </p:attrNameLst>
                                      </p:cBhvr>
                                      <p:to>
                                        <p:strVal val="visible"/>
                                      </p:to>
                                    </p:set>
                                    <p:anim calcmode="lin" valueType="num">
                                      <p:cBhvr additive="base">
                                        <p:cTn id="7" dur="500" fill="hold"/>
                                        <p:tgtEl>
                                          <p:spTgt spid="2058"/>
                                        </p:tgtEl>
                                        <p:attrNameLst>
                                          <p:attrName>ppt_x</p:attrName>
                                        </p:attrNameLst>
                                      </p:cBhvr>
                                      <p:tavLst>
                                        <p:tav tm="0">
                                          <p:val>
                                            <p:strVal val="#ppt_x"/>
                                          </p:val>
                                        </p:tav>
                                        <p:tav tm="100000">
                                          <p:val>
                                            <p:strVal val="#ppt_x"/>
                                          </p:val>
                                        </p:tav>
                                      </p:tavLst>
                                    </p:anim>
                                    <p:anim calcmode="lin" valueType="num">
                                      <p:cBhvr additive="base">
                                        <p:cTn id="8" dur="500" fill="hold"/>
                                        <p:tgtEl>
                                          <p:spTgt spid="205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2"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6" name="Rectangle 32"/>
          <p:cNvSpPr txBox="1">
            <a:spLocks noChangeArrowheads="1"/>
          </p:cNvSpPr>
          <p:nvPr/>
        </p:nvSpPr>
        <p:spPr>
          <a:xfrm>
            <a:off x="293688" y="1841863"/>
            <a:ext cx="3866832" cy="2743200"/>
          </a:xfrm>
          <a:prstGeom prst="rect">
            <a:avLst/>
          </a:prstGeom>
          <a:noFill/>
        </p:spPr>
        <p:txBody>
          <a:bodyPr anchor="ctr"/>
          <a:lstStyle/>
          <a:p>
            <a:pPr lvl="0" algn="l" defTabSz="814388" eaLnBrk="1" hangingPunct="1">
              <a:defRPr/>
            </a:pPr>
            <a:r>
              <a:rPr lang="en-US" sz="2800" b="1" kern="0" dirty="0" smtClean="0">
                <a:solidFill>
                  <a:schemeClr val="bg1"/>
                </a:solidFill>
                <a:latin typeface="+mj-lt"/>
                <a:ea typeface="+mj-ea"/>
                <a:cs typeface="+mj-cs"/>
              </a:rPr>
              <a:t>Using Multiple Routing Protocols on a Network</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9666" name="Rectangle 2"/>
          <p:cNvSpPr>
            <a:spLocks noGrp="1" noChangeArrowheads="1"/>
          </p:cNvSpPr>
          <p:nvPr>
            <p:ph type="title"/>
          </p:nvPr>
        </p:nvSpPr>
        <p:spPr/>
        <p:txBody>
          <a:bodyPr/>
          <a:lstStyle/>
          <a:p>
            <a:pPr>
              <a:defRPr/>
            </a:pPr>
            <a:r>
              <a:rPr lang="en-US" sz="3600" dirty="0" smtClean="0"/>
              <a:t>Simple to Complex Networks</a:t>
            </a:r>
          </a:p>
        </p:txBody>
      </p:sp>
      <p:sp>
        <p:nvSpPr>
          <p:cNvPr id="5123" name="Rectangle 3"/>
          <p:cNvSpPr>
            <a:spLocks noGrp="1" noChangeArrowheads="1"/>
          </p:cNvSpPr>
          <p:nvPr>
            <p:ph idx="1"/>
          </p:nvPr>
        </p:nvSpPr>
        <p:spPr/>
        <p:txBody>
          <a:bodyPr/>
          <a:lstStyle/>
          <a:p>
            <a:r>
              <a:rPr lang="en-US" dirty="0" smtClean="0">
                <a:solidFill>
                  <a:schemeClr val="tx1"/>
                </a:solidFill>
              </a:rPr>
              <a:t>Simple routing protocols work well for simple networks.</a:t>
            </a:r>
          </a:p>
          <a:p>
            <a:pPr lvl="1"/>
            <a:r>
              <a:rPr lang="en-US" dirty="0" smtClean="0">
                <a:solidFill>
                  <a:schemeClr val="tx1"/>
                </a:solidFill>
              </a:rPr>
              <a:t>Typically only require one routing protocol.</a:t>
            </a:r>
          </a:p>
          <a:p>
            <a:r>
              <a:rPr lang="en-US" dirty="0" smtClean="0">
                <a:solidFill>
                  <a:schemeClr val="tx1"/>
                </a:solidFill>
              </a:rPr>
              <a:t>Running a single routing protocol throughout your entire IP internetwork is desirable.</a:t>
            </a:r>
          </a:p>
          <a:p>
            <a:r>
              <a:rPr lang="en-US" dirty="0" smtClean="0">
                <a:solidFill>
                  <a:schemeClr val="tx1"/>
                </a:solidFill>
              </a:rPr>
              <a:t>However, as networks grow they become more complex and large internetworks may have to support several routing protocols.</a:t>
            </a:r>
          </a:p>
          <a:p>
            <a:pPr lvl="1"/>
            <a:r>
              <a:rPr lang="en-US" dirty="0" smtClean="0">
                <a:solidFill>
                  <a:schemeClr val="tx1"/>
                </a:solidFill>
              </a:rPr>
              <a:t>Proper inter-routing protocol exchange is vital.</a:t>
            </a:r>
          </a:p>
          <a:p>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4786" name="Rectangle 2"/>
          <p:cNvSpPr>
            <a:spLocks noGrp="1" noChangeArrowheads="1"/>
          </p:cNvSpPr>
          <p:nvPr>
            <p:ph type="title"/>
          </p:nvPr>
        </p:nvSpPr>
        <p:spPr>
          <a:xfrm>
            <a:off x="303299" y="142275"/>
            <a:ext cx="8345120" cy="1336956"/>
          </a:xfrm>
        </p:spPr>
        <p:txBody>
          <a:bodyPr/>
          <a:lstStyle/>
          <a:p>
            <a:r>
              <a:rPr lang="en-US" sz="3600" dirty="0" smtClean="0"/>
              <a:t>Why have multiple routing protocols?</a:t>
            </a:r>
          </a:p>
        </p:txBody>
      </p:sp>
      <p:sp>
        <p:nvSpPr>
          <p:cNvPr id="7171" name="Rectangle 3"/>
          <p:cNvSpPr>
            <a:spLocks noGrp="1" noChangeArrowheads="1"/>
          </p:cNvSpPr>
          <p:nvPr>
            <p:ph idx="1"/>
          </p:nvPr>
        </p:nvSpPr>
        <p:spPr>
          <a:xfrm>
            <a:off x="549275" y="1763601"/>
            <a:ext cx="8042276" cy="4104168"/>
          </a:xfrm>
        </p:spPr>
        <p:txBody>
          <a:bodyPr>
            <a:normAutofit fontScale="77500" lnSpcReduction="20000"/>
          </a:bodyPr>
          <a:lstStyle/>
          <a:p>
            <a:r>
              <a:rPr lang="en-US" dirty="0" smtClean="0">
                <a:solidFill>
                  <a:schemeClr val="tx1"/>
                </a:solidFill>
              </a:rPr>
              <a:t>Interim during conversion</a:t>
            </a:r>
          </a:p>
          <a:p>
            <a:pPr lvl="1"/>
            <a:r>
              <a:rPr lang="en-US" dirty="0" smtClean="0">
                <a:solidFill>
                  <a:schemeClr val="tx1"/>
                </a:solidFill>
              </a:rPr>
              <a:t>Migrating from an older IGP to a new IGP.</a:t>
            </a:r>
          </a:p>
          <a:p>
            <a:r>
              <a:rPr lang="en-US" dirty="0" smtClean="0">
                <a:solidFill>
                  <a:schemeClr val="tx1"/>
                </a:solidFill>
              </a:rPr>
              <a:t>Application-specific protocols</a:t>
            </a:r>
          </a:p>
          <a:p>
            <a:pPr lvl="1"/>
            <a:r>
              <a:rPr lang="en-US" dirty="0" smtClean="0">
                <a:solidFill>
                  <a:schemeClr val="tx1"/>
                </a:solidFill>
              </a:rPr>
              <a:t> One size does not always fit all.</a:t>
            </a:r>
          </a:p>
          <a:p>
            <a:r>
              <a:rPr lang="en-US" dirty="0" smtClean="0">
                <a:solidFill>
                  <a:schemeClr val="tx1"/>
                </a:solidFill>
              </a:rPr>
              <a:t>Political boundaries</a:t>
            </a:r>
          </a:p>
          <a:p>
            <a:pPr lvl="1"/>
            <a:r>
              <a:rPr lang="en-US" dirty="0" smtClean="0">
                <a:solidFill>
                  <a:schemeClr val="tx1"/>
                </a:solidFill>
              </a:rPr>
              <a:t>Multiple departments managed by different network administrators</a:t>
            </a:r>
          </a:p>
          <a:p>
            <a:pPr lvl="1"/>
            <a:r>
              <a:rPr lang="en-US" dirty="0" smtClean="0">
                <a:solidFill>
                  <a:schemeClr val="tx1"/>
                </a:solidFill>
              </a:rPr>
              <a:t>Groups that do not work well with others</a:t>
            </a:r>
          </a:p>
          <a:p>
            <a:r>
              <a:rPr lang="en-US" dirty="0" smtClean="0">
                <a:solidFill>
                  <a:schemeClr val="tx1"/>
                </a:solidFill>
              </a:rPr>
              <a:t>Mismatch between devices</a:t>
            </a:r>
          </a:p>
          <a:p>
            <a:pPr lvl="1"/>
            <a:r>
              <a:rPr lang="en-US" dirty="0" smtClean="0">
                <a:solidFill>
                  <a:schemeClr val="tx1"/>
                </a:solidFill>
              </a:rPr>
              <a:t> Multivendor interoperability</a:t>
            </a:r>
          </a:p>
          <a:p>
            <a:pPr lvl="1"/>
            <a:r>
              <a:rPr lang="en-US" dirty="0" smtClean="0">
                <a:solidFill>
                  <a:schemeClr val="tx1"/>
                </a:solidFill>
              </a:rPr>
              <a:t> Host-based routers</a:t>
            </a:r>
          </a:p>
          <a:p>
            <a:r>
              <a:rPr lang="en-US" dirty="0" smtClean="0">
                <a:solidFill>
                  <a:schemeClr val="tx1"/>
                </a:solidFill>
              </a:rPr>
              <a:t>Company mergers</a:t>
            </a:r>
          </a:p>
          <a:p>
            <a:pPr lvl="1"/>
            <a:endParaRPr lang="en-US" dirty="0" smtClean="0">
              <a:solidFill>
                <a:schemeClr val="tx1"/>
              </a:solidFill>
            </a:endParaRPr>
          </a:p>
          <a:p>
            <a:pPr lvl="1"/>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p:cNvSpPr>
            <a:spLocks noGrp="1" noChangeArrowheads="1"/>
          </p:cNvSpPr>
          <p:nvPr>
            <p:ph type="title"/>
          </p:nvPr>
        </p:nvSpPr>
        <p:spPr>
          <a:xfrm>
            <a:off x="549275" y="160741"/>
            <a:ext cx="8042276" cy="1336956"/>
          </a:xfrm>
        </p:spPr>
        <p:txBody>
          <a:bodyPr/>
          <a:lstStyle/>
          <a:p>
            <a:pPr>
              <a:defRPr/>
            </a:pPr>
            <a:r>
              <a:rPr lang="en-US" dirty="0" smtClean="0"/>
              <a:t>Complex Networks</a:t>
            </a:r>
          </a:p>
        </p:txBody>
      </p:sp>
      <p:sp>
        <p:nvSpPr>
          <p:cNvPr id="8195" name="Rectangle 3"/>
          <p:cNvSpPr>
            <a:spLocks noGrp="1" noChangeArrowheads="1"/>
          </p:cNvSpPr>
          <p:nvPr>
            <p:ph idx="1"/>
          </p:nvPr>
        </p:nvSpPr>
        <p:spPr>
          <a:xfrm>
            <a:off x="549275" y="1733107"/>
            <a:ext cx="8042276" cy="4210494"/>
          </a:xfrm>
        </p:spPr>
        <p:txBody>
          <a:bodyPr>
            <a:normAutofit/>
          </a:bodyPr>
          <a:lstStyle/>
          <a:p>
            <a:r>
              <a:rPr lang="en-US" dirty="0" smtClean="0">
                <a:solidFill>
                  <a:schemeClr val="tx1"/>
                </a:solidFill>
              </a:rPr>
              <a:t>Complex networks require careful routing protocol design and traffic optimization solutions, including the following:</a:t>
            </a:r>
          </a:p>
          <a:p>
            <a:pPr lvl="1"/>
            <a:r>
              <a:rPr lang="en-US" dirty="0" smtClean="0">
                <a:solidFill>
                  <a:schemeClr val="tx1"/>
                </a:solidFill>
              </a:rPr>
              <a:t>Redistribution between routing protocols</a:t>
            </a:r>
          </a:p>
          <a:p>
            <a:pPr lvl="1"/>
            <a:r>
              <a:rPr lang="en-US" dirty="0" smtClean="0">
                <a:solidFill>
                  <a:schemeClr val="tx1"/>
                </a:solidFill>
              </a:rPr>
              <a:t>Route filtering (covered in the next lecture)</a:t>
            </a:r>
          </a:p>
          <a:p>
            <a:pPr lvl="1"/>
            <a:r>
              <a:rPr lang="en-US" dirty="0" smtClean="0">
                <a:solidFill>
                  <a:schemeClr val="tx1"/>
                </a:solidFill>
              </a:rPr>
              <a:t>Summarization (covered in EIGRP and OSPF)</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p:cNvSpPr>
            <a:spLocks noGrp="1" noChangeArrowheads="1"/>
          </p:cNvSpPr>
          <p:nvPr>
            <p:ph type="title"/>
          </p:nvPr>
        </p:nvSpPr>
        <p:spPr/>
        <p:txBody>
          <a:bodyPr/>
          <a:lstStyle/>
          <a:p>
            <a:pPr>
              <a:defRPr/>
            </a:pPr>
            <a:r>
              <a:rPr lang="en-US" dirty="0" smtClean="0"/>
              <a:t>Redistribution</a:t>
            </a:r>
          </a:p>
        </p:txBody>
      </p:sp>
      <p:sp>
        <p:nvSpPr>
          <p:cNvPr id="8195" name="Rectangle 3"/>
          <p:cNvSpPr>
            <a:spLocks noGrp="1" noChangeArrowheads="1"/>
          </p:cNvSpPr>
          <p:nvPr>
            <p:ph idx="1"/>
          </p:nvPr>
        </p:nvSpPr>
        <p:spPr/>
        <p:txBody>
          <a:bodyPr>
            <a:normAutofit/>
          </a:bodyPr>
          <a:lstStyle/>
          <a:p>
            <a:r>
              <a:rPr lang="en-US" dirty="0" smtClean="0">
                <a:solidFill>
                  <a:schemeClr val="tx1"/>
                </a:solidFill>
              </a:rPr>
              <a:t>Cisco routers allow different routing protocols to exchange routing information through a feature called </a:t>
            </a:r>
            <a:r>
              <a:rPr lang="en-US" i="1" dirty="0" smtClean="0">
                <a:solidFill>
                  <a:schemeClr val="tx1"/>
                </a:solidFill>
              </a:rPr>
              <a:t>route redistribution. </a:t>
            </a:r>
          </a:p>
          <a:p>
            <a:pPr lvl="1"/>
            <a:r>
              <a:rPr lang="en-US" dirty="0" smtClean="0">
                <a:solidFill>
                  <a:schemeClr val="tx1"/>
                </a:solidFill>
              </a:rPr>
              <a:t>Route redistribution is defined as the capability of boundary routers connecting different routing domains to exchange and advertise routing information between those routing domains (autonomous systems).</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6"/>
            <a:ext cx="5128511" cy="934415"/>
          </a:xfrm>
        </p:spPr>
        <p:txBody>
          <a:bodyPr/>
          <a:lstStyle/>
          <a:p>
            <a:r>
              <a:rPr lang="en-US" sz="3200" dirty="0" smtClean="0"/>
              <a:t>Route Redistribution Example</a:t>
            </a:r>
            <a:endParaRPr lang="en-US" sz="3200" dirty="0"/>
          </a:p>
        </p:txBody>
      </p:sp>
      <p:pic>
        <p:nvPicPr>
          <p:cNvPr id="4" name="Picture 5" descr="pic_10001"/>
          <p:cNvPicPr>
            <a:picLocks noGrp="1" noChangeAspect="1" noChangeArrowheads="1"/>
          </p:cNvPicPr>
          <p:nvPr>
            <p:ph idx="1"/>
          </p:nvPr>
        </p:nvPicPr>
        <p:blipFill>
          <a:blip r:embed="rId3"/>
          <a:stretch>
            <a:fillRect/>
          </a:stretch>
        </p:blipFill>
        <p:spPr>
          <a:xfrm>
            <a:off x="2521440" y="1010092"/>
            <a:ext cx="5724525" cy="5076825"/>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549275" y="263245"/>
            <a:ext cx="8042276" cy="1336956"/>
          </a:xfrm>
        </p:spPr>
        <p:txBody>
          <a:bodyPr/>
          <a:lstStyle/>
          <a:p>
            <a:r>
              <a:rPr lang="en-US" dirty="0" smtClean="0"/>
              <a:t>Redistributed Routes</a:t>
            </a:r>
            <a:endParaRPr lang="en-US" dirty="0"/>
          </a:p>
        </p:txBody>
      </p:sp>
      <p:sp>
        <p:nvSpPr>
          <p:cNvPr id="4" name="Content Placeholder 3"/>
          <p:cNvSpPr>
            <a:spLocks noGrp="1"/>
          </p:cNvSpPr>
          <p:nvPr>
            <p:ph idx="1"/>
          </p:nvPr>
        </p:nvSpPr>
        <p:spPr/>
        <p:txBody>
          <a:bodyPr>
            <a:normAutofit/>
          </a:bodyPr>
          <a:lstStyle/>
          <a:p>
            <a:r>
              <a:rPr lang="en-US" dirty="0" smtClean="0">
                <a:solidFill>
                  <a:schemeClr val="tx1"/>
                </a:solidFill>
              </a:rPr>
              <a:t>Redistribution is always performed outbound; the router doing redistribution does not change its routing table. </a:t>
            </a:r>
          </a:p>
          <a:p>
            <a:r>
              <a:rPr lang="en-US" dirty="0" smtClean="0">
                <a:solidFill>
                  <a:schemeClr val="tx1"/>
                </a:solidFill>
              </a:rPr>
              <a:t>The boundary router’s neighbors see the redistributed routes as external routes. </a:t>
            </a:r>
          </a:p>
          <a:p>
            <a:r>
              <a:rPr lang="en-US" dirty="0" smtClean="0">
                <a:solidFill>
                  <a:schemeClr val="tx1"/>
                </a:solidFill>
              </a:rPr>
              <a:t>Routes must be in the routing table for them to be redistributed.</a:t>
            </a:r>
          </a:p>
          <a:p>
            <a:endParaRPr lang="en-US" dirty="0">
              <a:solidFill>
                <a:schemeClr val="tx1"/>
              </a:solidFill>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874" y="186406"/>
            <a:ext cx="7851228" cy="1019475"/>
          </a:xfrm>
        </p:spPr>
        <p:txBody>
          <a:bodyPr/>
          <a:lstStyle/>
          <a:p>
            <a:r>
              <a:rPr lang="en-US" sz="3200" dirty="0" smtClean="0"/>
              <a:t>Redistribution Considerations</a:t>
            </a:r>
            <a:endParaRPr lang="en-US" sz="3200" dirty="0"/>
          </a:p>
        </p:txBody>
      </p:sp>
      <p:sp>
        <p:nvSpPr>
          <p:cNvPr id="3" name="Content Placeholder 2"/>
          <p:cNvSpPr>
            <a:spLocks noGrp="1"/>
          </p:cNvSpPr>
          <p:nvPr>
            <p:ph idx="1"/>
          </p:nvPr>
        </p:nvSpPr>
        <p:spPr>
          <a:xfrm>
            <a:off x="549275" y="1382243"/>
            <a:ext cx="8042276" cy="4343400"/>
          </a:xfrm>
        </p:spPr>
        <p:txBody>
          <a:bodyPr>
            <a:noAutofit/>
          </a:bodyPr>
          <a:lstStyle/>
          <a:p>
            <a:pPr>
              <a:lnSpc>
                <a:spcPct val="110000"/>
              </a:lnSpc>
            </a:pPr>
            <a:r>
              <a:rPr lang="en-US" sz="1400" dirty="0" smtClean="0">
                <a:solidFill>
                  <a:schemeClr val="tx1"/>
                </a:solidFill>
              </a:rPr>
              <a:t>The key issues that arise when using redistribution: </a:t>
            </a:r>
          </a:p>
          <a:p>
            <a:pPr lvl="1">
              <a:lnSpc>
                <a:spcPct val="110000"/>
              </a:lnSpc>
            </a:pPr>
            <a:r>
              <a:rPr lang="en-US" sz="1400" b="1" dirty="0" smtClean="0">
                <a:solidFill>
                  <a:schemeClr val="tx1"/>
                </a:solidFill>
              </a:rPr>
              <a:t>Routing feedback (loops)</a:t>
            </a:r>
          </a:p>
          <a:p>
            <a:pPr lvl="2">
              <a:lnSpc>
                <a:spcPct val="110000"/>
              </a:lnSpc>
            </a:pPr>
            <a:r>
              <a:rPr lang="en-US" sz="1400" dirty="0" smtClean="0">
                <a:solidFill>
                  <a:schemeClr val="tx1"/>
                </a:solidFill>
              </a:rPr>
              <a:t>If more than one boundary router is performing route redistribution, then the routers might send routing information received from one autonomous system back into that same autonomous system. </a:t>
            </a:r>
          </a:p>
          <a:p>
            <a:pPr lvl="1">
              <a:lnSpc>
                <a:spcPct val="110000"/>
              </a:lnSpc>
            </a:pPr>
            <a:r>
              <a:rPr lang="en-US" sz="1400" b="1" dirty="0" smtClean="0">
                <a:solidFill>
                  <a:schemeClr val="tx1"/>
                </a:solidFill>
              </a:rPr>
              <a:t>Incompatible routing information</a:t>
            </a:r>
          </a:p>
          <a:p>
            <a:pPr lvl="2">
              <a:lnSpc>
                <a:spcPct val="110000"/>
              </a:lnSpc>
            </a:pPr>
            <a:r>
              <a:rPr lang="en-US" sz="1400" dirty="0" smtClean="0">
                <a:solidFill>
                  <a:schemeClr val="tx1"/>
                </a:solidFill>
              </a:rPr>
              <a:t>Each routing protocol uses different metrics to determine the best path therefore path selection using the redistributed route information might not be optimal.</a:t>
            </a:r>
          </a:p>
          <a:p>
            <a:pPr lvl="1">
              <a:lnSpc>
                <a:spcPct val="110000"/>
              </a:lnSpc>
            </a:pPr>
            <a:r>
              <a:rPr lang="en-US" sz="1400" b="1" dirty="0" smtClean="0">
                <a:solidFill>
                  <a:schemeClr val="tx1"/>
                </a:solidFill>
              </a:rPr>
              <a:t>Inconsistent convergence times</a:t>
            </a:r>
          </a:p>
          <a:p>
            <a:pPr lvl="2">
              <a:lnSpc>
                <a:spcPct val="110000"/>
              </a:lnSpc>
            </a:pPr>
            <a:r>
              <a:rPr lang="en-US" sz="1400" dirty="0" smtClean="0">
                <a:solidFill>
                  <a:schemeClr val="tx1"/>
                </a:solidFill>
              </a:rPr>
              <a:t>Different routing protocols converge at different rates. </a:t>
            </a:r>
          </a:p>
          <a:p>
            <a:pPr>
              <a:lnSpc>
                <a:spcPct val="110000"/>
              </a:lnSpc>
            </a:pPr>
            <a:r>
              <a:rPr lang="en-US" sz="1400" dirty="0" smtClean="0">
                <a:solidFill>
                  <a:schemeClr val="tx1"/>
                </a:solidFill>
              </a:rPr>
              <a:t>Good planning should solve the majority of issues but additional configuration might be required. </a:t>
            </a:r>
          </a:p>
          <a:p>
            <a:pPr lvl="1">
              <a:lnSpc>
                <a:spcPct val="110000"/>
              </a:lnSpc>
            </a:pPr>
            <a:r>
              <a:rPr lang="en-US" sz="1400" dirty="0" smtClean="0">
                <a:solidFill>
                  <a:schemeClr val="tx1"/>
                </a:solidFill>
              </a:rPr>
              <a:t>Some issues might be solved by changing the administrative distance, manipulating the metrics, and filtering using route maps, distribute lists, and prefix lists.</a:t>
            </a:r>
            <a:endParaRPr lang="en-US" sz="1400" dirty="0">
              <a:solidFill>
                <a:schemeClr val="tx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Selecting the Best Route </a:t>
            </a:r>
            <a:endParaRPr lang="en-US" dirty="0"/>
          </a:p>
        </p:txBody>
      </p:sp>
      <p:sp>
        <p:nvSpPr>
          <p:cNvPr id="3" name="Content Placeholder 2"/>
          <p:cNvSpPr>
            <a:spLocks noGrp="1"/>
          </p:cNvSpPr>
          <p:nvPr>
            <p:ph idx="1"/>
          </p:nvPr>
        </p:nvSpPr>
        <p:spPr/>
        <p:txBody>
          <a:bodyPr>
            <a:normAutofit fontScale="85000" lnSpcReduction="10000"/>
          </a:bodyPr>
          <a:lstStyle/>
          <a:p>
            <a:pPr marL="0" indent="0">
              <a:lnSpc>
                <a:spcPct val="100000"/>
              </a:lnSpc>
              <a:buNone/>
            </a:pPr>
            <a:r>
              <a:rPr lang="en-US" dirty="0" smtClean="0">
                <a:solidFill>
                  <a:schemeClr val="tx1"/>
                </a:solidFill>
              </a:rPr>
              <a:t>Routers use the following two parameters to select the best path:</a:t>
            </a:r>
          </a:p>
          <a:p>
            <a:pPr>
              <a:lnSpc>
                <a:spcPct val="100000"/>
              </a:lnSpc>
            </a:pPr>
            <a:r>
              <a:rPr lang="en-US" b="1" dirty="0" smtClean="0">
                <a:solidFill>
                  <a:schemeClr val="tx1"/>
                </a:solidFill>
              </a:rPr>
              <a:t>Administrative distance</a:t>
            </a:r>
            <a:r>
              <a:rPr lang="en-US" dirty="0" smtClean="0">
                <a:solidFill>
                  <a:schemeClr val="tx1"/>
                </a:solidFill>
              </a:rPr>
              <a:t>: </a:t>
            </a:r>
          </a:p>
          <a:p>
            <a:pPr lvl="1">
              <a:lnSpc>
                <a:spcPct val="100000"/>
              </a:lnSpc>
            </a:pPr>
            <a:r>
              <a:rPr lang="en-US" dirty="0" smtClean="0">
                <a:solidFill>
                  <a:schemeClr val="tx1"/>
                </a:solidFill>
              </a:rPr>
              <a:t>Used to rate a routing protocol’s believability (also called its trustworthiness).</a:t>
            </a:r>
          </a:p>
          <a:p>
            <a:pPr lvl="1">
              <a:lnSpc>
                <a:spcPct val="100000"/>
              </a:lnSpc>
            </a:pPr>
            <a:r>
              <a:rPr lang="en-US" dirty="0" smtClean="0">
                <a:solidFill>
                  <a:schemeClr val="tx1"/>
                </a:solidFill>
              </a:rPr>
              <a:t>This criterion is the first thing a router uses to determine which routing protocol to believe if more than one protocol provides route information for the same destination.</a:t>
            </a:r>
          </a:p>
          <a:p>
            <a:pPr>
              <a:lnSpc>
                <a:spcPct val="100000"/>
              </a:lnSpc>
            </a:pPr>
            <a:r>
              <a:rPr lang="en-US" b="1" dirty="0" smtClean="0">
                <a:solidFill>
                  <a:schemeClr val="tx1"/>
                </a:solidFill>
              </a:rPr>
              <a:t>Routing metric:</a:t>
            </a:r>
          </a:p>
          <a:p>
            <a:pPr lvl="1">
              <a:lnSpc>
                <a:spcPct val="100000"/>
              </a:lnSpc>
            </a:pPr>
            <a:r>
              <a:rPr lang="en-US" dirty="0" smtClean="0">
                <a:solidFill>
                  <a:schemeClr val="tx1"/>
                </a:solidFill>
              </a:rPr>
              <a:t>The routing metric is a value representing the path between the local router and the destination network, according to the routing protocol being used.</a:t>
            </a:r>
          </a:p>
          <a:p>
            <a:pPr lvl="1">
              <a:lnSpc>
                <a:spcPct val="100000"/>
              </a:lnSpc>
            </a:pPr>
            <a:r>
              <a:rPr lang="en-US" dirty="0" smtClean="0">
                <a:solidFill>
                  <a:schemeClr val="tx1"/>
                </a:solidFill>
              </a:rPr>
              <a:t>The metric is used to determine the routing protocol’s “best” path to the destination.</a:t>
            </a:r>
            <a:endParaRPr lang="en-US" dirty="0">
              <a:solidFill>
                <a:schemeClr val="tx1"/>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4830799" cy="1182688"/>
          </a:xfrm>
        </p:spPr>
        <p:txBody>
          <a:bodyPr/>
          <a:lstStyle/>
          <a:p>
            <a:r>
              <a:rPr lang="en-US" sz="3200" dirty="0" smtClean="0"/>
              <a:t>Cisco IOS Administrative Distance</a:t>
            </a:r>
            <a:endParaRPr lang="en-US" sz="3200" dirty="0"/>
          </a:p>
        </p:txBody>
      </p:sp>
      <p:graphicFrame>
        <p:nvGraphicFramePr>
          <p:cNvPr id="9" name="Content Placeholder 8"/>
          <p:cNvGraphicFramePr>
            <a:graphicFrameLocks noGrp="1"/>
          </p:cNvGraphicFramePr>
          <p:nvPr>
            <p:ph idx="1"/>
          </p:nvPr>
        </p:nvGraphicFramePr>
        <p:xfrm>
          <a:off x="258134" y="1222756"/>
          <a:ext cx="8534996" cy="5466912"/>
        </p:xfrm>
        <a:graphic>
          <a:graphicData uri="http://schemas.openxmlformats.org/drawingml/2006/table">
            <a:tbl>
              <a:tblPr firstRow="1" bandRow="1">
                <a:tableStyleId>{5C22544A-7EE6-4342-B048-85BDC9FD1C3A}</a:tableStyleId>
              </a:tblPr>
              <a:tblGrid>
                <a:gridCol w="3634891"/>
                <a:gridCol w="4900105"/>
              </a:tblGrid>
              <a:tr h="341682">
                <a:tc>
                  <a:txBody>
                    <a:bodyPr/>
                    <a:lstStyle/>
                    <a:p>
                      <a:pPr marL="0" marR="0" algn="l">
                        <a:lnSpc>
                          <a:spcPct val="100000"/>
                        </a:lnSpc>
                        <a:spcBef>
                          <a:spcPts val="0"/>
                        </a:spcBef>
                        <a:spcAft>
                          <a:spcPts val="0"/>
                        </a:spcAft>
                      </a:pPr>
                      <a:r>
                        <a:rPr lang="en-US" sz="1600" b="1" dirty="0"/>
                        <a:t>Routing Protocol</a:t>
                      </a:r>
                      <a:endParaRPr lang="en-US" sz="1600" b="1" dirty="0">
                        <a:solidFill>
                          <a:srgbClr val="000000"/>
                        </a:solidFill>
                        <a:latin typeface="Arial"/>
                        <a:ea typeface="SimSun"/>
                      </a:endParaRPr>
                    </a:p>
                  </a:txBody>
                  <a:tcPr marL="68580" marR="68580" marT="0" marB="0" anchor="ctr"/>
                </a:tc>
                <a:tc>
                  <a:txBody>
                    <a:bodyPr/>
                    <a:lstStyle/>
                    <a:p>
                      <a:pPr marL="0" marR="0" algn="ctr">
                        <a:lnSpc>
                          <a:spcPct val="100000"/>
                        </a:lnSpc>
                        <a:spcBef>
                          <a:spcPts val="0"/>
                        </a:spcBef>
                        <a:spcAft>
                          <a:spcPts val="0"/>
                        </a:spcAft>
                      </a:pPr>
                      <a:r>
                        <a:rPr lang="en-US" sz="1600" b="1" dirty="0"/>
                        <a:t>Default Administrative Distance Value</a:t>
                      </a:r>
                      <a:endParaRPr lang="en-US" sz="1600" b="1" dirty="0">
                        <a:solidFill>
                          <a:srgbClr val="000000"/>
                        </a:solidFill>
                        <a:latin typeface="Arial"/>
                        <a:ea typeface="SimSun"/>
                      </a:endParaRPr>
                    </a:p>
                  </a:txBody>
                  <a:tcPr marL="68580" marR="68580" marT="0" marB="0" anchor="ctr"/>
                </a:tc>
              </a:tr>
              <a:tr h="341682">
                <a:tc>
                  <a:txBody>
                    <a:bodyPr/>
                    <a:lstStyle/>
                    <a:p>
                      <a:pPr marL="0" marR="0" algn="l">
                        <a:lnSpc>
                          <a:spcPct val="100000"/>
                        </a:lnSpc>
                        <a:spcBef>
                          <a:spcPts val="0"/>
                        </a:spcBef>
                        <a:spcAft>
                          <a:spcPts val="0"/>
                        </a:spcAft>
                      </a:pPr>
                      <a:r>
                        <a:rPr lang="en-US" sz="1400" dirty="0"/>
                        <a:t>Connected interface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Static route out an interface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smtClean="0"/>
                        <a:t>1</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Static route to a next-hop address</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EIGRP summary route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5</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External BGP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Internal EIGRP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90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100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OSPF</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110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IS-IS</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115</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RIPv1 and RIP </a:t>
                      </a:r>
                      <a:r>
                        <a:rPr lang="en-US" sz="1400" dirty="0" smtClean="0"/>
                        <a:t>v2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120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Exterior Gateway Protocol (EGP)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140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On-Demand Routing (ODR)</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160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External EIGRP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170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Internal BGP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200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Unknown</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255</a:t>
                      </a:r>
                      <a:endParaRPr lang="en-US" sz="1400" dirty="0">
                        <a:solidFill>
                          <a:srgbClr val="000000"/>
                        </a:solidFill>
                        <a:latin typeface="Times New Roman"/>
                        <a:ea typeface="SimSun"/>
                        <a:cs typeface="Arial"/>
                      </a:endParaRPr>
                    </a:p>
                  </a:txBody>
                  <a:tcPr marL="68580" marR="68580" marT="0" marB="0" anchor="ctr"/>
                </a:tc>
              </a:tr>
            </a:tbl>
          </a:graphicData>
        </a:graphic>
      </p:graphicFrame>
      <p:sp>
        <p:nvSpPr>
          <p:cNvPr id="5" name="Up-Down Arrow 4"/>
          <p:cNvSpPr/>
          <p:nvPr/>
        </p:nvSpPr>
        <p:spPr bwMode="auto">
          <a:xfrm>
            <a:off x="7466530" y="1670280"/>
            <a:ext cx="1081616" cy="4797660"/>
          </a:xfrm>
          <a:prstGeom prst="upDownArrow">
            <a:avLst>
              <a:gd name="adj1" fmla="val 59655"/>
              <a:gd name="adj2" fmla="val 53743"/>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82124" tIns="41061" rIns="82124" bIns="41061"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2400" b="1" i="0" u="none" strike="noStrike" cap="none" normalizeH="0" baseline="0" dirty="0" smtClean="0">
                <a:ln>
                  <a:noFill/>
                </a:ln>
                <a:solidFill>
                  <a:srgbClr val="FFFF00"/>
                </a:solidFill>
                <a:effectLst/>
                <a:latin typeface="Tahoma" pitchFamily="34" charset="0"/>
                <a:cs typeface="Tahoma" pitchFamily="34" charset="0"/>
              </a:rPr>
              <a:t>Trustworthiness</a:t>
            </a:r>
          </a:p>
        </p:txBody>
      </p:sp>
      <p:sp>
        <p:nvSpPr>
          <p:cNvPr id="6" name="TextBox 5"/>
          <p:cNvSpPr txBox="1"/>
          <p:nvPr/>
        </p:nvSpPr>
        <p:spPr>
          <a:xfrm>
            <a:off x="7677053" y="1941344"/>
            <a:ext cx="710451" cy="341632"/>
          </a:xfrm>
          <a:prstGeom prst="rect">
            <a:avLst/>
          </a:prstGeom>
          <a:noFill/>
        </p:spPr>
        <p:txBody>
          <a:bodyPr wrap="none" rtlCol="0">
            <a:spAutoFit/>
          </a:bodyPr>
          <a:lstStyle/>
          <a:p>
            <a:r>
              <a:rPr lang="en-US" sz="1800" dirty="0" smtClean="0">
                <a:solidFill>
                  <a:schemeClr val="bg1"/>
                </a:solidFill>
                <a:effectLst>
                  <a:outerShdw blurRad="38100" dist="38100" dir="2700000" algn="tl">
                    <a:srgbClr val="000000">
                      <a:alpha val="43137"/>
                    </a:srgbClr>
                  </a:outerShdw>
                </a:effectLst>
              </a:rPr>
              <a:t>More</a:t>
            </a:r>
            <a:endParaRPr lang="en-US" sz="1800"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7687686" y="5868683"/>
            <a:ext cx="671979" cy="341632"/>
          </a:xfrm>
          <a:prstGeom prst="rect">
            <a:avLst/>
          </a:prstGeom>
          <a:noFill/>
        </p:spPr>
        <p:txBody>
          <a:bodyPr wrap="none" rtlCol="0">
            <a:spAutoFit/>
          </a:bodyPr>
          <a:lstStyle/>
          <a:p>
            <a:r>
              <a:rPr lang="en-US" sz="1800" dirty="0" smtClean="0">
                <a:solidFill>
                  <a:schemeClr val="bg1"/>
                </a:solidFill>
                <a:effectLst>
                  <a:outerShdw blurRad="38100" dist="38100" dir="2700000" algn="tl">
                    <a:srgbClr val="000000">
                      <a:alpha val="43137"/>
                    </a:srgbClr>
                  </a:outerShdw>
                </a:effectLst>
              </a:rPr>
              <a:t>Less</a:t>
            </a:r>
            <a:endParaRPr lang="en-US" sz="1800" dirty="0">
              <a:solidFill>
                <a:schemeClr val="bg1"/>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Routing Metric</a:t>
            </a:r>
            <a:endParaRPr lang="en-US" dirty="0"/>
          </a:p>
        </p:txBody>
      </p:sp>
      <p:sp>
        <p:nvSpPr>
          <p:cNvPr id="3" name="Content Placeholder 2"/>
          <p:cNvSpPr>
            <a:spLocks noGrp="1"/>
          </p:cNvSpPr>
          <p:nvPr>
            <p:ph idx="1"/>
          </p:nvPr>
        </p:nvSpPr>
        <p:spPr/>
        <p:txBody>
          <a:bodyPr/>
          <a:lstStyle/>
          <a:p>
            <a:r>
              <a:rPr lang="en-US" dirty="0" smtClean="0">
                <a:solidFill>
                  <a:srgbClr val="000000"/>
                </a:solidFill>
              </a:rPr>
              <a:t>A boundary router must be capable of translating the metric of the received route into the receiving routing protocol. </a:t>
            </a:r>
          </a:p>
          <a:p>
            <a:pPr lvl="1"/>
            <a:r>
              <a:rPr lang="en-US" dirty="0" smtClean="0">
                <a:solidFill>
                  <a:srgbClr val="000000"/>
                </a:solidFill>
              </a:rPr>
              <a:t>Redistributed route must have a metric appropriate for the receiving protocol.</a:t>
            </a:r>
          </a:p>
          <a:p>
            <a:r>
              <a:rPr lang="en-US" dirty="0" smtClean="0">
                <a:solidFill>
                  <a:srgbClr val="000000"/>
                </a:solidFill>
              </a:rPr>
              <a:t>The Cisco IOS assigns the following default metrics when a protocol is redistributed into the specified routing protocol:</a:t>
            </a:r>
          </a:p>
        </p:txBody>
      </p:sp>
      <p:graphicFrame>
        <p:nvGraphicFramePr>
          <p:cNvPr id="5" name="Table 4"/>
          <p:cNvGraphicFramePr>
            <a:graphicFrameLocks noGrp="1"/>
          </p:cNvGraphicFramePr>
          <p:nvPr/>
        </p:nvGraphicFramePr>
        <p:xfrm>
          <a:off x="548640" y="3667760"/>
          <a:ext cx="8001000" cy="2791397"/>
        </p:xfrm>
        <a:graphic>
          <a:graphicData uri="http://schemas.openxmlformats.org/drawingml/2006/table">
            <a:tbl>
              <a:tblPr firstRow="1" bandRow="1">
                <a:tableStyleId>{5C22544A-7EE6-4342-B048-85BDC9FD1C3A}</a:tableStyleId>
              </a:tblPr>
              <a:tblGrid>
                <a:gridCol w="2636520"/>
                <a:gridCol w="5364480"/>
              </a:tblGrid>
              <a:tr h="479619">
                <a:tc>
                  <a:txBody>
                    <a:bodyPr/>
                    <a:lstStyle/>
                    <a:p>
                      <a:pPr marL="0" marR="0" algn="ctr">
                        <a:lnSpc>
                          <a:spcPct val="100000"/>
                        </a:lnSpc>
                        <a:spcBef>
                          <a:spcPts val="0"/>
                        </a:spcBef>
                        <a:spcAft>
                          <a:spcPts val="0"/>
                        </a:spcAft>
                      </a:pPr>
                      <a:r>
                        <a:rPr lang="en-US" sz="1600" b="1" dirty="0"/>
                        <a:t>Protocol That Route Is </a:t>
                      </a:r>
                      <a:r>
                        <a:rPr lang="en-US" sz="1600" b="1" dirty="0" smtClean="0"/>
                        <a:t>Redistributed Into …</a:t>
                      </a:r>
                      <a:endParaRPr lang="en-US" sz="1600" b="1" dirty="0">
                        <a:solidFill>
                          <a:srgbClr val="000000"/>
                        </a:solidFill>
                        <a:latin typeface="Arial"/>
                        <a:ea typeface="SimSun"/>
                      </a:endParaRPr>
                    </a:p>
                  </a:txBody>
                  <a:tcPr marL="68580" marR="68580" marT="0" marB="0" anchor="ctr"/>
                </a:tc>
                <a:tc>
                  <a:txBody>
                    <a:bodyPr/>
                    <a:lstStyle/>
                    <a:p>
                      <a:pPr marL="0" marR="0" algn="ctr">
                        <a:lnSpc>
                          <a:spcPct val="100000"/>
                        </a:lnSpc>
                        <a:spcBef>
                          <a:spcPts val="0"/>
                        </a:spcBef>
                        <a:spcAft>
                          <a:spcPts val="0"/>
                        </a:spcAft>
                      </a:pPr>
                      <a:r>
                        <a:rPr lang="en-US" sz="1600" b="1" dirty="0"/>
                        <a:t>Default Seed Metric</a:t>
                      </a:r>
                      <a:endParaRPr lang="en-US" sz="1600" b="1" dirty="0">
                        <a:solidFill>
                          <a:srgbClr val="000000"/>
                        </a:solidFill>
                        <a:latin typeface="Arial"/>
                        <a:ea typeface="SimSun"/>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RIP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smtClean="0"/>
                        <a:t>0</a:t>
                      </a:r>
                    </a:p>
                    <a:p>
                      <a:pPr marL="0" marR="0" algn="ctr">
                        <a:lnSpc>
                          <a:spcPct val="100000"/>
                        </a:lnSpc>
                        <a:spcBef>
                          <a:spcPts val="0"/>
                        </a:spcBef>
                        <a:spcAft>
                          <a:spcPts val="0"/>
                        </a:spcAft>
                      </a:pPr>
                      <a:r>
                        <a:rPr lang="en-US" sz="1400" dirty="0" smtClean="0"/>
                        <a:t>(interpreted </a:t>
                      </a:r>
                      <a:r>
                        <a:rPr lang="en-US" sz="1400" dirty="0"/>
                        <a:t>as </a:t>
                      </a:r>
                      <a:r>
                        <a:rPr lang="en-US" sz="1400" dirty="0" smtClean="0"/>
                        <a:t>infinity)</a:t>
                      </a:r>
                      <a:endParaRPr lang="en-US" sz="1400"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smtClean="0"/>
                        <a:t>IGRP / EIGRP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smtClean="0"/>
                        <a:t>0</a:t>
                      </a:r>
                    </a:p>
                    <a:p>
                      <a:pPr marL="0" marR="0" algn="ctr">
                        <a:lnSpc>
                          <a:spcPct val="100000"/>
                        </a:lnSpc>
                        <a:spcBef>
                          <a:spcPts val="0"/>
                        </a:spcBef>
                        <a:spcAft>
                          <a:spcPts val="0"/>
                        </a:spcAft>
                      </a:pPr>
                      <a:r>
                        <a:rPr lang="en-US" sz="1400" dirty="0" smtClean="0"/>
                        <a:t>(interpreted as infinity)</a:t>
                      </a:r>
                      <a:endParaRPr lang="en-US" sz="1400" dirty="0">
                        <a:solidFill>
                          <a:srgbClr val="000000"/>
                        </a:solidFill>
                        <a:latin typeface="Times New Roman"/>
                        <a:ea typeface="SimSun"/>
                        <a:cs typeface="Arial"/>
                      </a:endParaRPr>
                    </a:p>
                  </a:txBody>
                  <a:tcPr marL="68580" marR="68580" marT="0" marB="0" anchor="ctr"/>
                </a:tc>
              </a:tr>
              <a:tr h="616653">
                <a:tc>
                  <a:txBody>
                    <a:bodyPr/>
                    <a:lstStyle/>
                    <a:p>
                      <a:pPr marL="0" marR="0" algn="ctr">
                        <a:lnSpc>
                          <a:spcPct val="100000"/>
                        </a:lnSpc>
                        <a:spcBef>
                          <a:spcPts val="0"/>
                        </a:spcBef>
                        <a:spcAft>
                          <a:spcPts val="0"/>
                        </a:spcAft>
                      </a:pPr>
                      <a:r>
                        <a:rPr lang="en-US" sz="1400" b="1" dirty="0"/>
                        <a:t>OSPF</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a:t>20 </a:t>
                      </a:r>
                      <a:r>
                        <a:rPr lang="en-US" sz="1400" dirty="0"/>
                        <a:t>for all except BGP </a:t>
                      </a:r>
                      <a:r>
                        <a:rPr lang="en-US" sz="1400" dirty="0" smtClean="0"/>
                        <a:t>routes</a:t>
                      </a:r>
                    </a:p>
                    <a:p>
                      <a:pPr marL="0" marR="0" algn="ctr">
                        <a:lnSpc>
                          <a:spcPct val="100000"/>
                        </a:lnSpc>
                        <a:spcBef>
                          <a:spcPts val="0"/>
                        </a:spcBef>
                        <a:spcAft>
                          <a:spcPts val="0"/>
                        </a:spcAft>
                      </a:pPr>
                      <a:r>
                        <a:rPr lang="en-US" sz="1400" dirty="0" smtClean="0"/>
                        <a:t>(BGP routes have </a:t>
                      </a:r>
                      <a:r>
                        <a:rPr lang="en-US" sz="1400" dirty="0"/>
                        <a:t>a default seed metric of </a:t>
                      </a:r>
                      <a:r>
                        <a:rPr lang="en-US" sz="1400" dirty="0" smtClean="0"/>
                        <a:t>1)</a:t>
                      </a:r>
                      <a:endParaRPr lang="en-US" sz="1400"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IS-IS</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a:t>0</a:t>
                      </a:r>
                      <a:endParaRPr lang="en-US" sz="1400" b="1"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BGP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BGP metric is set to IGP metric value</a:t>
                      </a:r>
                      <a:endParaRPr lang="en-US" sz="1400" dirty="0">
                        <a:solidFill>
                          <a:srgbClr val="000000"/>
                        </a:solidFill>
                        <a:latin typeface="Times New Roman"/>
                        <a:ea typeface="SimSun"/>
                        <a:cs typeface="Arial"/>
                      </a:endParaRP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a Seed Metric</a:t>
            </a:r>
            <a:endParaRPr lang="en-US" dirty="0"/>
          </a:p>
        </p:txBody>
      </p:sp>
      <p:sp>
        <p:nvSpPr>
          <p:cNvPr id="3" name="Content Placeholder 2"/>
          <p:cNvSpPr>
            <a:spLocks noGrp="1"/>
          </p:cNvSpPr>
          <p:nvPr>
            <p:ph idx="1"/>
          </p:nvPr>
        </p:nvSpPr>
        <p:spPr/>
        <p:txBody>
          <a:bodyPr>
            <a:normAutofit lnSpcReduction="10000"/>
          </a:bodyPr>
          <a:lstStyle/>
          <a:p>
            <a:pPr>
              <a:lnSpc>
                <a:spcPct val="100000"/>
              </a:lnSpc>
            </a:pPr>
            <a:r>
              <a:rPr lang="en-US" dirty="0" smtClean="0">
                <a:solidFill>
                  <a:srgbClr val="000000"/>
                </a:solidFill>
              </a:rPr>
              <a:t>A seed metric, different than the default metric, can be defined during the redistribution configuration. </a:t>
            </a:r>
          </a:p>
          <a:p>
            <a:pPr lvl="1">
              <a:lnSpc>
                <a:spcPct val="100000"/>
              </a:lnSpc>
            </a:pPr>
            <a:r>
              <a:rPr lang="en-US" dirty="0" smtClean="0">
                <a:solidFill>
                  <a:srgbClr val="000000"/>
                </a:solidFill>
              </a:rPr>
              <a:t>After the seed metric for a redistributed route is established, the metric increments normally within the autonomous system. </a:t>
            </a:r>
          </a:p>
          <a:p>
            <a:pPr lvl="2">
              <a:lnSpc>
                <a:spcPct val="100000"/>
              </a:lnSpc>
            </a:pPr>
            <a:r>
              <a:rPr lang="en-US" dirty="0" smtClean="0">
                <a:solidFill>
                  <a:srgbClr val="000000"/>
                </a:solidFill>
              </a:rPr>
              <a:t>The exception to this rule is OSPF E2 routes.</a:t>
            </a:r>
          </a:p>
          <a:p>
            <a:pPr>
              <a:lnSpc>
                <a:spcPct val="100000"/>
              </a:lnSpc>
            </a:pPr>
            <a:r>
              <a:rPr lang="en-US" dirty="0" smtClean="0">
                <a:solidFill>
                  <a:srgbClr val="000000"/>
                </a:solidFill>
              </a:rPr>
              <a:t>Seed metrics can be defined in two ways:</a:t>
            </a:r>
          </a:p>
          <a:p>
            <a:pPr lvl="1">
              <a:lnSpc>
                <a:spcPct val="100000"/>
              </a:lnSpc>
            </a:pPr>
            <a:r>
              <a:rPr lang="en-US" dirty="0" smtClean="0">
                <a:solidFill>
                  <a:srgbClr val="000000"/>
                </a:solidFill>
              </a:rPr>
              <a:t>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default-metric </a:t>
            </a:r>
            <a:r>
              <a:rPr lang="en-US" dirty="0" smtClean="0">
                <a:solidFill>
                  <a:srgbClr val="000000"/>
                </a:solidFill>
              </a:rPr>
              <a:t>router configuration command establishes the seed metric for all redistributed routes. </a:t>
            </a:r>
          </a:p>
          <a:p>
            <a:pPr lvl="1">
              <a:lnSpc>
                <a:spcPct val="100000"/>
              </a:lnSpc>
            </a:pPr>
            <a:r>
              <a:rPr lang="en-US" dirty="0" smtClean="0">
                <a:solidFill>
                  <a:srgbClr val="000000"/>
                </a:solidFill>
              </a:rPr>
              <a:t>The </a:t>
            </a:r>
            <a:r>
              <a:rPr lang="en-US" b="1" dirty="0" smtClean="0">
                <a:solidFill>
                  <a:srgbClr val="000000"/>
                </a:solidFill>
                <a:latin typeface="Courier New" pitchFamily="49" charset="0"/>
                <a:cs typeface="Courier New" pitchFamily="49" charset="0"/>
              </a:rPr>
              <a:t>redistribute </a:t>
            </a:r>
            <a:r>
              <a:rPr lang="en-US" dirty="0" smtClean="0">
                <a:solidFill>
                  <a:srgbClr val="000000"/>
                </a:solidFill>
              </a:rPr>
              <a:t>can also be used to define the seed metric for a specific protocol. </a:t>
            </a:r>
          </a:p>
          <a:p>
            <a:pPr>
              <a:lnSpc>
                <a:spcPct val="100000"/>
              </a:lnSpc>
            </a:pPr>
            <a:endParaRPr lang="en-US" dirty="0">
              <a:solidFill>
                <a:srgbClr val="00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p:cNvSpPr/>
          <p:nvPr/>
        </p:nvSpPr>
        <p:spPr bwMode="auto">
          <a:xfrm>
            <a:off x="7666894" y="5092876"/>
            <a:ext cx="180870" cy="8356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6" name="Rounded Rectangle 75"/>
          <p:cNvSpPr/>
          <p:nvPr/>
        </p:nvSpPr>
        <p:spPr bwMode="auto">
          <a:xfrm>
            <a:off x="341644" y="2674494"/>
            <a:ext cx="5387704" cy="1708220"/>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0" name="Rounded Rectangle 69"/>
          <p:cNvSpPr/>
          <p:nvPr/>
        </p:nvSpPr>
        <p:spPr bwMode="auto">
          <a:xfrm>
            <a:off x="5777802" y="2642670"/>
            <a:ext cx="3024554" cy="1708220"/>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5478470" y="1905873"/>
            <a:ext cx="3293741" cy="1640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81" y="-6172"/>
            <a:ext cx="5802959" cy="1336956"/>
          </a:xfrm>
        </p:spPr>
        <p:txBody>
          <a:bodyPr/>
          <a:lstStyle/>
          <a:p>
            <a:r>
              <a:rPr lang="en-US" sz="3200" dirty="0" smtClean="0"/>
              <a:t>OSPF Seed Metric Example #1</a:t>
            </a:r>
            <a:endParaRPr lang="en-US" sz="3200" dirty="0"/>
          </a:p>
        </p:txBody>
      </p:sp>
      <p:sp>
        <p:nvSpPr>
          <p:cNvPr id="33" name="Text Placeholder 5"/>
          <p:cNvSpPr>
            <a:spLocks/>
          </p:cNvSpPr>
          <p:nvPr/>
        </p:nvSpPr>
        <p:spPr bwMode="auto">
          <a:xfrm>
            <a:off x="3729694" y="947610"/>
            <a:ext cx="5263581" cy="139360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172.18.0.0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172.19.0.0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192.168.2.0 0.0.0.255 area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redistribute rip subnets metric 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a:t>
            </a:r>
            <a:endParaRPr lang="en-US" sz="1200" kern="0" dirty="0">
              <a:latin typeface="Courier New" pitchFamily="49" charset="0"/>
            </a:endParaRPr>
          </a:p>
        </p:txBody>
      </p:sp>
      <p:cxnSp>
        <p:nvCxnSpPr>
          <p:cNvPr id="20" name="Straight Connector 19"/>
          <p:cNvCxnSpPr/>
          <p:nvPr/>
        </p:nvCxnSpPr>
        <p:spPr bwMode="auto">
          <a:xfrm rot="5400000">
            <a:off x="681992" y="372796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05790" y="389964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137527" y="372709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061325" y="389877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6" name="TextBox 25"/>
          <p:cNvSpPr txBox="1"/>
          <p:nvPr/>
        </p:nvSpPr>
        <p:spPr>
          <a:xfrm>
            <a:off x="350558" y="3994058"/>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7" name="TextBox 46"/>
          <p:cNvSpPr txBox="1"/>
          <p:nvPr/>
        </p:nvSpPr>
        <p:spPr>
          <a:xfrm>
            <a:off x="2801891" y="3977674"/>
            <a:ext cx="1013551" cy="165253"/>
          </a:xfrm>
          <a:prstGeom prst="rect">
            <a:avLst/>
          </a:prstGeom>
          <a:noFill/>
        </p:spPr>
        <p:txBody>
          <a:bodyPr wrap="square" lIns="0" tIns="0" rIns="0" bIns="0" rtlCol="0" anchor="ctr" anchorCtr="0">
            <a:noAutofit/>
          </a:bodyPr>
          <a:lstStyle/>
          <a:p>
            <a:r>
              <a:rPr lang="en-US" sz="1050" dirty="0" smtClean="0"/>
              <a:t>172.17.0.0</a:t>
            </a:r>
            <a:endParaRPr lang="en-US" sz="1050" dirty="0"/>
          </a:p>
        </p:txBody>
      </p:sp>
      <p:sp>
        <p:nvSpPr>
          <p:cNvPr id="54" name="TextBox 53"/>
          <p:cNvSpPr txBox="1"/>
          <p:nvPr/>
        </p:nvSpPr>
        <p:spPr>
          <a:xfrm>
            <a:off x="1618195" y="3711817"/>
            <a:ext cx="1013551" cy="165253"/>
          </a:xfrm>
          <a:prstGeom prst="rect">
            <a:avLst/>
          </a:prstGeom>
          <a:noFill/>
        </p:spPr>
        <p:txBody>
          <a:bodyPr wrap="square" lIns="0" tIns="0" rIns="0" bIns="0" rtlCol="0" anchor="ctr" anchorCtr="0">
            <a:noAutofit/>
          </a:bodyPr>
          <a:lstStyle/>
          <a:p>
            <a:r>
              <a:rPr lang="en-US" sz="1050" dirty="0" smtClean="0"/>
              <a:t>172.20.0.0</a:t>
            </a:r>
            <a:endParaRPr lang="en-US" sz="1050" dirty="0"/>
          </a:p>
        </p:txBody>
      </p:sp>
      <p:sp>
        <p:nvSpPr>
          <p:cNvPr id="52" name="TextBox 51"/>
          <p:cNvSpPr txBox="1"/>
          <p:nvPr/>
        </p:nvSpPr>
        <p:spPr>
          <a:xfrm>
            <a:off x="3800291" y="3683353"/>
            <a:ext cx="1013551" cy="165253"/>
          </a:xfrm>
          <a:prstGeom prst="rect">
            <a:avLst/>
          </a:prstGeom>
          <a:noFill/>
        </p:spPr>
        <p:txBody>
          <a:bodyPr wrap="square" lIns="0" tIns="0" rIns="0" bIns="0" rtlCol="0" anchor="ctr" anchorCtr="0">
            <a:noAutofit/>
          </a:bodyPr>
          <a:lstStyle/>
          <a:p>
            <a:r>
              <a:rPr lang="en-US" sz="1050" dirty="0" smtClean="0"/>
              <a:t>172.19.0.0</a:t>
            </a:r>
            <a:endParaRPr lang="en-US" sz="1050" dirty="0"/>
          </a:p>
        </p:txBody>
      </p:sp>
      <p:cxnSp>
        <p:nvCxnSpPr>
          <p:cNvPr id="67" name="Straight Connector 66"/>
          <p:cNvCxnSpPr/>
          <p:nvPr/>
        </p:nvCxnSpPr>
        <p:spPr bwMode="auto">
          <a:xfrm rot="5400000">
            <a:off x="5289479" y="3728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5213277" y="390045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4893555" y="3969306"/>
            <a:ext cx="1013551" cy="165253"/>
          </a:xfrm>
          <a:prstGeom prst="rect">
            <a:avLst/>
          </a:prstGeom>
          <a:noFill/>
        </p:spPr>
        <p:txBody>
          <a:bodyPr wrap="square" lIns="0" tIns="0" rIns="0" bIns="0" rtlCol="0" anchor="ctr" anchorCtr="0">
            <a:noAutofit/>
          </a:bodyPr>
          <a:lstStyle/>
          <a:p>
            <a:r>
              <a:rPr lang="en-US" sz="1050" dirty="0" smtClean="0"/>
              <a:t>172.18.0.0</a:t>
            </a:r>
            <a:endParaRPr lang="en-US" sz="1050" dirty="0"/>
          </a:p>
        </p:txBody>
      </p:sp>
      <p:cxnSp>
        <p:nvCxnSpPr>
          <p:cNvPr id="71" name="Straight Connector 70"/>
          <p:cNvCxnSpPr/>
          <p:nvPr/>
        </p:nvCxnSpPr>
        <p:spPr bwMode="auto">
          <a:xfrm rot="5400000">
            <a:off x="7787774" y="372964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2" name="Straight Connector 71"/>
          <p:cNvCxnSpPr/>
          <p:nvPr/>
        </p:nvCxnSpPr>
        <p:spPr bwMode="auto">
          <a:xfrm rot="10800000">
            <a:off x="7711572" y="390131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3" name="TextBox 72"/>
          <p:cNvSpPr txBox="1"/>
          <p:nvPr/>
        </p:nvSpPr>
        <p:spPr>
          <a:xfrm>
            <a:off x="6190167" y="3603849"/>
            <a:ext cx="1013551" cy="314963"/>
          </a:xfrm>
          <a:prstGeom prst="rect">
            <a:avLst/>
          </a:prstGeom>
          <a:noFill/>
        </p:spPr>
        <p:txBody>
          <a:bodyPr wrap="square" lIns="0" tIns="0" rIns="0" bIns="0" rtlCol="0" anchor="ctr" anchorCtr="0">
            <a:noAutofit/>
          </a:bodyPr>
          <a:lstStyle/>
          <a:p>
            <a:r>
              <a:rPr lang="en-US" sz="1050" dirty="0" smtClean="0"/>
              <a:t>192.168.2.0</a:t>
            </a:r>
            <a:endParaRPr lang="en-US" sz="1050" dirty="0"/>
          </a:p>
        </p:txBody>
      </p:sp>
      <p:sp>
        <p:nvSpPr>
          <p:cNvPr id="74" name="TextBox 73"/>
          <p:cNvSpPr txBox="1"/>
          <p:nvPr/>
        </p:nvSpPr>
        <p:spPr>
          <a:xfrm>
            <a:off x="7958295" y="3575378"/>
            <a:ext cx="754431" cy="314963"/>
          </a:xfrm>
          <a:prstGeom prst="rect">
            <a:avLst/>
          </a:prstGeom>
          <a:noFill/>
        </p:spPr>
        <p:txBody>
          <a:bodyPr wrap="square" lIns="0" tIns="0" rIns="0" bIns="0" rtlCol="0" anchor="ctr" anchorCtr="0">
            <a:noAutofit/>
          </a:bodyPr>
          <a:lstStyle/>
          <a:p>
            <a:r>
              <a:rPr lang="en-US" sz="1050" b="1" dirty="0" smtClean="0"/>
              <a:t>Cost = 10</a:t>
            </a:r>
            <a:endParaRPr lang="en-US" sz="1050" b="1" dirty="0"/>
          </a:p>
        </p:txBody>
      </p:sp>
      <p:sp>
        <p:nvSpPr>
          <p:cNvPr id="75" name="TextBox 74"/>
          <p:cNvSpPr txBox="1"/>
          <p:nvPr/>
        </p:nvSpPr>
        <p:spPr>
          <a:xfrm>
            <a:off x="6352234" y="2994248"/>
            <a:ext cx="754431" cy="314963"/>
          </a:xfrm>
          <a:prstGeom prst="rect">
            <a:avLst/>
          </a:prstGeom>
          <a:noFill/>
        </p:spPr>
        <p:txBody>
          <a:bodyPr wrap="square" lIns="0" tIns="0" rIns="0" bIns="0" rtlCol="0" anchor="ctr" anchorCtr="0">
            <a:noAutofit/>
          </a:bodyPr>
          <a:lstStyle/>
          <a:p>
            <a:r>
              <a:rPr lang="en-US" sz="1050" b="1" dirty="0" smtClean="0"/>
              <a:t>Cost = 100</a:t>
            </a:r>
            <a:endParaRPr lang="en-US" sz="1050" b="1" dirty="0"/>
          </a:p>
        </p:txBody>
      </p:sp>
      <p:sp>
        <p:nvSpPr>
          <p:cNvPr id="77" name="TextBox 76"/>
          <p:cNvSpPr txBox="1"/>
          <p:nvPr/>
        </p:nvSpPr>
        <p:spPr>
          <a:xfrm>
            <a:off x="534653" y="2809140"/>
            <a:ext cx="1013551" cy="165253"/>
          </a:xfrm>
          <a:prstGeom prst="rect">
            <a:avLst/>
          </a:prstGeom>
          <a:noFill/>
        </p:spPr>
        <p:txBody>
          <a:bodyPr wrap="square" lIns="0" tIns="0" rIns="0" bIns="0" rtlCol="0" anchor="ctr" anchorCtr="0">
            <a:noAutofit/>
          </a:bodyPr>
          <a:lstStyle/>
          <a:p>
            <a:pPr algn="l"/>
            <a:r>
              <a:rPr lang="en-US" sz="1050" b="1" dirty="0" smtClean="0"/>
              <a:t>RIP AS</a:t>
            </a:r>
            <a:endParaRPr lang="en-US" sz="1050" b="1" dirty="0"/>
          </a:p>
        </p:txBody>
      </p:sp>
      <p:sp>
        <p:nvSpPr>
          <p:cNvPr id="78" name="TextBox 77"/>
          <p:cNvSpPr txBox="1"/>
          <p:nvPr/>
        </p:nvSpPr>
        <p:spPr>
          <a:xfrm>
            <a:off x="5952205" y="2780676"/>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51" name="Freeform 9"/>
          <p:cNvSpPr>
            <a:spLocks/>
          </p:cNvSpPr>
          <p:nvPr/>
        </p:nvSpPr>
        <p:spPr bwMode="auto">
          <a:xfrm>
            <a:off x="5729578" y="3350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1258293" y="336068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3467098" y="335846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420331" y="3160443"/>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2833639" y="3151364"/>
            <a:ext cx="870351" cy="451691"/>
          </a:xfrm>
          <a:prstGeom prst="rect">
            <a:avLst/>
          </a:prstGeom>
          <a:noFill/>
          <a:ln w="9525">
            <a:noFill/>
            <a:miter lim="800000"/>
            <a:headEnd/>
            <a:tailEnd/>
          </a:ln>
        </p:spPr>
      </p:pic>
      <p:sp>
        <p:nvSpPr>
          <p:cNvPr id="24" name="TextBox 23"/>
          <p:cNvSpPr txBox="1"/>
          <p:nvPr/>
        </p:nvSpPr>
        <p:spPr>
          <a:xfrm>
            <a:off x="695764" y="338078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129294" y="336986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39" name="Picture 37"/>
          <p:cNvPicPr>
            <a:picLocks noChangeArrowheads="1"/>
          </p:cNvPicPr>
          <p:nvPr/>
        </p:nvPicPr>
        <p:blipFill>
          <a:blip r:embed="rId3"/>
          <a:srcRect/>
          <a:stretch>
            <a:fillRect/>
          </a:stretch>
        </p:blipFill>
        <p:spPr bwMode="auto">
          <a:xfrm>
            <a:off x="4961325" y="3151948"/>
            <a:ext cx="870351" cy="451691"/>
          </a:xfrm>
          <a:prstGeom prst="rect">
            <a:avLst/>
          </a:prstGeom>
          <a:noFill/>
          <a:ln w="9525">
            <a:noFill/>
            <a:miter lim="800000"/>
            <a:headEnd/>
            <a:tailEnd/>
          </a:ln>
        </p:spPr>
      </p:pic>
      <p:sp>
        <p:nvSpPr>
          <p:cNvPr id="42" name="TextBox 41"/>
          <p:cNvSpPr txBox="1"/>
          <p:nvPr/>
        </p:nvSpPr>
        <p:spPr>
          <a:xfrm>
            <a:off x="5261215" y="337153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43" name="Picture 37"/>
          <p:cNvPicPr>
            <a:picLocks noChangeArrowheads="1"/>
          </p:cNvPicPr>
          <p:nvPr/>
        </p:nvPicPr>
        <p:blipFill>
          <a:blip r:embed="rId3"/>
          <a:srcRect/>
          <a:stretch>
            <a:fillRect/>
          </a:stretch>
        </p:blipFill>
        <p:spPr bwMode="auto">
          <a:xfrm>
            <a:off x="7454909" y="3153628"/>
            <a:ext cx="870351" cy="451691"/>
          </a:xfrm>
          <a:prstGeom prst="rect">
            <a:avLst/>
          </a:prstGeom>
          <a:noFill/>
          <a:ln w="9525">
            <a:noFill/>
            <a:miter lim="800000"/>
            <a:headEnd/>
            <a:tailEnd/>
          </a:ln>
        </p:spPr>
      </p:pic>
      <p:sp>
        <p:nvSpPr>
          <p:cNvPr id="49" name="TextBox 48"/>
          <p:cNvSpPr txBox="1"/>
          <p:nvPr/>
        </p:nvSpPr>
        <p:spPr>
          <a:xfrm>
            <a:off x="7754799" y="3363169"/>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sp>
        <p:nvSpPr>
          <p:cNvPr id="80" name="Text Placeholder 5"/>
          <p:cNvSpPr>
            <a:spLocks/>
          </p:cNvSpPr>
          <p:nvPr/>
        </p:nvSpPr>
        <p:spPr bwMode="auto">
          <a:xfrm>
            <a:off x="372043" y="4787752"/>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172.18.0.0</a:t>
            </a:r>
            <a:endParaRPr lang="en-US" sz="1050" kern="0" dirty="0">
              <a:latin typeface="Courier New" pitchFamily="49" charset="0"/>
            </a:endParaRPr>
          </a:p>
        </p:txBody>
      </p:sp>
      <p:sp>
        <p:nvSpPr>
          <p:cNvPr id="81" name="TextBox 80"/>
          <p:cNvSpPr txBox="1"/>
          <p:nvPr/>
        </p:nvSpPr>
        <p:spPr>
          <a:xfrm>
            <a:off x="248030" y="4531805"/>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2522987" y="4779384"/>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172.18.0.0</a:t>
            </a:r>
            <a:endParaRPr lang="en-US" sz="1050" kern="0" dirty="0">
              <a:latin typeface="Courier New" pitchFamily="49" charset="0"/>
            </a:endParaRPr>
          </a:p>
        </p:txBody>
      </p:sp>
      <p:sp>
        <p:nvSpPr>
          <p:cNvPr id="83" name="TextBox 82"/>
          <p:cNvSpPr txBox="1"/>
          <p:nvPr/>
        </p:nvSpPr>
        <p:spPr>
          <a:xfrm>
            <a:off x="2398974" y="4523437"/>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84" name="Text Placeholder 5"/>
          <p:cNvSpPr>
            <a:spLocks/>
          </p:cNvSpPr>
          <p:nvPr/>
        </p:nvSpPr>
        <p:spPr bwMode="auto">
          <a:xfrm>
            <a:off x="4679123" y="4781063"/>
            <a:ext cx="2046428" cy="124794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172.18.0.0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[110/110] 192.168.1.0</a:t>
            </a:r>
            <a:endParaRPr lang="en-US" sz="1050" kern="0" dirty="0">
              <a:latin typeface="Courier New" pitchFamily="49" charset="0"/>
            </a:endParaRPr>
          </a:p>
        </p:txBody>
      </p:sp>
      <p:sp>
        <p:nvSpPr>
          <p:cNvPr id="85" name="TextBox 84"/>
          <p:cNvSpPr txBox="1"/>
          <p:nvPr/>
        </p:nvSpPr>
        <p:spPr>
          <a:xfrm>
            <a:off x="4555110" y="4525117"/>
            <a:ext cx="914400" cy="241161"/>
          </a:xfrm>
          <a:prstGeom prst="rect">
            <a:avLst/>
          </a:prstGeom>
          <a:noFill/>
        </p:spPr>
        <p:txBody>
          <a:bodyPr wrap="none" rtlCol="0" anchor="ctr" anchorCtr="0">
            <a:noAutofit/>
          </a:bodyPr>
          <a:lstStyle/>
          <a:p>
            <a:pPr algn="l"/>
            <a:r>
              <a:rPr lang="en-US" sz="1400" dirty="0" smtClean="0"/>
              <a:t>Table R3</a:t>
            </a:r>
            <a:endParaRPr lang="en-US" sz="1400" dirty="0"/>
          </a:p>
        </p:txBody>
      </p:sp>
      <p:sp>
        <p:nvSpPr>
          <p:cNvPr id="86" name="Text Placeholder 5"/>
          <p:cNvSpPr>
            <a:spLocks/>
          </p:cNvSpPr>
          <p:nvPr/>
        </p:nvSpPr>
        <p:spPr bwMode="auto">
          <a:xfrm>
            <a:off x="6832879" y="4782743"/>
            <a:ext cx="2180492" cy="124626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172.16.0.0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172.17.0.0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172.18.0.0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172.19.0.0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172.20.0.0</a:t>
            </a:r>
            <a:endParaRPr lang="en-US" sz="1000" kern="0" dirty="0">
              <a:latin typeface="Courier New" pitchFamily="49" charset="0"/>
            </a:endParaRPr>
          </a:p>
        </p:txBody>
      </p:sp>
      <p:sp>
        <p:nvSpPr>
          <p:cNvPr id="87" name="TextBox 86"/>
          <p:cNvSpPr txBox="1"/>
          <p:nvPr/>
        </p:nvSpPr>
        <p:spPr>
          <a:xfrm>
            <a:off x="6787446" y="4526797"/>
            <a:ext cx="914400" cy="241161"/>
          </a:xfrm>
          <a:prstGeom prst="rect">
            <a:avLst/>
          </a:prstGeom>
          <a:noFill/>
        </p:spPr>
        <p:txBody>
          <a:bodyPr wrap="none" rtlCol="0" anchor="ctr" anchorCtr="0">
            <a:noAutofit/>
          </a:bodyPr>
          <a:lstStyle/>
          <a:p>
            <a:pPr algn="l"/>
            <a:r>
              <a:rPr lang="en-US" sz="1400" dirty="0" smtClean="0"/>
              <a:t>Table R4</a:t>
            </a:r>
            <a:endParaRPr lang="en-US" sz="1400" dirty="0"/>
          </a:p>
        </p:txBody>
      </p:sp>
      <p:sp>
        <p:nvSpPr>
          <p:cNvPr id="45" name="TextBox 44"/>
          <p:cNvSpPr txBox="1"/>
          <p:nvPr/>
        </p:nvSpPr>
        <p:spPr>
          <a:xfrm>
            <a:off x="7466517" y="3870549"/>
            <a:ext cx="1013551" cy="314963"/>
          </a:xfrm>
          <a:prstGeom prst="rect">
            <a:avLst/>
          </a:prstGeom>
          <a:noFill/>
        </p:spPr>
        <p:txBody>
          <a:bodyPr wrap="square" lIns="0" tIns="0" rIns="0" bIns="0" rtlCol="0" anchor="ctr" anchorCtr="0">
            <a:noAutofit/>
          </a:bodyPr>
          <a:lstStyle/>
          <a:p>
            <a:r>
              <a:rPr lang="en-US" sz="1050" smtClean="0"/>
              <a:t>192.168.4.0</a:t>
            </a:r>
            <a:endParaRPr lang="en-US" sz="105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p:cNvSpPr/>
          <p:nvPr/>
        </p:nvSpPr>
        <p:spPr bwMode="auto">
          <a:xfrm>
            <a:off x="7666894" y="5092876"/>
            <a:ext cx="180870" cy="8356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6" name="Rounded Rectangle 75"/>
          <p:cNvSpPr/>
          <p:nvPr/>
        </p:nvSpPr>
        <p:spPr bwMode="auto">
          <a:xfrm>
            <a:off x="341644" y="2674494"/>
            <a:ext cx="5387704" cy="1708220"/>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0" name="Rounded Rectangle 69"/>
          <p:cNvSpPr/>
          <p:nvPr/>
        </p:nvSpPr>
        <p:spPr bwMode="auto">
          <a:xfrm>
            <a:off x="5777802" y="2642670"/>
            <a:ext cx="3024554" cy="1708220"/>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5478470" y="1905873"/>
            <a:ext cx="2369293" cy="34495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483535" y="284370"/>
            <a:ext cx="5327891" cy="947610"/>
          </a:xfrm>
        </p:spPr>
        <p:txBody>
          <a:bodyPr/>
          <a:lstStyle/>
          <a:p>
            <a:pPr algn="l"/>
            <a:r>
              <a:rPr lang="en-US" sz="3200" dirty="0" smtClean="0"/>
              <a:t>OSPF Seed Metric Example #2</a:t>
            </a:r>
            <a:endParaRPr lang="en-US" sz="3200" dirty="0"/>
          </a:p>
        </p:txBody>
      </p:sp>
      <p:sp>
        <p:nvSpPr>
          <p:cNvPr id="33" name="Text Placeholder 5"/>
          <p:cNvSpPr>
            <a:spLocks/>
          </p:cNvSpPr>
          <p:nvPr/>
        </p:nvSpPr>
        <p:spPr bwMode="auto">
          <a:xfrm>
            <a:off x="3729694" y="947610"/>
            <a:ext cx="5263581" cy="139360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172.18.0.0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172.19.0.0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192.168.2.0 0.0.0.255 area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redistribute rip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default-metric 30</a:t>
            </a:r>
            <a:endParaRPr lang="en-US" sz="1200" b="1" kern="0" dirty="0">
              <a:latin typeface="Courier New" pitchFamily="49" charset="0"/>
            </a:endParaRPr>
          </a:p>
        </p:txBody>
      </p:sp>
      <p:cxnSp>
        <p:nvCxnSpPr>
          <p:cNvPr id="20" name="Straight Connector 19"/>
          <p:cNvCxnSpPr/>
          <p:nvPr/>
        </p:nvCxnSpPr>
        <p:spPr bwMode="auto">
          <a:xfrm rot="5400000">
            <a:off x="681992" y="372796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05790" y="389964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137527" y="372709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061325" y="389877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6" name="TextBox 25"/>
          <p:cNvSpPr txBox="1"/>
          <p:nvPr/>
        </p:nvSpPr>
        <p:spPr>
          <a:xfrm>
            <a:off x="350558" y="3994058"/>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7" name="TextBox 46"/>
          <p:cNvSpPr txBox="1"/>
          <p:nvPr/>
        </p:nvSpPr>
        <p:spPr>
          <a:xfrm>
            <a:off x="2801891" y="3977674"/>
            <a:ext cx="1013551" cy="165253"/>
          </a:xfrm>
          <a:prstGeom prst="rect">
            <a:avLst/>
          </a:prstGeom>
          <a:noFill/>
        </p:spPr>
        <p:txBody>
          <a:bodyPr wrap="square" lIns="0" tIns="0" rIns="0" bIns="0" rtlCol="0" anchor="ctr" anchorCtr="0">
            <a:noAutofit/>
          </a:bodyPr>
          <a:lstStyle/>
          <a:p>
            <a:r>
              <a:rPr lang="en-US" sz="1050" dirty="0" smtClean="0"/>
              <a:t>172.17.0.0</a:t>
            </a:r>
            <a:endParaRPr lang="en-US" sz="1050" dirty="0"/>
          </a:p>
        </p:txBody>
      </p:sp>
      <p:sp>
        <p:nvSpPr>
          <p:cNvPr id="54" name="TextBox 53"/>
          <p:cNvSpPr txBox="1"/>
          <p:nvPr/>
        </p:nvSpPr>
        <p:spPr>
          <a:xfrm>
            <a:off x="1618195" y="3711817"/>
            <a:ext cx="1013551" cy="165253"/>
          </a:xfrm>
          <a:prstGeom prst="rect">
            <a:avLst/>
          </a:prstGeom>
          <a:noFill/>
        </p:spPr>
        <p:txBody>
          <a:bodyPr wrap="square" lIns="0" tIns="0" rIns="0" bIns="0" rtlCol="0" anchor="ctr" anchorCtr="0">
            <a:noAutofit/>
          </a:bodyPr>
          <a:lstStyle/>
          <a:p>
            <a:r>
              <a:rPr lang="en-US" sz="1050" dirty="0" smtClean="0"/>
              <a:t>172.20.0.0</a:t>
            </a:r>
            <a:endParaRPr lang="en-US" sz="1050" dirty="0"/>
          </a:p>
        </p:txBody>
      </p:sp>
      <p:sp>
        <p:nvSpPr>
          <p:cNvPr id="52" name="TextBox 51"/>
          <p:cNvSpPr txBox="1"/>
          <p:nvPr/>
        </p:nvSpPr>
        <p:spPr>
          <a:xfrm>
            <a:off x="3800291" y="3683353"/>
            <a:ext cx="1013551" cy="165253"/>
          </a:xfrm>
          <a:prstGeom prst="rect">
            <a:avLst/>
          </a:prstGeom>
          <a:noFill/>
        </p:spPr>
        <p:txBody>
          <a:bodyPr wrap="square" lIns="0" tIns="0" rIns="0" bIns="0" rtlCol="0" anchor="ctr" anchorCtr="0">
            <a:noAutofit/>
          </a:bodyPr>
          <a:lstStyle/>
          <a:p>
            <a:r>
              <a:rPr lang="en-US" sz="1050" dirty="0" smtClean="0"/>
              <a:t>172.19.0.0</a:t>
            </a:r>
            <a:endParaRPr lang="en-US" sz="1050" dirty="0"/>
          </a:p>
        </p:txBody>
      </p:sp>
      <p:cxnSp>
        <p:nvCxnSpPr>
          <p:cNvPr id="67" name="Straight Connector 66"/>
          <p:cNvCxnSpPr/>
          <p:nvPr/>
        </p:nvCxnSpPr>
        <p:spPr bwMode="auto">
          <a:xfrm rot="5400000">
            <a:off x="5289479" y="3728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5213277" y="390045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4893555" y="3969306"/>
            <a:ext cx="1013551" cy="165253"/>
          </a:xfrm>
          <a:prstGeom prst="rect">
            <a:avLst/>
          </a:prstGeom>
          <a:noFill/>
        </p:spPr>
        <p:txBody>
          <a:bodyPr wrap="square" lIns="0" tIns="0" rIns="0" bIns="0" rtlCol="0" anchor="ctr" anchorCtr="0">
            <a:noAutofit/>
          </a:bodyPr>
          <a:lstStyle/>
          <a:p>
            <a:r>
              <a:rPr lang="en-US" sz="1050" dirty="0" smtClean="0"/>
              <a:t>172.18.0.0</a:t>
            </a:r>
            <a:endParaRPr lang="en-US" sz="1050" dirty="0"/>
          </a:p>
        </p:txBody>
      </p:sp>
      <p:cxnSp>
        <p:nvCxnSpPr>
          <p:cNvPr id="71" name="Straight Connector 70"/>
          <p:cNvCxnSpPr/>
          <p:nvPr/>
        </p:nvCxnSpPr>
        <p:spPr bwMode="auto">
          <a:xfrm rot="5400000">
            <a:off x="7787774" y="372964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2" name="Straight Connector 71"/>
          <p:cNvCxnSpPr/>
          <p:nvPr/>
        </p:nvCxnSpPr>
        <p:spPr bwMode="auto">
          <a:xfrm rot="10800000">
            <a:off x="7711572" y="390131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3" name="TextBox 72"/>
          <p:cNvSpPr txBox="1"/>
          <p:nvPr/>
        </p:nvSpPr>
        <p:spPr>
          <a:xfrm>
            <a:off x="6190167" y="3603849"/>
            <a:ext cx="1013551" cy="314963"/>
          </a:xfrm>
          <a:prstGeom prst="rect">
            <a:avLst/>
          </a:prstGeom>
          <a:noFill/>
        </p:spPr>
        <p:txBody>
          <a:bodyPr wrap="square" lIns="0" tIns="0" rIns="0" bIns="0" rtlCol="0" anchor="ctr" anchorCtr="0">
            <a:noAutofit/>
          </a:bodyPr>
          <a:lstStyle/>
          <a:p>
            <a:r>
              <a:rPr lang="en-US" sz="1050" dirty="0" smtClean="0"/>
              <a:t>192.168.2.0</a:t>
            </a:r>
            <a:endParaRPr lang="en-US" sz="1050" dirty="0"/>
          </a:p>
        </p:txBody>
      </p:sp>
      <p:sp>
        <p:nvSpPr>
          <p:cNvPr id="74" name="TextBox 73"/>
          <p:cNvSpPr txBox="1"/>
          <p:nvPr/>
        </p:nvSpPr>
        <p:spPr>
          <a:xfrm>
            <a:off x="7958295" y="3575378"/>
            <a:ext cx="754431" cy="314963"/>
          </a:xfrm>
          <a:prstGeom prst="rect">
            <a:avLst/>
          </a:prstGeom>
          <a:noFill/>
        </p:spPr>
        <p:txBody>
          <a:bodyPr wrap="square" lIns="0" tIns="0" rIns="0" bIns="0" rtlCol="0" anchor="ctr" anchorCtr="0">
            <a:noAutofit/>
          </a:bodyPr>
          <a:lstStyle/>
          <a:p>
            <a:r>
              <a:rPr lang="en-US" sz="1050" b="1" dirty="0" smtClean="0"/>
              <a:t>Cost = 10</a:t>
            </a:r>
            <a:endParaRPr lang="en-US" sz="1050" b="1" dirty="0"/>
          </a:p>
        </p:txBody>
      </p:sp>
      <p:sp>
        <p:nvSpPr>
          <p:cNvPr id="75" name="TextBox 74"/>
          <p:cNvSpPr txBox="1"/>
          <p:nvPr/>
        </p:nvSpPr>
        <p:spPr>
          <a:xfrm>
            <a:off x="6352234" y="2994248"/>
            <a:ext cx="754431" cy="314963"/>
          </a:xfrm>
          <a:prstGeom prst="rect">
            <a:avLst/>
          </a:prstGeom>
          <a:noFill/>
        </p:spPr>
        <p:txBody>
          <a:bodyPr wrap="square" lIns="0" tIns="0" rIns="0" bIns="0" rtlCol="0" anchor="ctr" anchorCtr="0">
            <a:noAutofit/>
          </a:bodyPr>
          <a:lstStyle/>
          <a:p>
            <a:r>
              <a:rPr lang="en-US" sz="1050" b="1" dirty="0" smtClean="0"/>
              <a:t>Cost = 100</a:t>
            </a:r>
            <a:endParaRPr lang="en-US" sz="1050" b="1" dirty="0"/>
          </a:p>
        </p:txBody>
      </p:sp>
      <p:sp>
        <p:nvSpPr>
          <p:cNvPr id="77" name="TextBox 76"/>
          <p:cNvSpPr txBox="1"/>
          <p:nvPr/>
        </p:nvSpPr>
        <p:spPr>
          <a:xfrm>
            <a:off x="534653" y="2809140"/>
            <a:ext cx="1013551" cy="165253"/>
          </a:xfrm>
          <a:prstGeom prst="rect">
            <a:avLst/>
          </a:prstGeom>
          <a:noFill/>
        </p:spPr>
        <p:txBody>
          <a:bodyPr wrap="square" lIns="0" tIns="0" rIns="0" bIns="0" rtlCol="0" anchor="ctr" anchorCtr="0">
            <a:noAutofit/>
          </a:bodyPr>
          <a:lstStyle/>
          <a:p>
            <a:pPr algn="l"/>
            <a:r>
              <a:rPr lang="en-US" sz="1050" b="1" dirty="0" smtClean="0"/>
              <a:t>RIP AS</a:t>
            </a:r>
            <a:endParaRPr lang="en-US" sz="1050" b="1" dirty="0"/>
          </a:p>
        </p:txBody>
      </p:sp>
      <p:sp>
        <p:nvSpPr>
          <p:cNvPr id="78" name="TextBox 77"/>
          <p:cNvSpPr txBox="1"/>
          <p:nvPr/>
        </p:nvSpPr>
        <p:spPr>
          <a:xfrm>
            <a:off x="5952205" y="2780676"/>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51" name="Freeform 9"/>
          <p:cNvSpPr>
            <a:spLocks/>
          </p:cNvSpPr>
          <p:nvPr/>
        </p:nvSpPr>
        <p:spPr bwMode="auto">
          <a:xfrm>
            <a:off x="5729578" y="3350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1258293" y="336068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3467098" y="335846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420331" y="3160443"/>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2833639" y="3151364"/>
            <a:ext cx="870351" cy="451691"/>
          </a:xfrm>
          <a:prstGeom prst="rect">
            <a:avLst/>
          </a:prstGeom>
          <a:noFill/>
          <a:ln w="9525">
            <a:noFill/>
            <a:miter lim="800000"/>
            <a:headEnd/>
            <a:tailEnd/>
          </a:ln>
        </p:spPr>
      </p:pic>
      <p:sp>
        <p:nvSpPr>
          <p:cNvPr id="24" name="TextBox 23"/>
          <p:cNvSpPr txBox="1"/>
          <p:nvPr/>
        </p:nvSpPr>
        <p:spPr>
          <a:xfrm>
            <a:off x="695764" y="338078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129294" y="336986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39" name="Picture 37"/>
          <p:cNvPicPr>
            <a:picLocks noChangeArrowheads="1"/>
          </p:cNvPicPr>
          <p:nvPr/>
        </p:nvPicPr>
        <p:blipFill>
          <a:blip r:embed="rId3"/>
          <a:srcRect/>
          <a:stretch>
            <a:fillRect/>
          </a:stretch>
        </p:blipFill>
        <p:spPr bwMode="auto">
          <a:xfrm>
            <a:off x="4961325" y="3151948"/>
            <a:ext cx="870351" cy="451691"/>
          </a:xfrm>
          <a:prstGeom prst="rect">
            <a:avLst/>
          </a:prstGeom>
          <a:noFill/>
          <a:ln w="9525">
            <a:noFill/>
            <a:miter lim="800000"/>
            <a:headEnd/>
            <a:tailEnd/>
          </a:ln>
        </p:spPr>
      </p:pic>
      <p:sp>
        <p:nvSpPr>
          <p:cNvPr id="42" name="TextBox 41"/>
          <p:cNvSpPr txBox="1"/>
          <p:nvPr/>
        </p:nvSpPr>
        <p:spPr>
          <a:xfrm>
            <a:off x="5261215" y="337153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43" name="Picture 37"/>
          <p:cNvPicPr>
            <a:picLocks noChangeArrowheads="1"/>
          </p:cNvPicPr>
          <p:nvPr/>
        </p:nvPicPr>
        <p:blipFill>
          <a:blip r:embed="rId3"/>
          <a:srcRect/>
          <a:stretch>
            <a:fillRect/>
          </a:stretch>
        </p:blipFill>
        <p:spPr bwMode="auto">
          <a:xfrm>
            <a:off x="7454909" y="3153628"/>
            <a:ext cx="870351" cy="451691"/>
          </a:xfrm>
          <a:prstGeom prst="rect">
            <a:avLst/>
          </a:prstGeom>
          <a:noFill/>
          <a:ln w="9525">
            <a:noFill/>
            <a:miter lim="800000"/>
            <a:headEnd/>
            <a:tailEnd/>
          </a:ln>
        </p:spPr>
      </p:pic>
      <p:sp>
        <p:nvSpPr>
          <p:cNvPr id="49" name="TextBox 48"/>
          <p:cNvSpPr txBox="1"/>
          <p:nvPr/>
        </p:nvSpPr>
        <p:spPr>
          <a:xfrm>
            <a:off x="7754799" y="3363169"/>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sp>
        <p:nvSpPr>
          <p:cNvPr id="80" name="Text Placeholder 5"/>
          <p:cNvSpPr>
            <a:spLocks/>
          </p:cNvSpPr>
          <p:nvPr/>
        </p:nvSpPr>
        <p:spPr bwMode="auto">
          <a:xfrm>
            <a:off x="387283" y="4787752"/>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172.18.0.0</a:t>
            </a:r>
            <a:endParaRPr lang="en-US" sz="1050" kern="0" dirty="0">
              <a:latin typeface="Courier New" pitchFamily="49" charset="0"/>
            </a:endParaRPr>
          </a:p>
        </p:txBody>
      </p:sp>
      <p:sp>
        <p:nvSpPr>
          <p:cNvPr id="81" name="TextBox 80"/>
          <p:cNvSpPr txBox="1"/>
          <p:nvPr/>
        </p:nvSpPr>
        <p:spPr>
          <a:xfrm>
            <a:off x="263270" y="4531805"/>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2538227" y="4779384"/>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172.18.0.0</a:t>
            </a:r>
            <a:endParaRPr lang="en-US" sz="1050" kern="0" dirty="0">
              <a:latin typeface="Courier New" pitchFamily="49" charset="0"/>
            </a:endParaRPr>
          </a:p>
        </p:txBody>
      </p:sp>
      <p:sp>
        <p:nvSpPr>
          <p:cNvPr id="83" name="TextBox 82"/>
          <p:cNvSpPr txBox="1"/>
          <p:nvPr/>
        </p:nvSpPr>
        <p:spPr>
          <a:xfrm>
            <a:off x="2414214" y="4523437"/>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84" name="Text Placeholder 5"/>
          <p:cNvSpPr>
            <a:spLocks/>
          </p:cNvSpPr>
          <p:nvPr/>
        </p:nvSpPr>
        <p:spPr bwMode="auto">
          <a:xfrm>
            <a:off x="4679123" y="4781063"/>
            <a:ext cx="2046428" cy="124794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172.18.0.0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[110/110] 192.168.1.0</a:t>
            </a:r>
            <a:endParaRPr lang="en-US" sz="1050" kern="0" dirty="0">
              <a:latin typeface="Courier New" pitchFamily="49" charset="0"/>
            </a:endParaRPr>
          </a:p>
        </p:txBody>
      </p:sp>
      <p:sp>
        <p:nvSpPr>
          <p:cNvPr id="85" name="TextBox 84"/>
          <p:cNvSpPr txBox="1"/>
          <p:nvPr/>
        </p:nvSpPr>
        <p:spPr>
          <a:xfrm>
            <a:off x="4555110" y="4525117"/>
            <a:ext cx="914400" cy="241161"/>
          </a:xfrm>
          <a:prstGeom prst="rect">
            <a:avLst/>
          </a:prstGeom>
          <a:noFill/>
        </p:spPr>
        <p:txBody>
          <a:bodyPr wrap="none" rtlCol="0" anchor="ctr" anchorCtr="0">
            <a:noAutofit/>
          </a:bodyPr>
          <a:lstStyle/>
          <a:p>
            <a:pPr algn="l"/>
            <a:r>
              <a:rPr lang="en-US" sz="1400" dirty="0" smtClean="0"/>
              <a:t>Table R3</a:t>
            </a:r>
            <a:endParaRPr lang="en-US" sz="1400" dirty="0"/>
          </a:p>
        </p:txBody>
      </p:sp>
      <p:sp>
        <p:nvSpPr>
          <p:cNvPr id="86" name="Text Placeholder 5"/>
          <p:cNvSpPr>
            <a:spLocks/>
          </p:cNvSpPr>
          <p:nvPr/>
        </p:nvSpPr>
        <p:spPr bwMode="auto">
          <a:xfrm>
            <a:off x="6832879" y="4782743"/>
            <a:ext cx="2180492" cy="124626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172.16.0.0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172.17.0.0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172.18.0.0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172.19.0.0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172.20.0.0</a:t>
            </a:r>
            <a:endParaRPr lang="en-US" sz="1000" kern="0" dirty="0">
              <a:latin typeface="Courier New" pitchFamily="49" charset="0"/>
            </a:endParaRPr>
          </a:p>
        </p:txBody>
      </p:sp>
      <p:sp>
        <p:nvSpPr>
          <p:cNvPr id="87" name="TextBox 86"/>
          <p:cNvSpPr txBox="1"/>
          <p:nvPr/>
        </p:nvSpPr>
        <p:spPr>
          <a:xfrm>
            <a:off x="6787446" y="4526797"/>
            <a:ext cx="914400" cy="241161"/>
          </a:xfrm>
          <a:prstGeom prst="rect">
            <a:avLst/>
          </a:prstGeom>
          <a:noFill/>
        </p:spPr>
        <p:txBody>
          <a:bodyPr wrap="none" rtlCol="0" anchor="ctr" anchorCtr="0">
            <a:noAutofit/>
          </a:bodyPr>
          <a:lstStyle/>
          <a:p>
            <a:pPr algn="l"/>
            <a:r>
              <a:rPr lang="en-US" sz="1400" dirty="0" smtClean="0"/>
              <a:t>Table R4</a:t>
            </a:r>
            <a:endParaRPr lang="en-US" sz="1400" dirty="0"/>
          </a:p>
        </p:txBody>
      </p:sp>
      <p:sp>
        <p:nvSpPr>
          <p:cNvPr id="45" name="TextBox 44"/>
          <p:cNvSpPr txBox="1"/>
          <p:nvPr/>
        </p:nvSpPr>
        <p:spPr>
          <a:xfrm>
            <a:off x="7466517" y="3870549"/>
            <a:ext cx="1013551" cy="314963"/>
          </a:xfrm>
          <a:prstGeom prst="rect">
            <a:avLst/>
          </a:prstGeom>
          <a:noFill/>
        </p:spPr>
        <p:txBody>
          <a:bodyPr wrap="square" lIns="0" tIns="0" rIns="0" bIns="0" rtlCol="0" anchor="ctr" anchorCtr="0">
            <a:noAutofit/>
          </a:bodyPr>
          <a:lstStyle/>
          <a:p>
            <a:r>
              <a:rPr lang="en-US" sz="1050" smtClean="0"/>
              <a:t>192.168.4.0</a:t>
            </a:r>
            <a:endParaRPr lang="en-US" sz="105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82" y="-121105"/>
            <a:ext cx="5763142" cy="1144829"/>
          </a:xfrm>
        </p:spPr>
        <p:txBody>
          <a:bodyPr/>
          <a:lstStyle/>
          <a:p>
            <a:r>
              <a:rPr lang="en-US" sz="3200" dirty="0" smtClean="0"/>
              <a:t>Redistribution Methods</a:t>
            </a:r>
            <a:endParaRPr lang="en-US" sz="3200" dirty="0"/>
          </a:p>
        </p:txBody>
      </p:sp>
      <p:sp>
        <p:nvSpPr>
          <p:cNvPr id="3" name="Content Placeholder 2"/>
          <p:cNvSpPr>
            <a:spLocks noGrp="1"/>
          </p:cNvSpPr>
          <p:nvPr>
            <p:ph idx="1"/>
          </p:nvPr>
        </p:nvSpPr>
        <p:spPr>
          <a:xfrm>
            <a:off x="279400" y="1198254"/>
            <a:ext cx="4342842" cy="5191792"/>
          </a:xfrm>
        </p:spPr>
        <p:txBody>
          <a:bodyPr/>
          <a:lstStyle/>
          <a:p>
            <a:pPr>
              <a:lnSpc>
                <a:spcPct val="100000"/>
              </a:lnSpc>
            </a:pPr>
            <a:r>
              <a:rPr lang="en-US" dirty="0" smtClean="0">
                <a:solidFill>
                  <a:srgbClr val="000000"/>
                </a:solidFill>
              </a:rPr>
              <a:t>Redistribution can be done through:</a:t>
            </a:r>
          </a:p>
          <a:p>
            <a:pPr lvl="1">
              <a:lnSpc>
                <a:spcPct val="100000"/>
              </a:lnSpc>
            </a:pPr>
            <a:r>
              <a:rPr lang="en-US" b="1" dirty="0" smtClean="0">
                <a:solidFill>
                  <a:srgbClr val="000000"/>
                </a:solidFill>
              </a:rPr>
              <a:t>One-point redistribution</a:t>
            </a:r>
          </a:p>
          <a:p>
            <a:pPr lvl="2">
              <a:lnSpc>
                <a:spcPct val="100000"/>
              </a:lnSpc>
            </a:pPr>
            <a:r>
              <a:rPr lang="en-US" dirty="0" smtClean="0">
                <a:solidFill>
                  <a:srgbClr val="000000"/>
                </a:solidFill>
              </a:rPr>
              <a:t>Only one router is redistributing one-way or two-way (both ways).</a:t>
            </a:r>
          </a:p>
          <a:p>
            <a:pPr marL="854075" lvl="3" indent="-171450">
              <a:lnSpc>
                <a:spcPct val="100000"/>
              </a:lnSpc>
            </a:pPr>
            <a:r>
              <a:rPr lang="en-US" sz="1600" dirty="0" smtClean="0">
                <a:solidFill>
                  <a:srgbClr val="000000"/>
                </a:solidFill>
              </a:rPr>
              <a:t>There could still be other boundary routers but they are not configured to redistribute.</a:t>
            </a:r>
          </a:p>
          <a:p>
            <a:pPr lvl="1">
              <a:lnSpc>
                <a:spcPct val="100000"/>
              </a:lnSpc>
            </a:pPr>
            <a:r>
              <a:rPr lang="en-US" b="1" dirty="0" smtClean="0">
                <a:solidFill>
                  <a:srgbClr val="000000"/>
                </a:solidFill>
              </a:rPr>
              <a:t>Multipoint redistribution</a:t>
            </a:r>
          </a:p>
          <a:p>
            <a:pPr lvl="2">
              <a:lnSpc>
                <a:spcPct val="100000"/>
              </a:lnSpc>
            </a:pPr>
            <a:r>
              <a:rPr lang="en-US" dirty="0" smtClean="0">
                <a:solidFill>
                  <a:srgbClr val="000000"/>
                </a:solidFill>
              </a:rPr>
              <a:t>Multiple routers are used to redistribute either one-way or two-way (both ways).</a:t>
            </a:r>
          </a:p>
          <a:p>
            <a:pPr lvl="2">
              <a:lnSpc>
                <a:spcPct val="100000"/>
              </a:lnSpc>
            </a:pPr>
            <a:r>
              <a:rPr lang="en-US" dirty="0" smtClean="0">
                <a:solidFill>
                  <a:srgbClr val="000000"/>
                </a:solidFill>
              </a:rPr>
              <a:t>More prone to routing loop problems.</a:t>
            </a:r>
          </a:p>
        </p:txBody>
      </p:sp>
      <p:grpSp>
        <p:nvGrpSpPr>
          <p:cNvPr id="4" name="Content Placeholder 66"/>
          <p:cNvGrpSpPr>
            <a:grpSpLocks noGrp="1"/>
          </p:cNvGrpSpPr>
          <p:nvPr/>
        </p:nvGrpSpPr>
        <p:grpSpPr>
          <a:xfrm>
            <a:off x="5727560" y="1215851"/>
            <a:ext cx="3102080" cy="4369969"/>
            <a:chOff x="4702175" y="1198563"/>
            <a:chExt cx="4067175" cy="5191125"/>
          </a:xfrm>
        </p:grpSpPr>
        <p:sp>
          <p:nvSpPr>
            <p:cNvPr id="53" name="Rounded Rectangle 52"/>
            <p:cNvSpPr/>
            <p:nvPr/>
          </p:nvSpPr>
          <p:spPr bwMode="auto">
            <a:xfrm>
              <a:off x="4702175" y="4365565"/>
              <a:ext cx="1897846" cy="2024123"/>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4" name="Rounded Rectangle 53"/>
            <p:cNvSpPr/>
            <p:nvPr/>
          </p:nvSpPr>
          <p:spPr bwMode="auto">
            <a:xfrm>
              <a:off x="6943726" y="4327856"/>
              <a:ext cx="1823125" cy="2024123"/>
            </a:xfrm>
            <a:prstGeom prst="roundRect">
              <a:avLst/>
            </a:prstGeom>
            <a:solidFill>
              <a:schemeClr val="accent2">
                <a:lumMod val="60000"/>
                <a:lumOff val="4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5" name="Picture 37"/>
            <p:cNvPicPr>
              <a:picLocks noChangeArrowheads="1"/>
            </p:cNvPicPr>
            <p:nvPr/>
          </p:nvPicPr>
          <p:blipFill>
            <a:blip r:embed="rId2"/>
            <a:srcRect/>
            <a:stretch>
              <a:fillRect/>
            </a:stretch>
          </p:blipFill>
          <p:spPr bwMode="auto">
            <a:xfrm>
              <a:off x="6357101" y="4744654"/>
              <a:ext cx="855597" cy="340885"/>
            </a:xfrm>
            <a:prstGeom prst="rect">
              <a:avLst/>
            </a:prstGeom>
            <a:noFill/>
            <a:ln w="9525">
              <a:noFill/>
              <a:miter lim="800000"/>
              <a:headEnd/>
              <a:tailEnd/>
            </a:ln>
          </p:spPr>
        </p:pic>
        <p:sp>
          <p:nvSpPr>
            <p:cNvPr id="56" name="TextBox 55"/>
            <p:cNvSpPr txBox="1"/>
            <p:nvPr/>
          </p:nvSpPr>
          <p:spPr>
            <a:xfrm>
              <a:off x="4931657" y="446757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57" name="TextBox 56"/>
            <p:cNvSpPr txBox="1"/>
            <p:nvPr/>
          </p:nvSpPr>
          <p:spPr>
            <a:xfrm>
              <a:off x="7038712" y="446757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58" name="Picture 57"/>
            <p:cNvPicPr>
              <a:picLocks noChangeArrowheads="1"/>
            </p:cNvPicPr>
            <p:nvPr/>
          </p:nvPicPr>
          <p:blipFill>
            <a:blip r:embed="rId2"/>
            <a:srcRect/>
            <a:stretch>
              <a:fillRect/>
            </a:stretch>
          </p:blipFill>
          <p:spPr bwMode="auto">
            <a:xfrm>
              <a:off x="6372045" y="5280450"/>
              <a:ext cx="855597" cy="340885"/>
            </a:xfrm>
            <a:prstGeom prst="rect">
              <a:avLst/>
            </a:prstGeom>
            <a:noFill/>
            <a:ln w="9525">
              <a:noFill/>
              <a:miter lim="800000"/>
              <a:headEnd/>
              <a:tailEnd/>
            </a:ln>
          </p:spPr>
        </p:pic>
        <p:pic>
          <p:nvPicPr>
            <p:cNvPr id="59" name="Picture 58"/>
            <p:cNvPicPr>
              <a:picLocks noChangeArrowheads="1"/>
            </p:cNvPicPr>
            <p:nvPr/>
          </p:nvPicPr>
          <p:blipFill>
            <a:blip r:embed="rId2"/>
            <a:srcRect/>
            <a:stretch>
              <a:fillRect/>
            </a:stretch>
          </p:blipFill>
          <p:spPr bwMode="auto">
            <a:xfrm>
              <a:off x="6372045" y="5792435"/>
              <a:ext cx="855597" cy="340885"/>
            </a:xfrm>
            <a:prstGeom prst="rect">
              <a:avLst/>
            </a:prstGeom>
            <a:noFill/>
            <a:ln w="9525">
              <a:noFill/>
              <a:miter lim="800000"/>
              <a:headEnd/>
              <a:tailEnd/>
            </a:ln>
          </p:spPr>
        </p:pic>
        <p:sp>
          <p:nvSpPr>
            <p:cNvPr id="60" name="TextBox 59"/>
            <p:cNvSpPr txBox="1"/>
            <p:nvPr/>
          </p:nvSpPr>
          <p:spPr>
            <a:xfrm>
              <a:off x="4841995" y="4006433"/>
              <a:ext cx="3491489" cy="287847"/>
            </a:xfrm>
            <a:prstGeom prst="rect">
              <a:avLst/>
            </a:prstGeom>
            <a:noFill/>
          </p:spPr>
          <p:txBody>
            <a:bodyPr wrap="square" lIns="0" tIns="0" rIns="0" bIns="0" rtlCol="0" anchor="ctr" anchorCtr="0">
              <a:noAutofit/>
            </a:bodyPr>
            <a:lstStyle/>
            <a:p>
              <a:pPr algn="l"/>
              <a:r>
                <a:rPr lang="en-US" sz="1400" b="1" dirty="0" smtClean="0"/>
                <a:t>Multipoint Redistribution</a:t>
              </a:r>
              <a:endParaRPr lang="en-US" sz="1400" b="1" dirty="0"/>
            </a:p>
          </p:txBody>
        </p:sp>
        <p:sp>
          <p:nvSpPr>
            <p:cNvPr id="61" name="Rounded Rectangle 60"/>
            <p:cNvSpPr/>
            <p:nvPr/>
          </p:nvSpPr>
          <p:spPr bwMode="auto">
            <a:xfrm>
              <a:off x="4704673" y="1557695"/>
              <a:ext cx="1897846" cy="2024123"/>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2" name="Rounded Rectangle 61"/>
            <p:cNvSpPr/>
            <p:nvPr/>
          </p:nvSpPr>
          <p:spPr bwMode="auto">
            <a:xfrm>
              <a:off x="6946225" y="1519986"/>
              <a:ext cx="1823125" cy="202412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3" name="TextBox 62"/>
            <p:cNvSpPr txBox="1"/>
            <p:nvPr/>
          </p:nvSpPr>
          <p:spPr>
            <a:xfrm>
              <a:off x="4934155" y="165970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64" name="TextBox 63"/>
            <p:cNvSpPr txBox="1"/>
            <p:nvPr/>
          </p:nvSpPr>
          <p:spPr>
            <a:xfrm>
              <a:off x="7041210" y="165970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65" name="Picture 64"/>
            <p:cNvPicPr>
              <a:picLocks noChangeArrowheads="1"/>
            </p:cNvPicPr>
            <p:nvPr/>
          </p:nvPicPr>
          <p:blipFill>
            <a:blip r:embed="rId2"/>
            <a:srcRect/>
            <a:stretch>
              <a:fillRect/>
            </a:stretch>
          </p:blipFill>
          <p:spPr bwMode="auto">
            <a:xfrm>
              <a:off x="6374544" y="2472581"/>
              <a:ext cx="855597" cy="340885"/>
            </a:xfrm>
            <a:prstGeom prst="rect">
              <a:avLst/>
            </a:prstGeom>
            <a:noFill/>
            <a:ln w="9525">
              <a:noFill/>
              <a:miter lim="800000"/>
              <a:headEnd/>
              <a:tailEnd/>
            </a:ln>
          </p:spPr>
        </p:pic>
        <p:sp>
          <p:nvSpPr>
            <p:cNvPr id="66" name="TextBox 65"/>
            <p:cNvSpPr txBox="1"/>
            <p:nvPr/>
          </p:nvSpPr>
          <p:spPr>
            <a:xfrm>
              <a:off x="4844493" y="1198563"/>
              <a:ext cx="3491489" cy="287847"/>
            </a:xfrm>
            <a:prstGeom prst="rect">
              <a:avLst/>
            </a:prstGeom>
            <a:noFill/>
          </p:spPr>
          <p:txBody>
            <a:bodyPr wrap="square" lIns="0" tIns="0" rIns="0" bIns="0" rtlCol="0" anchor="ctr" anchorCtr="0">
              <a:noAutofit/>
            </a:bodyPr>
            <a:lstStyle/>
            <a:p>
              <a:pPr algn="l"/>
              <a:r>
                <a:rPr lang="en-US" sz="1400" b="1" dirty="0" smtClean="0"/>
                <a:t>One-Point Redistribution</a:t>
              </a:r>
              <a:endParaRPr lang="en-US" sz="1400" b="1" dirty="0"/>
            </a:p>
          </p:txBody>
        </p:sp>
      </p:gr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172"/>
            <a:ext cx="8042276" cy="1336956"/>
          </a:xfrm>
        </p:spPr>
        <p:txBody>
          <a:bodyPr/>
          <a:lstStyle/>
          <a:p>
            <a:r>
              <a:rPr lang="en-US" sz="3200" dirty="0" smtClean="0"/>
              <a:t>One-Point Redistribution</a:t>
            </a:r>
            <a:endParaRPr lang="en-US" sz="3200" dirty="0"/>
          </a:p>
        </p:txBody>
      </p:sp>
      <p:sp>
        <p:nvSpPr>
          <p:cNvPr id="3" name="Content Placeholder 2"/>
          <p:cNvSpPr>
            <a:spLocks noGrp="1"/>
          </p:cNvSpPr>
          <p:nvPr>
            <p:ph idx="1"/>
          </p:nvPr>
        </p:nvSpPr>
        <p:spPr>
          <a:xfrm>
            <a:off x="70884" y="1425750"/>
            <a:ext cx="4372987" cy="5191792"/>
          </a:xfrm>
        </p:spPr>
        <p:txBody>
          <a:bodyPr>
            <a:normAutofit/>
          </a:bodyPr>
          <a:lstStyle/>
          <a:p>
            <a:pPr>
              <a:lnSpc>
                <a:spcPct val="100000"/>
              </a:lnSpc>
            </a:pPr>
            <a:r>
              <a:rPr lang="en-US" dirty="0" smtClean="0">
                <a:solidFill>
                  <a:srgbClr val="000000"/>
                </a:solidFill>
              </a:rPr>
              <a:t>One-point redistribution can be configured in either:</a:t>
            </a:r>
          </a:p>
          <a:p>
            <a:pPr lvl="1">
              <a:lnSpc>
                <a:spcPct val="100000"/>
              </a:lnSpc>
            </a:pPr>
            <a:r>
              <a:rPr lang="en-US" b="1" dirty="0" smtClean="0">
                <a:solidFill>
                  <a:srgbClr val="000000"/>
                </a:solidFill>
              </a:rPr>
              <a:t>One-point One-way</a:t>
            </a:r>
          </a:p>
          <a:p>
            <a:pPr lvl="2">
              <a:lnSpc>
                <a:spcPct val="100000"/>
              </a:lnSpc>
            </a:pPr>
            <a:r>
              <a:rPr lang="en-US" dirty="0" smtClean="0">
                <a:solidFill>
                  <a:srgbClr val="000000"/>
                </a:solidFill>
              </a:rPr>
              <a:t>Redistributes networks from one routing protocol into the other routing protocol.</a:t>
            </a:r>
          </a:p>
          <a:p>
            <a:pPr lvl="2">
              <a:lnSpc>
                <a:spcPct val="100000"/>
              </a:lnSpc>
            </a:pPr>
            <a:r>
              <a:rPr lang="en-US" dirty="0" smtClean="0">
                <a:solidFill>
                  <a:srgbClr val="000000"/>
                </a:solidFill>
              </a:rPr>
              <a:t>Typically uses a default or static route so that devices in that other part of the network can reach the first part of the network. </a:t>
            </a:r>
          </a:p>
          <a:p>
            <a:pPr lvl="1">
              <a:lnSpc>
                <a:spcPct val="100000"/>
              </a:lnSpc>
            </a:pPr>
            <a:r>
              <a:rPr lang="en-US" b="1" dirty="0" smtClean="0">
                <a:solidFill>
                  <a:srgbClr val="000000"/>
                </a:solidFill>
              </a:rPr>
              <a:t>One-point Two-way</a:t>
            </a:r>
          </a:p>
          <a:p>
            <a:pPr lvl="2">
              <a:lnSpc>
                <a:spcPct val="100000"/>
              </a:lnSpc>
            </a:pPr>
            <a:r>
              <a:rPr lang="en-US" dirty="0" smtClean="0">
                <a:solidFill>
                  <a:srgbClr val="000000"/>
                </a:solidFill>
              </a:rPr>
              <a:t>Redistributes routes between the two routing processes, in both directions.</a:t>
            </a:r>
          </a:p>
          <a:p>
            <a:pPr>
              <a:lnSpc>
                <a:spcPct val="100000"/>
              </a:lnSpc>
            </a:pPr>
            <a:endParaRPr lang="en-US" dirty="0">
              <a:solidFill>
                <a:srgbClr val="000000"/>
              </a:solidFill>
            </a:endParaRPr>
          </a:p>
        </p:txBody>
      </p:sp>
      <p:grpSp>
        <p:nvGrpSpPr>
          <p:cNvPr id="4" name="Content Placeholder 26"/>
          <p:cNvGrpSpPr>
            <a:grpSpLocks noGrp="1"/>
          </p:cNvGrpSpPr>
          <p:nvPr/>
        </p:nvGrpSpPr>
        <p:grpSpPr>
          <a:xfrm>
            <a:off x="4762919" y="1276140"/>
            <a:ext cx="4006431" cy="5113547"/>
            <a:chOff x="4684577" y="1871779"/>
            <a:chExt cx="4066351" cy="4014071"/>
          </a:xfrm>
        </p:grpSpPr>
        <p:sp>
          <p:nvSpPr>
            <p:cNvPr id="28" name="Rounded Rectangle 27"/>
            <p:cNvSpPr/>
            <p:nvPr/>
          </p:nvSpPr>
          <p:spPr bwMode="auto">
            <a:xfrm>
              <a:off x="4684577" y="2230912"/>
              <a:ext cx="1897846" cy="1486956"/>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Rounded Rectangle 28"/>
            <p:cNvSpPr/>
            <p:nvPr/>
          </p:nvSpPr>
          <p:spPr bwMode="auto">
            <a:xfrm>
              <a:off x="6926129" y="2193202"/>
              <a:ext cx="1823125" cy="159500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0" name="TextBox 29"/>
            <p:cNvSpPr txBox="1"/>
            <p:nvPr/>
          </p:nvSpPr>
          <p:spPr>
            <a:xfrm>
              <a:off x="4914059" y="2332916"/>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1" name="TextBox 30"/>
            <p:cNvSpPr txBox="1"/>
            <p:nvPr/>
          </p:nvSpPr>
          <p:spPr>
            <a:xfrm>
              <a:off x="7021114" y="2332916"/>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2" name="Picture 31"/>
            <p:cNvPicPr>
              <a:picLocks noChangeArrowheads="1"/>
            </p:cNvPicPr>
            <p:nvPr/>
          </p:nvPicPr>
          <p:blipFill>
            <a:blip r:embed="rId3"/>
            <a:srcRect/>
            <a:stretch>
              <a:fillRect/>
            </a:stretch>
          </p:blipFill>
          <p:spPr bwMode="auto">
            <a:xfrm>
              <a:off x="6354448" y="2924741"/>
              <a:ext cx="855597" cy="340885"/>
            </a:xfrm>
            <a:prstGeom prst="rect">
              <a:avLst/>
            </a:prstGeom>
            <a:noFill/>
            <a:ln w="9525">
              <a:noFill/>
              <a:miter lim="800000"/>
              <a:headEnd/>
              <a:tailEnd/>
            </a:ln>
          </p:spPr>
        </p:pic>
        <p:sp>
          <p:nvSpPr>
            <p:cNvPr id="33" name="TextBox 32"/>
            <p:cNvSpPr txBox="1"/>
            <p:nvPr/>
          </p:nvSpPr>
          <p:spPr>
            <a:xfrm>
              <a:off x="4824397" y="1871779"/>
              <a:ext cx="3491489" cy="287847"/>
            </a:xfrm>
            <a:prstGeom prst="rect">
              <a:avLst/>
            </a:prstGeom>
            <a:noFill/>
          </p:spPr>
          <p:txBody>
            <a:bodyPr wrap="square" lIns="0" tIns="0" rIns="0" bIns="0" rtlCol="0" anchor="ctr" anchorCtr="0">
              <a:noAutofit/>
            </a:bodyPr>
            <a:lstStyle/>
            <a:p>
              <a:pPr algn="l"/>
              <a:r>
                <a:rPr lang="en-US" sz="1400" b="1" dirty="0" smtClean="0"/>
                <a:t>One-Point One-Way Redistribution</a:t>
              </a:r>
              <a:endParaRPr lang="en-US" sz="1400" b="1" dirty="0"/>
            </a:p>
          </p:txBody>
        </p:sp>
        <p:sp>
          <p:nvSpPr>
            <p:cNvPr id="34" name="Right Arrow 33"/>
            <p:cNvSpPr/>
            <p:nvPr/>
          </p:nvSpPr>
          <p:spPr bwMode="auto">
            <a:xfrm>
              <a:off x="5355783" y="2391493"/>
              <a:ext cx="2884481" cy="54989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Redistributing</a:t>
              </a:r>
              <a:r>
                <a:rPr kumimoji="0" lang="en-US" sz="1200" b="0" i="0" u="none" strike="noStrike" cap="none" normalizeH="0" dirty="0" smtClean="0">
                  <a:ln>
                    <a:noFill/>
                  </a:ln>
                  <a:solidFill>
                    <a:schemeClr val="tx1"/>
                  </a:solidFill>
                  <a:effectLst/>
                  <a:latin typeface="Arial" charset="0"/>
                </a:rPr>
                <a:t> </a:t>
              </a:r>
              <a:r>
                <a:rPr kumimoji="0" lang="en-US" sz="1200" b="0" i="0" u="none" strike="noStrike" cap="none" normalizeH="0" baseline="0" dirty="0" smtClean="0">
                  <a:ln>
                    <a:noFill/>
                  </a:ln>
                  <a:solidFill>
                    <a:schemeClr val="tx1"/>
                  </a:solidFill>
                  <a:effectLst/>
                  <a:latin typeface="Arial" charset="0"/>
                </a:rPr>
                <a:t>from RIP to OSPF</a:t>
              </a:r>
            </a:p>
          </p:txBody>
        </p:sp>
        <p:sp>
          <p:nvSpPr>
            <p:cNvPr id="35" name="Rounded Rectangle 34"/>
            <p:cNvSpPr/>
            <p:nvPr/>
          </p:nvSpPr>
          <p:spPr bwMode="auto">
            <a:xfrm>
              <a:off x="4686251" y="4393005"/>
              <a:ext cx="1897846" cy="1492845"/>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6" name="Rounded Rectangle 35"/>
            <p:cNvSpPr/>
            <p:nvPr/>
          </p:nvSpPr>
          <p:spPr bwMode="auto">
            <a:xfrm>
              <a:off x="6927803" y="4355296"/>
              <a:ext cx="1823125" cy="1492845"/>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7" name="TextBox 36"/>
            <p:cNvSpPr txBox="1"/>
            <p:nvPr/>
          </p:nvSpPr>
          <p:spPr>
            <a:xfrm>
              <a:off x="4915733" y="449501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8" name="TextBox 37"/>
            <p:cNvSpPr txBox="1"/>
            <p:nvPr/>
          </p:nvSpPr>
          <p:spPr>
            <a:xfrm>
              <a:off x="7022788" y="449501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9" name="Picture 38"/>
            <p:cNvPicPr>
              <a:picLocks noChangeArrowheads="1"/>
            </p:cNvPicPr>
            <p:nvPr/>
          </p:nvPicPr>
          <p:blipFill>
            <a:blip r:embed="rId3"/>
            <a:srcRect/>
            <a:stretch>
              <a:fillRect/>
            </a:stretch>
          </p:blipFill>
          <p:spPr bwMode="auto">
            <a:xfrm>
              <a:off x="6356122" y="5307891"/>
              <a:ext cx="855597" cy="340885"/>
            </a:xfrm>
            <a:prstGeom prst="rect">
              <a:avLst/>
            </a:prstGeom>
            <a:noFill/>
            <a:ln w="9525">
              <a:noFill/>
              <a:miter lim="800000"/>
              <a:headEnd/>
              <a:tailEnd/>
            </a:ln>
          </p:spPr>
        </p:pic>
        <p:sp>
          <p:nvSpPr>
            <p:cNvPr id="40" name="TextBox 39"/>
            <p:cNvSpPr txBox="1"/>
            <p:nvPr/>
          </p:nvSpPr>
          <p:spPr>
            <a:xfrm>
              <a:off x="4826071" y="4033873"/>
              <a:ext cx="3491489" cy="287847"/>
            </a:xfrm>
            <a:prstGeom prst="rect">
              <a:avLst/>
            </a:prstGeom>
            <a:noFill/>
          </p:spPr>
          <p:txBody>
            <a:bodyPr wrap="square" lIns="0" tIns="0" rIns="0" bIns="0" rtlCol="0" anchor="ctr" anchorCtr="0">
              <a:noAutofit/>
            </a:bodyPr>
            <a:lstStyle/>
            <a:p>
              <a:pPr algn="l"/>
              <a:r>
                <a:rPr lang="en-US" sz="1400" b="1" dirty="0" smtClean="0"/>
                <a:t>One-Point Two-Way Redistribution</a:t>
              </a:r>
              <a:endParaRPr lang="en-US" sz="1400" b="1" dirty="0"/>
            </a:p>
          </p:txBody>
        </p:sp>
        <p:sp>
          <p:nvSpPr>
            <p:cNvPr id="41" name="Left-Right Arrow 40"/>
            <p:cNvSpPr/>
            <p:nvPr/>
          </p:nvSpPr>
          <p:spPr bwMode="auto">
            <a:xfrm>
              <a:off x="5265337" y="4762919"/>
              <a:ext cx="3024553" cy="663191"/>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Redistributing from RIP to OSPF </a:t>
              </a:r>
            </a:p>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and from OSPF to RIP</a:t>
              </a:r>
            </a:p>
          </p:txBody>
        </p:sp>
        <p:sp>
          <p:nvSpPr>
            <p:cNvPr id="42" name="Right Arrow 41"/>
            <p:cNvSpPr/>
            <p:nvPr/>
          </p:nvSpPr>
          <p:spPr bwMode="auto">
            <a:xfrm>
              <a:off x="5397651" y="3197031"/>
              <a:ext cx="2884481" cy="54989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Default route to the OSPF network</a:t>
              </a:r>
            </a:p>
          </p:txBody>
        </p:sp>
      </p:gr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2731820" y="3329101"/>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36" name="Rounded Rectangle 35"/>
          <p:cNvSpPr/>
          <p:nvPr/>
        </p:nvSpPr>
        <p:spPr bwMode="auto">
          <a:xfrm>
            <a:off x="2600771" y="4237877"/>
            <a:ext cx="4290645" cy="1681325"/>
          </a:xfrm>
          <a:prstGeom prst="roundRect">
            <a:avLst/>
          </a:prstGeom>
          <a:solidFill>
            <a:schemeClr val="accent1">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Freeform 9"/>
          <p:cNvSpPr>
            <a:spLocks/>
          </p:cNvSpPr>
          <p:nvPr/>
        </p:nvSpPr>
        <p:spPr bwMode="auto">
          <a:xfrm rot="18900000" flipV="1">
            <a:off x="4860185" y="4679347"/>
            <a:ext cx="1927296" cy="1386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rot="2700000">
            <a:off x="3256152" y="474650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 name="Title 1"/>
          <p:cNvSpPr>
            <a:spLocks noGrp="1"/>
          </p:cNvSpPr>
          <p:nvPr>
            <p:ph type="title"/>
          </p:nvPr>
        </p:nvSpPr>
        <p:spPr>
          <a:xfrm>
            <a:off x="549275" y="-63046"/>
            <a:ext cx="8042276" cy="1336956"/>
          </a:xfrm>
        </p:spPr>
        <p:txBody>
          <a:bodyPr/>
          <a:lstStyle/>
          <a:p>
            <a:r>
              <a:rPr lang="en-US" sz="2800" dirty="0" smtClean="0"/>
              <a:t>One-Point One-Way Redistribution Issue</a:t>
            </a:r>
            <a:endParaRPr lang="en-US" sz="2800" dirty="0"/>
          </a:p>
        </p:txBody>
      </p:sp>
      <p:sp>
        <p:nvSpPr>
          <p:cNvPr id="56" name="Content Placeholder 55"/>
          <p:cNvSpPr>
            <a:spLocks noGrp="1"/>
          </p:cNvSpPr>
          <p:nvPr>
            <p:ph idx="1"/>
          </p:nvPr>
        </p:nvSpPr>
        <p:spPr>
          <a:xfrm>
            <a:off x="549275" y="1258957"/>
            <a:ext cx="8042276" cy="4343400"/>
          </a:xfrm>
        </p:spPr>
        <p:txBody>
          <a:bodyPr>
            <a:normAutofit/>
          </a:bodyPr>
          <a:lstStyle/>
          <a:p>
            <a:pPr>
              <a:lnSpc>
                <a:spcPct val="100000"/>
              </a:lnSpc>
            </a:pPr>
            <a:r>
              <a:rPr lang="en-US" sz="1800" dirty="0" smtClean="0">
                <a:solidFill>
                  <a:srgbClr val="000000"/>
                </a:solidFill>
              </a:rPr>
              <a:t>Although one-point one-way or two-way redistribution is usually safe from routing loops, issues can still occur if multiple boundary routers exist and only one router is performing one-point one-way redistribution.</a:t>
            </a:r>
          </a:p>
          <a:p>
            <a:pPr lvl="1">
              <a:lnSpc>
                <a:spcPct val="100000"/>
              </a:lnSpc>
            </a:pPr>
            <a:r>
              <a:rPr lang="en-US" sz="1800" dirty="0" smtClean="0">
                <a:solidFill>
                  <a:srgbClr val="000000"/>
                </a:solidFill>
              </a:rPr>
              <a:t>In this example, R2 is redistributing an external EIGRP route into the OSPF domain.</a:t>
            </a:r>
          </a:p>
          <a:p>
            <a:pPr>
              <a:lnSpc>
                <a:spcPct val="100000"/>
              </a:lnSpc>
            </a:pPr>
            <a:endParaRPr lang="en-US" sz="2000" dirty="0">
              <a:solidFill>
                <a:srgbClr val="000000"/>
              </a:solidFill>
            </a:endParaRPr>
          </a:p>
        </p:txBody>
      </p:sp>
      <p:sp>
        <p:nvSpPr>
          <p:cNvPr id="4" name="Rounded Rectangle 3"/>
          <p:cNvSpPr/>
          <p:nvPr/>
        </p:nvSpPr>
        <p:spPr bwMode="auto">
          <a:xfrm>
            <a:off x="2599091" y="3202947"/>
            <a:ext cx="4290645" cy="663141"/>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6" name="Freeform 9"/>
          <p:cNvSpPr>
            <a:spLocks/>
          </p:cNvSpPr>
          <p:nvPr/>
        </p:nvSpPr>
        <p:spPr bwMode="auto">
          <a:xfrm>
            <a:off x="3917680" y="4031395"/>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28" name="Picture 37"/>
          <p:cNvPicPr>
            <a:picLocks noChangeArrowheads="1"/>
          </p:cNvPicPr>
          <p:nvPr/>
        </p:nvPicPr>
        <p:blipFill>
          <a:blip r:embed="rId3"/>
          <a:srcRect/>
          <a:stretch>
            <a:fillRect/>
          </a:stretch>
        </p:blipFill>
        <p:spPr bwMode="auto">
          <a:xfrm>
            <a:off x="3089766" y="3831156"/>
            <a:ext cx="870351" cy="451691"/>
          </a:xfrm>
          <a:prstGeom prst="rect">
            <a:avLst/>
          </a:prstGeom>
          <a:noFill/>
          <a:ln w="9525">
            <a:noFill/>
            <a:miter lim="800000"/>
            <a:headEnd/>
            <a:tailEnd/>
          </a:ln>
        </p:spPr>
      </p:pic>
      <p:pic>
        <p:nvPicPr>
          <p:cNvPr id="29" name="Picture 37"/>
          <p:cNvPicPr>
            <a:picLocks noChangeArrowheads="1"/>
          </p:cNvPicPr>
          <p:nvPr/>
        </p:nvPicPr>
        <p:blipFill>
          <a:blip r:embed="rId3"/>
          <a:srcRect/>
          <a:stretch>
            <a:fillRect/>
          </a:stretch>
        </p:blipFill>
        <p:spPr bwMode="auto">
          <a:xfrm>
            <a:off x="5653794" y="3822077"/>
            <a:ext cx="870351" cy="451691"/>
          </a:xfrm>
          <a:prstGeom prst="rect">
            <a:avLst/>
          </a:prstGeom>
          <a:noFill/>
          <a:ln w="9525">
            <a:noFill/>
            <a:miter lim="800000"/>
            <a:headEnd/>
            <a:tailEnd/>
          </a:ln>
        </p:spPr>
      </p:pic>
      <p:sp>
        <p:nvSpPr>
          <p:cNvPr id="30" name="TextBox 29"/>
          <p:cNvSpPr txBox="1"/>
          <p:nvPr/>
        </p:nvSpPr>
        <p:spPr>
          <a:xfrm>
            <a:off x="3365199" y="405149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1" name="TextBox 30"/>
          <p:cNvSpPr txBox="1"/>
          <p:nvPr/>
        </p:nvSpPr>
        <p:spPr>
          <a:xfrm>
            <a:off x="5949449" y="4040576"/>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4586105" y="5209334"/>
            <a:ext cx="870351" cy="451691"/>
          </a:xfrm>
          <a:prstGeom prst="rect">
            <a:avLst/>
          </a:prstGeom>
          <a:noFill/>
          <a:ln w="9525">
            <a:noFill/>
            <a:miter lim="800000"/>
            <a:headEnd/>
            <a:tailEnd/>
          </a:ln>
        </p:spPr>
      </p:pic>
      <p:sp>
        <p:nvSpPr>
          <p:cNvPr id="33" name="TextBox 32"/>
          <p:cNvSpPr txBox="1"/>
          <p:nvPr/>
        </p:nvSpPr>
        <p:spPr>
          <a:xfrm>
            <a:off x="4885995" y="542892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7" name="TextBox 36"/>
          <p:cNvSpPr txBox="1"/>
          <p:nvPr/>
        </p:nvSpPr>
        <p:spPr>
          <a:xfrm>
            <a:off x="2823932" y="5641866"/>
            <a:ext cx="1013551" cy="165253"/>
          </a:xfrm>
          <a:prstGeom prst="rect">
            <a:avLst/>
          </a:prstGeom>
          <a:noFill/>
        </p:spPr>
        <p:txBody>
          <a:bodyPr wrap="square" lIns="0" tIns="0" rIns="0" bIns="0" rtlCol="0" anchor="ctr" anchorCtr="0">
            <a:noAutofit/>
          </a:bodyPr>
          <a:lstStyle/>
          <a:p>
            <a:pPr algn="l"/>
            <a:r>
              <a:rPr lang="en-US" sz="1050" b="1" dirty="0" smtClean="0"/>
              <a:t>EIGRP</a:t>
            </a:r>
            <a:endParaRPr lang="en-US" sz="1050" b="1" dirty="0"/>
          </a:p>
        </p:txBody>
      </p:sp>
      <p:sp>
        <p:nvSpPr>
          <p:cNvPr id="44" name="Up Arrow Callout 43"/>
          <p:cNvSpPr/>
          <p:nvPr/>
        </p:nvSpPr>
        <p:spPr bwMode="auto">
          <a:xfrm>
            <a:off x="3885281" y="5674793"/>
            <a:ext cx="2381470" cy="1185703"/>
          </a:xfrm>
          <a:prstGeom prst="upArrowCallout">
            <a:avLst>
              <a:gd name="adj1" fmla="val 12805"/>
              <a:gd name="adj2" fmla="val 17683"/>
              <a:gd name="adj3" fmla="val 25000"/>
              <a:gd name="adj4" fmla="val 5693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R1 announces the external EIGRP route 10.0.0.0</a:t>
            </a:r>
            <a:r>
              <a:rPr kumimoji="0" lang="en-US" sz="1100" b="0" i="0" u="none" strike="noStrike" cap="none" normalizeH="0" dirty="0" smtClean="0">
                <a:ln>
                  <a:noFill/>
                </a:ln>
                <a:solidFill>
                  <a:schemeClr val="tx1"/>
                </a:solidFill>
                <a:effectLst/>
                <a:latin typeface="Arial" charset="0"/>
              </a:rPr>
              <a:t> with an administrative distance of 170 to both R2 and R3.</a:t>
            </a:r>
            <a:endParaRPr kumimoji="0" lang="en-US" sz="1100" b="0" i="0" u="none" strike="noStrike" cap="none" normalizeH="0" baseline="0" dirty="0" smtClean="0">
              <a:ln>
                <a:noFill/>
              </a:ln>
              <a:solidFill>
                <a:schemeClr val="tx1"/>
              </a:solidFill>
              <a:effectLst/>
              <a:latin typeface="Arial" charset="0"/>
            </a:endParaRPr>
          </a:p>
        </p:txBody>
      </p:sp>
      <p:sp>
        <p:nvSpPr>
          <p:cNvPr id="45" name="Right Arrow Callout 44"/>
          <p:cNvSpPr/>
          <p:nvPr/>
        </p:nvSpPr>
        <p:spPr bwMode="auto">
          <a:xfrm>
            <a:off x="689915" y="3233051"/>
            <a:ext cx="2401548" cy="1637880"/>
          </a:xfrm>
          <a:prstGeom prst="rightArrowCallout">
            <a:avLst>
              <a:gd name="adj1" fmla="val 11842"/>
              <a:gd name="adj2" fmla="val 13816"/>
              <a:gd name="adj3" fmla="val 17701"/>
              <a:gd name="adj4" fmla="val 6925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Only R2 is configured to redistribute the EIGRP routes into the OSPF domain.</a:t>
            </a:r>
          </a:p>
          <a:p>
            <a:pPr algn="l" defTabSz="814388"/>
            <a:r>
              <a:rPr lang="en-US" sz="1100" dirty="0" smtClean="0"/>
              <a:t>Therefore the external 10.0.0.0 network is redistributed into the OSPF domain with an administrative distance of 110.</a:t>
            </a:r>
          </a:p>
        </p:txBody>
      </p:sp>
      <p:sp>
        <p:nvSpPr>
          <p:cNvPr id="46" name="Right Arrow 45"/>
          <p:cNvSpPr/>
          <p:nvPr/>
        </p:nvSpPr>
        <p:spPr bwMode="auto">
          <a:xfrm>
            <a:off x="4005868" y="3524437"/>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10.0.0.0/8 [110/20] </a:t>
            </a:r>
            <a:endParaRPr kumimoji="0" lang="en-US" sz="800" b="1" i="0" u="none" strike="noStrike" cap="none" normalizeH="0" baseline="0" dirty="0" smtClean="0">
              <a:ln>
                <a:noFill/>
              </a:ln>
              <a:solidFill>
                <a:schemeClr val="tx1"/>
              </a:solidFill>
              <a:effectLst/>
              <a:latin typeface="Arial" charset="0"/>
            </a:endParaRPr>
          </a:p>
        </p:txBody>
      </p:sp>
      <p:sp>
        <p:nvSpPr>
          <p:cNvPr id="47" name="Right Arrow Callout 46"/>
          <p:cNvSpPr/>
          <p:nvPr/>
        </p:nvSpPr>
        <p:spPr bwMode="auto">
          <a:xfrm flipH="1">
            <a:off x="6658575" y="3132565"/>
            <a:ext cx="2341314" cy="1889088"/>
          </a:xfrm>
          <a:prstGeom prst="rightArrowCallout">
            <a:avLst>
              <a:gd name="adj1" fmla="val 10630"/>
              <a:gd name="adj2" fmla="val 12604"/>
              <a:gd name="adj3" fmla="val 19545"/>
              <a:gd name="adj4" fmla="val 71465"/>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Although R3 has a direct connection to R1, R3 will use the OSPF route via R2 to get to the 10.0.0.0 network due to the lower administrative distance of OSPF (110).</a:t>
            </a:r>
          </a:p>
          <a:p>
            <a:pPr algn="l" defTabSz="814388"/>
            <a:endParaRPr lang="en-US" sz="1100" dirty="0" smtClean="0"/>
          </a:p>
          <a:p>
            <a:pPr algn="l" defTabSz="814388"/>
            <a:r>
              <a:rPr lang="en-US" sz="1100" dirty="0" smtClean="0"/>
              <a:t>This creates a suboptimal routing issue.</a:t>
            </a:r>
          </a:p>
        </p:txBody>
      </p:sp>
      <p:sp>
        <p:nvSpPr>
          <p:cNvPr id="51" name="Right Arrow 50"/>
          <p:cNvSpPr/>
          <p:nvPr/>
        </p:nvSpPr>
        <p:spPr bwMode="auto">
          <a:xfrm rot="18663191">
            <a:off x="5046782" y="4901068"/>
            <a:ext cx="2067968" cy="31149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10.0.0.0/8 [170/41024000]</a:t>
            </a:r>
            <a:endParaRPr kumimoji="0" lang="en-US" sz="800" b="1" i="0" u="none" strike="noStrike" cap="none" normalizeH="0" baseline="0" dirty="0" smtClean="0">
              <a:ln>
                <a:noFill/>
              </a:ln>
              <a:solidFill>
                <a:schemeClr val="tx1"/>
              </a:solidFill>
              <a:effectLst/>
              <a:latin typeface="Arial" charset="0"/>
            </a:endParaRPr>
          </a:p>
        </p:txBody>
      </p:sp>
      <p:sp>
        <p:nvSpPr>
          <p:cNvPr id="52" name="Right Arrow 51"/>
          <p:cNvSpPr/>
          <p:nvPr/>
        </p:nvSpPr>
        <p:spPr bwMode="auto">
          <a:xfrm rot="13630405" flipV="1">
            <a:off x="2970629" y="4934039"/>
            <a:ext cx="2067968" cy="297281"/>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10.0.0.0/8 [170/41024000]</a:t>
            </a:r>
            <a:endParaRPr kumimoji="0" lang="en-US" sz="800" b="1" i="0" u="none" strike="noStrike" cap="none" normalizeH="0" baseline="0" dirty="0" smtClean="0">
              <a:ln>
                <a:noFill/>
              </a:ln>
              <a:solidFill>
                <a:schemeClr val="tx1"/>
              </a:solidFill>
              <a:effectLst/>
              <a:latin typeface="Arial" charset="0"/>
            </a:endParaRPr>
          </a:p>
        </p:txBody>
      </p:sp>
      <p:sp>
        <p:nvSpPr>
          <p:cNvPr id="53" name="Dodecagon 52"/>
          <p:cNvSpPr/>
          <p:nvPr/>
        </p:nvSpPr>
        <p:spPr bwMode="auto">
          <a:xfrm>
            <a:off x="3513494" y="6177209"/>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1</a:t>
            </a:r>
          </a:p>
        </p:txBody>
      </p:sp>
      <p:sp>
        <p:nvSpPr>
          <p:cNvPr id="54" name="Dodecagon 53"/>
          <p:cNvSpPr/>
          <p:nvPr/>
        </p:nvSpPr>
        <p:spPr bwMode="auto">
          <a:xfrm>
            <a:off x="319801" y="3315209"/>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2</a:t>
            </a:r>
          </a:p>
        </p:txBody>
      </p:sp>
      <p:sp>
        <p:nvSpPr>
          <p:cNvPr id="55" name="Dodecagon 54"/>
          <p:cNvSpPr/>
          <p:nvPr/>
        </p:nvSpPr>
        <p:spPr bwMode="auto">
          <a:xfrm>
            <a:off x="6953377" y="3166154"/>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3</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19" y="-63046"/>
            <a:ext cx="8042276" cy="1336956"/>
          </a:xfrm>
        </p:spPr>
        <p:txBody>
          <a:bodyPr/>
          <a:lstStyle/>
          <a:p>
            <a:r>
              <a:rPr lang="en-US" sz="3200" dirty="0" smtClean="0"/>
              <a:t>Multipoint Redistribution</a:t>
            </a:r>
            <a:endParaRPr lang="en-US" sz="3200" dirty="0"/>
          </a:p>
        </p:txBody>
      </p:sp>
      <p:sp>
        <p:nvSpPr>
          <p:cNvPr id="3" name="Content Placeholder 2"/>
          <p:cNvSpPr>
            <a:spLocks noGrp="1"/>
          </p:cNvSpPr>
          <p:nvPr>
            <p:ph idx="1"/>
          </p:nvPr>
        </p:nvSpPr>
        <p:spPr>
          <a:xfrm>
            <a:off x="279400" y="1312002"/>
            <a:ext cx="4282551" cy="5191792"/>
          </a:xfrm>
        </p:spPr>
        <p:txBody>
          <a:bodyPr>
            <a:noAutofit/>
          </a:bodyPr>
          <a:lstStyle/>
          <a:p>
            <a:pPr>
              <a:lnSpc>
                <a:spcPct val="100000"/>
              </a:lnSpc>
            </a:pPr>
            <a:r>
              <a:rPr lang="en-US" sz="2000" dirty="0" smtClean="0">
                <a:solidFill>
                  <a:srgbClr val="000000"/>
                </a:solidFill>
              </a:rPr>
              <a:t>Multipoint redistribution has two (or more) separate routers running both routing protocols.</a:t>
            </a:r>
          </a:p>
          <a:p>
            <a:pPr>
              <a:lnSpc>
                <a:spcPct val="100000"/>
              </a:lnSpc>
            </a:pPr>
            <a:r>
              <a:rPr lang="en-US" sz="2000" dirty="0" smtClean="0">
                <a:solidFill>
                  <a:srgbClr val="000000"/>
                </a:solidFill>
              </a:rPr>
              <a:t>Redistribution can be configured as:</a:t>
            </a:r>
          </a:p>
          <a:p>
            <a:pPr lvl="1">
              <a:lnSpc>
                <a:spcPct val="100000"/>
              </a:lnSpc>
            </a:pPr>
            <a:r>
              <a:rPr lang="en-US" sz="1800" dirty="0" smtClean="0">
                <a:solidFill>
                  <a:srgbClr val="000000"/>
                </a:solidFill>
              </a:rPr>
              <a:t>Multipoint one-way redistribution</a:t>
            </a:r>
          </a:p>
          <a:p>
            <a:pPr lvl="1">
              <a:lnSpc>
                <a:spcPct val="100000"/>
              </a:lnSpc>
            </a:pPr>
            <a:r>
              <a:rPr lang="en-US" sz="1800" dirty="0" smtClean="0">
                <a:solidFill>
                  <a:srgbClr val="000000"/>
                </a:solidFill>
              </a:rPr>
              <a:t>Multipoint two-way redistribution</a:t>
            </a:r>
          </a:p>
          <a:p>
            <a:pPr marL="236538" lvl="1">
              <a:lnSpc>
                <a:spcPct val="100000"/>
              </a:lnSpc>
              <a:spcBef>
                <a:spcPct val="50000"/>
              </a:spcBef>
              <a:buFont typeface="Wingdings" pitchFamily="2" charset="2"/>
              <a:buChar char="§"/>
            </a:pPr>
            <a:r>
              <a:rPr lang="en-US" dirty="0" smtClean="0">
                <a:solidFill>
                  <a:srgbClr val="000000"/>
                </a:solidFill>
              </a:rPr>
              <a:t>Although multipoint two-way redistribution is especially problematic, either method is likely to introduce potential routing feedback loops. </a:t>
            </a:r>
          </a:p>
        </p:txBody>
      </p:sp>
      <p:sp>
        <p:nvSpPr>
          <p:cNvPr id="28" name="Rounded Rectangle 27"/>
          <p:cNvSpPr/>
          <p:nvPr/>
        </p:nvSpPr>
        <p:spPr bwMode="auto">
          <a:xfrm>
            <a:off x="4702175" y="1663005"/>
            <a:ext cx="1898231" cy="1922979"/>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Rounded Rectangle 28"/>
          <p:cNvSpPr/>
          <p:nvPr/>
        </p:nvSpPr>
        <p:spPr bwMode="auto">
          <a:xfrm>
            <a:off x="6944181" y="1614238"/>
            <a:ext cx="1823494" cy="2062709"/>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0" name="TextBox 29"/>
          <p:cNvSpPr txBox="1"/>
          <p:nvPr/>
        </p:nvSpPr>
        <p:spPr>
          <a:xfrm>
            <a:off x="4931704" y="1794920"/>
            <a:ext cx="1507633" cy="253232"/>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1" name="TextBox 30"/>
          <p:cNvSpPr txBox="1"/>
          <p:nvPr/>
        </p:nvSpPr>
        <p:spPr>
          <a:xfrm>
            <a:off x="7039185" y="1794920"/>
            <a:ext cx="1507633" cy="253232"/>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2" name="Picture 31"/>
          <p:cNvPicPr>
            <a:picLocks noChangeArrowheads="1"/>
          </p:cNvPicPr>
          <p:nvPr/>
        </p:nvPicPr>
        <p:blipFill>
          <a:blip r:embed="rId3"/>
          <a:srcRect/>
          <a:stretch>
            <a:fillRect/>
          </a:stretch>
        </p:blipFill>
        <p:spPr bwMode="auto">
          <a:xfrm>
            <a:off x="6452771" y="2371415"/>
            <a:ext cx="661462" cy="318220"/>
          </a:xfrm>
          <a:prstGeom prst="rect">
            <a:avLst/>
          </a:prstGeom>
          <a:noFill/>
          <a:ln w="9525">
            <a:noFill/>
            <a:miter lim="800000"/>
            <a:headEnd/>
            <a:tailEnd/>
          </a:ln>
        </p:spPr>
      </p:pic>
      <p:sp>
        <p:nvSpPr>
          <p:cNvPr id="33" name="TextBox 32"/>
          <p:cNvSpPr txBox="1"/>
          <p:nvPr/>
        </p:nvSpPr>
        <p:spPr>
          <a:xfrm>
            <a:off x="4842023" y="1198563"/>
            <a:ext cx="3492197" cy="372253"/>
          </a:xfrm>
          <a:prstGeom prst="rect">
            <a:avLst/>
          </a:prstGeom>
          <a:noFill/>
        </p:spPr>
        <p:txBody>
          <a:bodyPr wrap="square" lIns="0" tIns="0" rIns="0" bIns="0" rtlCol="0" anchor="ctr" anchorCtr="0">
            <a:noAutofit/>
          </a:bodyPr>
          <a:lstStyle/>
          <a:p>
            <a:pPr algn="l"/>
            <a:r>
              <a:rPr lang="en-US" sz="1400" b="1" dirty="0" smtClean="0"/>
              <a:t>Multipoint One-Way Redistribution</a:t>
            </a:r>
            <a:endParaRPr lang="en-US" sz="1400" b="1" dirty="0"/>
          </a:p>
        </p:txBody>
      </p:sp>
      <p:sp>
        <p:nvSpPr>
          <p:cNvPr id="34" name="Right Arrow 33"/>
          <p:cNvSpPr/>
          <p:nvPr/>
        </p:nvSpPr>
        <p:spPr bwMode="auto">
          <a:xfrm>
            <a:off x="5614676" y="1969480"/>
            <a:ext cx="2464200" cy="39127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a:t>
            </a:r>
            <a:r>
              <a:rPr kumimoji="0" lang="en-US" sz="1050" b="0" i="0" u="none" strike="noStrike" cap="none" normalizeH="0" dirty="0" smtClean="0">
                <a:ln>
                  <a:noFill/>
                </a:ln>
                <a:solidFill>
                  <a:schemeClr val="tx1"/>
                </a:solidFill>
                <a:effectLst/>
                <a:latin typeface="Arial" charset="0"/>
              </a:rPr>
              <a:t> </a:t>
            </a:r>
            <a:r>
              <a:rPr kumimoji="0" lang="en-US" sz="1050" b="0" i="0" u="none" strike="noStrike" cap="none" normalizeH="0" baseline="0" dirty="0" smtClean="0">
                <a:ln>
                  <a:noFill/>
                </a:ln>
                <a:solidFill>
                  <a:schemeClr val="tx1"/>
                </a:solidFill>
                <a:effectLst/>
                <a:latin typeface="Arial" charset="0"/>
              </a:rPr>
              <a:t>RIP into OSPF</a:t>
            </a:r>
          </a:p>
        </p:txBody>
      </p:sp>
      <p:sp>
        <p:nvSpPr>
          <p:cNvPr id="35" name="Rounded Rectangle 34"/>
          <p:cNvSpPr/>
          <p:nvPr/>
        </p:nvSpPr>
        <p:spPr bwMode="auto">
          <a:xfrm>
            <a:off x="4703849" y="4459093"/>
            <a:ext cx="1898231" cy="1930595"/>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6" name="Rounded Rectangle 35"/>
          <p:cNvSpPr/>
          <p:nvPr/>
        </p:nvSpPr>
        <p:spPr bwMode="auto">
          <a:xfrm>
            <a:off x="6945856" y="4410327"/>
            <a:ext cx="1823494" cy="1930595"/>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7" name="TextBox 36"/>
          <p:cNvSpPr txBox="1"/>
          <p:nvPr/>
        </p:nvSpPr>
        <p:spPr>
          <a:xfrm>
            <a:off x="4933378" y="4591009"/>
            <a:ext cx="1507633" cy="253232"/>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8" name="TextBox 37"/>
          <p:cNvSpPr txBox="1"/>
          <p:nvPr/>
        </p:nvSpPr>
        <p:spPr>
          <a:xfrm>
            <a:off x="7040860" y="4591009"/>
            <a:ext cx="1507633" cy="253232"/>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40" name="TextBox 39"/>
          <p:cNvSpPr txBox="1"/>
          <p:nvPr/>
        </p:nvSpPr>
        <p:spPr>
          <a:xfrm>
            <a:off x="4843698" y="3994652"/>
            <a:ext cx="3492197" cy="372253"/>
          </a:xfrm>
          <a:prstGeom prst="rect">
            <a:avLst/>
          </a:prstGeom>
          <a:noFill/>
        </p:spPr>
        <p:txBody>
          <a:bodyPr wrap="square" lIns="0" tIns="0" rIns="0" bIns="0" rtlCol="0" anchor="ctr" anchorCtr="0">
            <a:noAutofit/>
          </a:bodyPr>
          <a:lstStyle/>
          <a:p>
            <a:pPr algn="l"/>
            <a:r>
              <a:rPr lang="en-US" sz="1400" b="1" dirty="0" smtClean="0"/>
              <a:t>Multipoint Two-Way Redistribution</a:t>
            </a:r>
            <a:endParaRPr lang="en-US" sz="1400" b="1" dirty="0"/>
          </a:p>
        </p:txBody>
      </p:sp>
      <p:sp>
        <p:nvSpPr>
          <p:cNvPr id="41" name="Left-Right Arrow 40"/>
          <p:cNvSpPr/>
          <p:nvPr/>
        </p:nvSpPr>
        <p:spPr bwMode="auto">
          <a:xfrm>
            <a:off x="4853354" y="4732784"/>
            <a:ext cx="3884564" cy="432079"/>
          </a:xfrm>
          <a:prstGeom prst="leftRightArrow">
            <a:avLst>
              <a:gd name="adj1" fmla="val 50000"/>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 RIP into OSPF and OSPF into RIP</a:t>
            </a:r>
          </a:p>
        </p:txBody>
      </p:sp>
      <p:pic>
        <p:nvPicPr>
          <p:cNvPr id="20" name="Picture 19"/>
          <p:cNvPicPr>
            <a:picLocks noChangeArrowheads="1"/>
          </p:cNvPicPr>
          <p:nvPr/>
        </p:nvPicPr>
        <p:blipFill>
          <a:blip r:embed="rId3"/>
          <a:srcRect/>
          <a:stretch>
            <a:fillRect/>
          </a:stretch>
        </p:blipFill>
        <p:spPr bwMode="auto">
          <a:xfrm>
            <a:off x="6464499" y="3186983"/>
            <a:ext cx="661462" cy="318220"/>
          </a:xfrm>
          <a:prstGeom prst="rect">
            <a:avLst/>
          </a:prstGeom>
          <a:noFill/>
          <a:ln w="9525">
            <a:noFill/>
            <a:miter lim="800000"/>
            <a:headEnd/>
            <a:tailEnd/>
          </a:ln>
        </p:spPr>
      </p:pic>
      <p:sp>
        <p:nvSpPr>
          <p:cNvPr id="21" name="Right Arrow 20"/>
          <p:cNvSpPr/>
          <p:nvPr/>
        </p:nvSpPr>
        <p:spPr bwMode="auto">
          <a:xfrm>
            <a:off x="5626404" y="2785048"/>
            <a:ext cx="2464200" cy="39127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a:t>
            </a:r>
            <a:r>
              <a:rPr kumimoji="0" lang="en-US" sz="1050" b="0" i="0" u="none" strike="noStrike" cap="none" normalizeH="0" dirty="0" smtClean="0">
                <a:ln>
                  <a:noFill/>
                </a:ln>
                <a:solidFill>
                  <a:schemeClr val="tx1"/>
                </a:solidFill>
                <a:effectLst/>
                <a:latin typeface="Arial" charset="0"/>
              </a:rPr>
              <a:t> </a:t>
            </a:r>
            <a:r>
              <a:rPr kumimoji="0" lang="en-US" sz="1050" b="0" i="0" u="none" strike="noStrike" cap="none" normalizeH="0" baseline="0" dirty="0" smtClean="0">
                <a:ln>
                  <a:noFill/>
                </a:ln>
                <a:solidFill>
                  <a:schemeClr val="tx1"/>
                </a:solidFill>
                <a:effectLst/>
                <a:latin typeface="Arial" charset="0"/>
              </a:rPr>
              <a:t>RIP into OSPF</a:t>
            </a:r>
          </a:p>
        </p:txBody>
      </p:sp>
      <p:pic>
        <p:nvPicPr>
          <p:cNvPr id="22" name="Picture 21"/>
          <p:cNvPicPr>
            <a:picLocks noChangeArrowheads="1"/>
          </p:cNvPicPr>
          <p:nvPr/>
        </p:nvPicPr>
        <p:blipFill>
          <a:blip r:embed="rId3"/>
          <a:srcRect/>
          <a:stretch>
            <a:fillRect/>
          </a:stretch>
        </p:blipFill>
        <p:spPr bwMode="auto">
          <a:xfrm>
            <a:off x="6454451" y="5146343"/>
            <a:ext cx="661462" cy="318220"/>
          </a:xfrm>
          <a:prstGeom prst="rect">
            <a:avLst/>
          </a:prstGeom>
          <a:noFill/>
          <a:ln w="9525">
            <a:noFill/>
            <a:miter lim="800000"/>
            <a:headEnd/>
            <a:tailEnd/>
          </a:ln>
        </p:spPr>
      </p:pic>
      <p:pic>
        <p:nvPicPr>
          <p:cNvPr id="23" name="Picture 22"/>
          <p:cNvPicPr>
            <a:picLocks noChangeArrowheads="1"/>
          </p:cNvPicPr>
          <p:nvPr/>
        </p:nvPicPr>
        <p:blipFill>
          <a:blip r:embed="rId3"/>
          <a:srcRect/>
          <a:stretch>
            <a:fillRect/>
          </a:stretch>
        </p:blipFill>
        <p:spPr bwMode="auto">
          <a:xfrm>
            <a:off x="6466179" y="5961911"/>
            <a:ext cx="661462" cy="318220"/>
          </a:xfrm>
          <a:prstGeom prst="rect">
            <a:avLst/>
          </a:prstGeom>
          <a:noFill/>
          <a:ln w="9525">
            <a:noFill/>
            <a:miter lim="800000"/>
            <a:headEnd/>
            <a:tailEnd/>
          </a:ln>
        </p:spPr>
      </p:pic>
      <p:sp>
        <p:nvSpPr>
          <p:cNvPr id="24" name="Left-Right Arrow 23"/>
          <p:cNvSpPr/>
          <p:nvPr/>
        </p:nvSpPr>
        <p:spPr bwMode="auto">
          <a:xfrm>
            <a:off x="4865082" y="5588544"/>
            <a:ext cx="3884564" cy="432079"/>
          </a:xfrm>
          <a:prstGeom prst="leftRightArrow">
            <a:avLst>
              <a:gd name="adj1" fmla="val 50000"/>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 RIP into OSPF and OSPF into RIP</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ounded Rectangle 39"/>
          <p:cNvSpPr/>
          <p:nvPr/>
        </p:nvSpPr>
        <p:spPr bwMode="auto">
          <a:xfrm>
            <a:off x="2674915" y="3544579"/>
            <a:ext cx="4290645" cy="663141"/>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3" name="TextBox 22"/>
          <p:cNvSpPr txBox="1"/>
          <p:nvPr/>
        </p:nvSpPr>
        <p:spPr>
          <a:xfrm>
            <a:off x="2807644" y="3680781"/>
            <a:ext cx="1013551" cy="165253"/>
          </a:xfrm>
          <a:prstGeom prst="rect">
            <a:avLst/>
          </a:prstGeom>
          <a:noFill/>
        </p:spPr>
        <p:txBody>
          <a:bodyPr wrap="square" lIns="0" tIns="0" rIns="0" bIns="0" rtlCol="0" anchor="ctr" anchorCtr="0">
            <a:noAutofit/>
          </a:bodyPr>
          <a:lstStyle/>
          <a:p>
            <a:pPr algn="l"/>
            <a:r>
              <a:rPr lang="en-US" sz="1050" b="1" dirty="0" smtClean="0"/>
              <a:t>Routing Protocol A	</a:t>
            </a:r>
            <a:endParaRPr lang="en-US" sz="1050" b="1" dirty="0"/>
          </a:p>
        </p:txBody>
      </p:sp>
      <p:sp>
        <p:nvSpPr>
          <p:cNvPr id="36" name="Rounded Rectangle 35"/>
          <p:cNvSpPr/>
          <p:nvPr/>
        </p:nvSpPr>
        <p:spPr bwMode="auto">
          <a:xfrm>
            <a:off x="2676595" y="4589557"/>
            <a:ext cx="4290645" cy="1681325"/>
          </a:xfrm>
          <a:prstGeom prst="roundRect">
            <a:avLst/>
          </a:prstGeom>
          <a:solidFill>
            <a:schemeClr val="accent1">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Freeform 9"/>
          <p:cNvSpPr>
            <a:spLocks/>
          </p:cNvSpPr>
          <p:nvPr/>
        </p:nvSpPr>
        <p:spPr bwMode="auto">
          <a:xfrm rot="18900000" flipV="1">
            <a:off x="4936009" y="5031027"/>
            <a:ext cx="1927296" cy="1386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rot="2700000">
            <a:off x="3331976" y="509818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 name="Title 1"/>
          <p:cNvSpPr>
            <a:spLocks noGrp="1"/>
          </p:cNvSpPr>
          <p:nvPr>
            <p:ph type="title"/>
          </p:nvPr>
        </p:nvSpPr>
        <p:spPr>
          <a:xfrm>
            <a:off x="35955" y="-328458"/>
            <a:ext cx="7734587" cy="1336956"/>
          </a:xfrm>
        </p:spPr>
        <p:txBody>
          <a:bodyPr/>
          <a:lstStyle/>
          <a:p>
            <a:pPr algn="l"/>
            <a:r>
              <a:rPr lang="en-US" sz="3600" dirty="0" smtClean="0"/>
              <a:t>Multipoint Redistribution</a:t>
            </a:r>
            <a:endParaRPr lang="en-US" sz="3600" dirty="0"/>
          </a:p>
        </p:txBody>
      </p:sp>
      <p:sp>
        <p:nvSpPr>
          <p:cNvPr id="56" name="Content Placeholder 55"/>
          <p:cNvSpPr>
            <a:spLocks noGrp="1"/>
          </p:cNvSpPr>
          <p:nvPr>
            <p:ph idx="1"/>
          </p:nvPr>
        </p:nvSpPr>
        <p:spPr>
          <a:xfrm>
            <a:off x="549275" y="1088335"/>
            <a:ext cx="8042276" cy="4343400"/>
          </a:xfrm>
        </p:spPr>
        <p:txBody>
          <a:bodyPr>
            <a:normAutofit/>
          </a:bodyPr>
          <a:lstStyle/>
          <a:p>
            <a:pPr>
              <a:lnSpc>
                <a:spcPct val="100000"/>
              </a:lnSpc>
            </a:pPr>
            <a:r>
              <a:rPr lang="en-US" sz="1800" dirty="0" smtClean="0">
                <a:solidFill>
                  <a:srgbClr val="000000"/>
                </a:solidFill>
              </a:rPr>
              <a:t>Multipoint one-way redistribution only works well if:</a:t>
            </a:r>
          </a:p>
          <a:p>
            <a:pPr lvl="1">
              <a:lnSpc>
                <a:spcPct val="100000"/>
              </a:lnSpc>
            </a:pPr>
            <a:r>
              <a:rPr lang="en-US" sz="1800" dirty="0" smtClean="0">
                <a:solidFill>
                  <a:srgbClr val="000000"/>
                </a:solidFill>
              </a:rPr>
              <a:t>The receiving routing protocol is either EIGRP, BGP and OSPF because they support different administrative distances for internal and external routes. </a:t>
            </a:r>
          </a:p>
          <a:p>
            <a:pPr lvl="1">
              <a:lnSpc>
                <a:spcPct val="100000"/>
              </a:lnSpc>
            </a:pPr>
            <a:r>
              <a:rPr lang="en-US" sz="1800" dirty="0" smtClean="0">
                <a:solidFill>
                  <a:srgbClr val="000000"/>
                </a:solidFill>
              </a:rPr>
              <a:t>The administrative distance of protocol B’s external routes is higher than the administrative distance of protocol A’s routes, so that R2 and R3 will use the appropriate routes to destinations in the protocol A side of the network.</a:t>
            </a:r>
            <a:endParaRPr lang="en-US" sz="1800" dirty="0">
              <a:solidFill>
                <a:srgbClr val="000000"/>
              </a:solidFill>
            </a:endParaRPr>
          </a:p>
        </p:txBody>
      </p:sp>
      <p:sp>
        <p:nvSpPr>
          <p:cNvPr id="26" name="Freeform 9"/>
          <p:cNvSpPr>
            <a:spLocks/>
          </p:cNvSpPr>
          <p:nvPr/>
        </p:nvSpPr>
        <p:spPr bwMode="auto">
          <a:xfrm>
            <a:off x="3913120" y="4383075"/>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28" name="Picture 37"/>
          <p:cNvPicPr>
            <a:picLocks noChangeArrowheads="1"/>
          </p:cNvPicPr>
          <p:nvPr/>
        </p:nvPicPr>
        <p:blipFill>
          <a:blip r:embed="rId3"/>
          <a:srcRect/>
          <a:stretch>
            <a:fillRect/>
          </a:stretch>
        </p:blipFill>
        <p:spPr bwMode="auto">
          <a:xfrm>
            <a:off x="3165590" y="4182836"/>
            <a:ext cx="870351" cy="451691"/>
          </a:xfrm>
          <a:prstGeom prst="rect">
            <a:avLst/>
          </a:prstGeom>
          <a:noFill/>
          <a:ln w="9525">
            <a:noFill/>
            <a:miter lim="800000"/>
            <a:headEnd/>
            <a:tailEnd/>
          </a:ln>
        </p:spPr>
      </p:pic>
      <p:pic>
        <p:nvPicPr>
          <p:cNvPr id="29" name="Picture 37"/>
          <p:cNvPicPr>
            <a:picLocks noChangeArrowheads="1"/>
          </p:cNvPicPr>
          <p:nvPr/>
        </p:nvPicPr>
        <p:blipFill>
          <a:blip r:embed="rId3"/>
          <a:srcRect/>
          <a:stretch>
            <a:fillRect/>
          </a:stretch>
        </p:blipFill>
        <p:spPr bwMode="auto">
          <a:xfrm>
            <a:off x="5729618" y="4173757"/>
            <a:ext cx="870351" cy="451691"/>
          </a:xfrm>
          <a:prstGeom prst="rect">
            <a:avLst/>
          </a:prstGeom>
          <a:noFill/>
          <a:ln w="9525">
            <a:noFill/>
            <a:miter lim="800000"/>
            <a:headEnd/>
            <a:tailEnd/>
          </a:ln>
        </p:spPr>
      </p:pic>
      <p:sp>
        <p:nvSpPr>
          <p:cNvPr id="30" name="TextBox 29"/>
          <p:cNvSpPr txBox="1"/>
          <p:nvPr/>
        </p:nvSpPr>
        <p:spPr>
          <a:xfrm>
            <a:off x="3441023" y="440317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1" name="TextBox 30"/>
          <p:cNvSpPr txBox="1"/>
          <p:nvPr/>
        </p:nvSpPr>
        <p:spPr>
          <a:xfrm>
            <a:off x="6025273" y="4392256"/>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4661929" y="5561014"/>
            <a:ext cx="870351" cy="451691"/>
          </a:xfrm>
          <a:prstGeom prst="rect">
            <a:avLst/>
          </a:prstGeom>
          <a:noFill/>
          <a:ln w="9525">
            <a:noFill/>
            <a:miter lim="800000"/>
            <a:headEnd/>
            <a:tailEnd/>
          </a:ln>
        </p:spPr>
      </p:pic>
      <p:sp>
        <p:nvSpPr>
          <p:cNvPr id="33" name="TextBox 32"/>
          <p:cNvSpPr txBox="1"/>
          <p:nvPr/>
        </p:nvSpPr>
        <p:spPr>
          <a:xfrm>
            <a:off x="4961819" y="578060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7" name="TextBox 36"/>
          <p:cNvSpPr txBox="1"/>
          <p:nvPr/>
        </p:nvSpPr>
        <p:spPr>
          <a:xfrm>
            <a:off x="2899756" y="5993546"/>
            <a:ext cx="1013551" cy="165253"/>
          </a:xfrm>
          <a:prstGeom prst="rect">
            <a:avLst/>
          </a:prstGeom>
          <a:noFill/>
        </p:spPr>
        <p:txBody>
          <a:bodyPr wrap="square" lIns="0" tIns="0" rIns="0" bIns="0" rtlCol="0" anchor="ctr" anchorCtr="0">
            <a:noAutofit/>
          </a:bodyPr>
          <a:lstStyle/>
          <a:p>
            <a:pPr algn="l"/>
            <a:r>
              <a:rPr lang="en-US" sz="1050" b="1" dirty="0" smtClean="0"/>
              <a:t>Routing Protocol B</a:t>
            </a:r>
            <a:endParaRPr lang="en-US" sz="1050" b="1" dirty="0"/>
          </a:p>
        </p:txBody>
      </p:sp>
      <p:sp>
        <p:nvSpPr>
          <p:cNvPr id="44" name="Up Arrow Callout 43"/>
          <p:cNvSpPr/>
          <p:nvPr/>
        </p:nvSpPr>
        <p:spPr bwMode="auto">
          <a:xfrm>
            <a:off x="3961105" y="6026473"/>
            <a:ext cx="2381470" cy="813965"/>
          </a:xfrm>
          <a:prstGeom prst="upArrowCallout">
            <a:avLst>
              <a:gd name="adj1" fmla="val 12805"/>
              <a:gd name="adj2" fmla="val 17683"/>
              <a:gd name="adj3" fmla="val 25000"/>
              <a:gd name="adj4" fmla="val 5693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R1 announces protocol</a:t>
            </a:r>
            <a:r>
              <a:rPr kumimoji="0" lang="en-US" sz="1100" b="0" i="0" u="none" strike="noStrike" cap="none" normalizeH="0" dirty="0" smtClean="0">
                <a:ln>
                  <a:noFill/>
                </a:ln>
                <a:solidFill>
                  <a:schemeClr val="tx1"/>
                </a:solidFill>
                <a:effectLst/>
                <a:latin typeface="Arial" charset="0"/>
              </a:rPr>
              <a:t> B </a:t>
            </a:r>
            <a:r>
              <a:rPr kumimoji="0" lang="en-US" sz="1100" b="0" i="0" u="none" strike="noStrike" cap="none" normalizeH="0" baseline="0" dirty="0" smtClean="0">
                <a:ln>
                  <a:noFill/>
                </a:ln>
                <a:solidFill>
                  <a:schemeClr val="tx1"/>
                </a:solidFill>
                <a:effectLst/>
                <a:latin typeface="Arial" charset="0"/>
              </a:rPr>
              <a:t>routes </a:t>
            </a:r>
            <a:r>
              <a:rPr kumimoji="0" lang="en-US" sz="1100" b="0" i="0" u="none" strike="noStrike" cap="none" normalizeH="0" dirty="0" smtClean="0">
                <a:ln>
                  <a:noFill/>
                </a:ln>
                <a:solidFill>
                  <a:schemeClr val="tx1"/>
                </a:solidFill>
                <a:effectLst/>
                <a:latin typeface="Arial" charset="0"/>
              </a:rPr>
              <a:t>to both R2 and R3.</a:t>
            </a:r>
            <a:endParaRPr kumimoji="0" lang="en-US" sz="1100" b="0" i="0" u="none" strike="noStrike" cap="none" normalizeH="0" baseline="0" dirty="0" smtClean="0">
              <a:ln>
                <a:noFill/>
              </a:ln>
              <a:solidFill>
                <a:schemeClr val="tx1"/>
              </a:solidFill>
              <a:effectLst/>
              <a:latin typeface="Arial" charset="0"/>
            </a:endParaRPr>
          </a:p>
        </p:txBody>
      </p:sp>
      <p:sp>
        <p:nvSpPr>
          <p:cNvPr id="45" name="Right Arrow Callout 44"/>
          <p:cNvSpPr/>
          <p:nvPr/>
        </p:nvSpPr>
        <p:spPr bwMode="auto">
          <a:xfrm>
            <a:off x="765739" y="4036948"/>
            <a:ext cx="2401548" cy="733446"/>
          </a:xfrm>
          <a:prstGeom prst="rightArrowCallout">
            <a:avLst>
              <a:gd name="adj1" fmla="val 17322"/>
              <a:gd name="adj2" fmla="val 13816"/>
              <a:gd name="adj3" fmla="val 17701"/>
              <a:gd name="adj4" fmla="val 73854"/>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R2 is configured to redistribute routing protocol B routes.</a:t>
            </a:r>
          </a:p>
        </p:txBody>
      </p:sp>
      <p:sp>
        <p:nvSpPr>
          <p:cNvPr id="47" name="Right Arrow Callout 46"/>
          <p:cNvSpPr/>
          <p:nvPr/>
        </p:nvSpPr>
        <p:spPr bwMode="auto">
          <a:xfrm flipH="1">
            <a:off x="6734399" y="4046996"/>
            <a:ext cx="2341314" cy="763586"/>
          </a:xfrm>
          <a:prstGeom prst="rightArrowCallout">
            <a:avLst>
              <a:gd name="adj1" fmla="val 17312"/>
              <a:gd name="adj2" fmla="val 24447"/>
              <a:gd name="adj3" fmla="val 19545"/>
              <a:gd name="adj4" fmla="val 71465"/>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R3 is configured to redistribute routing protocol B routes.</a:t>
            </a:r>
          </a:p>
        </p:txBody>
      </p:sp>
      <p:sp>
        <p:nvSpPr>
          <p:cNvPr id="51" name="Right Arrow 50"/>
          <p:cNvSpPr/>
          <p:nvPr/>
        </p:nvSpPr>
        <p:spPr bwMode="auto">
          <a:xfrm rot="18663191">
            <a:off x="5122606" y="5252748"/>
            <a:ext cx="2067968" cy="31149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900" b="1" kern="0" dirty="0" smtClean="0">
                <a:latin typeface="Courier New" pitchFamily="49" charset="0"/>
              </a:rPr>
              <a:t>Protocol B routes</a:t>
            </a:r>
            <a:endParaRPr kumimoji="0" lang="en-US" sz="900" b="1" i="0" u="none" strike="noStrike" cap="none" normalizeH="0" baseline="0" dirty="0" smtClean="0">
              <a:ln>
                <a:noFill/>
              </a:ln>
              <a:solidFill>
                <a:schemeClr val="tx1"/>
              </a:solidFill>
              <a:effectLst/>
              <a:latin typeface="Arial" charset="0"/>
            </a:endParaRPr>
          </a:p>
        </p:txBody>
      </p:sp>
      <p:sp>
        <p:nvSpPr>
          <p:cNvPr id="52" name="Right Arrow 51"/>
          <p:cNvSpPr/>
          <p:nvPr/>
        </p:nvSpPr>
        <p:spPr bwMode="auto">
          <a:xfrm rot="13630405" flipV="1">
            <a:off x="3046453" y="5285719"/>
            <a:ext cx="2067968" cy="297281"/>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900" b="1" kern="0" dirty="0" smtClean="0">
                <a:latin typeface="Courier New" pitchFamily="49" charset="0"/>
              </a:rPr>
              <a:t>Protocol B routes</a:t>
            </a:r>
            <a:endParaRPr kumimoji="0" lang="en-US" sz="900" b="1" i="0" u="none" strike="noStrike" cap="none" normalizeH="0" baseline="0" dirty="0" smtClean="0">
              <a:ln>
                <a:noFill/>
              </a:ln>
              <a:solidFill>
                <a:schemeClr val="tx1"/>
              </a:solidFill>
              <a:effectLst/>
              <a:latin typeface="Arial" charset="0"/>
            </a:endParaRPr>
          </a:p>
        </p:txBody>
      </p:sp>
      <p:sp>
        <p:nvSpPr>
          <p:cNvPr id="53" name="Dodecagon 52"/>
          <p:cNvSpPr/>
          <p:nvPr/>
        </p:nvSpPr>
        <p:spPr bwMode="auto">
          <a:xfrm>
            <a:off x="3589318" y="6368121"/>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1</a:t>
            </a:r>
          </a:p>
        </p:txBody>
      </p:sp>
      <p:sp>
        <p:nvSpPr>
          <p:cNvPr id="54" name="Dodecagon 53"/>
          <p:cNvSpPr/>
          <p:nvPr/>
        </p:nvSpPr>
        <p:spPr bwMode="auto">
          <a:xfrm>
            <a:off x="395625" y="4018582"/>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2</a:t>
            </a:r>
          </a:p>
        </p:txBody>
      </p:sp>
      <p:sp>
        <p:nvSpPr>
          <p:cNvPr id="55" name="Dodecagon 54"/>
          <p:cNvSpPr/>
          <p:nvPr/>
        </p:nvSpPr>
        <p:spPr bwMode="auto">
          <a:xfrm>
            <a:off x="7029201" y="4020234"/>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3</a:t>
            </a:r>
          </a:p>
        </p:txBody>
      </p:sp>
      <p:sp>
        <p:nvSpPr>
          <p:cNvPr id="35" name="Left-Right Arrow 34"/>
          <p:cNvSpPr/>
          <p:nvPr/>
        </p:nvSpPr>
        <p:spPr bwMode="auto">
          <a:xfrm>
            <a:off x="3579293" y="3745554"/>
            <a:ext cx="2503080" cy="419215"/>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defTabSz="814388"/>
            <a:r>
              <a:rPr lang="pt-BR" sz="900" b="1" kern="0" dirty="0" smtClean="0">
                <a:latin typeface="Courier New" pitchFamily="49" charset="0"/>
                <a:cs typeface="Courier New" pitchFamily="49" charset="0"/>
              </a:rPr>
              <a:t>Redistributed protocol B routes</a:t>
            </a:r>
            <a:endParaRPr lang="en-US" sz="900" b="1" dirty="0" smtClean="0">
              <a:latin typeface="Courier New" pitchFamily="49" charset="0"/>
              <a:cs typeface="Courier New" pitchFamily="49"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8817"/>
            <a:ext cx="8042276" cy="1336956"/>
          </a:xfrm>
        </p:spPr>
        <p:txBody>
          <a:bodyPr/>
          <a:lstStyle/>
          <a:p>
            <a:r>
              <a:rPr lang="en-US" sz="3600" dirty="0" smtClean="0"/>
              <a:t>Core and Edge Routing Protocols</a:t>
            </a:r>
            <a:endParaRPr lang="en-US" sz="3600" dirty="0"/>
          </a:p>
        </p:txBody>
      </p:sp>
      <p:sp>
        <p:nvSpPr>
          <p:cNvPr id="3" name="Content Placeholder 2"/>
          <p:cNvSpPr>
            <a:spLocks noGrp="1"/>
          </p:cNvSpPr>
          <p:nvPr>
            <p:ph idx="1"/>
          </p:nvPr>
        </p:nvSpPr>
        <p:spPr>
          <a:xfrm>
            <a:off x="549275" y="2093109"/>
            <a:ext cx="8042276" cy="4343400"/>
          </a:xfrm>
        </p:spPr>
        <p:txBody>
          <a:bodyPr>
            <a:normAutofit fontScale="85000" lnSpcReduction="10000"/>
          </a:bodyPr>
          <a:lstStyle/>
          <a:p>
            <a:pPr>
              <a:lnSpc>
                <a:spcPct val="100000"/>
              </a:lnSpc>
            </a:pPr>
            <a:r>
              <a:rPr lang="en-US" dirty="0" smtClean="0">
                <a:solidFill>
                  <a:srgbClr val="000000"/>
                </a:solidFill>
              </a:rPr>
              <a:t>Two terms are often used to distinguish redistribution roles between IGPs:</a:t>
            </a:r>
          </a:p>
          <a:p>
            <a:pPr lvl="1">
              <a:lnSpc>
                <a:spcPct val="100000"/>
              </a:lnSpc>
            </a:pPr>
            <a:r>
              <a:rPr lang="en-US" dirty="0" smtClean="0">
                <a:solidFill>
                  <a:srgbClr val="000000"/>
                </a:solidFill>
              </a:rPr>
              <a:t>Core routing protocol </a:t>
            </a:r>
          </a:p>
          <a:p>
            <a:pPr lvl="1">
              <a:lnSpc>
                <a:spcPct val="100000"/>
              </a:lnSpc>
            </a:pPr>
            <a:r>
              <a:rPr lang="en-US" dirty="0" smtClean="0">
                <a:solidFill>
                  <a:srgbClr val="000000"/>
                </a:solidFill>
              </a:rPr>
              <a:t>Edge routing protocol</a:t>
            </a:r>
          </a:p>
          <a:p>
            <a:pPr>
              <a:lnSpc>
                <a:spcPct val="100000"/>
              </a:lnSpc>
            </a:pPr>
            <a:r>
              <a:rPr lang="en-US" dirty="0" smtClean="0">
                <a:solidFill>
                  <a:srgbClr val="000000"/>
                </a:solidFill>
              </a:rPr>
              <a:t>In a network that run multiple IGPs:</a:t>
            </a:r>
          </a:p>
          <a:p>
            <a:pPr lvl="1">
              <a:lnSpc>
                <a:spcPct val="100000"/>
              </a:lnSpc>
            </a:pPr>
            <a:r>
              <a:rPr lang="en-US" dirty="0" smtClean="0">
                <a:solidFill>
                  <a:srgbClr val="000000"/>
                </a:solidFill>
              </a:rPr>
              <a:t>The core routing protocol is the main and more advanced routing protocol running in the network (e.g.; EIGRP, OSPF).</a:t>
            </a:r>
          </a:p>
          <a:p>
            <a:pPr lvl="1">
              <a:lnSpc>
                <a:spcPct val="100000"/>
              </a:lnSpc>
            </a:pPr>
            <a:r>
              <a:rPr lang="en-US" dirty="0" smtClean="0">
                <a:solidFill>
                  <a:srgbClr val="000000"/>
                </a:solidFill>
              </a:rPr>
              <a:t>The edge routing protocol is the simpler IGP (e.g., RIP).</a:t>
            </a:r>
          </a:p>
          <a:p>
            <a:pPr>
              <a:lnSpc>
                <a:spcPct val="100000"/>
              </a:lnSpc>
            </a:pPr>
            <a:r>
              <a:rPr lang="en-US" dirty="0" smtClean="0">
                <a:solidFill>
                  <a:srgbClr val="000000"/>
                </a:solidFill>
              </a:rPr>
              <a:t>If this is an IGP migration from an older IGP to a newer IGP:</a:t>
            </a:r>
          </a:p>
          <a:p>
            <a:pPr lvl="1">
              <a:lnSpc>
                <a:spcPct val="100000"/>
              </a:lnSpc>
            </a:pPr>
            <a:r>
              <a:rPr lang="en-US" dirty="0" smtClean="0">
                <a:solidFill>
                  <a:srgbClr val="000000"/>
                </a:solidFill>
              </a:rPr>
              <a:t>The core routing protocol is the new routing protocol.</a:t>
            </a:r>
          </a:p>
          <a:p>
            <a:pPr lvl="1">
              <a:lnSpc>
                <a:spcPct val="100000"/>
              </a:lnSpc>
            </a:pPr>
            <a:r>
              <a:rPr lang="en-US" dirty="0" smtClean="0">
                <a:solidFill>
                  <a:srgbClr val="000000"/>
                </a:solidFill>
              </a:rPr>
              <a:t>The edge routing protocol is the old routing protocol.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2431702" y="1296225"/>
            <a:ext cx="4250453" cy="884267"/>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1" name="TextBox 20"/>
          <p:cNvSpPr txBox="1"/>
          <p:nvPr/>
        </p:nvSpPr>
        <p:spPr>
          <a:xfrm>
            <a:off x="2433382" y="2594097"/>
            <a:ext cx="4250453" cy="892681"/>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5" name="TextBox 24"/>
          <p:cNvSpPr txBox="1"/>
          <p:nvPr/>
        </p:nvSpPr>
        <p:spPr>
          <a:xfrm>
            <a:off x="2435062" y="3841729"/>
            <a:ext cx="4250453" cy="984738"/>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9" name="TextBox 28"/>
          <p:cNvSpPr txBox="1"/>
          <p:nvPr/>
        </p:nvSpPr>
        <p:spPr>
          <a:xfrm>
            <a:off x="2502518" y="5296954"/>
            <a:ext cx="4250453" cy="1442073"/>
          </a:xfrm>
          <a:prstGeom prst="rect">
            <a:avLst/>
          </a:prstGeom>
          <a:solidFill>
            <a:schemeClr val="tx1">
              <a:lumMod val="50000"/>
              <a:lumOff val="50000"/>
              <a:alpha val="15000"/>
            </a:schemeClr>
          </a:solidFill>
          <a:ln w="12700">
            <a:solidFill>
              <a:schemeClr val="bg2"/>
            </a:solidFill>
          </a:ln>
        </p:spPr>
        <p:txBody>
          <a:bodyPr wrap="square" rtlCol="0" anchor="b" anchorCtr="0">
            <a:noAutofit/>
          </a:bodyPr>
          <a:lstStyle/>
          <a:p>
            <a:endParaRPr lang="en-US" sz="1100" dirty="0" smtClean="0"/>
          </a:p>
          <a:p>
            <a:endParaRPr lang="en-US" sz="1100" dirty="0" smtClean="0"/>
          </a:p>
          <a:p>
            <a:endParaRPr lang="en-US" sz="1100" dirty="0" smtClean="0"/>
          </a:p>
          <a:p>
            <a:r>
              <a:rPr lang="en-US" sz="1050" dirty="0" smtClean="0"/>
              <a:t>Then modify the administrative distance associated with redistributed routes so that they are not the selected routes when multiple routes exist for the same destination.</a:t>
            </a:r>
          </a:p>
          <a:p>
            <a:endParaRPr lang="en-US" sz="1400" dirty="0"/>
          </a:p>
        </p:txBody>
      </p:sp>
      <p:sp>
        <p:nvSpPr>
          <p:cNvPr id="2" name="Title 1"/>
          <p:cNvSpPr>
            <a:spLocks noGrp="1"/>
          </p:cNvSpPr>
          <p:nvPr>
            <p:ph type="title"/>
          </p:nvPr>
        </p:nvSpPr>
        <p:spPr>
          <a:xfrm>
            <a:off x="230252" y="50703"/>
            <a:ext cx="5994515" cy="802401"/>
          </a:xfrm>
        </p:spPr>
        <p:txBody>
          <a:bodyPr>
            <a:normAutofit/>
          </a:bodyPr>
          <a:lstStyle/>
          <a:p>
            <a:pPr algn="l"/>
            <a:r>
              <a:rPr lang="en-US" sz="3200" dirty="0" smtClean="0"/>
              <a:t>Redistribution Techniques</a:t>
            </a:r>
            <a:endParaRPr lang="en-US" sz="3200" dirty="0"/>
          </a:p>
        </p:txBody>
      </p:sp>
      <p:pic>
        <p:nvPicPr>
          <p:cNvPr id="4" name="Picture 88"/>
          <p:cNvPicPr>
            <a:picLocks noChangeAspect="1" noChangeArrowheads="1"/>
          </p:cNvPicPr>
          <p:nvPr/>
        </p:nvPicPr>
        <p:blipFill>
          <a:blip r:embed="rId3"/>
          <a:srcRect/>
          <a:stretch>
            <a:fillRect/>
          </a:stretch>
        </p:blipFill>
        <p:spPr bwMode="auto">
          <a:xfrm>
            <a:off x="230252" y="2614034"/>
            <a:ext cx="2010546" cy="1447316"/>
          </a:xfrm>
          <a:prstGeom prst="rect">
            <a:avLst/>
          </a:prstGeom>
          <a:noFill/>
          <a:ln w="9525" algn="ctr">
            <a:noFill/>
            <a:miter lim="800000"/>
            <a:headEnd/>
            <a:tailEnd/>
          </a:ln>
        </p:spPr>
      </p:pic>
      <p:pic>
        <p:nvPicPr>
          <p:cNvPr id="5" name="Picture 88"/>
          <p:cNvPicPr>
            <a:picLocks noChangeAspect="1" noChangeArrowheads="1"/>
          </p:cNvPicPr>
          <p:nvPr/>
        </p:nvPicPr>
        <p:blipFill>
          <a:blip r:embed="rId3"/>
          <a:srcRect/>
          <a:stretch>
            <a:fillRect/>
          </a:stretch>
        </p:blipFill>
        <p:spPr bwMode="auto">
          <a:xfrm>
            <a:off x="6932422" y="2614034"/>
            <a:ext cx="2010546" cy="1447316"/>
          </a:xfrm>
          <a:prstGeom prst="rect">
            <a:avLst/>
          </a:prstGeom>
          <a:noFill/>
          <a:ln w="9525" algn="ctr">
            <a:noFill/>
            <a:miter lim="800000"/>
            <a:headEnd/>
            <a:tailEnd/>
          </a:ln>
        </p:spPr>
      </p:pic>
      <p:sp>
        <p:nvSpPr>
          <p:cNvPr id="6" name="Right Arrow 5"/>
          <p:cNvSpPr/>
          <p:nvPr/>
        </p:nvSpPr>
        <p:spPr bwMode="auto">
          <a:xfrm>
            <a:off x="2614629" y="1366572"/>
            <a:ext cx="3929161" cy="35554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9" name="TextBox 8"/>
          <p:cNvSpPr txBox="1"/>
          <p:nvPr/>
        </p:nvSpPr>
        <p:spPr>
          <a:xfrm>
            <a:off x="7596480" y="3054667"/>
            <a:ext cx="844062" cy="432080"/>
          </a:xfrm>
          <a:prstGeom prst="rect">
            <a:avLst/>
          </a:prstGeom>
          <a:noFill/>
        </p:spPr>
        <p:txBody>
          <a:bodyPr wrap="none" rtlCol="0" anchor="ctr" anchorCtr="0">
            <a:noAutofit/>
          </a:bodyPr>
          <a:lstStyle/>
          <a:p>
            <a:r>
              <a:rPr lang="en-US" sz="1400" b="1" dirty="0" smtClean="0"/>
              <a:t>Core </a:t>
            </a:r>
          </a:p>
          <a:p>
            <a:r>
              <a:rPr lang="en-US" sz="1400" b="1" dirty="0" smtClean="0"/>
              <a:t>Routing Protocol</a:t>
            </a:r>
            <a:endParaRPr lang="en-US" sz="1400" b="1" dirty="0"/>
          </a:p>
        </p:txBody>
      </p:sp>
      <p:sp>
        <p:nvSpPr>
          <p:cNvPr id="10" name="TextBox 9"/>
          <p:cNvSpPr txBox="1"/>
          <p:nvPr/>
        </p:nvSpPr>
        <p:spPr>
          <a:xfrm>
            <a:off x="855792" y="3016152"/>
            <a:ext cx="844062" cy="432080"/>
          </a:xfrm>
          <a:prstGeom prst="rect">
            <a:avLst/>
          </a:prstGeom>
          <a:noFill/>
        </p:spPr>
        <p:txBody>
          <a:bodyPr wrap="none" rtlCol="0" anchor="ctr" anchorCtr="0">
            <a:noAutofit/>
          </a:bodyPr>
          <a:lstStyle/>
          <a:p>
            <a:r>
              <a:rPr lang="en-US" sz="1400" b="1" dirty="0" smtClean="0"/>
              <a:t>Edge</a:t>
            </a:r>
          </a:p>
          <a:p>
            <a:r>
              <a:rPr lang="en-US" sz="1400" b="1" dirty="0" smtClean="0"/>
              <a:t>Routing Protocol</a:t>
            </a:r>
            <a:endParaRPr lang="en-US" sz="1400" b="1" dirty="0"/>
          </a:p>
        </p:txBody>
      </p:sp>
      <p:sp>
        <p:nvSpPr>
          <p:cNvPr id="11" name="Right Arrow 10"/>
          <p:cNvSpPr/>
          <p:nvPr/>
        </p:nvSpPr>
        <p:spPr bwMode="auto">
          <a:xfrm flipH="1">
            <a:off x="2602523" y="3880353"/>
            <a:ext cx="3928906" cy="8825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When using multiple boundary routers, redistribute routes from the core into the edge and filter inappropriate routes.</a:t>
            </a:r>
            <a:endParaRPr kumimoji="0" lang="en-US" sz="1050" b="1" i="0" u="none" strike="noStrike" cap="none" normalizeH="0" baseline="0" dirty="0" smtClean="0">
              <a:ln>
                <a:noFill/>
              </a:ln>
              <a:solidFill>
                <a:schemeClr val="tx1"/>
              </a:solidFill>
              <a:effectLst/>
              <a:latin typeface="Arial" charset="0"/>
            </a:endParaRPr>
          </a:p>
        </p:txBody>
      </p:sp>
      <p:sp>
        <p:nvSpPr>
          <p:cNvPr id="12" name="TextBox 11"/>
          <p:cNvSpPr txBox="1"/>
          <p:nvPr/>
        </p:nvSpPr>
        <p:spPr>
          <a:xfrm>
            <a:off x="904360" y="3456603"/>
            <a:ext cx="763675" cy="221064"/>
          </a:xfrm>
          <a:prstGeom prst="rect">
            <a:avLst/>
          </a:prstGeom>
          <a:noFill/>
        </p:spPr>
        <p:txBody>
          <a:bodyPr wrap="none" rtlCol="0" anchor="ctr" anchorCtr="0">
            <a:noAutofit/>
          </a:bodyPr>
          <a:lstStyle/>
          <a:p>
            <a:r>
              <a:rPr lang="en-US" sz="1100" dirty="0" smtClean="0"/>
              <a:t>172.16.0.0</a:t>
            </a:r>
            <a:endParaRPr lang="en-US" sz="1100" dirty="0"/>
          </a:p>
        </p:txBody>
      </p:sp>
      <p:sp>
        <p:nvSpPr>
          <p:cNvPr id="13" name="TextBox 12"/>
          <p:cNvSpPr txBox="1"/>
          <p:nvPr/>
        </p:nvSpPr>
        <p:spPr>
          <a:xfrm>
            <a:off x="7658296" y="3488427"/>
            <a:ext cx="763675" cy="221064"/>
          </a:xfrm>
          <a:prstGeom prst="rect">
            <a:avLst/>
          </a:prstGeom>
          <a:noFill/>
        </p:spPr>
        <p:txBody>
          <a:bodyPr wrap="none" rtlCol="0" anchor="ctr" anchorCtr="0">
            <a:noAutofit/>
          </a:bodyPr>
          <a:lstStyle/>
          <a:p>
            <a:r>
              <a:rPr lang="en-US" sz="1100" dirty="0" smtClean="0"/>
              <a:t>10.0.0.0</a:t>
            </a:r>
            <a:endParaRPr lang="en-US" sz="1100" dirty="0"/>
          </a:p>
        </p:txBody>
      </p:sp>
      <p:sp>
        <p:nvSpPr>
          <p:cNvPr id="17" name="Right Arrow 16"/>
          <p:cNvSpPr/>
          <p:nvPr/>
        </p:nvSpPr>
        <p:spPr bwMode="auto">
          <a:xfrm flipH="1">
            <a:off x="2606022" y="1706266"/>
            <a:ext cx="3925406" cy="35554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 default route from the core into the edge.</a:t>
            </a:r>
          </a:p>
        </p:txBody>
      </p:sp>
      <p:sp>
        <p:nvSpPr>
          <p:cNvPr id="19" name="TextBox 18"/>
          <p:cNvSpPr txBox="1"/>
          <p:nvPr/>
        </p:nvSpPr>
        <p:spPr>
          <a:xfrm>
            <a:off x="2311124" y="1055076"/>
            <a:ext cx="1708220" cy="241161"/>
          </a:xfrm>
          <a:prstGeom prst="rect">
            <a:avLst/>
          </a:prstGeom>
          <a:noFill/>
        </p:spPr>
        <p:txBody>
          <a:bodyPr wrap="none" rtlCol="0" anchor="ctr" anchorCtr="0">
            <a:noAutofit/>
          </a:bodyPr>
          <a:lstStyle/>
          <a:p>
            <a:pPr algn="l"/>
            <a:r>
              <a:rPr lang="en-US" sz="1400" b="1" dirty="0" smtClean="0"/>
              <a:t>Technique #1</a:t>
            </a:r>
            <a:endParaRPr lang="en-US" sz="1400" b="1" dirty="0"/>
          </a:p>
        </p:txBody>
      </p:sp>
      <p:sp>
        <p:nvSpPr>
          <p:cNvPr id="20" name="Right Arrow 19"/>
          <p:cNvSpPr/>
          <p:nvPr/>
        </p:nvSpPr>
        <p:spPr bwMode="auto">
          <a:xfrm>
            <a:off x="2616309" y="2664444"/>
            <a:ext cx="3929161"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22" name="Right Arrow 21"/>
          <p:cNvSpPr/>
          <p:nvPr/>
        </p:nvSpPr>
        <p:spPr bwMode="auto">
          <a:xfrm flipH="1">
            <a:off x="2607702" y="3004138"/>
            <a:ext cx="3925406"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static routes about the core into the edge.</a:t>
            </a:r>
          </a:p>
        </p:txBody>
      </p:sp>
      <p:sp>
        <p:nvSpPr>
          <p:cNvPr id="23" name="TextBox 22"/>
          <p:cNvSpPr txBox="1"/>
          <p:nvPr/>
        </p:nvSpPr>
        <p:spPr>
          <a:xfrm>
            <a:off x="2312804" y="2352948"/>
            <a:ext cx="1708220" cy="241161"/>
          </a:xfrm>
          <a:prstGeom prst="rect">
            <a:avLst/>
          </a:prstGeom>
          <a:noFill/>
        </p:spPr>
        <p:txBody>
          <a:bodyPr wrap="none" rtlCol="0" anchor="ctr" anchorCtr="0">
            <a:noAutofit/>
          </a:bodyPr>
          <a:lstStyle/>
          <a:p>
            <a:pPr algn="l"/>
            <a:r>
              <a:rPr lang="en-US" sz="1400" b="1" dirty="0" smtClean="0"/>
              <a:t>Technique #2</a:t>
            </a:r>
            <a:endParaRPr lang="en-US" sz="1400" b="1" dirty="0"/>
          </a:p>
        </p:txBody>
      </p:sp>
      <p:sp>
        <p:nvSpPr>
          <p:cNvPr id="27" name="TextBox 26"/>
          <p:cNvSpPr txBox="1"/>
          <p:nvPr/>
        </p:nvSpPr>
        <p:spPr>
          <a:xfrm>
            <a:off x="2314484" y="3600580"/>
            <a:ext cx="1708220" cy="241161"/>
          </a:xfrm>
          <a:prstGeom prst="rect">
            <a:avLst/>
          </a:prstGeom>
          <a:noFill/>
        </p:spPr>
        <p:txBody>
          <a:bodyPr wrap="none" rtlCol="0" anchor="ctr" anchorCtr="0">
            <a:noAutofit/>
          </a:bodyPr>
          <a:lstStyle/>
          <a:p>
            <a:pPr algn="l"/>
            <a:r>
              <a:rPr lang="en-US" sz="1400" b="1" dirty="0" smtClean="0"/>
              <a:t>Technique #3</a:t>
            </a:r>
            <a:endParaRPr lang="en-US" sz="1400" b="1" dirty="0"/>
          </a:p>
        </p:txBody>
      </p:sp>
      <p:sp>
        <p:nvSpPr>
          <p:cNvPr id="30" name="TextBox 29"/>
          <p:cNvSpPr txBox="1"/>
          <p:nvPr/>
        </p:nvSpPr>
        <p:spPr>
          <a:xfrm>
            <a:off x="2306116" y="4998932"/>
            <a:ext cx="1708220" cy="241161"/>
          </a:xfrm>
          <a:prstGeom prst="rect">
            <a:avLst/>
          </a:prstGeom>
          <a:noFill/>
        </p:spPr>
        <p:txBody>
          <a:bodyPr wrap="none" rtlCol="0" anchor="ctr" anchorCtr="0">
            <a:noAutofit/>
          </a:bodyPr>
          <a:lstStyle/>
          <a:p>
            <a:pPr algn="l"/>
            <a:r>
              <a:rPr lang="en-US" sz="1400" b="1" dirty="0" smtClean="0"/>
              <a:t>Technique #4</a:t>
            </a:r>
            <a:endParaRPr lang="en-US" sz="1400" b="1" dirty="0"/>
          </a:p>
        </p:txBody>
      </p:sp>
      <p:sp>
        <p:nvSpPr>
          <p:cNvPr id="31" name="Right Arrow 30"/>
          <p:cNvSpPr/>
          <p:nvPr/>
        </p:nvSpPr>
        <p:spPr bwMode="auto">
          <a:xfrm>
            <a:off x="2617989" y="5258508"/>
            <a:ext cx="3929161"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all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32" name="Right Arrow 31"/>
          <p:cNvSpPr/>
          <p:nvPr/>
        </p:nvSpPr>
        <p:spPr bwMode="auto">
          <a:xfrm flipH="1">
            <a:off x="2609382" y="5598202"/>
            <a:ext cx="3925406"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all routes from the core into the edge.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Preventing Routing Loops</a:t>
            </a:r>
            <a:endParaRPr lang="en-US" sz="3600" dirty="0"/>
          </a:p>
        </p:txBody>
      </p:sp>
      <p:sp>
        <p:nvSpPr>
          <p:cNvPr id="3" name="Content Placeholder 2"/>
          <p:cNvSpPr>
            <a:spLocks noGrp="1"/>
          </p:cNvSpPr>
          <p:nvPr>
            <p:ph idx="1"/>
          </p:nvPr>
        </p:nvSpPr>
        <p:spPr/>
        <p:txBody>
          <a:bodyPr/>
          <a:lstStyle/>
          <a:p>
            <a:r>
              <a:rPr lang="en-US" dirty="0" smtClean="0">
                <a:solidFill>
                  <a:srgbClr val="000000"/>
                </a:solidFill>
              </a:rPr>
              <a:t>The safest way to perform redistribution is to redistribute routes in only one direction, on only one boundary router within the network. </a:t>
            </a:r>
          </a:p>
          <a:p>
            <a:pPr lvl="1"/>
            <a:r>
              <a:rPr lang="en-US" dirty="0" smtClean="0">
                <a:solidFill>
                  <a:srgbClr val="000000"/>
                </a:solidFill>
              </a:rPr>
              <a:t>However, that this results in a single point of failure in the network.</a:t>
            </a:r>
          </a:p>
          <a:p>
            <a:r>
              <a:rPr lang="en-US" dirty="0" smtClean="0">
                <a:solidFill>
                  <a:srgbClr val="000000"/>
                </a:solidFill>
              </a:rPr>
              <a:t>If redistribution must be done in both directions or on multiple boundary routers, the redistribution should be tuned to avoid problems such as suboptimal routing and routing loops.</a:t>
            </a:r>
            <a:endParaRPr lang="en-US" dirty="0">
              <a:solidFill>
                <a:srgbClr val="00000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4500" name="Rectangle 4"/>
          <p:cNvSpPr>
            <a:spLocks noGrp="1" noChangeArrowheads="1"/>
          </p:cNvSpPr>
          <p:nvPr>
            <p:ph type="title"/>
          </p:nvPr>
        </p:nvSpPr>
        <p:spPr/>
        <p:txBody>
          <a:bodyPr/>
          <a:lstStyle/>
          <a:p>
            <a:r>
              <a:rPr lang="en-US" sz="3600" dirty="0" smtClean="0"/>
              <a:t>Redistribution Guidelines</a:t>
            </a:r>
          </a:p>
        </p:txBody>
      </p:sp>
      <p:sp>
        <p:nvSpPr>
          <p:cNvPr id="874501" name="Rectangle 5"/>
          <p:cNvSpPr>
            <a:spLocks noGrp="1" noChangeArrowheads="1"/>
          </p:cNvSpPr>
          <p:nvPr>
            <p:ph idx="1"/>
          </p:nvPr>
        </p:nvSpPr>
        <p:spPr/>
        <p:txBody>
          <a:bodyPr/>
          <a:lstStyle/>
          <a:p>
            <a:r>
              <a:rPr lang="en-US" dirty="0" smtClean="0">
                <a:solidFill>
                  <a:srgbClr val="000000"/>
                </a:solidFill>
              </a:rPr>
              <a:t>Do not overlap routing protocols. </a:t>
            </a:r>
          </a:p>
          <a:p>
            <a:pPr lvl="1"/>
            <a:r>
              <a:rPr lang="en-US" dirty="0" smtClean="0">
                <a:solidFill>
                  <a:srgbClr val="000000"/>
                </a:solidFill>
              </a:rPr>
              <a:t>Do not run two different protocols in the same Internetwork. </a:t>
            </a:r>
          </a:p>
          <a:p>
            <a:pPr lvl="1"/>
            <a:r>
              <a:rPr lang="en-US" dirty="0" smtClean="0">
                <a:solidFill>
                  <a:srgbClr val="000000"/>
                </a:solidFill>
              </a:rPr>
              <a:t>Instead, have distinct boundaries between networks that use different routing protocols. </a:t>
            </a:r>
          </a:p>
          <a:p>
            <a:r>
              <a:rPr lang="en-US" dirty="0" smtClean="0">
                <a:solidFill>
                  <a:srgbClr val="000000"/>
                </a:solidFill>
              </a:rPr>
              <a:t>Be familiar with your network. </a:t>
            </a:r>
          </a:p>
          <a:p>
            <a:pPr lvl="1"/>
            <a:r>
              <a:rPr lang="en-US" dirty="0" smtClean="0">
                <a:solidFill>
                  <a:srgbClr val="000000"/>
                </a:solidFill>
              </a:rPr>
              <a:t>Knowing the network will result in the best decision being made. </a:t>
            </a:r>
          </a:p>
          <a:p>
            <a:pPr lvl="1"/>
            <a:endParaRPr lang="en-US" dirty="0" smtClean="0">
              <a:solidFill>
                <a:srgbClr val="000000"/>
              </a:solidFill>
            </a:endParaRPr>
          </a:p>
        </p:txBody>
      </p:sp>
      <p:sp>
        <p:nvSpPr>
          <p:cNvPr id="874499" name="Rectangle 3"/>
          <p:cNvSpPr>
            <a:spLocks noChangeArrowheads="1"/>
          </p:cNvSpPr>
          <p:nvPr/>
        </p:nvSpPr>
        <p:spPr bwMode="auto">
          <a:xfrm>
            <a:off x="457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b="0" dirty="0">
              <a:solidFill>
                <a:srgbClr val="EAEC5E"/>
              </a:solidFill>
              <a:effectLst>
                <a:outerShdw blurRad="38100" dist="38100" dir="2700000" algn="tl">
                  <a:srgbClr val="C0C0C0"/>
                </a:outerShdw>
              </a:effectLst>
              <a:latin typeface="Times New Roman" pitchFamily="18"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lvl="0" algn="l" defTabSz="814388" eaLnBrk="1" hangingPunct="1">
              <a:defRPr/>
            </a:pPr>
            <a:r>
              <a:rPr lang="en-US" sz="2800" b="1" kern="0" dirty="0" smtClean="0">
                <a:solidFill>
                  <a:schemeClr val="bg1"/>
                </a:solidFill>
                <a:latin typeface="+mj-lt"/>
                <a:ea typeface="+mj-ea"/>
                <a:cs typeface="+mj-cs"/>
              </a:rPr>
              <a:t>Implementing Route Redistribution</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268941" y="1188910"/>
            <a:ext cx="8532159" cy="549021"/>
          </a:xfrm>
        </p:spPr>
        <p:txBody>
          <a:bodyPr>
            <a:noAutofit/>
          </a:bodyPr>
          <a:lstStyle/>
          <a:p>
            <a:r>
              <a:rPr lang="en-US" sz="3600" dirty="0" smtClean="0"/>
              <a:t>Redistribution Supports All Protocols</a:t>
            </a:r>
            <a:endParaRPr lang="en-US" sz="3600" dirty="0"/>
          </a:p>
        </p:txBody>
      </p:sp>
      <p:sp>
        <p:nvSpPr>
          <p:cNvPr id="4" name="Text Placeholder 3"/>
          <p:cNvSpPr>
            <a:spLocks noGrp="1"/>
          </p:cNvSpPr>
          <p:nvPr>
            <p:ph type="body" sz="quarter" idx="10"/>
          </p:nvPr>
        </p:nvSpPr>
        <p:spPr>
          <a:xfrm>
            <a:off x="325809" y="2024672"/>
            <a:ext cx="8531114" cy="3961417"/>
          </a:xfrm>
        </p:spPr>
        <p:txBody>
          <a:bodyPr>
            <a:normAutofit/>
          </a:bodyPr>
          <a:lstStyle/>
          <a:p>
            <a:pPr>
              <a:lnSpc>
                <a:spcPct val="110000"/>
              </a:lnSpc>
            </a:pPr>
            <a:r>
              <a:rPr lang="en-US" dirty="0" smtClean="0">
                <a:solidFill>
                  <a:srgbClr val="000000"/>
                </a:solidFill>
              </a:rPr>
              <a:t>R1(config)# </a:t>
            </a:r>
            <a:r>
              <a:rPr lang="en-US" b="1" dirty="0" smtClean="0">
                <a:solidFill>
                  <a:srgbClr val="000000"/>
                </a:solidFill>
              </a:rPr>
              <a:t>router rip</a:t>
            </a:r>
          </a:p>
          <a:p>
            <a:pPr>
              <a:lnSpc>
                <a:spcPct val="110000"/>
              </a:lnSpc>
            </a:pPr>
            <a:r>
              <a:rPr lang="en-US" dirty="0" smtClean="0">
                <a:solidFill>
                  <a:srgbClr val="000000"/>
                </a:solidFill>
              </a:rPr>
              <a:t>R1(config-router)# </a:t>
            </a:r>
            <a:r>
              <a:rPr lang="en-US" b="1" dirty="0" smtClean="0">
                <a:solidFill>
                  <a:srgbClr val="000000"/>
                </a:solidFill>
              </a:rPr>
              <a:t>redistribute ?</a:t>
            </a:r>
          </a:p>
          <a:p>
            <a:pPr>
              <a:lnSpc>
                <a:spcPct val="110000"/>
              </a:lnSpc>
            </a:pPr>
            <a:r>
              <a:rPr lang="en-US" b="1" dirty="0" smtClean="0">
                <a:solidFill>
                  <a:srgbClr val="000000"/>
                </a:solidFill>
              </a:rPr>
              <a:t>  </a:t>
            </a:r>
            <a:r>
              <a:rPr lang="en-US" dirty="0" smtClean="0">
                <a:solidFill>
                  <a:srgbClr val="000000"/>
                </a:solidFill>
              </a:rPr>
              <a:t>bgp        Border Gateway Protocol (BGP)</a:t>
            </a:r>
          </a:p>
          <a:p>
            <a:pPr>
              <a:lnSpc>
                <a:spcPct val="110000"/>
              </a:lnSpc>
            </a:pPr>
            <a:r>
              <a:rPr lang="en-US" dirty="0" smtClean="0">
                <a:solidFill>
                  <a:srgbClr val="000000"/>
                </a:solidFill>
              </a:rPr>
              <a:t>  connected  Connected</a:t>
            </a:r>
          </a:p>
          <a:p>
            <a:pPr>
              <a:lnSpc>
                <a:spcPct val="110000"/>
              </a:lnSpc>
            </a:pPr>
            <a:r>
              <a:rPr lang="en-US" dirty="0" smtClean="0">
                <a:solidFill>
                  <a:srgbClr val="000000"/>
                </a:solidFill>
              </a:rPr>
              <a:t>  eigrp      Enhanced Interior Gateway Routing Protocol (EIGRP)</a:t>
            </a:r>
          </a:p>
          <a:p>
            <a:pPr>
              <a:lnSpc>
                <a:spcPct val="110000"/>
              </a:lnSpc>
            </a:pPr>
            <a:r>
              <a:rPr lang="en-US" dirty="0" smtClean="0">
                <a:solidFill>
                  <a:srgbClr val="000000"/>
                </a:solidFill>
              </a:rPr>
              <a:t>  isis       ISO IS-IS</a:t>
            </a:r>
          </a:p>
          <a:p>
            <a:pPr>
              <a:lnSpc>
                <a:spcPct val="110000"/>
              </a:lnSpc>
            </a:pPr>
            <a:r>
              <a:rPr lang="en-US" dirty="0" smtClean="0">
                <a:solidFill>
                  <a:srgbClr val="000000"/>
                </a:solidFill>
              </a:rPr>
              <a:t>  iso-igrp   IGRP for OSI networks</a:t>
            </a:r>
          </a:p>
          <a:p>
            <a:pPr>
              <a:lnSpc>
                <a:spcPct val="110000"/>
              </a:lnSpc>
            </a:pPr>
            <a:r>
              <a:rPr lang="en-US" dirty="0" smtClean="0">
                <a:solidFill>
                  <a:srgbClr val="000000"/>
                </a:solidFill>
              </a:rPr>
              <a:t>  metric     </a:t>
            </a:r>
            <a:r>
              <a:rPr lang="en-US" dirty="0" err="1" smtClean="0">
                <a:solidFill>
                  <a:srgbClr val="000000"/>
                </a:solidFill>
              </a:rPr>
              <a:t>Metric</a:t>
            </a:r>
            <a:r>
              <a:rPr lang="en-US" dirty="0" smtClean="0">
                <a:solidFill>
                  <a:srgbClr val="000000"/>
                </a:solidFill>
              </a:rPr>
              <a:t> for redistributed routes</a:t>
            </a:r>
          </a:p>
          <a:p>
            <a:pPr>
              <a:lnSpc>
                <a:spcPct val="110000"/>
              </a:lnSpc>
            </a:pPr>
            <a:r>
              <a:rPr lang="en-US" dirty="0" smtClean="0">
                <a:solidFill>
                  <a:srgbClr val="000000"/>
                </a:solidFill>
              </a:rPr>
              <a:t>  mobile     Mobile routes</a:t>
            </a:r>
          </a:p>
          <a:p>
            <a:pPr>
              <a:lnSpc>
                <a:spcPct val="110000"/>
              </a:lnSpc>
            </a:pPr>
            <a:r>
              <a:rPr lang="en-US" dirty="0" smtClean="0">
                <a:solidFill>
                  <a:srgbClr val="000000"/>
                </a:solidFill>
              </a:rPr>
              <a:t>  odr        On Demand stub Routes</a:t>
            </a:r>
          </a:p>
          <a:p>
            <a:pPr>
              <a:lnSpc>
                <a:spcPct val="110000"/>
              </a:lnSpc>
            </a:pPr>
            <a:r>
              <a:rPr lang="en-US" dirty="0" smtClean="0">
                <a:solidFill>
                  <a:srgbClr val="000000"/>
                </a:solidFill>
              </a:rPr>
              <a:t>  ospf       Open Shortest Path First (OSPF)</a:t>
            </a:r>
          </a:p>
          <a:p>
            <a:pPr>
              <a:lnSpc>
                <a:spcPct val="110000"/>
              </a:lnSpc>
            </a:pPr>
            <a:r>
              <a:rPr lang="en-US" dirty="0" smtClean="0">
                <a:solidFill>
                  <a:srgbClr val="000000"/>
                </a:solidFill>
              </a:rPr>
              <a:t>  rip        Routing Information Protocol (RIP)</a:t>
            </a:r>
          </a:p>
          <a:p>
            <a:pPr>
              <a:lnSpc>
                <a:spcPct val="110000"/>
              </a:lnSpc>
            </a:pPr>
            <a:r>
              <a:rPr lang="en-US" dirty="0" smtClean="0">
                <a:solidFill>
                  <a:srgbClr val="000000"/>
                </a:solidFill>
              </a:rPr>
              <a:t>  route-map  Route map reference</a:t>
            </a:r>
          </a:p>
          <a:p>
            <a:pPr>
              <a:lnSpc>
                <a:spcPct val="110000"/>
              </a:lnSpc>
            </a:pPr>
            <a:r>
              <a:rPr lang="en-US" dirty="0" smtClean="0">
                <a:solidFill>
                  <a:srgbClr val="000000"/>
                </a:solidFill>
              </a:rPr>
              <a:t>  static     Static routes</a:t>
            </a:r>
          </a:p>
          <a:p>
            <a:pPr>
              <a:lnSpc>
                <a:spcPct val="110000"/>
              </a:lnSpc>
            </a:pPr>
            <a:r>
              <a:rPr lang="en-US" dirty="0" smtClean="0">
                <a:solidFill>
                  <a:srgbClr val="000000"/>
                </a:solidFill>
              </a:rPr>
              <a:t>R1(config-router)# </a:t>
            </a:r>
            <a:r>
              <a:rPr lang="en-US" b="1" dirty="0" smtClean="0">
                <a:solidFill>
                  <a:srgbClr val="000000"/>
                </a:solidFill>
              </a:rPr>
              <a:t>redistribute</a:t>
            </a:r>
            <a:endParaRPr lang="en-US" dirty="0" smtClean="0">
              <a:solidFill>
                <a:srgbClr val="000000"/>
              </a:solidFill>
            </a:endParaRPr>
          </a:p>
          <a:p>
            <a:pPr>
              <a:lnSpc>
                <a:spcPct val="110000"/>
              </a:lnSpc>
            </a:pPr>
            <a:endParaRPr lang="en-US" dirty="0">
              <a:solidFill>
                <a:srgbClr val="000000"/>
              </a:solidFill>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Key Route Redistribution Points</a:t>
            </a:r>
            <a:endParaRPr lang="en-US" sz="3600"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000000"/>
                </a:solidFill>
              </a:rPr>
              <a:t>Routes are redistributed </a:t>
            </a:r>
            <a:r>
              <a:rPr lang="en-US" i="1" dirty="0" smtClean="0">
                <a:solidFill>
                  <a:srgbClr val="000000"/>
                </a:solidFill>
              </a:rPr>
              <a:t>into</a:t>
            </a:r>
            <a:r>
              <a:rPr lang="en-US" dirty="0" smtClean="0">
                <a:solidFill>
                  <a:srgbClr val="000000"/>
                </a:solidFill>
              </a:rPr>
              <a:t> a routing protocol.</a:t>
            </a:r>
          </a:p>
          <a:p>
            <a:pPr lvl="1"/>
            <a:r>
              <a:rPr lang="en-US" dirty="0" smtClean="0">
                <a:solidFill>
                  <a:srgbClr val="000000"/>
                </a:solidFill>
              </a:rPr>
              <a:t>Therefore,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redistribute</a:t>
            </a:r>
            <a:r>
              <a:rPr lang="en-US" dirty="0" smtClean="0">
                <a:solidFill>
                  <a:srgbClr val="000000"/>
                </a:solidFill>
                <a:latin typeface="Courier New" pitchFamily="49" charset="0"/>
                <a:cs typeface="Courier New" pitchFamily="49" charset="0"/>
              </a:rPr>
              <a:t> </a:t>
            </a:r>
            <a:r>
              <a:rPr lang="en-US" dirty="0" smtClean="0">
                <a:solidFill>
                  <a:srgbClr val="000000"/>
                </a:solidFill>
              </a:rPr>
              <a:t>command is configured under the routing process that is </a:t>
            </a:r>
            <a:r>
              <a:rPr lang="en-US" i="1" dirty="0" smtClean="0">
                <a:solidFill>
                  <a:srgbClr val="000000"/>
                </a:solidFill>
              </a:rPr>
              <a:t>receiving </a:t>
            </a:r>
            <a:r>
              <a:rPr lang="en-US" dirty="0" smtClean="0">
                <a:solidFill>
                  <a:srgbClr val="000000"/>
                </a:solidFill>
              </a:rPr>
              <a:t>the redistributed routes.</a:t>
            </a:r>
          </a:p>
          <a:p>
            <a:r>
              <a:rPr lang="en-US" dirty="0" smtClean="0">
                <a:solidFill>
                  <a:srgbClr val="000000"/>
                </a:solidFill>
              </a:rPr>
              <a:t>Routes can only be redistributed between routing protocols that support the same protocol stack.</a:t>
            </a:r>
          </a:p>
          <a:p>
            <a:pPr lvl="1"/>
            <a:r>
              <a:rPr lang="en-US" dirty="0" smtClean="0">
                <a:solidFill>
                  <a:srgbClr val="000000"/>
                </a:solidFill>
              </a:rPr>
              <a:t>For example IPv4 to IPv4 and IPv6 to IPv6.</a:t>
            </a:r>
          </a:p>
          <a:p>
            <a:pPr lvl="1"/>
            <a:r>
              <a:rPr lang="en-US" dirty="0" smtClean="0">
                <a:solidFill>
                  <a:srgbClr val="000000"/>
                </a:solidFill>
              </a:rPr>
              <a:t>However, IPv4 routes cannot be redistributed into IPv6.</a:t>
            </a:r>
          </a:p>
          <a:p>
            <a:r>
              <a:rPr lang="en-US" dirty="0" smtClean="0">
                <a:solidFill>
                  <a:srgbClr val="000000"/>
                </a:solidFill>
              </a:rPr>
              <a:t>The method used to configure redistribution varies among combinations of routing protocols. </a:t>
            </a:r>
          </a:p>
          <a:p>
            <a:pPr lvl="1"/>
            <a:r>
              <a:rPr lang="en-US" dirty="0" smtClean="0">
                <a:solidFill>
                  <a:srgbClr val="000000"/>
                </a:solidFill>
              </a:rPr>
              <a:t>For example, some routing protocols require a metric to be configured during redistribution, but others do not.</a:t>
            </a:r>
            <a:endParaRPr lang="en-US" dirty="0">
              <a:solidFill>
                <a:srgbClr val="00000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dirty="0" smtClean="0"/>
              <a:t>Generic Redistribution Steps</a:t>
            </a:r>
            <a:endParaRPr lang="en-US" sz="3600" dirty="0"/>
          </a:p>
        </p:txBody>
      </p:sp>
      <p:sp>
        <p:nvSpPr>
          <p:cNvPr id="3" name="Content Placeholder 2"/>
          <p:cNvSpPr>
            <a:spLocks noGrp="1"/>
          </p:cNvSpPr>
          <p:nvPr>
            <p:ph idx="1"/>
          </p:nvPr>
        </p:nvSpPr>
        <p:spPr/>
        <p:txBody>
          <a:bodyPr>
            <a:normAutofit fontScale="77500" lnSpcReduction="20000"/>
          </a:bodyPr>
          <a:lstStyle/>
          <a:p>
            <a:pPr marL="457200" indent="-457200">
              <a:buFont typeface="+mj-lt"/>
              <a:buAutoNum type="arabicPeriod"/>
            </a:pPr>
            <a:r>
              <a:rPr lang="en-US" dirty="0" smtClean="0">
                <a:solidFill>
                  <a:srgbClr val="000000"/>
                </a:solidFill>
              </a:rPr>
              <a:t>Identify the boundary router(s) that will perform redistribution.</a:t>
            </a:r>
          </a:p>
          <a:p>
            <a:pPr marL="457200" indent="-457200">
              <a:buFont typeface="+mj-lt"/>
              <a:buAutoNum type="arabicPeriod"/>
            </a:pPr>
            <a:r>
              <a:rPr lang="en-US" dirty="0" smtClean="0">
                <a:solidFill>
                  <a:srgbClr val="000000"/>
                </a:solidFill>
              </a:rPr>
              <a:t>Determine which routing protocol is the core protocol. </a:t>
            </a:r>
          </a:p>
          <a:p>
            <a:pPr marL="457200" indent="-457200">
              <a:buFont typeface="+mj-lt"/>
              <a:buAutoNum type="arabicPeriod"/>
            </a:pPr>
            <a:r>
              <a:rPr lang="en-US" dirty="0" smtClean="0">
                <a:solidFill>
                  <a:srgbClr val="000000"/>
                </a:solidFill>
              </a:rPr>
              <a:t>Determine which routing protocol is the edge protocol.</a:t>
            </a:r>
          </a:p>
          <a:p>
            <a:pPr marL="682625" lvl="1" indent="-169863"/>
            <a:r>
              <a:rPr lang="en-US" dirty="0" smtClean="0">
                <a:solidFill>
                  <a:srgbClr val="000000"/>
                </a:solidFill>
              </a:rPr>
              <a:t>Determine whether all routes from the edge protocol need to be propagated into the core and consider methods that reduce the number of routes.</a:t>
            </a:r>
          </a:p>
          <a:p>
            <a:pPr marL="457200" indent="-457200">
              <a:buFont typeface="+mj-lt"/>
              <a:buAutoNum type="arabicPeriod"/>
            </a:pPr>
            <a:r>
              <a:rPr lang="en-US" dirty="0" smtClean="0">
                <a:solidFill>
                  <a:srgbClr val="000000"/>
                </a:solidFill>
              </a:rPr>
              <a:t>Select a method for injecting the required routes into the core. </a:t>
            </a:r>
          </a:p>
          <a:p>
            <a:pPr marL="682625" lvl="1" indent="-169863"/>
            <a:r>
              <a:rPr lang="en-US" dirty="0" smtClean="0">
                <a:solidFill>
                  <a:srgbClr val="000000"/>
                </a:solidFill>
              </a:rPr>
              <a:t>Summarized routes at network boundaries minimizes the number of new entries in the routing table of the core routers.</a:t>
            </a:r>
          </a:p>
          <a:p>
            <a:pPr marL="457200" indent="-457200">
              <a:buFont typeface="+mj-lt"/>
              <a:buAutoNum type="arabicPeriod"/>
            </a:pPr>
            <a:r>
              <a:rPr lang="en-US" dirty="0" smtClean="0">
                <a:solidFill>
                  <a:srgbClr val="000000"/>
                </a:solidFill>
              </a:rPr>
              <a:t>Consider how to inject the core routing information into the edge protocol.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p:txBody>
          <a:bodyPr/>
          <a:lstStyle/>
          <a:p>
            <a:pPr algn="l"/>
            <a:r>
              <a:rPr lang="en-US" sz="3600" dirty="0" smtClean="0"/>
              <a:t>Redistributing into RIP</a:t>
            </a:r>
            <a:endParaRPr lang="en-US" sz="3600" dirty="0"/>
          </a:p>
        </p:txBody>
      </p:sp>
      <p:sp>
        <p:nvSpPr>
          <p:cNvPr id="13" name="Content Placeholder 12"/>
          <p:cNvSpPr>
            <a:spLocks noGrp="1"/>
          </p:cNvSpPr>
          <p:nvPr>
            <p:ph idx="1"/>
          </p:nvPr>
        </p:nvSpPr>
        <p:spPr>
          <a:xfrm>
            <a:off x="279400" y="1002406"/>
            <a:ext cx="8316913" cy="491994"/>
          </a:xfrm>
        </p:spPr>
        <p:txBody>
          <a:bodyPr/>
          <a:lstStyle/>
          <a:p>
            <a:r>
              <a:rPr lang="en-US" dirty="0" smtClean="0">
                <a:solidFill>
                  <a:srgbClr val="000000"/>
                </a:solidFill>
              </a:rPr>
              <a:t>Redistribute routes into RIP.</a:t>
            </a:r>
            <a:endParaRPr lang="en-US" dirty="0">
              <a:solidFill>
                <a:srgbClr val="000000"/>
              </a:solidFill>
            </a:endParaRPr>
          </a:p>
        </p:txBody>
      </p:sp>
      <p:sp>
        <p:nvSpPr>
          <p:cNvPr id="14" name="Text Placeholder 13"/>
          <p:cNvSpPr>
            <a:spLocks noGrp="1"/>
          </p:cNvSpPr>
          <p:nvPr>
            <p:ph type="body" sz="quarter" idx="10"/>
          </p:nvPr>
        </p:nvSpPr>
        <p:spPr>
          <a:xfrm>
            <a:off x="613533" y="1433765"/>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1802211"/>
            <a:ext cx="7745412" cy="590469"/>
          </a:xfrm>
        </p:spPr>
        <p:txBody>
          <a:bodyPr>
            <a:normAutofit/>
          </a:bodyPr>
          <a:lstStyle/>
          <a:p>
            <a:r>
              <a:rPr lang="en-US" dirty="0" smtClean="0">
                <a:solidFill>
                  <a:srgbClr val="000000"/>
                </a:solidFill>
              </a:rPr>
              <a:t>redistribute</a:t>
            </a:r>
            <a:r>
              <a:rPr lang="en-US" dirty="0" smtClean="0"/>
              <a:t> </a:t>
            </a:r>
            <a:r>
              <a:rPr lang="en-US" b="0" i="1" dirty="0" smtClean="0"/>
              <a:t>protocol </a:t>
            </a:r>
            <a:r>
              <a:rPr lang="en-US" dirty="0" smtClean="0"/>
              <a:t>[</a:t>
            </a:r>
            <a:r>
              <a:rPr lang="en-US" b="0" i="1" dirty="0" smtClean="0"/>
              <a:t>process-id</a:t>
            </a:r>
            <a:r>
              <a:rPr lang="en-US" dirty="0" smtClean="0"/>
              <a:t>] [match </a:t>
            </a:r>
            <a:r>
              <a:rPr lang="en-US" b="0" i="1" dirty="0" smtClean="0"/>
              <a:t>route-type</a:t>
            </a:r>
            <a:r>
              <a:rPr lang="en-US" dirty="0" smtClean="0"/>
              <a:t>] [metric </a:t>
            </a:r>
            <a:r>
              <a:rPr lang="en-US" b="0" i="1" dirty="0" smtClean="0"/>
              <a:t>metric-value</a:t>
            </a:r>
            <a:r>
              <a:rPr lang="en-US" dirty="0" smtClean="0"/>
              <a:t>] [route-map </a:t>
            </a:r>
            <a:r>
              <a:rPr lang="en-US" b="0" i="1" dirty="0" smtClean="0"/>
              <a:t>map-tag</a:t>
            </a:r>
            <a:r>
              <a:rPr lang="en-US" dirty="0" smtClean="0"/>
              <a:t>]</a:t>
            </a:r>
            <a:endParaRPr lang="en-US" dirty="0"/>
          </a:p>
        </p:txBody>
      </p:sp>
      <p:graphicFrame>
        <p:nvGraphicFramePr>
          <p:cNvPr id="7" name="Table 6"/>
          <p:cNvGraphicFramePr>
            <a:graphicFrameLocks noGrp="1"/>
          </p:cNvGraphicFramePr>
          <p:nvPr/>
        </p:nvGraphicFramePr>
        <p:xfrm>
          <a:off x="624840" y="2433320"/>
          <a:ext cx="7863840" cy="4305299"/>
        </p:xfrm>
        <a:graphic>
          <a:graphicData uri="http://schemas.openxmlformats.org/drawingml/2006/table">
            <a:tbl>
              <a:tblPr firstRow="1" bandRow="1">
                <a:tableStyleId>{5C22544A-7EE6-4342-B048-85BDC9FD1C3A}</a:tableStyleId>
              </a:tblPr>
              <a:tblGrid>
                <a:gridCol w="1935715"/>
                <a:gridCol w="5928125"/>
              </a:tblGrid>
              <a:tr h="287455">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45720" marR="4572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45720" marR="45720" anchor="ctr"/>
                </a:tc>
              </a:tr>
              <a:tr h="287455">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protocol</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The source protocol from which routes are redistributed</a:t>
                      </a:r>
                      <a:r>
                        <a:rPr lang="en-US" sz="1400" kern="1200" dirty="0" smtClean="0">
                          <a:solidFill>
                            <a:schemeClr val="dk1"/>
                          </a:solidFill>
                          <a:latin typeface="+mn-lt"/>
                          <a:ea typeface="+mn-ea"/>
                          <a:cs typeface="+mn-cs"/>
                        </a:rPr>
                        <a:t>.</a:t>
                      </a:r>
                      <a:endParaRPr lang="en-US" sz="1400" kern="1200" dirty="0">
                        <a:solidFill>
                          <a:schemeClr val="dk1"/>
                        </a:solidFill>
                        <a:latin typeface="+mn-lt"/>
                        <a:ea typeface="+mn-ea"/>
                        <a:cs typeface="+mn-cs"/>
                      </a:endParaRPr>
                    </a:p>
                  </a:txBody>
                  <a:tcPr marL="45720" marR="45720" anchor="ctr"/>
                </a:tc>
              </a:tr>
              <a:tr h="869146">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process-id</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smtClean="0">
                          <a:solidFill>
                            <a:schemeClr val="dk1"/>
                          </a:solidFill>
                          <a:latin typeface="+mn-lt"/>
                          <a:ea typeface="+mn-ea"/>
                          <a:cs typeface="+mn-cs"/>
                        </a:rPr>
                        <a:t>For </a:t>
                      </a:r>
                      <a:r>
                        <a:rPr lang="en-US" sz="1400" kern="1200" dirty="0">
                          <a:solidFill>
                            <a:schemeClr val="dk1"/>
                          </a:solidFill>
                          <a:latin typeface="+mn-lt"/>
                          <a:ea typeface="+mn-ea"/>
                          <a:cs typeface="+mn-cs"/>
                        </a:rPr>
                        <a:t>OSPF, this value is an OSPF process ID. </a:t>
                      </a:r>
                      <a:endParaRPr lang="en-US" sz="1400" kern="1200" dirty="0" smtClean="0">
                        <a:solidFill>
                          <a:schemeClr val="dk1"/>
                        </a:solidFill>
                        <a:latin typeface="+mn-lt"/>
                        <a:ea typeface="+mn-ea"/>
                        <a:cs typeface="+mn-cs"/>
                      </a:endParaRPr>
                    </a:p>
                    <a:p>
                      <a:pPr marL="0" marR="0" indent="0" algn="l" defTabSz="914400" rtl="0" eaLnBrk="1" fontAlgn="auto" latinLnBrk="0" hangingPunct="1">
                        <a:lnSpc>
                          <a:spcPct val="100000"/>
                        </a:lnSpc>
                        <a:spcBef>
                          <a:spcPts val="300"/>
                        </a:spcBef>
                        <a:spcAft>
                          <a:spcPts val="600"/>
                        </a:spcAft>
                        <a:buClrTx/>
                        <a:buSzTx/>
                        <a:buFontTx/>
                        <a:buNone/>
                        <a:tabLst/>
                        <a:defRPr/>
                      </a:pPr>
                      <a:r>
                        <a:rPr lang="en-US" sz="1400" kern="1200" dirty="0" smtClean="0">
                          <a:solidFill>
                            <a:schemeClr val="dk1"/>
                          </a:solidFill>
                          <a:latin typeface="+mn-lt"/>
                          <a:ea typeface="+mn-ea"/>
                          <a:cs typeface="+mn-cs"/>
                        </a:rPr>
                        <a:t>For EIGRP or BGP, this value is an AS number. </a:t>
                      </a:r>
                    </a:p>
                    <a:p>
                      <a:pPr marL="0" marR="0">
                        <a:lnSpc>
                          <a:spcPct val="100000"/>
                        </a:lnSpc>
                        <a:spcBef>
                          <a:spcPts val="300"/>
                        </a:spcBef>
                        <a:spcAft>
                          <a:spcPts val="600"/>
                        </a:spcAft>
                      </a:pPr>
                      <a:r>
                        <a:rPr lang="en-US" sz="1400" kern="1200" dirty="0" smtClean="0">
                          <a:solidFill>
                            <a:schemeClr val="dk1"/>
                          </a:solidFill>
                          <a:latin typeface="+mn-lt"/>
                          <a:ea typeface="+mn-ea"/>
                          <a:cs typeface="+mn-cs"/>
                        </a:rPr>
                        <a:t>This </a:t>
                      </a:r>
                      <a:r>
                        <a:rPr lang="en-US" sz="1400" kern="1200" dirty="0">
                          <a:solidFill>
                            <a:schemeClr val="dk1"/>
                          </a:solidFill>
                          <a:latin typeface="+mn-lt"/>
                          <a:ea typeface="+mn-ea"/>
                          <a:cs typeface="+mn-cs"/>
                        </a:rPr>
                        <a:t>parameter is not required for IS-IS.</a:t>
                      </a:r>
                    </a:p>
                  </a:txBody>
                  <a:tcPr marL="45720" marR="45720" anchor="ctr"/>
                </a:tc>
              </a:tr>
              <a:tr h="426949">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route-type</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(Optional) A parameter used when redistributing OSPF routes into another routing protocol. </a:t>
                      </a:r>
                    </a:p>
                  </a:txBody>
                  <a:tcPr marL="45720" marR="45720" anchor="ctr"/>
                </a:tc>
              </a:tr>
              <a:tr h="1181733">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metric-value</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(Optional) A parameter used to specify the RIP </a:t>
                      </a:r>
                      <a:r>
                        <a:rPr lang="en-US" sz="1400" kern="1200" dirty="0" smtClean="0">
                          <a:solidFill>
                            <a:schemeClr val="dk1"/>
                          </a:solidFill>
                          <a:latin typeface="+mn-lt"/>
                          <a:ea typeface="+mn-ea"/>
                          <a:cs typeface="+mn-cs"/>
                        </a:rPr>
                        <a:t>hop count seed </a:t>
                      </a:r>
                      <a:r>
                        <a:rPr lang="en-US" sz="1400" kern="1200" dirty="0">
                          <a:solidFill>
                            <a:schemeClr val="dk1"/>
                          </a:solidFill>
                          <a:latin typeface="+mn-lt"/>
                          <a:ea typeface="+mn-ea"/>
                          <a:cs typeface="+mn-cs"/>
                        </a:rPr>
                        <a:t>metric for the redistributed route. </a:t>
                      </a:r>
                      <a:endParaRPr lang="en-US" sz="1400" kern="1200" dirty="0" smtClean="0">
                        <a:solidFill>
                          <a:schemeClr val="dk1"/>
                        </a:solidFill>
                        <a:latin typeface="+mn-lt"/>
                        <a:ea typeface="+mn-ea"/>
                        <a:cs typeface="+mn-cs"/>
                      </a:endParaRPr>
                    </a:p>
                    <a:p>
                      <a:pPr marL="0" marR="0">
                        <a:lnSpc>
                          <a:spcPct val="100000"/>
                        </a:lnSpc>
                        <a:spcBef>
                          <a:spcPts val="300"/>
                        </a:spcBef>
                        <a:spcAft>
                          <a:spcPts val="600"/>
                        </a:spcAft>
                      </a:pPr>
                      <a:r>
                        <a:rPr lang="en-US" sz="1400" kern="1200" dirty="0" smtClean="0">
                          <a:solidFill>
                            <a:schemeClr val="dk1"/>
                          </a:solidFill>
                          <a:latin typeface="+mn-lt"/>
                          <a:ea typeface="+mn-ea"/>
                          <a:cs typeface="+mn-cs"/>
                        </a:rPr>
                        <a:t>If </a:t>
                      </a:r>
                      <a:r>
                        <a:rPr lang="en-US" sz="1400" kern="1200" dirty="0">
                          <a:solidFill>
                            <a:schemeClr val="dk1"/>
                          </a:solidFill>
                          <a:latin typeface="+mn-lt"/>
                          <a:ea typeface="+mn-ea"/>
                          <a:cs typeface="+mn-cs"/>
                        </a:rPr>
                        <a:t>this value is not specified and no value is specified using the</a:t>
                      </a:r>
                      <a:r>
                        <a:rPr lang="en-US" sz="1400" b="1" kern="1200" dirty="0">
                          <a:solidFill>
                            <a:schemeClr val="dk1"/>
                          </a:solidFill>
                          <a:latin typeface="Courier New" pitchFamily="49" charset="0"/>
                          <a:ea typeface="+mn-ea"/>
                          <a:cs typeface="Courier New" pitchFamily="49" charset="0"/>
                        </a:rPr>
                        <a:t> default-metric </a:t>
                      </a:r>
                      <a:r>
                        <a:rPr lang="en-US" sz="1400" kern="1200" dirty="0">
                          <a:solidFill>
                            <a:schemeClr val="dk1"/>
                          </a:solidFill>
                          <a:latin typeface="+mn-lt"/>
                          <a:ea typeface="+mn-ea"/>
                          <a:cs typeface="+mn-cs"/>
                        </a:rPr>
                        <a:t>router configuration command, </a:t>
                      </a:r>
                      <a:r>
                        <a:rPr lang="en-US" sz="1400" kern="1200" dirty="0" smtClean="0">
                          <a:solidFill>
                            <a:schemeClr val="dk1"/>
                          </a:solidFill>
                          <a:latin typeface="+mn-lt"/>
                          <a:ea typeface="+mn-ea"/>
                          <a:cs typeface="+mn-cs"/>
                        </a:rPr>
                        <a:t>then the </a:t>
                      </a:r>
                      <a:r>
                        <a:rPr lang="en-US" sz="1400" kern="1200" dirty="0">
                          <a:solidFill>
                            <a:schemeClr val="dk1"/>
                          </a:solidFill>
                          <a:latin typeface="+mn-lt"/>
                          <a:ea typeface="+mn-ea"/>
                          <a:cs typeface="+mn-cs"/>
                        </a:rPr>
                        <a:t>default metric is </a:t>
                      </a:r>
                      <a:r>
                        <a:rPr lang="en-US" sz="1400" kern="1200" dirty="0" smtClean="0">
                          <a:solidFill>
                            <a:schemeClr val="dk1"/>
                          </a:solidFill>
                          <a:latin typeface="+mn-lt"/>
                          <a:ea typeface="+mn-ea"/>
                          <a:cs typeface="+mn-cs"/>
                        </a:rPr>
                        <a:t>0 and interpreted </a:t>
                      </a:r>
                      <a:r>
                        <a:rPr lang="en-US" sz="1400" kern="1200" dirty="0">
                          <a:solidFill>
                            <a:schemeClr val="dk1"/>
                          </a:solidFill>
                          <a:latin typeface="+mn-lt"/>
                          <a:ea typeface="+mn-ea"/>
                          <a:cs typeface="+mn-cs"/>
                        </a:rPr>
                        <a:t>as </a:t>
                      </a:r>
                      <a:r>
                        <a:rPr lang="en-US" sz="1400" kern="1200" dirty="0" smtClean="0">
                          <a:solidFill>
                            <a:schemeClr val="dk1"/>
                          </a:solidFill>
                          <a:latin typeface="+mn-lt"/>
                          <a:ea typeface="+mn-ea"/>
                          <a:cs typeface="+mn-cs"/>
                        </a:rPr>
                        <a:t>infinity which means that routes </a:t>
                      </a:r>
                      <a:r>
                        <a:rPr lang="en-US" sz="1400" kern="1200" dirty="0">
                          <a:solidFill>
                            <a:schemeClr val="dk1"/>
                          </a:solidFill>
                          <a:latin typeface="+mn-lt"/>
                          <a:ea typeface="+mn-ea"/>
                          <a:cs typeface="+mn-cs"/>
                        </a:rPr>
                        <a:t>will not be redistributed. </a:t>
                      </a:r>
                    </a:p>
                  </a:txBody>
                  <a:tcPr marL="45720" marR="45720" anchor="ctr"/>
                </a:tc>
              </a:tr>
              <a:tr h="640423">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map-tag</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RIP routing protocol.</a:t>
                      </a:r>
                    </a:p>
                  </a:txBody>
                  <a:tcPr marL="45720" marR="45720" anchor="ctr"/>
                </a:tc>
              </a:tr>
            </a:tbl>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Redistributing into RIP Example</a:t>
            </a:r>
            <a:endParaRPr lang="en-US" sz="3600" dirty="0"/>
          </a:p>
        </p:txBody>
      </p:sp>
      <p:grpSp>
        <p:nvGrpSpPr>
          <p:cNvPr id="3" name="Group 29"/>
          <p:cNvGrpSpPr/>
          <p:nvPr/>
        </p:nvGrpSpPr>
        <p:grpSpPr>
          <a:xfrm>
            <a:off x="934531" y="2122450"/>
            <a:ext cx="7196193" cy="3584200"/>
            <a:chOff x="934531" y="1439962"/>
            <a:chExt cx="7196193" cy="3584200"/>
          </a:xfrm>
        </p:grpSpPr>
        <p:sp>
          <p:nvSpPr>
            <p:cNvPr id="92" name="Rectangle 91"/>
            <p:cNvSpPr/>
            <p:nvPr/>
          </p:nvSpPr>
          <p:spPr bwMode="auto">
            <a:xfrm>
              <a:off x="3189143" y="4791408"/>
              <a:ext cx="1945571" cy="17246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1682632" cy="20094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875591" y="1684792"/>
              <a:ext cx="2710937" cy="18418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3096671" y="1439962"/>
              <a:ext cx="4570244" cy="67017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ospf 1 metric 3</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046428" cy="59816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192.168.1.0 [120/1]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0 172.16.1.0  [110/50]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6" y="4417630"/>
              <a:ext cx="2046428" cy="596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172.16.0.0 [120/3]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tx1">
                <a:lumMod val="50000"/>
                <a:lumOff val="50000"/>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673582" cy="286232"/>
            </a:xfrm>
            <a:prstGeom prst="rect">
              <a:avLst/>
            </a:prstGeom>
          </p:spPr>
          <p:txBody>
            <a:bodyPr wrap="none">
              <a:spAutoFit/>
            </a:bodyPr>
            <a:lstStyle/>
            <a:p>
              <a:pPr defTabSz="814388"/>
              <a:r>
                <a:rPr lang="en-US" sz="1400" b="1" dirty="0" smtClean="0"/>
                <a:t>OSPF</a:t>
              </a:r>
            </a:p>
          </p:txBody>
        </p:sp>
        <p:sp>
          <p:nvSpPr>
            <p:cNvPr id="62" name="Rectangle 61"/>
            <p:cNvSpPr/>
            <p:nvPr/>
          </p:nvSpPr>
          <p:spPr>
            <a:xfrm>
              <a:off x="4076017" y="2399758"/>
              <a:ext cx="484428" cy="286232"/>
            </a:xfrm>
            <a:prstGeom prst="rect">
              <a:avLst/>
            </a:prstGeom>
          </p:spPr>
          <p:txBody>
            <a:bodyPr wrap="none">
              <a:spAutoFit/>
            </a:bodyPr>
            <a:lstStyle/>
            <a:p>
              <a:pPr defTabSz="814388"/>
              <a:r>
                <a:rPr lang="en-US" sz="1400" b="1" dirty="0" smtClean="0"/>
                <a:t>RIP</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175690" y="323545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172.16.1.0/24 [110/50] </a:t>
              </a:r>
              <a:endParaRPr kumimoji="0" lang="en-US" sz="800" b="1" i="0" u="none" strike="noStrike" cap="none" normalizeH="0" baseline="0" dirty="0" smtClean="0">
                <a:ln>
                  <a:noFill/>
                </a:ln>
                <a:solidFill>
                  <a:schemeClr val="tx1"/>
                </a:solidFill>
                <a:effectLst/>
                <a:latin typeface="Arial" charset="0"/>
              </a:endParaRPr>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R 172.16.0.0 [120/3]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60425" y="365379"/>
            <a:ext cx="8532159" cy="620712"/>
          </a:xfrm>
        </p:spPr>
        <p:txBody>
          <a:bodyPr/>
          <a:lstStyle/>
          <a:p>
            <a:pPr algn="l"/>
            <a:r>
              <a:rPr lang="en-US" sz="3600" dirty="0" smtClean="0"/>
              <a:t>Redistributing into OSPF</a:t>
            </a:r>
            <a:endParaRPr lang="en-US" sz="3600" dirty="0"/>
          </a:p>
        </p:txBody>
      </p:sp>
      <p:sp>
        <p:nvSpPr>
          <p:cNvPr id="13" name="Content Placeholder 12"/>
          <p:cNvSpPr>
            <a:spLocks noGrp="1"/>
          </p:cNvSpPr>
          <p:nvPr>
            <p:ph idx="1"/>
          </p:nvPr>
        </p:nvSpPr>
        <p:spPr>
          <a:xfrm>
            <a:off x="279400" y="956686"/>
            <a:ext cx="8316913" cy="491994"/>
          </a:xfrm>
        </p:spPr>
        <p:txBody>
          <a:bodyPr/>
          <a:lstStyle/>
          <a:p>
            <a:r>
              <a:rPr lang="en-US" dirty="0" smtClean="0">
                <a:solidFill>
                  <a:srgbClr val="000000"/>
                </a:solidFill>
              </a:rPr>
              <a:t>Redistribute routes into OSPF.</a:t>
            </a:r>
            <a:endParaRPr lang="en-US" dirty="0">
              <a:solidFill>
                <a:srgbClr val="000000"/>
              </a:solidFill>
            </a:endParaRPr>
          </a:p>
        </p:txBody>
      </p:sp>
      <p:sp>
        <p:nvSpPr>
          <p:cNvPr id="14" name="Text Placeholder 13"/>
          <p:cNvSpPr>
            <a:spLocks noGrp="1"/>
          </p:cNvSpPr>
          <p:nvPr>
            <p:ph type="body" sz="quarter" idx="10"/>
          </p:nvPr>
        </p:nvSpPr>
        <p:spPr>
          <a:xfrm>
            <a:off x="613533" y="1342325"/>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615326" y="1695531"/>
            <a:ext cx="7745412" cy="797619"/>
          </a:xfrm>
        </p:spPr>
        <p:txBody>
          <a:bodyPr>
            <a:normAutofit lnSpcReduction="10000"/>
          </a:bodyPr>
          <a:lstStyle/>
          <a:p>
            <a:r>
              <a:rPr lang="en-US" dirty="0" smtClean="0">
                <a:solidFill>
                  <a:srgbClr val="000000"/>
                </a:solidFill>
              </a:rPr>
              <a:t>redistribute </a:t>
            </a:r>
            <a:r>
              <a:rPr lang="en-US" b="0" i="1" dirty="0" smtClean="0">
                <a:solidFill>
                  <a:srgbClr val="000000"/>
                </a:solidFill>
              </a:rPr>
              <a:t>protocol </a:t>
            </a:r>
            <a:r>
              <a:rPr lang="en-US" dirty="0" smtClean="0">
                <a:solidFill>
                  <a:srgbClr val="000000"/>
                </a:solidFill>
              </a:rPr>
              <a:t>[</a:t>
            </a:r>
            <a:r>
              <a:rPr lang="en-US" b="0" i="1" dirty="0" smtClean="0">
                <a:solidFill>
                  <a:srgbClr val="000000"/>
                </a:solidFill>
              </a:rPr>
              <a:t>process-id</a:t>
            </a:r>
            <a:r>
              <a:rPr lang="en-US" dirty="0" smtClean="0">
                <a:solidFill>
                  <a:srgbClr val="000000"/>
                </a:solidFill>
              </a:rPr>
              <a:t>] [metric </a:t>
            </a:r>
            <a:r>
              <a:rPr lang="en-US" b="0" i="1" dirty="0" smtClean="0">
                <a:solidFill>
                  <a:srgbClr val="000000"/>
                </a:solidFill>
              </a:rPr>
              <a:t>metric-value</a:t>
            </a:r>
            <a:r>
              <a:rPr lang="en-US" dirty="0" smtClean="0">
                <a:solidFill>
                  <a:srgbClr val="000000"/>
                </a:solidFill>
              </a:rPr>
              <a:t>] [metric-type </a:t>
            </a:r>
            <a:r>
              <a:rPr lang="en-US" b="0" i="1" dirty="0" smtClean="0">
                <a:solidFill>
                  <a:srgbClr val="000000"/>
                </a:solidFill>
              </a:rPr>
              <a:t>type-value</a:t>
            </a:r>
            <a:r>
              <a:rPr lang="en-US" dirty="0" smtClean="0">
                <a:solidFill>
                  <a:srgbClr val="000000"/>
                </a:solidFill>
              </a:rPr>
              <a:t>] [route-map </a:t>
            </a:r>
            <a:r>
              <a:rPr lang="en-US" b="0" i="1" dirty="0" smtClean="0">
                <a:solidFill>
                  <a:srgbClr val="000000"/>
                </a:solidFill>
              </a:rPr>
              <a:t>map-tag</a:t>
            </a:r>
            <a:r>
              <a:rPr lang="en-US" dirty="0" smtClean="0">
                <a:solidFill>
                  <a:srgbClr val="000000"/>
                </a:solidFill>
              </a:rPr>
              <a:t>] [subnets] [tag </a:t>
            </a:r>
            <a:r>
              <a:rPr lang="en-US" b="0" i="1" dirty="0" smtClean="0">
                <a:solidFill>
                  <a:srgbClr val="000000"/>
                </a:solidFill>
              </a:rPr>
              <a:t>tag-value</a:t>
            </a:r>
            <a:r>
              <a:rPr lang="en-US" dirty="0" smtClean="0">
                <a:solidFill>
                  <a:srgbClr val="000000"/>
                </a:solidFill>
              </a:rPr>
              <a:t>] </a:t>
            </a:r>
            <a:endParaRPr lang="en-US"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xmlns="" val="3697125299"/>
              </p:ext>
            </p:extLst>
          </p:nvPr>
        </p:nvGraphicFramePr>
        <p:xfrm>
          <a:off x="553720" y="2655109"/>
          <a:ext cx="7924800" cy="4005775"/>
        </p:xfrm>
        <a:graphic>
          <a:graphicData uri="http://schemas.openxmlformats.org/drawingml/2006/table">
            <a:tbl>
              <a:tblPr firstRow="1" bandRow="1">
                <a:tableStyleId>{5C22544A-7EE6-4342-B048-85BDC9FD1C3A}</a:tableStyleId>
              </a:tblPr>
              <a:tblGrid>
                <a:gridCol w="1950720"/>
                <a:gridCol w="5974080"/>
              </a:tblGrid>
              <a:tr h="268269">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45720" marR="4572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45720" marR="45720" anchor="ctr"/>
                </a:tc>
              </a:tr>
              <a:tr h="268269">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protocol</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a:solidFill>
                            <a:schemeClr val="dk1"/>
                          </a:solidFill>
                          <a:latin typeface="+mn-lt"/>
                          <a:ea typeface="+mn-ea"/>
                          <a:cs typeface="+mn-cs"/>
                        </a:rPr>
                        <a:t>The source protocol from which routes are redistributed</a:t>
                      </a:r>
                      <a:r>
                        <a:rPr lang="en-US" sz="1300" kern="1200" dirty="0" smtClean="0">
                          <a:solidFill>
                            <a:schemeClr val="dk1"/>
                          </a:solidFill>
                          <a:latin typeface="+mn-lt"/>
                          <a:ea typeface="+mn-ea"/>
                          <a:cs typeface="+mn-cs"/>
                        </a:rPr>
                        <a:t>.</a:t>
                      </a:r>
                      <a:endParaRPr lang="en-US" sz="1300" kern="1200" dirty="0">
                        <a:solidFill>
                          <a:schemeClr val="dk1"/>
                        </a:solidFill>
                        <a:latin typeface="+mn-lt"/>
                        <a:ea typeface="+mn-ea"/>
                        <a:cs typeface="+mn-cs"/>
                      </a:endParaRPr>
                    </a:p>
                  </a:txBody>
                  <a:tcPr marL="45720" marR="45720" anchor="ctr"/>
                </a:tc>
              </a:tr>
              <a:tr h="468183">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process-id</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For EIGRP or BGP, </a:t>
                      </a:r>
                      <a:r>
                        <a:rPr lang="en-US" sz="1300" kern="1200" dirty="0">
                          <a:solidFill>
                            <a:schemeClr val="dk1"/>
                          </a:solidFill>
                          <a:latin typeface="+mn-lt"/>
                          <a:ea typeface="+mn-ea"/>
                          <a:cs typeface="+mn-cs"/>
                        </a:rPr>
                        <a:t>this value is an AS number. </a:t>
                      </a:r>
                      <a:endParaRPr lang="en-US" sz="1300" kern="1200" dirty="0" smtClean="0">
                        <a:solidFill>
                          <a:schemeClr val="dk1"/>
                        </a:solidFill>
                        <a:latin typeface="+mn-lt"/>
                        <a:ea typeface="+mn-ea"/>
                        <a:cs typeface="+mn-cs"/>
                      </a:endParaRPr>
                    </a:p>
                    <a:p>
                      <a:pPr marL="0" marR="0">
                        <a:lnSpc>
                          <a:spcPct val="100000"/>
                        </a:lnSpc>
                        <a:spcBef>
                          <a:spcPts val="300"/>
                        </a:spcBef>
                        <a:spcAft>
                          <a:spcPts val="0"/>
                        </a:spcAft>
                      </a:pPr>
                      <a:r>
                        <a:rPr lang="en-US" sz="1300" kern="1200" dirty="0" smtClean="0">
                          <a:solidFill>
                            <a:schemeClr val="dk1"/>
                          </a:solidFill>
                          <a:latin typeface="+mn-lt"/>
                          <a:ea typeface="+mn-ea"/>
                          <a:cs typeface="+mn-cs"/>
                        </a:rPr>
                        <a:t>This </a:t>
                      </a:r>
                      <a:r>
                        <a:rPr lang="en-US" sz="1300" kern="1200" dirty="0">
                          <a:solidFill>
                            <a:schemeClr val="dk1"/>
                          </a:solidFill>
                          <a:latin typeface="+mn-lt"/>
                          <a:ea typeface="+mn-ea"/>
                          <a:cs typeface="+mn-cs"/>
                        </a:rPr>
                        <a:t>parameter is not required for </a:t>
                      </a:r>
                      <a:r>
                        <a:rPr lang="en-US" sz="1300" kern="1200" dirty="0" smtClean="0">
                          <a:solidFill>
                            <a:schemeClr val="dk1"/>
                          </a:solidFill>
                          <a:latin typeface="+mn-lt"/>
                          <a:ea typeface="+mn-ea"/>
                          <a:cs typeface="+mn-cs"/>
                        </a:rPr>
                        <a:t>RIP or IS-IS</a:t>
                      </a:r>
                      <a:r>
                        <a:rPr lang="en-US" sz="1300" kern="1200" dirty="0">
                          <a:solidFill>
                            <a:schemeClr val="dk1"/>
                          </a:solidFill>
                          <a:latin typeface="+mn-lt"/>
                          <a:ea typeface="+mn-ea"/>
                          <a:cs typeface="+mn-cs"/>
                        </a:rPr>
                        <a:t>.</a:t>
                      </a:r>
                    </a:p>
                  </a:txBody>
                  <a:tcPr marL="45720" marR="45720" anchor="ctr"/>
                </a:tc>
              </a:tr>
              <a:tr h="897991">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metric-value</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(Optional) A parameter that specifies the OSPF seed metric used for the redistributed route. </a:t>
                      </a:r>
                    </a:p>
                    <a:p>
                      <a:pPr marL="0" marR="0">
                        <a:lnSpc>
                          <a:spcPct val="100000"/>
                        </a:lnSpc>
                        <a:spcBef>
                          <a:spcPts val="300"/>
                        </a:spcBef>
                        <a:spcAft>
                          <a:spcPts val="0"/>
                        </a:spcAft>
                      </a:pPr>
                      <a:r>
                        <a:rPr lang="en-US" sz="1300" kern="1200" dirty="0" smtClean="0">
                          <a:solidFill>
                            <a:schemeClr val="dk1"/>
                          </a:solidFill>
                          <a:latin typeface="+mn-lt"/>
                          <a:ea typeface="+mn-ea"/>
                          <a:cs typeface="+mn-cs"/>
                        </a:rPr>
                        <a:t>The default metric is a cost of 20 (except for BGP routes, which have a default metric of 1). </a:t>
                      </a:r>
                      <a:endParaRPr lang="en-US" sz="1300" kern="1200" dirty="0">
                        <a:solidFill>
                          <a:schemeClr val="dk1"/>
                        </a:solidFill>
                        <a:latin typeface="+mn-lt"/>
                        <a:ea typeface="+mn-ea"/>
                        <a:cs typeface="+mn-cs"/>
                      </a:endParaRPr>
                    </a:p>
                  </a:txBody>
                  <a:tcPr marL="45720" marR="45720" anchor="ctr"/>
                </a:tc>
              </a:tr>
              <a:tr h="644712">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map-tag</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dirty="0">
                          <a:solidFill>
                            <a:srgbClr val="000000"/>
                          </a:solidFill>
                          <a:latin typeface="Times New Roman"/>
                          <a:ea typeface="SimSun"/>
                          <a:cs typeface="Arial"/>
                        </a:rPr>
                        <a:t>(</a:t>
                      </a:r>
                      <a:r>
                        <a:rPr lang="en-US" sz="13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a:t>
                      </a:r>
                      <a:r>
                        <a:rPr lang="en-US" sz="1300" kern="1200" dirty="0" smtClean="0">
                          <a:solidFill>
                            <a:schemeClr val="dk1"/>
                          </a:solidFill>
                          <a:latin typeface="+mn-lt"/>
                          <a:ea typeface="+mn-ea"/>
                          <a:cs typeface="+mn-cs"/>
                        </a:rPr>
                        <a:t>OSPF routing </a:t>
                      </a:r>
                      <a:r>
                        <a:rPr lang="en-US" sz="1300" kern="1200" dirty="0">
                          <a:solidFill>
                            <a:schemeClr val="dk1"/>
                          </a:solidFill>
                          <a:latin typeface="+mn-lt"/>
                          <a:ea typeface="+mn-ea"/>
                          <a:cs typeface="+mn-cs"/>
                        </a:rPr>
                        <a:t>protocol.</a:t>
                      </a:r>
                    </a:p>
                  </a:txBody>
                  <a:tcPr marL="45720" marR="45720" anchor="ctr"/>
                </a:tc>
              </a:tr>
              <a:tr h="726578">
                <a:tc>
                  <a:txBody>
                    <a:bodyPr/>
                    <a:lstStyle/>
                    <a:p>
                      <a:pPr marL="0" marR="0" algn="l">
                        <a:lnSpc>
                          <a:spcPct val="100000"/>
                        </a:lnSpc>
                        <a:spcBef>
                          <a:spcPts val="0"/>
                        </a:spcBef>
                        <a:spcAft>
                          <a:spcPts val="1100"/>
                        </a:spcAft>
                      </a:pPr>
                      <a:r>
                        <a:rPr lang="en-US" sz="1300" b="1" i="0" dirty="0" smtClean="0">
                          <a:solidFill>
                            <a:srgbClr val="000000"/>
                          </a:solidFill>
                          <a:latin typeface="Courier New" pitchFamily="49" charset="0"/>
                          <a:ea typeface="Times New Roman"/>
                          <a:cs typeface="Courier New" pitchFamily="49" charset="0"/>
                        </a:rPr>
                        <a:t>subnets</a:t>
                      </a:r>
                      <a:endParaRPr lang="en-US" sz="1300" b="1" i="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(Optional) OSPF parameter that specifies that subnetted routes should be redistributed. </a:t>
                      </a:r>
                    </a:p>
                    <a:p>
                      <a:pPr marL="0" marR="0">
                        <a:lnSpc>
                          <a:spcPct val="100000"/>
                        </a:lnSpc>
                        <a:spcBef>
                          <a:spcPts val="300"/>
                        </a:spcBef>
                        <a:spcAft>
                          <a:spcPts val="0"/>
                        </a:spcAft>
                      </a:pPr>
                      <a:r>
                        <a:rPr lang="en-US" sz="1300" kern="1200" dirty="0" smtClean="0">
                          <a:solidFill>
                            <a:schemeClr val="dk1"/>
                          </a:solidFill>
                          <a:latin typeface="+mn-lt"/>
                          <a:ea typeface="+mn-ea"/>
                          <a:cs typeface="+mn-cs"/>
                        </a:rPr>
                        <a:t>Otherwise, only classful routes are redistributed.</a:t>
                      </a:r>
                      <a:endParaRPr lang="en-US" sz="1300" kern="1200" dirty="0">
                        <a:solidFill>
                          <a:schemeClr val="dk1"/>
                        </a:solidFill>
                        <a:latin typeface="+mn-lt"/>
                        <a:ea typeface="+mn-ea"/>
                        <a:cs typeface="+mn-cs"/>
                      </a:endParaRPr>
                    </a:p>
                  </a:txBody>
                  <a:tcPr marL="45720" marR="45720" anchor="ctr"/>
                </a:tc>
              </a:tr>
              <a:tr h="551238">
                <a:tc>
                  <a:txBody>
                    <a:bodyPr/>
                    <a:lstStyle/>
                    <a:p>
                      <a:pPr marL="0" marR="0" algn="l">
                        <a:lnSpc>
                          <a:spcPct val="100000"/>
                        </a:lnSpc>
                        <a:spcBef>
                          <a:spcPts val="0"/>
                        </a:spcBef>
                        <a:spcAft>
                          <a:spcPts val="1100"/>
                        </a:spcAft>
                      </a:pPr>
                      <a:r>
                        <a:rPr lang="en-US" sz="1300" i="1" dirty="0" smtClean="0">
                          <a:solidFill>
                            <a:srgbClr val="000000"/>
                          </a:solidFill>
                          <a:latin typeface="Courier New" pitchFamily="49" charset="0"/>
                          <a:ea typeface="Times New Roman"/>
                          <a:cs typeface="Courier New" pitchFamily="49" charset="0"/>
                        </a:rPr>
                        <a:t>tag-value</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dirty="0">
                          <a:solidFill>
                            <a:srgbClr val="000000"/>
                          </a:solidFill>
                          <a:latin typeface="Times New Roman"/>
                          <a:ea typeface="SimSun"/>
                          <a:cs typeface="Arial"/>
                        </a:rPr>
                        <a:t>(</a:t>
                      </a:r>
                      <a:r>
                        <a:rPr lang="en-US" sz="1300" kern="1200" dirty="0">
                          <a:solidFill>
                            <a:schemeClr val="dk1"/>
                          </a:solidFill>
                          <a:latin typeface="+mn-lt"/>
                          <a:ea typeface="+mn-ea"/>
                          <a:cs typeface="+mn-cs"/>
                        </a:rPr>
                        <a:t>Optional</a:t>
                      </a:r>
                      <a:r>
                        <a:rPr lang="en-US" sz="1300" kern="1200" dirty="0" smtClean="0">
                          <a:solidFill>
                            <a:schemeClr val="dk1"/>
                          </a:solidFill>
                          <a:latin typeface="+mn-lt"/>
                          <a:ea typeface="+mn-ea"/>
                          <a:cs typeface="+mn-cs"/>
                        </a:rPr>
                        <a:t>) A 32-bit decimal value attached to each external route to</a:t>
                      </a:r>
                      <a:r>
                        <a:rPr lang="en-US" sz="1300" kern="1200" baseline="0" dirty="0" smtClean="0">
                          <a:solidFill>
                            <a:schemeClr val="dk1"/>
                          </a:solidFill>
                          <a:latin typeface="+mn-lt"/>
                          <a:ea typeface="+mn-ea"/>
                          <a:cs typeface="+mn-cs"/>
                        </a:rPr>
                        <a:t> be used by </a:t>
                      </a:r>
                      <a:r>
                        <a:rPr lang="en-US" sz="1300" kern="1200" dirty="0" smtClean="0">
                          <a:solidFill>
                            <a:schemeClr val="dk1"/>
                          </a:solidFill>
                          <a:latin typeface="+mn-lt"/>
                          <a:ea typeface="+mn-ea"/>
                          <a:cs typeface="+mn-cs"/>
                        </a:rPr>
                        <a:t>ASBRs.</a:t>
                      </a:r>
                      <a:endParaRPr lang="en-US" sz="1300" kern="1200" dirty="0">
                        <a:solidFill>
                          <a:schemeClr val="dk1"/>
                        </a:solidFill>
                        <a:latin typeface="+mn-lt"/>
                        <a:ea typeface="+mn-ea"/>
                        <a:cs typeface="+mn-cs"/>
                      </a:endParaRPr>
                    </a:p>
                  </a:txBody>
                  <a:tcPr marL="45720" marR="45720" anchor="ctr"/>
                </a:tc>
              </a:tr>
            </a:tbl>
          </a:graphicData>
        </a:graphic>
      </p:graphicFrame>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580" y="372984"/>
            <a:ext cx="8042276" cy="1336956"/>
          </a:xfrm>
        </p:spPr>
        <p:txBody>
          <a:bodyPr/>
          <a:lstStyle/>
          <a:p>
            <a:r>
              <a:rPr lang="en-US" sz="3600" dirty="0" smtClean="0"/>
              <a:t>Redistributing into OSPF Example</a:t>
            </a:r>
            <a:endParaRPr lang="en-US" sz="3600" dirty="0"/>
          </a:p>
        </p:txBody>
      </p:sp>
      <p:grpSp>
        <p:nvGrpSpPr>
          <p:cNvPr id="3" name="Group 29"/>
          <p:cNvGrpSpPr/>
          <p:nvPr/>
        </p:nvGrpSpPr>
        <p:grpSpPr>
          <a:xfrm>
            <a:off x="614491" y="2217240"/>
            <a:ext cx="7887922" cy="3584200"/>
            <a:chOff x="934531" y="1439962"/>
            <a:chExt cx="7887922" cy="3584200"/>
          </a:xfrm>
        </p:grpSpPr>
        <p:sp>
          <p:nvSpPr>
            <p:cNvPr id="92" name="Rectangle 91"/>
            <p:cNvSpPr/>
            <p:nvPr/>
          </p:nvSpPr>
          <p:spPr bwMode="auto">
            <a:xfrm>
              <a:off x="3189143" y="4791408"/>
              <a:ext cx="2096290" cy="16242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1994130" cy="1808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554055" y="1684792"/>
              <a:ext cx="4067442" cy="17415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775134" y="1439962"/>
              <a:ext cx="6047319" cy="67017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eigrp 100 subnets metric-type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[110/20]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172.16.1.0  [90/409600]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a:t>
              </a:r>
              <a:r>
                <a:rPr lang="pt-BR" sz="1050" kern="0" smtClean="0">
                  <a:latin typeface="Courier New" pitchFamily="49" charset="0"/>
                </a:rPr>
                <a:t>E1 172.16.1.0 </a:t>
              </a:r>
              <a:r>
                <a:rPr lang="pt-BR" sz="1050" kern="0" dirty="0" smtClean="0">
                  <a:latin typeface="Courier New" pitchFamily="49" charset="0"/>
                </a:rPr>
                <a:t>[110/20]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1381790" cy="286232"/>
            </a:xfrm>
            <a:prstGeom prst="rect">
              <a:avLst/>
            </a:prstGeom>
          </p:spPr>
          <p:txBody>
            <a:bodyPr wrap="none">
              <a:spAutoFit/>
            </a:bodyPr>
            <a:lstStyle/>
            <a:p>
              <a:pPr defTabSz="814388"/>
              <a:r>
                <a:rPr lang="en-US" sz="1400" b="1" dirty="0" smtClean="0"/>
                <a:t>EIGRP AS 100</a:t>
              </a:r>
            </a:p>
          </p:txBody>
        </p:sp>
        <p:sp>
          <p:nvSpPr>
            <p:cNvPr id="62" name="Rectangle 61"/>
            <p:cNvSpPr/>
            <p:nvPr/>
          </p:nvSpPr>
          <p:spPr>
            <a:xfrm>
              <a:off x="4076017" y="2399758"/>
              <a:ext cx="673582" cy="286232"/>
            </a:xfrm>
            <a:prstGeom prst="rect">
              <a:avLst/>
            </a:prstGeom>
          </p:spPr>
          <p:txBody>
            <a:bodyPr wrap="none">
              <a:spAutoFit/>
            </a:bodyPr>
            <a:lstStyle/>
            <a:p>
              <a:pPr defTabSz="814388"/>
              <a:r>
                <a:rPr lang="en-US" sz="1400" b="1" dirty="0" smtClean="0"/>
                <a:t>OSPF</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172.16.1.0/24 [90/409600]</a:t>
              </a:r>
              <a:endParaRPr lang="en-US" sz="800" b="1" dirty="0" smtClean="0"/>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E1 172.16.1.0 [110/20]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06333"/>
            <a:ext cx="8522208" cy="740664"/>
          </a:xfrm>
        </p:spPr>
        <p:txBody>
          <a:bodyPr>
            <a:normAutofit/>
          </a:bodyPr>
          <a:lstStyle/>
          <a:p>
            <a:r>
              <a:rPr lang="en-US" sz="3600" dirty="0" smtClean="0"/>
              <a:t>Default Metric for RIP, OSPF, BGP</a:t>
            </a:r>
            <a:endParaRPr lang="en-US" sz="3600" dirty="0"/>
          </a:p>
        </p:txBody>
      </p:sp>
      <p:sp>
        <p:nvSpPr>
          <p:cNvPr id="13" name="Content Placeholder 12"/>
          <p:cNvSpPr>
            <a:spLocks noGrp="1"/>
          </p:cNvSpPr>
          <p:nvPr>
            <p:ph idx="1"/>
          </p:nvPr>
        </p:nvSpPr>
        <p:spPr>
          <a:xfrm>
            <a:off x="279400" y="2027508"/>
            <a:ext cx="8316913" cy="491994"/>
          </a:xfrm>
        </p:spPr>
        <p:txBody>
          <a:bodyPr>
            <a:noAutofit/>
          </a:bodyPr>
          <a:lstStyle/>
          <a:p>
            <a:r>
              <a:rPr lang="en-US" dirty="0" smtClean="0">
                <a:solidFill>
                  <a:srgbClr val="000000"/>
                </a:solidFill>
              </a:rPr>
              <a:t>Apply default metric values for RIP, OSPF, and BGP.</a:t>
            </a:r>
            <a:endParaRPr lang="en-US" dirty="0">
              <a:solidFill>
                <a:srgbClr val="000000"/>
              </a:solidFill>
            </a:endParaRPr>
          </a:p>
        </p:txBody>
      </p:sp>
      <p:sp>
        <p:nvSpPr>
          <p:cNvPr id="14" name="Text Placeholder 13"/>
          <p:cNvSpPr>
            <a:spLocks noGrp="1"/>
          </p:cNvSpPr>
          <p:nvPr>
            <p:ph type="body" sz="quarter" idx="10"/>
          </p:nvPr>
        </p:nvSpPr>
        <p:spPr>
          <a:xfrm>
            <a:off x="613533" y="2565547"/>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3025434"/>
            <a:ext cx="7745412" cy="377078"/>
          </a:xfrm>
        </p:spPr>
        <p:txBody>
          <a:bodyPr/>
          <a:lstStyle/>
          <a:p>
            <a:r>
              <a:rPr lang="en-US" dirty="0" smtClean="0">
                <a:solidFill>
                  <a:srgbClr val="000000"/>
                </a:solidFill>
              </a:rPr>
              <a:t>default-metric </a:t>
            </a:r>
            <a:r>
              <a:rPr lang="en-US" b="0" i="1" dirty="0" smtClean="0">
                <a:solidFill>
                  <a:srgbClr val="000000"/>
                </a:solidFill>
              </a:rPr>
              <a:t>number</a:t>
            </a:r>
            <a:endParaRPr lang="en-US" b="0" i="1" dirty="0">
              <a:solidFill>
                <a:srgbClr val="000000"/>
              </a:solidFill>
            </a:endParaRPr>
          </a:p>
        </p:txBody>
      </p:sp>
      <p:sp>
        <p:nvSpPr>
          <p:cNvPr id="11" name="Rectangle 10"/>
          <p:cNvSpPr/>
          <p:nvPr/>
        </p:nvSpPr>
        <p:spPr>
          <a:xfrm>
            <a:off x="266699" y="3776514"/>
            <a:ext cx="8487008" cy="1169551"/>
          </a:xfrm>
          <a:prstGeom prst="rect">
            <a:avLst/>
          </a:prstGeom>
        </p:spPr>
        <p:txBody>
          <a:bodyPr wrap="square">
            <a:spAutoFit/>
          </a:bodyPr>
          <a:lstStyle/>
          <a:p>
            <a:pPr marL="236538"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The</a:t>
            </a:r>
            <a:r>
              <a:rPr lang="en-US" sz="2000" i="1" dirty="0" smtClean="0">
                <a:solidFill>
                  <a:srgbClr val="000000"/>
                </a:solidFill>
                <a:latin typeface="Courier New" pitchFamily="49" charset="0"/>
                <a:cs typeface="Courier New" pitchFamily="49" charset="0"/>
              </a:rPr>
              <a:t> number </a:t>
            </a:r>
            <a:r>
              <a:rPr lang="en-US" sz="2000" dirty="0" smtClean="0">
                <a:solidFill>
                  <a:srgbClr val="000000"/>
                </a:solidFill>
                <a:latin typeface="+mn-lt"/>
              </a:rPr>
              <a:t>parameter is the value of the metric. </a:t>
            </a:r>
          </a:p>
          <a:p>
            <a:pPr marL="693738" lvl="1"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For RIP this is the number of hops.</a:t>
            </a:r>
          </a:p>
          <a:p>
            <a:pPr marL="693738" lvl="1"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For OSPF this is the assigned cost.</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6101"/>
            <a:ext cx="8042276" cy="1336956"/>
          </a:xfrm>
        </p:spPr>
        <p:txBody>
          <a:bodyPr>
            <a:normAutofit/>
          </a:bodyPr>
          <a:lstStyle/>
          <a:p>
            <a:r>
              <a:rPr lang="en-US" sz="3600" dirty="0" smtClean="0"/>
              <a:t>OSPF Default-Metric Example</a:t>
            </a:r>
            <a:endParaRPr lang="en-US" sz="3600" dirty="0"/>
          </a:p>
        </p:txBody>
      </p:sp>
      <p:grpSp>
        <p:nvGrpSpPr>
          <p:cNvPr id="3" name="Group 28"/>
          <p:cNvGrpSpPr/>
          <p:nvPr/>
        </p:nvGrpSpPr>
        <p:grpSpPr>
          <a:xfrm>
            <a:off x="614491" y="1989226"/>
            <a:ext cx="7887922" cy="3766862"/>
            <a:chOff x="934531" y="1257300"/>
            <a:chExt cx="7887922" cy="3766862"/>
          </a:xfrm>
        </p:grpSpPr>
        <p:sp>
          <p:nvSpPr>
            <p:cNvPr id="93" name="Rectangle 92"/>
            <p:cNvSpPr/>
            <p:nvPr/>
          </p:nvSpPr>
          <p:spPr bwMode="auto">
            <a:xfrm>
              <a:off x="7873999" y="4757634"/>
              <a:ext cx="202223" cy="19536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554055" y="1485900"/>
              <a:ext cx="1732445" cy="1698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775134" y="1257300"/>
              <a:ext cx="6047319" cy="85283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default-metric 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eigrp 100 subnets metric-type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[110/20]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172.16.1.0  [90/409600]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E1 172.16.1.0 [110/30]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1381790" cy="286232"/>
            </a:xfrm>
            <a:prstGeom prst="rect">
              <a:avLst/>
            </a:prstGeom>
          </p:spPr>
          <p:txBody>
            <a:bodyPr wrap="none">
              <a:spAutoFit/>
            </a:bodyPr>
            <a:lstStyle/>
            <a:p>
              <a:pPr defTabSz="814388"/>
              <a:r>
                <a:rPr lang="en-US" sz="1400" b="1" dirty="0" smtClean="0"/>
                <a:t>EIGRP AS 100</a:t>
              </a:r>
            </a:p>
          </p:txBody>
        </p:sp>
        <p:sp>
          <p:nvSpPr>
            <p:cNvPr id="62" name="Rectangle 61"/>
            <p:cNvSpPr/>
            <p:nvPr/>
          </p:nvSpPr>
          <p:spPr>
            <a:xfrm>
              <a:off x="4076017" y="2399758"/>
              <a:ext cx="673582" cy="286232"/>
            </a:xfrm>
            <a:prstGeom prst="rect">
              <a:avLst/>
            </a:prstGeom>
          </p:spPr>
          <p:txBody>
            <a:bodyPr wrap="none">
              <a:spAutoFit/>
            </a:bodyPr>
            <a:lstStyle/>
            <a:p>
              <a:pPr defTabSz="814388"/>
              <a:r>
                <a:rPr lang="en-US" sz="1400" b="1" dirty="0" smtClean="0"/>
                <a:t>OSPF</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172.16.1.0/24 [90/409600]</a:t>
              </a:r>
              <a:endParaRPr lang="en-US" sz="800" b="1" dirty="0" smtClean="0"/>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E1 172.16.1.0 </a:t>
              </a:r>
              <a:r>
                <a:rPr lang="pt-BR" sz="800" b="1" kern="0" smtClean="0">
                  <a:latin typeface="Courier New" pitchFamily="49" charset="0"/>
                </a:rPr>
                <a:t>[110/30</a:t>
              </a:r>
              <a:r>
                <a:rPr lang="pt-BR" sz="800" b="1" kern="0" dirty="0" smtClean="0">
                  <a:latin typeface="Courier New" pitchFamily="49" charset="0"/>
                </a:rPr>
                <a:t>]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p:txBody>
          <a:bodyPr/>
          <a:lstStyle/>
          <a:p>
            <a:pPr algn="l"/>
            <a:r>
              <a:rPr lang="en-US" sz="3200" dirty="0" smtClean="0"/>
              <a:t>Redistributing into EIGRP</a:t>
            </a:r>
            <a:endParaRPr lang="en-US" sz="3200" dirty="0"/>
          </a:p>
        </p:txBody>
      </p:sp>
      <p:sp>
        <p:nvSpPr>
          <p:cNvPr id="13" name="Content Placeholder 12"/>
          <p:cNvSpPr>
            <a:spLocks noGrp="1"/>
          </p:cNvSpPr>
          <p:nvPr>
            <p:ph idx="1"/>
          </p:nvPr>
        </p:nvSpPr>
        <p:spPr/>
        <p:txBody>
          <a:bodyPr/>
          <a:lstStyle/>
          <a:p>
            <a:r>
              <a:rPr lang="en-US" dirty="0" smtClean="0">
                <a:solidFill>
                  <a:srgbClr val="000000"/>
                </a:solidFill>
              </a:rPr>
              <a:t>Redistribute routes into EIGRP.</a:t>
            </a:r>
            <a:endParaRPr lang="en-US" dirty="0">
              <a:solidFill>
                <a:srgbClr val="000000"/>
              </a:solidFill>
            </a:endParaRPr>
          </a:p>
        </p:txBody>
      </p:sp>
      <p:sp>
        <p:nvSpPr>
          <p:cNvPr id="14" name="Text Placeholder 13"/>
          <p:cNvSpPr>
            <a:spLocks noGrp="1"/>
          </p:cNvSpPr>
          <p:nvPr>
            <p:ph type="body" sz="quarter" idx="10"/>
          </p:nvPr>
        </p:nvSpPr>
        <p:spPr>
          <a:xfrm>
            <a:off x="613533" y="1570925"/>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615326" y="1954611"/>
            <a:ext cx="7745412" cy="575229"/>
          </a:xfrm>
        </p:spPr>
        <p:txBody>
          <a:bodyPr>
            <a:normAutofit lnSpcReduction="10000"/>
          </a:bodyPr>
          <a:lstStyle/>
          <a:p>
            <a:r>
              <a:rPr lang="en-US" dirty="0" smtClean="0">
                <a:solidFill>
                  <a:srgbClr val="000000"/>
                </a:solidFill>
              </a:rPr>
              <a:t>redistribute </a:t>
            </a:r>
            <a:r>
              <a:rPr lang="en-US" b="0" i="1" dirty="0" smtClean="0">
                <a:solidFill>
                  <a:srgbClr val="000000"/>
                </a:solidFill>
              </a:rPr>
              <a:t>protocol </a:t>
            </a:r>
            <a:r>
              <a:rPr lang="en-US" dirty="0" smtClean="0">
                <a:solidFill>
                  <a:srgbClr val="000000"/>
                </a:solidFill>
              </a:rPr>
              <a:t>[</a:t>
            </a:r>
            <a:r>
              <a:rPr lang="en-US" b="0" i="1" dirty="0" smtClean="0">
                <a:solidFill>
                  <a:srgbClr val="000000"/>
                </a:solidFill>
              </a:rPr>
              <a:t>process-id</a:t>
            </a:r>
            <a:r>
              <a:rPr lang="en-US" dirty="0" smtClean="0">
                <a:solidFill>
                  <a:srgbClr val="000000"/>
                </a:solidFill>
              </a:rPr>
              <a:t>] [match </a:t>
            </a:r>
            <a:r>
              <a:rPr lang="en-US" b="0" i="1" dirty="0" smtClean="0">
                <a:solidFill>
                  <a:srgbClr val="000000"/>
                </a:solidFill>
              </a:rPr>
              <a:t>route-type</a:t>
            </a:r>
            <a:r>
              <a:rPr lang="en-US" dirty="0" smtClean="0">
                <a:solidFill>
                  <a:srgbClr val="000000"/>
                </a:solidFill>
              </a:rPr>
              <a:t>] [metric </a:t>
            </a:r>
            <a:r>
              <a:rPr lang="en-US" b="0" i="1" dirty="0" smtClean="0">
                <a:solidFill>
                  <a:srgbClr val="000000"/>
                </a:solidFill>
              </a:rPr>
              <a:t>metric-value</a:t>
            </a:r>
            <a:r>
              <a:rPr lang="en-US" dirty="0" smtClean="0">
                <a:solidFill>
                  <a:srgbClr val="000000"/>
                </a:solidFill>
              </a:rPr>
              <a:t>] [route-map </a:t>
            </a:r>
            <a:r>
              <a:rPr lang="en-US" b="0" i="1" dirty="0" smtClean="0">
                <a:solidFill>
                  <a:srgbClr val="000000"/>
                </a:solidFill>
              </a:rPr>
              <a:t>map-tag</a:t>
            </a:r>
            <a:r>
              <a:rPr lang="en-US" dirty="0" smtClean="0">
                <a:solidFill>
                  <a:srgbClr val="000000"/>
                </a:solidFill>
              </a:rPr>
              <a:t>]</a:t>
            </a:r>
            <a:endParaRPr lang="en-US" dirty="0">
              <a:solidFill>
                <a:srgbClr val="000000"/>
              </a:solidFill>
            </a:endParaRPr>
          </a:p>
        </p:txBody>
      </p:sp>
      <p:graphicFrame>
        <p:nvGraphicFramePr>
          <p:cNvPr id="7" name="Table 6"/>
          <p:cNvGraphicFramePr>
            <a:graphicFrameLocks noGrp="1"/>
          </p:cNvGraphicFramePr>
          <p:nvPr/>
        </p:nvGraphicFramePr>
        <p:xfrm>
          <a:off x="594360" y="2575561"/>
          <a:ext cx="7848600" cy="4119168"/>
        </p:xfrm>
        <a:graphic>
          <a:graphicData uri="http://schemas.openxmlformats.org/drawingml/2006/table">
            <a:tbl>
              <a:tblPr firstRow="1" bandRow="1">
                <a:tableStyleId>{5C22544A-7EE6-4342-B048-85BDC9FD1C3A}</a:tableStyleId>
              </a:tblPr>
              <a:tblGrid>
                <a:gridCol w="1600200"/>
                <a:gridCol w="6248400"/>
              </a:tblGrid>
              <a:tr h="255978">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68580" marR="68580" marT="0" marB="0" anchor="ctr"/>
                </a:tc>
              </a:tr>
              <a:tr h="297031">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protocol</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a:solidFill>
                            <a:schemeClr val="dk1"/>
                          </a:solidFill>
                          <a:latin typeface="+mn-lt"/>
                          <a:ea typeface="+mn-ea"/>
                          <a:cs typeface="+mn-cs"/>
                        </a:rPr>
                        <a:t>The source protocol from which routes are redistributed</a:t>
                      </a:r>
                      <a:r>
                        <a:rPr lang="en-US" sz="1400" kern="1200" dirty="0" smtClean="0">
                          <a:solidFill>
                            <a:schemeClr val="dk1"/>
                          </a:solidFill>
                          <a:latin typeface="+mn-lt"/>
                          <a:ea typeface="+mn-ea"/>
                          <a:cs typeface="+mn-cs"/>
                        </a:rPr>
                        <a:t>.</a:t>
                      </a:r>
                      <a:endParaRPr lang="en-US" sz="1400" kern="1200" dirty="0">
                        <a:solidFill>
                          <a:schemeClr val="dk1"/>
                        </a:solidFill>
                        <a:latin typeface="+mn-lt"/>
                        <a:ea typeface="+mn-ea"/>
                        <a:cs typeface="+mn-cs"/>
                      </a:endParaRPr>
                    </a:p>
                  </a:txBody>
                  <a:tcPr marL="68580" marR="68580" marT="0" marB="0" anchor="ctr"/>
                </a:tc>
              </a:tr>
              <a:tr h="633209">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process-id</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smtClean="0">
                          <a:solidFill>
                            <a:schemeClr val="dk1"/>
                          </a:solidFill>
                          <a:latin typeface="+mn-lt"/>
                          <a:ea typeface="+mn-ea"/>
                          <a:cs typeface="+mn-cs"/>
                        </a:rPr>
                        <a:t>For </a:t>
                      </a:r>
                      <a:r>
                        <a:rPr lang="en-US" sz="1400" kern="1200" dirty="0">
                          <a:solidFill>
                            <a:schemeClr val="dk1"/>
                          </a:solidFill>
                          <a:latin typeface="+mn-lt"/>
                          <a:ea typeface="+mn-ea"/>
                          <a:cs typeface="+mn-cs"/>
                        </a:rPr>
                        <a:t>OSPF, this value is an OSPF process ID. </a:t>
                      </a:r>
                      <a:endParaRPr lang="en-US" sz="1400" kern="1200" dirty="0" smtClean="0">
                        <a:solidFill>
                          <a:schemeClr val="dk1"/>
                        </a:solidFill>
                        <a:latin typeface="+mn-lt"/>
                        <a:ea typeface="+mn-ea"/>
                        <a:cs typeface="+mn-cs"/>
                      </a:endParaRPr>
                    </a:p>
                    <a:p>
                      <a:pPr marL="0" marR="0" indent="0" algn="l" defTabSz="914400" rtl="0" eaLnBrk="1" fontAlgn="auto" latinLnBrk="0" hangingPunct="1">
                        <a:lnSpc>
                          <a:spcPct val="100000"/>
                        </a:lnSpc>
                        <a:spcBef>
                          <a:spcPts val="300"/>
                        </a:spcBef>
                        <a:spcAft>
                          <a:spcPts val="0"/>
                        </a:spcAft>
                        <a:buClrTx/>
                        <a:buSzTx/>
                        <a:buFontTx/>
                        <a:buNone/>
                        <a:tabLst/>
                        <a:defRPr/>
                      </a:pPr>
                      <a:r>
                        <a:rPr lang="en-US" sz="1400" kern="1200" dirty="0" smtClean="0">
                          <a:solidFill>
                            <a:schemeClr val="dk1"/>
                          </a:solidFill>
                          <a:latin typeface="+mn-lt"/>
                          <a:ea typeface="+mn-ea"/>
                          <a:cs typeface="+mn-cs"/>
                        </a:rPr>
                        <a:t>For BGP, this value is an AS number. </a:t>
                      </a:r>
                    </a:p>
                    <a:p>
                      <a:pPr marL="0" marR="0">
                        <a:lnSpc>
                          <a:spcPct val="100000"/>
                        </a:lnSpc>
                        <a:spcBef>
                          <a:spcPts val="300"/>
                        </a:spcBef>
                        <a:spcAft>
                          <a:spcPts val="0"/>
                        </a:spcAft>
                      </a:pPr>
                      <a:r>
                        <a:rPr lang="en-US" sz="1400" kern="1200" dirty="0" smtClean="0">
                          <a:solidFill>
                            <a:schemeClr val="dk1"/>
                          </a:solidFill>
                          <a:latin typeface="+mn-lt"/>
                          <a:ea typeface="+mn-ea"/>
                          <a:cs typeface="+mn-cs"/>
                        </a:rPr>
                        <a:t>This </a:t>
                      </a:r>
                      <a:r>
                        <a:rPr lang="en-US" sz="1400" kern="1200" dirty="0">
                          <a:solidFill>
                            <a:schemeClr val="dk1"/>
                          </a:solidFill>
                          <a:latin typeface="+mn-lt"/>
                          <a:ea typeface="+mn-ea"/>
                          <a:cs typeface="+mn-cs"/>
                        </a:rPr>
                        <a:t>parameter is not required for </a:t>
                      </a:r>
                      <a:r>
                        <a:rPr lang="en-US" sz="1400" kern="1200" dirty="0" smtClean="0">
                          <a:solidFill>
                            <a:schemeClr val="dk1"/>
                          </a:solidFill>
                          <a:latin typeface="+mn-lt"/>
                          <a:ea typeface="+mn-ea"/>
                          <a:cs typeface="+mn-cs"/>
                        </a:rPr>
                        <a:t>RIP or IS-IS</a:t>
                      </a:r>
                      <a:r>
                        <a:rPr lang="en-US" sz="1400" kern="1200" dirty="0">
                          <a:solidFill>
                            <a:schemeClr val="dk1"/>
                          </a:solidFill>
                          <a:latin typeface="+mn-lt"/>
                          <a:ea typeface="+mn-ea"/>
                          <a:cs typeface="+mn-cs"/>
                        </a:rPr>
                        <a:t>.</a:t>
                      </a:r>
                    </a:p>
                  </a:txBody>
                  <a:tcPr marL="68580" marR="68580" marT="0" marB="0" anchor="ctr"/>
                </a:tc>
              </a:tr>
              <a:tr h="377231">
                <a:tc>
                  <a:txBody>
                    <a:bodyPr/>
                    <a:lstStyle/>
                    <a:p>
                      <a:pPr marL="0" marR="0" algn="l">
                        <a:lnSpc>
                          <a:spcPct val="100000"/>
                        </a:lnSpc>
                        <a:spcBef>
                          <a:spcPts val="0"/>
                        </a:spcBef>
                        <a:spcAft>
                          <a:spcPts val="1100"/>
                        </a:spcAft>
                      </a:pPr>
                      <a:r>
                        <a:rPr lang="en-US" sz="1400" i="1" dirty="0" smtClean="0">
                          <a:solidFill>
                            <a:srgbClr val="000000"/>
                          </a:solidFill>
                          <a:latin typeface="Courier New" pitchFamily="49" charset="0"/>
                          <a:ea typeface="Times New Roman"/>
                          <a:cs typeface="Courier New" pitchFamily="49" charset="0"/>
                        </a:rPr>
                        <a:t>route-type</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a:t>
                      </a:r>
                      <a:r>
                        <a:rPr lang="en-US" sz="1400" kern="1200" dirty="0" smtClean="0">
                          <a:solidFill>
                            <a:schemeClr val="dk1"/>
                          </a:solidFill>
                          <a:latin typeface="+mn-lt"/>
                          <a:ea typeface="+mn-ea"/>
                          <a:cs typeface="+mn-cs"/>
                        </a:rPr>
                        <a:t>) A parameter used when redistributing OSPF routes into another routing protocol. </a:t>
                      </a:r>
                      <a:endParaRPr lang="en-US" sz="1400" kern="1200" dirty="0">
                        <a:solidFill>
                          <a:schemeClr val="dk1"/>
                        </a:solidFill>
                        <a:latin typeface="+mn-lt"/>
                        <a:ea typeface="+mn-ea"/>
                        <a:cs typeface="+mn-cs"/>
                      </a:endParaRPr>
                    </a:p>
                  </a:txBody>
                  <a:tcPr marL="68580" marR="68580" marT="0" marB="0" anchor="ctr"/>
                </a:tc>
              </a:tr>
              <a:tr h="1576287">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metric-value</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smtClean="0">
                          <a:solidFill>
                            <a:schemeClr val="dk1"/>
                          </a:solidFill>
                          <a:latin typeface="+mn-lt"/>
                          <a:ea typeface="+mn-ea"/>
                          <a:cs typeface="+mn-cs"/>
                        </a:rPr>
                        <a:t>Required if the </a:t>
                      </a:r>
                      <a:r>
                        <a:rPr lang="en-US" sz="1400" b="1" kern="1200" dirty="0" smtClean="0">
                          <a:solidFill>
                            <a:schemeClr val="dk1"/>
                          </a:solidFill>
                          <a:latin typeface="Courier New" pitchFamily="49" charset="0"/>
                          <a:ea typeface="+mn-ea"/>
                          <a:cs typeface="Courier New" pitchFamily="49" charset="0"/>
                        </a:rPr>
                        <a:t> default-metric </a:t>
                      </a:r>
                      <a:r>
                        <a:rPr lang="en-US" sz="1400" kern="1200" dirty="0" smtClean="0">
                          <a:solidFill>
                            <a:schemeClr val="dk1"/>
                          </a:solidFill>
                          <a:latin typeface="+mn-lt"/>
                          <a:ea typeface="+mn-ea"/>
                          <a:cs typeface="+mn-cs"/>
                        </a:rPr>
                        <a:t>command is not configured otherwise it is optional .</a:t>
                      </a:r>
                    </a:p>
                    <a:p>
                      <a:pPr marL="0" marR="0">
                        <a:lnSpc>
                          <a:spcPct val="100000"/>
                        </a:lnSpc>
                        <a:spcBef>
                          <a:spcPts val="300"/>
                        </a:spcBef>
                        <a:spcAft>
                          <a:spcPts val="0"/>
                        </a:spcAft>
                      </a:pPr>
                      <a:r>
                        <a:rPr lang="en-US" sz="1400" kern="1200" dirty="0" smtClean="0">
                          <a:solidFill>
                            <a:schemeClr val="dk1"/>
                          </a:solidFill>
                          <a:latin typeface="+mn-lt"/>
                          <a:ea typeface="+mn-ea"/>
                          <a:cs typeface="+mn-cs"/>
                        </a:rPr>
                        <a:t>A parameter that specifies the EIGRP seed metric, in the order of bandwidth, delay, reliability, load, and maximum transmission unit (MTU), for</a:t>
                      </a:r>
                      <a:r>
                        <a:rPr lang="en-US" sz="1400" kern="1200" baseline="0" dirty="0" smtClean="0">
                          <a:solidFill>
                            <a:schemeClr val="dk1"/>
                          </a:solidFill>
                          <a:latin typeface="+mn-lt"/>
                          <a:ea typeface="+mn-ea"/>
                          <a:cs typeface="+mn-cs"/>
                        </a:rPr>
                        <a:t> </a:t>
                      </a:r>
                      <a:r>
                        <a:rPr lang="en-US" sz="1400" kern="1200" dirty="0" smtClean="0">
                          <a:solidFill>
                            <a:schemeClr val="dk1"/>
                          </a:solidFill>
                          <a:latin typeface="+mn-lt"/>
                          <a:ea typeface="+mn-ea"/>
                          <a:cs typeface="+mn-cs"/>
                        </a:rPr>
                        <a:t>the redistributed route. </a:t>
                      </a:r>
                    </a:p>
                    <a:p>
                      <a:pPr marL="0" marR="0" indent="0" algn="l" defTabSz="914400" rtl="0" eaLnBrk="1" fontAlgn="auto" latinLnBrk="0" hangingPunct="1">
                        <a:lnSpc>
                          <a:spcPct val="100000"/>
                        </a:lnSpc>
                        <a:spcBef>
                          <a:spcPts val="300"/>
                        </a:spcBef>
                        <a:spcAft>
                          <a:spcPts val="0"/>
                        </a:spcAft>
                        <a:buClrTx/>
                        <a:buSzTx/>
                        <a:buFontTx/>
                        <a:buNone/>
                        <a:tabLst/>
                        <a:defRPr/>
                      </a:pPr>
                      <a:r>
                        <a:rPr lang="en-US" sz="1400" kern="1200" dirty="0" smtClean="0">
                          <a:solidFill>
                            <a:schemeClr val="dk1"/>
                          </a:solidFill>
                          <a:latin typeface="+mn-lt"/>
                          <a:ea typeface="+mn-ea"/>
                          <a:cs typeface="+mn-cs"/>
                        </a:rPr>
                        <a:t>If this value is not specified when redistributing from another protocol and no default metric has been configured, then no routes will not be redistributed. </a:t>
                      </a:r>
                    </a:p>
                  </a:txBody>
                  <a:tcPr marL="68580" marR="68580" marT="0" marB="0" anchor="ctr"/>
                </a:tc>
              </a:tr>
              <a:tr h="594063">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map-tag</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a:t>
                      </a:r>
                      <a:r>
                        <a:rPr lang="en-US" sz="1400" kern="1200" dirty="0" smtClean="0">
                          <a:solidFill>
                            <a:schemeClr val="dk1"/>
                          </a:solidFill>
                          <a:latin typeface="+mn-lt"/>
                          <a:ea typeface="+mn-ea"/>
                          <a:cs typeface="+mn-cs"/>
                        </a:rPr>
                        <a:t>EIGRP</a:t>
                      </a:r>
                      <a:r>
                        <a:rPr lang="en-US" sz="1400" kern="1200" baseline="0" dirty="0" smtClean="0">
                          <a:solidFill>
                            <a:schemeClr val="dk1"/>
                          </a:solidFill>
                          <a:latin typeface="+mn-lt"/>
                          <a:ea typeface="+mn-ea"/>
                          <a:cs typeface="+mn-cs"/>
                        </a:rPr>
                        <a:t> </a:t>
                      </a:r>
                      <a:r>
                        <a:rPr lang="en-US" sz="1400" kern="1200" dirty="0" smtClean="0">
                          <a:solidFill>
                            <a:schemeClr val="dk1"/>
                          </a:solidFill>
                          <a:latin typeface="+mn-lt"/>
                          <a:ea typeface="+mn-ea"/>
                          <a:cs typeface="+mn-cs"/>
                        </a:rPr>
                        <a:t>routing </a:t>
                      </a:r>
                      <a:r>
                        <a:rPr lang="en-US" sz="1400" kern="1200" dirty="0">
                          <a:solidFill>
                            <a:schemeClr val="dk1"/>
                          </a:solidFill>
                          <a:latin typeface="+mn-lt"/>
                          <a:ea typeface="+mn-ea"/>
                          <a:cs typeface="+mn-cs"/>
                        </a:rPr>
                        <a:t>protocol.</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0282"/>
            <a:ext cx="8042276" cy="1336956"/>
          </a:xfrm>
        </p:spPr>
        <p:txBody>
          <a:bodyPr/>
          <a:lstStyle/>
          <a:p>
            <a:r>
              <a:rPr lang="en-US" sz="3600" dirty="0" smtClean="0"/>
              <a:t>Redistributing into EIGRP Example</a:t>
            </a:r>
            <a:endParaRPr lang="en-US" sz="3600" dirty="0"/>
          </a:p>
        </p:txBody>
      </p:sp>
      <p:grpSp>
        <p:nvGrpSpPr>
          <p:cNvPr id="3" name="Group 29"/>
          <p:cNvGrpSpPr/>
          <p:nvPr/>
        </p:nvGrpSpPr>
        <p:grpSpPr>
          <a:xfrm>
            <a:off x="614491" y="2088620"/>
            <a:ext cx="7887922" cy="3584200"/>
            <a:chOff x="934531" y="1439962"/>
            <a:chExt cx="7887922" cy="3584200"/>
          </a:xfrm>
        </p:grpSpPr>
        <p:sp>
          <p:nvSpPr>
            <p:cNvPr id="92" name="Rectangle 91"/>
            <p:cNvSpPr/>
            <p:nvPr/>
          </p:nvSpPr>
          <p:spPr bwMode="auto">
            <a:xfrm>
              <a:off x="3189143" y="4791408"/>
              <a:ext cx="2096290" cy="16242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2285532" cy="1909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280598" y="1684792"/>
              <a:ext cx="4340899" cy="16410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512088" y="1439962"/>
              <a:ext cx="6310365" cy="67017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a:t>
              </a:r>
              <a:r>
                <a:rPr lang="it-IT" sz="1200" b="1" kern="0" dirty="0" smtClean="0">
                  <a:latin typeface="Courier New" pitchFamily="49" charset="0"/>
                </a:rPr>
                <a:t>ospf 1 metric 10000 100 255 1 1500</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[90/307200]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172.16.1.0  [110/50]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EX 172.16.1.0 [170/307200]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673581" cy="286232"/>
            </a:xfrm>
            <a:prstGeom prst="rect">
              <a:avLst/>
            </a:prstGeom>
          </p:spPr>
          <p:txBody>
            <a:bodyPr wrap="none">
              <a:spAutoFit/>
            </a:bodyPr>
            <a:lstStyle/>
            <a:p>
              <a:pPr defTabSz="814388"/>
              <a:r>
                <a:rPr lang="en-US" sz="1400" b="1" dirty="0" smtClean="0"/>
                <a:t>OSPF</a:t>
              </a:r>
            </a:p>
          </p:txBody>
        </p:sp>
        <p:sp>
          <p:nvSpPr>
            <p:cNvPr id="62" name="Rectangle 61"/>
            <p:cNvSpPr/>
            <p:nvPr/>
          </p:nvSpPr>
          <p:spPr>
            <a:xfrm>
              <a:off x="4076017" y="2399758"/>
              <a:ext cx="1381790" cy="286232"/>
            </a:xfrm>
            <a:prstGeom prst="rect">
              <a:avLst/>
            </a:prstGeom>
          </p:spPr>
          <p:txBody>
            <a:bodyPr wrap="none">
              <a:spAutoFit/>
            </a:bodyPr>
            <a:lstStyle/>
            <a:p>
              <a:pPr defTabSz="814388"/>
              <a:r>
                <a:rPr lang="en-US" sz="1400" b="1" dirty="0" smtClean="0"/>
                <a:t>EIGRP AS 100</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172.16.1.0/24 [110/50]</a:t>
              </a:r>
              <a:endParaRPr lang="en-US" sz="800" b="1" dirty="0" smtClean="0"/>
            </a:p>
          </p:txBody>
        </p:sp>
        <p:sp>
          <p:nvSpPr>
            <p:cNvPr id="79" name="Right Arrow 78"/>
            <p:cNvSpPr/>
            <p:nvPr/>
          </p:nvSpPr>
          <p:spPr bwMode="auto">
            <a:xfrm>
              <a:off x="3888712" y="3237131"/>
              <a:ext cx="2150347"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172.16.1.0/24 [170/281600]</a:t>
              </a:r>
              <a:endParaRPr lang="en-US" sz="800" b="1" dirty="0" smtClean="0"/>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p:txBody>
          <a:bodyPr/>
          <a:lstStyle/>
          <a:p>
            <a:pPr algn="l"/>
            <a:r>
              <a:rPr lang="en-US" sz="3200" dirty="0" smtClean="0"/>
              <a:t>Default Metric  for EIGRP</a:t>
            </a:r>
            <a:endParaRPr lang="en-US" sz="3200" dirty="0"/>
          </a:p>
        </p:txBody>
      </p:sp>
      <p:sp>
        <p:nvSpPr>
          <p:cNvPr id="13" name="Content Placeholder 12"/>
          <p:cNvSpPr>
            <a:spLocks noGrp="1"/>
          </p:cNvSpPr>
          <p:nvPr>
            <p:ph idx="1"/>
          </p:nvPr>
        </p:nvSpPr>
        <p:spPr>
          <a:xfrm>
            <a:off x="279400" y="1059280"/>
            <a:ext cx="8316913" cy="491994"/>
          </a:xfrm>
        </p:spPr>
        <p:txBody>
          <a:bodyPr>
            <a:normAutofit/>
          </a:bodyPr>
          <a:lstStyle/>
          <a:p>
            <a:r>
              <a:rPr lang="en-US" dirty="0" smtClean="0">
                <a:solidFill>
                  <a:srgbClr val="000000"/>
                </a:solidFill>
              </a:rPr>
              <a:t>Apply metric values for EIGRP.</a:t>
            </a:r>
            <a:endParaRPr lang="en-US" dirty="0">
              <a:solidFill>
                <a:srgbClr val="000000"/>
              </a:solidFill>
            </a:endParaRPr>
          </a:p>
        </p:txBody>
      </p:sp>
      <p:sp>
        <p:nvSpPr>
          <p:cNvPr id="14" name="Text Placeholder 13"/>
          <p:cNvSpPr>
            <a:spLocks noGrp="1"/>
          </p:cNvSpPr>
          <p:nvPr>
            <p:ph type="body" sz="quarter" idx="10"/>
          </p:nvPr>
        </p:nvSpPr>
        <p:spPr>
          <a:xfrm>
            <a:off x="613533" y="1597319"/>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057206"/>
            <a:ext cx="7745412" cy="377078"/>
          </a:xfrm>
        </p:spPr>
        <p:txBody>
          <a:bodyPr>
            <a:normAutofit/>
          </a:bodyPr>
          <a:lstStyle/>
          <a:p>
            <a:r>
              <a:rPr lang="en-US" dirty="0" smtClean="0">
                <a:solidFill>
                  <a:srgbClr val="000000"/>
                </a:solidFill>
              </a:rPr>
              <a:t>default-metric </a:t>
            </a:r>
            <a:r>
              <a:rPr lang="en-US" b="0" i="1" dirty="0" smtClean="0">
                <a:solidFill>
                  <a:srgbClr val="000000"/>
                </a:solidFill>
              </a:rPr>
              <a:t>bandwidth delay reliability loading mtu</a:t>
            </a:r>
            <a:endParaRPr lang="en-US" b="0" i="1"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xmlns="" val="1284630388"/>
              </p:ext>
            </p:extLst>
          </p:nvPr>
        </p:nvGraphicFramePr>
        <p:xfrm>
          <a:off x="609600" y="2596874"/>
          <a:ext cx="7711440" cy="4142074"/>
        </p:xfrm>
        <a:graphic>
          <a:graphicData uri="http://schemas.openxmlformats.org/drawingml/2006/table">
            <a:tbl>
              <a:tblPr firstRow="1" bandRow="1">
                <a:tableStyleId>{5C22544A-7EE6-4342-B048-85BDC9FD1C3A}</a:tableStyleId>
              </a:tblPr>
              <a:tblGrid>
                <a:gridCol w="2362200"/>
                <a:gridCol w="5349240"/>
              </a:tblGrid>
              <a:tr h="432888">
                <a:tc>
                  <a:txBody>
                    <a:bodyPr/>
                    <a:lstStyle/>
                    <a:p>
                      <a:pPr marL="0" marR="0" algn="ctr" rtl="0" eaLnBrk="1" fontAlgn="ctr" latinLnBrk="0" hangingPunct="1">
                        <a:lnSpc>
                          <a:spcPct val="100000"/>
                        </a:lnSpc>
                        <a:spcBef>
                          <a:spcPts val="0"/>
                        </a:spcBef>
                        <a:spcAft>
                          <a:spcPts val="600"/>
                        </a:spcAft>
                      </a:pPr>
                      <a:r>
                        <a:rPr lang="en-US" sz="1400" u="none" strike="noStrike" kern="1200"/>
                        <a:t>Parameter</a:t>
                      </a:r>
                      <a:endParaRPr lang="en-US" sz="1400" b="1" i="0" u="none" strike="noStrike" kern="1200">
                        <a:solidFill>
                          <a:srgbClr val="000000"/>
                        </a:solidFill>
                        <a:latin typeface="Arial"/>
                        <a:ea typeface="SimSun"/>
                      </a:endParaRPr>
                    </a:p>
                  </a:txBody>
                  <a:tcPr marL="68580" marR="68580" marT="9525" marB="0" anchor="ctr"/>
                </a:tc>
                <a:tc>
                  <a:txBody>
                    <a:bodyPr/>
                    <a:lstStyle/>
                    <a:p>
                      <a:pPr marL="0" marR="0" algn="l" rtl="0" eaLnBrk="1" fontAlgn="ctr" latinLnBrk="0" hangingPunct="1">
                        <a:lnSpc>
                          <a:spcPct val="100000"/>
                        </a:lnSpc>
                        <a:spcBef>
                          <a:spcPts val="0"/>
                        </a:spcBef>
                        <a:spcAft>
                          <a:spcPts val="600"/>
                        </a:spcAft>
                      </a:pPr>
                      <a:r>
                        <a:rPr lang="en-US" sz="1400" u="none" strike="noStrike" kern="1200"/>
                        <a:t>Description</a:t>
                      </a:r>
                      <a:endParaRPr lang="en-US" sz="1400" b="1" i="0" u="none" strike="noStrike" kern="1200">
                        <a:solidFill>
                          <a:srgbClr val="000000"/>
                        </a:solidFill>
                        <a:latin typeface="Arial"/>
                        <a:ea typeface="SimSun"/>
                      </a:endParaRPr>
                    </a:p>
                  </a:txBody>
                  <a:tcPr marL="68580" marR="68580" marT="9525" marB="0" anchor="ctr"/>
                </a:tc>
              </a:tr>
              <a:tr h="589292">
                <a:tc>
                  <a:txBody>
                    <a:bodyPr/>
                    <a:lstStyle/>
                    <a:p>
                      <a:pPr marL="0" marR="0" algn="ctr" rtl="0" eaLnBrk="1" fontAlgn="ctr" latinLnBrk="0" hangingPunct="1">
                        <a:lnSpc>
                          <a:spcPct val="100000"/>
                        </a:lnSpc>
                        <a:spcBef>
                          <a:spcPts val="0"/>
                        </a:spcBef>
                        <a:spcAft>
                          <a:spcPts val="600"/>
                        </a:spcAft>
                      </a:pPr>
                      <a:r>
                        <a:rPr lang="en-US" sz="1400" i="1" u="none" strike="noStrike" kern="1200"/>
                        <a:t>bandwidth</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marR="0" algn="l" rtl="0" eaLnBrk="1" fontAlgn="ctr" latinLnBrk="0" hangingPunct="1">
                        <a:lnSpc>
                          <a:spcPct val="100000"/>
                        </a:lnSpc>
                        <a:spcBef>
                          <a:spcPts val="300"/>
                        </a:spcBef>
                        <a:spcAft>
                          <a:spcPts val="600"/>
                        </a:spcAft>
                      </a:pPr>
                      <a:r>
                        <a:rPr lang="en-US" sz="1400" u="none" strike="noStrike" kern="1200"/>
                        <a:t>The route’s minimum bandwidth in kilobits per second (kbps). </a:t>
                      </a:r>
                      <a:endParaRPr lang="en-US" sz="1400" u="none" strike="noStrike"/>
                    </a:p>
                    <a:p>
                      <a:pPr marL="0" marR="0" algn="l" rtl="0" eaLnBrk="1" fontAlgn="ctr" latinLnBrk="0" hangingPunct="1">
                        <a:lnSpc>
                          <a:spcPct val="100000"/>
                        </a:lnSpc>
                        <a:spcBef>
                          <a:spcPts val="300"/>
                        </a:spcBef>
                        <a:spcAft>
                          <a:spcPts val="600"/>
                        </a:spcAft>
                      </a:pPr>
                      <a:r>
                        <a:rPr lang="en-US" sz="1400" u="none" strike="noStrike" kern="1200"/>
                        <a:t>It can be 0 or any positive integer.</a:t>
                      </a:r>
                      <a:endParaRPr lang="en-US" sz="1400" b="0" i="0" u="none" strike="noStrike" kern="1200">
                        <a:solidFill>
                          <a:schemeClr val="dk1"/>
                        </a:solidFill>
                        <a:latin typeface="Arial"/>
                      </a:endParaRPr>
                    </a:p>
                  </a:txBody>
                  <a:tcPr marL="68580" marR="68580" marT="9525" marB="0" anchor="ctr"/>
                </a:tc>
              </a:tr>
              <a:tr h="589292">
                <a:tc>
                  <a:txBody>
                    <a:bodyPr/>
                    <a:lstStyle/>
                    <a:p>
                      <a:pPr marL="0" marR="0" algn="ctr" rtl="0" eaLnBrk="1" fontAlgn="ctr" latinLnBrk="0" hangingPunct="1">
                        <a:lnSpc>
                          <a:spcPct val="100000"/>
                        </a:lnSpc>
                        <a:spcBef>
                          <a:spcPts val="0"/>
                        </a:spcBef>
                        <a:spcAft>
                          <a:spcPts val="600"/>
                        </a:spcAft>
                      </a:pPr>
                      <a:r>
                        <a:rPr lang="en-US" sz="1400" i="1" u="none" strike="noStrike" kern="1200"/>
                        <a:t>delay</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marR="0" algn="l" rtl="0" eaLnBrk="1" fontAlgn="ctr" latinLnBrk="0" hangingPunct="1">
                        <a:lnSpc>
                          <a:spcPct val="100000"/>
                        </a:lnSpc>
                        <a:spcBef>
                          <a:spcPts val="300"/>
                        </a:spcBef>
                        <a:spcAft>
                          <a:spcPts val="600"/>
                        </a:spcAft>
                      </a:pPr>
                      <a:r>
                        <a:rPr lang="en-US" sz="1400" u="none" strike="noStrike" kern="1200"/>
                        <a:t>Route delay in tens of microseconds. </a:t>
                      </a:r>
                      <a:endParaRPr lang="en-US" sz="1400" u="none" strike="noStrike"/>
                    </a:p>
                    <a:p>
                      <a:pPr marL="0" marR="0" algn="l" rtl="0" eaLnBrk="1" fontAlgn="ctr" latinLnBrk="0" hangingPunct="1">
                        <a:lnSpc>
                          <a:spcPct val="100000"/>
                        </a:lnSpc>
                        <a:spcBef>
                          <a:spcPts val="300"/>
                        </a:spcBef>
                        <a:spcAft>
                          <a:spcPts val="600"/>
                        </a:spcAft>
                      </a:pPr>
                      <a:r>
                        <a:rPr lang="en-US" sz="1400" u="none" strike="noStrike" kern="1200"/>
                        <a:t>It can be 0 or any positive integer that is a multiple of 39.1 nanoseconds.</a:t>
                      </a:r>
                      <a:endParaRPr lang="en-US" sz="1400" b="0" i="0" u="none" strike="noStrike" kern="1200">
                        <a:solidFill>
                          <a:schemeClr val="dk1"/>
                        </a:solidFill>
                        <a:latin typeface="Arial"/>
                      </a:endParaRPr>
                    </a:p>
                  </a:txBody>
                  <a:tcPr marL="68580" marR="68580" marT="9525" marB="0" anchor="ctr"/>
                </a:tc>
              </a:tr>
              <a:tr h="793876">
                <a:tc>
                  <a:txBody>
                    <a:bodyPr/>
                    <a:lstStyle/>
                    <a:p>
                      <a:pPr marL="0" marR="0" algn="ctr" rtl="0" eaLnBrk="1" fontAlgn="ctr" latinLnBrk="0" hangingPunct="1">
                        <a:lnSpc>
                          <a:spcPct val="100000"/>
                        </a:lnSpc>
                        <a:spcBef>
                          <a:spcPts val="0"/>
                        </a:spcBef>
                        <a:spcAft>
                          <a:spcPts val="600"/>
                        </a:spcAft>
                      </a:pPr>
                      <a:r>
                        <a:rPr lang="en-US" sz="1400" i="1" u="none" strike="noStrike" kern="1200"/>
                        <a:t>reliability</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The likelihood of successful packet transmission, expressed as a number from 0 to 255, where 255 means that the route is 100 percent reliable, and 0 means unreliable.</a:t>
                      </a:r>
                      <a:endParaRPr lang="en-US" sz="1400" b="0" i="0" u="none" strike="noStrike" kern="1200">
                        <a:solidFill>
                          <a:schemeClr val="dk1"/>
                        </a:solidFill>
                        <a:latin typeface="Arial"/>
                      </a:endParaRPr>
                    </a:p>
                  </a:txBody>
                  <a:tcPr marL="68580" marR="68580" marT="9525" marB="0" anchor="ctr"/>
                </a:tc>
              </a:tr>
              <a:tr h="598186">
                <a:tc>
                  <a:txBody>
                    <a:bodyPr/>
                    <a:lstStyle/>
                    <a:p>
                      <a:pPr marL="0" marR="0" algn="ctr" rtl="0" eaLnBrk="1" fontAlgn="ctr" latinLnBrk="0" hangingPunct="1">
                        <a:lnSpc>
                          <a:spcPct val="100000"/>
                        </a:lnSpc>
                        <a:spcBef>
                          <a:spcPts val="0"/>
                        </a:spcBef>
                        <a:spcAft>
                          <a:spcPts val="600"/>
                        </a:spcAft>
                      </a:pPr>
                      <a:r>
                        <a:rPr lang="en-US" sz="1400" i="1" u="none" strike="noStrike" kern="1200"/>
                        <a:t>loading</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The route’s effective loading, expressed as a number from 1 to 255, where 255 means that the route is 100 percent loaded.</a:t>
                      </a:r>
                      <a:endParaRPr lang="en-US" sz="1400" b="0" i="0" u="none" strike="noStrike">
                        <a:latin typeface="Arial"/>
                      </a:endParaRPr>
                    </a:p>
                  </a:txBody>
                  <a:tcPr marL="68580" marR="68580" marT="9525" marB="0" anchor="ctr"/>
                </a:tc>
              </a:tr>
              <a:tr h="598186">
                <a:tc>
                  <a:txBody>
                    <a:bodyPr/>
                    <a:lstStyle/>
                    <a:p>
                      <a:pPr marL="0" marR="0" algn="ctr" rtl="0" eaLnBrk="1" fontAlgn="ctr" latinLnBrk="0" hangingPunct="1">
                        <a:lnSpc>
                          <a:spcPct val="100000"/>
                        </a:lnSpc>
                        <a:spcBef>
                          <a:spcPts val="0"/>
                        </a:spcBef>
                        <a:spcAft>
                          <a:spcPts val="600"/>
                        </a:spcAft>
                      </a:pPr>
                      <a:r>
                        <a:rPr lang="en-US" sz="1400" i="1" u="none" strike="noStrike" kern="1200"/>
                        <a:t>mtu</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Maximum transmission unit. </a:t>
                      </a:r>
                      <a:endParaRPr lang="en-US" sz="1400" u="none" strike="noStrike"/>
                    </a:p>
                    <a:p>
                      <a:pPr marL="0" algn="l" rtl="0" eaLnBrk="1" fontAlgn="ctr" latinLnBrk="0" hangingPunct="1">
                        <a:lnSpc>
                          <a:spcPct val="100000"/>
                        </a:lnSpc>
                        <a:spcBef>
                          <a:spcPts val="0"/>
                        </a:spcBef>
                        <a:spcAft>
                          <a:spcPts val="600"/>
                        </a:spcAft>
                      </a:pPr>
                      <a:r>
                        <a:rPr lang="en-US" sz="1400" u="none" strike="noStrike" kern="1200"/>
                        <a:t>The maximum packet size in bytes along the route; an integer greater than or equal to 1.</a:t>
                      </a:r>
                      <a:endParaRPr lang="en-US" sz="1400" b="0" i="0" u="none" strike="noStrike" kern="1200">
                        <a:solidFill>
                          <a:schemeClr val="dk1"/>
                        </a:solidFill>
                        <a:latin typeface="Arial"/>
                      </a:endParaRPr>
                    </a:p>
                  </a:txBody>
                  <a:tcPr marL="68580" marR="68580" marT="9525" marB="0" anchor="ctr"/>
                </a:tc>
              </a:tr>
            </a:tbl>
          </a:graphicData>
        </a:graphic>
      </p:graphicFrame>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2366"/>
            <a:ext cx="8042276" cy="1336956"/>
          </a:xfrm>
        </p:spPr>
        <p:txBody>
          <a:bodyPr/>
          <a:lstStyle/>
          <a:p>
            <a:r>
              <a:rPr lang="en-US" sz="3600" dirty="0" smtClean="0"/>
              <a:t>EIGRP Default-Metric Example</a:t>
            </a:r>
            <a:endParaRPr lang="en-US" sz="3600" dirty="0"/>
          </a:p>
        </p:txBody>
      </p:sp>
      <p:grpSp>
        <p:nvGrpSpPr>
          <p:cNvPr id="3" name="Group 27"/>
          <p:cNvGrpSpPr/>
          <p:nvPr/>
        </p:nvGrpSpPr>
        <p:grpSpPr>
          <a:xfrm>
            <a:off x="629731" y="2059978"/>
            <a:ext cx="7887922" cy="3741462"/>
            <a:chOff x="934531" y="1282700"/>
            <a:chExt cx="7887922" cy="3741462"/>
          </a:xfrm>
        </p:grpSpPr>
        <p:sp>
          <p:nvSpPr>
            <p:cNvPr id="32" name="Rectangle 31"/>
            <p:cNvSpPr/>
            <p:nvPr/>
          </p:nvSpPr>
          <p:spPr bwMode="auto">
            <a:xfrm>
              <a:off x="4331399" y="1506992"/>
              <a:ext cx="3301302" cy="1694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4" name="Text Placeholder 5"/>
            <p:cNvSpPr>
              <a:spLocks/>
            </p:cNvSpPr>
            <p:nvPr/>
          </p:nvSpPr>
          <p:spPr bwMode="auto">
            <a:xfrm>
              <a:off x="2512088" y="1282700"/>
              <a:ext cx="6310365" cy="82743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default-metric </a:t>
              </a:r>
              <a:r>
                <a:rPr lang="it-IT" sz="1200" b="1" kern="0" dirty="0" smtClean="0">
                  <a:latin typeface="Courier New" pitchFamily="49" charset="0"/>
                </a:rPr>
                <a:t>10000 100 255 1 1500</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a:t>
              </a:r>
              <a:r>
                <a:rPr lang="it-IT" sz="1200" b="1" kern="0" dirty="0" smtClean="0">
                  <a:latin typeface="Courier New" pitchFamily="49" charset="0"/>
                </a:rPr>
                <a:t>ospf 1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35"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[90/307200]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172.16.1.0  [110/50] </a:t>
              </a:r>
            </a:p>
          </p:txBody>
        </p:sp>
        <p:sp>
          <p:nvSpPr>
            <p:cNvPr id="36" name="TextBox 35"/>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37"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EX 172.16.1.0 [170/307200] </a:t>
              </a:r>
            </a:p>
          </p:txBody>
        </p:sp>
        <p:sp>
          <p:nvSpPr>
            <p:cNvPr id="38" name="TextBox 37"/>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39" name="Rounded Rectangle 38"/>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ounded Rectangle 39"/>
            <p:cNvSpPr/>
            <p:nvPr/>
          </p:nvSpPr>
          <p:spPr bwMode="auto">
            <a:xfrm>
              <a:off x="3808360" y="2371369"/>
              <a:ext cx="4190162"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41"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42" name="TextBox 41"/>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43" name="TextBox 42"/>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44" name="Straight Connector 43"/>
            <p:cNvCxnSpPr>
              <a:stCxn id="41" idx="3"/>
              <a:endCxn id="72"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47" name="TextBox 46"/>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49" name="Rectangle 48"/>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50" name="Rectangle 49"/>
            <p:cNvSpPr/>
            <p:nvPr/>
          </p:nvSpPr>
          <p:spPr>
            <a:xfrm>
              <a:off x="1161903" y="2427982"/>
              <a:ext cx="673581" cy="286232"/>
            </a:xfrm>
            <a:prstGeom prst="rect">
              <a:avLst/>
            </a:prstGeom>
          </p:spPr>
          <p:txBody>
            <a:bodyPr wrap="none">
              <a:spAutoFit/>
            </a:bodyPr>
            <a:lstStyle/>
            <a:p>
              <a:pPr defTabSz="814388"/>
              <a:r>
                <a:rPr lang="en-US" sz="1400" b="1" dirty="0" smtClean="0"/>
                <a:t>OSPF</a:t>
              </a:r>
            </a:p>
          </p:txBody>
        </p:sp>
        <p:sp>
          <p:nvSpPr>
            <p:cNvPr id="51" name="Rectangle 50"/>
            <p:cNvSpPr/>
            <p:nvPr/>
          </p:nvSpPr>
          <p:spPr>
            <a:xfrm>
              <a:off x="4076017" y="2399758"/>
              <a:ext cx="1381790" cy="286232"/>
            </a:xfrm>
            <a:prstGeom prst="rect">
              <a:avLst/>
            </a:prstGeom>
          </p:spPr>
          <p:txBody>
            <a:bodyPr wrap="none">
              <a:spAutoFit/>
            </a:bodyPr>
            <a:lstStyle/>
            <a:p>
              <a:pPr defTabSz="814388"/>
              <a:r>
                <a:rPr lang="en-US" sz="1400" b="1" dirty="0" smtClean="0"/>
                <a:t>EIGRP AS 100</a:t>
              </a:r>
            </a:p>
          </p:txBody>
        </p:sp>
        <p:sp>
          <p:nvSpPr>
            <p:cNvPr id="52" name="TextBox 51"/>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54" name="TextBox 53"/>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7" name="Right Arrow 66"/>
            <p:cNvSpPr/>
            <p:nvPr/>
          </p:nvSpPr>
          <p:spPr bwMode="auto">
            <a:xfrm>
              <a:off x="1004836" y="3038475"/>
              <a:ext cx="2100106" cy="790575"/>
            </a:xfrm>
            <a:prstGeom prst="rightArrow">
              <a:avLst>
                <a:gd name="adj1" fmla="val 37096"/>
                <a:gd name="adj2" fmla="val 283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00" b="1" kern="0" dirty="0" smtClean="0">
                  <a:latin typeface="Courier New" pitchFamily="49" charset="0"/>
                </a:rPr>
                <a:t>O 172.16.1.0/24 [110/50]</a:t>
              </a:r>
              <a:endParaRPr lang="en-US" sz="1000" b="1" dirty="0" smtClean="0"/>
            </a:p>
          </p:txBody>
        </p:sp>
        <p:sp>
          <p:nvSpPr>
            <p:cNvPr id="68" name="Right Arrow 67"/>
            <p:cNvSpPr/>
            <p:nvPr/>
          </p:nvSpPr>
          <p:spPr bwMode="auto">
            <a:xfrm>
              <a:off x="3888712" y="3076575"/>
              <a:ext cx="2150347" cy="762000"/>
            </a:xfrm>
            <a:prstGeom prst="rightArrow">
              <a:avLst>
                <a:gd name="adj1" fmla="val 37096"/>
                <a:gd name="adj2" fmla="val 3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00" b="1" kern="0" dirty="0" smtClean="0">
                  <a:latin typeface="Courier New" pitchFamily="49" charset="0"/>
                </a:rPr>
                <a:t>D EX 172.16.1.0/24 [170/281600]</a:t>
              </a:r>
              <a:endParaRPr lang="en-US" sz="1000" b="1" dirty="0" smtClean="0"/>
            </a:p>
          </p:txBody>
        </p:sp>
        <p:cxnSp>
          <p:nvCxnSpPr>
            <p:cNvPr id="69" name="Straight Connector 6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0" name="Straight Connector 6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1" name="TextBox 7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72"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73" name="TextBox 7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4" y="791553"/>
            <a:ext cx="8521700" cy="549021"/>
          </a:xfrm>
        </p:spPr>
        <p:txBody>
          <a:bodyPr>
            <a:noAutofit/>
          </a:bodyPr>
          <a:lstStyle/>
          <a:p>
            <a:r>
              <a:rPr lang="en-US" sz="3200" smtClean="0"/>
              <a:t>Which Path From R1 to 10.0.0.0 /8?</a:t>
            </a:r>
            <a:endParaRPr lang="en-US" sz="3200" dirty="0"/>
          </a:p>
        </p:txBody>
      </p:sp>
      <p:sp>
        <p:nvSpPr>
          <p:cNvPr id="10" name="Content Placeholder 9"/>
          <p:cNvSpPr>
            <a:spLocks noGrp="1"/>
          </p:cNvSpPr>
          <p:nvPr>
            <p:ph idx="10"/>
          </p:nvPr>
        </p:nvSpPr>
        <p:spPr>
          <a:xfrm>
            <a:off x="279400" y="1439792"/>
            <a:ext cx="8520354" cy="2268908"/>
          </a:xfrm>
        </p:spPr>
        <p:txBody>
          <a:bodyPr>
            <a:normAutofit fontScale="70000" lnSpcReduction="20000"/>
          </a:bodyPr>
          <a:lstStyle/>
          <a:p>
            <a:r>
              <a:rPr lang="en-US" dirty="0" smtClean="0">
                <a:solidFill>
                  <a:srgbClr val="000000"/>
                </a:solidFill>
              </a:rPr>
              <a:t>RIP, OSPF, and EIGRP are all configured on the routers.</a:t>
            </a:r>
          </a:p>
          <a:p>
            <a:r>
              <a:rPr lang="en-US" dirty="0" smtClean="0">
                <a:solidFill>
                  <a:srgbClr val="000000"/>
                </a:solidFill>
              </a:rPr>
              <a:t>Which path would R1 choose if:</a:t>
            </a:r>
          </a:p>
          <a:p>
            <a:pPr lvl="1"/>
            <a:r>
              <a:rPr lang="en-US" dirty="0" smtClean="0">
                <a:solidFill>
                  <a:srgbClr val="000000"/>
                </a:solidFill>
              </a:rPr>
              <a:t>RIP made the decision?</a:t>
            </a:r>
          </a:p>
          <a:p>
            <a:pPr lvl="1"/>
            <a:r>
              <a:rPr lang="en-US" dirty="0" smtClean="0">
                <a:solidFill>
                  <a:srgbClr val="000000"/>
                </a:solidFill>
              </a:rPr>
              <a:t>OSPF made the decision?	</a:t>
            </a:r>
          </a:p>
          <a:p>
            <a:pPr lvl="1"/>
            <a:r>
              <a:rPr lang="en-US" dirty="0" smtClean="0">
                <a:solidFill>
                  <a:srgbClr val="000000"/>
                </a:solidFill>
              </a:rPr>
              <a:t>EIGRP made the decision?</a:t>
            </a:r>
          </a:p>
          <a:p>
            <a:r>
              <a:rPr lang="en-US" dirty="0" smtClean="0">
                <a:solidFill>
                  <a:srgbClr val="000000"/>
                </a:solidFill>
              </a:rPr>
              <a:t>Because EIGRP has the lowest administrative distance of the three protocols, only the EIGRP path to 10.0.0.0/8 is put into the routing table.</a:t>
            </a:r>
          </a:p>
        </p:txBody>
      </p:sp>
      <p:pic>
        <p:nvPicPr>
          <p:cNvPr id="7" name="Picture 2"/>
          <p:cNvPicPr>
            <a:picLocks noGrp="1" noChangeAspect="1" noChangeArrowheads="1"/>
          </p:cNvPicPr>
          <p:nvPr>
            <p:ph sz="quarter" idx="11"/>
          </p:nvPr>
        </p:nvPicPr>
        <p:blipFill>
          <a:blip r:embed="rId3"/>
          <a:stretch>
            <a:fillRect/>
          </a:stretch>
        </p:blipFill>
        <p:spPr>
          <a:xfrm>
            <a:off x="2871683" y="3562626"/>
            <a:ext cx="5117411" cy="2921000"/>
          </a:xfrm>
        </p:spPr>
      </p:pic>
      <p:sp>
        <p:nvSpPr>
          <p:cNvPr id="14" name="TextBox 13"/>
          <p:cNvSpPr txBox="1"/>
          <p:nvPr/>
        </p:nvSpPr>
        <p:spPr>
          <a:xfrm>
            <a:off x="4111661" y="2007163"/>
            <a:ext cx="4114800" cy="1079500"/>
          </a:xfrm>
          <a:prstGeom prst="rect">
            <a:avLst/>
          </a:prstGeom>
          <a:noFill/>
        </p:spPr>
        <p:txBody>
          <a:bodyPr wrap="square" rtlCol="0" anchor="ctr" anchorCtr="0">
            <a:noAutofit/>
          </a:bodyPr>
          <a:lstStyle/>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R4 </a:t>
            </a:r>
            <a:r>
              <a:rPr lang="en-US" sz="1700" dirty="0" smtClean="0">
                <a:solidFill>
                  <a:srgbClr val="000000"/>
                </a:solidFill>
                <a:latin typeface="+mn-lt"/>
                <a:sym typeface="Wingdings"/>
              </a:rPr>
              <a:t> </a:t>
            </a:r>
            <a:r>
              <a:rPr lang="en-US" sz="1700" dirty="0" smtClean="0">
                <a:solidFill>
                  <a:srgbClr val="000000"/>
                </a:solidFill>
                <a:latin typeface="+mn-lt"/>
              </a:rPr>
              <a:t> R6</a:t>
            </a:r>
          </a:p>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 R2 </a:t>
            </a:r>
            <a:r>
              <a:rPr lang="en-US" sz="1700" dirty="0" smtClean="0">
                <a:solidFill>
                  <a:srgbClr val="000000"/>
                </a:solidFill>
                <a:latin typeface="+mn-lt"/>
                <a:sym typeface="Wingdings"/>
              </a:rPr>
              <a:t> </a:t>
            </a:r>
            <a:r>
              <a:rPr lang="en-US" sz="1700" dirty="0" smtClean="0">
                <a:solidFill>
                  <a:srgbClr val="000000"/>
                </a:solidFill>
                <a:latin typeface="+mn-lt"/>
              </a:rPr>
              <a:t> R3 </a:t>
            </a:r>
            <a:r>
              <a:rPr lang="en-US" sz="1700" dirty="0" smtClean="0">
                <a:solidFill>
                  <a:srgbClr val="000000"/>
                </a:solidFill>
                <a:latin typeface="+mn-lt"/>
                <a:sym typeface="Wingdings"/>
              </a:rPr>
              <a:t> </a:t>
            </a:r>
            <a:r>
              <a:rPr lang="en-US" sz="1700" dirty="0" smtClean="0">
                <a:solidFill>
                  <a:srgbClr val="000000"/>
                </a:solidFill>
                <a:latin typeface="+mn-lt"/>
              </a:rPr>
              <a:t> R5 </a:t>
            </a:r>
            <a:r>
              <a:rPr lang="en-US" sz="1700" dirty="0" smtClean="0">
                <a:solidFill>
                  <a:srgbClr val="000000"/>
                </a:solidFill>
                <a:latin typeface="+mn-lt"/>
                <a:sym typeface="Wingdings"/>
              </a:rPr>
              <a:t> </a:t>
            </a:r>
            <a:r>
              <a:rPr lang="en-US" sz="1700" dirty="0" smtClean="0">
                <a:solidFill>
                  <a:srgbClr val="000000"/>
                </a:solidFill>
                <a:latin typeface="+mn-lt"/>
              </a:rPr>
              <a:t> R6</a:t>
            </a:r>
          </a:p>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 R2 </a:t>
            </a:r>
            <a:r>
              <a:rPr lang="en-US" sz="1700" dirty="0" smtClean="0">
                <a:solidFill>
                  <a:srgbClr val="000000"/>
                </a:solidFill>
                <a:latin typeface="+mn-lt"/>
                <a:sym typeface="Wingdings"/>
              </a:rPr>
              <a:t> </a:t>
            </a:r>
            <a:r>
              <a:rPr lang="en-US" sz="1700" dirty="0" smtClean="0">
                <a:solidFill>
                  <a:srgbClr val="000000"/>
                </a:solidFill>
                <a:latin typeface="+mn-lt"/>
              </a:rPr>
              <a:t> R3 </a:t>
            </a:r>
            <a:r>
              <a:rPr lang="en-US" sz="1700" dirty="0" smtClean="0">
                <a:solidFill>
                  <a:srgbClr val="000000"/>
                </a:solidFill>
                <a:latin typeface="+mn-lt"/>
                <a:sym typeface="Wingdings"/>
              </a:rPr>
              <a:t> </a:t>
            </a:r>
            <a:r>
              <a:rPr lang="en-US" sz="1700" dirty="0" smtClean="0">
                <a:solidFill>
                  <a:srgbClr val="000000"/>
                </a:solidFill>
                <a:latin typeface="+mn-lt"/>
              </a:rPr>
              <a:t> R5 </a:t>
            </a:r>
            <a:r>
              <a:rPr lang="en-US" sz="1700" dirty="0" smtClean="0">
                <a:solidFill>
                  <a:srgbClr val="000000"/>
                </a:solidFill>
                <a:latin typeface="+mn-lt"/>
                <a:sym typeface="Wingdings"/>
              </a:rPr>
              <a:t> </a:t>
            </a:r>
            <a:r>
              <a:rPr lang="en-US" sz="1700" dirty="0" smtClean="0">
                <a:solidFill>
                  <a:srgbClr val="000000"/>
                </a:solidFill>
                <a:latin typeface="+mn-lt"/>
              </a:rPr>
              <a:t> R6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02" name="Rectangle 2"/>
          <p:cNvSpPr>
            <a:spLocks noGrp="1" noChangeArrowheads="1"/>
          </p:cNvSpPr>
          <p:nvPr>
            <p:ph type="title"/>
          </p:nvPr>
        </p:nvSpPr>
        <p:spPr>
          <a:xfrm>
            <a:off x="549275" y="183408"/>
            <a:ext cx="8042276" cy="1336956"/>
          </a:xfrm>
        </p:spPr>
        <p:txBody>
          <a:bodyPr/>
          <a:lstStyle/>
          <a:p>
            <a:pPr>
              <a:defRPr/>
            </a:pPr>
            <a:r>
              <a:rPr lang="en-US" dirty="0" smtClean="0"/>
              <a:t>Quiz Question</a:t>
            </a:r>
          </a:p>
        </p:txBody>
      </p:sp>
      <p:sp>
        <p:nvSpPr>
          <p:cNvPr id="27651" name="Rectangle 3"/>
          <p:cNvSpPr>
            <a:spLocks noGrp="1" noChangeArrowheads="1"/>
          </p:cNvSpPr>
          <p:nvPr>
            <p:ph idx="1"/>
          </p:nvPr>
        </p:nvSpPr>
        <p:spPr>
          <a:xfrm>
            <a:off x="549275" y="1732907"/>
            <a:ext cx="8042276" cy="4343400"/>
          </a:xfrm>
        </p:spPr>
        <p:txBody>
          <a:bodyPr>
            <a:normAutofit fontScale="85000" lnSpcReduction="10000"/>
          </a:bodyPr>
          <a:lstStyle/>
          <a:p>
            <a:r>
              <a:rPr lang="en-US" dirty="0" smtClean="0">
                <a:solidFill>
                  <a:srgbClr val="000000"/>
                </a:solidFill>
              </a:rPr>
              <a:t>Assume that a router has three routing processes running simultaneously on it, and each process has received these routes:</a:t>
            </a:r>
          </a:p>
          <a:p>
            <a:pPr lvl="1"/>
            <a:r>
              <a:rPr lang="en-US" dirty="0" smtClean="0">
                <a:solidFill>
                  <a:srgbClr val="000000"/>
                </a:solidFill>
              </a:rPr>
              <a:t>EIGRP (internal):		192.168.32.0/26 </a:t>
            </a:r>
          </a:p>
          <a:p>
            <a:pPr lvl="1"/>
            <a:r>
              <a:rPr lang="en-US" dirty="0" smtClean="0">
                <a:solidFill>
                  <a:srgbClr val="000000"/>
                </a:solidFill>
              </a:rPr>
              <a:t>RIP: 			192.168.32.0/24 </a:t>
            </a:r>
          </a:p>
          <a:p>
            <a:pPr lvl="1"/>
            <a:r>
              <a:rPr lang="en-US" dirty="0" smtClean="0">
                <a:solidFill>
                  <a:srgbClr val="000000"/>
                </a:solidFill>
              </a:rPr>
              <a:t>OSPF: 			192.168.32.0/19 </a:t>
            </a:r>
          </a:p>
          <a:p>
            <a:r>
              <a:rPr lang="en-US" dirty="0" smtClean="0">
                <a:solidFill>
                  <a:srgbClr val="000000"/>
                </a:solidFill>
              </a:rPr>
              <a:t>Which of these routes will be installed in the routing table? </a:t>
            </a:r>
          </a:p>
          <a:p>
            <a:pPr>
              <a:buClr>
                <a:schemeClr val="accent1"/>
              </a:buClr>
              <a:buSzPct val="100000"/>
              <a:buFont typeface="Arial" charset="0"/>
              <a:buChar char="•"/>
              <a:defRPr/>
            </a:pPr>
            <a:r>
              <a:rPr lang="en-US" dirty="0" smtClean="0">
                <a:solidFill>
                  <a:srgbClr val="000000"/>
                </a:solidFill>
                <a:effectLst>
                  <a:outerShdw blurRad="38100" dist="38100" dir="2700000" algn="tl">
                    <a:srgbClr val="C0C0C0"/>
                  </a:outerShdw>
                </a:effectLst>
              </a:rPr>
              <a:t>All of them!</a:t>
            </a:r>
          </a:p>
          <a:p>
            <a:pPr marL="693738" lvl="1">
              <a:spcBef>
                <a:spcPct val="50000"/>
              </a:spcBef>
              <a:buFont typeface="Wingdings" pitchFamily="2" charset="2"/>
              <a:buChar char="§"/>
            </a:pPr>
            <a:r>
              <a:rPr lang="en-US" dirty="0" smtClean="0">
                <a:solidFill>
                  <a:srgbClr val="000000"/>
                </a:solidFill>
              </a:rPr>
              <a:t>Although EIGRP has the best administrative distance, each of these routes has a different prefix length (subnet mask).</a:t>
            </a:r>
          </a:p>
          <a:p>
            <a:pPr marL="693738" lvl="2" indent="-236538">
              <a:spcBef>
                <a:spcPct val="50000"/>
              </a:spcBef>
              <a:buFont typeface="Wingdings" pitchFamily="2" charset="2"/>
              <a:buChar char="§"/>
            </a:pPr>
            <a:r>
              <a:rPr lang="en-US" sz="2000" dirty="0" smtClean="0">
                <a:solidFill>
                  <a:srgbClr val="000000"/>
                </a:solidFill>
              </a:rPr>
              <a:t>They are therefore considered different destinations and are all installed in the routing table.</a:t>
            </a:r>
            <a:endParaRPr lang="en-US" sz="2800" dirty="0" smtClean="0">
              <a:solidFill>
                <a:srgbClr val="000000"/>
              </a:solidFill>
              <a:effectLst>
                <a:outerShdw blurRad="38100" dist="38100" dir="2700000" algn="tl">
                  <a:srgbClr val="C0C0C0"/>
                </a:outerShdw>
              </a:effectLst>
            </a:endParaRPr>
          </a:p>
          <a:p>
            <a:endParaRPr lang="en-US" dirty="0" smtClean="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76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94" y="342813"/>
            <a:ext cx="8700898" cy="1336956"/>
          </a:xfrm>
        </p:spPr>
        <p:txBody>
          <a:bodyPr/>
          <a:lstStyle/>
          <a:p>
            <a:r>
              <a:rPr lang="en-US" sz="3600" dirty="0" smtClean="0"/>
              <a:t>Modifying the Administrative Distance</a:t>
            </a:r>
            <a:endParaRPr lang="en-US" sz="3600" dirty="0"/>
          </a:p>
        </p:txBody>
      </p:sp>
      <p:sp>
        <p:nvSpPr>
          <p:cNvPr id="3" name="Content Placeholder 2"/>
          <p:cNvSpPr>
            <a:spLocks noGrp="1"/>
          </p:cNvSpPr>
          <p:nvPr>
            <p:ph idx="1"/>
          </p:nvPr>
        </p:nvSpPr>
        <p:spPr>
          <a:xfrm>
            <a:off x="549275" y="1903529"/>
            <a:ext cx="8042276" cy="4343400"/>
          </a:xfrm>
        </p:spPr>
        <p:txBody>
          <a:bodyPr>
            <a:normAutofit fontScale="85000" lnSpcReduction="10000"/>
          </a:bodyPr>
          <a:lstStyle/>
          <a:p>
            <a:r>
              <a:rPr lang="en-US" dirty="0" smtClean="0">
                <a:solidFill>
                  <a:srgbClr val="000000"/>
                </a:solidFill>
              </a:rPr>
              <a:t>When routes are redistributed between two different routing protocols, some information may be lost making route selection more confusing. </a:t>
            </a:r>
          </a:p>
          <a:p>
            <a:r>
              <a:rPr lang="en-US" dirty="0" smtClean="0">
                <a:solidFill>
                  <a:srgbClr val="000000"/>
                </a:solidFill>
              </a:rPr>
              <a:t>One approach to correct this is to control the administrative distance to indicate route selection preference and ensure that route selection is unambiguous. </a:t>
            </a:r>
          </a:p>
          <a:p>
            <a:pPr lvl="1"/>
            <a:r>
              <a:rPr lang="en-US" dirty="0" smtClean="0">
                <a:solidFill>
                  <a:srgbClr val="000000"/>
                </a:solidFill>
              </a:rPr>
              <a:t>Although, this approach does not always guarantee the best route is selected, only that route selection will be consistent.</a:t>
            </a:r>
          </a:p>
          <a:p>
            <a:r>
              <a:rPr lang="en-US" dirty="0" smtClean="0">
                <a:solidFill>
                  <a:srgbClr val="000000"/>
                </a:solidFill>
              </a:rPr>
              <a:t>For all protocols use the</a:t>
            </a:r>
            <a:r>
              <a:rPr lang="en-US" b="1" dirty="0" smtClean="0">
                <a:solidFill>
                  <a:srgbClr val="000000"/>
                </a:solidFill>
                <a:latin typeface="Courier New" pitchFamily="49" charset="0"/>
                <a:cs typeface="Courier New" pitchFamily="49" charset="0"/>
              </a:rPr>
              <a:t> distance </a:t>
            </a:r>
            <a:r>
              <a:rPr lang="en-US" i="1" dirty="0" smtClean="0">
                <a:solidFill>
                  <a:srgbClr val="000000"/>
                </a:solidFill>
                <a:latin typeface="Courier New" pitchFamily="49" charset="0"/>
                <a:cs typeface="Courier New" pitchFamily="49" charset="0"/>
              </a:rPr>
              <a:t>administrative-distance</a:t>
            </a:r>
            <a:r>
              <a:rPr lang="en-US" b="1" dirty="0" smtClean="0">
                <a:solidFill>
                  <a:srgbClr val="000000"/>
                </a:solidFill>
                <a:latin typeface="Courier New" pitchFamily="49" charset="0"/>
                <a:cs typeface="Courier New" pitchFamily="49" charset="0"/>
              </a:rPr>
              <a:t> </a:t>
            </a:r>
            <a:r>
              <a:rPr lang="en-US" dirty="0" smtClean="0">
                <a:solidFill>
                  <a:srgbClr val="000000"/>
                </a:solidFill>
              </a:rPr>
              <a:t>router configuration command.</a:t>
            </a:r>
          </a:p>
          <a:p>
            <a:pPr lvl="1"/>
            <a:r>
              <a:rPr lang="en-US" dirty="0" smtClean="0">
                <a:solidFill>
                  <a:srgbClr val="000000"/>
                </a:solidFill>
              </a:rPr>
              <a:t>Alternatively for OSPF, use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distance ospf </a:t>
            </a:r>
            <a:r>
              <a:rPr lang="en-US" dirty="0" smtClean="0">
                <a:solidFill>
                  <a:srgbClr val="000000"/>
                </a:solidFill>
              </a:rPr>
              <a:t>command.</a:t>
            </a:r>
          </a:p>
          <a:p>
            <a:pPr lvl="1"/>
            <a:r>
              <a:rPr lang="en-US" dirty="0" smtClean="0">
                <a:solidFill>
                  <a:srgbClr val="000000"/>
                </a:solidFill>
              </a:rPr>
              <a:t>Alternatively for EIGRP, use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distance eigrp </a:t>
            </a:r>
            <a:r>
              <a:rPr lang="en-US" dirty="0" smtClean="0">
                <a:solidFill>
                  <a:srgbClr val="000000"/>
                </a:solidFill>
              </a:rPr>
              <a:t>command.</a:t>
            </a:r>
          </a:p>
          <a:p>
            <a:pPr lvl="1"/>
            <a:endParaRPr lang="en-US" dirty="0" smtClean="0">
              <a:solidFill>
                <a:srgbClr val="000000"/>
              </a:solidFill>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25809" y="649749"/>
            <a:ext cx="8532159" cy="620712"/>
          </a:xfrm>
        </p:spPr>
        <p:txBody>
          <a:bodyPr/>
          <a:lstStyle/>
          <a:p>
            <a:r>
              <a:rPr lang="en-US" sz="3200" dirty="0" smtClean="0"/>
              <a:t>Modifying the Administrative Distance</a:t>
            </a:r>
            <a:endParaRPr lang="en-US" sz="3200" dirty="0"/>
          </a:p>
        </p:txBody>
      </p:sp>
      <p:sp>
        <p:nvSpPr>
          <p:cNvPr id="13" name="Content Placeholder 12"/>
          <p:cNvSpPr>
            <a:spLocks noGrp="1"/>
          </p:cNvSpPr>
          <p:nvPr>
            <p:ph idx="1"/>
          </p:nvPr>
        </p:nvSpPr>
        <p:spPr>
          <a:xfrm>
            <a:off x="336268" y="1233804"/>
            <a:ext cx="8316913" cy="491994"/>
          </a:xfrm>
        </p:spPr>
        <p:txBody>
          <a:bodyPr>
            <a:normAutofit/>
          </a:bodyPr>
          <a:lstStyle/>
          <a:p>
            <a:r>
              <a:rPr lang="en-US" dirty="0" smtClean="0">
                <a:solidFill>
                  <a:srgbClr val="000000"/>
                </a:solidFill>
              </a:rPr>
              <a:t>Change the default administrative distances.</a:t>
            </a:r>
            <a:endParaRPr lang="en-US" dirty="0">
              <a:solidFill>
                <a:srgbClr val="000000"/>
              </a:solidFill>
            </a:endParaRPr>
          </a:p>
        </p:txBody>
      </p:sp>
      <p:sp>
        <p:nvSpPr>
          <p:cNvPr id="14" name="Text Placeholder 13"/>
          <p:cNvSpPr>
            <a:spLocks noGrp="1"/>
          </p:cNvSpPr>
          <p:nvPr>
            <p:ph type="body" sz="quarter" idx="10"/>
          </p:nvPr>
        </p:nvSpPr>
        <p:spPr>
          <a:xfrm>
            <a:off x="670401" y="1710883"/>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72194" y="2132669"/>
            <a:ext cx="7745412" cy="620949"/>
          </a:xfrm>
        </p:spPr>
        <p:txBody>
          <a:bodyPr>
            <a:normAutofit/>
          </a:bodyPr>
          <a:lstStyle/>
          <a:p>
            <a:r>
              <a:rPr lang="en-US" dirty="0" smtClean="0">
                <a:solidFill>
                  <a:srgbClr val="000000"/>
                </a:solidFill>
              </a:rPr>
              <a:t>distance </a:t>
            </a:r>
            <a:r>
              <a:rPr lang="en-US" b="0" i="1" dirty="0" smtClean="0">
                <a:solidFill>
                  <a:srgbClr val="000000"/>
                </a:solidFill>
              </a:rPr>
              <a:t>administrative-distance </a:t>
            </a:r>
            <a:r>
              <a:rPr lang="en-US" dirty="0" smtClean="0">
                <a:solidFill>
                  <a:srgbClr val="000000"/>
                </a:solidFill>
              </a:rPr>
              <a:t>[</a:t>
            </a:r>
            <a:r>
              <a:rPr lang="en-US" b="0" i="1" dirty="0" smtClean="0">
                <a:solidFill>
                  <a:srgbClr val="000000"/>
                </a:solidFill>
              </a:rPr>
              <a:t>address wildcard-mask </a:t>
            </a:r>
            <a:r>
              <a:rPr lang="en-US" dirty="0" smtClean="0">
                <a:solidFill>
                  <a:srgbClr val="000000"/>
                </a:solidFill>
              </a:rPr>
              <a:t>[</a:t>
            </a:r>
            <a:r>
              <a:rPr lang="en-US" b="0" i="1" dirty="0" smtClean="0">
                <a:solidFill>
                  <a:srgbClr val="000000"/>
                </a:solidFill>
              </a:rPr>
              <a:t>ip-standard-list</a:t>
            </a:r>
            <a:r>
              <a:rPr lang="en-US" dirty="0" smtClean="0">
                <a:solidFill>
                  <a:srgbClr val="000000"/>
                </a:solidFill>
              </a:rPr>
              <a:t>] [</a:t>
            </a:r>
            <a:r>
              <a:rPr lang="en-US" b="0" i="1" dirty="0" smtClean="0">
                <a:solidFill>
                  <a:srgbClr val="000000"/>
                </a:solidFill>
              </a:rPr>
              <a:t>ip-extended-list</a:t>
            </a:r>
            <a:r>
              <a:rPr lang="en-US" dirty="0" smtClean="0">
                <a:solidFill>
                  <a:srgbClr val="000000"/>
                </a:solidFill>
              </a:rPr>
              <a:t>]]</a:t>
            </a:r>
            <a:endParaRPr lang="en-US"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xmlns="" val="3656600376"/>
              </p:ext>
            </p:extLst>
          </p:nvPr>
        </p:nvGraphicFramePr>
        <p:xfrm>
          <a:off x="696948" y="2946658"/>
          <a:ext cx="7726680" cy="3342640"/>
        </p:xfrm>
        <a:graphic>
          <a:graphicData uri="http://schemas.openxmlformats.org/drawingml/2006/table">
            <a:tbl>
              <a:tblPr firstRow="1" bandRow="1">
                <a:tableStyleId>{5C22544A-7EE6-4342-B048-85BDC9FD1C3A}</a:tableStyleId>
              </a:tblPr>
              <a:tblGrid>
                <a:gridCol w="2636520"/>
                <a:gridCol w="5090160"/>
              </a:tblGrid>
              <a:tr h="531618">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531618">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administrative-distance</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Sets the administrative distance, an integer from 10 to 255. </a:t>
                      </a:r>
                    </a:p>
                  </a:txBody>
                  <a:tcPr marL="68580" marR="68580" marT="0" marB="0" anchor="ctr"/>
                </a:tc>
              </a:tr>
              <a:tr h="873893">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address</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Specifies the IP address; this allows filtering of networks according to the IP address of the router supplying the routing information.</a:t>
                      </a:r>
                    </a:p>
                  </a:txBody>
                  <a:tcPr marL="68580" marR="68580" marT="0" marB="0" anchor="ctr"/>
                </a:tc>
              </a:tr>
              <a:tr h="531618">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wildcard-mask</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Specifies the wildcard mask used to interpret the IP address. </a:t>
                      </a:r>
                    </a:p>
                  </a:txBody>
                  <a:tcPr marL="68580" marR="68580" marT="0" marB="0" anchor="ctr"/>
                </a:tc>
              </a:tr>
              <a:tr h="873893">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ip-standard-list </a:t>
                      </a:r>
                      <a:br>
                        <a:rPr lang="en-US" sz="1400" i="1" kern="1200" dirty="0">
                          <a:solidFill>
                            <a:srgbClr val="000000"/>
                          </a:solidFill>
                          <a:latin typeface="Courier New" pitchFamily="49" charset="0"/>
                          <a:ea typeface="Times New Roman"/>
                          <a:cs typeface="Courier New" pitchFamily="49" charset="0"/>
                        </a:rPr>
                      </a:br>
                      <a:r>
                        <a:rPr lang="en-US" sz="1400" i="1" kern="1200" dirty="0">
                          <a:solidFill>
                            <a:srgbClr val="000000"/>
                          </a:solidFill>
                          <a:latin typeface="Courier New" pitchFamily="49" charset="0"/>
                          <a:ea typeface="Times New Roman"/>
                          <a:cs typeface="Courier New" pitchFamily="49" charset="0"/>
                        </a:rPr>
                        <a:t>ip-extended-list</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The number or name of a standard or extended access list to be applied to the incoming routing updates. Allows filtering of the networks being advertised.</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611833"/>
            <a:ext cx="8532159" cy="620712"/>
          </a:xfrm>
        </p:spPr>
        <p:txBody>
          <a:bodyPr/>
          <a:lstStyle/>
          <a:p>
            <a:r>
              <a:rPr lang="en-US" sz="2800" dirty="0" smtClean="0"/>
              <a:t>Modifying OSPF Administrative Distance</a:t>
            </a:r>
            <a:endParaRPr lang="en-US" sz="2800" dirty="0"/>
          </a:p>
        </p:txBody>
      </p:sp>
      <p:sp>
        <p:nvSpPr>
          <p:cNvPr id="13" name="Content Placeholder 12"/>
          <p:cNvSpPr>
            <a:spLocks noGrp="1"/>
          </p:cNvSpPr>
          <p:nvPr>
            <p:ph idx="1"/>
          </p:nvPr>
        </p:nvSpPr>
        <p:spPr>
          <a:xfrm>
            <a:off x="374180" y="1176930"/>
            <a:ext cx="8316913" cy="491994"/>
          </a:xfrm>
        </p:spPr>
        <p:txBody>
          <a:bodyPr/>
          <a:lstStyle/>
          <a:p>
            <a:r>
              <a:rPr lang="en-US" dirty="0" smtClean="0">
                <a:solidFill>
                  <a:srgbClr val="000000"/>
                </a:solidFill>
              </a:rPr>
              <a:t>Change the default administrative distances of OSPF.</a:t>
            </a:r>
            <a:endParaRPr lang="en-US" dirty="0">
              <a:solidFill>
                <a:srgbClr val="000000"/>
              </a:solidFill>
            </a:endParaRPr>
          </a:p>
        </p:txBody>
      </p:sp>
      <p:sp>
        <p:nvSpPr>
          <p:cNvPr id="14" name="Text Placeholder 13"/>
          <p:cNvSpPr>
            <a:spLocks noGrp="1"/>
          </p:cNvSpPr>
          <p:nvPr>
            <p:ph type="body" sz="quarter" idx="10"/>
          </p:nvPr>
        </p:nvSpPr>
        <p:spPr>
          <a:xfrm>
            <a:off x="708313" y="1714969"/>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710106" y="2121516"/>
            <a:ext cx="7745412" cy="544748"/>
          </a:xfrm>
        </p:spPr>
        <p:txBody>
          <a:bodyPr>
            <a:normAutofit lnSpcReduction="10000"/>
          </a:bodyPr>
          <a:lstStyle/>
          <a:p>
            <a:r>
              <a:rPr lang="en-US" dirty="0" smtClean="0"/>
              <a:t>distance ospf {[intra-area </a:t>
            </a:r>
            <a:r>
              <a:rPr lang="en-US" b="0" i="1" dirty="0" smtClean="0"/>
              <a:t>dist1</a:t>
            </a:r>
            <a:r>
              <a:rPr lang="en-US" dirty="0" smtClean="0"/>
              <a:t>] [inter-area </a:t>
            </a:r>
            <a:r>
              <a:rPr lang="en-US" b="0" i="1" dirty="0" smtClean="0"/>
              <a:t>dist2</a:t>
            </a:r>
            <a:r>
              <a:rPr lang="en-US" dirty="0" smtClean="0"/>
              <a:t>] [external </a:t>
            </a:r>
            <a:r>
              <a:rPr lang="en-US" b="0" i="1" dirty="0" smtClean="0"/>
              <a:t>dist3</a:t>
            </a:r>
            <a:r>
              <a:rPr lang="en-US" dirty="0" smtClean="0"/>
              <a:t>]</a:t>
            </a:r>
            <a:endParaRPr lang="en-US" b="0" i="1" dirty="0"/>
          </a:p>
        </p:txBody>
      </p:sp>
      <p:graphicFrame>
        <p:nvGraphicFramePr>
          <p:cNvPr id="7" name="Table 6"/>
          <p:cNvGraphicFramePr>
            <a:graphicFrameLocks noGrp="1"/>
          </p:cNvGraphicFramePr>
          <p:nvPr>
            <p:extLst>
              <p:ext uri="{D42A27DB-BD31-4B8C-83A1-F6EECF244321}">
                <p14:modId xmlns:p14="http://schemas.microsoft.com/office/powerpoint/2010/main" xmlns="" val="3008855226"/>
              </p:ext>
            </p:extLst>
          </p:nvPr>
        </p:nvGraphicFramePr>
        <p:xfrm>
          <a:off x="643420" y="2889784"/>
          <a:ext cx="7818120" cy="3434080"/>
        </p:xfrm>
        <a:graphic>
          <a:graphicData uri="http://schemas.openxmlformats.org/drawingml/2006/table">
            <a:tbl>
              <a:tblPr firstRow="1" bandRow="1">
                <a:tableStyleId>{5C22544A-7EE6-4342-B048-85BDC9FD1C3A}</a:tableStyleId>
              </a:tblPr>
              <a:tblGrid>
                <a:gridCol w="2270760"/>
                <a:gridCol w="5547360"/>
              </a:tblGrid>
              <a:tr h="486300">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84936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dist1</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OSPF routes within an area.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r h="104921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dist2</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OSPF routes from one area to another area.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r h="104921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dist3</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routes from other routing domains, learned by redistribution.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563880" y="692843"/>
            <a:ext cx="8535098" cy="620712"/>
          </a:xfrm>
        </p:spPr>
        <p:txBody>
          <a:bodyPr/>
          <a:lstStyle/>
          <a:p>
            <a:pPr algn="l"/>
            <a:r>
              <a:rPr lang="en-US" sz="3600" dirty="0" smtClean="0"/>
              <a:t>Modifying EIGRP</a:t>
            </a:r>
            <a:br>
              <a:rPr lang="en-US" sz="3600" dirty="0" smtClean="0"/>
            </a:br>
            <a:r>
              <a:rPr lang="en-US" sz="3600" dirty="0" smtClean="0"/>
              <a:t>Administrative Distance</a:t>
            </a:r>
            <a:endParaRPr lang="en-US" sz="3600" dirty="0"/>
          </a:p>
        </p:txBody>
      </p:sp>
      <p:sp>
        <p:nvSpPr>
          <p:cNvPr id="13" name="Content Placeholder 12"/>
          <p:cNvSpPr>
            <a:spLocks noGrp="1"/>
          </p:cNvSpPr>
          <p:nvPr>
            <p:ph idx="1"/>
          </p:nvPr>
        </p:nvSpPr>
        <p:spPr>
          <a:xfrm>
            <a:off x="279400" y="1594006"/>
            <a:ext cx="8316913" cy="491994"/>
          </a:xfrm>
        </p:spPr>
        <p:txBody>
          <a:bodyPr/>
          <a:lstStyle/>
          <a:p>
            <a:r>
              <a:rPr lang="en-US" dirty="0" smtClean="0">
                <a:solidFill>
                  <a:srgbClr val="000000"/>
                </a:solidFill>
              </a:rPr>
              <a:t>Change the default administrative distance of EIGRP.</a:t>
            </a:r>
            <a:endParaRPr lang="en-US" dirty="0">
              <a:solidFill>
                <a:srgbClr val="000000"/>
              </a:solidFill>
            </a:endParaRPr>
          </a:p>
        </p:txBody>
      </p:sp>
      <p:sp>
        <p:nvSpPr>
          <p:cNvPr id="14" name="Text Placeholder 13"/>
          <p:cNvSpPr>
            <a:spLocks noGrp="1"/>
          </p:cNvSpPr>
          <p:nvPr>
            <p:ph type="body" sz="quarter" idx="10"/>
          </p:nvPr>
        </p:nvSpPr>
        <p:spPr>
          <a:xfrm>
            <a:off x="613533" y="2132045"/>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591932"/>
            <a:ext cx="7745412" cy="377078"/>
          </a:xfrm>
        </p:spPr>
        <p:txBody>
          <a:bodyPr/>
          <a:lstStyle/>
          <a:p>
            <a:r>
              <a:rPr lang="en-US" dirty="0" smtClean="0">
                <a:solidFill>
                  <a:srgbClr val="000000"/>
                </a:solidFill>
              </a:rPr>
              <a:t>distance eigrp </a:t>
            </a:r>
            <a:r>
              <a:rPr lang="en-US" b="0" i="1" dirty="0" smtClean="0">
                <a:solidFill>
                  <a:srgbClr val="000000"/>
                </a:solidFill>
              </a:rPr>
              <a:t>internal-distance external-distance</a:t>
            </a:r>
            <a:endParaRPr lang="en-US" b="0" i="1"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xmlns="" val="3330657080"/>
              </p:ext>
            </p:extLst>
          </p:nvPr>
        </p:nvGraphicFramePr>
        <p:xfrm>
          <a:off x="563880" y="3178908"/>
          <a:ext cx="7818120" cy="2586672"/>
        </p:xfrm>
        <a:graphic>
          <a:graphicData uri="http://schemas.openxmlformats.org/drawingml/2006/table">
            <a:tbl>
              <a:tblPr firstRow="1" bandRow="1">
                <a:tableStyleId>{5C22544A-7EE6-4342-B048-85BDC9FD1C3A}</a:tableStyleId>
              </a:tblPr>
              <a:tblGrid>
                <a:gridCol w="2636520"/>
                <a:gridCol w="5181600"/>
              </a:tblGrid>
              <a:tr h="575692">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100549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internal-distance</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Specifies the administrative distance for EIGRP internal routes. </a:t>
                      </a:r>
                    </a:p>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The distance can be a value from 1 to 255 while the default</a:t>
                      </a:r>
                      <a:r>
                        <a:rPr lang="en-US" sz="1400" kern="1200" baseline="0" dirty="0" smtClean="0">
                          <a:solidFill>
                            <a:srgbClr val="000000"/>
                          </a:solidFill>
                          <a:latin typeface="+mn-lt"/>
                          <a:ea typeface="SimSun"/>
                          <a:cs typeface="Arial"/>
                        </a:rPr>
                        <a:t> </a:t>
                      </a:r>
                      <a:r>
                        <a:rPr lang="en-US" sz="1400" kern="1200" dirty="0" smtClean="0">
                          <a:solidFill>
                            <a:srgbClr val="000000"/>
                          </a:solidFill>
                          <a:latin typeface="+mn-lt"/>
                          <a:ea typeface="SimSun"/>
                          <a:cs typeface="Arial"/>
                        </a:rPr>
                        <a:t>is 90.</a:t>
                      </a:r>
                    </a:p>
                  </a:txBody>
                  <a:tcPr marL="68580" marR="68580" marT="0" marB="0" anchor="ctr"/>
                </a:tc>
              </a:tr>
              <a:tr h="100549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external-distance</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Specifies the administrative distance for EIGRP external routes. </a:t>
                      </a:r>
                    </a:p>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The distance can be a value from 1 to 255 while the</a:t>
                      </a:r>
                      <a:r>
                        <a:rPr lang="en-US" sz="1400" kern="1200" baseline="0" dirty="0" smtClean="0">
                          <a:solidFill>
                            <a:srgbClr val="000000"/>
                          </a:solidFill>
                          <a:latin typeface="+mn-lt"/>
                          <a:ea typeface="SimSun"/>
                          <a:cs typeface="Arial"/>
                        </a:rPr>
                        <a:t> </a:t>
                      </a:r>
                      <a:r>
                        <a:rPr lang="en-US" sz="1400" kern="1200" dirty="0" smtClean="0">
                          <a:solidFill>
                            <a:srgbClr val="000000"/>
                          </a:solidFill>
                          <a:latin typeface="+mn-lt"/>
                          <a:ea typeface="SimSun"/>
                          <a:cs typeface="Arial"/>
                        </a:rPr>
                        <a:t>default is 170.</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Verifying Redistribution Operation</a:t>
            </a:r>
            <a:endParaRPr lang="en-US" sz="3600" dirty="0"/>
          </a:p>
        </p:txBody>
      </p:sp>
      <p:sp>
        <p:nvSpPr>
          <p:cNvPr id="3" name="Content Placeholder 2"/>
          <p:cNvSpPr>
            <a:spLocks noGrp="1"/>
          </p:cNvSpPr>
          <p:nvPr>
            <p:ph idx="1"/>
          </p:nvPr>
        </p:nvSpPr>
        <p:spPr>
          <a:xfrm>
            <a:off x="549275" y="1789781"/>
            <a:ext cx="8042276" cy="4343400"/>
          </a:xfrm>
        </p:spPr>
        <p:txBody>
          <a:bodyPr>
            <a:normAutofit fontScale="77500" lnSpcReduction="20000"/>
          </a:bodyPr>
          <a:lstStyle/>
          <a:p>
            <a:r>
              <a:rPr lang="en-US" dirty="0" smtClean="0">
                <a:solidFill>
                  <a:srgbClr val="000000"/>
                </a:solidFill>
              </a:rPr>
              <a:t>Know the network topology.</a:t>
            </a:r>
          </a:p>
          <a:p>
            <a:pPr lvl="1"/>
            <a:r>
              <a:rPr lang="en-US" dirty="0" smtClean="0">
                <a:solidFill>
                  <a:srgbClr val="000000"/>
                </a:solidFill>
              </a:rPr>
              <a:t>Pay particularly attention to where redundant routes exist.</a:t>
            </a:r>
          </a:p>
          <a:p>
            <a:r>
              <a:rPr lang="en-US" dirty="0" smtClean="0">
                <a:solidFill>
                  <a:srgbClr val="000000"/>
                </a:solidFill>
              </a:rPr>
              <a:t>Study the routing tables on a variety of routers in the network. </a:t>
            </a:r>
          </a:p>
          <a:p>
            <a:pPr lvl="1"/>
            <a:r>
              <a:rPr lang="en-US" dirty="0" smtClean="0">
                <a:solidFill>
                  <a:srgbClr val="000000"/>
                </a:solidFill>
              </a:rPr>
              <a:t>For example, check the routing table on the boundary router and on some of the internal routers in each autonomous system.</a:t>
            </a:r>
          </a:p>
          <a:p>
            <a:r>
              <a:rPr lang="en-US" dirty="0" smtClean="0">
                <a:solidFill>
                  <a:srgbClr val="000000"/>
                </a:solidFill>
              </a:rPr>
              <a:t>Examine the topology table of each configured routing protocol to ensure that all appropriate prefixes are being learned.</a:t>
            </a:r>
          </a:p>
          <a:p>
            <a:r>
              <a:rPr lang="en-US" dirty="0" smtClean="0">
                <a:solidFill>
                  <a:srgbClr val="000000"/>
                </a:solidFill>
              </a:rPr>
              <a:t>Use the</a:t>
            </a:r>
            <a:r>
              <a:rPr lang="en-US" b="1" dirty="0" smtClean="0">
                <a:solidFill>
                  <a:srgbClr val="000000"/>
                </a:solidFill>
                <a:latin typeface="Courier New" pitchFamily="49" charset="0"/>
                <a:cs typeface="Courier New" pitchFamily="49" charset="0"/>
              </a:rPr>
              <a:t> traceroute </a:t>
            </a:r>
            <a:r>
              <a:rPr lang="en-US" dirty="0" smtClean="0">
                <a:solidFill>
                  <a:srgbClr val="000000"/>
                </a:solidFill>
              </a:rPr>
              <a:t>EXEC command on some of the routes to verify that the shortest path is being used for routing. </a:t>
            </a:r>
          </a:p>
          <a:p>
            <a:pPr lvl="1"/>
            <a:r>
              <a:rPr lang="en-US" dirty="0" smtClean="0">
                <a:solidFill>
                  <a:srgbClr val="000000"/>
                </a:solidFill>
              </a:rPr>
              <a:t>Be sure to run traces to networks for which redundant routes exist.</a:t>
            </a:r>
          </a:p>
          <a:p>
            <a:r>
              <a:rPr lang="en-US" dirty="0" smtClean="0">
                <a:solidFill>
                  <a:srgbClr val="000000"/>
                </a:solidFill>
              </a:rPr>
              <a:t>When troubleshooting, use the</a:t>
            </a:r>
            <a:r>
              <a:rPr lang="en-US" b="1" dirty="0" smtClean="0">
                <a:solidFill>
                  <a:srgbClr val="000000"/>
                </a:solidFill>
                <a:latin typeface="Courier New" pitchFamily="49" charset="0"/>
                <a:cs typeface="Courier New" pitchFamily="49" charset="0"/>
              </a:rPr>
              <a:t> traceroute </a:t>
            </a:r>
            <a:r>
              <a:rPr lang="en-US" dirty="0" smtClean="0">
                <a:solidFill>
                  <a:srgbClr val="000000"/>
                </a:solidFill>
              </a:rPr>
              <a:t>and</a:t>
            </a:r>
            <a:r>
              <a:rPr lang="en-US" b="1" dirty="0" smtClean="0">
                <a:solidFill>
                  <a:srgbClr val="000000"/>
                </a:solidFill>
                <a:latin typeface="Courier New" pitchFamily="49" charset="0"/>
                <a:cs typeface="Courier New" pitchFamily="49" charset="0"/>
              </a:rPr>
              <a:t> debug </a:t>
            </a:r>
            <a:r>
              <a:rPr lang="en-US" dirty="0" smtClean="0">
                <a:solidFill>
                  <a:srgbClr val="000000"/>
                </a:solidFill>
              </a:rPr>
              <a:t>commands to observe the routing update traffic on the boundary routers and on the internal routers.</a:t>
            </a:r>
            <a:endParaRPr lang="en-US" dirty="0">
              <a:solidFill>
                <a:srgbClr val="000000"/>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2011</TotalTime>
  <Words>6633</Words>
  <Application>Microsoft Macintosh PowerPoint</Application>
  <PresentationFormat>On-screen Show (4:3)</PresentationFormat>
  <Paragraphs>813</Paragraphs>
  <Slides>51</Slides>
  <Notes>34</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Breeze</vt:lpstr>
      <vt:lpstr>Manipulating Routing Updates</vt:lpstr>
      <vt:lpstr>Objectives</vt:lpstr>
      <vt:lpstr>Common Routing Performance Issues</vt:lpstr>
      <vt:lpstr>Running Multiple Protocols</vt:lpstr>
      <vt:lpstr>Routing Protocol Performance Solutions</vt:lpstr>
      <vt:lpstr>Route Filtering</vt:lpstr>
      <vt:lpstr>Route Filtering Process</vt:lpstr>
      <vt:lpstr>Slide 8</vt:lpstr>
      <vt:lpstr>Simple to Complex Networks</vt:lpstr>
      <vt:lpstr>Why have multiple routing protocols?</vt:lpstr>
      <vt:lpstr>Complex Networks</vt:lpstr>
      <vt:lpstr>Redistribution</vt:lpstr>
      <vt:lpstr>Route Redistribution Example</vt:lpstr>
      <vt:lpstr>Redistributed Routes</vt:lpstr>
      <vt:lpstr>Redistribution Considerations</vt:lpstr>
      <vt:lpstr>Selecting the Best Route </vt:lpstr>
      <vt:lpstr>Cisco IOS Administrative Distance</vt:lpstr>
      <vt:lpstr>Routing Metric</vt:lpstr>
      <vt:lpstr>Defining a Seed Metric</vt:lpstr>
      <vt:lpstr>OSPF Seed Metric Example #1</vt:lpstr>
      <vt:lpstr>OSPF Seed Metric Example #2</vt:lpstr>
      <vt:lpstr>Redistribution Methods</vt:lpstr>
      <vt:lpstr>One-Point Redistribution</vt:lpstr>
      <vt:lpstr>One-Point One-Way Redistribution Issue</vt:lpstr>
      <vt:lpstr>Multipoint Redistribution</vt:lpstr>
      <vt:lpstr>Multipoint Redistribution</vt:lpstr>
      <vt:lpstr>Core and Edge Routing Protocols</vt:lpstr>
      <vt:lpstr>Redistribution Techniques</vt:lpstr>
      <vt:lpstr>Preventing Routing Loops</vt:lpstr>
      <vt:lpstr>Redistribution Guidelines</vt:lpstr>
      <vt:lpstr>Slide 31</vt:lpstr>
      <vt:lpstr>Redistribution Supports All Protocols</vt:lpstr>
      <vt:lpstr>Key Route Redistribution Points</vt:lpstr>
      <vt:lpstr>Generic Redistribution Steps</vt:lpstr>
      <vt:lpstr>Redistributing into RIP</vt:lpstr>
      <vt:lpstr>Redistributing into RIP Example</vt:lpstr>
      <vt:lpstr>Redistributing into OSPF</vt:lpstr>
      <vt:lpstr>Redistributing into OSPF Example</vt:lpstr>
      <vt:lpstr>Default Metric for RIP, OSPF, BGP</vt:lpstr>
      <vt:lpstr>OSPF Default-Metric Example</vt:lpstr>
      <vt:lpstr>Redistributing into EIGRP</vt:lpstr>
      <vt:lpstr>Redistributing into EIGRP Example</vt:lpstr>
      <vt:lpstr>Default Metric  for EIGRP</vt:lpstr>
      <vt:lpstr>EIGRP Default-Metric Example</vt:lpstr>
      <vt:lpstr>Which Path From R1 to 10.0.0.0 /8?</vt:lpstr>
      <vt:lpstr>Quiz Question</vt:lpstr>
      <vt:lpstr>Modifying the Administrative Distance</vt:lpstr>
      <vt:lpstr>Modifying the Administrative Distance</vt:lpstr>
      <vt:lpstr>Modifying OSPF Administrative Distance</vt:lpstr>
      <vt:lpstr>Modifying EIGRP Administrative Distance</vt:lpstr>
      <vt:lpstr>Verifying Redistribution Operation</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cisco</cp:lastModifiedBy>
  <cp:revision>256</cp:revision>
  <dcterms:created xsi:type="dcterms:W3CDTF">2011-10-03T10:20:59Z</dcterms:created>
  <dcterms:modified xsi:type="dcterms:W3CDTF">2013-01-08T10:40:29Z</dcterms:modified>
</cp:coreProperties>
</file>