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handoutMasterIdLst>
    <p:handoutMasterId r:id="rId15"/>
  </p:handoutMasterIdLst>
  <p:sldIdLst>
    <p:sldId id="257" r:id="rId2"/>
    <p:sldId id="266" r:id="rId3"/>
    <p:sldId id="286" r:id="rId4"/>
    <p:sldId id="287" r:id="rId5"/>
    <p:sldId id="288" r:id="rId6"/>
    <p:sldId id="294" r:id="rId7"/>
    <p:sldId id="289" r:id="rId8"/>
    <p:sldId id="296" r:id="rId9"/>
    <p:sldId id="290" r:id="rId10"/>
    <p:sldId id="291" r:id="rId11"/>
    <p:sldId id="292" r:id="rId12"/>
    <p:sldId id="29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810" autoAdjust="0"/>
  </p:normalViewPr>
  <p:slideViewPr>
    <p:cSldViewPr snapToGrid="0" showGuides="1">
      <p:cViewPr varScale="1">
        <p:scale>
          <a:sx n="72" d="100"/>
          <a:sy n="72" d="100"/>
        </p:scale>
        <p:origin x="660" y="78"/>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10/23/2023</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10/23/2023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a:xfrm>
            <a:off x="6905625" y="769817"/>
            <a:ext cx="4986338" cy="2659184"/>
          </a:xfrm>
        </p:spPr>
        <p:txBody>
          <a:bodyPr>
            <a:normAutofit fontScale="90000"/>
          </a:bodyPr>
          <a:lstStyle/>
          <a:p>
            <a:pPr algn="ctr">
              <a:lnSpc>
                <a:spcPct val="150000"/>
              </a:lnSpc>
            </a:pPr>
            <a:r>
              <a:rPr lang="en-US" sz="3200" dirty="0">
                <a:latin typeface="Times New Roman" panose="02020603050405020304" pitchFamily="18" charset="0"/>
                <a:cs typeface="Times New Roman" panose="02020603050405020304" pitchFamily="18" charset="0"/>
              </a:rPr>
              <a:t>The Role and Importance of Quality service, Hospitality, and Guest services within the Raffles Hotel</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a:xfrm>
            <a:off x="6905625" y="3883464"/>
            <a:ext cx="4986338" cy="2833858"/>
          </a:xfrm>
        </p:spPr>
        <p:txBody>
          <a:bodyPr>
            <a:noAutofit/>
          </a:bodyPr>
          <a:lstStyle/>
          <a:p>
            <a:pPr>
              <a:lnSpc>
                <a:spcPct val="170000"/>
              </a:lnSpc>
            </a:pPr>
            <a:r>
              <a:rPr lang="en-US" sz="1600" dirty="0">
                <a:latin typeface="Times New Roman" panose="02020603050405020304" pitchFamily="18" charset="0"/>
                <a:cs typeface="Times New Roman" panose="02020603050405020304" pitchFamily="18" charset="0"/>
              </a:rPr>
              <a:t>BMIH4003: Hospitality and Guest Services</a:t>
            </a:r>
          </a:p>
          <a:p>
            <a:pPr>
              <a:lnSpc>
                <a:spcPct val="170000"/>
              </a:lnSpc>
            </a:pPr>
            <a:r>
              <a:rPr lang="en-US" sz="1600" dirty="0">
                <a:latin typeface="Times New Roman" panose="02020603050405020304" pitchFamily="18" charset="0"/>
                <a:cs typeface="Times New Roman" panose="02020603050405020304" pitchFamily="18" charset="0"/>
              </a:rPr>
              <a:t>Student Name: Sonia Begum</a:t>
            </a:r>
          </a:p>
          <a:p>
            <a:pPr>
              <a:lnSpc>
                <a:spcPct val="170000"/>
              </a:lnSpc>
            </a:pPr>
            <a:r>
              <a:rPr lang="en-US" sz="1600" dirty="0">
                <a:latin typeface="Times New Roman" panose="02020603050405020304" pitchFamily="18" charset="0"/>
                <a:cs typeface="Times New Roman" panose="02020603050405020304" pitchFamily="18" charset="0"/>
              </a:rPr>
              <a:t>Student ID: 2232240</a:t>
            </a:r>
          </a:p>
          <a:p>
            <a:pPr>
              <a:lnSpc>
                <a:spcPct val="170000"/>
              </a:lnSpc>
            </a:pPr>
            <a:r>
              <a:rPr lang="en-US" sz="1600" dirty="0">
                <a:latin typeface="Times New Roman" panose="02020603050405020304" pitchFamily="18" charset="0"/>
                <a:cs typeface="Times New Roman" panose="02020603050405020304" pitchFamily="18" charset="0"/>
              </a:rPr>
              <a:t>Lecturer: Deborah </a:t>
            </a:r>
            <a:r>
              <a:rPr lang="en-US" sz="1600" dirty="0" err="1">
                <a:latin typeface="Times New Roman" panose="02020603050405020304" pitchFamily="18" charset="0"/>
                <a:cs typeface="Times New Roman" panose="02020603050405020304" pitchFamily="18" charset="0"/>
              </a:rPr>
              <a:t>lloyd</a:t>
            </a:r>
            <a:endParaRPr lang="en-US" sz="1600" dirty="0">
              <a:latin typeface="Times New Roman" panose="02020603050405020304" pitchFamily="18" charset="0"/>
              <a:cs typeface="Times New Roman" panose="02020603050405020304" pitchFamily="18" charset="0"/>
            </a:endParaRPr>
          </a:p>
          <a:p>
            <a:pPr>
              <a:lnSpc>
                <a:spcPct val="170000"/>
              </a:lnSpc>
            </a:pPr>
            <a:r>
              <a:rPr lang="en-US" sz="1600" dirty="0">
                <a:latin typeface="Times New Roman" panose="02020603050405020304" pitchFamily="18" charset="0"/>
                <a:cs typeface="Times New Roman" panose="02020603050405020304" pitchFamily="18" charset="0"/>
              </a:rPr>
              <a:t>Date: 22-10-2023</a:t>
            </a:r>
          </a:p>
          <a:p>
            <a:pPr>
              <a:lnSpc>
                <a:spcPct val="170000"/>
              </a:lnSpc>
            </a:pPr>
            <a:endParaRPr lang="en-US" sz="1600" dirty="0">
              <a:latin typeface="Times New Roman" panose="02020603050405020304" pitchFamily="18" charset="0"/>
              <a:cs typeface="Times New Roman" panose="02020603050405020304" pitchFamily="18" charset="0"/>
            </a:endParaRPr>
          </a:p>
        </p:txBody>
      </p:sp>
      <p:pic>
        <p:nvPicPr>
          <p:cNvPr id="3074" name="Picture 2" descr="Accor - Discover Raffles">
            <a:extLst>
              <a:ext uri="{FF2B5EF4-FFF2-40B4-BE49-F238E27FC236}">
                <a16:creationId xmlns:a16="http://schemas.microsoft.com/office/drawing/2014/main" id="{BFAB1026-FE7F-B09E-C45B-285FAFB573F2}"/>
              </a:ext>
            </a:extLst>
          </p:cNvP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28003" r="2800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49653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6619197" y="370607"/>
            <a:ext cx="5272764" cy="828046"/>
          </a:xfrm>
        </p:spPr>
        <p:txBody>
          <a:bodyPr/>
          <a:lstStyle/>
          <a:p>
            <a:r>
              <a:rPr lang="en-US" dirty="0">
                <a:latin typeface="Times New Roman" panose="02020603050405020304" pitchFamily="18" charset="0"/>
                <a:cs typeface="Times New Roman" panose="02020603050405020304" pitchFamily="18" charset="0"/>
              </a:rPr>
              <a:t>Contents </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6619197" y="1350498"/>
            <a:ext cx="5272764" cy="5136895"/>
          </a:xfrm>
        </p:spPr>
        <p:txBody>
          <a:bodyPr>
            <a:normAutofit lnSpcReduction="10000"/>
          </a:bodyPr>
          <a:lstStyle/>
          <a:p>
            <a:pPr>
              <a:lnSpc>
                <a:spcPct val="160000"/>
              </a:lnSpc>
            </a:pPr>
            <a:r>
              <a:rPr lang="en-US" dirty="0">
                <a:latin typeface="Times New Roman" panose="02020603050405020304" pitchFamily="18" charset="0"/>
                <a:cs typeface="Times New Roman" panose="02020603050405020304" pitchFamily="18" charset="0"/>
              </a:rPr>
              <a:t>Introduction</a:t>
            </a:r>
          </a:p>
          <a:p>
            <a:pPr>
              <a:lnSpc>
                <a:spcPct val="160000"/>
              </a:lnSpc>
            </a:pPr>
            <a:r>
              <a:rPr lang="en-US" sz="2000" dirty="0">
                <a:latin typeface="Times New Roman" panose="02020603050405020304" pitchFamily="18" charset="0"/>
                <a:cs typeface="Times New Roman" panose="02020603050405020304" pitchFamily="18" charset="0"/>
              </a:rPr>
              <a:t>Raffles Hotel’s Customer Base</a:t>
            </a:r>
          </a:p>
          <a:p>
            <a:pPr>
              <a:lnSpc>
                <a:spcPct val="160000"/>
              </a:lnSpc>
            </a:pPr>
            <a:r>
              <a:rPr lang="en-US" dirty="0">
                <a:latin typeface="Times New Roman" panose="02020603050405020304" pitchFamily="18" charset="0"/>
                <a:cs typeface="Times New Roman" panose="02020603050405020304" pitchFamily="18" charset="0"/>
              </a:rPr>
              <a:t>Nature, scope and role of guest services</a:t>
            </a:r>
          </a:p>
          <a:p>
            <a:pPr>
              <a:lnSpc>
                <a:spcPct val="160000"/>
              </a:lnSpc>
            </a:pPr>
            <a:r>
              <a:rPr lang="en-US" sz="2000" dirty="0">
                <a:latin typeface="Times New Roman" panose="02020603050405020304" pitchFamily="18" charset="0"/>
                <a:cs typeface="Times New Roman" panose="02020603050405020304" pitchFamily="18" charset="0"/>
              </a:rPr>
              <a:t>Guest services in Raffles Hotel </a:t>
            </a:r>
            <a:r>
              <a:rPr lang="en-US" dirty="0">
                <a:latin typeface="Times New Roman" panose="02020603050405020304" pitchFamily="18" charset="0"/>
                <a:cs typeface="Times New Roman" panose="02020603050405020304" pitchFamily="18" charset="0"/>
              </a:rPr>
              <a:t> </a:t>
            </a:r>
          </a:p>
          <a:p>
            <a:pPr>
              <a:lnSpc>
                <a:spcPct val="160000"/>
              </a:lnSpc>
            </a:pPr>
            <a:r>
              <a:rPr lang="en-US" sz="2000" dirty="0">
                <a:latin typeface="Times New Roman" panose="02020603050405020304" pitchFamily="18" charset="0"/>
                <a:cs typeface="Times New Roman" panose="02020603050405020304" pitchFamily="18" charset="0"/>
              </a:rPr>
              <a:t>Importance of Hospitality </a:t>
            </a:r>
          </a:p>
          <a:p>
            <a:pPr>
              <a:lnSpc>
                <a:spcPct val="160000"/>
              </a:lnSpc>
            </a:pPr>
            <a:r>
              <a:rPr lang="en-US" sz="2000" dirty="0">
                <a:latin typeface="Times New Roman" panose="02020603050405020304" pitchFamily="18" charset="0"/>
                <a:cs typeface="Times New Roman" panose="02020603050405020304" pitchFamily="18" charset="0"/>
              </a:rPr>
              <a:t>How Raffles hotel meet/exceed customer expectations?</a:t>
            </a:r>
          </a:p>
          <a:p>
            <a:pPr>
              <a:lnSpc>
                <a:spcPct val="160000"/>
              </a:lnSpc>
            </a:pPr>
            <a:r>
              <a:rPr lang="en-US" dirty="0">
                <a:latin typeface="Times New Roman" panose="02020603050405020304" pitchFamily="18" charset="0"/>
                <a:cs typeface="Times New Roman" panose="02020603050405020304" pitchFamily="18" charset="0"/>
              </a:rPr>
              <a:t>Conclusion </a:t>
            </a:r>
          </a:p>
          <a:p>
            <a:pPr>
              <a:lnSpc>
                <a:spcPct val="160000"/>
              </a:lnSpc>
            </a:pPr>
            <a:r>
              <a:rPr lang="en-US" dirty="0">
                <a:latin typeface="Times New Roman" panose="02020603050405020304" pitchFamily="18" charset="0"/>
                <a:cs typeface="Times New Roman" panose="02020603050405020304" pitchFamily="18" charset="0"/>
              </a:rPr>
              <a:t>References </a:t>
            </a:r>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2</a:t>
            </a:fld>
            <a:endParaRPr lang="en-US" dirty="0"/>
          </a:p>
        </p:txBody>
      </p:sp>
      <p:pic>
        <p:nvPicPr>
          <p:cNvPr id="2052" name="Picture 4" descr="Singapore's Raffles Hotel and Capella make inaugural World's 50 Best Hotels  list | The Straits Times">
            <a:extLst>
              <a:ext uri="{FF2B5EF4-FFF2-40B4-BE49-F238E27FC236}">
                <a16:creationId xmlns:a16="http://schemas.microsoft.com/office/drawing/2014/main" id="{3E9EE819-9E10-1A31-1B18-D9A2DE915D47}"/>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15613" r="1561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31197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F48F30-BEB4-44C7-9F35-3BBB61CF89AF}"/>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 </a:t>
            </a:r>
          </a:p>
        </p:txBody>
      </p:sp>
      <p:sp>
        <p:nvSpPr>
          <p:cNvPr id="11" name="Content Placeholder 10">
            <a:extLst>
              <a:ext uri="{FF2B5EF4-FFF2-40B4-BE49-F238E27FC236}">
                <a16:creationId xmlns:a16="http://schemas.microsoft.com/office/drawing/2014/main" id="{2B253683-524F-46CF-BFCD-BFF6A7A920A7}"/>
              </a:ext>
            </a:extLst>
          </p:cNvPr>
          <p:cNvSpPr>
            <a:spLocks noGrp="1"/>
          </p:cNvSpPr>
          <p:nvPr>
            <p:ph sz="half" idx="2"/>
          </p:nvPr>
        </p:nvSpPr>
        <p:spPr>
          <a:xfrm>
            <a:off x="328198" y="2251230"/>
            <a:ext cx="5953539" cy="4606770"/>
          </a:xfrm>
        </p:spPr>
        <p:txBody>
          <a:bodyPr>
            <a:noAutofit/>
          </a:bodyPr>
          <a:lstStyle/>
          <a:p>
            <a:pPr algn="just">
              <a:lnSpc>
                <a:spcPct val="150000"/>
              </a:lnSpc>
            </a:pPr>
            <a:r>
              <a:rPr lang="en-US" sz="1600" dirty="0">
                <a:latin typeface="Times New Roman" panose="02020603050405020304" pitchFamily="18" charset="0"/>
                <a:cs typeface="Times New Roman" panose="02020603050405020304" pitchFamily="18" charset="0"/>
              </a:rPr>
              <a:t>Singapore's Raffles Hotel is a five-star hotel designed in the colonial British style (</a:t>
            </a:r>
            <a:r>
              <a:rPr lang="en-US" sz="1600" dirty="0" err="1">
                <a:latin typeface="Times New Roman" panose="02020603050405020304" pitchFamily="18" charset="0"/>
                <a:cs typeface="Times New Roman" panose="02020603050405020304" pitchFamily="18" charset="0"/>
              </a:rPr>
              <a:t>Peleggi</a:t>
            </a:r>
            <a:r>
              <a:rPr lang="en-US" sz="1600" dirty="0">
                <a:latin typeface="Times New Roman" panose="02020603050405020304" pitchFamily="18" charset="0"/>
                <a:cs typeface="Times New Roman" panose="02020603050405020304" pitchFamily="18" charset="0"/>
              </a:rPr>
              <a:t>, 2005). </a:t>
            </a:r>
          </a:p>
          <a:p>
            <a:pPr algn="just">
              <a:lnSpc>
                <a:spcPct val="150000"/>
              </a:lnSpc>
            </a:pPr>
            <a:r>
              <a:rPr lang="en-US" sz="1600" dirty="0">
                <a:latin typeface="Times New Roman" panose="02020603050405020304" pitchFamily="18" charset="0"/>
                <a:cs typeface="Times New Roman" panose="02020603050405020304" pitchFamily="18" charset="0"/>
              </a:rPr>
              <a:t>In 1887, it was opened by the </a:t>
            </a:r>
            <a:r>
              <a:rPr lang="en-US" sz="1600" dirty="0" err="1">
                <a:latin typeface="Times New Roman" panose="02020603050405020304" pitchFamily="18" charset="0"/>
                <a:cs typeface="Times New Roman" panose="02020603050405020304" pitchFamily="18" charset="0"/>
              </a:rPr>
              <a:t>Sarkies</a:t>
            </a:r>
            <a:r>
              <a:rPr lang="en-US" sz="1600" dirty="0">
                <a:latin typeface="Times New Roman" panose="02020603050405020304" pitchFamily="18" charset="0"/>
                <a:cs typeface="Times New Roman" panose="02020603050405020304" pitchFamily="18" charset="0"/>
              </a:rPr>
              <a:t> Brothers, Armenian hoteliers. </a:t>
            </a:r>
          </a:p>
          <a:p>
            <a:pPr algn="just">
              <a:lnSpc>
                <a:spcPct val="150000"/>
              </a:lnSpc>
            </a:pPr>
            <a:r>
              <a:rPr lang="en-US" sz="1600" dirty="0">
                <a:latin typeface="Times New Roman" panose="02020603050405020304" pitchFamily="18" charset="0"/>
                <a:cs typeface="Times New Roman" panose="02020603050405020304" pitchFamily="18" charset="0"/>
              </a:rPr>
              <a:t>The hotel honors Sir Thomas Stamford Raffles, the British politician widely regarded as the father of modern Singapore, with its name (</a:t>
            </a:r>
            <a:r>
              <a:rPr lang="en-US" sz="1600" dirty="0" err="1">
                <a:latin typeface="Times New Roman" panose="02020603050405020304" pitchFamily="18" charset="0"/>
                <a:cs typeface="Times New Roman" panose="02020603050405020304" pitchFamily="18" charset="0"/>
              </a:rPr>
              <a:t>Cangi</a:t>
            </a:r>
            <a:r>
              <a:rPr lang="en-US" sz="1600" dirty="0">
                <a:latin typeface="Times New Roman" panose="02020603050405020304" pitchFamily="18" charset="0"/>
                <a:cs typeface="Times New Roman" panose="02020603050405020304" pitchFamily="18" charset="0"/>
              </a:rPr>
              <a:t>, 1993).</a:t>
            </a:r>
          </a:p>
          <a:p>
            <a:pPr algn="just">
              <a:lnSpc>
                <a:spcPct val="150000"/>
              </a:lnSpc>
            </a:pPr>
            <a:r>
              <a:rPr lang="en-US" sz="1600" dirty="0">
                <a:latin typeface="Times New Roman" panose="02020603050405020304" pitchFamily="18" charset="0"/>
                <a:cs typeface="Times New Roman" panose="02020603050405020304" pitchFamily="18" charset="0"/>
              </a:rPr>
              <a:t>After Accor's acquisition of FRHI Hotels &amp; Resorts, this hotel became the crown jewel of Raffles Hotels &amp; Resorts and is now operated by AccorHotels. </a:t>
            </a:r>
          </a:p>
          <a:p>
            <a:pPr algn="just">
              <a:lnSpc>
                <a:spcPct val="150000"/>
              </a:lnSpc>
            </a:pPr>
            <a:r>
              <a:rPr lang="en-US" sz="1600" dirty="0">
                <a:latin typeface="Times New Roman" panose="02020603050405020304" pitchFamily="18" charset="0"/>
                <a:cs typeface="Times New Roman" panose="02020603050405020304" pitchFamily="18" charset="0"/>
              </a:rPr>
              <a:t>Katara Hospitality, which is owned by the government of Qatar, operates the hotel (Dalia, 2015)</a:t>
            </a:r>
          </a:p>
        </p:txBody>
      </p:sp>
      <p:sp>
        <p:nvSpPr>
          <p:cNvPr id="13" name="Content Placeholder 12">
            <a:extLst>
              <a:ext uri="{FF2B5EF4-FFF2-40B4-BE49-F238E27FC236}">
                <a16:creationId xmlns:a16="http://schemas.microsoft.com/office/drawing/2014/main" id="{0097C6D9-3930-4866-9E88-F17648880044}"/>
              </a:ext>
            </a:extLst>
          </p:cNvPr>
          <p:cNvSpPr>
            <a:spLocks noGrp="1"/>
          </p:cNvSpPr>
          <p:nvPr>
            <p:ph sz="quarter" idx="4"/>
          </p:nvPr>
        </p:nvSpPr>
        <p:spPr>
          <a:xfrm>
            <a:off x="6281738" y="2251230"/>
            <a:ext cx="5610224" cy="4536852"/>
          </a:xfrm>
        </p:spPr>
        <p:txBody>
          <a:bodyPr>
            <a:normAutofit fontScale="85000" lnSpcReduction="10000"/>
          </a:bodyPr>
          <a:lstStyle/>
          <a:p>
            <a:pPr algn="just">
              <a:lnSpc>
                <a:spcPct val="170000"/>
              </a:lnSpc>
            </a:pPr>
            <a:r>
              <a:rPr lang="en-US" dirty="0">
                <a:latin typeface="Times New Roman" panose="02020603050405020304" pitchFamily="18" charset="0"/>
                <a:cs typeface="Times New Roman" panose="02020603050405020304" pitchFamily="18" charset="0"/>
              </a:rPr>
              <a:t>Elegant furniture, exquisite oriental carpets, and teak wood floors adorn the large apartments. </a:t>
            </a:r>
          </a:p>
          <a:p>
            <a:pPr algn="just">
              <a:lnSpc>
                <a:spcPct val="170000"/>
              </a:lnSpc>
            </a:pPr>
            <a:r>
              <a:rPr lang="en-US" dirty="0">
                <a:latin typeface="Times New Roman" panose="02020603050405020304" pitchFamily="18" charset="0"/>
                <a:cs typeface="Times New Roman" panose="02020603050405020304" pitchFamily="18" charset="0"/>
              </a:rPr>
              <a:t>Separate living, eating, and sleeping quarters, as well as a verandah and cable TV with both foreign and Chinese channels, are standard. There is a shower in each of the private bathrooms (Hargreaves, 2015).</a:t>
            </a:r>
          </a:p>
          <a:p>
            <a:pPr algn="just">
              <a:lnSpc>
                <a:spcPct val="170000"/>
              </a:lnSpc>
            </a:pPr>
            <a:r>
              <a:rPr lang="en-US" dirty="0">
                <a:latin typeface="Times New Roman" panose="02020603050405020304" pitchFamily="18" charset="0"/>
                <a:cs typeface="Times New Roman" panose="02020603050405020304" pitchFamily="18" charset="0"/>
              </a:rPr>
              <a:t>In addition to having access to a spa, fitness center, and pool, guests also have the luxury of a personal butler available at all times. </a:t>
            </a:r>
          </a:p>
          <a:p>
            <a:pPr algn="just">
              <a:lnSpc>
                <a:spcPct val="170000"/>
              </a:lnSpc>
            </a:pPr>
            <a:r>
              <a:rPr lang="en-US" dirty="0">
                <a:latin typeface="Times New Roman" panose="02020603050405020304" pitchFamily="18" charset="0"/>
                <a:cs typeface="Times New Roman" panose="02020603050405020304" pitchFamily="18" charset="0"/>
              </a:rPr>
              <a:t>The helpful personnel can communicate in a variety of languages, including Malay, Chinese, and Japanese. We also provide guided tours of the area's history.</a:t>
            </a:r>
          </a:p>
          <a:p>
            <a:pPr algn="just">
              <a:lnSpc>
                <a:spcPct val="170000"/>
              </a:lnSpc>
            </a:pPr>
            <a:endParaRPr lang="en-US"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FE60433D-E380-4571-991C-16B6CE7A48BE}"/>
              </a:ext>
            </a:extLst>
          </p:cNvPr>
          <p:cNvSpPr>
            <a:spLocks noGrp="1"/>
          </p:cNvSpPr>
          <p:nvPr>
            <p:ph type="sldNum" sz="quarter" idx="12"/>
          </p:nvPr>
        </p:nvSpPr>
        <p:spPr/>
        <p:txBody>
          <a:bodyPr/>
          <a:lstStyle/>
          <a:p>
            <a:fld id="{03DC2DEF-D2FE-4B45-ABA4-9F153FD1C98A}" type="slidenum">
              <a:rPr lang="en-US" smtClean="0"/>
              <a:t>3</a:t>
            </a:fld>
            <a:endParaRPr lang="en-US" dirty="0"/>
          </a:p>
        </p:txBody>
      </p:sp>
    </p:spTree>
    <p:extLst>
      <p:ext uri="{BB962C8B-B14F-4D97-AF65-F5344CB8AC3E}">
        <p14:creationId xmlns:p14="http://schemas.microsoft.com/office/powerpoint/2010/main" val="115496931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2C50756-3D42-7DCB-3FB5-B4CEEB0A639A}"/>
              </a:ext>
            </a:extLst>
          </p:cNvPr>
          <p:cNvSpPr>
            <a:spLocks noGrp="1"/>
          </p:cNvSpPr>
          <p:nvPr>
            <p:ph type="title"/>
          </p:nvPr>
        </p:nvSpPr>
        <p:spPr>
          <a:xfrm>
            <a:off x="6619198" y="373872"/>
            <a:ext cx="5272764" cy="827243"/>
          </a:xfrm>
        </p:spPr>
        <p:txBody>
          <a:bodyPr/>
          <a:lstStyle/>
          <a:p>
            <a:pPr algn="ctr"/>
            <a:r>
              <a:rPr lang="en-US" sz="2800" dirty="0">
                <a:latin typeface="Times New Roman" panose="02020603050405020304" pitchFamily="18" charset="0"/>
                <a:cs typeface="Times New Roman" panose="02020603050405020304" pitchFamily="18" charset="0"/>
              </a:rPr>
              <a:t>Raffles Hotel’s Customer Base</a:t>
            </a:r>
          </a:p>
        </p:txBody>
      </p:sp>
      <p:sp>
        <p:nvSpPr>
          <p:cNvPr id="11" name="Content Placeholder 10">
            <a:extLst>
              <a:ext uri="{FF2B5EF4-FFF2-40B4-BE49-F238E27FC236}">
                <a16:creationId xmlns:a16="http://schemas.microsoft.com/office/drawing/2014/main" id="{B64774E4-7F33-17CE-C924-6114F8EF12F2}"/>
              </a:ext>
            </a:extLst>
          </p:cNvPr>
          <p:cNvSpPr>
            <a:spLocks noGrp="1"/>
          </p:cNvSpPr>
          <p:nvPr>
            <p:ph idx="1"/>
          </p:nvPr>
        </p:nvSpPr>
        <p:spPr>
          <a:xfrm>
            <a:off x="6619198" y="1547447"/>
            <a:ext cx="5272764" cy="4083984"/>
          </a:xfrm>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luxurious and greater number of services are offered to guests at the Raffles Hotel. </a:t>
            </a:r>
          </a:p>
          <a:p>
            <a:pPr algn="just">
              <a:lnSpc>
                <a:spcPct val="150000"/>
              </a:lnSpc>
            </a:pPr>
            <a:r>
              <a:rPr lang="en-US" dirty="0">
                <a:latin typeface="Times New Roman" panose="02020603050405020304" pitchFamily="18" charset="0"/>
                <a:cs typeface="Times New Roman" panose="02020603050405020304" pitchFamily="18" charset="0"/>
              </a:rPr>
              <a:t>The historic, multi-award-winning colonial-era hotel is renowned for its exquisite food, luxurious lodging, and period-appropriate architecture and design. </a:t>
            </a:r>
          </a:p>
          <a:p>
            <a:pPr algn="just">
              <a:lnSpc>
                <a:spcPct val="150000"/>
              </a:lnSpc>
            </a:pPr>
            <a:r>
              <a:rPr lang="en-US" dirty="0">
                <a:latin typeface="Times New Roman" panose="02020603050405020304" pitchFamily="18" charset="0"/>
                <a:cs typeface="Times New Roman" panose="02020603050405020304" pitchFamily="18" charset="0"/>
              </a:rPr>
              <a:t>Thus, upper-class including business individuals, Millennial guests,  compose the majority of hotel customers.</a:t>
            </a:r>
          </a:p>
        </p:txBody>
      </p:sp>
      <p:sp>
        <p:nvSpPr>
          <p:cNvPr id="3" name="Slide Number Placeholder 2">
            <a:extLst>
              <a:ext uri="{FF2B5EF4-FFF2-40B4-BE49-F238E27FC236}">
                <a16:creationId xmlns:a16="http://schemas.microsoft.com/office/drawing/2014/main" id="{2D3B0D95-FF81-56F0-AE9C-8B888BB47168}"/>
              </a:ext>
            </a:extLst>
          </p:cNvPr>
          <p:cNvSpPr>
            <a:spLocks noGrp="1"/>
          </p:cNvSpPr>
          <p:nvPr>
            <p:ph type="sldNum" sz="quarter" idx="12"/>
          </p:nvPr>
        </p:nvSpPr>
        <p:spPr/>
        <p:txBody>
          <a:bodyPr/>
          <a:lstStyle/>
          <a:p>
            <a:fld id="{03DC2DEF-D2FE-4B45-ABA4-9F153FD1C98A}" type="slidenum">
              <a:rPr lang="en-US" smtClean="0"/>
              <a:t>4</a:t>
            </a:fld>
            <a:endParaRPr lang="en-US" dirty="0"/>
          </a:p>
        </p:txBody>
      </p:sp>
      <p:pic>
        <p:nvPicPr>
          <p:cNvPr id="1030" name="Picture 6" descr="Raffles Singapore: Photos from the Hotel, Bars and Restaurants - Bloomberg">
            <a:extLst>
              <a:ext uri="{FF2B5EF4-FFF2-40B4-BE49-F238E27FC236}">
                <a16:creationId xmlns:a16="http://schemas.microsoft.com/office/drawing/2014/main" id="{BCE079CA-6F43-D878-F95E-31AD70EBA2F5}"/>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15656" r="1565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651402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F7601-5401-AEAB-DB48-4202C3757519}"/>
              </a:ext>
            </a:extLst>
          </p:cNvPr>
          <p:cNvSpPr>
            <a:spLocks noGrp="1"/>
          </p:cNvSpPr>
          <p:nvPr>
            <p:ph type="title"/>
          </p:nvPr>
        </p:nvSpPr>
        <p:spPr>
          <a:xfrm>
            <a:off x="6619198" y="175847"/>
            <a:ext cx="5272764" cy="1110928"/>
          </a:xfrm>
        </p:spPr>
        <p:txBody>
          <a:bodyPr/>
          <a:lstStyle/>
          <a:p>
            <a:pPr algn="ctr"/>
            <a:r>
              <a:rPr lang="en-US" dirty="0">
                <a:latin typeface="Times New Roman" panose="02020603050405020304" pitchFamily="18" charset="0"/>
                <a:cs typeface="Times New Roman" panose="02020603050405020304" pitchFamily="18" charset="0"/>
              </a:rPr>
              <a:t>Nature, scope and role of guest services</a:t>
            </a:r>
          </a:p>
        </p:txBody>
      </p:sp>
      <p:sp>
        <p:nvSpPr>
          <p:cNvPr id="3" name="Content Placeholder 2">
            <a:extLst>
              <a:ext uri="{FF2B5EF4-FFF2-40B4-BE49-F238E27FC236}">
                <a16:creationId xmlns:a16="http://schemas.microsoft.com/office/drawing/2014/main" id="{4CB017B6-D31D-49CA-FD80-6C3D7BB15388}"/>
              </a:ext>
            </a:extLst>
          </p:cNvPr>
          <p:cNvSpPr>
            <a:spLocks noGrp="1"/>
          </p:cNvSpPr>
          <p:nvPr>
            <p:ph idx="1"/>
          </p:nvPr>
        </p:nvSpPr>
        <p:spPr>
          <a:xfrm>
            <a:off x="5289453" y="1392702"/>
            <a:ext cx="6602509" cy="5465298"/>
          </a:xfrm>
        </p:spPr>
        <p:txBody>
          <a:bodyPr>
            <a:normAutofit fontScale="7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hotel business is built on the premise of exchanging a variety of services for monetary compensation. The cost of acquiring a new customer is far higher than the cost of keeping an existing one, making customer retention a top priority (Al-</a:t>
            </a:r>
            <a:r>
              <a:rPr lang="en-US" dirty="0" err="1">
                <a:latin typeface="Times New Roman" panose="02020603050405020304" pitchFamily="18" charset="0"/>
                <a:cs typeface="Times New Roman" panose="02020603050405020304" pitchFamily="18" charset="0"/>
              </a:rPr>
              <a:t>Ababneh</a:t>
            </a:r>
            <a:r>
              <a:rPr lang="en-US" dirty="0">
                <a:latin typeface="Times New Roman" panose="02020603050405020304" pitchFamily="18" charset="0"/>
                <a:cs typeface="Times New Roman" panose="02020603050405020304" pitchFamily="18" charset="0"/>
              </a:rPr>
              <a:t>, 2017). </a:t>
            </a:r>
          </a:p>
          <a:p>
            <a:pPr algn="just">
              <a:lnSpc>
                <a:spcPct val="150000"/>
              </a:lnSpc>
            </a:pPr>
            <a:r>
              <a:rPr lang="en-US" dirty="0">
                <a:latin typeface="Times New Roman" panose="02020603050405020304" pitchFamily="18" charset="0"/>
                <a:cs typeface="Times New Roman" panose="02020603050405020304" pitchFamily="18" charset="0"/>
              </a:rPr>
              <a:t>In fact, providing outstanding service to customers will strengthen loyalty to the business. </a:t>
            </a:r>
          </a:p>
          <a:p>
            <a:pPr algn="just">
              <a:lnSpc>
                <a:spcPct val="150000"/>
              </a:lnSpc>
            </a:pPr>
            <a:r>
              <a:rPr lang="en-US" dirty="0">
                <a:latin typeface="Times New Roman" panose="02020603050405020304" pitchFamily="18" charset="0"/>
                <a:cs typeface="Times New Roman" panose="02020603050405020304" pitchFamily="18" charset="0"/>
              </a:rPr>
              <a:t>In addition, happy visitors will promote the hotel to others and increase repeat business.</a:t>
            </a:r>
          </a:p>
          <a:p>
            <a:pPr algn="just">
              <a:lnSpc>
                <a:spcPct val="150000"/>
              </a:lnSpc>
            </a:pPr>
            <a:r>
              <a:rPr lang="en-US" dirty="0">
                <a:latin typeface="Times New Roman" panose="02020603050405020304" pitchFamily="18" charset="0"/>
                <a:cs typeface="Times New Roman" panose="02020603050405020304" pitchFamily="18" charset="0"/>
              </a:rPr>
              <a:t>Improved income or reduced losses aren't the sole benefits of providing excellent service; a more pleasant atmosphere is created for both employees and customers.</a:t>
            </a:r>
          </a:p>
          <a:p>
            <a:pPr algn="just">
              <a:lnSpc>
                <a:spcPct val="150000"/>
              </a:lnSpc>
            </a:pPr>
            <a:r>
              <a:rPr lang="en-US" dirty="0">
                <a:latin typeface="Times New Roman" panose="02020603050405020304" pitchFamily="18" charset="0"/>
                <a:cs typeface="Times New Roman" panose="02020603050405020304" pitchFamily="18" charset="0"/>
              </a:rPr>
              <a:t>The Raffles hotel's distinctive design, deep history, and attentive staff have earned it a reputation as a top choice among travelers.</a:t>
            </a:r>
          </a:p>
          <a:p>
            <a:pPr algn="just">
              <a:lnSpc>
                <a:spcPct val="150000"/>
              </a:lnSpc>
            </a:pPr>
            <a:r>
              <a:rPr lang="en-US" dirty="0">
                <a:latin typeface="Times New Roman" panose="02020603050405020304" pitchFamily="18" charset="0"/>
                <a:cs typeface="Times New Roman" panose="02020603050405020304" pitchFamily="18" charset="0"/>
              </a:rPr>
              <a:t>Because of this, they may now call themselves "one of the world's best hotels.“</a:t>
            </a:r>
          </a:p>
          <a:p>
            <a:pPr algn="just">
              <a:lnSpc>
                <a:spcPct val="150000"/>
              </a:lnSpc>
            </a:pPr>
            <a:r>
              <a:rPr lang="en-US" dirty="0">
                <a:latin typeface="Times New Roman" panose="02020603050405020304" pitchFamily="18" charset="0"/>
                <a:cs typeface="Times New Roman" panose="02020603050405020304" pitchFamily="18" charset="0"/>
              </a:rPr>
              <a:t>Assisting visitors with the check-in and check-out procedures, informing them about the hotel's offerings, and making sure they are comfortable throughout their stay are the main responsibilities of the guest service representative (Majeed &amp; Kim, 2022).</a:t>
            </a:r>
          </a:p>
        </p:txBody>
      </p:sp>
      <p:sp>
        <p:nvSpPr>
          <p:cNvPr id="4" name="Slide Number Placeholder 3">
            <a:extLst>
              <a:ext uri="{FF2B5EF4-FFF2-40B4-BE49-F238E27FC236}">
                <a16:creationId xmlns:a16="http://schemas.microsoft.com/office/drawing/2014/main" id="{E05E3055-D0BA-DD92-941B-D58E31AD05CD}"/>
              </a:ext>
            </a:extLst>
          </p:cNvPr>
          <p:cNvSpPr>
            <a:spLocks noGrp="1"/>
          </p:cNvSpPr>
          <p:nvPr>
            <p:ph type="sldNum" sz="quarter" idx="12"/>
          </p:nvPr>
        </p:nvSpPr>
        <p:spPr/>
        <p:txBody>
          <a:bodyPr/>
          <a:lstStyle/>
          <a:p>
            <a:fld id="{03DC2DEF-D2FE-4B45-ABA4-9F153FD1C98A}" type="slidenum">
              <a:rPr lang="en-US" smtClean="0"/>
              <a:t>5</a:t>
            </a:fld>
            <a:endParaRPr lang="en-US" dirty="0"/>
          </a:p>
        </p:txBody>
      </p:sp>
    </p:spTree>
    <p:extLst>
      <p:ext uri="{BB962C8B-B14F-4D97-AF65-F5344CB8AC3E}">
        <p14:creationId xmlns:p14="http://schemas.microsoft.com/office/powerpoint/2010/main" val="427783023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59344-E742-DC32-D2BB-83B19D385E34}"/>
              </a:ext>
            </a:extLst>
          </p:cNvPr>
          <p:cNvSpPr>
            <a:spLocks noGrp="1"/>
          </p:cNvSpPr>
          <p:nvPr>
            <p:ph type="title"/>
          </p:nvPr>
        </p:nvSpPr>
        <p:spPr>
          <a:xfrm>
            <a:off x="6619198" y="565390"/>
            <a:ext cx="5272764" cy="661180"/>
          </a:xfrm>
        </p:spPr>
        <p:txBody>
          <a:bodyPr/>
          <a:lstStyle/>
          <a:p>
            <a:r>
              <a:rPr lang="en-US" dirty="0">
                <a:latin typeface="Times New Roman" panose="02020603050405020304" pitchFamily="18" charset="0"/>
                <a:cs typeface="Times New Roman" panose="02020603050405020304" pitchFamily="18" charset="0"/>
              </a:rPr>
              <a:t>Continued…</a:t>
            </a:r>
          </a:p>
        </p:txBody>
      </p:sp>
      <p:sp>
        <p:nvSpPr>
          <p:cNvPr id="3" name="Content Placeholder 2">
            <a:extLst>
              <a:ext uri="{FF2B5EF4-FFF2-40B4-BE49-F238E27FC236}">
                <a16:creationId xmlns:a16="http://schemas.microsoft.com/office/drawing/2014/main" id="{D30B5C49-FB60-8D0E-DC68-990A9CBE967A}"/>
              </a:ext>
            </a:extLst>
          </p:cNvPr>
          <p:cNvSpPr>
            <a:spLocks noGrp="1"/>
          </p:cNvSpPr>
          <p:nvPr>
            <p:ph idx="1"/>
          </p:nvPr>
        </p:nvSpPr>
        <p:spPr>
          <a:xfrm>
            <a:off x="5514535" y="1191596"/>
            <a:ext cx="6377427" cy="5493434"/>
          </a:xfrm>
        </p:spPr>
        <p:txBody>
          <a:bodyPr>
            <a:normAutofit fontScale="77500" lnSpcReduction="20000"/>
          </a:bodyPr>
          <a:lstStyle/>
          <a:p>
            <a:pPr algn="just">
              <a:lnSpc>
                <a:spcPct val="160000"/>
              </a:lnSpc>
            </a:pPr>
            <a:r>
              <a:rPr lang="en-US" dirty="0">
                <a:latin typeface="Times New Roman" panose="02020603050405020304" pitchFamily="18" charset="0"/>
                <a:cs typeface="Times New Roman" panose="02020603050405020304" pitchFamily="18" charset="0"/>
              </a:rPr>
              <a:t>The importance of good customer service to repeat business is highlighted by the fact that: </a:t>
            </a:r>
          </a:p>
          <a:p>
            <a:pPr algn="just">
              <a:lnSpc>
                <a:spcPct val="160000"/>
              </a:lnSpc>
            </a:pPr>
            <a:r>
              <a:rPr lang="en-US" dirty="0">
                <a:latin typeface="Times New Roman" panose="02020603050405020304" pitchFamily="18" charset="0"/>
                <a:cs typeface="Times New Roman" panose="02020603050405020304" pitchFamily="18" charset="0"/>
              </a:rPr>
              <a:t>70% of all sales are based on the discretion of the customer.</a:t>
            </a:r>
          </a:p>
          <a:p>
            <a:pPr algn="just">
              <a:lnSpc>
                <a:spcPct val="160000"/>
              </a:lnSpc>
            </a:pPr>
            <a:r>
              <a:rPr lang="en-US" dirty="0">
                <a:latin typeface="Times New Roman" panose="02020603050405020304" pitchFamily="18" charset="0"/>
                <a:cs typeface="Times New Roman" panose="02020603050405020304" pitchFamily="18" charset="0"/>
              </a:rPr>
              <a:t>Second, if they have a negative encounter, they are twice as likely to spread the word. That's significant since many individuals now read reviews on the internet before deciding whether or not to do purchase from a firm. </a:t>
            </a:r>
          </a:p>
          <a:p>
            <a:pPr algn="just">
              <a:lnSpc>
                <a:spcPct val="160000"/>
              </a:lnSpc>
            </a:pPr>
            <a:r>
              <a:rPr lang="en-US" dirty="0">
                <a:latin typeface="Times New Roman" panose="02020603050405020304" pitchFamily="18" charset="0"/>
                <a:cs typeface="Times New Roman" panose="02020603050405020304" pitchFamily="18" charset="0"/>
              </a:rPr>
              <a:t>A high number of negative reviews on a hotel's might turn potential customers off (Chen et al., 2013)</a:t>
            </a:r>
          </a:p>
          <a:p>
            <a:pPr algn="just">
              <a:lnSpc>
                <a:spcPct val="160000"/>
              </a:lnSpc>
            </a:pPr>
            <a:r>
              <a:rPr lang="en-US" dirty="0">
                <a:latin typeface="Times New Roman" panose="02020603050405020304" pitchFamily="18" charset="0"/>
                <a:cs typeface="Times New Roman" panose="02020603050405020304" pitchFamily="18" charset="0"/>
              </a:rPr>
              <a:t>Third, excellent service to customers distinguishes a company from its competition.</a:t>
            </a:r>
          </a:p>
          <a:p>
            <a:pPr algn="just">
              <a:lnSpc>
                <a:spcPct val="160000"/>
              </a:lnSpc>
            </a:pPr>
            <a:r>
              <a:rPr lang="en-US" dirty="0">
                <a:latin typeface="Times New Roman" panose="02020603050405020304" pitchFamily="18" charset="0"/>
                <a:cs typeface="Times New Roman" panose="02020603050405020304" pitchFamily="18" charset="0"/>
              </a:rPr>
              <a:t>In the hospitality industry, standing out may come from consistently happy guests. If a consumer had a good time, they are more likely to buy from the firm again.</a:t>
            </a:r>
          </a:p>
        </p:txBody>
      </p:sp>
      <p:sp>
        <p:nvSpPr>
          <p:cNvPr id="4" name="Slide Number Placeholder 3">
            <a:extLst>
              <a:ext uri="{FF2B5EF4-FFF2-40B4-BE49-F238E27FC236}">
                <a16:creationId xmlns:a16="http://schemas.microsoft.com/office/drawing/2014/main" id="{FFC9E626-C703-8681-D9E6-8346A4C190DA}"/>
              </a:ext>
            </a:extLst>
          </p:cNvPr>
          <p:cNvSpPr>
            <a:spLocks noGrp="1"/>
          </p:cNvSpPr>
          <p:nvPr>
            <p:ph type="sldNum" sz="quarter" idx="12"/>
          </p:nvPr>
        </p:nvSpPr>
        <p:spPr/>
        <p:txBody>
          <a:bodyPr/>
          <a:lstStyle/>
          <a:p>
            <a:fld id="{03DC2DEF-D2FE-4B45-ABA4-9F153FD1C98A}" type="slidenum">
              <a:rPr lang="en-US" smtClean="0"/>
              <a:t>6</a:t>
            </a:fld>
            <a:endParaRPr lang="en-US" dirty="0"/>
          </a:p>
        </p:txBody>
      </p:sp>
    </p:spTree>
    <p:extLst>
      <p:ext uri="{BB962C8B-B14F-4D97-AF65-F5344CB8AC3E}">
        <p14:creationId xmlns:p14="http://schemas.microsoft.com/office/powerpoint/2010/main" val="300923084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16DBE-0156-43BA-0EF3-C662536AF922}"/>
              </a:ext>
            </a:extLst>
          </p:cNvPr>
          <p:cNvSpPr>
            <a:spLocks noGrp="1"/>
          </p:cNvSpPr>
          <p:nvPr>
            <p:ph type="title"/>
          </p:nvPr>
        </p:nvSpPr>
        <p:spPr>
          <a:xfrm>
            <a:off x="6432667" y="295422"/>
            <a:ext cx="5272764" cy="1167619"/>
          </a:xfrm>
        </p:spPr>
        <p:txBody>
          <a:bodyPr/>
          <a:lstStyle/>
          <a:p>
            <a:pPr algn="ctr"/>
            <a:r>
              <a:rPr lang="en-US" sz="3600" dirty="0">
                <a:latin typeface="Times New Roman" panose="02020603050405020304" pitchFamily="18" charset="0"/>
                <a:cs typeface="Times New Roman" panose="02020603050405020304" pitchFamily="18" charset="0"/>
              </a:rPr>
              <a:t>Guest services in Raffles Hotel </a:t>
            </a:r>
          </a:p>
        </p:txBody>
      </p:sp>
      <p:sp>
        <p:nvSpPr>
          <p:cNvPr id="3" name="Content Placeholder 2">
            <a:extLst>
              <a:ext uri="{FF2B5EF4-FFF2-40B4-BE49-F238E27FC236}">
                <a16:creationId xmlns:a16="http://schemas.microsoft.com/office/drawing/2014/main" id="{F2B3207B-1DA0-66B4-93A0-A9CB3B6BA7A9}"/>
              </a:ext>
            </a:extLst>
          </p:cNvPr>
          <p:cNvSpPr>
            <a:spLocks noGrp="1"/>
          </p:cNvSpPr>
          <p:nvPr>
            <p:ph idx="1"/>
          </p:nvPr>
        </p:nvSpPr>
        <p:spPr>
          <a:xfrm>
            <a:off x="5331655" y="1463041"/>
            <a:ext cx="6560307" cy="6808763"/>
          </a:xfrm>
        </p:spPr>
        <p:txBody>
          <a:bodyPr>
            <a:noAutofit/>
          </a:bodyPr>
          <a:lstStyle/>
          <a:p>
            <a:pPr algn="just">
              <a:lnSpc>
                <a:spcPct val="150000"/>
              </a:lnSpc>
            </a:pPr>
            <a:r>
              <a:rPr lang="en-US" sz="1400" dirty="0">
                <a:latin typeface="Times New Roman" panose="02020603050405020304" pitchFamily="18" charset="0"/>
                <a:cs typeface="Times New Roman" panose="02020603050405020304" pitchFamily="18" charset="0"/>
              </a:rPr>
              <a:t>Raffles' services are fashioned in a manner that is likely to make clients happy. Upon arrival, visitors are often offered a refreshing Singapore Sling to start. This beverage, made with pineapple juice, became popular at the hotel before 1915 (Goh, 2010). </a:t>
            </a:r>
          </a:p>
          <a:p>
            <a:pPr algn="just">
              <a:lnSpc>
                <a:spcPct val="150000"/>
              </a:lnSpc>
            </a:pPr>
            <a:r>
              <a:rPr lang="en-US" sz="1400" dirty="0">
                <a:latin typeface="Times New Roman" panose="02020603050405020304" pitchFamily="18" charset="0"/>
                <a:cs typeface="Times New Roman" panose="02020603050405020304" pitchFamily="18" charset="0"/>
              </a:rPr>
              <a:t>Hotel amenities include a bar, pool, laundry service, fitness center, room service, spa, restaurant, sauna, parking, and free wireless internet access. </a:t>
            </a:r>
          </a:p>
          <a:p>
            <a:pPr algn="just">
              <a:lnSpc>
                <a:spcPct val="150000"/>
              </a:lnSpc>
            </a:pPr>
            <a:r>
              <a:rPr lang="en-US" sz="1400" dirty="0">
                <a:latin typeface="Times New Roman" panose="02020603050405020304" pitchFamily="18" charset="0"/>
                <a:cs typeface="Times New Roman" panose="02020603050405020304" pitchFamily="18" charset="0"/>
              </a:rPr>
              <a:t>Offering these options gives hotel guests more freedom and comfort throughout their stay. It's convenient for customers to have access to anything they could need throughout their trip without having to go somewhere else. </a:t>
            </a:r>
          </a:p>
          <a:p>
            <a:pPr algn="just">
              <a:lnSpc>
                <a:spcPct val="150000"/>
              </a:lnSpc>
            </a:pPr>
            <a:r>
              <a:rPr lang="en-US" sz="1400" dirty="0">
                <a:latin typeface="Times New Roman" panose="02020603050405020304" pitchFamily="18" charset="0"/>
                <a:cs typeface="Times New Roman" panose="02020603050405020304" pitchFamily="18" charset="0"/>
              </a:rPr>
              <a:t>Disabled patrons may also enjoy their time at Raffles. The hotel has special butlers trained to assist visitors with special needs. This bodes well for the hotel, since it demonstrates that it values the patrons who are likely to stay there (Henderson, 2001)</a:t>
            </a:r>
          </a:p>
          <a:p>
            <a:pPr algn="just">
              <a:lnSpc>
                <a:spcPct val="150000"/>
              </a:lnSpc>
            </a:pPr>
            <a:r>
              <a:rPr lang="en-US" sz="1400" dirty="0">
                <a:latin typeface="Times New Roman" panose="02020603050405020304" pitchFamily="18" charset="0"/>
                <a:cs typeface="Times New Roman" panose="02020603050405020304" pitchFamily="18" charset="0"/>
              </a:rPr>
              <a:t>Families are welcomed at Raffles as well. Children staying at Raffles get free amenities including toothbrushes and bathrobes. </a:t>
            </a:r>
          </a:p>
          <a:p>
            <a:pPr algn="just">
              <a:lnSpc>
                <a:spcPct val="150000"/>
              </a:lnSpc>
            </a:pP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AFC4B66-9A4D-F5D7-B9D8-9D72F2B25BA6}"/>
              </a:ext>
            </a:extLst>
          </p:cNvPr>
          <p:cNvSpPr>
            <a:spLocks noGrp="1"/>
          </p:cNvSpPr>
          <p:nvPr>
            <p:ph type="sldNum" sz="quarter" idx="12"/>
          </p:nvPr>
        </p:nvSpPr>
        <p:spPr/>
        <p:txBody>
          <a:bodyPr/>
          <a:lstStyle/>
          <a:p>
            <a:fld id="{03DC2DEF-D2FE-4B45-ABA4-9F153FD1C98A}" type="slidenum">
              <a:rPr lang="en-US" smtClean="0"/>
              <a:t>7</a:t>
            </a:fld>
            <a:endParaRPr lang="en-US" dirty="0"/>
          </a:p>
        </p:txBody>
      </p:sp>
    </p:spTree>
    <p:extLst>
      <p:ext uri="{BB962C8B-B14F-4D97-AF65-F5344CB8AC3E}">
        <p14:creationId xmlns:p14="http://schemas.microsoft.com/office/powerpoint/2010/main" val="150043328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82426-B110-29C1-8665-36916762FC10}"/>
              </a:ext>
            </a:extLst>
          </p:cNvPr>
          <p:cNvSpPr>
            <a:spLocks noGrp="1"/>
          </p:cNvSpPr>
          <p:nvPr>
            <p:ph type="title"/>
          </p:nvPr>
        </p:nvSpPr>
        <p:spPr>
          <a:xfrm>
            <a:off x="6432667" y="399327"/>
            <a:ext cx="5272764" cy="827243"/>
          </a:xfrm>
        </p:spPr>
        <p:txBody>
          <a:bodyPr/>
          <a:lstStyle/>
          <a:p>
            <a:r>
              <a:rPr lang="en-US" dirty="0">
                <a:latin typeface="Times New Roman" panose="02020603050405020304" pitchFamily="18" charset="0"/>
                <a:cs typeface="Times New Roman" panose="02020603050405020304" pitchFamily="18" charset="0"/>
              </a:rPr>
              <a:t>Continued…</a:t>
            </a:r>
          </a:p>
        </p:txBody>
      </p:sp>
      <p:sp>
        <p:nvSpPr>
          <p:cNvPr id="3" name="Content Placeholder 2">
            <a:extLst>
              <a:ext uri="{FF2B5EF4-FFF2-40B4-BE49-F238E27FC236}">
                <a16:creationId xmlns:a16="http://schemas.microsoft.com/office/drawing/2014/main" id="{D710BADE-1FDB-19A2-B2E4-6AA3B107B0F3}"/>
              </a:ext>
            </a:extLst>
          </p:cNvPr>
          <p:cNvSpPr>
            <a:spLocks noGrp="1"/>
          </p:cNvSpPr>
          <p:nvPr>
            <p:ph idx="1"/>
          </p:nvPr>
        </p:nvSpPr>
        <p:spPr>
          <a:xfrm>
            <a:off x="5317588" y="1519311"/>
            <a:ext cx="6574374" cy="533868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staff at the Raffles also provides excellent service. Employees at Raffles are well-known for the warm and welcoming service they provide. </a:t>
            </a:r>
          </a:p>
          <a:p>
            <a:pPr algn="just">
              <a:lnSpc>
                <a:spcPct val="150000"/>
              </a:lnSpc>
            </a:pPr>
            <a:r>
              <a:rPr lang="en-US" sz="2000" dirty="0">
                <a:latin typeface="Times New Roman" panose="02020603050405020304" pitchFamily="18" charset="0"/>
                <a:cs typeface="Times New Roman" panose="02020603050405020304" pitchFamily="18" charset="0"/>
              </a:rPr>
              <a:t>Reviews of the hotel's service are generally positive, and guests hardly never mention receiving the erroneous item (Henderson, 2018). </a:t>
            </a:r>
          </a:p>
          <a:p>
            <a:pPr algn="just">
              <a:lnSpc>
                <a:spcPct val="150000"/>
              </a:lnSpc>
            </a:pPr>
            <a:r>
              <a:rPr lang="en-US" sz="2000" dirty="0">
                <a:latin typeface="Times New Roman" panose="02020603050405020304" pitchFamily="18" charset="0"/>
                <a:cs typeface="Times New Roman" panose="02020603050405020304" pitchFamily="18" charset="0"/>
              </a:rPr>
              <a:t>When workers provide high-quality assistance, clients feel satisfaction. As a consequence, this is an example of top-notch service management.</a:t>
            </a:r>
          </a:p>
          <a:p>
            <a:endParaRPr lang="en-US" dirty="0"/>
          </a:p>
        </p:txBody>
      </p:sp>
      <p:sp>
        <p:nvSpPr>
          <p:cNvPr id="4" name="Slide Number Placeholder 3">
            <a:extLst>
              <a:ext uri="{FF2B5EF4-FFF2-40B4-BE49-F238E27FC236}">
                <a16:creationId xmlns:a16="http://schemas.microsoft.com/office/drawing/2014/main" id="{842BC64D-E287-CD20-8EC3-198A44F49A93}"/>
              </a:ext>
            </a:extLst>
          </p:cNvPr>
          <p:cNvSpPr>
            <a:spLocks noGrp="1"/>
          </p:cNvSpPr>
          <p:nvPr>
            <p:ph type="sldNum" sz="quarter" idx="12"/>
          </p:nvPr>
        </p:nvSpPr>
        <p:spPr/>
        <p:txBody>
          <a:bodyPr/>
          <a:lstStyle/>
          <a:p>
            <a:fld id="{03DC2DEF-D2FE-4B45-ABA4-9F153FD1C98A}" type="slidenum">
              <a:rPr lang="en-US" smtClean="0"/>
              <a:t>8</a:t>
            </a:fld>
            <a:endParaRPr lang="en-US" dirty="0"/>
          </a:p>
        </p:txBody>
      </p:sp>
    </p:spTree>
    <p:extLst>
      <p:ext uri="{BB962C8B-B14F-4D97-AF65-F5344CB8AC3E}">
        <p14:creationId xmlns:p14="http://schemas.microsoft.com/office/powerpoint/2010/main" val="422119192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4D7AD-69C7-6AFF-6620-AAAC72DC0CD6}"/>
              </a:ext>
            </a:extLst>
          </p:cNvPr>
          <p:cNvSpPr>
            <a:spLocks noGrp="1"/>
          </p:cNvSpPr>
          <p:nvPr>
            <p:ph type="title"/>
          </p:nvPr>
        </p:nvSpPr>
        <p:spPr>
          <a:xfrm>
            <a:off x="6619198" y="598153"/>
            <a:ext cx="5272764" cy="574827"/>
          </a:xfrm>
        </p:spPr>
        <p:txBody>
          <a:bodyPr/>
          <a:lstStyle/>
          <a:p>
            <a:pPr algn="ctr"/>
            <a:r>
              <a:rPr lang="en-US" sz="3600" dirty="0">
                <a:latin typeface="Times New Roman" panose="02020603050405020304" pitchFamily="18" charset="0"/>
                <a:cs typeface="Times New Roman" panose="02020603050405020304" pitchFamily="18" charset="0"/>
              </a:rPr>
              <a:t>Importance of Hospitality </a:t>
            </a:r>
          </a:p>
        </p:txBody>
      </p:sp>
      <p:sp>
        <p:nvSpPr>
          <p:cNvPr id="3" name="Content Placeholder 2">
            <a:extLst>
              <a:ext uri="{FF2B5EF4-FFF2-40B4-BE49-F238E27FC236}">
                <a16:creationId xmlns:a16="http://schemas.microsoft.com/office/drawing/2014/main" id="{1284DF9A-A658-3102-29A1-C997484F2D9B}"/>
              </a:ext>
            </a:extLst>
          </p:cNvPr>
          <p:cNvSpPr>
            <a:spLocks noGrp="1"/>
          </p:cNvSpPr>
          <p:nvPr>
            <p:ph idx="1"/>
          </p:nvPr>
        </p:nvSpPr>
        <p:spPr>
          <a:xfrm>
            <a:off x="6619198" y="1378635"/>
            <a:ext cx="5272764" cy="4881212"/>
          </a:xfrm>
        </p:spPr>
        <p:txBody>
          <a:bodyPr>
            <a:normAutofit/>
          </a:bodyPr>
          <a:lstStyle/>
          <a:p>
            <a:pPr>
              <a:lnSpc>
                <a:spcPct val="150000"/>
              </a:lnSpc>
            </a:pPr>
            <a:r>
              <a:rPr lang="en-US" dirty="0">
                <a:latin typeface="Times New Roman" panose="02020603050405020304" pitchFamily="18" charset="0"/>
                <a:cs typeface="Times New Roman" panose="02020603050405020304" pitchFamily="18" charset="0"/>
              </a:rPr>
              <a:t>Improved customer retention </a:t>
            </a:r>
          </a:p>
          <a:p>
            <a:pPr>
              <a:lnSpc>
                <a:spcPct val="150000"/>
              </a:lnSpc>
            </a:pPr>
            <a:r>
              <a:rPr lang="en-US" dirty="0">
                <a:latin typeface="Times New Roman" panose="02020603050405020304" pitchFamily="18" charset="0"/>
                <a:cs typeface="Times New Roman" panose="02020603050405020304" pitchFamily="18" charset="0"/>
              </a:rPr>
              <a:t>Great brand reputation</a:t>
            </a:r>
          </a:p>
          <a:p>
            <a:pPr>
              <a:lnSpc>
                <a:spcPct val="150000"/>
              </a:lnSpc>
            </a:pPr>
            <a:r>
              <a:rPr lang="en-US" dirty="0">
                <a:latin typeface="Times New Roman" panose="02020603050405020304" pitchFamily="18" charset="0"/>
                <a:cs typeface="Times New Roman" panose="02020603050405020304" pitchFamily="18" charset="0"/>
              </a:rPr>
              <a:t>Lasting impact and memories for guests</a:t>
            </a:r>
          </a:p>
          <a:p>
            <a:pPr>
              <a:lnSpc>
                <a:spcPct val="150000"/>
              </a:lnSpc>
            </a:pPr>
            <a:r>
              <a:rPr lang="en-US" dirty="0">
                <a:latin typeface="Times New Roman" panose="02020603050405020304" pitchFamily="18" charset="0"/>
                <a:cs typeface="Times New Roman" panose="02020603050405020304" pitchFamily="18" charset="0"/>
              </a:rPr>
              <a:t> Boosts positive reviews and word of mouth marketing </a:t>
            </a:r>
          </a:p>
          <a:p>
            <a:pPr>
              <a:lnSpc>
                <a:spcPct val="150000"/>
              </a:lnSpc>
            </a:pPr>
            <a:r>
              <a:rPr lang="en-US" dirty="0">
                <a:latin typeface="Times New Roman" panose="02020603050405020304" pitchFamily="18" charset="0"/>
                <a:cs typeface="Times New Roman" panose="02020603050405020304" pitchFamily="18" charset="0"/>
              </a:rPr>
              <a:t>Creates a loyal customer base</a:t>
            </a:r>
          </a:p>
          <a:p>
            <a:pPr>
              <a:lnSpc>
                <a:spcPct val="150000"/>
              </a:lnSpc>
            </a:pPr>
            <a:r>
              <a:rPr lang="en-US" dirty="0">
                <a:latin typeface="Times New Roman" panose="02020603050405020304" pitchFamily="18" charset="0"/>
                <a:cs typeface="Times New Roman" panose="02020603050405020304" pitchFamily="18" charset="0"/>
              </a:rPr>
              <a:t>Expansion of business</a:t>
            </a:r>
          </a:p>
          <a:p>
            <a:pPr>
              <a:lnSpc>
                <a:spcPct val="150000"/>
              </a:lnSpc>
            </a:pPr>
            <a:r>
              <a:rPr lang="en-US" dirty="0">
                <a:latin typeface="Times New Roman" panose="02020603050405020304" pitchFamily="18" charset="0"/>
                <a:cs typeface="Times New Roman" panose="02020603050405020304" pitchFamily="18" charset="0"/>
              </a:rPr>
              <a:t>Makes business stay away from competition</a:t>
            </a:r>
          </a:p>
          <a:p>
            <a:endParaRPr lang="en-US" dirty="0"/>
          </a:p>
        </p:txBody>
      </p:sp>
      <p:sp>
        <p:nvSpPr>
          <p:cNvPr id="4" name="Slide Number Placeholder 3">
            <a:extLst>
              <a:ext uri="{FF2B5EF4-FFF2-40B4-BE49-F238E27FC236}">
                <a16:creationId xmlns:a16="http://schemas.microsoft.com/office/drawing/2014/main" id="{2BF0FEDD-0D12-0272-E449-1784329A4549}"/>
              </a:ext>
            </a:extLst>
          </p:cNvPr>
          <p:cNvSpPr>
            <a:spLocks noGrp="1"/>
          </p:cNvSpPr>
          <p:nvPr>
            <p:ph type="sldNum" sz="quarter" idx="12"/>
          </p:nvPr>
        </p:nvSpPr>
        <p:spPr/>
        <p:txBody>
          <a:bodyPr/>
          <a:lstStyle/>
          <a:p>
            <a:fld id="{03DC2DEF-D2FE-4B45-ABA4-9F153FD1C98A}" type="slidenum">
              <a:rPr lang="en-US" smtClean="0"/>
              <a:t>9</a:t>
            </a:fld>
            <a:endParaRPr lang="en-US" dirty="0"/>
          </a:p>
        </p:txBody>
      </p:sp>
      <p:pic>
        <p:nvPicPr>
          <p:cNvPr id="4098" name="Picture 2" descr="The Raffles Hotel, Singapore - Hotel Essence Photography">
            <a:extLst>
              <a:ext uri="{FF2B5EF4-FFF2-40B4-BE49-F238E27FC236}">
                <a16:creationId xmlns:a16="http://schemas.microsoft.com/office/drawing/2014/main" id="{988696A0-0B7D-87A5-708B-6F673790DB77}"/>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15656" r="1565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30496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6F6A1-71A6-606A-CBD3-F7266AAA063A}"/>
              </a:ext>
            </a:extLst>
          </p:cNvPr>
          <p:cNvSpPr>
            <a:spLocks noGrp="1"/>
          </p:cNvSpPr>
          <p:nvPr>
            <p:ph type="title"/>
          </p:nvPr>
        </p:nvSpPr>
        <p:spPr>
          <a:xfrm>
            <a:off x="6255659" y="271334"/>
            <a:ext cx="5272764" cy="854081"/>
          </a:xfrm>
        </p:spPr>
        <p:txBody>
          <a:bodyPr/>
          <a:lstStyle/>
          <a:p>
            <a:pPr algn="ctr"/>
            <a:r>
              <a:rPr lang="en-US" sz="2400" dirty="0">
                <a:latin typeface="Times New Roman" panose="02020603050405020304" pitchFamily="18" charset="0"/>
                <a:cs typeface="Times New Roman" panose="02020603050405020304" pitchFamily="18" charset="0"/>
              </a:rPr>
              <a:t>How Raffles hotel meet/exceed customer expectations?</a:t>
            </a:r>
          </a:p>
        </p:txBody>
      </p:sp>
      <p:sp>
        <p:nvSpPr>
          <p:cNvPr id="3" name="Content Placeholder 2">
            <a:extLst>
              <a:ext uri="{FF2B5EF4-FFF2-40B4-BE49-F238E27FC236}">
                <a16:creationId xmlns:a16="http://schemas.microsoft.com/office/drawing/2014/main" id="{73C9B3BA-BCF1-3664-71C5-C9F9FD1685E9}"/>
              </a:ext>
            </a:extLst>
          </p:cNvPr>
          <p:cNvSpPr>
            <a:spLocks noGrp="1"/>
          </p:cNvSpPr>
          <p:nvPr>
            <p:ph idx="1"/>
          </p:nvPr>
        </p:nvSpPr>
        <p:spPr>
          <a:xfrm>
            <a:off x="5345723" y="1125415"/>
            <a:ext cx="6546239" cy="6035040"/>
          </a:xfrm>
        </p:spPr>
        <p:txBody>
          <a:bodyPr>
            <a:normAutofit fontScale="62500" lnSpcReduction="20000"/>
          </a:bodyPr>
          <a:lstStyle/>
          <a:p>
            <a:pPr algn="just">
              <a:lnSpc>
                <a:spcPct val="170000"/>
              </a:lnSpc>
            </a:pPr>
            <a:r>
              <a:rPr lang="en-US" dirty="0">
                <a:latin typeface="Times New Roman" panose="02020603050405020304" pitchFamily="18" charset="0"/>
                <a:cs typeface="Times New Roman" panose="02020603050405020304" pitchFamily="18" charset="0"/>
              </a:rPr>
              <a:t>Raffles' longtime high-end position is a sign of its service excellence. </a:t>
            </a:r>
          </a:p>
          <a:p>
            <a:pPr algn="just">
              <a:lnSpc>
                <a:spcPct val="170000"/>
              </a:lnSpc>
            </a:pPr>
            <a:r>
              <a:rPr lang="en-US" dirty="0">
                <a:latin typeface="Times New Roman" panose="02020603050405020304" pitchFamily="18" charset="0"/>
                <a:cs typeface="Times New Roman" panose="02020603050405020304" pitchFamily="18" charset="0"/>
              </a:rPr>
              <a:t>This hotel has welcomed celebrities. Its high ranking indicates high-quality services. Customers return to high-priced hotels because they obtain value. This shows great service management.</a:t>
            </a:r>
          </a:p>
          <a:p>
            <a:pPr algn="just">
              <a:lnSpc>
                <a:spcPct val="170000"/>
              </a:lnSpc>
            </a:pPr>
            <a:r>
              <a:rPr lang="en-US" dirty="0">
                <a:latin typeface="Times New Roman" panose="02020603050405020304" pitchFamily="18" charset="0"/>
                <a:cs typeface="Times New Roman" panose="02020603050405020304" pitchFamily="18" charset="0"/>
              </a:rPr>
              <a:t>Consumer reviews on hotel services are powerful. Visit many websites that showcase Singapore hotel offerings to get an idea. A website listing Raffles with a rating below 4 out of 5 is uncommon. This indicates client satisfaction with hotel services. The services are seldom the reason people don't rate 5 stars. Prices are their main concern since they believe they are exorbitant (Hargreaves, 2015). </a:t>
            </a:r>
          </a:p>
          <a:p>
            <a:pPr algn="just">
              <a:lnSpc>
                <a:spcPct val="170000"/>
              </a:lnSpc>
            </a:pPr>
            <a:r>
              <a:rPr lang="en-US" dirty="0">
                <a:latin typeface="Times New Roman" panose="02020603050405020304" pitchFamily="18" charset="0"/>
                <a:cs typeface="Times New Roman" panose="02020603050405020304" pitchFamily="18" charset="0"/>
              </a:rPr>
              <a:t>Customer reviews promote the hotel to future clients. This indicates service management excellence since satisfied customers are eager to tell others.</a:t>
            </a:r>
          </a:p>
          <a:p>
            <a:pPr algn="just">
              <a:lnSpc>
                <a:spcPct val="170000"/>
              </a:lnSpc>
            </a:pPr>
            <a:r>
              <a:rPr lang="en-US" dirty="0">
                <a:latin typeface="Times New Roman" panose="02020603050405020304" pitchFamily="18" charset="0"/>
                <a:cs typeface="Times New Roman" panose="02020603050405020304" pitchFamily="18" charset="0"/>
              </a:rPr>
              <a:t>Hotel guests seldom complain. This might also explain reduced staff turnover. Service companies have substantial staff turnover, often owing to consumer complaints.</a:t>
            </a:r>
          </a:p>
          <a:p>
            <a:pPr algn="just">
              <a:lnSpc>
                <a:spcPct val="170000"/>
              </a:lnSpc>
            </a:pPr>
            <a:r>
              <a:rPr lang="en-US" dirty="0">
                <a:latin typeface="Times New Roman" panose="02020603050405020304" pitchFamily="18" charset="0"/>
                <a:cs typeface="Times New Roman" panose="02020603050405020304" pitchFamily="18" charset="0"/>
              </a:rPr>
              <a:t>Most Raffles concerns are resolved immediately. This makes the unhappy parties return to the hotel owing to management reliability. Excellent service management involves rapidly resolving consumer concerns (Henderson, 2018).</a:t>
            </a:r>
          </a:p>
          <a:p>
            <a:endParaRPr lang="en-US" dirty="0"/>
          </a:p>
        </p:txBody>
      </p:sp>
      <p:sp>
        <p:nvSpPr>
          <p:cNvPr id="4" name="Slide Number Placeholder 3">
            <a:extLst>
              <a:ext uri="{FF2B5EF4-FFF2-40B4-BE49-F238E27FC236}">
                <a16:creationId xmlns:a16="http://schemas.microsoft.com/office/drawing/2014/main" id="{39D140CA-09D8-3F52-B45A-5176765DCC17}"/>
              </a:ext>
            </a:extLst>
          </p:cNvPr>
          <p:cNvSpPr>
            <a:spLocks noGrp="1"/>
          </p:cNvSpPr>
          <p:nvPr>
            <p:ph type="sldNum" sz="quarter" idx="12"/>
          </p:nvPr>
        </p:nvSpPr>
        <p:spPr/>
        <p:txBody>
          <a:bodyPr/>
          <a:lstStyle/>
          <a:p>
            <a:fld id="{03DC2DEF-D2FE-4B45-ABA4-9F153FD1C98A}" type="slidenum">
              <a:rPr lang="en-US" smtClean="0"/>
              <a:t>10</a:t>
            </a:fld>
            <a:endParaRPr lang="en-US" dirty="0"/>
          </a:p>
        </p:txBody>
      </p:sp>
    </p:spTree>
    <p:extLst>
      <p:ext uri="{BB962C8B-B14F-4D97-AF65-F5344CB8AC3E}">
        <p14:creationId xmlns:p14="http://schemas.microsoft.com/office/powerpoint/2010/main" val="210223081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7D1A-DACF-D6F5-6913-1BB3FB589112}"/>
              </a:ext>
            </a:extLst>
          </p:cNvPr>
          <p:cNvSpPr>
            <a:spLocks noGrp="1"/>
          </p:cNvSpPr>
          <p:nvPr>
            <p:ph type="title"/>
          </p:nvPr>
        </p:nvSpPr>
        <p:spPr>
          <a:xfrm>
            <a:off x="6432667" y="584085"/>
            <a:ext cx="5272764" cy="617030"/>
          </a:xfrm>
        </p:spPr>
        <p:txBody>
          <a:bodyPr/>
          <a:lstStyle/>
          <a:p>
            <a:r>
              <a:rPr lang="en-US"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B451CAB7-C926-1E0D-F0B8-07D41D61A062}"/>
              </a:ext>
            </a:extLst>
          </p:cNvPr>
          <p:cNvSpPr>
            <a:spLocks noGrp="1"/>
          </p:cNvSpPr>
          <p:nvPr>
            <p:ph idx="1"/>
          </p:nvPr>
        </p:nvSpPr>
        <p:spPr>
          <a:xfrm>
            <a:off x="5500468" y="1378635"/>
            <a:ext cx="6391494" cy="4252796"/>
          </a:xfrm>
        </p:spPr>
        <p:txBody>
          <a:bodyPr>
            <a:normAutofit fontScale="85000" lnSpcReduction="10000"/>
          </a:bodyPr>
          <a:lstStyle/>
          <a:p>
            <a:pPr algn="just">
              <a:lnSpc>
                <a:spcPct val="160000"/>
              </a:lnSpc>
            </a:pPr>
            <a:r>
              <a:rPr lang="en-US" dirty="0">
                <a:latin typeface="Times New Roman" panose="02020603050405020304" pitchFamily="18" charset="0"/>
                <a:cs typeface="Times New Roman" panose="02020603050405020304" pitchFamily="18" charset="0"/>
              </a:rPr>
              <a:t>Hospitality and hotel success depend on guest service. </a:t>
            </a:r>
          </a:p>
          <a:p>
            <a:pPr algn="just">
              <a:lnSpc>
                <a:spcPct val="160000"/>
              </a:lnSpc>
            </a:pPr>
            <a:r>
              <a:rPr lang="en-US" dirty="0">
                <a:latin typeface="Times New Roman" panose="02020603050405020304" pitchFamily="18" charset="0"/>
                <a:cs typeface="Times New Roman" panose="02020603050405020304" pitchFamily="18" charset="0"/>
              </a:rPr>
              <a:t>A pleasant stay and goodwill result from excellent guest service. </a:t>
            </a:r>
          </a:p>
          <a:p>
            <a:pPr algn="just">
              <a:lnSpc>
                <a:spcPct val="160000"/>
              </a:lnSpc>
            </a:pPr>
            <a:r>
              <a:rPr lang="en-US" dirty="0">
                <a:latin typeface="Times New Roman" panose="02020603050405020304" pitchFamily="18" charset="0"/>
                <a:cs typeface="Times New Roman" panose="02020603050405020304" pitchFamily="18" charset="0"/>
              </a:rPr>
              <a:t>Satisfied tourists are more likely to suggest a hotel, leading to repeat business and brand success. Thus, visitor service determines success. </a:t>
            </a:r>
          </a:p>
          <a:p>
            <a:pPr algn="just">
              <a:lnSpc>
                <a:spcPct val="160000"/>
              </a:lnSpc>
            </a:pPr>
            <a:r>
              <a:rPr lang="en-US" dirty="0">
                <a:latin typeface="Times New Roman" panose="02020603050405020304" pitchFamily="18" charset="0"/>
                <a:cs typeface="Times New Roman" panose="02020603050405020304" pitchFamily="18" charset="0"/>
              </a:rPr>
              <a:t>Knowledge on visitor types, preferences, and visits is crucial for providing the necessary service. To prioritize uniqueness, it is crucial to analyze demand patterns. </a:t>
            </a:r>
          </a:p>
          <a:p>
            <a:pPr algn="just">
              <a:lnSpc>
                <a:spcPct val="160000"/>
              </a:lnSpc>
            </a:pPr>
            <a:r>
              <a:rPr lang="en-US" dirty="0">
                <a:latin typeface="Times New Roman" panose="02020603050405020304" pitchFamily="18" charset="0"/>
                <a:cs typeface="Times New Roman" panose="02020603050405020304" pitchFamily="18" charset="0"/>
              </a:rPr>
              <a:t>To maintain excellent guest service, proactive strategies are needed to adapt to changing trends.</a:t>
            </a:r>
          </a:p>
        </p:txBody>
      </p:sp>
      <p:sp>
        <p:nvSpPr>
          <p:cNvPr id="4" name="Slide Number Placeholder 3">
            <a:extLst>
              <a:ext uri="{FF2B5EF4-FFF2-40B4-BE49-F238E27FC236}">
                <a16:creationId xmlns:a16="http://schemas.microsoft.com/office/drawing/2014/main" id="{802BEF20-3C54-EFD7-560B-CDDE3367DFA6}"/>
              </a:ext>
            </a:extLst>
          </p:cNvPr>
          <p:cNvSpPr>
            <a:spLocks noGrp="1"/>
          </p:cNvSpPr>
          <p:nvPr>
            <p:ph type="sldNum" sz="quarter" idx="12"/>
          </p:nvPr>
        </p:nvSpPr>
        <p:spPr/>
        <p:txBody>
          <a:bodyPr/>
          <a:lstStyle/>
          <a:p>
            <a:fld id="{03DC2DEF-D2FE-4B45-ABA4-9F153FD1C98A}" type="slidenum">
              <a:rPr lang="en-US" smtClean="0"/>
              <a:t>11</a:t>
            </a:fld>
            <a:endParaRPr lang="en-US" dirty="0"/>
          </a:p>
        </p:txBody>
      </p:sp>
    </p:spTree>
    <p:extLst>
      <p:ext uri="{BB962C8B-B14F-4D97-AF65-F5344CB8AC3E}">
        <p14:creationId xmlns:p14="http://schemas.microsoft.com/office/powerpoint/2010/main" val="204160114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5208-F751-DCD8-2637-1C18398BBBE5}"/>
              </a:ext>
            </a:extLst>
          </p:cNvPr>
          <p:cNvSpPr>
            <a:spLocks noGrp="1"/>
          </p:cNvSpPr>
          <p:nvPr>
            <p:ph type="title"/>
          </p:nvPr>
        </p:nvSpPr>
        <p:spPr>
          <a:xfrm>
            <a:off x="5142089" y="142626"/>
            <a:ext cx="5272764" cy="602962"/>
          </a:xfrm>
        </p:spPr>
        <p:txBody>
          <a:bodyPr/>
          <a:lstStyle/>
          <a:p>
            <a:r>
              <a:rPr lang="en-US"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15A526C-9D01-DAFA-8177-2B46385C47AD}"/>
              </a:ext>
            </a:extLst>
          </p:cNvPr>
          <p:cNvSpPr>
            <a:spLocks noGrp="1"/>
          </p:cNvSpPr>
          <p:nvPr>
            <p:ph idx="1"/>
          </p:nvPr>
        </p:nvSpPr>
        <p:spPr>
          <a:xfrm>
            <a:off x="5142089" y="970672"/>
            <a:ext cx="6927991" cy="5744702"/>
          </a:xfrm>
        </p:spPr>
        <p:txBody>
          <a:bodyPr>
            <a:normAutofit fontScale="40000" lnSpcReduction="20000"/>
          </a:bodyPr>
          <a:lstStyle/>
          <a:p>
            <a:pPr algn="just">
              <a:lnSpc>
                <a:spcPct val="170000"/>
              </a:lnSpc>
            </a:pPr>
            <a:r>
              <a:rPr lang="en-US" sz="2500" dirty="0">
                <a:latin typeface="Times New Roman" panose="02020603050405020304" pitchFamily="18" charset="0"/>
                <a:cs typeface="Times New Roman" panose="02020603050405020304" pitchFamily="18" charset="0"/>
              </a:rPr>
              <a:t>Al-</a:t>
            </a:r>
            <a:r>
              <a:rPr lang="en-US" sz="2500" dirty="0" err="1">
                <a:latin typeface="Times New Roman" panose="02020603050405020304" pitchFamily="18" charset="0"/>
                <a:cs typeface="Times New Roman" panose="02020603050405020304" pitchFamily="18" charset="0"/>
              </a:rPr>
              <a:t>Ababneh</a:t>
            </a:r>
            <a:r>
              <a:rPr lang="en-US" sz="2500" dirty="0">
                <a:latin typeface="Times New Roman" panose="02020603050405020304" pitchFamily="18" charset="0"/>
                <a:cs typeface="Times New Roman" panose="02020603050405020304" pitchFamily="18" charset="0"/>
              </a:rPr>
              <a:t>, M. M. (2017). Service quality in the hospitality industry. </a:t>
            </a:r>
            <a:r>
              <a:rPr lang="en-US" sz="2500" i="1" dirty="0">
                <a:latin typeface="Times New Roman" panose="02020603050405020304" pitchFamily="18" charset="0"/>
                <a:cs typeface="Times New Roman" panose="02020603050405020304" pitchFamily="18" charset="0"/>
              </a:rPr>
              <a:t>Available at SSRN 3633089</a:t>
            </a:r>
            <a:r>
              <a:rPr lang="en-US" sz="2500" dirty="0">
                <a:latin typeface="Times New Roman" panose="02020603050405020304" pitchFamily="18" charset="0"/>
                <a:cs typeface="Times New Roman" panose="02020603050405020304" pitchFamily="18" charset="0"/>
              </a:rPr>
              <a:t>. </a:t>
            </a:r>
          </a:p>
          <a:p>
            <a:pPr algn="just">
              <a:lnSpc>
                <a:spcPct val="170000"/>
              </a:lnSpc>
            </a:pPr>
            <a:r>
              <a:rPr lang="en-US" sz="2500" dirty="0" err="1">
                <a:latin typeface="Times New Roman" panose="02020603050405020304" pitchFamily="18" charset="0"/>
                <a:cs typeface="Times New Roman" panose="02020603050405020304" pitchFamily="18" charset="0"/>
              </a:rPr>
              <a:t>Cangi</a:t>
            </a:r>
            <a:r>
              <a:rPr lang="en-US" sz="2500" dirty="0">
                <a:latin typeface="Times New Roman" panose="02020603050405020304" pitchFamily="18" charset="0"/>
                <a:cs typeface="Times New Roman" panose="02020603050405020304" pitchFamily="18" charset="0"/>
              </a:rPr>
              <a:t>, E. C. (1993). Civilizing the people of Southeast Asia: Sir Stamford Raffles’ town plan for Singapore, 1819–23. </a:t>
            </a:r>
            <a:r>
              <a:rPr lang="en-US" sz="2500" i="1" dirty="0">
                <a:latin typeface="Times New Roman" panose="02020603050405020304" pitchFamily="18" charset="0"/>
                <a:cs typeface="Times New Roman" panose="02020603050405020304" pitchFamily="18" charset="0"/>
              </a:rPr>
              <a:t>Planning Perspective</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8</a:t>
            </a:r>
            <a:r>
              <a:rPr lang="en-US" sz="2500" dirty="0">
                <a:latin typeface="Times New Roman" panose="02020603050405020304" pitchFamily="18" charset="0"/>
                <a:cs typeface="Times New Roman" panose="02020603050405020304" pitchFamily="18" charset="0"/>
              </a:rPr>
              <a:t>(2), 166-187. </a:t>
            </a:r>
          </a:p>
          <a:p>
            <a:pPr algn="just">
              <a:lnSpc>
                <a:spcPct val="170000"/>
              </a:lnSpc>
            </a:pPr>
            <a:r>
              <a:rPr lang="en-US" sz="2500" dirty="0">
                <a:latin typeface="Times New Roman" panose="02020603050405020304" pitchFamily="18" charset="0"/>
                <a:cs typeface="Times New Roman" panose="02020603050405020304" pitchFamily="18" charset="0"/>
              </a:rPr>
              <a:t>Chen, K.-H., Liu, H.-H., &amp; Chang, F.-H. (2013). Essential customer service factors and the segmentation of older visitors within wellness tourism based on hot springs hotels. </a:t>
            </a:r>
            <a:r>
              <a:rPr lang="en-US" sz="2500" i="1" dirty="0">
                <a:latin typeface="Times New Roman" panose="02020603050405020304" pitchFamily="18" charset="0"/>
                <a:cs typeface="Times New Roman" panose="02020603050405020304" pitchFamily="18" charset="0"/>
              </a:rPr>
              <a:t>International Journal of Hospitality Management</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35</a:t>
            </a:r>
            <a:r>
              <a:rPr lang="en-US" sz="2500" dirty="0">
                <a:latin typeface="Times New Roman" panose="02020603050405020304" pitchFamily="18" charset="0"/>
                <a:cs typeface="Times New Roman" panose="02020603050405020304" pitchFamily="18" charset="0"/>
              </a:rPr>
              <a:t>, 122-132. </a:t>
            </a:r>
          </a:p>
          <a:p>
            <a:pPr algn="just">
              <a:lnSpc>
                <a:spcPct val="170000"/>
              </a:lnSpc>
            </a:pPr>
            <a:r>
              <a:rPr lang="en-US" sz="2500" dirty="0">
                <a:latin typeface="Times New Roman" panose="02020603050405020304" pitchFamily="18" charset="0"/>
                <a:cs typeface="Times New Roman" panose="02020603050405020304" pitchFamily="18" charset="0"/>
              </a:rPr>
              <a:t>Dalia, F. (2015). Accor buys luxury Fairmont Brands as hotel deals heat up. </a:t>
            </a:r>
            <a:r>
              <a:rPr lang="en-US" sz="2500" i="1" dirty="0">
                <a:latin typeface="Times New Roman" panose="02020603050405020304" pitchFamily="18" charset="0"/>
                <a:cs typeface="Times New Roman" panose="02020603050405020304" pitchFamily="18" charset="0"/>
              </a:rPr>
              <a:t>Retrieved May</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4</a:t>
            </a:r>
            <a:r>
              <a:rPr lang="en-US" sz="2500" dirty="0">
                <a:latin typeface="Times New Roman" panose="02020603050405020304" pitchFamily="18" charset="0"/>
                <a:cs typeface="Times New Roman" panose="02020603050405020304" pitchFamily="18" charset="0"/>
              </a:rPr>
              <a:t>, 2016. </a:t>
            </a:r>
          </a:p>
          <a:p>
            <a:pPr algn="just">
              <a:lnSpc>
                <a:spcPct val="170000"/>
              </a:lnSpc>
            </a:pPr>
            <a:r>
              <a:rPr lang="en-US" sz="2500" dirty="0">
                <a:latin typeface="Times New Roman" panose="02020603050405020304" pitchFamily="18" charset="0"/>
                <a:cs typeface="Times New Roman" panose="02020603050405020304" pitchFamily="18" charset="0"/>
              </a:rPr>
              <a:t>Goh, D. P. (2010). Capital and the transfiguring monumentality of Raffles Hotel. </a:t>
            </a:r>
            <a:r>
              <a:rPr lang="en-US" sz="2500" i="1" dirty="0">
                <a:latin typeface="Times New Roman" panose="02020603050405020304" pitchFamily="18" charset="0"/>
                <a:cs typeface="Times New Roman" panose="02020603050405020304" pitchFamily="18" charset="0"/>
              </a:rPr>
              <a:t>Mobilities</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5</a:t>
            </a:r>
            <a:r>
              <a:rPr lang="en-US" sz="2500" dirty="0">
                <a:latin typeface="Times New Roman" panose="02020603050405020304" pitchFamily="18" charset="0"/>
                <a:cs typeface="Times New Roman" panose="02020603050405020304" pitchFamily="18" charset="0"/>
              </a:rPr>
              <a:t>(2), 177-195. </a:t>
            </a:r>
          </a:p>
          <a:p>
            <a:pPr algn="just">
              <a:lnSpc>
                <a:spcPct val="170000"/>
              </a:lnSpc>
            </a:pPr>
            <a:r>
              <a:rPr lang="en-US" sz="2500" dirty="0">
                <a:latin typeface="Times New Roman" panose="02020603050405020304" pitchFamily="18" charset="0"/>
                <a:cs typeface="Times New Roman" panose="02020603050405020304" pitchFamily="18" charset="0"/>
              </a:rPr>
              <a:t>Hargreaves, C. A. (2015). Analysis of hotel guest satisfaction ratings and reviews: An application in Singapore. </a:t>
            </a:r>
            <a:r>
              <a:rPr lang="en-US" sz="2500" i="1" dirty="0">
                <a:latin typeface="Times New Roman" panose="02020603050405020304" pitchFamily="18" charset="0"/>
                <a:cs typeface="Times New Roman" panose="02020603050405020304" pitchFamily="18" charset="0"/>
              </a:rPr>
              <a:t>American Journal of Marketing Research</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1</a:t>
            </a:r>
            <a:r>
              <a:rPr lang="en-US" sz="2500" dirty="0">
                <a:latin typeface="Times New Roman" panose="02020603050405020304" pitchFamily="18" charset="0"/>
                <a:cs typeface="Times New Roman" panose="02020603050405020304" pitchFamily="18" charset="0"/>
              </a:rPr>
              <a:t>(4), 208-214. </a:t>
            </a:r>
          </a:p>
          <a:p>
            <a:pPr algn="just">
              <a:lnSpc>
                <a:spcPct val="170000"/>
              </a:lnSpc>
            </a:pPr>
            <a:r>
              <a:rPr lang="en-US" sz="2500" dirty="0">
                <a:latin typeface="Times New Roman" panose="02020603050405020304" pitchFamily="18" charset="0"/>
                <a:cs typeface="Times New Roman" panose="02020603050405020304" pitchFamily="18" charset="0"/>
              </a:rPr>
              <a:t>Hargreaves, C. A. (2015). A comparative analysis of hotel ratings and reviews: an application in Singapore. </a:t>
            </a:r>
            <a:r>
              <a:rPr lang="en-US" sz="2500" i="1" dirty="0">
                <a:latin typeface="Times New Roman" panose="02020603050405020304" pitchFamily="18" charset="0"/>
                <a:cs typeface="Times New Roman" panose="02020603050405020304" pitchFamily="18" charset="0"/>
              </a:rPr>
              <a:t>American Journal of Marketing Research</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1</a:t>
            </a:r>
            <a:r>
              <a:rPr lang="en-US" sz="2500" dirty="0">
                <a:latin typeface="Times New Roman" panose="02020603050405020304" pitchFamily="18" charset="0"/>
                <a:cs typeface="Times New Roman" panose="02020603050405020304" pitchFamily="18" charset="0"/>
              </a:rPr>
              <a:t>(3), 118-129. </a:t>
            </a:r>
          </a:p>
          <a:p>
            <a:pPr algn="just">
              <a:lnSpc>
                <a:spcPct val="170000"/>
              </a:lnSpc>
            </a:pPr>
            <a:r>
              <a:rPr lang="en-US" sz="2500" dirty="0">
                <a:latin typeface="Times New Roman" panose="02020603050405020304" pitchFamily="18" charset="0"/>
                <a:cs typeface="Times New Roman" panose="02020603050405020304" pitchFamily="18" charset="0"/>
              </a:rPr>
              <a:t>Henderson, J. C. (2001). Conserving colonial heritage: Raffles hotel in Singapore. </a:t>
            </a:r>
            <a:r>
              <a:rPr lang="en-US" sz="2500" i="1" dirty="0">
                <a:latin typeface="Times New Roman" panose="02020603050405020304" pitchFamily="18" charset="0"/>
                <a:cs typeface="Times New Roman" panose="02020603050405020304" pitchFamily="18" charset="0"/>
              </a:rPr>
              <a:t>International Journal of Heritage Studies</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7</a:t>
            </a:r>
            <a:r>
              <a:rPr lang="en-US" sz="2500" dirty="0">
                <a:latin typeface="Times New Roman" panose="02020603050405020304" pitchFamily="18" charset="0"/>
                <a:cs typeface="Times New Roman" panose="02020603050405020304" pitchFamily="18" charset="0"/>
              </a:rPr>
              <a:t>(1), 7-24. </a:t>
            </a:r>
          </a:p>
          <a:p>
            <a:pPr algn="just">
              <a:lnSpc>
                <a:spcPct val="170000"/>
              </a:lnSpc>
            </a:pPr>
            <a:r>
              <a:rPr lang="en-US" sz="2500" dirty="0">
                <a:latin typeface="Times New Roman" panose="02020603050405020304" pitchFamily="18" charset="0"/>
                <a:cs typeface="Times New Roman" panose="02020603050405020304" pitchFamily="18" charset="0"/>
              </a:rPr>
              <a:t>Henderson, J. C. (2018). Remembering the colonial past: Heritage hotels and the legacy of the </a:t>
            </a:r>
            <a:r>
              <a:rPr lang="en-US" sz="2500" dirty="0" err="1">
                <a:latin typeface="Times New Roman" panose="02020603050405020304" pitchFamily="18" charset="0"/>
                <a:cs typeface="Times New Roman" panose="02020603050405020304" pitchFamily="18" charset="0"/>
              </a:rPr>
              <a:t>Sarkies</a:t>
            </a:r>
            <a:r>
              <a:rPr lang="en-US" sz="2500" dirty="0">
                <a:latin typeface="Times New Roman" panose="02020603050405020304" pitchFamily="18" charset="0"/>
                <a:cs typeface="Times New Roman" panose="02020603050405020304" pitchFamily="18" charset="0"/>
              </a:rPr>
              <a:t> brothers in South East Asia. </a:t>
            </a:r>
            <a:r>
              <a:rPr lang="en-US" sz="2500" i="1" dirty="0">
                <a:latin typeface="Times New Roman" panose="02020603050405020304" pitchFamily="18" charset="0"/>
                <a:cs typeface="Times New Roman" panose="02020603050405020304" pitchFamily="18" charset="0"/>
              </a:rPr>
              <a:t>Asian Journal of Tourism Research</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3</a:t>
            </a:r>
            <a:r>
              <a:rPr lang="en-US" sz="2500" dirty="0">
                <a:latin typeface="Times New Roman" panose="02020603050405020304" pitchFamily="18" charset="0"/>
                <a:cs typeface="Times New Roman" panose="02020603050405020304" pitchFamily="18" charset="0"/>
              </a:rPr>
              <a:t>(2), 23-44. </a:t>
            </a:r>
          </a:p>
          <a:p>
            <a:pPr algn="just">
              <a:lnSpc>
                <a:spcPct val="170000"/>
              </a:lnSpc>
            </a:pPr>
            <a:r>
              <a:rPr lang="en-US" sz="2500" dirty="0">
                <a:latin typeface="Times New Roman" panose="02020603050405020304" pitchFamily="18" charset="0"/>
                <a:cs typeface="Times New Roman" panose="02020603050405020304" pitchFamily="18" charset="0"/>
              </a:rPr>
              <a:t>Majeed, S., &amp; Kim, W. G. (2022). Toward understanding healthcare hospitality and the antecedents and outcomes of patient-guest hospital-hotel choice decisions: A scoping review. </a:t>
            </a:r>
            <a:r>
              <a:rPr lang="en-US" sz="2500" i="1" dirty="0">
                <a:latin typeface="Times New Roman" panose="02020603050405020304" pitchFamily="18" charset="0"/>
                <a:cs typeface="Times New Roman" panose="02020603050405020304" pitchFamily="18" charset="0"/>
              </a:rPr>
              <a:t>International Journal of Hospitality Management</a:t>
            </a:r>
            <a:r>
              <a:rPr lang="en-US" sz="2500" dirty="0">
                <a:latin typeface="Times New Roman" panose="02020603050405020304" pitchFamily="18" charset="0"/>
                <a:cs typeface="Times New Roman" panose="02020603050405020304" pitchFamily="18" charset="0"/>
              </a:rPr>
              <a:t>, 103383. </a:t>
            </a:r>
          </a:p>
          <a:p>
            <a:pPr algn="just">
              <a:lnSpc>
                <a:spcPct val="170000"/>
              </a:lnSpc>
            </a:pPr>
            <a:r>
              <a:rPr lang="en-US" sz="2500" dirty="0" err="1">
                <a:latin typeface="Times New Roman" panose="02020603050405020304" pitchFamily="18" charset="0"/>
                <a:cs typeface="Times New Roman" panose="02020603050405020304" pitchFamily="18" charset="0"/>
              </a:rPr>
              <a:t>Peleggi</a:t>
            </a:r>
            <a:r>
              <a:rPr lang="en-US" sz="2500" dirty="0">
                <a:latin typeface="Times New Roman" panose="02020603050405020304" pitchFamily="18" charset="0"/>
                <a:cs typeface="Times New Roman" panose="02020603050405020304" pitchFamily="18" charset="0"/>
              </a:rPr>
              <a:t>, M. (2005). Consuming colonial nostalgia: the </a:t>
            </a:r>
            <a:r>
              <a:rPr lang="en-US" sz="2500" dirty="0" err="1">
                <a:latin typeface="Times New Roman" panose="02020603050405020304" pitchFamily="18" charset="0"/>
                <a:cs typeface="Times New Roman" panose="02020603050405020304" pitchFamily="18" charset="0"/>
              </a:rPr>
              <a:t>monumentalisation</a:t>
            </a:r>
            <a:r>
              <a:rPr lang="en-US" sz="2500" dirty="0">
                <a:latin typeface="Times New Roman" panose="02020603050405020304" pitchFamily="18" charset="0"/>
                <a:cs typeface="Times New Roman" panose="02020603050405020304" pitchFamily="18" charset="0"/>
              </a:rPr>
              <a:t> of historic hotels in urban South‐East Asia. </a:t>
            </a:r>
            <a:r>
              <a:rPr lang="en-US" sz="2500" i="1" dirty="0">
                <a:latin typeface="Times New Roman" panose="02020603050405020304" pitchFamily="18" charset="0"/>
                <a:cs typeface="Times New Roman" panose="02020603050405020304" pitchFamily="18" charset="0"/>
              </a:rPr>
              <a:t>Asia Pacific Viewpoint</a:t>
            </a:r>
            <a:r>
              <a:rPr lang="en-US" sz="2500" dirty="0">
                <a:latin typeface="Times New Roman" panose="02020603050405020304" pitchFamily="18" charset="0"/>
                <a:cs typeface="Times New Roman" panose="02020603050405020304" pitchFamily="18" charset="0"/>
              </a:rPr>
              <a:t>,</a:t>
            </a:r>
            <a:r>
              <a:rPr lang="en-US" sz="2500" i="1" dirty="0">
                <a:latin typeface="Times New Roman" panose="02020603050405020304" pitchFamily="18" charset="0"/>
                <a:cs typeface="Times New Roman" panose="02020603050405020304" pitchFamily="18" charset="0"/>
              </a:rPr>
              <a:t> 46</a:t>
            </a:r>
            <a:r>
              <a:rPr lang="en-US" sz="2500" dirty="0">
                <a:latin typeface="Times New Roman" panose="02020603050405020304" pitchFamily="18" charset="0"/>
                <a:cs typeface="Times New Roman" panose="02020603050405020304" pitchFamily="18" charset="0"/>
              </a:rPr>
              <a:t>(3), 255-265. </a:t>
            </a:r>
          </a:p>
          <a:p>
            <a:pPr>
              <a:lnSpc>
                <a:spcPct val="170000"/>
              </a:lnSpc>
            </a:pPr>
            <a:endParaRPr lang="en-US" i="1" dirty="0"/>
          </a:p>
        </p:txBody>
      </p:sp>
      <p:sp>
        <p:nvSpPr>
          <p:cNvPr id="4" name="Slide Number Placeholder 3">
            <a:extLst>
              <a:ext uri="{FF2B5EF4-FFF2-40B4-BE49-F238E27FC236}">
                <a16:creationId xmlns:a16="http://schemas.microsoft.com/office/drawing/2014/main" id="{FD99C375-8499-30B4-A6E8-D09C49B549E5}"/>
              </a:ext>
            </a:extLst>
          </p:cNvPr>
          <p:cNvSpPr>
            <a:spLocks noGrp="1"/>
          </p:cNvSpPr>
          <p:nvPr>
            <p:ph type="sldNum" sz="quarter" idx="12"/>
          </p:nvPr>
        </p:nvSpPr>
        <p:spPr/>
        <p:txBody>
          <a:bodyPr/>
          <a:lstStyle/>
          <a:p>
            <a:fld id="{03DC2DEF-D2FE-4B45-ABA4-9F153FD1C98A}" type="slidenum">
              <a:rPr lang="en-US" smtClean="0"/>
              <a:t>12</a:t>
            </a:fld>
            <a:endParaRPr lang="en-US" dirty="0"/>
          </a:p>
        </p:txBody>
      </p:sp>
    </p:spTree>
    <p:extLst>
      <p:ext uri="{BB962C8B-B14F-4D97-AF65-F5344CB8AC3E}">
        <p14:creationId xmlns:p14="http://schemas.microsoft.com/office/powerpoint/2010/main" val="57420658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157</TotalTime>
  <Words>1660</Words>
  <Application>Microsoft Office PowerPoint</Application>
  <PresentationFormat>Widescreen</PresentationFormat>
  <Paragraphs>98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The Role and Importance of Quality service, Hospitality, and Guest services within the Raffles Hotel</vt:lpstr>
      <vt:lpstr>Contents </vt:lpstr>
      <vt:lpstr>Introduction </vt:lpstr>
      <vt:lpstr>Raffles Hotel’s Customer Base</vt:lpstr>
      <vt:lpstr>Nature, scope and role of guest services</vt:lpstr>
      <vt:lpstr>Continued…</vt:lpstr>
      <vt:lpstr>Guest services in Raffles Hotel </vt:lpstr>
      <vt:lpstr>Continued…</vt:lpstr>
      <vt:lpstr>Importance of Hospitality </vt:lpstr>
      <vt:lpstr>How Raffles hotel meet/exceed customer expectations?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goes here </dc:title>
  <dc:creator>user</dc:creator>
  <cp:lastModifiedBy>user</cp:lastModifiedBy>
  <cp:revision>12</cp:revision>
  <dcterms:created xsi:type="dcterms:W3CDTF">2023-10-22T17:02:41Z</dcterms:created>
  <dcterms:modified xsi:type="dcterms:W3CDTF">2023-10-22T19:59:29Z</dcterms:modified>
</cp:coreProperties>
</file>