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3" r:id="rId1"/>
  </p:sldMasterIdLst>
  <p:notesMasterIdLst>
    <p:notesMasterId r:id="rId19"/>
  </p:notesMasterIdLst>
  <p:sldIdLst>
    <p:sldId id="256" r:id="rId2"/>
    <p:sldId id="273" r:id="rId3"/>
    <p:sldId id="257" r:id="rId4"/>
    <p:sldId id="258" r:id="rId5"/>
    <p:sldId id="259" r:id="rId6"/>
    <p:sldId id="260" r:id="rId7"/>
    <p:sldId id="261" r:id="rId8"/>
    <p:sldId id="262" r:id="rId9"/>
    <p:sldId id="263" r:id="rId10"/>
    <p:sldId id="265" r:id="rId11"/>
    <p:sldId id="266" r:id="rId12"/>
    <p:sldId id="267" r:id="rId13"/>
    <p:sldId id="268" r:id="rId14"/>
    <p:sldId id="269" r:id="rId15"/>
    <p:sldId id="270" r:id="rId16"/>
    <p:sldId id="271" r:id="rId17"/>
    <p:sldId id="272" r:id="rId1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806" autoAdjust="0"/>
  </p:normalViewPr>
  <p:slideViewPr>
    <p:cSldViewPr snapToGrid="0">
      <p:cViewPr varScale="1">
        <p:scale>
          <a:sx n="77" d="100"/>
          <a:sy n="77" d="100"/>
        </p:scale>
        <p:origin x="1618" y="82"/>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03c6cdcc7f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03c6cdcc7f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dirty="0">
                <a:solidFill>
                  <a:schemeClr val="dk1"/>
                </a:solidFill>
                <a:latin typeface="Times New Roman"/>
                <a:ea typeface="Times New Roman"/>
                <a:cs typeface="Times New Roman"/>
                <a:sym typeface="Times New Roman"/>
              </a:rPr>
              <a:t>The combination of the arts and sciences of marketing management is the art and science of successfully connecting with product offerings. Analysis, organization, implementation, and supervision are all parts of this process. It consists of products, actions, and ideas, and its objective is to please all stakeholders.</a:t>
            </a:r>
            <a:r>
              <a:rPr lang="en" sz="1400" b="1" dirty="0">
                <a:solidFill>
                  <a:schemeClr val="dk1"/>
                </a:solidFill>
                <a:latin typeface="Times New Roman"/>
                <a:ea typeface="Times New Roman"/>
                <a:cs typeface="Times New Roman"/>
                <a:sym typeface="Times New Roman"/>
              </a:rPr>
              <a:t>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03c6cdcc7f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03c6cdcc7f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sz="1100" b="0" i="0" u="none" strike="noStrike" cap="none" dirty="0">
                <a:solidFill>
                  <a:srgbClr val="000000"/>
                </a:solidFill>
                <a:latin typeface="Arial"/>
                <a:ea typeface="Arial"/>
                <a:cs typeface="Arial"/>
                <a:sym typeface="Arial"/>
              </a:rPr>
              <a:t>It looks at expectations, perceptions of quality, and disconfirmation of beliefs. The speculation was first presented in the brain research and promoting writing. It has in this way been acknowledged by various other logical disciplines, most prominently buyer studies and data frameworks, among numerous others Assumptions relating to anticipated conduct (Husain, 2019).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03c6cdcc7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203c6cdcc7f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Empirical research shows that higher profitability and greater economic competitiveness over the long term are linked to improved service quality. Consumer loyalty and other result factors can be estimated, functional cycles can be improved, issues can be found instantly and reliably, administration execution estimations can be laid out, and organization tasks can be gotten to the next level.    </a:t>
            </a:r>
            <a:endParaRPr lang="en-US" sz="11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03c6cdcc7f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203c6cdcc7f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The perception of a product, service, or technological item's actual performance is referred to as its performance (Chen et al. 2022). As per the</a:t>
            </a:r>
            <a:r>
              <a:rPr lang="en-GB" sz="1100" b="0" i="0" u="none" strike="noStrike" cap="none" baseline="0" dirty="0">
                <a:solidFill>
                  <a:srgbClr val="000000"/>
                </a:solidFill>
                <a:latin typeface="Arial"/>
                <a:ea typeface="Arial"/>
                <a:cs typeface="Arial"/>
                <a:sym typeface="Arial"/>
              </a:rPr>
              <a:t> </a:t>
            </a:r>
            <a:r>
              <a:rPr lang="en-GB" sz="1100" b="0" i="0" u="none" strike="noStrike" cap="none" dirty="0">
                <a:solidFill>
                  <a:srgbClr val="000000"/>
                </a:solidFill>
                <a:latin typeface="Arial"/>
                <a:ea typeface="Arial"/>
                <a:cs typeface="Arial"/>
                <a:sym typeface="Arial"/>
              </a:rPr>
              <a:t>assumption affirmation speculation, pre-buy or pre-reception suppositions straightforwardly affect view of execution, which thus straightforwardly affect disconfirmation of convictions and post-buy or post-reception satisfaction.  </a:t>
            </a:r>
            <a:r>
              <a:rPr lang="en-GB" sz="1100" b="1" i="0" u="none" strike="noStrike" cap="none" dirty="0">
                <a:solidFill>
                  <a:srgbClr val="000000"/>
                </a:solidFill>
                <a:latin typeface="Arial"/>
                <a:ea typeface="Arial"/>
                <a:cs typeface="Arial"/>
                <a:sym typeface="Arial"/>
              </a:rPr>
              <a:t>There are five "gaps" that can cause a delivery to fail by Tesla. If the experience does not meet expectations, a gap is created.  The name given to this method of evaluating the quality of a particular service is the expectancy-disconfirmation paradigm, which is the most widely used model in the literature on consumer perception and behaviour.</a:t>
            </a:r>
            <a:endParaRPr lang="en-US" sz="1100" b="1"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03c6cdcc7f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03c6cdcc7f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1" i="0" u="none" strike="noStrike" cap="none" dirty="0">
                <a:solidFill>
                  <a:srgbClr val="000000"/>
                </a:solidFill>
                <a:latin typeface="Arial"/>
                <a:ea typeface="Arial"/>
                <a:cs typeface="Arial"/>
                <a:sym typeface="Arial"/>
              </a:rPr>
              <a:t>For instance, Google and </a:t>
            </a:r>
            <a:r>
              <a:rPr lang="en-GB" sz="1100" b="1" i="0" u="none" strike="noStrike" cap="none" dirty="0" err="1">
                <a:solidFill>
                  <a:srgbClr val="000000"/>
                </a:solidFill>
                <a:latin typeface="Arial"/>
                <a:ea typeface="Arial"/>
                <a:cs typeface="Arial"/>
                <a:sym typeface="Arial"/>
              </a:rPr>
              <a:t>Facebook</a:t>
            </a:r>
            <a:r>
              <a:rPr lang="en-GB" sz="1100" b="1" i="0" u="none" strike="noStrike" cap="none" dirty="0">
                <a:solidFill>
                  <a:srgbClr val="000000"/>
                </a:solidFill>
                <a:latin typeface="Arial"/>
                <a:ea typeface="Arial"/>
                <a:cs typeface="Arial"/>
                <a:sym typeface="Arial"/>
              </a:rPr>
              <a:t> employs web optimization, online journals or articles, paid publicizing, powerhouse showcasing, and viral video drives, the advanced publicizing blend is great for advancing their items.  The company's target market should be factored into the pricing plan, as should other factors like manufacturing and retail mark-up costs like Google and Facebook</a:t>
            </a:r>
            <a:r>
              <a:rPr lang="en-GB" sz="1100" b="0" i="0" u="none" strike="noStrike" cap="none" dirty="0">
                <a:solidFill>
                  <a:srgbClr val="000000"/>
                </a:solidFill>
                <a:latin typeface="Arial"/>
                <a:ea typeface="Arial"/>
                <a:cs typeface="Arial"/>
                <a:sym typeface="Arial"/>
              </a:rPr>
              <a:t>. It shows how a product goes from being introduced to being discontinued. In addition to having broad implications for sales and marketing activities, the tool has the potential to assist with product creation and decision-making</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03c6cdcc7f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03c6cdcc7f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The product's development should begin after conducting market research. Due to a lack of revenue and a significant increase in costs for the product and process development at this stage, high costs are incurred. The products' brand recognition can be challenging. As a result, businesses require marketing and promotion strategies that are extremely specialised.</a:t>
            </a:r>
            <a:endParaRPr lang="en-US" sz="11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203c6cdcc7f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203c6cdcc7f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When a product is appealing, widespread adoption starts. </a:t>
            </a:r>
            <a:r>
              <a:rPr lang="en-GB" sz="1100" b="1" i="0" u="none" strike="noStrike" cap="none" dirty="0">
                <a:solidFill>
                  <a:srgbClr val="000000"/>
                </a:solidFill>
                <a:latin typeface="Arial"/>
                <a:ea typeface="Arial"/>
                <a:cs typeface="Arial"/>
                <a:sym typeface="Arial"/>
              </a:rPr>
              <a:t>Even while acceptance could be slow at first, as soon as compounded starts, the growth phase's sales volume begins to rise quickly. Together with small businesses, the leadership can choose to target larger supermarkets. It might also try to expand into other areas and move away from a specific niche to appeal to a wider range of customers.</a:t>
            </a:r>
            <a:endParaRPr lang="en-US" sz="1100" b="1"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03c6cdcc7f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03c6cdcc7f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b="0" i="0" u="none" strike="noStrike" cap="none" dirty="0">
                <a:solidFill>
                  <a:srgbClr val="000000"/>
                </a:solidFill>
                <a:latin typeface="Arial"/>
                <a:ea typeface="Arial"/>
                <a:cs typeface="Arial"/>
                <a:sym typeface="Arial"/>
              </a:rPr>
              <a:t>As a result of additional research and user feedback, the product enters the maturity stage. </a:t>
            </a:r>
            <a:r>
              <a:rPr lang="en-GB" sz="1100" b="1" i="0" u="none" strike="noStrike" cap="none" dirty="0">
                <a:solidFill>
                  <a:srgbClr val="000000"/>
                </a:solidFill>
                <a:latin typeface="Arial"/>
                <a:ea typeface="Arial"/>
                <a:cs typeface="Arial"/>
                <a:sym typeface="Arial"/>
              </a:rPr>
              <a:t>The product is now mature and has reached its maximum market penetration. H&amp;M may raise the price of the product to increase profitability if there are few competitors like Zara, Primark. In the face of fierce competition, it might be wiser for them to keep prices low in order to maintain their market share. In addition to increasing sales, excellent customer service can increase a company's customer base through referrals. Sales of the product advance more slowly than during the expansion phase as demand reaches a plateau.  </a:t>
            </a:r>
            <a:endParaRPr b="1"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03c6cdcc7f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03c6cdcc7f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As newer, more efficient technology takes its place, the number of people who use the current product would decrease. </a:t>
            </a:r>
            <a:r>
              <a:rPr lang="en-GB" sz="1100" b="1" i="0" u="none" strike="noStrike" cap="none" dirty="0">
                <a:solidFill>
                  <a:srgbClr val="000000"/>
                </a:solidFill>
                <a:latin typeface="Arial"/>
                <a:ea typeface="Arial"/>
                <a:cs typeface="Arial"/>
                <a:sym typeface="Arial"/>
              </a:rPr>
              <a:t>In this situation, businesses like Tesla tend to have two options. Either pull their own product out of the market and invest in new developments, or, if at all possible, make it more modern to compete with their rivals.</a:t>
            </a:r>
            <a:endParaRPr lang="en-US" sz="1100" b="1"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03c6cdcc7f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03c6cdcc7f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1" i="0" u="none" strike="noStrike" cap="none" dirty="0">
                <a:solidFill>
                  <a:srgbClr val="000000"/>
                </a:solidFill>
                <a:latin typeface="Arial"/>
                <a:ea typeface="Arial"/>
                <a:cs typeface="Arial"/>
                <a:sym typeface="Arial"/>
              </a:rPr>
              <a:t>A company only needs to increase its marketing efforts and increase its market share to use this low-risk strategy.</a:t>
            </a:r>
            <a:r>
              <a:rPr lang="en-GB" sz="1100" b="1" i="0" u="none" strike="noStrike" cap="none" baseline="0" dirty="0">
                <a:solidFill>
                  <a:srgbClr val="000000"/>
                </a:solidFill>
                <a:latin typeface="Arial"/>
                <a:ea typeface="Arial"/>
                <a:cs typeface="Arial"/>
                <a:sym typeface="Arial"/>
              </a:rPr>
              <a:t> </a:t>
            </a:r>
            <a:r>
              <a:rPr lang="en-GB" sz="1100" b="1" i="0" u="none" strike="noStrike" cap="none" dirty="0">
                <a:solidFill>
                  <a:srgbClr val="000000"/>
                </a:solidFill>
                <a:latin typeface="Arial"/>
                <a:ea typeface="Arial"/>
                <a:cs typeface="Arial"/>
                <a:sym typeface="Arial"/>
              </a:rPr>
              <a:t>However, there are limits to market penetration, which become clear when the market is saturated and product growth slows as a result.</a:t>
            </a:r>
            <a:endParaRPr lang="en-US" sz="1100" b="1"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03c6cdcc7f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03c6cdcc7f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A company only needs to increase its marketing efforts and increase its market share to use this low-risk strategy. To put it another way, if the company wants to follow a growth-oriented strategy, it needs to make sure that it makes the most of the tools, capabilities, and resources it already has. However, there are limits to market penetration, which become clear when the market is saturated and product growth slows as a result.</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03c6cdcc7f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03c6cdcc7f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When companies try to sell their existing products in new areas, they improve the market. This would be beneficial to businesses that have the resources and ability to enter new markets. Additionally, the company's core competencies should be able to adapt to new markets where the company sees a market opportunity for its current products and should align with the products rather than the industries. When businesses have established themselves in the ongoing business sectors and are only required to provide new products that exploit the brand's image and value while also satisfying the requirements of the market's customers, a product development strategy can be successful.</a:t>
            </a:r>
            <a:endParaRPr lang="en-US" sz="11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203c6cdcc7f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203c6cdcc7f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1" i="0" u="none" strike="noStrike" cap="none" dirty="0">
                <a:solidFill>
                  <a:srgbClr val="000000"/>
                </a:solidFill>
                <a:latin typeface="Arial"/>
                <a:ea typeface="Arial"/>
                <a:cs typeface="Arial"/>
                <a:sym typeface="Arial"/>
              </a:rPr>
              <a:t>The companies are effectively announcing new products that customers might or might not find appealing while also testing the waters in unfamiliar territory.</a:t>
            </a:r>
            <a:endParaRPr lang="en-US" sz="1100" b="1"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03c6cdcc7f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203c6cdcc7f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1" i="0" u="none" strike="noStrike" cap="none" dirty="0">
                <a:solidFill>
                  <a:srgbClr val="000000"/>
                </a:solidFill>
                <a:latin typeface="Arial"/>
                <a:ea typeface="Arial"/>
                <a:cs typeface="Arial"/>
                <a:sym typeface="Arial"/>
              </a:rPr>
              <a:t>Shoppers use assumptions as the relative benchmark in ECT to survey execution and make disconfirmation decisions. Positive disconfirmation is thought to increase contentment, whereas negative disconfirmation is thought to increase dissatisfaction.</a:t>
            </a:r>
            <a:endParaRPr lang="en-US" sz="1100" b="1"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03c6cdcc7f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203c6cdcc7f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544213AF-26F6-41FA-8D85-E2C5388D6E58}" type="datetimeFigureOut">
              <a:rPr lang="en-US" smtClean="0"/>
              <a:pPr/>
              <a:t>3/21/2023</a:t>
            </a:fld>
            <a:endParaRPr lang="en-US" dirty="0">
              <a:solidFill>
                <a:srgbClr val="FFFFFF"/>
              </a:solidFill>
            </a:endParaRPr>
          </a:p>
        </p:txBody>
      </p:sp>
      <p:sp>
        <p:nvSpPr>
          <p:cNvPr id="17" name="Footer Placeholder 16"/>
          <p:cNvSpPr>
            <a:spLocks noGrp="1"/>
          </p:cNvSpPr>
          <p:nvPr>
            <p:ph type="ftr" sz="quarter" idx="11"/>
          </p:nvPr>
        </p:nvSpPr>
        <p:spPr/>
        <p:txBody>
          <a:bodyPr/>
          <a:lstStyle/>
          <a:p>
            <a:endParaRPr kumimoji="0" lang="en-US">
              <a:solidFill>
                <a:schemeClr val="accent1">
                  <a:tint val="20000"/>
                </a:schemeClr>
              </a:solidFill>
            </a:endParaRPr>
          </a:p>
        </p:txBody>
      </p:sp>
      <p:sp>
        <p:nvSpPr>
          <p:cNvPr id="29" name="Slide Number Placeholder 2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32" name="Rectangle 31"/>
          <p:cNvSpPr/>
          <p:nvPr/>
        </p:nvSpPr>
        <p:spPr>
          <a:xfrm>
            <a:off x="0" y="-1"/>
            <a:ext cx="365760" cy="5140842"/>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a:xfrm>
            <a:off x="309558" y="510358"/>
            <a:ext cx="45720"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269073" y="510358"/>
            <a:ext cx="27432"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250020" y="510358"/>
            <a:ext cx="9144"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2" name="Rectangle 41"/>
          <p:cNvSpPr/>
          <p:nvPr/>
        </p:nvSpPr>
        <p:spPr>
          <a:xfrm>
            <a:off x="221768" y="510358"/>
            <a:ext cx="9144"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914400" y="3257550"/>
            <a:ext cx="7772400" cy="1481328"/>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a:t>Click to edit Master title style</a:t>
            </a:r>
          </a:p>
        </p:txBody>
      </p:sp>
      <p:sp>
        <p:nvSpPr>
          <p:cNvPr id="9" name="Subtitle 8"/>
          <p:cNvSpPr>
            <a:spLocks noGrp="1"/>
          </p:cNvSpPr>
          <p:nvPr>
            <p:ph type="subTitle" idx="1"/>
          </p:nvPr>
        </p:nvSpPr>
        <p:spPr>
          <a:xfrm>
            <a:off x="914400" y="2125980"/>
            <a:ext cx="7772400" cy="113157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56" name="Rectangle 55"/>
          <p:cNvSpPr/>
          <p:nvPr/>
        </p:nvSpPr>
        <p:spPr>
          <a:xfrm>
            <a:off x="255291" y="3785546"/>
            <a:ext cx="73152" cy="126873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5" name="Rectangle 64"/>
          <p:cNvSpPr/>
          <p:nvPr/>
        </p:nvSpPr>
        <p:spPr>
          <a:xfrm>
            <a:off x="255291" y="3597614"/>
            <a:ext cx="73152" cy="17145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6" name="Rectangle 65"/>
          <p:cNvSpPr/>
          <p:nvPr/>
        </p:nvSpPr>
        <p:spPr>
          <a:xfrm>
            <a:off x="255291" y="3478264"/>
            <a:ext cx="73152" cy="10287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7" name="Rectangle 66"/>
          <p:cNvSpPr/>
          <p:nvPr/>
        </p:nvSpPr>
        <p:spPr>
          <a:xfrm>
            <a:off x="255291" y="3406919"/>
            <a:ext cx="73152" cy="54864"/>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3/21/2023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805416"/>
            <a:ext cx="4322136" cy="43434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Freeform 14"/>
          <p:cNvSpPr>
            <a:spLocks/>
          </p:cNvSpPr>
          <p:nvPr/>
        </p:nvSpPr>
        <p:spPr bwMode="auto">
          <a:xfrm>
            <a:off x="373966" y="0"/>
            <a:ext cx="5514536" cy="4961499"/>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5236414">
            <a:off x="4976478" y="964110"/>
            <a:ext cx="30861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5943600" y="0"/>
            <a:ext cx="2743200" cy="32004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Freeform 16"/>
          <p:cNvSpPr>
            <a:spLocks/>
          </p:cNvSpPr>
          <p:nvPr/>
        </p:nvSpPr>
        <p:spPr bwMode="auto">
          <a:xfrm>
            <a:off x="5943600" y="3200400"/>
            <a:ext cx="3200400" cy="85725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Freeform 17"/>
          <p:cNvSpPr>
            <a:spLocks/>
          </p:cNvSpPr>
          <p:nvPr/>
        </p:nvSpPr>
        <p:spPr bwMode="auto">
          <a:xfrm>
            <a:off x="5943600" y="0"/>
            <a:ext cx="1371600" cy="32004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Freeform 18"/>
          <p:cNvSpPr>
            <a:spLocks/>
          </p:cNvSpPr>
          <p:nvPr/>
        </p:nvSpPr>
        <p:spPr bwMode="auto">
          <a:xfrm>
            <a:off x="5948364" y="3184923"/>
            <a:ext cx="2090737" cy="1958578"/>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Freeform 19"/>
          <p:cNvSpPr>
            <a:spLocks/>
          </p:cNvSpPr>
          <p:nvPr/>
        </p:nvSpPr>
        <p:spPr bwMode="auto">
          <a:xfrm>
            <a:off x="5943600" y="3200400"/>
            <a:ext cx="1600200" cy="19431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1" name="Freeform 20"/>
          <p:cNvSpPr>
            <a:spLocks/>
          </p:cNvSpPr>
          <p:nvPr/>
        </p:nvSpPr>
        <p:spPr bwMode="auto">
          <a:xfrm>
            <a:off x="5943600" y="1028700"/>
            <a:ext cx="3200400" cy="21717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Freeform 21"/>
          <p:cNvSpPr>
            <a:spLocks/>
          </p:cNvSpPr>
          <p:nvPr/>
        </p:nvSpPr>
        <p:spPr bwMode="auto">
          <a:xfrm>
            <a:off x="5943600" y="1314450"/>
            <a:ext cx="3200400" cy="188595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3" name="Freeform 22"/>
          <p:cNvSpPr>
            <a:spLocks/>
          </p:cNvSpPr>
          <p:nvPr/>
        </p:nvSpPr>
        <p:spPr bwMode="auto">
          <a:xfrm>
            <a:off x="990600" y="3200400"/>
            <a:ext cx="4953000" cy="19431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4" name="Freeform 23"/>
          <p:cNvSpPr>
            <a:spLocks/>
          </p:cNvSpPr>
          <p:nvPr/>
        </p:nvSpPr>
        <p:spPr bwMode="auto">
          <a:xfrm>
            <a:off x="533400" y="3200400"/>
            <a:ext cx="5334000" cy="19431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5" name="Freeform 24"/>
          <p:cNvSpPr>
            <a:spLocks/>
          </p:cNvSpPr>
          <p:nvPr/>
        </p:nvSpPr>
        <p:spPr bwMode="auto">
          <a:xfrm>
            <a:off x="366824" y="1828800"/>
            <a:ext cx="5638800" cy="13716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6" name="Freeform 25"/>
          <p:cNvSpPr>
            <a:spLocks/>
          </p:cNvSpPr>
          <p:nvPr/>
        </p:nvSpPr>
        <p:spPr bwMode="auto">
          <a:xfrm>
            <a:off x="366824" y="1600200"/>
            <a:ext cx="5638800" cy="16002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Freeform 26"/>
          <p:cNvSpPr>
            <a:spLocks/>
          </p:cNvSpPr>
          <p:nvPr/>
        </p:nvSpPr>
        <p:spPr bwMode="auto">
          <a:xfrm>
            <a:off x="4572000" y="3200400"/>
            <a:ext cx="1371600" cy="19431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3" name="Text Placeholder 2"/>
          <p:cNvSpPr>
            <a:spLocks noGrp="1"/>
          </p:cNvSpPr>
          <p:nvPr>
            <p:ph type="body" idx="1"/>
          </p:nvPr>
        </p:nvSpPr>
        <p:spPr>
          <a:xfrm>
            <a:off x="706902" y="1013754"/>
            <a:ext cx="5718048" cy="733115"/>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213AF-26F6-41FA-8D85-E2C5388D6E58}" type="datetimeFigureOut">
              <a:rPr lang="en-US" smtClean="0"/>
              <a:pPr/>
              <a:t>3/21/2023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7" name="Rectangle 6"/>
          <p:cNvSpPr/>
          <p:nvPr/>
        </p:nvSpPr>
        <p:spPr>
          <a:xfrm>
            <a:off x="363160" y="301698"/>
            <a:ext cx="8503920" cy="664699"/>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06902" y="384048"/>
            <a:ext cx="8156448" cy="582930"/>
          </a:xfrm>
        </p:spPr>
        <p:txBody>
          <a:bodyPr tIns="64008"/>
          <a:lstStyle>
            <a:lvl1pPr algn="l">
              <a:buNone/>
              <a:defRPr sz="3800" b="0" cap="none" spc="-150" baseline="0"/>
            </a:lvl1pPr>
            <a:extLst/>
          </a:lstStyle>
          <a:p>
            <a:r>
              <a:rPr kumimoji="0" lang="en-US"/>
              <a:t>Click to edit Master title style</a:t>
            </a:r>
          </a:p>
        </p:txBody>
      </p:sp>
      <p:sp>
        <p:nvSpPr>
          <p:cNvPr id="8" name="Rectangle 7"/>
          <p:cNvSpPr/>
          <p:nvPr/>
        </p:nvSpPr>
        <p:spPr>
          <a:xfrm flipH="1">
            <a:off x="371538" y="510358"/>
            <a:ext cx="27432"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411109" y="510358"/>
            <a:ext cx="27432"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448450" y="510358"/>
            <a:ext cx="9144"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H="1">
            <a:off x="476702" y="510358"/>
            <a:ext cx="9144"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500478" y="510358"/>
            <a:ext cx="36576" cy="27432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4048"/>
            <a:ext cx="8229600" cy="685800"/>
          </a:xfrm>
        </p:spPr>
        <p:txBody>
          <a:bodyPr/>
          <a:lstStyle/>
          <a:p>
            <a:r>
              <a:rPr kumimoji="0" lang="en-US"/>
              <a:t>Click to edit Master title style</a:t>
            </a:r>
          </a:p>
        </p:txBody>
      </p:sp>
      <p:sp>
        <p:nvSpPr>
          <p:cNvPr id="3" name="Content Placeholder 2"/>
          <p:cNvSpPr>
            <a:spLocks noGrp="1"/>
          </p:cNvSpPr>
          <p:nvPr>
            <p:ph sz="half" idx="1"/>
          </p:nvPr>
        </p:nvSpPr>
        <p:spPr>
          <a:xfrm>
            <a:off x="464344" y="1327876"/>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55344" y="1327876"/>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213AF-26F6-41FA-8D85-E2C5388D6E58}" type="datetimeFigureOut">
              <a:rPr lang="en-US" smtClean="0"/>
              <a:pPr/>
              <a:t>3/21/2023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301699"/>
            <a:ext cx="8867080" cy="664699"/>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504824" y="384048"/>
            <a:ext cx="7772400" cy="685800"/>
          </a:xfrm>
        </p:spPr>
        <p:txBody>
          <a:bodyPr anchor="t"/>
          <a:lstStyle>
            <a:lvl1pPr>
              <a:defRPr sz="4000"/>
            </a:lvl1pPr>
            <a:extLst/>
          </a:lstStyle>
          <a:p>
            <a:r>
              <a:rPr kumimoji="0" lang="en-US"/>
              <a:t>Click to edit Master title style</a:t>
            </a:r>
          </a:p>
        </p:txBody>
      </p:sp>
      <p:sp>
        <p:nvSpPr>
          <p:cNvPr id="3" name="Text Placeholder 2"/>
          <p:cNvSpPr>
            <a:spLocks noGrp="1"/>
          </p:cNvSpPr>
          <p:nvPr>
            <p:ph type="body" idx="1"/>
          </p:nvPr>
        </p:nvSpPr>
        <p:spPr>
          <a:xfrm>
            <a:off x="457200" y="1357312"/>
            <a:ext cx="4040188" cy="47982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1357312"/>
            <a:ext cx="4041775" cy="47982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844278"/>
            <a:ext cx="4040188" cy="2969514"/>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844278"/>
            <a:ext cx="4041775" cy="2969514"/>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213AF-26F6-41FA-8D85-E2C5388D6E58}" type="datetimeFigureOut">
              <a:rPr lang="en-US" smtClean="0"/>
              <a:pPr/>
              <a:t>3/21/2023</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16" name="Rectangle 15"/>
          <p:cNvSpPr/>
          <p:nvPr/>
        </p:nvSpPr>
        <p:spPr>
          <a:xfrm>
            <a:off x="87790" y="510358"/>
            <a:ext cx="45720"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47305" y="510358"/>
            <a:ext cx="27432"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28252" y="510358"/>
            <a:ext cx="9144"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510358"/>
            <a:ext cx="9144"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49770" y="510358"/>
            <a:ext cx="27432"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189341" y="510358"/>
            <a:ext cx="27432"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226682" y="510358"/>
            <a:ext cx="9144"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flipH="1">
            <a:off x="254934" y="510358"/>
            <a:ext cx="9144"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278710" y="510358"/>
            <a:ext cx="36576" cy="27432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384048"/>
            <a:ext cx="7772400" cy="685800"/>
          </a:xfrm>
        </p:spPr>
        <p:txBody>
          <a:bodyPr/>
          <a:lstStyle>
            <a:lvl1pPr>
              <a:defRPr sz="4000" cap="none" baseline="0"/>
            </a:lvl1pPr>
            <a:extLst/>
          </a:lstStyle>
          <a:p>
            <a:r>
              <a:rPr kumimoji="0" lang="en-US"/>
              <a:t>Click to edit Master title style</a:t>
            </a:r>
          </a:p>
        </p:txBody>
      </p:sp>
      <p:sp>
        <p:nvSpPr>
          <p:cNvPr id="3" name="Date Placeholder 2"/>
          <p:cNvSpPr>
            <a:spLocks noGrp="1"/>
          </p:cNvSpPr>
          <p:nvPr>
            <p:ph type="dt" sz="half" idx="10"/>
          </p:nvPr>
        </p:nvSpPr>
        <p:spPr/>
        <p:txBody>
          <a:bodyPr/>
          <a:lstStyle/>
          <a:p>
            <a:fld id="{544213AF-26F6-41FA-8D85-E2C5388D6E58}" type="datetimeFigureOut">
              <a:rPr lang="en-US" smtClean="0"/>
              <a:pPr/>
              <a:t>3/21/2023</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213AF-26F6-41FA-8D85-E2C5388D6E58}" type="datetimeFigureOut">
              <a:rPr lang="en-US" smtClean="0"/>
              <a:pPr/>
              <a:t>3/21/2023</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04787"/>
            <a:ext cx="8229600" cy="871538"/>
          </a:xfrm>
        </p:spPr>
        <p:txBody>
          <a:bodyPr anchor="ctr"/>
          <a:lstStyle>
            <a:lvl1pPr algn="l">
              <a:buNone/>
              <a:defRPr sz="3600" b="0"/>
            </a:lvl1pPr>
            <a:extLst/>
          </a:lstStyle>
          <a:p>
            <a:r>
              <a:rPr kumimoji="0" lang="en-US"/>
              <a:t>Click to edit Master title style</a:t>
            </a:r>
          </a:p>
        </p:txBody>
      </p:sp>
      <p:sp>
        <p:nvSpPr>
          <p:cNvPr id="3" name="Text Placeholder 2"/>
          <p:cNvSpPr>
            <a:spLocks noGrp="1"/>
          </p:cNvSpPr>
          <p:nvPr>
            <p:ph type="body" idx="2"/>
          </p:nvPr>
        </p:nvSpPr>
        <p:spPr>
          <a:xfrm>
            <a:off x="685800" y="1076325"/>
            <a:ext cx="2514600" cy="3429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3429000" y="1076325"/>
            <a:ext cx="5486400"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213AF-26F6-41FA-8D85-E2C5388D6E58}" type="datetimeFigureOut">
              <a:rPr lang="en-US" smtClean="0"/>
              <a:pPr/>
              <a:t>3/21/2023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408528"/>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p:cNvCxnSpPr/>
          <p:nvPr/>
        </p:nvCxnSpPr>
        <p:spPr>
          <a:xfrm flipV="1">
            <a:off x="363195" y="1413771"/>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31177" y="898342"/>
            <a:ext cx="99572"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330939"/>
            <a:ext cx="6858000" cy="526312"/>
          </a:xfrm>
        </p:spPr>
        <p:txBody>
          <a:bodyPr anchor="b"/>
          <a:lstStyle>
            <a:lvl1pPr algn="l">
              <a:buNone/>
              <a:defRPr sz="2100" b="0"/>
            </a:lvl1pPr>
            <a:extLst/>
          </a:lstStyle>
          <a:p>
            <a:r>
              <a:rPr kumimoji="0" lang="en-US"/>
              <a:t>Click to edit Master title style</a:t>
            </a:r>
          </a:p>
        </p:txBody>
      </p:sp>
      <p:sp>
        <p:nvSpPr>
          <p:cNvPr id="3" name="Picture Placeholder 2"/>
          <p:cNvSpPr>
            <a:spLocks noGrp="1"/>
          </p:cNvSpPr>
          <p:nvPr>
            <p:ph type="pic" idx="1"/>
          </p:nvPr>
        </p:nvSpPr>
        <p:spPr>
          <a:xfrm>
            <a:off x="368032" y="1420336"/>
            <a:ext cx="8778240" cy="3720108"/>
          </a:xfrm>
          <a:solidFill>
            <a:schemeClr val="bg2"/>
          </a:solidFill>
        </p:spPr>
        <p:txBody>
          <a:bodyPr/>
          <a:lstStyle>
            <a:lvl1pPr marL="0" indent="0">
              <a:buNone/>
              <a:defRPr sz="3200"/>
            </a:lvl1pPr>
            <a:extLst/>
          </a:lstStyle>
          <a:p>
            <a:r>
              <a:rPr kumimoji="0" lang="en-US"/>
              <a:t>Click icon to add picture</a:t>
            </a:r>
          </a:p>
        </p:txBody>
      </p:sp>
      <p:sp>
        <p:nvSpPr>
          <p:cNvPr id="4" name="Text Placeholder 3"/>
          <p:cNvSpPr>
            <a:spLocks noGrp="1"/>
          </p:cNvSpPr>
          <p:nvPr>
            <p:ph type="body" sz="half" idx="2"/>
          </p:nvPr>
        </p:nvSpPr>
        <p:spPr bwMode="grayWhite">
          <a:xfrm>
            <a:off x="914400" y="862608"/>
            <a:ext cx="6858000" cy="51435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grpSp>
        <p:nvGrpSpPr>
          <p:cNvPr id="14" name="Group 13"/>
          <p:cNvGrpSpPr/>
          <p:nvPr/>
        </p:nvGrpSpPr>
        <p:grpSpPr>
          <a:xfrm rot="5400000">
            <a:off x="8683577" y="1012642"/>
            <a:ext cx="99572"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36684" y="1090014"/>
            <a:ext cx="99572"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41625"/>
            <a:ext cx="2133600" cy="273844"/>
          </a:xfrm>
        </p:spPr>
        <p:txBody>
          <a:bodyPr/>
          <a:lstStyle/>
          <a:p>
            <a:fld id="{544213AF-26F6-41FA-8D85-E2C5388D6E58}" type="datetimeFigureOut">
              <a:rPr lang="en-US" smtClean="0"/>
              <a:pPr/>
              <a:t>3/21/2023</a:t>
            </a:fld>
            <a:endParaRPr lang="en-US">
              <a:solidFill>
                <a:schemeClr val="tx1"/>
              </a:solidFill>
            </a:endParaRPr>
          </a:p>
        </p:txBody>
      </p:sp>
      <p:sp>
        <p:nvSpPr>
          <p:cNvPr id="6" name="Footer Placeholder 5"/>
          <p:cNvSpPr>
            <a:spLocks noGrp="1"/>
          </p:cNvSpPr>
          <p:nvPr>
            <p:ph type="ftr" sz="quarter" idx="11"/>
          </p:nvPr>
        </p:nvSpPr>
        <p:spPr>
          <a:xfrm>
            <a:off x="914400" y="41625"/>
            <a:ext cx="5562600" cy="273844"/>
          </a:xfrm>
        </p:spPr>
        <p:txBody>
          <a:bodyPr/>
          <a:lstStyle/>
          <a:p>
            <a:endParaRPr kumimoji="0" lang="en-US">
              <a:solidFill>
                <a:schemeClr val="tx1"/>
              </a:solidFill>
            </a:endParaRPr>
          </a:p>
        </p:txBody>
      </p:sp>
      <p:sp>
        <p:nvSpPr>
          <p:cNvPr id="7" name="Slide Number Placeholder 6"/>
          <p:cNvSpPr>
            <a:spLocks noGrp="1"/>
          </p:cNvSpPr>
          <p:nvPr>
            <p:ph type="sldNum" sz="quarter" idx="12"/>
          </p:nvPr>
        </p:nvSpPr>
        <p:spPr>
          <a:xfrm>
            <a:off x="8610600" y="41625"/>
            <a:ext cx="457200"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3/21/2023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1981200" cy="4388644"/>
          </a:xfrm>
        </p:spPr>
        <p:txBody>
          <a:bodyPr vert="eaVert" anchor="ctr"/>
          <a:lstStyle/>
          <a:p>
            <a:r>
              <a:rPr kumimoji="0" lang="en-US"/>
              <a:t>Click to edit Master title style</a:t>
            </a:r>
          </a:p>
        </p:txBody>
      </p:sp>
      <p:sp>
        <p:nvSpPr>
          <p:cNvPr id="3" name="Vertical Text Placeholder 2"/>
          <p:cNvSpPr>
            <a:spLocks noGrp="1"/>
          </p:cNvSpPr>
          <p:nvPr>
            <p:ph type="body" orient="vert" idx="1"/>
          </p:nvPr>
        </p:nvSpPr>
        <p:spPr>
          <a:xfrm>
            <a:off x="609600" y="205980"/>
            <a:ext cx="5867400" cy="438864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3/21/2023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5140842"/>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255291" y="3785546"/>
            <a:ext cx="73152" cy="126873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255291" y="3597614"/>
            <a:ext cx="73152" cy="17145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55291" y="3478264"/>
            <a:ext cx="73152" cy="10287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55291" y="3406919"/>
            <a:ext cx="73152" cy="54864"/>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309558" y="510358"/>
            <a:ext cx="45720" cy="27432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269073" y="510358"/>
            <a:ext cx="27432" cy="27432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250020" y="510358"/>
            <a:ext cx="9144" cy="27432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7" name="Rectangle 16"/>
          <p:cNvSpPr/>
          <p:nvPr/>
        </p:nvSpPr>
        <p:spPr>
          <a:xfrm>
            <a:off x="221768" y="510358"/>
            <a:ext cx="9144" cy="27432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384048"/>
            <a:ext cx="7772400" cy="685800"/>
          </a:xfrm>
          <a:prstGeom prst="rect">
            <a:avLst/>
          </a:prstGeom>
        </p:spPr>
        <p:txBody>
          <a:bodyPr vert="horz" anchor="t">
            <a:noAutofit/>
          </a:bodyPr>
          <a:lstStyle/>
          <a:p>
            <a:r>
              <a:rPr kumimoji="0" lang="en-US"/>
              <a:t>Click to edit Master title style</a:t>
            </a:r>
          </a:p>
        </p:txBody>
      </p:sp>
      <p:sp>
        <p:nvSpPr>
          <p:cNvPr id="13" name="Text Placeholder 12"/>
          <p:cNvSpPr>
            <a:spLocks noGrp="1"/>
          </p:cNvSpPr>
          <p:nvPr>
            <p:ph type="body" idx="1"/>
          </p:nvPr>
        </p:nvSpPr>
        <p:spPr>
          <a:xfrm>
            <a:off x="914400" y="1337670"/>
            <a:ext cx="7772400" cy="342900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77000" y="4812507"/>
            <a:ext cx="2133600" cy="273844"/>
          </a:xfrm>
          <a:prstGeom prst="rect">
            <a:avLst/>
          </a:prstGeom>
        </p:spPr>
        <p:txBody>
          <a:bodyPr vert="horz" anchor="b"/>
          <a:lstStyle>
            <a:lvl1pPr algn="l" eaLnBrk="1" latinLnBrk="0" hangingPunct="1">
              <a:defRPr kumimoji="0" sz="1100">
                <a:solidFill>
                  <a:schemeClr val="tx2"/>
                </a:solidFill>
              </a:defRPr>
            </a:lvl1pPr>
            <a:extLst/>
          </a:lstStyle>
          <a:p>
            <a:fld id="{544213AF-26F6-41FA-8D85-E2C5388D6E58}" type="datetimeFigureOut">
              <a:rPr lang="en-US" smtClean="0"/>
              <a:pPr/>
              <a:t>3/21/2023</a:t>
            </a:fld>
            <a:endParaRPr lang="en-US" sz="1000" dirty="0">
              <a:solidFill>
                <a:schemeClr val="tx1"/>
              </a:solidFill>
            </a:endParaRPr>
          </a:p>
        </p:txBody>
      </p:sp>
      <p:sp>
        <p:nvSpPr>
          <p:cNvPr id="3" name="Footer Placeholder 2"/>
          <p:cNvSpPr>
            <a:spLocks noGrp="1"/>
          </p:cNvSpPr>
          <p:nvPr>
            <p:ph type="ftr" sz="quarter" idx="3"/>
          </p:nvPr>
        </p:nvSpPr>
        <p:spPr>
          <a:xfrm>
            <a:off x="914400" y="4812507"/>
            <a:ext cx="5562600" cy="273844"/>
          </a:xfrm>
          <a:prstGeom prst="rect">
            <a:avLst/>
          </a:prstGeom>
        </p:spPr>
        <p:txBody>
          <a:bodyPr vert="horz" anchor="b"/>
          <a:lstStyle>
            <a:lvl1pPr algn="r" eaLnBrk="1" latinLnBrk="0" hangingPunct="1">
              <a:defRPr kumimoji="0" sz="1100">
                <a:solidFill>
                  <a:schemeClr val="tx2"/>
                </a:solidFill>
              </a:defRPr>
            </a:lvl1pPr>
            <a:extLst/>
          </a:lstStyle>
          <a:p>
            <a:pPr algn="r" eaLnBrk="1" latinLnBrk="0" hangingPunct="1"/>
            <a:endParaRPr kumimoji="0" lang="en-US" sz="1000" dirty="0">
              <a:solidFill>
                <a:schemeClr val="tx1"/>
              </a:solidFill>
            </a:endParaRPr>
          </a:p>
        </p:txBody>
      </p:sp>
      <p:sp>
        <p:nvSpPr>
          <p:cNvPr id="23" name="Slide Number Placeholder 22"/>
          <p:cNvSpPr>
            <a:spLocks noGrp="1"/>
          </p:cNvSpPr>
          <p:nvPr>
            <p:ph type="sldNum" sz="quarter" idx="4"/>
          </p:nvPr>
        </p:nvSpPr>
        <p:spPr>
          <a:xfrm>
            <a:off x="8610600" y="4812507"/>
            <a:ext cx="457200" cy="273844"/>
          </a:xfrm>
          <a:prstGeom prst="rect">
            <a:avLst/>
          </a:prstGeom>
        </p:spPr>
        <p:txBody>
          <a:bodyPr vert="horz" anchor="b"/>
          <a:lstStyle>
            <a:lvl1pPr algn="l" eaLnBrk="1" latinLnBrk="0" hangingPunct="1">
              <a:defRPr kumimoji="0" sz="1200">
                <a:solidFill>
                  <a:schemeClr val="tx2"/>
                </a:solidFill>
              </a:defRPr>
            </a:lvl1pPr>
            <a:extLst/>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dt="0"/>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600" b="1" dirty="0">
                <a:latin typeface="Times New Roman"/>
                <a:ea typeface="Times New Roman"/>
                <a:cs typeface="Times New Roman"/>
                <a:sym typeface="Times New Roman"/>
              </a:rPr>
              <a:t>MARKETING MANAGEMENT</a:t>
            </a:r>
            <a:endParaRPr sz="1600" b="1" dirty="0">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 sz="1600" b="1" dirty="0">
                <a:latin typeface="Times New Roman"/>
                <a:ea typeface="Times New Roman"/>
                <a:cs typeface="Times New Roman"/>
                <a:sym typeface="Times New Roman"/>
              </a:rPr>
              <a:t>PRESENTATION</a:t>
            </a:r>
            <a:endParaRPr sz="1600" b="1" dirty="0">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 sz="1600" b="1" dirty="0">
                <a:latin typeface="Times New Roman"/>
                <a:ea typeface="Times New Roman"/>
                <a:cs typeface="Times New Roman"/>
                <a:sym typeface="Times New Roman"/>
              </a:rPr>
              <a:t>REFERENCE: HARVARD</a:t>
            </a:r>
            <a:endParaRPr sz="1600" b="1" dirty="0">
              <a:latin typeface="Times New Roman"/>
              <a:ea typeface="Times New Roman"/>
              <a:cs typeface="Times New Roman"/>
              <a:sym typeface="Times New Roman"/>
            </a:endParaRPr>
          </a:p>
          <a:p>
            <a:pPr marL="0" lvl="0" indent="0" algn="ctr" rtl="0">
              <a:spcBef>
                <a:spcPts val="0"/>
              </a:spcBef>
              <a:spcAft>
                <a:spcPts val="0"/>
              </a:spcAft>
              <a:buNone/>
            </a:pPr>
            <a:r>
              <a:rPr lang="en" sz="1600" b="1" dirty="0">
                <a:latin typeface="Times New Roman"/>
                <a:ea typeface="Times New Roman"/>
                <a:cs typeface="Times New Roman"/>
                <a:sym typeface="Times New Roman"/>
              </a:rPr>
              <a:t>WORD COUNT: 1500</a:t>
            </a:r>
            <a:endParaRPr sz="1600" dirty="0">
              <a:latin typeface="Times New Roman"/>
              <a:ea typeface="Times New Roman"/>
              <a:cs typeface="Times New Roman"/>
              <a:sym typeface="Times New Roman"/>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7655" y="253093"/>
            <a:ext cx="5190315" cy="2919552"/>
          </a:xfrm>
          <a:prstGeom prst="rect">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8033-F53E-2E4F-7D02-6BE4C17C5B2A}"/>
              </a:ext>
            </a:extLst>
          </p:cNvPr>
          <p:cNvSpPr>
            <a:spLocks noGrp="1"/>
          </p:cNvSpPr>
          <p:nvPr>
            <p:ph type="title"/>
          </p:nvPr>
        </p:nvSpPr>
        <p:spPr/>
        <p:txBody>
          <a:bodyPr/>
          <a:lstStyle/>
          <a:p>
            <a:r>
              <a:rPr lang="en-IN"/>
              <a:t>MARKETING MANAGEMENT</a:t>
            </a:r>
            <a:endParaRPr lang="en-IN" dirty="0"/>
          </a:p>
        </p:txBody>
      </p:sp>
      <p:sp>
        <p:nvSpPr>
          <p:cNvPr id="3" name="Content Placeholder 2">
            <a:extLst>
              <a:ext uri="{FF2B5EF4-FFF2-40B4-BE49-F238E27FC236}">
                <a16:creationId xmlns:a16="http://schemas.microsoft.com/office/drawing/2014/main" id="{8DF8E06F-EAFE-6D56-CCBC-F8F470E3D125}"/>
              </a:ext>
            </a:extLst>
          </p:cNvPr>
          <p:cNvSpPr>
            <a:spLocks noGrp="1"/>
          </p:cNvSpPr>
          <p:nvPr>
            <p:ph idx="1"/>
          </p:nvPr>
        </p:nvSpPr>
        <p:spPr/>
        <p:txBody>
          <a:bodyPr/>
          <a:lstStyle/>
          <a:p>
            <a:r>
              <a:rPr lang="en-IN" dirty="0"/>
              <a:t>STUDENT NAME: POOJA DEVI</a:t>
            </a:r>
          </a:p>
          <a:p>
            <a:r>
              <a:rPr lang="en-IN" dirty="0"/>
              <a:t>STUDENT ID: 2227853</a:t>
            </a:r>
          </a:p>
          <a:p>
            <a:r>
              <a:rPr lang="en-IN" dirty="0"/>
              <a:t>LECTURER: EFUA ADAMS</a:t>
            </a:r>
          </a:p>
          <a:p>
            <a:r>
              <a:rPr lang="en-IN" dirty="0"/>
              <a:t>MODULE CODE: LCMB7001</a:t>
            </a:r>
          </a:p>
        </p:txBody>
      </p:sp>
    </p:spTree>
    <p:extLst>
      <p:ext uri="{BB962C8B-B14F-4D97-AF65-F5344CB8AC3E}">
        <p14:creationId xmlns:p14="http://schemas.microsoft.com/office/powerpoint/2010/main" val="803309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845100" y="151110"/>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2400"/>
              </a:spcBef>
              <a:spcAft>
                <a:spcPts val="0"/>
              </a:spcAft>
              <a:buClr>
                <a:schemeClr val="dk1"/>
              </a:buClr>
              <a:buSzPct val="47826"/>
              <a:buFont typeface="Arial"/>
              <a:buNone/>
            </a:pPr>
            <a:r>
              <a:rPr lang="en" sz="2300" b="1" dirty="0"/>
              <a:t>Slide 1: Introduction</a:t>
            </a:r>
            <a:endParaRPr sz="2300" b="1" dirty="0"/>
          </a:p>
          <a:p>
            <a:pPr marL="0" lvl="0" indent="0" algn="l" rtl="0">
              <a:spcBef>
                <a:spcPts val="600"/>
              </a:spcBef>
              <a:spcAft>
                <a:spcPts val="0"/>
              </a:spcAft>
              <a:buNone/>
            </a:pPr>
            <a:endParaRPr dirty="0"/>
          </a:p>
        </p:txBody>
      </p:sp>
      <p:sp>
        <p:nvSpPr>
          <p:cNvPr id="61" name="Google Shape;61;p14"/>
          <p:cNvSpPr txBox="1">
            <a:spLocks noGrp="1"/>
          </p:cNvSpPr>
          <p:nvPr>
            <p:ph type="body" idx="1"/>
          </p:nvPr>
        </p:nvSpPr>
        <p:spPr>
          <a:xfrm>
            <a:off x="311700" y="1152475"/>
            <a:ext cx="4992300" cy="34164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Clr>
                <a:schemeClr val="dk1"/>
              </a:buClr>
              <a:buSzPts val="1800"/>
              <a:buFont typeface="Times New Roman"/>
              <a:buChar char="●"/>
            </a:pPr>
            <a:r>
              <a:rPr lang="en" sz="1600" dirty="0">
                <a:latin typeface="Times New Roman" pitchFamily="18" charset="0"/>
                <a:ea typeface="Times New Roman"/>
                <a:cs typeface="Times New Roman" pitchFamily="18" charset="0"/>
                <a:sym typeface="Times New Roman"/>
              </a:rPr>
              <a:t>Analysis, organization, implementation, and supervision are all parts of marketing management</a:t>
            </a:r>
            <a:endParaRPr sz="1600" dirty="0">
              <a:latin typeface="Times New Roman" pitchFamily="18" charset="0"/>
              <a:ea typeface="Times New Roman"/>
              <a:cs typeface="Times New Roman" pitchFamily="18" charset="0"/>
              <a:sym typeface="Times New Roman"/>
            </a:endParaRPr>
          </a:p>
          <a:p>
            <a:pPr marL="457200" lvl="0" indent="-342900" algn="l" rtl="0">
              <a:lnSpc>
                <a:spcPct val="150000"/>
              </a:lnSpc>
              <a:spcBef>
                <a:spcPts val="0"/>
              </a:spcBef>
              <a:spcAft>
                <a:spcPts val="0"/>
              </a:spcAft>
              <a:buClr>
                <a:schemeClr val="dk1"/>
              </a:buClr>
              <a:buSzPts val="1800"/>
              <a:buFont typeface="Times New Roman"/>
              <a:buChar char="●"/>
            </a:pPr>
            <a:r>
              <a:rPr lang="en" sz="1600" dirty="0">
                <a:latin typeface="Times New Roman" pitchFamily="18" charset="0"/>
                <a:ea typeface="Times New Roman"/>
                <a:cs typeface="Times New Roman" pitchFamily="18" charset="0"/>
                <a:sym typeface="Times New Roman"/>
              </a:rPr>
              <a:t>Products, actions, and ideas, and its objective is to please all stakeholders</a:t>
            </a:r>
            <a:endParaRPr sz="1600" dirty="0">
              <a:latin typeface="Times New Roman" pitchFamily="18" charset="0"/>
              <a:ea typeface="Times New Roman"/>
              <a:cs typeface="Times New Roman" pitchFamily="18" charset="0"/>
              <a:sym typeface="Times New Roman"/>
            </a:endParaRPr>
          </a:p>
          <a:p>
            <a:pPr>
              <a:lnSpc>
                <a:spcPct val="150000"/>
              </a:lnSpc>
              <a:buFont typeface="Times New Roman"/>
              <a:buChar char="●"/>
            </a:pPr>
            <a:r>
              <a:rPr lang="en-GB" sz="1600" dirty="0">
                <a:latin typeface="Times New Roman" pitchFamily="18" charset="0"/>
                <a:cs typeface="Times New Roman" pitchFamily="18" charset="0"/>
              </a:rPr>
              <a:t>Service quality, 7p's marketing mix and market segmentation are the theories of marketing management discussed in this paper</a:t>
            </a:r>
            <a:endParaRPr lang="en-US" sz="1600" dirty="0">
              <a:latin typeface="Times New Roman" pitchFamily="18" charset="0"/>
              <a:cs typeface="Times New Roman" pitchFamily="18" charset="0"/>
            </a:endParaRPr>
          </a:p>
          <a:p>
            <a:pPr marL="457200" lvl="0" indent="-342900" algn="l" rtl="0">
              <a:lnSpc>
                <a:spcPct val="150000"/>
              </a:lnSpc>
              <a:spcBef>
                <a:spcPts val="0"/>
              </a:spcBef>
              <a:spcAft>
                <a:spcPts val="0"/>
              </a:spcAft>
              <a:buSzPts val="1800"/>
              <a:buFont typeface="Times New Roman"/>
              <a:buChar char="●"/>
            </a:pPr>
            <a:endParaRPr sz="1600" dirty="0">
              <a:latin typeface="Times New Roman" pitchFamily="18" charset="0"/>
              <a:ea typeface="Times New Roman"/>
              <a:cs typeface="Times New Roman" pitchFamily="18" charset="0"/>
              <a:sym typeface="Times New Roman"/>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4000" y="593182"/>
            <a:ext cx="3687600" cy="32821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537578" y="488568"/>
            <a:ext cx="8520600" cy="572700"/>
          </a:xfrm>
          <a:prstGeom prst="rect">
            <a:avLst/>
          </a:prstGeom>
        </p:spPr>
        <p:txBody>
          <a:bodyPr spcFirstLastPara="1" wrap="square" lIns="91425" tIns="91425" rIns="91425" bIns="91425" anchor="t" anchorCtr="0">
            <a:normAutofit/>
          </a:bodyPr>
          <a:lstStyle/>
          <a:p>
            <a:r>
              <a:rPr lang="en-GB" sz="2400" dirty="0"/>
              <a:t>Service quality</a:t>
            </a:r>
            <a:endParaRPr lang="en-US" sz="2400" dirty="0"/>
          </a:p>
        </p:txBody>
      </p:sp>
      <p:sp>
        <p:nvSpPr>
          <p:cNvPr id="68" name="Google Shape;68;p15"/>
          <p:cNvSpPr txBox="1">
            <a:spLocks noGrp="1"/>
          </p:cNvSpPr>
          <p:nvPr>
            <p:ph type="body" idx="1"/>
          </p:nvPr>
        </p:nvSpPr>
        <p:spPr>
          <a:xfrm>
            <a:off x="311700" y="1272218"/>
            <a:ext cx="3933729" cy="3416400"/>
          </a:xfrm>
          <a:prstGeom prst="rect">
            <a:avLst/>
          </a:prstGeom>
        </p:spPr>
        <p:txBody>
          <a:bodyPr spcFirstLastPara="1" wrap="square" lIns="91425" tIns="91425" rIns="91425" bIns="91425" anchor="t" anchorCtr="0">
            <a:normAutofit fontScale="92500" lnSpcReduction="20000"/>
          </a:bodyPr>
          <a:lstStyle/>
          <a:p>
            <a:pPr lvl="0"/>
            <a:r>
              <a:rPr lang="en-GB" sz="1800" dirty="0">
                <a:latin typeface="Times New Roman" pitchFamily="18" charset="0"/>
                <a:cs typeface="Times New Roman" pitchFamily="18" charset="0"/>
              </a:rPr>
              <a:t>The expectancy-disconfirmation paradigm served as the foundation for this conceptualization of service excellence. </a:t>
            </a:r>
            <a:endParaRPr lang="en-US" sz="1800" dirty="0">
              <a:latin typeface="Times New Roman" pitchFamily="18" charset="0"/>
              <a:cs typeface="Times New Roman" pitchFamily="18" charset="0"/>
            </a:endParaRPr>
          </a:p>
          <a:p>
            <a:pPr lvl="0"/>
            <a:r>
              <a:rPr lang="en-GB" sz="1800" dirty="0">
                <a:latin typeface="Times New Roman" pitchFamily="18" charset="0"/>
                <a:cs typeface="Times New Roman" pitchFamily="18" charset="0"/>
              </a:rPr>
              <a:t>To determine a service's service quality (SQ), which is expressed as SQ=P-E, a service's perceived performance (P) and perceived expectations (E) are compared. </a:t>
            </a:r>
            <a:endParaRPr lang="en-US" sz="1800" dirty="0">
              <a:latin typeface="Times New Roman" pitchFamily="18" charset="0"/>
              <a:cs typeface="Times New Roman" pitchFamily="18" charset="0"/>
            </a:endParaRPr>
          </a:p>
          <a:p>
            <a:pPr lvl="0"/>
            <a:r>
              <a:rPr lang="en-GB" sz="1800" dirty="0">
                <a:latin typeface="Times New Roman" pitchFamily="18" charset="0"/>
                <a:cs typeface="Times New Roman" pitchFamily="18" charset="0"/>
              </a:rPr>
              <a:t>A business that maintains its ability to compete in the market while also providing high-quality customer service will succeed (</a:t>
            </a:r>
            <a:r>
              <a:rPr lang="en-GB" sz="1800" dirty="0" err="1">
                <a:latin typeface="Times New Roman" pitchFamily="18" charset="0"/>
                <a:cs typeface="Times New Roman" pitchFamily="18" charset="0"/>
              </a:rPr>
              <a:t>Shen</a:t>
            </a:r>
            <a:r>
              <a:rPr lang="en-GB" sz="1800" dirty="0">
                <a:latin typeface="Times New Roman" pitchFamily="18" charset="0"/>
                <a:cs typeface="Times New Roman" pitchFamily="18" charset="0"/>
              </a:rPr>
              <a:t> et al. 2018).</a:t>
            </a:r>
            <a:endParaRPr lang="en-US" sz="1800" dirty="0">
              <a:latin typeface="Times New Roman" pitchFamily="18" charset="0"/>
              <a:cs typeface="Times New Roman"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4029" y="903515"/>
            <a:ext cx="4584149" cy="33024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714471" y="428443"/>
            <a:ext cx="8520600" cy="572700"/>
          </a:xfrm>
          <a:prstGeom prst="rect">
            <a:avLst/>
          </a:prstGeom>
        </p:spPr>
        <p:txBody>
          <a:bodyPr spcFirstLastPara="1" wrap="square" lIns="91425" tIns="91425" rIns="91425" bIns="91425" anchor="t" anchorCtr="0">
            <a:normAutofit/>
          </a:bodyPr>
          <a:lstStyle/>
          <a:p>
            <a:pPr lvl="0"/>
            <a:r>
              <a:rPr lang="en-GB" sz="1800" dirty="0"/>
              <a:t>Service quality</a:t>
            </a:r>
            <a:endParaRPr sz="3400" b="1" dirty="0"/>
          </a:p>
        </p:txBody>
      </p:sp>
      <p:sp>
        <p:nvSpPr>
          <p:cNvPr id="75" name="Google Shape;75;p16"/>
          <p:cNvSpPr txBox="1">
            <a:spLocks noGrp="1"/>
          </p:cNvSpPr>
          <p:nvPr>
            <p:ph type="body" idx="1"/>
          </p:nvPr>
        </p:nvSpPr>
        <p:spPr>
          <a:xfrm>
            <a:off x="311700" y="1152475"/>
            <a:ext cx="4333500" cy="3416400"/>
          </a:xfrm>
          <a:prstGeom prst="rect">
            <a:avLst/>
          </a:prstGeom>
        </p:spPr>
        <p:txBody>
          <a:bodyPr spcFirstLastPara="1" wrap="square" lIns="91425" tIns="91425" rIns="91425" bIns="91425" anchor="t" anchorCtr="0">
            <a:noAutofit/>
          </a:bodyPr>
          <a:lstStyle/>
          <a:p>
            <a:pPr lvl="0"/>
            <a:r>
              <a:rPr lang="en-GB" dirty="0"/>
              <a:t>Shows that higher profitability</a:t>
            </a:r>
            <a:endParaRPr lang="en-US" b="1" dirty="0"/>
          </a:p>
          <a:p>
            <a:pPr lvl="0"/>
            <a:r>
              <a:rPr lang="en-GB" dirty="0"/>
              <a:t>Greater economic competitiveness</a:t>
            </a:r>
            <a:endParaRPr lang="en-US" dirty="0"/>
          </a:p>
          <a:p>
            <a:pPr lvl="0"/>
            <a:r>
              <a:rPr lang="en-GB" dirty="0"/>
              <a:t>Loyalty and other result factors can be estimated</a:t>
            </a:r>
            <a:endParaRPr lang="en-US" dirty="0"/>
          </a:p>
          <a:p>
            <a:pPr marL="0" lvl="0" indent="0" algn="l" rtl="0">
              <a:lnSpc>
                <a:spcPct val="150000"/>
              </a:lnSpc>
              <a:spcBef>
                <a:spcPts val="0"/>
              </a:spcBef>
              <a:spcAft>
                <a:spcPts val="0"/>
              </a:spcAft>
              <a:buClr>
                <a:schemeClr val="dk1"/>
              </a:buClr>
              <a:buSzPts val="1100"/>
              <a:buFont typeface="Arial"/>
              <a:buNone/>
            </a:pPr>
            <a:endParaRPr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240015"/>
            <a:ext cx="4139540" cy="2517288"/>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1011788" y="292625"/>
            <a:ext cx="8520600" cy="572700"/>
          </a:xfrm>
          <a:prstGeom prst="rect">
            <a:avLst/>
          </a:prstGeom>
        </p:spPr>
        <p:txBody>
          <a:bodyPr spcFirstLastPara="1" wrap="square" lIns="91425" tIns="91425" rIns="91425" bIns="91425" anchor="t" anchorCtr="0">
            <a:normAutofit/>
          </a:bodyPr>
          <a:lstStyle/>
          <a:p>
            <a:pPr lvl="0">
              <a:buClr>
                <a:schemeClr val="dk1"/>
              </a:buClr>
              <a:buSzPct val="61111"/>
            </a:pPr>
            <a:r>
              <a:rPr lang="en-GB" sz="1800" dirty="0"/>
              <a:t>Service quality  (COTD)</a:t>
            </a:r>
            <a:endParaRPr sz="1200" dirty="0">
              <a:latin typeface="Times New Roman"/>
              <a:ea typeface="Times New Roman"/>
              <a:cs typeface="Times New Roman"/>
              <a:sym typeface="Times New Roman"/>
            </a:endParaRPr>
          </a:p>
        </p:txBody>
      </p:sp>
      <p:sp>
        <p:nvSpPr>
          <p:cNvPr id="82" name="Google Shape;82;p17"/>
          <p:cNvSpPr txBox="1">
            <a:spLocks noGrp="1"/>
          </p:cNvSpPr>
          <p:nvPr>
            <p:ph type="body" idx="1"/>
          </p:nvPr>
        </p:nvSpPr>
        <p:spPr>
          <a:xfrm>
            <a:off x="311700" y="1152475"/>
            <a:ext cx="3933729" cy="3416400"/>
          </a:xfrm>
          <a:prstGeom prst="rect">
            <a:avLst/>
          </a:prstGeom>
        </p:spPr>
        <p:txBody>
          <a:bodyPr spcFirstLastPara="1" wrap="square" lIns="91425" tIns="91425" rIns="91425" bIns="91425" anchor="t" anchorCtr="0">
            <a:normAutofit/>
          </a:bodyPr>
          <a:lstStyle/>
          <a:p>
            <a:pPr lvl="0"/>
            <a:r>
              <a:rPr lang="en-GB" sz="1400" dirty="0">
                <a:latin typeface="Arial" panose="020B0604020202020204" pitchFamily="34" charset="0"/>
                <a:cs typeface="Arial" panose="020B0604020202020204" pitchFamily="34" charset="0"/>
              </a:rPr>
              <a:t>Suggestions, individual requirements, and previous experiences all have an impact on a customer's expectations for a particular service. </a:t>
            </a:r>
            <a:endParaRPr lang="en-US"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There may occasionally be a discrepancy between the service provided and what was anticipated. </a:t>
            </a:r>
            <a:endParaRPr lang="en-US"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The service quality model, also known as the "GAP model," was created in 1985 </a:t>
            </a:r>
            <a:endParaRPr lang="en-US"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Highlights the fundamental requirements for providing excellent service quality </a:t>
            </a:r>
          </a:p>
          <a:p>
            <a:r>
              <a:rPr lang="en-US" sz="1400" b="1" dirty="0">
                <a:solidFill>
                  <a:srgbClr val="FFFF00"/>
                </a:solidFill>
                <a:latin typeface="Arial" panose="020B0604020202020204" pitchFamily="34" charset="0"/>
                <a:ea typeface="Times New Roman"/>
                <a:cs typeface="Arial" panose="020B0604020202020204" pitchFamily="34" charset="0"/>
                <a:sym typeface="Times New Roman"/>
              </a:rPr>
              <a:t>For instance, Tesla adheres by the service quality their sole mission is to fulfil the aspirations of the customers by prime quality cars. </a:t>
            </a:r>
            <a:endParaRPr sz="1400" b="1" dirty="0">
              <a:solidFill>
                <a:srgbClr val="FFFF00"/>
              </a:solidFill>
              <a:latin typeface="Arial" panose="020B0604020202020204" pitchFamily="34" charset="0"/>
              <a:ea typeface="Times New Roman"/>
              <a:cs typeface="Arial" panose="020B0604020202020204" pitchFamily="34" charset="0"/>
              <a:sym typeface="Times New Roman"/>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45429" y="703312"/>
            <a:ext cx="4637313" cy="38655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905100" y="499454"/>
            <a:ext cx="8520600" cy="572700"/>
          </a:xfrm>
          <a:prstGeom prst="rect">
            <a:avLst/>
          </a:prstGeom>
        </p:spPr>
        <p:txBody>
          <a:bodyPr spcFirstLastPara="1" wrap="square" lIns="91425" tIns="91425" rIns="91425" bIns="91425" anchor="t" anchorCtr="0">
            <a:normAutofit/>
          </a:bodyPr>
          <a:lstStyle/>
          <a:p>
            <a:pPr lvl="0">
              <a:buClr>
                <a:schemeClr val="dk1"/>
              </a:buClr>
              <a:buSzPct val="61111"/>
            </a:pPr>
            <a:r>
              <a:rPr lang="en-GB" sz="1800" dirty="0"/>
              <a:t>7p's marketing mix</a:t>
            </a:r>
            <a:endParaRPr dirty="0"/>
          </a:p>
        </p:txBody>
      </p:sp>
      <p:sp>
        <p:nvSpPr>
          <p:cNvPr id="89" name="Google Shape;89;p18"/>
          <p:cNvSpPr txBox="1">
            <a:spLocks noGrp="1"/>
          </p:cNvSpPr>
          <p:nvPr>
            <p:ph type="body" idx="1"/>
          </p:nvPr>
        </p:nvSpPr>
        <p:spPr>
          <a:xfrm>
            <a:off x="675696" y="1163360"/>
            <a:ext cx="4853700" cy="3416400"/>
          </a:xfrm>
          <a:prstGeom prst="rect">
            <a:avLst/>
          </a:prstGeom>
        </p:spPr>
        <p:txBody>
          <a:bodyPr spcFirstLastPara="1" wrap="square" lIns="91425" tIns="91425" rIns="91425" bIns="91425" anchor="t" anchorCtr="0">
            <a:normAutofit/>
          </a:bodyPr>
          <a:lstStyle/>
          <a:p>
            <a:pPr lvl="0"/>
            <a:r>
              <a:rPr lang="en-GB" sz="2000" dirty="0"/>
              <a:t>PRODUCT</a:t>
            </a:r>
            <a:endParaRPr lang="en-US" sz="2000" dirty="0"/>
          </a:p>
          <a:p>
            <a:pPr lvl="0"/>
            <a:r>
              <a:rPr lang="en-GB" sz="2000" cap="all" dirty="0"/>
              <a:t>PRICE</a:t>
            </a:r>
            <a:endParaRPr lang="en-US" sz="20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1657" y="947056"/>
            <a:ext cx="5236028" cy="3091544"/>
          </a:xfrm>
          <a:prstGeom prst="rect">
            <a:avLst/>
          </a:prstGeom>
          <a:ln>
            <a:noFill/>
          </a:ln>
          <a:effectLst>
            <a:softEdge rad="112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rmAutofit/>
          </a:bodyPr>
          <a:lstStyle/>
          <a:p>
            <a:pPr lvl="0">
              <a:buClr>
                <a:schemeClr val="dk1"/>
              </a:buClr>
              <a:buSzPct val="61111"/>
            </a:pPr>
            <a:r>
              <a:rPr lang="en-GB" sz="1800" dirty="0"/>
              <a:t>7p's marketing mix (COTD)</a:t>
            </a:r>
            <a:endParaRPr dirty="0"/>
          </a:p>
        </p:txBody>
      </p:sp>
      <p:sp>
        <p:nvSpPr>
          <p:cNvPr id="96" name="Google Shape;96;p19"/>
          <p:cNvSpPr txBox="1">
            <a:spLocks noGrp="1"/>
          </p:cNvSpPr>
          <p:nvPr>
            <p:ph type="body" idx="1"/>
          </p:nvPr>
        </p:nvSpPr>
        <p:spPr>
          <a:xfrm>
            <a:off x="311700" y="1152475"/>
            <a:ext cx="4807500" cy="3416400"/>
          </a:xfrm>
          <a:prstGeom prst="rect">
            <a:avLst/>
          </a:prstGeom>
        </p:spPr>
        <p:txBody>
          <a:bodyPr spcFirstLastPara="1" wrap="square" lIns="91425" tIns="91425" rIns="91425" bIns="91425" anchor="t" anchorCtr="0">
            <a:normAutofit/>
          </a:bodyPr>
          <a:lstStyle/>
          <a:p>
            <a:pPr lvl="0"/>
            <a:r>
              <a:rPr lang="en-GB" sz="1600" dirty="0"/>
              <a:t>PLACE</a:t>
            </a:r>
            <a:endParaRPr lang="en-US" sz="1600" b="1" dirty="0"/>
          </a:p>
          <a:p>
            <a:pPr lvl="0" fontAlgn="base"/>
            <a:r>
              <a:rPr lang="en-GB" sz="1600" dirty="0"/>
              <a:t>PEOPLE (</a:t>
            </a:r>
            <a:r>
              <a:rPr lang="en-GB" sz="1600" dirty="0" err="1"/>
              <a:t>Soekhai</a:t>
            </a:r>
            <a:r>
              <a:rPr lang="en-GB" sz="1600" dirty="0"/>
              <a:t> et al. 2019). </a:t>
            </a:r>
            <a:endParaRPr lang="en-US" sz="1600" dirty="0"/>
          </a:p>
          <a:p>
            <a:pPr lvl="0" fontAlgn="base"/>
            <a:r>
              <a:rPr lang="en-GB" sz="1600" dirty="0"/>
              <a:t>This theory of marketing management is aware of its potential, even though innovative products may not currently have a market. </a:t>
            </a:r>
            <a:endParaRPr lang="en-US" sz="1600" dirty="0"/>
          </a:p>
        </p:txBody>
      </p:sp>
      <p:pic>
        <p:nvPicPr>
          <p:cNvPr id="5122" name="Picture 2"/>
          <p:cNvPicPr>
            <a:picLocks noChangeAspect="1" noChangeArrowheads="1"/>
          </p:cNvPicPr>
          <p:nvPr/>
        </p:nvPicPr>
        <p:blipFill>
          <a:blip r:embed="rId3"/>
          <a:srcRect/>
          <a:stretch>
            <a:fillRect/>
          </a:stretch>
        </p:blipFill>
        <p:spPr bwMode="auto">
          <a:xfrm>
            <a:off x="5143499" y="1251857"/>
            <a:ext cx="3434443" cy="2483709"/>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rmAutofit/>
          </a:bodyPr>
          <a:lstStyle/>
          <a:p>
            <a:r>
              <a:rPr lang="en-GB" sz="2000" dirty="0"/>
              <a:t>7p's marketing mix (COTD)</a:t>
            </a:r>
            <a:endParaRPr lang="en-US" sz="2000" dirty="0"/>
          </a:p>
        </p:txBody>
      </p:sp>
      <p:sp>
        <p:nvSpPr>
          <p:cNvPr id="103" name="Google Shape;103;p20"/>
          <p:cNvSpPr txBox="1">
            <a:spLocks noGrp="1"/>
          </p:cNvSpPr>
          <p:nvPr>
            <p:ph type="body" idx="1"/>
          </p:nvPr>
        </p:nvSpPr>
        <p:spPr>
          <a:xfrm>
            <a:off x="311699" y="1152475"/>
            <a:ext cx="5132498" cy="3827488"/>
          </a:xfrm>
          <a:prstGeom prst="rect">
            <a:avLst/>
          </a:prstGeom>
        </p:spPr>
        <p:txBody>
          <a:bodyPr spcFirstLastPara="1" wrap="square" lIns="91425" tIns="91425" rIns="91425" bIns="91425" anchor="t" anchorCtr="0">
            <a:noAutofit/>
          </a:bodyPr>
          <a:lstStyle/>
          <a:p>
            <a:pPr fontAlgn="base">
              <a:buFont typeface="Wingdings" pitchFamily="2" charset="2"/>
              <a:buChar char="§"/>
            </a:pPr>
            <a:r>
              <a:rPr lang="en-GB" sz="1400" dirty="0">
                <a:latin typeface="Arial" panose="020B0604020202020204" pitchFamily="34" charset="0"/>
                <a:cs typeface="Arial" panose="020B0604020202020204" pitchFamily="34" charset="0"/>
              </a:rPr>
              <a:t>Publicizing, direct showcasing, and in-store advancements are instances of limited time exercises that are essential for effective advertising systems (</a:t>
            </a:r>
            <a:r>
              <a:rPr lang="en-GB" sz="1400" dirty="0" err="1">
                <a:latin typeface="Arial" panose="020B0604020202020204" pitchFamily="34" charset="0"/>
                <a:cs typeface="Arial" panose="020B0604020202020204" pitchFamily="34" charset="0"/>
              </a:rPr>
              <a:t>Soekhai</a:t>
            </a:r>
            <a:r>
              <a:rPr lang="en-GB" sz="1400" dirty="0">
                <a:latin typeface="Arial" panose="020B0604020202020204" pitchFamily="34" charset="0"/>
                <a:cs typeface="Arial" panose="020B0604020202020204" pitchFamily="34" charset="0"/>
              </a:rPr>
              <a:t> et al. 2019). </a:t>
            </a:r>
            <a:endParaRPr lang="en-US" sz="1400" dirty="0">
              <a:latin typeface="Arial" panose="020B0604020202020204" pitchFamily="34" charset="0"/>
              <a:cs typeface="Arial" panose="020B0604020202020204" pitchFamily="34" charset="0"/>
            </a:endParaRPr>
          </a:p>
          <a:p>
            <a:pPr fontAlgn="base">
              <a:buFont typeface="Wingdings" pitchFamily="2" charset="2"/>
              <a:buChar char="§"/>
            </a:pPr>
            <a:r>
              <a:rPr lang="en-GB" sz="1400" dirty="0">
                <a:latin typeface="Arial" panose="020B0604020202020204" pitchFamily="34" charset="0"/>
                <a:cs typeface="Arial" panose="020B0604020202020204" pitchFamily="34" charset="0"/>
              </a:rPr>
              <a:t>They are anticipatory, indicating characteristics of the product that will be anticipated in the future. </a:t>
            </a:r>
            <a:endParaRPr lang="en-US" sz="1400" dirty="0">
              <a:latin typeface="Arial" panose="020B0604020202020204" pitchFamily="34" charset="0"/>
              <a:cs typeface="Arial" panose="020B0604020202020204" pitchFamily="34" charset="0"/>
            </a:endParaRPr>
          </a:p>
          <a:p>
            <a:pPr>
              <a:buFont typeface="Wingdings" pitchFamily="2" charset="2"/>
              <a:buChar char="§"/>
            </a:pPr>
            <a:r>
              <a:rPr lang="en-GB" sz="1400" dirty="0">
                <a:latin typeface="Arial" panose="020B0604020202020204" pitchFamily="34" charset="0"/>
                <a:cs typeface="Arial" panose="020B0604020202020204" pitchFamily="34" charset="0"/>
              </a:rPr>
              <a:t>Shoppers use assumptions as the relative benchmark in ECT to survey execution and make disconfirmation decisions (</a:t>
            </a:r>
            <a:r>
              <a:rPr lang="en-GB" sz="1400" dirty="0" err="1">
                <a:latin typeface="Arial" panose="020B0604020202020204" pitchFamily="34" charset="0"/>
                <a:cs typeface="Arial" panose="020B0604020202020204" pitchFamily="34" charset="0"/>
              </a:rPr>
              <a:t>Horvat</a:t>
            </a:r>
            <a:r>
              <a:rPr lang="en-GB" sz="1400" dirty="0">
                <a:latin typeface="Arial" panose="020B0604020202020204" pitchFamily="34" charset="0"/>
                <a:cs typeface="Arial" panose="020B0604020202020204" pitchFamily="34" charset="0"/>
              </a:rPr>
              <a:t> et al. 2019). </a:t>
            </a:r>
          </a:p>
          <a:p>
            <a:pPr>
              <a:buFont typeface="Wingdings" pitchFamily="2" charset="2"/>
              <a:buChar char="§"/>
            </a:pPr>
            <a:r>
              <a:rPr lang="en-GB" sz="1400" b="1" dirty="0">
                <a:solidFill>
                  <a:srgbClr val="FFFF00"/>
                </a:solidFill>
                <a:latin typeface="Arial" panose="020B0604020202020204" pitchFamily="34" charset="0"/>
                <a:ea typeface="Arial"/>
                <a:cs typeface="Arial" panose="020B0604020202020204" pitchFamily="34" charset="0"/>
                <a:sym typeface="Arial"/>
              </a:rPr>
              <a:t>For example, early adopters and promotional offers of Microsoft start increasing traffic, which leads to an increase in the number of individuals signing up for the product or service (</a:t>
            </a:r>
            <a:r>
              <a:rPr lang="en-GB" sz="1400" b="1" dirty="0" err="1">
                <a:solidFill>
                  <a:srgbClr val="FFFF00"/>
                </a:solidFill>
                <a:latin typeface="Arial" panose="020B0604020202020204" pitchFamily="34" charset="0"/>
                <a:ea typeface="Arial"/>
                <a:cs typeface="Arial" panose="020B0604020202020204" pitchFamily="34" charset="0"/>
                <a:sym typeface="Arial"/>
              </a:rPr>
              <a:t>Schützer</a:t>
            </a:r>
            <a:r>
              <a:rPr lang="en-GB" sz="1400" b="1" dirty="0">
                <a:solidFill>
                  <a:srgbClr val="FFFF00"/>
                </a:solidFill>
                <a:latin typeface="Arial" panose="020B0604020202020204" pitchFamily="34" charset="0"/>
                <a:ea typeface="Arial"/>
                <a:cs typeface="Arial" panose="020B0604020202020204" pitchFamily="34" charset="0"/>
                <a:sym typeface="Arial"/>
              </a:rPr>
              <a:t> et al. 2019). </a:t>
            </a:r>
          </a:p>
          <a:p>
            <a:pPr>
              <a:buFont typeface="Wingdings" pitchFamily="2" charset="2"/>
              <a:buChar char="§"/>
            </a:pPr>
            <a:r>
              <a:rPr lang="en-GB" sz="1400" b="1" dirty="0">
                <a:solidFill>
                  <a:srgbClr val="FFFF00"/>
                </a:solidFill>
                <a:latin typeface="Arial" panose="020B0604020202020204" pitchFamily="34" charset="0"/>
                <a:ea typeface="Arial"/>
                <a:cs typeface="Arial" panose="020B0604020202020204" pitchFamily="34" charset="0"/>
                <a:sym typeface="Arial"/>
              </a:rPr>
              <a:t>For instance, when demand of Zara rises, more suppliers are prepared to pay cash and stock the product.</a:t>
            </a:r>
            <a:endParaRPr lang="en-US" sz="1400" dirty="0">
              <a:solidFill>
                <a:srgbClr val="FFFF00"/>
              </a:solidFill>
              <a:latin typeface="Arial" panose="020B0604020202020204" pitchFamily="34" charset="0"/>
              <a:cs typeface="Arial" panose="020B0604020202020204" pitchFamily="34" charset="0"/>
            </a:endParaRPr>
          </a:p>
        </p:txBody>
      </p:sp>
      <p:pic>
        <p:nvPicPr>
          <p:cNvPr id="6146" name="Picture 2"/>
          <p:cNvPicPr>
            <a:picLocks noChangeAspect="1" noChangeArrowheads="1"/>
          </p:cNvPicPr>
          <p:nvPr/>
        </p:nvPicPr>
        <p:blipFill>
          <a:blip r:embed="rId3"/>
          <a:srcRect/>
          <a:stretch>
            <a:fillRect/>
          </a:stretch>
        </p:blipFill>
        <p:spPr bwMode="auto">
          <a:xfrm>
            <a:off x="5568462" y="1017725"/>
            <a:ext cx="3263838" cy="3194441"/>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prstGeom prst="rect">
            <a:avLst/>
          </a:prstGeom>
        </p:spPr>
        <p:txBody>
          <a:bodyPr spcFirstLastPara="1" wrap="square" lIns="91425" tIns="91425" rIns="91425" bIns="91425" anchor="t" anchorCtr="0">
            <a:normAutofit/>
          </a:bodyPr>
          <a:lstStyle/>
          <a:p>
            <a:pPr lvl="0">
              <a:buClr>
                <a:schemeClr val="dk1"/>
              </a:buClr>
              <a:buSzPct val="52380"/>
            </a:pPr>
            <a:r>
              <a:rPr lang="en-GB" sz="2400" dirty="0"/>
              <a:t>7p's marketing mix (COTD)</a:t>
            </a:r>
            <a:endParaRPr dirty="0"/>
          </a:p>
        </p:txBody>
      </p:sp>
      <p:sp>
        <p:nvSpPr>
          <p:cNvPr id="117" name="Google Shape;117;p22"/>
          <p:cNvSpPr txBox="1">
            <a:spLocks noGrp="1"/>
          </p:cNvSpPr>
          <p:nvPr>
            <p:ph type="body" idx="1"/>
          </p:nvPr>
        </p:nvSpPr>
        <p:spPr>
          <a:xfrm>
            <a:off x="311700" y="1152475"/>
            <a:ext cx="2755057" cy="3416400"/>
          </a:xfrm>
          <a:prstGeom prst="rect">
            <a:avLst/>
          </a:prstGeom>
        </p:spPr>
        <p:txBody>
          <a:bodyPr spcFirstLastPara="1" wrap="square" lIns="91425" tIns="91425" rIns="91425" bIns="91425" anchor="t" anchorCtr="0">
            <a:noAutofit/>
          </a:bodyPr>
          <a:lstStyle/>
          <a:p>
            <a:pPr lvl="0" fontAlgn="base"/>
            <a:r>
              <a:rPr lang="en-GB" sz="3200" dirty="0"/>
              <a:t>PEOPLE</a:t>
            </a:r>
            <a:endParaRPr lang="en-US" sz="3200" b="1" dirty="0"/>
          </a:p>
          <a:p>
            <a:pPr lvl="0" fontAlgn="base"/>
            <a:r>
              <a:rPr lang="en-GB" sz="3200" dirty="0"/>
              <a:t>PROCESS</a:t>
            </a:r>
            <a:endParaRPr lang="en-US" sz="3200" b="1" dirty="0"/>
          </a:p>
          <a:p>
            <a:pPr lvl="0" fontAlgn="base"/>
            <a:r>
              <a:rPr lang="en-GB" sz="3200" dirty="0"/>
              <a:t>PHYSICAL EVIDENCE</a:t>
            </a:r>
            <a:endParaRPr lang="en-US" sz="32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4801" y="1017725"/>
            <a:ext cx="5077499" cy="3551150"/>
          </a:xfrm>
          <a:prstGeom prst="rect">
            <a:avLst/>
          </a:prstGeom>
          <a:ln>
            <a:noFill/>
          </a:ln>
          <a:effectLst>
            <a:softEdge rad="112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prstGeom prst="rect">
            <a:avLst/>
          </a:prstGeom>
        </p:spPr>
        <p:txBody>
          <a:bodyPr spcFirstLastPara="1" wrap="square" lIns="91425" tIns="91425" rIns="91425" bIns="91425" anchor="t" anchorCtr="0">
            <a:normAutofit/>
          </a:bodyPr>
          <a:lstStyle/>
          <a:p>
            <a:r>
              <a:rPr lang="en-GB" sz="2400" dirty="0"/>
              <a:t>Market segmentation</a:t>
            </a:r>
            <a:endParaRPr lang="en-US" sz="2400" dirty="0"/>
          </a:p>
        </p:txBody>
      </p:sp>
      <p:sp>
        <p:nvSpPr>
          <p:cNvPr id="124" name="Google Shape;124;p23"/>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fontScale="55000" lnSpcReduction="20000"/>
          </a:bodyPr>
          <a:lstStyle/>
          <a:p>
            <a:pPr>
              <a:buFont typeface="Wingdings" pitchFamily="2" charset="2"/>
              <a:buChar char="§"/>
            </a:pPr>
            <a:r>
              <a:rPr lang="en-GB" dirty="0"/>
              <a:t>• Numerous businesses frequently divide their markets geographically in order to concentrate on a specific location.</a:t>
            </a:r>
            <a:endParaRPr lang="en-US" dirty="0"/>
          </a:p>
          <a:p>
            <a:pPr>
              <a:buFont typeface="Wingdings" pitchFamily="2" charset="2"/>
              <a:buChar char="§"/>
            </a:pPr>
            <a:r>
              <a:rPr lang="en-GB" dirty="0"/>
              <a:t>• It will be relatively simple and cost-effective to present the case and collect data to support the business case if business organisations have a thorough understanding of integrated advertising strategies.</a:t>
            </a:r>
          </a:p>
          <a:p>
            <a:pPr>
              <a:buFont typeface="Wingdings" pitchFamily="2" charset="2"/>
              <a:buChar char="§"/>
            </a:pPr>
            <a:r>
              <a:rPr lang="en-GB" sz="3200" b="1" dirty="0">
                <a:solidFill>
                  <a:srgbClr val="FFFF00"/>
                </a:solidFill>
                <a:latin typeface="Arial"/>
                <a:ea typeface="Arial"/>
                <a:cs typeface="Arial"/>
                <a:sym typeface="Arial"/>
              </a:rPr>
              <a:t>For instance, sales of electric-powered vehicles have been impacted by the introduction of environmentally friendly electric vehicles like Tesla.</a:t>
            </a:r>
            <a:endParaRPr lang="en-US" dirty="0">
              <a:solidFill>
                <a:srgbClr val="FFFF00"/>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2630" y="1152475"/>
            <a:ext cx="4129670" cy="2994982"/>
          </a:xfrm>
          <a:prstGeom prst="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lvl="0" algn="just">
              <a:lnSpc>
                <a:spcPct val="150000"/>
              </a:lnSpc>
              <a:buClr>
                <a:schemeClr val="dk1"/>
              </a:buClr>
              <a:buSzPts val="1100"/>
            </a:pPr>
            <a:r>
              <a:rPr lang="en-GB" sz="1800" dirty="0"/>
              <a:t>Market segmentation (COTD)</a:t>
            </a:r>
            <a:endParaRPr sz="3300" dirty="0"/>
          </a:p>
        </p:txBody>
      </p:sp>
      <p:sp>
        <p:nvSpPr>
          <p:cNvPr id="131" name="Google Shape;131;p24"/>
          <p:cNvSpPr txBox="1">
            <a:spLocks noGrp="1"/>
          </p:cNvSpPr>
          <p:nvPr>
            <p:ph type="body" idx="1"/>
          </p:nvPr>
        </p:nvSpPr>
        <p:spPr>
          <a:xfrm>
            <a:off x="311700" y="1152475"/>
            <a:ext cx="4726500" cy="3416400"/>
          </a:xfrm>
          <a:prstGeom prst="rect">
            <a:avLst/>
          </a:prstGeom>
        </p:spPr>
        <p:txBody>
          <a:bodyPr spcFirstLastPara="1" wrap="square" lIns="91425" tIns="91425" rIns="91425" bIns="91425" anchor="t" anchorCtr="0">
            <a:noAutofit/>
          </a:bodyPr>
          <a:lstStyle/>
          <a:p>
            <a:pPr lvl="0"/>
            <a:r>
              <a:rPr lang="en-GB" sz="2000" dirty="0">
                <a:latin typeface="Arial" panose="020B0604020202020204" pitchFamily="34" charset="0"/>
                <a:cs typeface="Arial" panose="020B0604020202020204" pitchFamily="34" charset="0"/>
              </a:rPr>
              <a:t>Increase its market share to use this low-risk strategy (</a:t>
            </a:r>
            <a:r>
              <a:rPr lang="en-GB" sz="2000" dirty="0" err="1">
                <a:latin typeface="Arial" panose="020B0604020202020204" pitchFamily="34" charset="0"/>
                <a:cs typeface="Arial" panose="020B0604020202020204" pitchFamily="34" charset="0"/>
              </a:rPr>
              <a:t>Khajezadeh</a:t>
            </a:r>
            <a:r>
              <a:rPr lang="en-GB" sz="2000" dirty="0">
                <a:latin typeface="Arial" panose="020B0604020202020204" pitchFamily="34" charset="0"/>
                <a:cs typeface="Arial" panose="020B0604020202020204" pitchFamily="34" charset="0"/>
              </a:rPr>
              <a:t> et al. 2019)</a:t>
            </a:r>
          </a:p>
          <a:p>
            <a:pPr lvl="0"/>
            <a:r>
              <a:rPr lang="en-GB" sz="2000" b="1" dirty="0">
                <a:solidFill>
                  <a:srgbClr val="FFFF00"/>
                </a:solidFill>
                <a:latin typeface="Arial" panose="020B0604020202020204" pitchFamily="34" charset="0"/>
                <a:ea typeface="Arial"/>
                <a:cs typeface="Arial" panose="020B0604020202020204" pitchFamily="34" charset="0"/>
                <a:sym typeface="Arial"/>
              </a:rPr>
              <a:t>To put it another way, if the company wants to follow a growth-oriented strategy like Sainsbury's needs to make sure that it makes the most of the tools, capabilities, and resources it already has which it already does. </a:t>
            </a:r>
            <a:endParaRPr lang="en-US" sz="2000" dirty="0">
              <a:solidFill>
                <a:srgbClr val="FFFF00"/>
              </a:solidFill>
              <a:latin typeface="Arial" panose="020B0604020202020204" pitchFamily="34" charset="0"/>
              <a:cs typeface="Arial" panose="020B0604020202020204" pitchFamily="34" charset="0"/>
            </a:endParaRPr>
          </a:p>
        </p:txBody>
      </p:sp>
      <p:pic>
        <p:nvPicPr>
          <p:cNvPr id="10242" name="Picture 2"/>
          <p:cNvPicPr>
            <a:picLocks noChangeAspect="1" noChangeArrowheads="1"/>
          </p:cNvPicPr>
          <p:nvPr/>
        </p:nvPicPr>
        <p:blipFill>
          <a:blip r:embed="rId3"/>
          <a:srcRect/>
          <a:stretch>
            <a:fillRect/>
          </a:stretch>
        </p:blipFill>
        <p:spPr bwMode="auto">
          <a:xfrm>
            <a:off x="5529263" y="1724025"/>
            <a:ext cx="2771775" cy="17335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lvl="0" algn="just">
              <a:lnSpc>
                <a:spcPct val="150000"/>
              </a:lnSpc>
              <a:buClr>
                <a:schemeClr val="dk1"/>
              </a:buClr>
              <a:buSzPct val="57894"/>
            </a:pPr>
            <a:r>
              <a:rPr lang="en-GB" sz="2000" dirty="0"/>
              <a:t>Market segmentation (COTD)</a:t>
            </a:r>
            <a:endParaRPr dirty="0"/>
          </a:p>
        </p:txBody>
      </p:sp>
      <p:sp>
        <p:nvSpPr>
          <p:cNvPr id="138" name="Google Shape;138;p25"/>
          <p:cNvSpPr txBox="1">
            <a:spLocks noGrp="1"/>
          </p:cNvSpPr>
          <p:nvPr>
            <p:ph type="body" idx="1"/>
          </p:nvPr>
        </p:nvSpPr>
        <p:spPr>
          <a:xfrm>
            <a:off x="311700" y="1152475"/>
            <a:ext cx="5015400" cy="3416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800"/>
              </a:spcBef>
              <a:spcAft>
                <a:spcPts val="0"/>
              </a:spcAft>
              <a:buClr>
                <a:srgbClr val="222222"/>
              </a:buClr>
              <a:buSzPts val="1800"/>
              <a:buFont typeface="Times New Roman"/>
              <a:buChar char="●"/>
            </a:pPr>
            <a:r>
              <a:rPr lang="en" sz="1600" dirty="0">
                <a:latin typeface="Times New Roman"/>
                <a:ea typeface="Times New Roman"/>
                <a:cs typeface="Times New Roman"/>
                <a:sym typeface="Times New Roman"/>
              </a:rPr>
              <a:t>Increase its market share to use this low-risk strategy</a:t>
            </a:r>
            <a:endParaRPr sz="16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6392" y="1969476"/>
            <a:ext cx="6177110" cy="2912013"/>
          </a:xfrm>
          <a:prstGeom prst="rect">
            <a:avLst/>
          </a:prstGeom>
          <a:ln>
            <a:noFill/>
          </a:ln>
          <a:effectLst>
            <a:softEdge rad="1125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lvl="0" algn="just">
              <a:lnSpc>
                <a:spcPct val="150000"/>
              </a:lnSpc>
              <a:buClr>
                <a:schemeClr val="dk1"/>
              </a:buClr>
              <a:buSzPct val="57894"/>
            </a:pPr>
            <a:r>
              <a:rPr lang="en-GB" sz="1800" dirty="0"/>
              <a:t>Market segmentation (COTD)</a:t>
            </a:r>
            <a:endParaRPr dirty="0"/>
          </a:p>
        </p:txBody>
      </p:sp>
      <p:sp>
        <p:nvSpPr>
          <p:cNvPr id="145" name="Google Shape;145;p26"/>
          <p:cNvSpPr txBox="1">
            <a:spLocks noGrp="1"/>
          </p:cNvSpPr>
          <p:nvPr>
            <p:ph type="body" idx="1"/>
          </p:nvPr>
        </p:nvSpPr>
        <p:spPr>
          <a:xfrm>
            <a:off x="311700" y="1152475"/>
            <a:ext cx="5107800" cy="3416400"/>
          </a:xfrm>
          <a:prstGeom prst="rect">
            <a:avLst/>
          </a:prstGeom>
        </p:spPr>
        <p:txBody>
          <a:bodyPr spcFirstLastPara="1" wrap="square" lIns="91425" tIns="91425" rIns="91425" bIns="91425" anchor="t" anchorCtr="0">
            <a:normAutofit/>
          </a:bodyPr>
          <a:lstStyle/>
          <a:p>
            <a:pPr lvl="0" fontAlgn="base">
              <a:buFont typeface="Wingdings" pitchFamily="2" charset="2"/>
              <a:buChar char="§"/>
            </a:pPr>
            <a:r>
              <a:rPr lang="en-GB" sz="1800" dirty="0"/>
              <a:t>Businesses should conduct thorough research before entering new markets.</a:t>
            </a:r>
            <a:endParaRPr lang="en-US" sz="1800" dirty="0"/>
          </a:p>
          <a:p>
            <a:pPr>
              <a:buFont typeface="Wingdings" pitchFamily="2" charset="2"/>
              <a:buChar char="§"/>
            </a:pPr>
            <a:r>
              <a:rPr lang="en-GB" sz="1800" dirty="0"/>
              <a:t>When businesses aim to introduce new products to existing markets, product development takes place (</a:t>
            </a:r>
            <a:r>
              <a:rPr lang="en-GB" sz="1800" dirty="0" err="1"/>
              <a:t>Khajezadeh</a:t>
            </a:r>
            <a:r>
              <a:rPr lang="en-GB" sz="1800" dirty="0"/>
              <a:t> et al. 2019) </a:t>
            </a:r>
            <a:endParaRPr sz="2300" dirty="0"/>
          </a:p>
        </p:txBody>
      </p:sp>
      <p:pic>
        <p:nvPicPr>
          <p:cNvPr id="13315" name="Picture 3"/>
          <p:cNvPicPr>
            <a:picLocks noChangeAspect="1" noChangeArrowheads="1"/>
          </p:cNvPicPr>
          <p:nvPr/>
        </p:nvPicPr>
        <p:blipFill>
          <a:blip r:embed="rId3"/>
          <a:srcRect/>
          <a:stretch>
            <a:fillRect/>
          </a:stretch>
        </p:blipFill>
        <p:spPr bwMode="auto">
          <a:xfrm>
            <a:off x="5467350" y="1728788"/>
            <a:ext cx="2362200" cy="1533525"/>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lvl="0" algn="just">
              <a:lnSpc>
                <a:spcPct val="150000"/>
              </a:lnSpc>
              <a:buClr>
                <a:schemeClr val="dk1"/>
              </a:buClr>
              <a:buSzPct val="57894"/>
            </a:pPr>
            <a:r>
              <a:rPr lang="en-GB" sz="1800" dirty="0"/>
              <a:t>Market segmentation (COTD)</a:t>
            </a:r>
            <a:endParaRPr dirty="0"/>
          </a:p>
        </p:txBody>
      </p:sp>
      <p:sp>
        <p:nvSpPr>
          <p:cNvPr id="152" name="Google Shape;152;p27"/>
          <p:cNvSpPr txBox="1">
            <a:spLocks noGrp="1"/>
          </p:cNvSpPr>
          <p:nvPr>
            <p:ph type="body" idx="1"/>
          </p:nvPr>
        </p:nvSpPr>
        <p:spPr>
          <a:xfrm>
            <a:off x="311700" y="1152475"/>
            <a:ext cx="3952200" cy="3416400"/>
          </a:xfrm>
          <a:prstGeom prst="rect">
            <a:avLst/>
          </a:prstGeom>
        </p:spPr>
        <p:txBody>
          <a:bodyPr spcFirstLastPara="1" wrap="square" lIns="91425" tIns="91425" rIns="91425" bIns="91425" anchor="t" anchorCtr="0">
            <a:normAutofit/>
          </a:bodyPr>
          <a:lstStyle/>
          <a:p>
            <a:pPr lvl="0"/>
            <a:r>
              <a:rPr lang="en-GB" sz="2000" dirty="0"/>
              <a:t>When businesses introduce new products to new markets, diversification occurs (</a:t>
            </a:r>
            <a:r>
              <a:rPr lang="en-GB" sz="2000" dirty="0" err="1"/>
              <a:t>Zanjani</a:t>
            </a:r>
            <a:r>
              <a:rPr lang="en-GB" sz="2000" dirty="0"/>
              <a:t> et al. 2020). </a:t>
            </a:r>
            <a:endParaRPr lang="en-US" sz="2000" dirty="0"/>
          </a:p>
          <a:p>
            <a:pPr lvl="0" fontAlgn="base"/>
            <a:r>
              <a:rPr lang="en-GB" sz="2000" dirty="0"/>
              <a:t>This necessitates the creation of new products and the investigation of new markets. </a:t>
            </a:r>
            <a:endParaRPr lang="en-US" sz="2000" dirty="0"/>
          </a:p>
        </p:txBody>
      </p:sp>
      <p:pic>
        <p:nvPicPr>
          <p:cNvPr id="12291" name="Picture 3"/>
          <p:cNvPicPr>
            <a:picLocks noChangeAspect="1" noChangeArrowheads="1"/>
          </p:cNvPicPr>
          <p:nvPr/>
        </p:nvPicPr>
        <p:blipFill>
          <a:blip r:embed="rId3"/>
          <a:srcRect/>
          <a:stretch>
            <a:fillRect/>
          </a:stretch>
        </p:blipFill>
        <p:spPr bwMode="auto">
          <a:xfrm>
            <a:off x="4403924" y="773723"/>
            <a:ext cx="4428376" cy="3142957"/>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 sz="2000" b="1">
                <a:latin typeface="Times New Roman"/>
                <a:ea typeface="Times New Roman"/>
                <a:cs typeface="Times New Roman"/>
                <a:sym typeface="Times New Roman"/>
              </a:rPr>
              <a:t>Conclusion </a:t>
            </a:r>
            <a:endParaRPr sz="3400"/>
          </a:p>
        </p:txBody>
      </p:sp>
      <p:sp>
        <p:nvSpPr>
          <p:cNvPr id="159" name="Google Shape;159;p28"/>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lvl="0"/>
            <a:r>
              <a:rPr lang="en-GB" sz="2000" dirty="0"/>
              <a:t>Marketing management consists of analysis, organization, implementation, and supervision </a:t>
            </a:r>
            <a:endParaRPr lang="en-US" sz="2000" dirty="0"/>
          </a:p>
          <a:p>
            <a:pPr lvl="0"/>
            <a:r>
              <a:rPr lang="en-GB" sz="2000" dirty="0"/>
              <a:t>Its goal is to please all stakeholders with its products, actions, and ideas </a:t>
            </a:r>
            <a:endParaRPr lang="en-US" sz="2000" dirty="0"/>
          </a:p>
          <a:p>
            <a:pPr lvl="0"/>
            <a:r>
              <a:rPr lang="en-GB" sz="2000" dirty="0"/>
              <a:t>Service quality, 7p's marketing mix and market segmentation are the marketing management theories discussed in this paper</a:t>
            </a:r>
            <a:endParaRPr lang="en-US" sz="2000" dirty="0"/>
          </a:p>
        </p:txBody>
      </p:sp>
      <p:pic>
        <p:nvPicPr>
          <p:cNvPr id="160" name="Google Shape;160;p28"/>
          <p:cNvPicPr preferRelativeResize="0"/>
          <p:nvPr/>
        </p:nvPicPr>
        <p:blipFill>
          <a:blip r:embed="rId3">
            <a:alphaModFix/>
          </a:blip>
          <a:stretch>
            <a:fillRect/>
          </a:stretch>
        </p:blipFill>
        <p:spPr>
          <a:xfrm>
            <a:off x="5764675" y="1636725"/>
            <a:ext cx="2828925" cy="22866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2400"/>
              </a:spcBef>
              <a:spcAft>
                <a:spcPts val="0"/>
              </a:spcAft>
              <a:buClr>
                <a:schemeClr val="dk1"/>
              </a:buClr>
              <a:buSzPct val="47826"/>
              <a:buFont typeface="Arial"/>
              <a:buNone/>
            </a:pPr>
            <a:r>
              <a:rPr lang="en" sz="2300" b="1"/>
              <a:t>Reference list</a:t>
            </a:r>
            <a:endParaRPr sz="2300" b="1"/>
          </a:p>
          <a:p>
            <a:pPr marL="0" lvl="0" indent="0" algn="l" rtl="0">
              <a:spcBef>
                <a:spcPts val="600"/>
              </a:spcBef>
              <a:spcAft>
                <a:spcPts val="0"/>
              </a:spcAft>
              <a:buNone/>
            </a:pPr>
            <a:endParaRPr/>
          </a:p>
        </p:txBody>
      </p:sp>
      <p:sp>
        <p:nvSpPr>
          <p:cNvPr id="166" name="Google Shape;166;p29"/>
          <p:cNvSpPr txBox="1">
            <a:spLocks noGrp="1"/>
          </p:cNvSpPr>
          <p:nvPr>
            <p:ph type="body" idx="1"/>
          </p:nvPr>
        </p:nvSpPr>
        <p:spPr>
          <a:prstGeom prst="rect">
            <a:avLst/>
          </a:prstGeom>
        </p:spPr>
        <p:txBody>
          <a:bodyPr spcFirstLastPara="1" wrap="square" lIns="91425" tIns="91425" rIns="91425" bIns="91425" anchor="t" anchorCtr="0">
            <a:normAutofit fontScale="62500" lnSpcReduction="20000"/>
          </a:bodyPr>
          <a:lstStyle/>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Chen, W., Dong, B., Hsieh, C.W., Lee, M.J., Liu, N., Walker, R.M., Wang, Y., Wen, B., Wen, W., Wu, P. and Wu, X., 2022. A replication of “an experimental test of the expectancy‐disconfirmation theory of citizen satisfaction”. </a:t>
            </a:r>
            <a:r>
              <a:rPr lang="en" sz="1100" i="1" dirty="0">
                <a:solidFill>
                  <a:schemeClr val="dk1"/>
                </a:solidFill>
              </a:rPr>
              <a:t>Public Administration</a:t>
            </a:r>
            <a:r>
              <a:rPr lang="en" sz="1100" dirty="0">
                <a:solidFill>
                  <a:schemeClr val="dk1"/>
                </a:solidFill>
              </a:rPr>
              <a:t>, </a:t>
            </a:r>
            <a:r>
              <a:rPr lang="en" sz="1100" i="1" dirty="0">
                <a:solidFill>
                  <a:schemeClr val="dk1"/>
                </a:solidFill>
              </a:rPr>
              <a:t>100</a:t>
            </a:r>
            <a:r>
              <a:rPr lang="en" sz="1100" dirty="0">
                <a:solidFill>
                  <a:schemeClr val="dk1"/>
                </a:solidFill>
              </a:rPr>
              <a:t>(3), pp.778-791.</a:t>
            </a:r>
            <a:endParaRPr sz="1100" dirty="0">
              <a:solidFill>
                <a:schemeClr val="dk1"/>
              </a:solidFill>
            </a:endParaRPr>
          </a:p>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Horvat, A., Granato, G., Fogliano, V. and Luning, P.A., 2019. Understanding consumer data use in new product development and the product life cycle in European food firms–An empirical study. </a:t>
            </a:r>
            <a:r>
              <a:rPr lang="en" sz="1100" i="1" dirty="0">
                <a:solidFill>
                  <a:schemeClr val="dk1"/>
                </a:solidFill>
              </a:rPr>
              <a:t>Food Quality and Preference</a:t>
            </a:r>
            <a:r>
              <a:rPr lang="en" sz="1100" dirty="0">
                <a:solidFill>
                  <a:schemeClr val="dk1"/>
                </a:solidFill>
              </a:rPr>
              <a:t>, </a:t>
            </a:r>
            <a:r>
              <a:rPr lang="en" sz="1100" i="1" dirty="0">
                <a:solidFill>
                  <a:schemeClr val="dk1"/>
                </a:solidFill>
              </a:rPr>
              <a:t>76</a:t>
            </a:r>
            <a:r>
              <a:rPr lang="en" sz="1100" dirty="0">
                <a:solidFill>
                  <a:schemeClr val="dk1"/>
                </a:solidFill>
              </a:rPr>
              <a:t>, pp.20-32.</a:t>
            </a:r>
            <a:endParaRPr sz="1100" dirty="0">
              <a:solidFill>
                <a:schemeClr val="dk1"/>
              </a:solidFill>
            </a:endParaRPr>
          </a:p>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Hossain, M.J., 2019. Redefining expectancy disconfirmation theory using LIS SERVQUAL+: An integrated framework for evaluating library service quality and user satisfaction. </a:t>
            </a:r>
            <a:r>
              <a:rPr lang="en" sz="1100" i="1" dirty="0">
                <a:solidFill>
                  <a:schemeClr val="dk1"/>
                </a:solidFill>
              </a:rPr>
              <a:t>International Information &amp; Library Review</a:t>
            </a:r>
            <a:r>
              <a:rPr lang="en" sz="1100" dirty="0">
                <a:solidFill>
                  <a:schemeClr val="dk1"/>
                </a:solidFill>
              </a:rPr>
              <a:t>, </a:t>
            </a:r>
            <a:r>
              <a:rPr lang="en" sz="1100" i="1" dirty="0">
                <a:solidFill>
                  <a:schemeClr val="dk1"/>
                </a:solidFill>
              </a:rPr>
              <a:t>51</a:t>
            </a:r>
            <a:r>
              <a:rPr lang="en" sz="1100" dirty="0">
                <a:solidFill>
                  <a:schemeClr val="dk1"/>
                </a:solidFill>
              </a:rPr>
              <a:t>(3), pp.203-216.</a:t>
            </a:r>
            <a:endParaRPr sz="1100" dirty="0">
              <a:solidFill>
                <a:schemeClr val="dk1"/>
              </a:solidFill>
            </a:endParaRPr>
          </a:p>
          <a:p>
            <a:pPr marL="0" lvl="0" indent="0" algn="l" rtl="0">
              <a:lnSpc>
                <a:spcPct val="150000"/>
              </a:lnSpc>
              <a:spcBef>
                <a:spcPts val="1200"/>
              </a:spcBef>
              <a:spcAft>
                <a:spcPts val="0"/>
              </a:spcAft>
              <a:buClr>
                <a:schemeClr val="dk1"/>
              </a:buClr>
              <a:buSzPct val="100000"/>
              <a:buFont typeface="Arial"/>
              <a:buNone/>
            </a:pPr>
            <a:r>
              <a:rPr lang="en" sz="1100" dirty="0">
                <a:solidFill>
                  <a:srgbClr val="222222"/>
                </a:solidFill>
                <a:highlight>
                  <a:srgbClr val="FFFFFF"/>
                </a:highlight>
              </a:rPr>
              <a:t>Khajezadeh, M., Niasar, M.S.F., Asli, S.A., Davari, D.D., Godarzi, M. and Asgari, Y., 2019. Application of neural network in portfolio product companies: integration of Boston consulting group matrix and Ansoff matrix. </a:t>
            </a:r>
            <a:r>
              <a:rPr lang="en" sz="1100" i="1" dirty="0">
                <a:solidFill>
                  <a:schemeClr val="dk1"/>
                </a:solidFill>
              </a:rPr>
              <a:t>International Journal of Economics and Management Engineering</a:t>
            </a:r>
            <a:r>
              <a:rPr lang="en" sz="1100" dirty="0">
                <a:solidFill>
                  <a:schemeClr val="dk1"/>
                </a:solidFill>
              </a:rPr>
              <a:t>, </a:t>
            </a:r>
            <a:r>
              <a:rPr lang="en" sz="1100" i="1" dirty="0">
                <a:solidFill>
                  <a:schemeClr val="dk1"/>
                </a:solidFill>
              </a:rPr>
              <a:t>13</a:t>
            </a:r>
            <a:r>
              <a:rPr lang="en" sz="1100" dirty="0">
                <a:solidFill>
                  <a:schemeClr val="dk1"/>
                </a:solidFill>
              </a:rPr>
              <a:t>(6), pp.821-825.</a:t>
            </a:r>
            <a:endParaRPr sz="1100" dirty="0">
              <a:solidFill>
                <a:schemeClr val="dk1"/>
              </a:solidFill>
            </a:endParaRPr>
          </a:p>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Liao, C., Liu, C.C., Liu, Y.P., To, P.L. and Lin, H.N., 2011. Applying the expectancy disconfirmation and regret theories to online consumer behavior. </a:t>
            </a:r>
            <a:r>
              <a:rPr lang="en" sz="1100" i="1" dirty="0">
                <a:solidFill>
                  <a:schemeClr val="dk1"/>
                </a:solidFill>
              </a:rPr>
              <a:t>Cyberpsychology, Behavior, and Social Networking</a:t>
            </a:r>
            <a:r>
              <a:rPr lang="en" sz="1100" dirty="0">
                <a:solidFill>
                  <a:schemeClr val="dk1"/>
                </a:solidFill>
              </a:rPr>
              <a:t>, </a:t>
            </a:r>
            <a:r>
              <a:rPr lang="en" sz="1100" i="1" dirty="0">
                <a:solidFill>
                  <a:schemeClr val="dk1"/>
                </a:solidFill>
              </a:rPr>
              <a:t>14</a:t>
            </a:r>
            <a:r>
              <a:rPr lang="en" sz="1100" dirty="0">
                <a:solidFill>
                  <a:schemeClr val="dk1"/>
                </a:solidFill>
              </a:rPr>
              <a:t>(4), pp.241-246.</a:t>
            </a:r>
            <a:endParaRPr sz="1100" dirty="0">
              <a:solidFill>
                <a:schemeClr val="dk1"/>
              </a:solidFill>
            </a:endParaRPr>
          </a:p>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Schützer, K., de Andrade Bertazzi, J., Sallati, C., Anderl, R. and Zancul, E., 2019. Contribution to the development of a Digital Twin based on product lifecycle to support the manufacturing process. </a:t>
            </a:r>
            <a:r>
              <a:rPr lang="en" sz="1100" i="1" dirty="0">
                <a:solidFill>
                  <a:schemeClr val="dk1"/>
                </a:solidFill>
              </a:rPr>
              <a:t>Procedia CIRP</a:t>
            </a:r>
            <a:r>
              <a:rPr lang="en" sz="1100" dirty="0">
                <a:solidFill>
                  <a:schemeClr val="dk1"/>
                </a:solidFill>
              </a:rPr>
              <a:t>, </a:t>
            </a:r>
            <a:r>
              <a:rPr lang="en" sz="1100" i="1" dirty="0">
                <a:solidFill>
                  <a:schemeClr val="dk1"/>
                </a:solidFill>
              </a:rPr>
              <a:t>84</a:t>
            </a:r>
            <a:r>
              <a:rPr lang="en" sz="1100" dirty="0">
                <a:solidFill>
                  <a:schemeClr val="dk1"/>
                </a:solidFill>
              </a:rPr>
              <a:t>, pp.82-87.</a:t>
            </a:r>
            <a:endParaRPr sz="1100" dirty="0">
              <a:solidFill>
                <a:schemeClr val="dk1"/>
              </a:solidFill>
            </a:endParaRPr>
          </a:p>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Shen, X.L., Li, Y.J. and Sun, Y., 2018. Wearable health information systems intermittent discontinuance: A revised expectation-disconfirmation model. </a:t>
            </a:r>
            <a:r>
              <a:rPr lang="en" sz="1100" i="1" dirty="0">
                <a:solidFill>
                  <a:schemeClr val="dk1"/>
                </a:solidFill>
              </a:rPr>
              <a:t>Industrial Management &amp; Data Systems</a:t>
            </a:r>
            <a:r>
              <a:rPr lang="en" sz="1100" dirty="0">
                <a:solidFill>
                  <a:schemeClr val="dk1"/>
                </a:solidFill>
              </a:rPr>
              <a:t>, </a:t>
            </a:r>
            <a:r>
              <a:rPr lang="en" sz="1100" i="1" dirty="0">
                <a:solidFill>
                  <a:schemeClr val="dk1"/>
                </a:solidFill>
              </a:rPr>
              <a:t>118</a:t>
            </a:r>
            <a:r>
              <a:rPr lang="en" sz="1100" dirty="0">
                <a:solidFill>
                  <a:schemeClr val="dk1"/>
                </a:solidFill>
              </a:rPr>
              <a:t>(3), pp.506-523.</a:t>
            </a:r>
            <a:endParaRPr sz="1100" dirty="0">
              <a:solidFill>
                <a:schemeClr val="dk1"/>
              </a:solidFill>
            </a:endParaRPr>
          </a:p>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Sinha, S., Jawahar, I.M., Ghosh, P. and Mishra, A., 2020. Assessing employers’ satisfaction with Indian engineering graduates using expectancy-disconfirmation theory. </a:t>
            </a:r>
            <a:r>
              <a:rPr lang="en" sz="1100" i="1" dirty="0">
                <a:solidFill>
                  <a:schemeClr val="dk1"/>
                </a:solidFill>
              </a:rPr>
              <a:t>International Journal of Manpower</a:t>
            </a:r>
            <a:r>
              <a:rPr lang="en" sz="1100" dirty="0">
                <a:solidFill>
                  <a:schemeClr val="dk1"/>
                </a:solidFill>
              </a:rPr>
              <a:t>, </a:t>
            </a:r>
            <a:r>
              <a:rPr lang="en" sz="1100" i="1" dirty="0">
                <a:solidFill>
                  <a:schemeClr val="dk1"/>
                </a:solidFill>
              </a:rPr>
              <a:t>41</a:t>
            </a:r>
            <a:r>
              <a:rPr lang="en" sz="1100" dirty="0">
                <a:solidFill>
                  <a:schemeClr val="dk1"/>
                </a:solidFill>
              </a:rPr>
              <a:t>(4), pp.473-489.</a:t>
            </a:r>
            <a:endParaRPr sz="1100" dirty="0">
              <a:solidFill>
                <a:schemeClr val="dk1"/>
              </a:solidFill>
            </a:endParaRPr>
          </a:p>
          <a:p>
            <a:pPr marL="0" lvl="0" indent="0" algn="l" rtl="0">
              <a:spcBef>
                <a:spcPts val="1200"/>
              </a:spcBef>
              <a:spcAft>
                <a:spcPts val="0"/>
              </a:spcAft>
              <a:buClr>
                <a:schemeClr val="dk1"/>
              </a:buClr>
              <a:buSzPct val="100000"/>
              <a:buFont typeface="Arial"/>
              <a:buNone/>
            </a:pPr>
            <a:r>
              <a:rPr lang="en" sz="1100" dirty="0">
                <a:solidFill>
                  <a:srgbClr val="222222"/>
                </a:solidFill>
                <a:highlight>
                  <a:srgbClr val="FFFFFF"/>
                </a:highlight>
              </a:rPr>
              <a:t>Soekhai, V., Whichello, C., Levitan, B., Veldwijk, J., Pinto, C.A., Donkers, B., Huys, I., van Overbeeke, E., Juhaeri, J. and de Bekker-Grob, E.W., 2019. Methods for exploring and eliciting patient preferences in the medical product lifecycle: a literature review. </a:t>
            </a:r>
            <a:r>
              <a:rPr lang="en" sz="1100" i="1" dirty="0">
                <a:solidFill>
                  <a:schemeClr val="dk1"/>
                </a:solidFill>
              </a:rPr>
              <a:t>Drug discovery today</a:t>
            </a:r>
            <a:r>
              <a:rPr lang="en" sz="1100" dirty="0">
                <a:solidFill>
                  <a:schemeClr val="dk1"/>
                </a:solidFill>
              </a:rPr>
              <a:t>, </a:t>
            </a:r>
            <a:r>
              <a:rPr lang="en" sz="1100" i="1" dirty="0">
                <a:solidFill>
                  <a:schemeClr val="dk1"/>
                </a:solidFill>
              </a:rPr>
              <a:t>24</a:t>
            </a:r>
            <a:r>
              <a:rPr lang="en" sz="1100" dirty="0">
                <a:solidFill>
                  <a:schemeClr val="dk1"/>
                </a:solidFill>
              </a:rPr>
              <a:t>(7), pp.1324-1331.</a:t>
            </a:r>
            <a:endParaRPr sz="1100" dirty="0">
              <a:solidFill>
                <a:schemeClr val="dk1"/>
              </a:solidFill>
            </a:endParaRPr>
          </a:p>
          <a:p>
            <a:pPr marL="0" lvl="0" indent="0" algn="l" rtl="0">
              <a:lnSpc>
                <a:spcPct val="150000"/>
              </a:lnSpc>
              <a:spcBef>
                <a:spcPts val="1200"/>
              </a:spcBef>
              <a:spcAft>
                <a:spcPts val="0"/>
              </a:spcAft>
              <a:buClr>
                <a:schemeClr val="dk1"/>
              </a:buClr>
              <a:buSzPct val="100000"/>
              <a:buFont typeface="Arial"/>
              <a:buNone/>
            </a:pPr>
            <a:r>
              <a:rPr lang="en" sz="1100" dirty="0">
                <a:solidFill>
                  <a:srgbClr val="222222"/>
                </a:solidFill>
                <a:highlight>
                  <a:srgbClr val="FFFFFF"/>
                </a:highlight>
              </a:rPr>
              <a:t>Zanjani, S., Iranzadeh, S., Khadivi, A. and Feghhi Farahmand, N., 2020. Designing a Corporate Growth Strategy Based on Ansoff Matrix Using Fuzzy Inference System. </a:t>
            </a:r>
            <a:r>
              <a:rPr lang="en" sz="1100" i="1" dirty="0">
                <a:solidFill>
                  <a:schemeClr val="dk1"/>
                </a:solidFill>
              </a:rPr>
              <a:t>Innovation Management in Defensive Organizations</a:t>
            </a:r>
            <a:r>
              <a:rPr lang="en" sz="1100" dirty="0">
                <a:solidFill>
                  <a:schemeClr val="dk1"/>
                </a:solidFill>
              </a:rPr>
              <a:t>, </a:t>
            </a:r>
            <a:r>
              <a:rPr lang="en" sz="1100" i="1" dirty="0">
                <a:solidFill>
                  <a:schemeClr val="dk1"/>
                </a:solidFill>
              </a:rPr>
              <a:t>3</a:t>
            </a:r>
            <a:r>
              <a:rPr lang="en" sz="1100" dirty="0">
                <a:solidFill>
                  <a:schemeClr val="dk1"/>
                </a:solidFill>
              </a:rPr>
              <a:t>(2), pp.151-178.</a:t>
            </a:r>
            <a:endParaRPr sz="1100" dirty="0">
              <a:solidFill>
                <a:schemeClr val="dk1"/>
              </a:solidFill>
            </a:endParaRPr>
          </a:p>
          <a:p>
            <a:pPr marL="0" lvl="0" indent="0" algn="l" rtl="0">
              <a:spcBef>
                <a:spcPts val="0"/>
              </a:spcBef>
              <a:spcAft>
                <a:spcPts val="1200"/>
              </a:spcAft>
              <a:buNone/>
            </a:pPr>
            <a:endParaRPr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1587</TotalTime>
  <Words>2297</Words>
  <Application>Microsoft Office PowerPoint</Application>
  <PresentationFormat>On-screen Show (16:9)</PresentationFormat>
  <Paragraphs>88</Paragraphs>
  <Slides>17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Consolas</vt:lpstr>
      <vt:lpstr>Corbel</vt:lpstr>
      <vt:lpstr>Times New Roman</vt:lpstr>
      <vt:lpstr>Wingdings</vt:lpstr>
      <vt:lpstr>Wingdings 2</vt:lpstr>
      <vt:lpstr>Wingdings 3</vt:lpstr>
      <vt:lpstr>Metro</vt:lpstr>
      <vt:lpstr>MARKETING MANAGEMENT PRESENTATION REFERENCE: HARVARD WORD COUNT: 1500</vt:lpstr>
      <vt:lpstr>MARKETING MANAGEMENT</vt:lpstr>
      <vt:lpstr>Slide 1: Introduction </vt:lpstr>
      <vt:lpstr>Service quality</vt:lpstr>
      <vt:lpstr>Service quality</vt:lpstr>
      <vt:lpstr>Service quality  (COTD)</vt:lpstr>
      <vt:lpstr>7p's marketing mix</vt:lpstr>
      <vt:lpstr>7p's marketing mix (COTD)</vt:lpstr>
      <vt:lpstr>7p's marketing mix (COTD)</vt:lpstr>
      <vt:lpstr>7p's marketing mix (COTD)</vt:lpstr>
      <vt:lpstr>Market segmentation</vt:lpstr>
      <vt:lpstr>Market segmentation (COTD)</vt:lpstr>
      <vt:lpstr>Market segmentation (COTD)</vt:lpstr>
      <vt:lpstr>Market segmentation (COTD)</vt:lpstr>
      <vt:lpstr>Market segmentation (COTD)</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PRESENTATION REFERENCE: HARVARD WORD COUNT: 1500</dc:title>
  <dc:creator>GURPREET PANNU</dc:creator>
  <cp:lastModifiedBy>GURPREET PANNU</cp:lastModifiedBy>
  <cp:revision>29</cp:revision>
  <dcterms:modified xsi:type="dcterms:W3CDTF">2023-03-21T16:51:33Z</dcterms:modified>
</cp:coreProperties>
</file>