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6" r:id="rId2"/>
    <p:sldId id="308" r:id="rId3"/>
    <p:sldId id="275" r:id="rId4"/>
    <p:sldId id="277" r:id="rId5"/>
    <p:sldId id="278" r:id="rId6"/>
    <p:sldId id="258" r:id="rId7"/>
    <p:sldId id="261" r:id="rId8"/>
    <p:sldId id="262" r:id="rId9"/>
    <p:sldId id="279" r:id="rId10"/>
    <p:sldId id="294" r:id="rId11"/>
    <p:sldId id="295" r:id="rId12"/>
    <p:sldId id="296" r:id="rId13"/>
    <p:sldId id="297" r:id="rId14"/>
    <p:sldId id="298" r:id="rId15"/>
    <p:sldId id="299" r:id="rId16"/>
    <p:sldId id="280" r:id="rId17"/>
    <p:sldId id="300" r:id="rId18"/>
    <p:sldId id="301" r:id="rId19"/>
    <p:sldId id="287" r:id="rId20"/>
    <p:sldId id="307" r:id="rId21"/>
    <p:sldId id="309" r:id="rId22"/>
    <p:sldId id="288" r:id="rId23"/>
    <p:sldId id="289" r:id="rId24"/>
    <p:sldId id="266" r:id="rId25"/>
    <p:sldId id="290" r:id="rId26"/>
    <p:sldId id="293" r:id="rId27"/>
    <p:sldId id="270" r:id="rId28"/>
    <p:sldId id="269" r:id="rId29"/>
    <p:sldId id="271" r:id="rId30"/>
    <p:sldId id="302" r:id="rId31"/>
    <p:sldId id="292" r:id="rId32"/>
    <p:sldId id="305" r:id="rId33"/>
    <p:sldId id="286"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3" d="100"/>
          <a:sy n="73" d="100"/>
        </p:scale>
        <p:origin x="1080" y="3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B3DAD9A-4A91-4093-9808-4D9F6AE833EB}" type="datetimeFigureOut">
              <a:rPr lang="en-US" smtClean="0"/>
              <a:pPr/>
              <a:t>9/19/2023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C80D367-36CF-4304-9A4D-B89C128F4FAD}"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C80D367-36CF-4304-9A4D-B89C128F4FAD}"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C80D367-36CF-4304-9A4D-B89C128F4FAD}" type="slidenum">
              <a:rPr lang="en-GB" smtClean="0"/>
              <a:pPr/>
              <a:t>6</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C80D367-36CF-4304-9A4D-B89C128F4FAD}" type="slidenum">
              <a:rPr lang="en-GB" smtClean="0"/>
              <a:pPr/>
              <a:t>7</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C80D367-36CF-4304-9A4D-B89C128F4FAD}" type="slidenum">
              <a:rPr lang="en-GB" smtClean="0"/>
              <a:pPr/>
              <a:t>8</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C80D367-36CF-4304-9A4D-B89C128F4FAD}" type="slidenum">
              <a:rPr lang="en-GB" smtClean="0"/>
              <a:pPr/>
              <a:t>24</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C80D367-36CF-4304-9A4D-B89C128F4FAD}" type="slidenum">
              <a:rPr lang="en-GB" smtClean="0"/>
              <a:pPr/>
              <a:t>27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C80D367-36CF-4304-9A4D-B89C128F4FAD}" type="slidenum">
              <a:rPr lang="en-GB" smtClean="0"/>
              <a:pPr/>
              <a:t>28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C80D367-36CF-4304-9A4D-B89C128F4FAD}" type="slidenum">
              <a:rPr lang="en-GB" smtClean="0"/>
              <a:pPr/>
              <a:t>29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9/19/2023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9/19/2023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9/19/2023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9/19/2023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9/19/2023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9/19/2023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7.xml"/><Relationship Id="rId1" Type="http://schemas.openxmlformats.org/officeDocument/2006/relationships/audio" Target="file:///C:\Documents%20and%20Settings\ST007.CAMPUS\Local%20Settings\Temporary%20Internet%20Files\Content.IE5\IL4VQD2L\MSj03719780000%5b1%5d.wav"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8.jpeg"/><Relationship Id="rId4" Type="http://schemas.openxmlformats.org/officeDocument/2006/relationships/image" Target="../media/image27.jpeg"/></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3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Materialities</a:t>
            </a:r>
            <a:endParaRPr lang="en-GB" dirty="0"/>
          </a:p>
        </p:txBody>
      </p:sp>
      <p:sp>
        <p:nvSpPr>
          <p:cNvPr id="3" name="Subtitle 2"/>
          <p:cNvSpPr>
            <a:spLocks noGrp="1"/>
          </p:cNvSpPr>
          <p:nvPr>
            <p:ph type="subTitle" idx="1"/>
          </p:nvPr>
        </p:nvSpPr>
        <p:spPr/>
        <p:txBody>
          <a:bodyPr/>
          <a:lstStyle/>
          <a:p>
            <a:r>
              <a:rPr lang="en-GB" dirty="0"/>
              <a:t> </a:t>
            </a:r>
          </a:p>
          <a:p>
            <a:r>
              <a:rPr lang="en-GB" dirty="0"/>
              <a:t>Anthropological generalisations about hunter-gatherers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1CD4B54-6386-AA10-1258-89D7BC0CB04B}"/>
              </a:ext>
            </a:extLst>
          </p:cNvPr>
          <p:cNvSpPr>
            <a:spLocks noGrp="1"/>
          </p:cNvSpPr>
          <p:nvPr>
            <p:ph type="title"/>
          </p:nvPr>
        </p:nvSpPr>
        <p:spPr>
          <a:xfrm>
            <a:off x="571351" y="762001"/>
            <a:ext cx="3060272" cy="1708242"/>
          </a:xfrm>
        </p:spPr>
        <p:txBody>
          <a:bodyPr anchor="ctr">
            <a:normAutofit/>
          </a:bodyPr>
          <a:lstStyle/>
          <a:p>
            <a:r>
              <a:rPr lang="en-GB" sz="3500"/>
              <a:t>Introduction </a:t>
            </a:r>
          </a:p>
        </p:txBody>
      </p:sp>
      <p:sp>
        <p:nvSpPr>
          <p:cNvPr id="3" name="Content Placeholder 2">
            <a:extLst>
              <a:ext uri="{FF2B5EF4-FFF2-40B4-BE49-F238E27FC236}">
                <a16:creationId xmlns:a16="http://schemas.microsoft.com/office/drawing/2014/main" id="{07A1A91B-354B-6AC5-68AF-45831B597410}"/>
              </a:ext>
            </a:extLst>
          </p:cNvPr>
          <p:cNvSpPr>
            <a:spLocks noGrp="1"/>
          </p:cNvSpPr>
          <p:nvPr>
            <p:ph idx="1"/>
          </p:nvPr>
        </p:nvSpPr>
        <p:spPr>
          <a:xfrm>
            <a:off x="571352" y="2470244"/>
            <a:ext cx="3060271" cy="3769834"/>
          </a:xfrm>
        </p:spPr>
        <p:txBody>
          <a:bodyPr anchor="ctr">
            <a:normAutofit/>
          </a:bodyPr>
          <a:lstStyle/>
          <a:p>
            <a:r>
              <a:rPr lang="en-GB" sz="1700"/>
              <a:t>The San [who live by hunting and gathering] in the Kalahari desert, and their materiality</a:t>
            </a:r>
          </a:p>
          <a:p>
            <a:endParaRPr lang="en-GB" sz="1700"/>
          </a:p>
          <a:p>
            <a:r>
              <a:rPr lang="en-GB" sz="1700"/>
              <a:t>Lee, R. B., and I. Devore. 1968. “Problems in the Study of Hunters and Gatherers,” in </a:t>
            </a:r>
            <a:r>
              <a:rPr lang="en-GB" sz="1700" i="1"/>
              <a:t>Man the Hunter</a:t>
            </a:r>
            <a:r>
              <a:rPr lang="en-GB" sz="1700"/>
              <a:t>. Edited by R. B. Lee and I. Devore, pp. 3-13. Chicago: Aldine</a:t>
            </a:r>
          </a:p>
          <a:p>
            <a:endParaRPr lang="en-GB" sz="1700"/>
          </a:p>
          <a:p>
            <a:pPr marL="0" indent="0">
              <a:buNone/>
            </a:pPr>
            <a:endParaRPr lang="en-GB" sz="1700"/>
          </a:p>
        </p:txBody>
      </p:sp>
      <p:sp>
        <p:nvSpPr>
          <p:cNvPr id="25" name="Rectangle 24">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7650" y="0"/>
            <a:ext cx="508634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devore.jpg">
            <a:extLst>
              <a:ext uri="{FF2B5EF4-FFF2-40B4-BE49-F238E27FC236}">
                <a16:creationId xmlns:a16="http://schemas.microsoft.com/office/drawing/2014/main" id="{47AEC354-5338-C36E-E518-77318D58105A}"/>
              </a:ext>
            </a:extLst>
          </p:cNvPr>
          <p:cNvPicPr>
            <a:picLocks noChangeAspect="1"/>
          </p:cNvPicPr>
          <p:nvPr/>
        </p:nvPicPr>
        <p:blipFill rotWithShape="1">
          <a:blip r:embed="rId2" cstate="print"/>
          <a:srcRect l="8294" r="21151"/>
          <a:stretch/>
        </p:blipFill>
        <p:spPr>
          <a:xfrm>
            <a:off x="5105400" y="1755053"/>
            <a:ext cx="2234425" cy="3347894"/>
          </a:xfrm>
          <a:prstGeom prst="rect">
            <a:avLst/>
          </a:prstGeom>
        </p:spPr>
      </p:pic>
    </p:spTree>
    <p:extLst>
      <p:ext uri="{BB962C8B-B14F-4D97-AF65-F5344CB8AC3E}">
        <p14:creationId xmlns:p14="http://schemas.microsoft.com/office/powerpoint/2010/main" val="3879201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endParaRPr lang="en-US"/>
          </a:p>
        </p:txBody>
      </p:sp>
      <p:sp>
        <p:nvSpPr>
          <p:cNvPr id="30723" name="Rectangle 3"/>
          <p:cNvSpPr>
            <a:spLocks noGrp="1" noChangeArrowheads="1"/>
          </p:cNvSpPr>
          <p:nvPr>
            <p:ph type="body" idx="1"/>
          </p:nvPr>
        </p:nvSpPr>
        <p:spPr/>
        <p:txBody>
          <a:bodyPr/>
          <a:lstStyle/>
          <a:p>
            <a:endParaRPr lang="en-US"/>
          </a:p>
        </p:txBody>
      </p:sp>
      <p:pic>
        <p:nvPicPr>
          <p:cNvPr id="30724" name="Picture 4" descr="Kalahari map"/>
          <p:cNvPicPr>
            <a:picLocks noChangeAspect="1" noChangeArrowheads="1"/>
          </p:cNvPicPr>
          <p:nvPr/>
        </p:nvPicPr>
        <p:blipFill>
          <a:blip r:embed="rId2"/>
          <a:srcRect/>
          <a:stretch>
            <a:fillRect/>
          </a:stretch>
        </p:blipFill>
        <p:spPr bwMode="auto">
          <a:xfrm>
            <a:off x="73025" y="-30163"/>
            <a:ext cx="8997950" cy="6918326"/>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endParaRPr lang="en-US"/>
          </a:p>
        </p:txBody>
      </p:sp>
      <p:sp>
        <p:nvSpPr>
          <p:cNvPr id="31747" name="Rectangle 3"/>
          <p:cNvSpPr>
            <a:spLocks noGrp="1" noChangeArrowheads="1"/>
          </p:cNvSpPr>
          <p:nvPr>
            <p:ph type="body" idx="1"/>
          </p:nvPr>
        </p:nvSpPr>
        <p:spPr/>
        <p:txBody>
          <a:bodyPr/>
          <a:lstStyle/>
          <a:p>
            <a:r>
              <a:rPr lang="en-US" dirty="0" err="1"/>
              <a:t>desdesert</a:t>
            </a:r>
            <a:endParaRPr lang="en-US" dirty="0"/>
          </a:p>
        </p:txBody>
      </p:sp>
      <p:pic>
        <p:nvPicPr>
          <p:cNvPr id="31748" name="Picture 4" descr="Kalahari desert"/>
          <p:cNvPicPr>
            <a:picLocks noChangeAspect="1" noChangeArrowheads="1"/>
          </p:cNvPicPr>
          <p:nvPr/>
        </p:nvPicPr>
        <p:blipFill>
          <a:blip r:embed="rId2"/>
          <a:srcRect/>
          <a:stretch>
            <a:fillRect/>
          </a:stretch>
        </p:blipFill>
        <p:spPr bwMode="auto">
          <a:xfrm>
            <a:off x="457200" y="0"/>
            <a:ext cx="4444417" cy="6592766"/>
          </a:xfrm>
          <a:prstGeom prst="rect">
            <a:avLst/>
          </a:prstGeom>
          <a:noFill/>
        </p:spPr>
      </p:pic>
      <p:sp>
        <p:nvSpPr>
          <p:cNvPr id="5" name="TextBox 4"/>
          <p:cNvSpPr txBox="1"/>
          <p:nvPr/>
        </p:nvSpPr>
        <p:spPr>
          <a:xfrm>
            <a:off x="6248400" y="2590800"/>
            <a:ext cx="2057399" cy="2985433"/>
          </a:xfrm>
          <a:prstGeom prst="rect">
            <a:avLst/>
          </a:prstGeom>
          <a:noFill/>
        </p:spPr>
        <p:txBody>
          <a:bodyPr wrap="square" rtlCol="0">
            <a:spAutoFit/>
          </a:bodyPr>
          <a:lstStyle/>
          <a:p>
            <a:r>
              <a:rPr lang="en-US" sz="2400" dirty="0"/>
              <a:t>Kalahari – scrub desert – resources are distributed in space –</a:t>
            </a:r>
          </a:p>
          <a:p>
            <a:endParaRPr lang="en-US" sz="2400" dirty="0"/>
          </a:p>
          <a:p>
            <a:r>
              <a:rPr lang="en-US" sz="4400" dirty="0"/>
              <a:t>mobility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endParaRPr lang="en-US" dirty="0"/>
          </a:p>
        </p:txBody>
      </p:sp>
      <p:pic>
        <p:nvPicPr>
          <p:cNvPr id="4" name="Picture 4" descr="moving"/>
          <p:cNvPicPr>
            <a:picLocks noChangeAspect="1" noChangeArrowheads="1"/>
          </p:cNvPicPr>
          <p:nvPr/>
        </p:nvPicPr>
        <p:blipFill>
          <a:blip r:embed="rId2"/>
          <a:srcRect/>
          <a:stretch>
            <a:fillRect/>
          </a:stretch>
        </p:blipFill>
        <p:spPr bwMode="auto">
          <a:xfrm>
            <a:off x="457200" y="381000"/>
            <a:ext cx="3962400" cy="6035713"/>
          </a:xfrm>
          <a:prstGeom prst="rect">
            <a:avLst/>
          </a:prstGeom>
          <a:noFill/>
        </p:spPr>
      </p:pic>
      <p:sp>
        <p:nvSpPr>
          <p:cNvPr id="5" name="TextBox 4"/>
          <p:cNvSpPr txBox="1"/>
          <p:nvPr/>
        </p:nvSpPr>
        <p:spPr>
          <a:xfrm>
            <a:off x="4800600" y="1447800"/>
            <a:ext cx="3886200" cy="4339650"/>
          </a:xfrm>
          <a:prstGeom prst="rect">
            <a:avLst/>
          </a:prstGeom>
          <a:noFill/>
        </p:spPr>
        <p:txBody>
          <a:bodyPr wrap="square" rtlCol="0">
            <a:spAutoFit/>
          </a:bodyPr>
          <a:lstStyle/>
          <a:p>
            <a:r>
              <a:rPr lang="en-US" sz="4400" dirty="0"/>
              <a:t>Few</a:t>
            </a:r>
          </a:p>
          <a:p>
            <a:r>
              <a:rPr lang="en-US" sz="4400" dirty="0"/>
              <a:t>Acquisitions –</a:t>
            </a:r>
          </a:p>
          <a:p>
            <a:endParaRPr lang="en-US" sz="4400" dirty="0"/>
          </a:p>
          <a:p>
            <a:r>
              <a:rPr lang="en-GB" sz="2400" dirty="0"/>
              <a:t>"...the pure nomad is the poor nomad. Mobility and property are in contradiction" (</a:t>
            </a:r>
            <a:r>
              <a:rPr lang="en-GB" sz="2400" dirty="0" err="1"/>
              <a:t>Sahlins</a:t>
            </a:r>
            <a:r>
              <a:rPr lang="en-GB" sz="2400" dirty="0"/>
              <a:t> 1972:12)</a:t>
            </a:r>
          </a:p>
          <a:p>
            <a:endParaRPr lang="en-GB" sz="2400" dirty="0"/>
          </a:p>
          <a:p>
            <a:r>
              <a:rPr lang="en-GB" sz="2400" i="1" dirty="0"/>
              <a:t>Stone Age Economics</a:t>
            </a:r>
            <a:endParaRPr lang="en-US" sz="2400" i="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Small groups </a:t>
            </a:r>
            <a:r>
              <a:rPr lang="en-GB" sz="2200" dirty="0"/>
              <a:t>(a band is typically 25 people)</a:t>
            </a:r>
            <a:br>
              <a:rPr lang="en-GB" sz="2200" dirty="0"/>
            </a:br>
            <a:r>
              <a:rPr lang="en-GB" sz="2200" dirty="0"/>
              <a:t>A woman can only carry one child at a time</a:t>
            </a:r>
            <a:br>
              <a:rPr lang="en-GB" sz="2200" dirty="0"/>
            </a:br>
            <a:r>
              <a:rPr lang="en-GB" sz="2200" dirty="0"/>
              <a:t>prolonged lactation</a:t>
            </a:r>
            <a:br>
              <a:rPr lang="en-GB" sz="2200" dirty="0"/>
            </a:br>
            <a:r>
              <a:rPr lang="en-GB" sz="2200" dirty="0"/>
              <a:t>post partum taboos on sex</a:t>
            </a:r>
          </a:p>
        </p:txBody>
      </p:sp>
      <p:pic>
        <p:nvPicPr>
          <p:cNvPr id="4" name="Content Placeholder 3" descr="house.jpg"/>
          <p:cNvPicPr>
            <a:picLocks noGrp="1" noChangeAspect="1"/>
          </p:cNvPicPr>
          <p:nvPr>
            <p:ph idx="1"/>
          </p:nvPr>
        </p:nvPicPr>
        <p:blipFill>
          <a:blip r:embed="rId3"/>
          <a:stretch>
            <a:fillRect/>
          </a:stretch>
        </p:blipFill>
        <p:spPr>
          <a:xfrm>
            <a:off x="2032000" y="1958181"/>
            <a:ext cx="5080000" cy="3810000"/>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egalitarian</a:t>
            </a:r>
          </a:p>
        </p:txBody>
      </p:sp>
      <p:sp>
        <p:nvSpPr>
          <p:cNvPr id="3" name="Content Placeholder 2"/>
          <p:cNvSpPr>
            <a:spLocks noGrp="1"/>
          </p:cNvSpPr>
          <p:nvPr>
            <p:ph idx="1"/>
          </p:nvPr>
        </p:nvSpPr>
        <p:spPr/>
        <p:txBody>
          <a:bodyPr>
            <a:normAutofit lnSpcReduction="10000"/>
          </a:bodyPr>
          <a:lstStyle/>
          <a:p>
            <a:r>
              <a:rPr lang="en-GB" dirty="0"/>
              <a:t>Bands are small and fluid. </a:t>
            </a:r>
          </a:p>
          <a:p>
            <a:r>
              <a:rPr lang="en-GB" dirty="0"/>
              <a:t>If a person does not like a decision that has been made by one band they may “vote with their feet” and leave, and join another band. </a:t>
            </a:r>
          </a:p>
          <a:p>
            <a:r>
              <a:rPr lang="en-GB" dirty="0"/>
              <a:t>There is no need to develop a hierarchy for the purpose of conflict resolution</a:t>
            </a:r>
          </a:p>
          <a:p>
            <a:r>
              <a:rPr lang="en-GB" dirty="0"/>
              <a:t>Kalahari hunter-gatherers operate </a:t>
            </a:r>
            <a:r>
              <a:rPr lang="en-GB" b="1" dirty="0"/>
              <a:t>levelling mechanisms </a:t>
            </a:r>
            <a:r>
              <a:rPr lang="en-GB" dirty="0"/>
              <a:t>to maintain their egalitarianism </a:t>
            </a:r>
            <a:r>
              <a:rPr lang="en-GB" dirty="0" err="1"/>
              <a:t>ie</a:t>
            </a:r>
            <a:r>
              <a:rPr lang="en-GB" dirty="0"/>
              <a:t> it is actively promoted</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Sharing </a:t>
            </a:r>
            <a:r>
              <a:rPr lang="en-GB" sz="2700" dirty="0"/>
              <a:t>– a mobile group can neither store nor carry large quantities of  food – it must be shared and eaten immediately</a:t>
            </a:r>
          </a:p>
        </p:txBody>
      </p:sp>
      <p:pic>
        <p:nvPicPr>
          <p:cNvPr id="4" name="Picture 4" descr="giraffe"/>
          <p:cNvPicPr>
            <a:picLocks noGrp="1" noChangeAspect="1" noChangeArrowheads="1"/>
          </p:cNvPicPr>
          <p:nvPr>
            <p:ph idx="1"/>
          </p:nvPr>
        </p:nvPicPr>
        <p:blipFill>
          <a:blip r:embed="rId3"/>
          <a:srcRect/>
          <a:stretch>
            <a:fillRect/>
          </a:stretch>
        </p:blipFill>
        <p:spPr bwMode="auto">
          <a:xfrm>
            <a:off x="1676400" y="1600200"/>
            <a:ext cx="5585553" cy="4525963"/>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endParaRPr lang="en-US" dirty="0"/>
          </a:p>
        </p:txBody>
      </p:sp>
      <p:sp>
        <p:nvSpPr>
          <p:cNvPr id="32771" name="Rectangle 3"/>
          <p:cNvSpPr>
            <a:spLocks noGrp="1" noChangeArrowheads="1"/>
          </p:cNvSpPr>
          <p:nvPr>
            <p:ph type="body" idx="1"/>
          </p:nvPr>
        </p:nvSpPr>
        <p:spPr/>
        <p:txBody>
          <a:bodyPr/>
          <a:lstStyle/>
          <a:p>
            <a:endParaRPr lang="en-US" dirty="0"/>
          </a:p>
        </p:txBody>
      </p:sp>
      <p:pic>
        <p:nvPicPr>
          <p:cNvPr id="32772" name="Picture 4" descr="prickly pear"/>
          <p:cNvPicPr>
            <a:picLocks noChangeAspect="1" noChangeArrowheads="1"/>
          </p:cNvPicPr>
          <p:nvPr/>
        </p:nvPicPr>
        <p:blipFill>
          <a:blip r:embed="rId2"/>
          <a:srcRect/>
          <a:stretch>
            <a:fillRect/>
          </a:stretch>
        </p:blipFill>
        <p:spPr bwMode="auto">
          <a:xfrm>
            <a:off x="1219200" y="533400"/>
            <a:ext cx="3747948" cy="5721350"/>
          </a:xfrm>
          <a:prstGeom prst="rect">
            <a:avLst/>
          </a:prstGeom>
          <a:noFill/>
        </p:spPr>
      </p:pic>
      <p:sp>
        <p:nvSpPr>
          <p:cNvPr id="5" name="TextBox 4"/>
          <p:cNvSpPr txBox="1"/>
          <p:nvPr/>
        </p:nvSpPr>
        <p:spPr>
          <a:xfrm>
            <a:off x="5334000" y="685800"/>
            <a:ext cx="3276601" cy="5016758"/>
          </a:xfrm>
          <a:prstGeom prst="rect">
            <a:avLst/>
          </a:prstGeom>
          <a:noFill/>
        </p:spPr>
        <p:txBody>
          <a:bodyPr wrap="square" rtlCol="0">
            <a:spAutoFit/>
          </a:bodyPr>
          <a:lstStyle/>
          <a:p>
            <a:endParaRPr lang="en-US" sz="2000"/>
          </a:p>
          <a:p>
            <a:r>
              <a:rPr lang="en-US" sz="2000"/>
              <a:t>Women </a:t>
            </a:r>
            <a:r>
              <a:rPr lang="en-US" sz="2000" dirty="0"/>
              <a:t>gather food in areas under a day’s walk away from the camp</a:t>
            </a:r>
          </a:p>
          <a:p>
            <a:endParaRPr lang="en-US" sz="2000" dirty="0"/>
          </a:p>
          <a:p>
            <a:r>
              <a:rPr lang="en-US" sz="2000" dirty="0"/>
              <a:t>What they collect makes up about 70% of the daily calorific intake of the group</a:t>
            </a:r>
          </a:p>
          <a:p>
            <a:endParaRPr lang="en-US" sz="2000" dirty="0"/>
          </a:p>
          <a:p>
            <a:r>
              <a:rPr lang="en-US" sz="2000" dirty="0"/>
              <a:t>Some of this food is eaten where it is collected, most is carried back to camp in skin bags</a:t>
            </a:r>
          </a:p>
          <a:p>
            <a:endParaRPr lang="en-US" sz="2000" dirty="0"/>
          </a:p>
          <a:p>
            <a:r>
              <a:rPr lang="en-US" sz="2000" dirty="0"/>
              <a:t>The food women get is not always shared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a:t>Mopane</a:t>
            </a:r>
            <a:r>
              <a:rPr lang="en-US" dirty="0"/>
              <a:t> worms…and </a:t>
            </a:r>
            <a:r>
              <a:rPr lang="en-US" dirty="0" err="1"/>
              <a:t>tsama</a:t>
            </a:r>
            <a:r>
              <a:rPr lang="en-US" dirty="0"/>
              <a:t> melons…and eggs</a:t>
            </a:r>
          </a:p>
        </p:txBody>
      </p:sp>
      <p:pic>
        <p:nvPicPr>
          <p:cNvPr id="4" name="Content Placeholder 3" descr="mopane.jpg"/>
          <p:cNvPicPr>
            <a:picLocks noGrp="1" noChangeAspect="1"/>
          </p:cNvPicPr>
          <p:nvPr>
            <p:ph idx="1"/>
          </p:nvPr>
        </p:nvPicPr>
        <p:blipFill>
          <a:blip r:embed="rId2"/>
          <a:stretch>
            <a:fillRect/>
          </a:stretch>
        </p:blipFill>
        <p:spPr>
          <a:xfrm>
            <a:off x="609600" y="1676400"/>
            <a:ext cx="3444052" cy="2231746"/>
          </a:xfrm>
        </p:spPr>
      </p:pic>
      <p:pic>
        <p:nvPicPr>
          <p:cNvPr id="5" name="Picture 4" descr="tsama.jpg"/>
          <p:cNvPicPr>
            <a:picLocks noChangeAspect="1"/>
          </p:cNvPicPr>
          <p:nvPr/>
        </p:nvPicPr>
        <p:blipFill>
          <a:blip r:embed="rId3"/>
          <a:stretch>
            <a:fillRect/>
          </a:stretch>
        </p:blipFill>
        <p:spPr>
          <a:xfrm>
            <a:off x="4648200" y="1676400"/>
            <a:ext cx="3429000" cy="4572000"/>
          </a:xfrm>
          <a:prstGeom prst="rect">
            <a:avLst/>
          </a:prstGeom>
        </p:spPr>
      </p:pic>
      <p:pic>
        <p:nvPicPr>
          <p:cNvPr id="7" name="Picture 6" descr="helgfowl23.jpg"/>
          <p:cNvPicPr>
            <a:picLocks noChangeAspect="1"/>
          </p:cNvPicPr>
          <p:nvPr/>
        </p:nvPicPr>
        <p:blipFill>
          <a:blip r:embed="rId4"/>
          <a:stretch>
            <a:fillRect/>
          </a:stretch>
        </p:blipFill>
        <p:spPr>
          <a:xfrm>
            <a:off x="914400" y="4114800"/>
            <a:ext cx="3200400" cy="24003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Women collect underground tubers using digging sticks</a:t>
            </a:r>
          </a:p>
        </p:txBody>
      </p:sp>
      <p:pic>
        <p:nvPicPr>
          <p:cNvPr id="4" name="Content Placeholder 3" descr="tuber1.jpg"/>
          <p:cNvPicPr>
            <a:picLocks noGrp="1" noChangeAspect="1"/>
          </p:cNvPicPr>
          <p:nvPr>
            <p:ph idx="1"/>
          </p:nvPr>
        </p:nvPicPr>
        <p:blipFill>
          <a:blip r:embed="rId2"/>
          <a:stretch>
            <a:fillRect/>
          </a:stretch>
        </p:blipFill>
        <p:spPr>
          <a:xfrm>
            <a:off x="4343400" y="2971800"/>
            <a:ext cx="4267200" cy="3442208"/>
          </a:xfrm>
        </p:spPr>
      </p:pic>
      <p:pic>
        <p:nvPicPr>
          <p:cNvPr id="5" name="Picture 4" descr="tubers.jpg"/>
          <p:cNvPicPr>
            <a:picLocks noChangeAspect="1"/>
          </p:cNvPicPr>
          <p:nvPr/>
        </p:nvPicPr>
        <p:blipFill>
          <a:blip r:embed="rId3"/>
          <a:stretch>
            <a:fillRect/>
          </a:stretch>
        </p:blipFill>
        <p:spPr>
          <a:xfrm>
            <a:off x="533400" y="1676400"/>
            <a:ext cx="3606800" cy="27051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t>Women may also bring back small animals that they come across </a:t>
            </a:r>
          </a:p>
        </p:txBody>
      </p:sp>
      <p:pic>
        <p:nvPicPr>
          <p:cNvPr id="6" name="Picture 5" descr="leopard.jpg"/>
          <p:cNvPicPr>
            <a:picLocks noChangeAspect="1"/>
          </p:cNvPicPr>
          <p:nvPr/>
        </p:nvPicPr>
        <p:blipFill>
          <a:blip r:embed="rId2"/>
          <a:stretch>
            <a:fillRect/>
          </a:stretch>
        </p:blipFill>
        <p:spPr>
          <a:xfrm>
            <a:off x="4038600" y="2438400"/>
            <a:ext cx="4267200" cy="3200400"/>
          </a:xfrm>
          <a:prstGeom prst="rect">
            <a:avLst/>
          </a:prstGeom>
        </p:spPr>
      </p:pic>
      <p:pic>
        <p:nvPicPr>
          <p:cNvPr id="7" name="Picture 6" descr="P20070901-0724-Africa-0829--Botswana--Savute--Guinea-Fowl.jpg"/>
          <p:cNvPicPr>
            <a:picLocks noChangeAspect="1"/>
          </p:cNvPicPr>
          <p:nvPr/>
        </p:nvPicPr>
        <p:blipFill>
          <a:blip r:embed="rId3"/>
          <a:stretch>
            <a:fillRect/>
          </a:stretch>
        </p:blipFill>
        <p:spPr>
          <a:xfrm>
            <a:off x="838200" y="1963102"/>
            <a:ext cx="3348612" cy="2412047"/>
          </a:xfrm>
          <a:prstGeom prst="rect">
            <a:avLst/>
          </a:prstGeom>
        </p:spPr>
      </p:pic>
      <p:sp>
        <p:nvSpPr>
          <p:cNvPr id="8" name="Content Placeholder 7"/>
          <p:cNvSpPr>
            <a:spLocks noGrp="1"/>
          </p:cNvSpPr>
          <p:nvPr>
            <p:ph idx="1"/>
          </p:nvPr>
        </p:nvSpPr>
        <p:spPr>
          <a:xfrm>
            <a:off x="304800" y="1676400"/>
            <a:ext cx="8229600" cy="4525963"/>
          </a:xfrm>
        </p:spPr>
        <p:txBody>
          <a:bodyPr/>
          <a:lstStyle/>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toolkit.jpg"/>
          <p:cNvPicPr>
            <a:picLocks noGrp="1" noChangeAspect="1"/>
          </p:cNvPicPr>
          <p:nvPr>
            <p:ph idx="1"/>
          </p:nvPr>
        </p:nvPicPr>
        <p:blipFill>
          <a:blip r:embed="rId2"/>
          <a:stretch>
            <a:fillRect/>
          </a:stretch>
        </p:blipFill>
        <p:spPr>
          <a:xfrm>
            <a:off x="381000" y="1600200"/>
            <a:ext cx="3227614" cy="3765550"/>
          </a:xfrm>
        </p:spPr>
      </p:pic>
      <p:sp>
        <p:nvSpPr>
          <p:cNvPr id="5" name="TextBox 4"/>
          <p:cNvSpPr txBox="1"/>
          <p:nvPr/>
        </p:nvSpPr>
        <p:spPr>
          <a:xfrm>
            <a:off x="3962400" y="1905000"/>
            <a:ext cx="4419600" cy="4678204"/>
          </a:xfrm>
          <a:prstGeom prst="rect">
            <a:avLst/>
          </a:prstGeom>
          <a:noFill/>
        </p:spPr>
        <p:txBody>
          <a:bodyPr wrap="square" rtlCol="0">
            <a:spAutoFit/>
          </a:bodyPr>
          <a:lstStyle/>
          <a:p>
            <a:r>
              <a:rPr lang="en-US" sz="2800" dirty="0"/>
              <a:t>Men carry a </a:t>
            </a:r>
            <a:r>
              <a:rPr lang="en-US" sz="2800" dirty="0" err="1"/>
              <a:t>standardised</a:t>
            </a:r>
            <a:r>
              <a:rPr lang="en-US" sz="2800" dirty="0"/>
              <a:t> toolkit , all in a skin bag, consisting of:</a:t>
            </a:r>
          </a:p>
          <a:p>
            <a:r>
              <a:rPr lang="en-US" sz="2800" dirty="0"/>
              <a:t>A bow</a:t>
            </a:r>
          </a:p>
          <a:p>
            <a:r>
              <a:rPr lang="en-US" sz="2800" dirty="0"/>
              <a:t>A quiver containing a number of poisoned arrows</a:t>
            </a:r>
          </a:p>
          <a:p>
            <a:r>
              <a:rPr lang="en-US" sz="2800" dirty="0"/>
              <a:t>A short digging stick (for water tubers)</a:t>
            </a:r>
          </a:p>
          <a:p>
            <a:r>
              <a:rPr lang="en-US" sz="2800" dirty="0"/>
              <a:t>A short stabbing spear</a:t>
            </a:r>
          </a:p>
          <a:p>
            <a:r>
              <a:rPr lang="en-US" sz="2800" dirty="0"/>
              <a:t>A pair of </a:t>
            </a:r>
            <a:r>
              <a:rPr lang="en-US" sz="2800" dirty="0" err="1"/>
              <a:t>firesticks</a:t>
            </a:r>
            <a:endParaRPr lang="en-US" sz="2800" dirty="0"/>
          </a:p>
          <a:p>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endParaRPr lang="en-US" sz="2400" dirty="0"/>
          </a:p>
        </p:txBody>
      </p:sp>
      <p:pic>
        <p:nvPicPr>
          <p:cNvPr id="4" name="Content Placeholder 3" descr="poison better.jpg"/>
          <p:cNvPicPr>
            <a:picLocks noGrp="1" noChangeAspect="1"/>
          </p:cNvPicPr>
          <p:nvPr>
            <p:ph idx="1"/>
          </p:nvPr>
        </p:nvPicPr>
        <p:blipFill>
          <a:blip r:embed="rId2"/>
          <a:stretch>
            <a:fillRect/>
          </a:stretch>
        </p:blipFill>
        <p:spPr>
          <a:xfrm>
            <a:off x="609600" y="1600200"/>
            <a:ext cx="3067050" cy="2228850"/>
          </a:xfrm>
        </p:spPr>
      </p:pic>
      <p:sp>
        <p:nvSpPr>
          <p:cNvPr id="7" name="Rectangle 6"/>
          <p:cNvSpPr/>
          <p:nvPr/>
        </p:nvSpPr>
        <p:spPr>
          <a:xfrm>
            <a:off x="4038600" y="1752600"/>
            <a:ext cx="4648200" cy="4154984"/>
          </a:xfrm>
          <a:prstGeom prst="rect">
            <a:avLst/>
          </a:prstGeom>
        </p:spPr>
        <p:txBody>
          <a:bodyPr wrap="square">
            <a:spAutoFit/>
          </a:bodyPr>
          <a:lstStyle/>
          <a:p>
            <a:pPr lvl="0">
              <a:spcBef>
                <a:spcPct val="0"/>
              </a:spcBef>
            </a:pPr>
            <a:r>
              <a:rPr lang="en-US" sz="2400" dirty="0">
                <a:solidFill>
                  <a:prstClr val="black"/>
                </a:solidFill>
                <a:ea typeface="+mj-ea"/>
                <a:cs typeface="+mj-cs"/>
              </a:rPr>
              <a:t>San hunters each make their own arrows with distinctive individual markings on them (a notch on the blade for example).</a:t>
            </a:r>
          </a:p>
          <a:p>
            <a:pPr lvl="0">
              <a:spcBef>
                <a:spcPct val="0"/>
              </a:spcBef>
            </a:pPr>
            <a:endParaRPr lang="en-US" sz="2400" dirty="0">
              <a:solidFill>
                <a:prstClr val="black"/>
              </a:solidFill>
              <a:ea typeface="+mj-ea"/>
              <a:cs typeface="+mj-cs"/>
            </a:endParaRPr>
          </a:p>
          <a:p>
            <a:pPr lvl="0">
              <a:spcBef>
                <a:spcPct val="0"/>
              </a:spcBef>
            </a:pPr>
            <a:r>
              <a:rPr lang="en-US" sz="2400" dirty="0">
                <a:solidFill>
                  <a:prstClr val="black"/>
                </a:solidFill>
                <a:ea typeface="+mj-ea"/>
                <a:cs typeface="+mj-cs"/>
              </a:rPr>
              <a:t>They distribute these arrows amongst each of their fellow hunters’ quivers. </a:t>
            </a:r>
          </a:p>
          <a:p>
            <a:pPr lvl="0">
              <a:spcBef>
                <a:spcPct val="0"/>
              </a:spcBef>
            </a:pPr>
            <a:endParaRPr lang="en-US" sz="2400" dirty="0">
              <a:solidFill>
                <a:prstClr val="black"/>
              </a:solidFill>
              <a:ea typeface="+mj-ea"/>
              <a:cs typeface="+mj-cs"/>
            </a:endParaRPr>
          </a:p>
          <a:p>
            <a:pPr lvl="0">
              <a:spcBef>
                <a:spcPct val="0"/>
              </a:spcBef>
            </a:pPr>
            <a:r>
              <a:rPr lang="en-US" sz="2400" dirty="0">
                <a:solidFill>
                  <a:prstClr val="black"/>
                </a:solidFill>
                <a:ea typeface="+mj-ea"/>
                <a:cs typeface="+mj-cs"/>
              </a:rPr>
              <a:t>Before a hunt the arrows are poisoned.</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dirty="0"/>
              <a:t>The first arrow that a man shoots into an animal is not intended to kill it outright (the arrows are too small and flimsy for that) but rather to inject the poison of the arrow into the bloodstream of the animal.</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endParaRPr lang="en-US"/>
          </a:p>
        </p:txBody>
      </p:sp>
      <p:sp>
        <p:nvSpPr>
          <p:cNvPr id="33795" name="Rectangle 3"/>
          <p:cNvSpPr>
            <a:spLocks noGrp="1" noChangeArrowheads="1"/>
          </p:cNvSpPr>
          <p:nvPr>
            <p:ph type="body" idx="1"/>
          </p:nvPr>
        </p:nvSpPr>
        <p:spPr/>
        <p:txBody>
          <a:bodyPr/>
          <a:lstStyle/>
          <a:p>
            <a:endParaRPr lang="en-US" dirty="0"/>
          </a:p>
        </p:txBody>
      </p:sp>
      <p:sp>
        <p:nvSpPr>
          <p:cNvPr id="5" name="TextBox 4"/>
          <p:cNvSpPr txBox="1"/>
          <p:nvPr/>
        </p:nvSpPr>
        <p:spPr>
          <a:xfrm>
            <a:off x="4114800" y="1981200"/>
            <a:ext cx="4648201" cy="2862322"/>
          </a:xfrm>
          <a:prstGeom prst="rect">
            <a:avLst/>
          </a:prstGeom>
          <a:noFill/>
        </p:spPr>
        <p:txBody>
          <a:bodyPr wrap="square" rtlCol="0">
            <a:spAutoFit/>
          </a:bodyPr>
          <a:lstStyle/>
          <a:p>
            <a:r>
              <a:rPr lang="en-US" dirty="0"/>
              <a:t>Having done that successfully, the men follow the animal, by tracking its spoor, for the 3-4 days it takes for the animal to weaken sufficiently for them to approach it and kill it with their spears.</a:t>
            </a:r>
          </a:p>
          <a:p>
            <a:endParaRPr lang="en-US" dirty="0"/>
          </a:p>
          <a:p>
            <a:r>
              <a:rPr lang="en-US" dirty="0"/>
              <a:t>By this time, they can be some way away from camp and will have had to make fire and dig for water tubers along the track. </a:t>
            </a:r>
          </a:p>
          <a:p>
            <a:endParaRPr lang="en-US" dirty="0"/>
          </a:p>
        </p:txBody>
      </p:sp>
      <p:pic>
        <p:nvPicPr>
          <p:cNvPr id="6" name="Picture 5" descr="persistence-hunting.jpg"/>
          <p:cNvPicPr>
            <a:picLocks noChangeAspect="1"/>
          </p:cNvPicPr>
          <p:nvPr/>
        </p:nvPicPr>
        <p:blipFill>
          <a:blip r:embed="rId2"/>
          <a:stretch>
            <a:fillRect/>
          </a:stretch>
        </p:blipFill>
        <p:spPr>
          <a:xfrm>
            <a:off x="990600" y="1981200"/>
            <a:ext cx="2543175" cy="32004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descr="Bushmen_returning_from_hunt.jpg"/>
          <p:cNvPicPr>
            <a:picLocks noGrp="1" noChangeAspect="1"/>
          </p:cNvPicPr>
          <p:nvPr>
            <p:ph idx="1"/>
          </p:nvPr>
        </p:nvPicPr>
        <p:blipFill>
          <a:blip r:embed="rId2"/>
          <a:stretch>
            <a:fillRect/>
          </a:stretch>
        </p:blipFill>
        <p:spPr>
          <a:xfrm>
            <a:off x="533400" y="2209800"/>
            <a:ext cx="7241434" cy="3908838"/>
          </a:xfrm>
        </p:spPr>
      </p:pic>
      <p:sp>
        <p:nvSpPr>
          <p:cNvPr id="5" name="TextBox 4"/>
          <p:cNvSpPr txBox="1"/>
          <p:nvPr/>
        </p:nvSpPr>
        <p:spPr>
          <a:xfrm>
            <a:off x="5334000" y="1295401"/>
            <a:ext cx="2895601" cy="5109091"/>
          </a:xfrm>
          <a:prstGeom prst="rect">
            <a:avLst/>
          </a:prstGeom>
          <a:solidFill>
            <a:schemeClr val="bg2">
              <a:lumMod val="25000"/>
            </a:schemeClr>
          </a:solidFill>
        </p:spPr>
        <p:txBody>
          <a:bodyPr wrap="square" rtlCol="0">
            <a:spAutoFit/>
          </a:bodyPr>
          <a:lstStyle/>
          <a:p>
            <a:r>
              <a:rPr lang="en-US" sz="2800" dirty="0">
                <a:solidFill>
                  <a:schemeClr val="bg1"/>
                </a:solidFill>
              </a:rPr>
              <a:t>Once the animal is killed some parts are eaten by the hunters at the kill site, but the majority of the meat, or at least what can be carried, is taken back to camp for sharing</a:t>
            </a:r>
          </a:p>
          <a:p>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The person who has ownership of the kill, that is the </a:t>
            </a:r>
            <a:r>
              <a:rPr lang="en-US" i="1" dirty="0"/>
              <a:t>kudos</a:t>
            </a:r>
            <a:r>
              <a:rPr lang="en-US" dirty="0"/>
              <a:t> and responsibility of sharing, is not the hunter who fired the initial poisoned shot, nor is it the hunter who finally killed the animal, but rather it is the man who made the arrow that first went in to the animal.</a:t>
            </a:r>
          </a:p>
          <a:p>
            <a:r>
              <a:rPr lang="en-US" dirty="0"/>
              <a:t>Lee described this as one of the </a:t>
            </a:r>
            <a:r>
              <a:rPr lang="en-US" b="1" dirty="0" err="1"/>
              <a:t>levelling</a:t>
            </a:r>
            <a:r>
              <a:rPr lang="en-US" b="1" dirty="0"/>
              <a:t> mechanisms </a:t>
            </a:r>
            <a:r>
              <a:rPr lang="en-US" dirty="0"/>
              <a:t>of Kalahari hunter-gatherers.</a:t>
            </a:r>
          </a:p>
          <a:p>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4" name="AutoShape 4"/>
          <p:cNvSpPr>
            <a:spLocks noChangeArrowheads="1"/>
          </p:cNvSpPr>
          <p:nvPr/>
        </p:nvSpPr>
        <p:spPr bwMode="auto">
          <a:xfrm>
            <a:off x="685800" y="304800"/>
            <a:ext cx="3429000" cy="3429000"/>
          </a:xfrm>
          <a:prstGeom prst="flowChartConnector">
            <a:avLst/>
          </a:prstGeom>
          <a:solidFill>
            <a:schemeClr val="accent1"/>
          </a:solidFill>
          <a:ln w="9525">
            <a:solidFill>
              <a:schemeClr val="tx1"/>
            </a:solidFill>
            <a:round/>
            <a:headEnd/>
            <a:tailEnd/>
          </a:ln>
          <a:effectLst/>
        </p:spPr>
        <p:txBody>
          <a:bodyPr wrap="none" anchor="ctr"/>
          <a:lstStyle/>
          <a:p>
            <a:pPr algn="ctr"/>
            <a:endParaRPr lang="en-US" sz="2400">
              <a:latin typeface="Times New Roman" pitchFamily="18" charset="0"/>
            </a:endParaRPr>
          </a:p>
        </p:txBody>
      </p:sp>
      <p:sp>
        <p:nvSpPr>
          <p:cNvPr id="15366" name="Text Box 6"/>
          <p:cNvSpPr txBox="1">
            <a:spLocks noChangeArrowheads="1"/>
          </p:cNvSpPr>
          <p:nvPr/>
        </p:nvSpPr>
        <p:spPr bwMode="auto">
          <a:xfrm>
            <a:off x="1828800" y="3429000"/>
            <a:ext cx="2286000" cy="457200"/>
          </a:xfrm>
          <a:prstGeom prst="rect">
            <a:avLst/>
          </a:prstGeom>
          <a:noFill/>
          <a:ln w="9525">
            <a:noFill/>
            <a:miter lim="800000"/>
            <a:headEnd/>
            <a:tailEnd/>
          </a:ln>
          <a:effectLst/>
        </p:spPr>
        <p:txBody>
          <a:bodyPr>
            <a:spAutoFit/>
          </a:bodyPr>
          <a:lstStyle/>
          <a:p>
            <a:r>
              <a:rPr lang="en-GB" sz="2400">
                <a:latin typeface="Times New Roman" pitchFamily="18" charset="0"/>
              </a:rPr>
              <a:t>non-acquisitive</a:t>
            </a:r>
          </a:p>
        </p:txBody>
      </p:sp>
      <p:sp>
        <p:nvSpPr>
          <p:cNvPr id="15367" name="Text Box 7"/>
          <p:cNvSpPr txBox="1">
            <a:spLocks noChangeArrowheads="1"/>
          </p:cNvSpPr>
          <p:nvPr/>
        </p:nvSpPr>
        <p:spPr bwMode="auto">
          <a:xfrm>
            <a:off x="3048000" y="2286000"/>
            <a:ext cx="1676400" cy="457200"/>
          </a:xfrm>
          <a:prstGeom prst="rect">
            <a:avLst/>
          </a:prstGeom>
          <a:noFill/>
          <a:ln w="9525">
            <a:noFill/>
            <a:miter lim="800000"/>
            <a:headEnd/>
            <a:tailEnd/>
          </a:ln>
          <a:effectLst/>
        </p:spPr>
        <p:txBody>
          <a:bodyPr>
            <a:spAutoFit/>
          </a:bodyPr>
          <a:lstStyle/>
          <a:p>
            <a:r>
              <a:rPr lang="en-GB" sz="2400">
                <a:latin typeface="Times New Roman" pitchFamily="18" charset="0"/>
              </a:rPr>
              <a:t>egalitarian</a:t>
            </a:r>
          </a:p>
        </p:txBody>
      </p:sp>
      <p:sp>
        <p:nvSpPr>
          <p:cNvPr id="15368" name="Text Box 8"/>
          <p:cNvSpPr txBox="1">
            <a:spLocks noChangeArrowheads="1"/>
          </p:cNvSpPr>
          <p:nvPr/>
        </p:nvSpPr>
        <p:spPr bwMode="auto">
          <a:xfrm>
            <a:off x="381000" y="2479675"/>
            <a:ext cx="1446213" cy="457200"/>
          </a:xfrm>
          <a:prstGeom prst="rect">
            <a:avLst/>
          </a:prstGeom>
          <a:noFill/>
          <a:ln w="9525">
            <a:noFill/>
            <a:miter lim="800000"/>
            <a:headEnd/>
            <a:tailEnd/>
          </a:ln>
          <a:effectLst/>
        </p:spPr>
        <p:txBody>
          <a:bodyPr>
            <a:spAutoFit/>
          </a:bodyPr>
          <a:lstStyle/>
          <a:p>
            <a:r>
              <a:rPr lang="en-GB" sz="2400">
                <a:latin typeface="Times New Roman" pitchFamily="18" charset="0"/>
              </a:rPr>
              <a:t>sharing</a:t>
            </a:r>
          </a:p>
        </p:txBody>
      </p:sp>
      <p:sp>
        <p:nvSpPr>
          <p:cNvPr id="15369" name="Text Box 9"/>
          <p:cNvSpPr txBox="1">
            <a:spLocks noChangeArrowheads="1"/>
          </p:cNvSpPr>
          <p:nvPr/>
        </p:nvSpPr>
        <p:spPr bwMode="auto">
          <a:xfrm>
            <a:off x="533400" y="498475"/>
            <a:ext cx="2343150" cy="457200"/>
          </a:xfrm>
          <a:prstGeom prst="rect">
            <a:avLst/>
          </a:prstGeom>
          <a:noFill/>
          <a:ln w="9525">
            <a:noFill/>
            <a:miter lim="800000"/>
            <a:headEnd/>
            <a:tailEnd/>
          </a:ln>
          <a:effectLst/>
        </p:spPr>
        <p:txBody>
          <a:bodyPr>
            <a:spAutoFit/>
          </a:bodyPr>
          <a:lstStyle/>
          <a:p>
            <a:r>
              <a:rPr lang="en-GB" sz="2400">
                <a:latin typeface="Times New Roman" pitchFamily="18" charset="0"/>
              </a:rPr>
              <a:t>small groups</a:t>
            </a:r>
          </a:p>
        </p:txBody>
      </p:sp>
      <p:sp>
        <p:nvSpPr>
          <p:cNvPr id="15370" name="Text Box 10"/>
          <p:cNvSpPr txBox="1">
            <a:spLocks noChangeArrowheads="1"/>
          </p:cNvSpPr>
          <p:nvPr/>
        </p:nvSpPr>
        <p:spPr bwMode="auto">
          <a:xfrm>
            <a:off x="3048000" y="650875"/>
            <a:ext cx="1622425" cy="457200"/>
          </a:xfrm>
          <a:prstGeom prst="rect">
            <a:avLst/>
          </a:prstGeom>
          <a:noFill/>
          <a:ln w="9525">
            <a:noFill/>
            <a:miter lim="800000"/>
            <a:headEnd/>
            <a:tailEnd/>
          </a:ln>
          <a:effectLst/>
        </p:spPr>
        <p:txBody>
          <a:bodyPr>
            <a:spAutoFit/>
          </a:bodyPr>
          <a:lstStyle/>
          <a:p>
            <a:r>
              <a:rPr lang="en-GB" sz="2400">
                <a:latin typeface="Times New Roman" pitchFamily="18" charset="0"/>
              </a:rPr>
              <a:t>mobile</a:t>
            </a:r>
          </a:p>
        </p:txBody>
      </p:sp>
      <p:sp>
        <p:nvSpPr>
          <p:cNvPr id="15376" name="Text Box 16"/>
          <p:cNvSpPr txBox="1">
            <a:spLocks noChangeArrowheads="1"/>
          </p:cNvSpPr>
          <p:nvPr/>
        </p:nvSpPr>
        <p:spPr bwMode="auto">
          <a:xfrm>
            <a:off x="4251325" y="346075"/>
            <a:ext cx="4394200" cy="1187450"/>
          </a:xfrm>
          <a:prstGeom prst="rect">
            <a:avLst/>
          </a:prstGeom>
          <a:noFill/>
          <a:ln w="9525">
            <a:noFill/>
            <a:miter lim="800000"/>
            <a:headEnd/>
            <a:tailEnd/>
          </a:ln>
          <a:effectLst/>
        </p:spPr>
        <p:txBody>
          <a:bodyPr wrap="none">
            <a:spAutoFit/>
          </a:bodyPr>
          <a:lstStyle/>
          <a:p>
            <a:r>
              <a:rPr lang="en-GB" sz="2400">
                <a:latin typeface="Times New Roman" pitchFamily="18" charset="0"/>
              </a:rPr>
              <a:t>Lee and Devore’s “nomadic style”</a:t>
            </a:r>
          </a:p>
          <a:p>
            <a:r>
              <a:rPr lang="en-GB" sz="2400">
                <a:latin typeface="Times New Roman" pitchFamily="18" charset="0"/>
              </a:rPr>
              <a:t> model of hunter-gatherers,</a:t>
            </a:r>
          </a:p>
          <a:p>
            <a:r>
              <a:rPr lang="en-GB" sz="2400">
                <a:latin typeface="Times New Roman" pitchFamily="18" charset="0"/>
              </a:rPr>
              <a:t> based on the San of the Kalahari</a:t>
            </a:r>
          </a:p>
        </p:txBody>
      </p:sp>
      <p:pic>
        <p:nvPicPr>
          <p:cNvPr id="15378" name="MSj03719780000[1].wav">
            <a:hlinkClick r:id="" action="ppaction://media"/>
          </p:cNvPr>
          <p:cNvPicPr>
            <a:picLocks noRot="1" noChangeAspect="1" noChangeArrowheads="1"/>
          </p:cNvPicPr>
          <p:nvPr>
            <a:audioFile r:link="rId1"/>
          </p:nvPr>
        </p:nvPicPr>
        <p:blipFill>
          <a:blip r:embed="rId3"/>
          <a:srcRect/>
          <a:stretch>
            <a:fillRect/>
          </a:stretch>
        </p:blipFill>
        <p:spPr bwMode="auto">
          <a:xfrm>
            <a:off x="4419600" y="3484563"/>
            <a:ext cx="304800" cy="304800"/>
          </a:xfrm>
          <a:prstGeom prst="rect">
            <a:avLst/>
          </a:prstGeom>
          <a:noFill/>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537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0920" fill="hold"/>
                                        <p:tgtEl>
                                          <p:spTgt spid="15378"/>
                                        </p:tgtEl>
                                      </p:cBhvr>
                                    </p:cmd>
                                  </p:childTnLst>
                                </p:cTn>
                              </p:par>
                            </p:childTnLst>
                          </p:cTn>
                        </p:par>
                      </p:childTnLst>
                    </p:cTn>
                  </p:par>
                </p:childTnLst>
              </p:cTn>
              <p:nextCondLst>
                <p:cond evt="onClick" delay="0">
                  <p:tgtEl>
                    <p:spTgt spid="15378"/>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15378"/>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330A8-5C25-BB81-7486-546880CEBBCA}"/>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8EFB255E-1804-884B-BABC-1A700BF3EACD}"/>
              </a:ext>
            </a:extLst>
          </p:cNvPr>
          <p:cNvSpPr>
            <a:spLocks noGrp="1"/>
          </p:cNvSpPr>
          <p:nvPr>
            <p:ph idx="1"/>
          </p:nvPr>
        </p:nvSpPr>
        <p:spPr/>
        <p:txBody>
          <a:bodyPr/>
          <a:lstStyle/>
          <a:p>
            <a:r>
              <a:rPr lang="en-GB" dirty="0"/>
              <a:t>Is this the “original affluent society”?</a:t>
            </a:r>
          </a:p>
          <a:p>
            <a:r>
              <a:rPr lang="en-GB" dirty="0"/>
              <a:t>Can we make generalisations about people based on their economy [the way they get their food] alone?</a:t>
            </a:r>
          </a:p>
          <a:p>
            <a:r>
              <a:rPr lang="en-GB" dirty="0"/>
              <a:t>How does a study of San materiality add to our understanding of their way of life?</a:t>
            </a:r>
          </a:p>
          <a:p>
            <a:endParaRPr lang="en-GB" dirty="0"/>
          </a:p>
        </p:txBody>
      </p:sp>
    </p:spTree>
    <p:extLst>
      <p:ext uri="{BB962C8B-B14F-4D97-AF65-F5344CB8AC3E}">
        <p14:creationId xmlns:p14="http://schemas.microsoft.com/office/powerpoint/2010/main" val="4617758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40F89-DE16-25DF-F261-F392FCB9FB63}"/>
              </a:ext>
            </a:extLst>
          </p:cNvPr>
          <p:cNvSpPr>
            <a:spLocks noGrp="1"/>
          </p:cNvSpPr>
          <p:nvPr>
            <p:ph type="title"/>
          </p:nvPr>
        </p:nvSpPr>
        <p:spPr/>
        <p:txBody>
          <a:bodyPr/>
          <a:lstStyle/>
          <a:p>
            <a:r>
              <a:rPr lang="en-GB" dirty="0"/>
              <a:t>“Storing” hunter-gatherers</a:t>
            </a:r>
          </a:p>
        </p:txBody>
      </p:sp>
      <p:sp>
        <p:nvSpPr>
          <p:cNvPr id="3" name="Content Placeholder 2">
            <a:extLst>
              <a:ext uri="{FF2B5EF4-FFF2-40B4-BE49-F238E27FC236}">
                <a16:creationId xmlns:a16="http://schemas.microsoft.com/office/drawing/2014/main" id="{571445D6-9D80-0EDA-4D7F-15A522E9D87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8817094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5" name="Picture 5" descr="HaidaLocation"/>
          <p:cNvPicPr>
            <a:picLocks noChangeAspect="1" noChangeArrowheads="1"/>
          </p:cNvPicPr>
          <p:nvPr/>
        </p:nvPicPr>
        <p:blipFill>
          <a:blip r:embed="rId2"/>
          <a:srcRect/>
          <a:stretch>
            <a:fillRect/>
          </a:stretch>
        </p:blipFill>
        <p:spPr bwMode="auto">
          <a:xfrm>
            <a:off x="3203575" y="620713"/>
            <a:ext cx="5362575" cy="5476875"/>
          </a:xfrm>
          <a:prstGeom prst="rect">
            <a:avLst/>
          </a:prstGeom>
          <a:noFill/>
        </p:spPr>
      </p:pic>
      <p:sp>
        <p:nvSpPr>
          <p:cNvPr id="5126" name="Oval 6"/>
          <p:cNvSpPr>
            <a:spLocks noChangeArrowheads="1"/>
          </p:cNvSpPr>
          <p:nvPr/>
        </p:nvSpPr>
        <p:spPr bwMode="auto">
          <a:xfrm>
            <a:off x="3995738" y="1844675"/>
            <a:ext cx="503237" cy="1368425"/>
          </a:xfrm>
          <a:prstGeom prst="ellipse">
            <a:avLst/>
          </a:prstGeom>
          <a:noFill/>
          <a:ln w="9525">
            <a:solidFill>
              <a:schemeClr val="tx1"/>
            </a:solidFill>
            <a:round/>
            <a:headEnd/>
            <a:tailEnd/>
          </a:ln>
          <a:effectLst/>
        </p:spPr>
        <p:txBody>
          <a:bodyPr wrap="none" anchor="ctr"/>
          <a:lstStyle/>
          <a:p>
            <a:endParaRPr lang="en-US"/>
          </a:p>
        </p:txBody>
      </p:sp>
      <p:sp>
        <p:nvSpPr>
          <p:cNvPr id="5127" name="Text Box 7"/>
          <p:cNvSpPr txBox="1">
            <a:spLocks noChangeArrowheads="1"/>
          </p:cNvSpPr>
          <p:nvPr/>
        </p:nvSpPr>
        <p:spPr bwMode="auto">
          <a:xfrm>
            <a:off x="468313" y="2420938"/>
            <a:ext cx="2420937" cy="2922587"/>
          </a:xfrm>
          <a:prstGeom prst="rect">
            <a:avLst/>
          </a:prstGeom>
          <a:noFill/>
          <a:ln w="9525">
            <a:noFill/>
            <a:miter lim="800000"/>
            <a:headEnd/>
            <a:tailEnd/>
          </a:ln>
          <a:effectLst/>
        </p:spPr>
        <p:txBody>
          <a:bodyPr wrap="none">
            <a:spAutoFit/>
          </a:bodyPr>
          <a:lstStyle/>
          <a:p>
            <a:r>
              <a:rPr lang="en-GB" sz="2400"/>
              <a:t>Northwest coast</a:t>
            </a:r>
          </a:p>
          <a:p>
            <a:r>
              <a:rPr lang="en-GB" sz="2400"/>
              <a:t>of north America</a:t>
            </a:r>
          </a:p>
          <a:p>
            <a:endParaRPr lang="en-GB" sz="2400"/>
          </a:p>
          <a:p>
            <a:r>
              <a:rPr lang="en-GB" sz="2400"/>
              <a:t>Tlingit</a:t>
            </a:r>
          </a:p>
          <a:p>
            <a:r>
              <a:rPr lang="en-GB" sz="2400"/>
              <a:t>Haida</a:t>
            </a:r>
          </a:p>
          <a:p>
            <a:r>
              <a:rPr lang="en-GB" sz="2400"/>
              <a:t>Kwakiutl</a:t>
            </a:r>
          </a:p>
          <a:p>
            <a:r>
              <a:rPr lang="en-GB" sz="2400"/>
              <a:t>Tsimshian</a:t>
            </a:r>
          </a:p>
          <a:p>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9" name="Picture 5" descr="MOOSE_1"/>
          <p:cNvPicPr>
            <a:picLocks noChangeAspect="1" noChangeArrowheads="1"/>
          </p:cNvPicPr>
          <p:nvPr/>
        </p:nvPicPr>
        <p:blipFill>
          <a:blip r:embed="rId2"/>
          <a:srcRect/>
          <a:stretch>
            <a:fillRect/>
          </a:stretch>
        </p:blipFill>
        <p:spPr bwMode="auto">
          <a:xfrm>
            <a:off x="3733800" y="3048000"/>
            <a:ext cx="5143500" cy="3505200"/>
          </a:xfrm>
          <a:prstGeom prst="rect">
            <a:avLst/>
          </a:prstGeom>
          <a:noFill/>
        </p:spPr>
      </p:pic>
      <p:sp>
        <p:nvSpPr>
          <p:cNvPr id="16390" name="Text Box 6"/>
          <p:cNvSpPr txBox="1">
            <a:spLocks noChangeArrowheads="1"/>
          </p:cNvSpPr>
          <p:nvPr/>
        </p:nvSpPr>
        <p:spPr bwMode="auto">
          <a:xfrm>
            <a:off x="323850" y="496888"/>
            <a:ext cx="8569325" cy="1384995"/>
          </a:xfrm>
          <a:prstGeom prst="rect">
            <a:avLst/>
          </a:prstGeom>
          <a:noFill/>
          <a:ln w="9525">
            <a:noFill/>
            <a:miter lim="800000"/>
            <a:headEnd/>
            <a:tailEnd/>
          </a:ln>
          <a:effectLst/>
        </p:spPr>
        <p:txBody>
          <a:bodyPr>
            <a:spAutoFit/>
          </a:bodyPr>
          <a:lstStyle/>
          <a:p>
            <a:pPr algn="ctr"/>
            <a:r>
              <a:rPr lang="en-GB" sz="2800" dirty="0"/>
              <a:t>Resources appeared in the area on a seasonal basis – for </a:t>
            </a:r>
          </a:p>
          <a:p>
            <a:pPr algn="ctr"/>
            <a:r>
              <a:rPr lang="en-GB" sz="2800" dirty="0"/>
              <a:t>the northwest coast Americans the biggest constraint was not space (distance), but </a:t>
            </a:r>
            <a:r>
              <a:rPr lang="en-GB" sz="2800" b="1" dirty="0"/>
              <a:t>time</a:t>
            </a:r>
            <a:r>
              <a:rPr lang="en-GB" sz="2800" dirty="0"/>
              <a:t>.</a:t>
            </a:r>
            <a:endParaRPr lang="en-US" sz="2800" dirty="0"/>
          </a:p>
        </p:txBody>
      </p:sp>
      <p:pic>
        <p:nvPicPr>
          <p:cNvPr id="4" name="Picture 3" descr="juniper berries.jpg"/>
          <p:cNvPicPr>
            <a:picLocks noChangeAspect="1"/>
          </p:cNvPicPr>
          <p:nvPr/>
        </p:nvPicPr>
        <p:blipFill>
          <a:blip r:embed="rId3"/>
          <a:stretch>
            <a:fillRect/>
          </a:stretch>
        </p:blipFill>
        <p:spPr>
          <a:xfrm>
            <a:off x="152400" y="2057400"/>
            <a:ext cx="3868928" cy="2438400"/>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Seasonally-available resources</a:t>
            </a:r>
          </a:p>
        </p:txBody>
      </p:sp>
      <p:pic>
        <p:nvPicPr>
          <p:cNvPr id="4" name="Content Placeholder 3" descr="salmon run.jpg"/>
          <p:cNvPicPr>
            <a:picLocks noGrp="1" noChangeAspect="1"/>
          </p:cNvPicPr>
          <p:nvPr>
            <p:ph idx="1"/>
          </p:nvPr>
        </p:nvPicPr>
        <p:blipFill>
          <a:blip r:embed="rId3"/>
          <a:stretch>
            <a:fillRect/>
          </a:stretch>
        </p:blipFill>
        <p:spPr>
          <a:xfrm>
            <a:off x="1160120" y="1600200"/>
            <a:ext cx="6823760" cy="4525963"/>
          </a:xfr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9" name="Picture 5" descr="Kwakiutl-Indian-Canoe"/>
          <p:cNvPicPr>
            <a:picLocks noChangeAspect="1" noChangeArrowheads="1"/>
          </p:cNvPicPr>
          <p:nvPr/>
        </p:nvPicPr>
        <p:blipFill>
          <a:blip r:embed="rId2"/>
          <a:srcRect/>
          <a:stretch>
            <a:fillRect/>
          </a:stretch>
        </p:blipFill>
        <p:spPr bwMode="auto">
          <a:xfrm>
            <a:off x="1600200" y="1828800"/>
            <a:ext cx="5715000" cy="4152900"/>
          </a:xfrm>
          <a:prstGeom prst="rect">
            <a:avLst/>
          </a:prstGeom>
          <a:noFill/>
        </p:spPr>
      </p:pic>
      <p:sp>
        <p:nvSpPr>
          <p:cNvPr id="6150" name="Text Box 6"/>
          <p:cNvSpPr txBox="1">
            <a:spLocks noChangeArrowheads="1"/>
          </p:cNvSpPr>
          <p:nvPr/>
        </p:nvSpPr>
        <p:spPr bwMode="auto">
          <a:xfrm>
            <a:off x="5219700" y="6165850"/>
            <a:ext cx="2236788" cy="457200"/>
          </a:xfrm>
          <a:prstGeom prst="rect">
            <a:avLst/>
          </a:prstGeom>
          <a:noFill/>
          <a:ln w="9525">
            <a:noFill/>
            <a:miter lim="800000"/>
            <a:headEnd/>
            <a:tailEnd/>
          </a:ln>
          <a:effectLst/>
        </p:spPr>
        <p:txBody>
          <a:bodyPr wrap="none">
            <a:spAutoFit/>
          </a:bodyPr>
          <a:lstStyle/>
          <a:p>
            <a:r>
              <a:rPr lang="en-GB" sz="2400"/>
              <a:t>Kwakiutl canoe</a:t>
            </a:r>
            <a:endParaRPr lang="en-US" sz="2400"/>
          </a:p>
        </p:txBody>
      </p:sp>
      <p:sp>
        <p:nvSpPr>
          <p:cNvPr id="6151" name="Text Box 7"/>
          <p:cNvSpPr txBox="1">
            <a:spLocks noChangeArrowheads="1"/>
          </p:cNvSpPr>
          <p:nvPr/>
        </p:nvSpPr>
        <p:spPr bwMode="auto">
          <a:xfrm>
            <a:off x="808038" y="333375"/>
            <a:ext cx="7364412" cy="1384995"/>
          </a:xfrm>
          <a:prstGeom prst="rect">
            <a:avLst/>
          </a:prstGeom>
          <a:noFill/>
          <a:ln w="9525">
            <a:noFill/>
            <a:miter lim="800000"/>
            <a:headEnd/>
            <a:tailEnd/>
          </a:ln>
          <a:effectLst/>
        </p:spPr>
        <p:txBody>
          <a:bodyPr>
            <a:spAutoFit/>
          </a:bodyPr>
          <a:lstStyle/>
          <a:p>
            <a:pPr algn="ctr"/>
            <a:r>
              <a:rPr lang="en-GB" sz="2800" dirty="0"/>
              <a:t>NW coast Americans exploited the sea for fish, when they were available, the rivers, the forests for berries and migrating land animals</a:t>
            </a:r>
            <a:endParaRPr lang="en-US" sz="28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3" name="Picture 5" descr="020-0257"/>
          <p:cNvPicPr>
            <a:picLocks noChangeAspect="1" noChangeArrowheads="1"/>
          </p:cNvPicPr>
          <p:nvPr/>
        </p:nvPicPr>
        <p:blipFill>
          <a:blip r:embed="rId2"/>
          <a:srcRect/>
          <a:stretch>
            <a:fillRect/>
          </a:stretch>
        </p:blipFill>
        <p:spPr bwMode="auto">
          <a:xfrm>
            <a:off x="4859338" y="765175"/>
            <a:ext cx="3848100" cy="5524500"/>
          </a:xfrm>
          <a:prstGeom prst="rect">
            <a:avLst/>
          </a:prstGeom>
          <a:noFill/>
        </p:spPr>
      </p:pic>
      <p:sp>
        <p:nvSpPr>
          <p:cNvPr id="7174" name="Text Box 6"/>
          <p:cNvSpPr txBox="1">
            <a:spLocks noChangeArrowheads="1"/>
          </p:cNvSpPr>
          <p:nvPr/>
        </p:nvSpPr>
        <p:spPr bwMode="auto">
          <a:xfrm>
            <a:off x="447675" y="1066800"/>
            <a:ext cx="3514725" cy="5632311"/>
          </a:xfrm>
          <a:prstGeom prst="rect">
            <a:avLst/>
          </a:prstGeom>
          <a:noFill/>
          <a:ln w="9525">
            <a:noFill/>
            <a:miter lim="800000"/>
            <a:headEnd/>
            <a:tailEnd/>
          </a:ln>
          <a:effectLst/>
        </p:spPr>
        <p:txBody>
          <a:bodyPr wrap="square">
            <a:spAutoFit/>
          </a:bodyPr>
          <a:lstStyle/>
          <a:p>
            <a:r>
              <a:rPr lang="en-GB" sz="2800" dirty="0"/>
              <a:t>Rather than following food through space, in this environment Tlingit were better off “sitting and waiting for it”.</a:t>
            </a:r>
          </a:p>
          <a:p>
            <a:endParaRPr lang="en-GB" sz="2800" dirty="0"/>
          </a:p>
          <a:p>
            <a:r>
              <a:rPr lang="en-GB" sz="2800" dirty="0"/>
              <a:t>The permanence of their household architecture alone demonstrates that they were sedentary</a:t>
            </a:r>
          </a:p>
          <a:p>
            <a:endParaRPr lang="en-GB" sz="24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Many acquisitions</a:t>
            </a:r>
          </a:p>
        </p:txBody>
      </p:sp>
      <p:pic>
        <p:nvPicPr>
          <p:cNvPr id="4" name="Content Placeholder 3" descr="haida copper.jpg"/>
          <p:cNvPicPr>
            <a:picLocks noGrp="1" noChangeAspect="1"/>
          </p:cNvPicPr>
          <p:nvPr>
            <p:ph idx="1"/>
          </p:nvPr>
        </p:nvPicPr>
        <p:blipFill>
          <a:blip r:embed="rId3"/>
          <a:stretch>
            <a:fillRect/>
          </a:stretch>
        </p:blipFill>
        <p:spPr>
          <a:xfrm>
            <a:off x="533400" y="1524000"/>
            <a:ext cx="3203917" cy="4525963"/>
          </a:xfrm>
        </p:spPr>
      </p:pic>
      <p:pic>
        <p:nvPicPr>
          <p:cNvPr id="5" name="Picture 4" descr="potlatch blanket1.jpg"/>
          <p:cNvPicPr>
            <a:picLocks noChangeAspect="1"/>
          </p:cNvPicPr>
          <p:nvPr/>
        </p:nvPicPr>
        <p:blipFill>
          <a:blip r:embed="rId4"/>
          <a:stretch>
            <a:fillRect/>
          </a:stretch>
        </p:blipFill>
        <p:spPr>
          <a:xfrm>
            <a:off x="5181600" y="1219200"/>
            <a:ext cx="3048000" cy="3102864"/>
          </a:xfrm>
          <a:prstGeom prst="rect">
            <a:avLst/>
          </a:prstGeom>
        </p:spPr>
      </p:pic>
      <p:pic>
        <p:nvPicPr>
          <p:cNvPr id="7" name="Picture 6" descr="tlingit mask1.jpg"/>
          <p:cNvPicPr>
            <a:picLocks noChangeAspect="1"/>
          </p:cNvPicPr>
          <p:nvPr/>
        </p:nvPicPr>
        <p:blipFill>
          <a:blip r:embed="rId5"/>
          <a:stretch>
            <a:fillRect/>
          </a:stretch>
        </p:blipFill>
        <p:spPr>
          <a:xfrm>
            <a:off x="3352800" y="4038600"/>
            <a:ext cx="3352800" cy="2514600"/>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Large groups – </a:t>
            </a:r>
            <a:r>
              <a:rPr lang="en-GB" sz="2700" dirty="0"/>
              <a:t>about 500 people in a “village”</a:t>
            </a:r>
          </a:p>
        </p:txBody>
      </p:sp>
      <p:pic>
        <p:nvPicPr>
          <p:cNvPr id="6" name="Content Placeholder 5" descr="haida masks.jpg"/>
          <p:cNvPicPr>
            <a:picLocks noGrp="1" noChangeAspect="1"/>
          </p:cNvPicPr>
          <p:nvPr>
            <p:ph idx="1"/>
          </p:nvPr>
        </p:nvPicPr>
        <p:blipFill>
          <a:blip r:embed="rId3"/>
          <a:stretch>
            <a:fillRect/>
          </a:stretch>
        </p:blipFill>
        <p:spPr>
          <a:xfrm>
            <a:off x="1924838" y="1600200"/>
            <a:ext cx="5294324" cy="4525963"/>
          </a:xfr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Hierarchical – </a:t>
            </a:r>
            <a:r>
              <a:rPr lang="en-GB" sz="2700" dirty="0" err="1"/>
              <a:t>Tsimshian</a:t>
            </a:r>
            <a:r>
              <a:rPr lang="en-GB" sz="2700" dirty="0"/>
              <a:t>, chief and shaman</a:t>
            </a:r>
          </a:p>
        </p:txBody>
      </p:sp>
      <p:pic>
        <p:nvPicPr>
          <p:cNvPr id="6" name="Content Placeholder 5" descr="chief.jpg"/>
          <p:cNvPicPr>
            <a:picLocks noGrp="1" noChangeAspect="1"/>
          </p:cNvPicPr>
          <p:nvPr>
            <p:ph idx="1"/>
          </p:nvPr>
        </p:nvPicPr>
        <p:blipFill>
          <a:blip r:embed="rId3"/>
          <a:stretch>
            <a:fillRect/>
          </a:stretch>
        </p:blipFill>
        <p:spPr>
          <a:xfrm>
            <a:off x="609600" y="1600200"/>
            <a:ext cx="4379373" cy="4525963"/>
          </a:xfrm>
        </p:spPr>
      </p:pic>
      <p:pic>
        <p:nvPicPr>
          <p:cNvPr id="7" name="Picture 6" descr="tsimshian%20Shaman.jpg"/>
          <p:cNvPicPr>
            <a:picLocks noChangeAspect="1"/>
          </p:cNvPicPr>
          <p:nvPr/>
        </p:nvPicPr>
        <p:blipFill>
          <a:blip r:embed="rId4"/>
          <a:stretch>
            <a:fillRect/>
          </a:stretch>
        </p:blipFill>
        <p:spPr>
          <a:xfrm>
            <a:off x="5943600" y="1295400"/>
            <a:ext cx="2509854" cy="4953000"/>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storing</a:t>
            </a:r>
          </a:p>
        </p:txBody>
      </p:sp>
      <p:pic>
        <p:nvPicPr>
          <p:cNvPr id="6" name="Content Placeholder 5" descr="AthabaskanFish.jpg"/>
          <p:cNvPicPr>
            <a:picLocks noGrp="1" noChangeAspect="1"/>
          </p:cNvPicPr>
          <p:nvPr>
            <p:ph idx="1"/>
          </p:nvPr>
        </p:nvPicPr>
        <p:blipFill>
          <a:blip r:embed="rId2"/>
          <a:stretch>
            <a:fillRect/>
          </a:stretch>
        </p:blipFill>
        <p:spPr>
          <a:xfrm>
            <a:off x="1828800" y="1856581"/>
            <a:ext cx="5486400" cy="4013200"/>
          </a:xfr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1" name="Picture 5" descr="Tlingit-KlukwanVillage-InteriorOfWhaleHouse(RavenRainScreen)"/>
          <p:cNvPicPr>
            <a:picLocks noChangeAspect="1" noChangeArrowheads="1"/>
          </p:cNvPicPr>
          <p:nvPr/>
        </p:nvPicPr>
        <p:blipFill>
          <a:blip r:embed="rId2"/>
          <a:srcRect/>
          <a:stretch>
            <a:fillRect/>
          </a:stretch>
        </p:blipFill>
        <p:spPr bwMode="auto">
          <a:xfrm>
            <a:off x="1524000" y="533400"/>
            <a:ext cx="6667500" cy="5105400"/>
          </a:xfrm>
          <a:prstGeom prst="rect">
            <a:avLst/>
          </a:prstGeom>
          <a:noFill/>
        </p:spPr>
      </p:pic>
      <p:sp>
        <p:nvSpPr>
          <p:cNvPr id="4102" name="Text Box 6"/>
          <p:cNvSpPr txBox="1">
            <a:spLocks noChangeArrowheads="1"/>
          </p:cNvSpPr>
          <p:nvPr/>
        </p:nvSpPr>
        <p:spPr bwMode="auto">
          <a:xfrm>
            <a:off x="2843213" y="5867400"/>
            <a:ext cx="4373562" cy="584775"/>
          </a:xfrm>
          <a:prstGeom prst="rect">
            <a:avLst/>
          </a:prstGeom>
          <a:noFill/>
          <a:ln w="9525">
            <a:noFill/>
            <a:miter lim="800000"/>
            <a:headEnd/>
            <a:tailEnd/>
          </a:ln>
          <a:effectLst/>
        </p:spPr>
        <p:txBody>
          <a:bodyPr wrap="square">
            <a:spAutoFit/>
          </a:bodyPr>
          <a:lstStyle/>
          <a:p>
            <a:r>
              <a:rPr lang="en-GB" sz="3200" dirty="0"/>
              <a:t>Tlingit potlatch pre-1950</a:t>
            </a:r>
            <a:endParaRPr lang="en-US" sz="32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71600" y="1295400"/>
            <a:ext cx="6477000" cy="3970318"/>
          </a:xfrm>
          <a:prstGeom prst="rect">
            <a:avLst/>
          </a:prstGeom>
        </p:spPr>
        <p:txBody>
          <a:bodyPr wrap="square">
            <a:spAutoFit/>
          </a:bodyPr>
          <a:lstStyle/>
          <a:p>
            <a:r>
              <a:rPr lang="en-GB" sz="3600" dirty="0"/>
              <a:t>“the accumulation of wealth is </a:t>
            </a:r>
            <a:r>
              <a:rPr lang="en-GB" sz="3600" i="1" dirty="0"/>
              <a:t>made possible</a:t>
            </a:r>
            <a:r>
              <a:rPr lang="en-GB" sz="3600" dirty="0"/>
              <a:t> by </a:t>
            </a:r>
            <a:r>
              <a:rPr lang="en-GB" sz="3600" dirty="0" err="1"/>
              <a:t>sedentarism</a:t>
            </a:r>
            <a:r>
              <a:rPr lang="en-GB" sz="3600" dirty="0"/>
              <a:t>, </a:t>
            </a:r>
            <a:r>
              <a:rPr lang="en-GB" sz="3600" i="1" dirty="0"/>
              <a:t>realized</a:t>
            </a:r>
            <a:r>
              <a:rPr lang="en-GB" sz="3600" dirty="0"/>
              <a:t> by the transformation of food into lasting goods, and </a:t>
            </a:r>
            <a:r>
              <a:rPr lang="en-GB" sz="3600" i="1" dirty="0"/>
              <a:t>rendered potentially unlimited</a:t>
            </a:r>
            <a:r>
              <a:rPr lang="en-GB" sz="3600" dirty="0"/>
              <a:t> by the exchangeable nature of stored food” (</a:t>
            </a:r>
            <a:r>
              <a:rPr lang="en-GB" sz="3600" dirty="0" err="1"/>
              <a:t>Testart</a:t>
            </a:r>
            <a:r>
              <a:rPr lang="en-GB" sz="3600" dirty="0"/>
              <a:t> 1982:526). </a:t>
            </a:r>
            <a:endParaRPr lang="en-US" sz="36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AutoShape 2"/>
          <p:cNvSpPr>
            <a:spLocks noChangeArrowheads="1"/>
          </p:cNvSpPr>
          <p:nvPr/>
        </p:nvSpPr>
        <p:spPr bwMode="auto">
          <a:xfrm>
            <a:off x="685800" y="304800"/>
            <a:ext cx="3429000" cy="3429000"/>
          </a:xfrm>
          <a:prstGeom prst="flowChartConnector">
            <a:avLst/>
          </a:prstGeom>
          <a:solidFill>
            <a:schemeClr val="accent1"/>
          </a:solidFill>
          <a:ln w="9525">
            <a:solidFill>
              <a:schemeClr val="tx1"/>
            </a:solidFill>
            <a:round/>
            <a:headEnd/>
            <a:tailEnd/>
          </a:ln>
          <a:effectLst/>
        </p:spPr>
        <p:txBody>
          <a:bodyPr wrap="none" anchor="ctr"/>
          <a:lstStyle/>
          <a:p>
            <a:pPr algn="ctr"/>
            <a:endParaRPr lang="en-US" sz="2400">
              <a:latin typeface="Times New Roman" pitchFamily="18" charset="0"/>
            </a:endParaRPr>
          </a:p>
        </p:txBody>
      </p:sp>
      <p:sp>
        <p:nvSpPr>
          <p:cNvPr id="41987" name="Oval 3"/>
          <p:cNvSpPr>
            <a:spLocks noChangeArrowheads="1"/>
          </p:cNvSpPr>
          <p:nvPr/>
        </p:nvSpPr>
        <p:spPr bwMode="auto">
          <a:xfrm>
            <a:off x="5638800" y="2819400"/>
            <a:ext cx="3124200" cy="3048000"/>
          </a:xfrm>
          <a:prstGeom prst="ellipse">
            <a:avLst/>
          </a:prstGeom>
          <a:solidFill>
            <a:schemeClr val="accent1"/>
          </a:solidFill>
          <a:ln w="9525">
            <a:solidFill>
              <a:schemeClr val="tx1"/>
            </a:solidFill>
            <a:round/>
            <a:headEnd/>
            <a:tailEnd/>
          </a:ln>
          <a:effectLst/>
        </p:spPr>
        <p:txBody>
          <a:bodyPr wrap="none" anchor="ctr"/>
          <a:lstStyle/>
          <a:p>
            <a:pPr algn="ctr"/>
            <a:endParaRPr lang="en-US" sz="2400">
              <a:latin typeface="Times New Roman" pitchFamily="18" charset="0"/>
            </a:endParaRPr>
          </a:p>
        </p:txBody>
      </p:sp>
      <p:sp>
        <p:nvSpPr>
          <p:cNvPr id="41988" name="Text Box 4"/>
          <p:cNvSpPr txBox="1">
            <a:spLocks noChangeArrowheads="1"/>
          </p:cNvSpPr>
          <p:nvPr/>
        </p:nvSpPr>
        <p:spPr bwMode="auto">
          <a:xfrm>
            <a:off x="1828800" y="3429000"/>
            <a:ext cx="2286000" cy="457200"/>
          </a:xfrm>
          <a:prstGeom prst="rect">
            <a:avLst/>
          </a:prstGeom>
          <a:noFill/>
          <a:ln w="9525">
            <a:noFill/>
            <a:miter lim="800000"/>
            <a:headEnd/>
            <a:tailEnd/>
          </a:ln>
          <a:effectLst/>
        </p:spPr>
        <p:txBody>
          <a:bodyPr>
            <a:spAutoFit/>
          </a:bodyPr>
          <a:lstStyle/>
          <a:p>
            <a:r>
              <a:rPr lang="en-GB" sz="2400">
                <a:latin typeface="Times New Roman" pitchFamily="18" charset="0"/>
              </a:rPr>
              <a:t>non-acquisitive</a:t>
            </a:r>
          </a:p>
        </p:txBody>
      </p:sp>
      <p:sp>
        <p:nvSpPr>
          <p:cNvPr id="41989" name="Text Box 5"/>
          <p:cNvSpPr txBox="1">
            <a:spLocks noChangeArrowheads="1"/>
          </p:cNvSpPr>
          <p:nvPr/>
        </p:nvSpPr>
        <p:spPr bwMode="auto">
          <a:xfrm>
            <a:off x="3048000" y="2286000"/>
            <a:ext cx="1676400" cy="457200"/>
          </a:xfrm>
          <a:prstGeom prst="rect">
            <a:avLst/>
          </a:prstGeom>
          <a:noFill/>
          <a:ln w="9525">
            <a:noFill/>
            <a:miter lim="800000"/>
            <a:headEnd/>
            <a:tailEnd/>
          </a:ln>
          <a:effectLst/>
        </p:spPr>
        <p:txBody>
          <a:bodyPr>
            <a:spAutoFit/>
          </a:bodyPr>
          <a:lstStyle/>
          <a:p>
            <a:r>
              <a:rPr lang="en-GB" sz="2400">
                <a:latin typeface="Times New Roman" pitchFamily="18" charset="0"/>
              </a:rPr>
              <a:t>egalitarian</a:t>
            </a:r>
          </a:p>
        </p:txBody>
      </p:sp>
      <p:sp>
        <p:nvSpPr>
          <p:cNvPr id="41990" name="Text Box 6"/>
          <p:cNvSpPr txBox="1">
            <a:spLocks noChangeArrowheads="1"/>
          </p:cNvSpPr>
          <p:nvPr/>
        </p:nvSpPr>
        <p:spPr bwMode="auto">
          <a:xfrm>
            <a:off x="381000" y="2479675"/>
            <a:ext cx="1446213" cy="457200"/>
          </a:xfrm>
          <a:prstGeom prst="rect">
            <a:avLst/>
          </a:prstGeom>
          <a:noFill/>
          <a:ln w="9525">
            <a:noFill/>
            <a:miter lim="800000"/>
            <a:headEnd/>
            <a:tailEnd/>
          </a:ln>
          <a:effectLst/>
        </p:spPr>
        <p:txBody>
          <a:bodyPr>
            <a:spAutoFit/>
          </a:bodyPr>
          <a:lstStyle/>
          <a:p>
            <a:r>
              <a:rPr lang="en-GB" sz="2400">
                <a:latin typeface="Times New Roman" pitchFamily="18" charset="0"/>
              </a:rPr>
              <a:t>sharing</a:t>
            </a:r>
          </a:p>
        </p:txBody>
      </p:sp>
      <p:sp>
        <p:nvSpPr>
          <p:cNvPr id="41991" name="Text Box 7"/>
          <p:cNvSpPr txBox="1">
            <a:spLocks noChangeArrowheads="1"/>
          </p:cNvSpPr>
          <p:nvPr/>
        </p:nvSpPr>
        <p:spPr bwMode="auto">
          <a:xfrm>
            <a:off x="533400" y="498475"/>
            <a:ext cx="2343150" cy="457200"/>
          </a:xfrm>
          <a:prstGeom prst="rect">
            <a:avLst/>
          </a:prstGeom>
          <a:noFill/>
          <a:ln w="9525">
            <a:noFill/>
            <a:miter lim="800000"/>
            <a:headEnd/>
            <a:tailEnd/>
          </a:ln>
          <a:effectLst/>
        </p:spPr>
        <p:txBody>
          <a:bodyPr>
            <a:spAutoFit/>
          </a:bodyPr>
          <a:lstStyle/>
          <a:p>
            <a:r>
              <a:rPr lang="en-GB" sz="2400">
                <a:latin typeface="Times New Roman" pitchFamily="18" charset="0"/>
              </a:rPr>
              <a:t>small groups</a:t>
            </a:r>
          </a:p>
        </p:txBody>
      </p:sp>
      <p:sp>
        <p:nvSpPr>
          <p:cNvPr id="41992" name="Text Box 8"/>
          <p:cNvSpPr txBox="1">
            <a:spLocks noChangeArrowheads="1"/>
          </p:cNvSpPr>
          <p:nvPr/>
        </p:nvSpPr>
        <p:spPr bwMode="auto">
          <a:xfrm>
            <a:off x="3048000" y="650875"/>
            <a:ext cx="1622425" cy="457200"/>
          </a:xfrm>
          <a:prstGeom prst="rect">
            <a:avLst/>
          </a:prstGeom>
          <a:noFill/>
          <a:ln w="9525">
            <a:noFill/>
            <a:miter lim="800000"/>
            <a:headEnd/>
            <a:tailEnd/>
          </a:ln>
          <a:effectLst/>
        </p:spPr>
        <p:txBody>
          <a:bodyPr>
            <a:spAutoFit/>
          </a:bodyPr>
          <a:lstStyle/>
          <a:p>
            <a:r>
              <a:rPr lang="en-GB" sz="2400">
                <a:latin typeface="Times New Roman" pitchFamily="18" charset="0"/>
              </a:rPr>
              <a:t>mobile</a:t>
            </a:r>
          </a:p>
        </p:txBody>
      </p:sp>
      <p:sp>
        <p:nvSpPr>
          <p:cNvPr id="41993" name="Text Box 9"/>
          <p:cNvSpPr txBox="1">
            <a:spLocks noChangeArrowheads="1"/>
          </p:cNvSpPr>
          <p:nvPr/>
        </p:nvSpPr>
        <p:spPr bwMode="auto">
          <a:xfrm>
            <a:off x="6994525" y="5603875"/>
            <a:ext cx="1501775" cy="457200"/>
          </a:xfrm>
          <a:prstGeom prst="rect">
            <a:avLst/>
          </a:prstGeom>
          <a:noFill/>
          <a:ln w="9525">
            <a:noFill/>
            <a:miter lim="800000"/>
            <a:headEnd/>
            <a:tailEnd/>
          </a:ln>
          <a:effectLst/>
        </p:spPr>
        <p:txBody>
          <a:bodyPr wrap="none">
            <a:spAutoFit/>
          </a:bodyPr>
          <a:lstStyle/>
          <a:p>
            <a:r>
              <a:rPr lang="en-GB" sz="2400">
                <a:latin typeface="Times New Roman" pitchFamily="18" charset="0"/>
              </a:rPr>
              <a:t>acquisitive</a:t>
            </a:r>
          </a:p>
        </p:txBody>
      </p:sp>
      <p:sp>
        <p:nvSpPr>
          <p:cNvPr id="41994" name="Text Box 10"/>
          <p:cNvSpPr txBox="1">
            <a:spLocks noChangeArrowheads="1"/>
          </p:cNvSpPr>
          <p:nvPr/>
        </p:nvSpPr>
        <p:spPr bwMode="auto">
          <a:xfrm>
            <a:off x="5257800" y="4765675"/>
            <a:ext cx="1471613" cy="457200"/>
          </a:xfrm>
          <a:prstGeom prst="rect">
            <a:avLst/>
          </a:prstGeom>
          <a:noFill/>
          <a:ln w="9525">
            <a:noFill/>
            <a:miter lim="800000"/>
            <a:headEnd/>
            <a:tailEnd/>
          </a:ln>
          <a:effectLst/>
        </p:spPr>
        <p:txBody>
          <a:bodyPr>
            <a:spAutoFit/>
          </a:bodyPr>
          <a:lstStyle/>
          <a:p>
            <a:r>
              <a:rPr lang="en-GB" sz="2400">
                <a:latin typeface="Times New Roman" pitchFamily="18" charset="0"/>
              </a:rPr>
              <a:t>storing</a:t>
            </a:r>
          </a:p>
        </p:txBody>
      </p:sp>
      <p:sp>
        <p:nvSpPr>
          <p:cNvPr id="41995" name="Text Box 11"/>
          <p:cNvSpPr txBox="1">
            <a:spLocks noChangeArrowheads="1"/>
          </p:cNvSpPr>
          <p:nvPr/>
        </p:nvSpPr>
        <p:spPr bwMode="auto">
          <a:xfrm>
            <a:off x="5486400" y="2860675"/>
            <a:ext cx="2292350" cy="457200"/>
          </a:xfrm>
          <a:prstGeom prst="rect">
            <a:avLst/>
          </a:prstGeom>
          <a:noFill/>
          <a:ln w="9525">
            <a:noFill/>
            <a:miter lim="800000"/>
            <a:headEnd/>
            <a:tailEnd/>
          </a:ln>
          <a:effectLst/>
        </p:spPr>
        <p:txBody>
          <a:bodyPr>
            <a:spAutoFit/>
          </a:bodyPr>
          <a:lstStyle/>
          <a:p>
            <a:r>
              <a:rPr lang="en-GB" sz="2400">
                <a:latin typeface="Times New Roman" pitchFamily="18" charset="0"/>
              </a:rPr>
              <a:t>large groups</a:t>
            </a:r>
          </a:p>
        </p:txBody>
      </p:sp>
      <p:sp>
        <p:nvSpPr>
          <p:cNvPr id="41996" name="Text Box 12"/>
          <p:cNvSpPr txBox="1">
            <a:spLocks noChangeArrowheads="1"/>
          </p:cNvSpPr>
          <p:nvPr/>
        </p:nvSpPr>
        <p:spPr bwMode="auto">
          <a:xfrm>
            <a:off x="8077200" y="4918075"/>
            <a:ext cx="1377950" cy="457200"/>
          </a:xfrm>
          <a:prstGeom prst="rect">
            <a:avLst/>
          </a:prstGeom>
          <a:noFill/>
          <a:ln w="9525">
            <a:noFill/>
            <a:miter lim="800000"/>
            <a:headEnd/>
            <a:tailEnd/>
          </a:ln>
          <a:effectLst/>
        </p:spPr>
        <p:txBody>
          <a:bodyPr>
            <a:spAutoFit/>
          </a:bodyPr>
          <a:lstStyle/>
          <a:p>
            <a:r>
              <a:rPr lang="en-GB" sz="2400">
                <a:latin typeface="Times New Roman" pitchFamily="18" charset="0"/>
              </a:rPr>
              <a:t>ranked</a:t>
            </a:r>
          </a:p>
        </p:txBody>
      </p:sp>
      <p:sp>
        <p:nvSpPr>
          <p:cNvPr id="41997" name="Text Box 13"/>
          <p:cNvSpPr txBox="1">
            <a:spLocks noChangeArrowheads="1"/>
          </p:cNvSpPr>
          <p:nvPr/>
        </p:nvSpPr>
        <p:spPr bwMode="auto">
          <a:xfrm>
            <a:off x="7848600" y="3089275"/>
            <a:ext cx="1716088" cy="457200"/>
          </a:xfrm>
          <a:prstGeom prst="rect">
            <a:avLst/>
          </a:prstGeom>
          <a:noFill/>
          <a:ln w="9525">
            <a:noFill/>
            <a:miter lim="800000"/>
            <a:headEnd/>
            <a:tailEnd/>
          </a:ln>
          <a:effectLst/>
        </p:spPr>
        <p:txBody>
          <a:bodyPr>
            <a:spAutoFit/>
          </a:bodyPr>
          <a:lstStyle/>
          <a:p>
            <a:r>
              <a:rPr lang="en-GB" sz="2400">
                <a:latin typeface="Times New Roman" pitchFamily="18" charset="0"/>
              </a:rPr>
              <a:t>sedentary</a:t>
            </a:r>
          </a:p>
        </p:txBody>
      </p:sp>
      <p:sp>
        <p:nvSpPr>
          <p:cNvPr id="41998" name="Text Box 14"/>
          <p:cNvSpPr txBox="1">
            <a:spLocks noChangeArrowheads="1"/>
          </p:cNvSpPr>
          <p:nvPr/>
        </p:nvSpPr>
        <p:spPr bwMode="auto">
          <a:xfrm>
            <a:off x="4251325" y="346075"/>
            <a:ext cx="4394200" cy="1187450"/>
          </a:xfrm>
          <a:prstGeom prst="rect">
            <a:avLst/>
          </a:prstGeom>
          <a:noFill/>
          <a:ln w="9525">
            <a:noFill/>
            <a:miter lim="800000"/>
            <a:headEnd/>
            <a:tailEnd/>
          </a:ln>
          <a:effectLst/>
        </p:spPr>
        <p:txBody>
          <a:bodyPr wrap="none">
            <a:spAutoFit/>
          </a:bodyPr>
          <a:lstStyle/>
          <a:p>
            <a:r>
              <a:rPr lang="en-GB" sz="2400">
                <a:latin typeface="Times New Roman" pitchFamily="18" charset="0"/>
              </a:rPr>
              <a:t>Lee and Devore’s “nomadic style”</a:t>
            </a:r>
          </a:p>
          <a:p>
            <a:r>
              <a:rPr lang="en-GB" sz="2400">
                <a:latin typeface="Times New Roman" pitchFamily="18" charset="0"/>
              </a:rPr>
              <a:t> model of hunter-gatherers,</a:t>
            </a:r>
          </a:p>
          <a:p>
            <a:r>
              <a:rPr lang="en-GB" sz="2400">
                <a:latin typeface="Times New Roman" pitchFamily="18" charset="0"/>
              </a:rPr>
              <a:t> based on the San of the Kalahari</a:t>
            </a:r>
          </a:p>
        </p:txBody>
      </p:sp>
      <p:sp>
        <p:nvSpPr>
          <p:cNvPr id="41999" name="Text Box 15"/>
          <p:cNvSpPr txBox="1">
            <a:spLocks noChangeArrowheads="1"/>
          </p:cNvSpPr>
          <p:nvPr/>
        </p:nvSpPr>
        <p:spPr bwMode="auto">
          <a:xfrm>
            <a:off x="593725" y="5181600"/>
            <a:ext cx="6003925" cy="1200329"/>
          </a:xfrm>
          <a:prstGeom prst="rect">
            <a:avLst/>
          </a:prstGeom>
          <a:noFill/>
          <a:ln w="9525">
            <a:noFill/>
            <a:miter lim="800000"/>
            <a:headEnd/>
            <a:tailEnd/>
          </a:ln>
          <a:effectLst/>
        </p:spPr>
        <p:txBody>
          <a:bodyPr>
            <a:spAutoFit/>
          </a:bodyPr>
          <a:lstStyle/>
          <a:p>
            <a:r>
              <a:rPr lang="en-GB" sz="2400" dirty="0" err="1">
                <a:latin typeface="Times New Roman" pitchFamily="18" charset="0"/>
              </a:rPr>
              <a:t>Testart’s</a:t>
            </a:r>
            <a:r>
              <a:rPr lang="en-GB" sz="2400" dirty="0">
                <a:latin typeface="Times New Roman" pitchFamily="18" charset="0"/>
              </a:rPr>
              <a:t> “storing” </a:t>
            </a:r>
          </a:p>
          <a:p>
            <a:r>
              <a:rPr lang="en-GB" sz="2400" dirty="0">
                <a:latin typeface="Times New Roman" pitchFamily="18" charset="0"/>
              </a:rPr>
              <a:t>model of hunter-gatherers, </a:t>
            </a:r>
          </a:p>
          <a:p>
            <a:r>
              <a:rPr lang="en-GB" sz="2400" dirty="0">
                <a:latin typeface="Times New Roman" pitchFamily="18" charset="0"/>
              </a:rPr>
              <a:t>based on the Northwest coast Americans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240</TotalTime>
  <Words>909</Words>
  <Application>Microsoft Office PowerPoint</Application>
  <PresentationFormat>On-screen Show (4:3)</PresentationFormat>
  <Paragraphs>111</Paragraphs>
  <Slides>33</Slides>
  <Notes>8</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Times New Roman</vt:lpstr>
      <vt:lpstr>Office Theme</vt:lpstr>
      <vt:lpstr>Materialities</vt:lpstr>
      <vt:lpstr>Introduction </vt:lpstr>
      <vt:lpstr>PowerPoint Presentation</vt:lpstr>
      <vt:lpstr>PowerPoint Presentation</vt:lpstr>
      <vt:lpstr>PowerPoint Presentation</vt:lpstr>
      <vt:lpstr>Small groups (a band is typically 25 people) A woman can only carry one child at a time prolonged lactation post partum taboos on sex</vt:lpstr>
      <vt:lpstr>egalitarian</vt:lpstr>
      <vt:lpstr>Sharing – a mobile group can neither store nor carry large quantities of  food – it must be shared and eaten immediately</vt:lpstr>
      <vt:lpstr>PowerPoint Presentation</vt:lpstr>
      <vt:lpstr>Mopane worms…and tsama melons…and eggs</vt:lpstr>
      <vt:lpstr>Women collect underground tubers using digging sticks</vt:lpstr>
      <vt:lpstr>Women may also bring back small animals that they come across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“Storing” hunter-gatherers</vt:lpstr>
      <vt:lpstr>PowerPoint Presentation</vt:lpstr>
      <vt:lpstr>PowerPoint Presentation</vt:lpstr>
      <vt:lpstr>Seasonally-available resources</vt:lpstr>
      <vt:lpstr>PowerPoint Presentation</vt:lpstr>
      <vt:lpstr>PowerPoint Presentation</vt:lpstr>
      <vt:lpstr>Many acquisitions</vt:lpstr>
      <vt:lpstr>Large groups – about 500 people in a “village”</vt:lpstr>
      <vt:lpstr>Hierarchical – Tsimshian, chief and shaman</vt:lpstr>
      <vt:lpstr>storing</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Hunter-gatherers</dc:title>
  <dc:creator>Kathy</dc:creator>
  <cp:lastModifiedBy>Kathryn Fewster</cp:lastModifiedBy>
  <cp:revision>35</cp:revision>
  <dcterms:created xsi:type="dcterms:W3CDTF">2006-08-16T00:00:00Z</dcterms:created>
  <dcterms:modified xsi:type="dcterms:W3CDTF">2023-09-19T11:28:28Z</dcterms:modified>
</cp:coreProperties>
</file>