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1" r:id="rId25"/>
    <p:sldId id="302" r:id="rId26"/>
    <p:sldId id="303" r:id="rId27"/>
    <p:sldId id="304" r:id="rId28"/>
    <p:sldId id="305" r:id="rId29"/>
    <p:sldId id="307" r:id="rId30"/>
    <p:sldId id="309" r:id="rId31"/>
    <p:sldId id="310" r:id="rId32"/>
    <p:sldId id="311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2" d="100"/>
          <a:sy n="82" d="100"/>
        </p:scale>
        <p:origin x="1134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outlook.office365.com/book/OnetoOne@uowtsd.on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</a:t>
            </a:r>
            <a:r>
              <a:rPr lang="en-GB" altLang="en-US" b="1">
                <a:solidFill>
                  <a:schemeClr val="accent2"/>
                </a:solidFill>
              </a:rPr>
              <a:t>:ACCC5023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772816"/>
            <a:ext cx="7786742" cy="3513573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Name: Network Operating system and Services</a:t>
            </a: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Lesson 7-Week-6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  <a:r>
              <a:rPr lang="en-GB" b="1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Risks and vulnerabilities</a:t>
            </a:r>
          </a:p>
          <a:p>
            <a:r>
              <a:rPr lang="en-GB" dirty="0"/>
              <a:t>Data security and backup</a:t>
            </a:r>
          </a:p>
          <a:p>
            <a:r>
              <a:rPr lang="en-GB" dirty="0"/>
              <a:t>IDS,VPN and PKI</a:t>
            </a:r>
          </a:p>
          <a:p>
            <a:r>
              <a:rPr lang="en-GB" dirty="0"/>
              <a:t>Information Security management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</a:rPr>
              <a:t>INFORMATION SECURITY</a:t>
            </a:r>
            <a:br>
              <a:rPr lang="en-US" b="1" dirty="0">
                <a:solidFill>
                  <a:srgbClr val="000000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algn="just">
              <a:spcBef>
                <a:spcPct val="50000"/>
              </a:spcBef>
              <a:buFontTx/>
              <a:buChar char="•"/>
            </a:pPr>
            <a:r>
              <a:rPr lang="en-US" sz="2800" dirty="0">
                <a:cs typeface="Times New Roman" charset="0"/>
              </a:rPr>
              <a:t>The information systems are </a:t>
            </a:r>
            <a:r>
              <a:rPr lang="en-US" sz="2800" b="1" dirty="0">
                <a:cs typeface="Times New Roman" charset="0"/>
              </a:rPr>
              <a:t>vulnerable</a:t>
            </a:r>
            <a:r>
              <a:rPr lang="en-US" sz="2800" dirty="0">
                <a:cs typeface="Times New Roman" charset="0"/>
              </a:rPr>
              <a:t> to many threats like cyber crime, hacking and terrorism.</a:t>
            </a:r>
          </a:p>
          <a:p>
            <a:pPr algn="just">
              <a:spcBef>
                <a:spcPct val="50000"/>
              </a:spcBef>
              <a:buFontTx/>
              <a:buChar char="•"/>
            </a:pPr>
            <a:r>
              <a:rPr lang="en-US" sz="2800" dirty="0">
                <a:cs typeface="Times New Roman" charset="0"/>
              </a:rPr>
              <a:t>Regardless of whether the information has been </a:t>
            </a:r>
            <a:r>
              <a:rPr lang="en-US" sz="2800" b="1" dirty="0">
                <a:cs typeface="Times New Roman" charset="0"/>
              </a:rPr>
              <a:t>stolen by the attacker or not</a:t>
            </a:r>
            <a:r>
              <a:rPr lang="en-US" sz="2800" dirty="0">
                <a:cs typeface="Times New Roman" charset="0"/>
              </a:rPr>
              <a:t>, the security breaches and virus attacks result in adverse </a:t>
            </a:r>
            <a:r>
              <a:rPr lang="en-US" sz="2800" b="1" dirty="0">
                <a:cs typeface="Times New Roman" charset="0"/>
              </a:rPr>
              <a:t>publicity to the organization</a:t>
            </a:r>
            <a:r>
              <a:rPr lang="en-US" sz="2800" dirty="0">
                <a:cs typeface="Times New Roman" charset="0"/>
              </a:rPr>
              <a:t>. </a:t>
            </a:r>
          </a:p>
          <a:p>
            <a:pPr algn="just">
              <a:spcBef>
                <a:spcPct val="50000"/>
              </a:spcBef>
              <a:buFontTx/>
              <a:buChar char="•"/>
            </a:pPr>
            <a:r>
              <a:rPr lang="en-US" sz="2800" dirty="0">
                <a:cs typeface="Times New Roman" charset="0"/>
              </a:rPr>
              <a:t>Thus, issues like protection and security of the information systems have become greater </a:t>
            </a:r>
            <a:r>
              <a:rPr lang="en-US" sz="2800" b="1" dirty="0">
                <a:cs typeface="Times New Roman" charset="0"/>
              </a:rPr>
              <a:t>concern</a:t>
            </a:r>
            <a:r>
              <a:rPr lang="en-US" sz="2800" dirty="0">
                <a:cs typeface="Times New Roman" charset="0"/>
              </a:rPr>
              <a:t>. 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798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GB" sz="3200" b="1" dirty="0">
                <a:solidFill>
                  <a:srgbClr val="000000"/>
                </a:solidFill>
              </a:rPr>
              <a:t>Some Harsh Facts : (IDC report)</a:t>
            </a:r>
            <a:br>
              <a:rPr lang="en-US" sz="3200" dirty="0">
                <a:solidFill>
                  <a:srgbClr val="000000"/>
                </a:solidFill>
              </a:rPr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pPr algn="just">
              <a:spcBef>
                <a:spcPts val="1888"/>
              </a:spcBef>
              <a:buSzPct val="99000"/>
              <a:buFontTx/>
              <a:buChar char="•"/>
            </a:pPr>
            <a:r>
              <a:rPr kumimoji="1" lang="en-GB" dirty="0">
                <a:solidFill>
                  <a:srgbClr val="000000"/>
                </a:solidFill>
              </a:rPr>
              <a:t>85% detected computer security </a:t>
            </a:r>
            <a:r>
              <a:rPr kumimoji="1" lang="en-GB" b="1" dirty="0">
                <a:solidFill>
                  <a:srgbClr val="000000"/>
                </a:solidFill>
              </a:rPr>
              <a:t>breaches</a:t>
            </a:r>
            <a:r>
              <a:rPr kumimoji="1" lang="en-GB" dirty="0">
                <a:solidFill>
                  <a:srgbClr val="000000"/>
                </a:solidFill>
              </a:rPr>
              <a:t> within the last twelve months.</a:t>
            </a:r>
          </a:p>
          <a:p>
            <a:pPr algn="just">
              <a:spcBef>
                <a:spcPts val="1888"/>
              </a:spcBef>
              <a:buSzPct val="99000"/>
              <a:buFontTx/>
              <a:buChar char="•"/>
            </a:pPr>
            <a:r>
              <a:rPr kumimoji="1" lang="en-GB" dirty="0">
                <a:solidFill>
                  <a:srgbClr val="000000"/>
                </a:solidFill>
              </a:rPr>
              <a:t>64%  acknowledged </a:t>
            </a:r>
            <a:r>
              <a:rPr kumimoji="1" lang="en-GB" b="1" dirty="0">
                <a:solidFill>
                  <a:srgbClr val="000000"/>
                </a:solidFill>
              </a:rPr>
              <a:t>financial</a:t>
            </a:r>
            <a:r>
              <a:rPr kumimoji="1" lang="en-GB" dirty="0">
                <a:solidFill>
                  <a:srgbClr val="000000"/>
                </a:solidFill>
              </a:rPr>
              <a:t> losses due to computer breaches.</a:t>
            </a:r>
          </a:p>
          <a:p>
            <a:pPr algn="just">
              <a:spcBef>
                <a:spcPts val="1888"/>
              </a:spcBef>
              <a:buSzPct val="99000"/>
              <a:buFontTx/>
              <a:buChar char="•"/>
            </a:pPr>
            <a:r>
              <a:rPr kumimoji="1" lang="en-GB" dirty="0">
                <a:solidFill>
                  <a:srgbClr val="000000"/>
                </a:solidFill>
              </a:rPr>
              <a:t>36% reported the intrusions to </a:t>
            </a:r>
            <a:r>
              <a:rPr kumimoji="1" lang="en-GB" b="1" dirty="0">
                <a:solidFill>
                  <a:srgbClr val="000000"/>
                </a:solidFill>
              </a:rPr>
              <a:t>law</a:t>
            </a:r>
            <a:r>
              <a:rPr kumimoji="1" lang="en-GB" dirty="0">
                <a:solidFill>
                  <a:srgbClr val="000000"/>
                </a:solidFill>
              </a:rPr>
              <a:t> enforcement.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8694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7663"/>
            <a:ext cx="8229600" cy="634082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</a:rPr>
              <a:t>INFORMATION SECURITY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301" y="1556792"/>
            <a:ext cx="8229600" cy="4176465"/>
          </a:xfrm>
        </p:spPr>
        <p:txBody>
          <a:bodyPr/>
          <a:lstStyle/>
          <a:p>
            <a:pPr algn="just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</a:rPr>
              <a:t>Information &amp; Network penetration do occur from </a:t>
            </a:r>
            <a:r>
              <a:rPr lang="en-US" sz="2800" i="1" dirty="0">
                <a:solidFill>
                  <a:srgbClr val="000000"/>
                </a:solidFill>
              </a:rPr>
              <a:t>outsiders</a:t>
            </a:r>
            <a:r>
              <a:rPr lang="en-US" sz="2800" dirty="0">
                <a:solidFill>
                  <a:srgbClr val="000000"/>
                </a:solidFill>
              </a:rPr>
              <a:t> &amp; </a:t>
            </a:r>
            <a:r>
              <a:rPr lang="en-US" sz="2800" i="1" dirty="0">
                <a:solidFill>
                  <a:srgbClr val="000000"/>
                </a:solidFill>
              </a:rPr>
              <a:t>insiders</a:t>
            </a:r>
            <a:r>
              <a:rPr lang="en-US" sz="2800" dirty="0">
                <a:solidFill>
                  <a:srgbClr val="000000"/>
                </a:solidFill>
              </a:rPr>
              <a:t> </a:t>
            </a: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in spite of having </a:t>
            </a:r>
            <a:r>
              <a:rPr lang="en-US" sz="2800" b="1" dirty="0">
                <a:solidFill>
                  <a:srgbClr val="000000"/>
                </a:solidFill>
                <a:cs typeface="Times New Roman" charset="0"/>
              </a:rPr>
              <a:t>various security measures  </a:t>
            </a: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such as Anti-virus, Firewalls, Routers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 There are two ways to attack computers. </a:t>
            </a:r>
          </a:p>
          <a:p>
            <a:pPr lvl="1" algn="just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sz="2400" b="1" dirty="0">
                <a:solidFill>
                  <a:srgbClr val="000000"/>
                </a:solidFill>
                <a:cs typeface="Times New Roman" charset="0"/>
              </a:rPr>
              <a:t>Gain physical access </a:t>
            </a:r>
            <a:r>
              <a:rPr lang="en-US" sz="2400" dirty="0">
                <a:solidFill>
                  <a:srgbClr val="000000"/>
                </a:solidFill>
                <a:cs typeface="Times New Roman" charset="0"/>
              </a:rPr>
              <a:t>to machines &amp; conduct physical attack</a:t>
            </a:r>
          </a:p>
          <a:p>
            <a:pPr lvl="1" algn="just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sz="2400" b="1" dirty="0">
                <a:solidFill>
                  <a:srgbClr val="000000"/>
                </a:solidFill>
                <a:cs typeface="Times New Roman" charset="0"/>
              </a:rPr>
              <a:t>Attack</a:t>
            </a:r>
            <a:r>
              <a:rPr lang="en-US" sz="2400" dirty="0">
                <a:solidFill>
                  <a:srgbClr val="000000"/>
                </a:solidFill>
                <a:cs typeface="Times New Roman" charset="0"/>
              </a:rPr>
              <a:t> by use of malicious software; Malware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047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Security all about?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68760"/>
            <a:ext cx="8229600" cy="4493096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Confidentiality: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Protecting sensitive information from unauthorized disclosure or intelligible interception; Only  seen by entities to whom it is addressed</a:t>
            </a:r>
          </a:p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Integrity: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Not modified/destroyed in a unauthorized way; safeguarding the accuracy &amp; completeness of information &amp; software</a:t>
            </a:r>
          </a:p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Access Control: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Access (computation, data, service) follows the prescribed policy</a:t>
            </a:r>
          </a:p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Authentication: 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Verifying the identity claimed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5673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Security all about?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Availability: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System accessible/usable on demand</a:t>
            </a:r>
          </a:p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Nonrepudiation: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Protection against false denial of comm.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Audit Trail: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Chronological record of system activities to enable reconstruction/examination of environments/activities leading to an operation from inception to final results.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Privacy: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Breach  of confidentiality is also </a:t>
            </a:r>
            <a:r>
              <a:rPr lang="en-US" sz="2000" b="1" dirty="0">
                <a:solidFill>
                  <a:srgbClr val="000000"/>
                </a:solidFill>
                <a:latin typeface="Tahoma" charset="0"/>
              </a:rPr>
              <a:t>invasion of privacy</a:t>
            </a: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.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Collecting a record based upon his activities - inferring habits, movements, expenditures  </a:t>
            </a:r>
            <a:r>
              <a:rPr lang="en-US" sz="2000" dirty="0">
                <a:solidFill>
                  <a:srgbClr val="000000"/>
                </a:solidFill>
                <a:latin typeface="Tahoma" charset="0"/>
                <a:sym typeface="Wingdings" charset="0"/>
              </a:rPr>
              <a:t></a:t>
            </a: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 Security Risk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3561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Data, Time and Money</a:t>
            </a:r>
          </a:p>
          <a:p>
            <a:pPr marL="990600" lvl="1" indent="-533400" algn="just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Obvious: </a:t>
            </a:r>
            <a:r>
              <a:rPr lang="en-US" sz="2400" b="1" dirty="0">
                <a:solidFill>
                  <a:srgbClr val="000000"/>
                </a:solidFill>
                <a:latin typeface="Tahoma" charset="0"/>
              </a:rPr>
              <a:t>deletion/modification 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of data </a:t>
            </a:r>
          </a:p>
          <a:p>
            <a:pPr marL="990600" lvl="1" indent="-533400" algn="just" eaLnBrk="1" hangingPunct="1"/>
            <a:r>
              <a:rPr lang="en-US" sz="2400" b="1" dirty="0">
                <a:solidFill>
                  <a:srgbClr val="000000"/>
                </a:solidFill>
                <a:latin typeface="Tahoma" charset="0"/>
              </a:rPr>
              <a:t>Slowly modifying 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data so that breach is not discovered right away</a:t>
            </a:r>
          </a:p>
          <a:p>
            <a:pPr marL="990600" lvl="1" indent="-533400" algn="just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Using Service providers</a:t>
            </a:r>
            <a:r>
              <a:rPr lang="ja-JP" altLang="en-US" sz="2400" dirty="0">
                <a:solidFill>
                  <a:srgbClr val="000000"/>
                </a:solidFill>
                <a:latin typeface="Tahoma" charset="0"/>
              </a:rPr>
              <a:t>’</a:t>
            </a:r>
            <a:r>
              <a:rPr lang="en-US" altLang="ja-JP" sz="2400" dirty="0">
                <a:solidFill>
                  <a:srgbClr val="000000"/>
                </a:solidFill>
                <a:latin typeface="Tahoma" charset="0"/>
              </a:rPr>
              <a:t> software (say a online brokers CD software) – provides flexibility than by standard browsers. However it is a golden opportunity for an attacker with the knowledge of how that software works.</a:t>
            </a:r>
            <a:endParaRPr lang="en-US" sz="2400" dirty="0">
              <a:solidFill>
                <a:srgbClr val="000000"/>
              </a:solidFill>
              <a:latin typeface="Tahoma" charset="0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4628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Confidentiality</a:t>
            </a:r>
          </a:p>
          <a:p>
            <a:pPr marL="990600" lvl="1" indent="-533400" eaLnBrk="1" hangingPunct="1"/>
            <a:r>
              <a:rPr lang="en-US" sz="2400" b="1" dirty="0">
                <a:solidFill>
                  <a:srgbClr val="000000"/>
                </a:solidFill>
                <a:latin typeface="Tahoma" charset="0"/>
              </a:rPr>
              <a:t>Data disclosure 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is often overlooked risk</a:t>
            </a:r>
          </a:p>
          <a:p>
            <a:pPr marL="990600" lvl="1" indent="-533400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A breach of confidentiality is much less likely to be </a:t>
            </a:r>
            <a:r>
              <a:rPr lang="en-US" sz="2400" b="1" dirty="0">
                <a:solidFill>
                  <a:srgbClr val="000000"/>
                </a:solidFill>
                <a:latin typeface="Tahoma" charset="0"/>
              </a:rPr>
              <a:t>discovered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 than the deletion of data</a:t>
            </a:r>
          </a:p>
          <a:p>
            <a:pPr marL="990600" lvl="1" indent="-533400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Best </a:t>
            </a:r>
            <a:r>
              <a:rPr lang="en-US" sz="2400" dirty="0" err="1">
                <a:solidFill>
                  <a:srgbClr val="000000"/>
                </a:solidFill>
                <a:latin typeface="Tahoma" charset="0"/>
              </a:rPr>
              <a:t>Defence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: well-designed </a:t>
            </a:r>
            <a:r>
              <a:rPr lang="en-US" sz="2400" b="1" dirty="0">
                <a:solidFill>
                  <a:srgbClr val="000000"/>
                </a:solidFill>
                <a:latin typeface="Tahoma" charset="0"/>
              </a:rPr>
              <a:t>cryptographic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 protected system – note that the data must be in the clear at some point (it is here attacker can get in …)	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580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Clr>
                <a:schemeClr val="tx1"/>
              </a:buClr>
              <a:buNone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Privacy:</a:t>
            </a:r>
          </a:p>
          <a:p>
            <a:pPr marL="990600" lvl="1" indent="-533400" eaLnBrk="1" hangingPunct="1">
              <a:buClr>
                <a:schemeClr val="tx1"/>
              </a:buClr>
              <a:buFontTx/>
              <a:buChar char="•"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One of the things that is risk in today</a:t>
            </a:r>
            <a:r>
              <a:rPr lang="ja-JP" altLang="en-US" dirty="0">
                <a:solidFill>
                  <a:srgbClr val="000000"/>
                </a:solidFill>
                <a:latin typeface="Tahoma" charset="0"/>
              </a:rPr>
              <a:t>’</a:t>
            </a:r>
            <a:r>
              <a:rPr lang="en-US" altLang="ja-JP" dirty="0">
                <a:solidFill>
                  <a:srgbClr val="000000"/>
                </a:solidFill>
                <a:latin typeface="Tahoma" charset="0"/>
              </a:rPr>
              <a:t>s computerized and networked world.</a:t>
            </a:r>
          </a:p>
          <a:p>
            <a:pPr marL="0" indent="0" eaLnBrk="1" hangingPunct="1">
              <a:buClr>
                <a:schemeClr val="tx1"/>
              </a:buClr>
              <a:buNone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Resource Availability:</a:t>
            </a:r>
          </a:p>
          <a:p>
            <a:pPr marL="990600" lvl="1" indent="-533400" eaLnBrk="1" hangingPunct="1">
              <a:buClr>
                <a:schemeClr val="tx1"/>
              </a:buClr>
              <a:buFontTx/>
              <a:buChar char="•"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Denial of Service attacks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3042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10445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Erroneous Program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Lack of prudent Software Engineering Practices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Complexity of software (millions of lines)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Urgently developed Components of The Shelf (COTS)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The user (Systems should be User proof!)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Responsibility lies with the user (ignorance/non co-operation are problems)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Security policy should convince the users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Poor Administration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Configuration, backup procedures, constant updates, monitoring, disaster recovery …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9292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General Threat Perceptions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Network threatened by external running malicious scripts (Malware)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Adversaries attempting access protected services, break into machines, snoop communications, collect statistics of transactions …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Insiders and outsiders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Disasters (natural and man-made)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9416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Secure Storing of Data</a:t>
            </a:r>
            <a:br>
              <a:rPr lang="en-US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(Local Storage)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Physical Security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Protect machine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Limit network access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Most secure (without external access)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Suppose it falls into an adversary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All the data can be obtained in the clear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Cryptographic Secure.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Of course person having access can delete  -- Hence, BACKUP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Data Integrity</a:t>
            </a:r>
          </a:p>
          <a:p>
            <a:pPr lvl="1" eaLnBrk="1" hangingPunct="1"/>
            <a:endParaRPr lang="en-US" sz="1600" dirty="0">
              <a:solidFill>
                <a:srgbClr val="000000"/>
              </a:solidFill>
              <a:latin typeface="Tahoma" charset="0"/>
            </a:endParaRPr>
          </a:p>
          <a:p>
            <a:endParaRPr lang="en-US" sz="1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5604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Secure Storing of Data</a:t>
            </a:r>
            <a:br>
              <a:rPr lang="en-US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dirty="0">
                <a:solidFill>
                  <a:srgbClr val="000000"/>
                </a:solidFill>
                <a:latin typeface="Tahoma" charset="0"/>
              </a:rPr>
              <a:t>(Remote Storage)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Need (also advantages!):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Data protected from local disk failure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Sharing of files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Centralized administration and backup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Use of diskless workstations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Adding Security: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passwords, cryptography, access control lists, capabilities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Physical security (Key servers </a:t>
            </a:r>
            <a:r>
              <a:rPr lang="en-US" sz="2400" dirty="0" err="1">
                <a:solidFill>
                  <a:srgbClr val="000000"/>
                </a:solidFill>
                <a:latin typeface="Tahoma" charset="0"/>
              </a:rPr>
              <a:t>etc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03312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</a:rPr>
              <a:t>Secure Backup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Tahoma" charset="0"/>
              </a:rPr>
              <a:t>Security of the backup itself</a:t>
            </a:r>
          </a:p>
          <a:p>
            <a:pPr eaLnBrk="1" hangingPunct="1"/>
            <a:r>
              <a:rPr lang="en-US" dirty="0">
                <a:latin typeface="Tahoma" charset="0"/>
              </a:rPr>
              <a:t>Backup over a network</a:t>
            </a:r>
          </a:p>
          <a:p>
            <a:pPr lvl="1" eaLnBrk="1" hangingPunct="1"/>
            <a:r>
              <a:rPr lang="en-US" dirty="0">
                <a:latin typeface="Tahoma" charset="0"/>
              </a:rPr>
              <a:t>Cryptographic encryption</a:t>
            </a:r>
          </a:p>
          <a:p>
            <a:pPr eaLnBrk="1" hangingPunct="1"/>
            <a:r>
              <a:rPr lang="en-US" dirty="0">
                <a:latin typeface="Tahoma" charset="0"/>
              </a:rPr>
              <a:t>Incremental Backup</a:t>
            </a:r>
          </a:p>
          <a:p>
            <a:pPr eaLnBrk="1" hangingPunct="1"/>
            <a:r>
              <a:rPr lang="en-US" dirty="0">
                <a:latin typeface="Tahoma" charset="0"/>
              </a:rPr>
              <a:t>Deleting Backups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0114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Secure Communication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Cryptography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Encryption/decryption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Key management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Session key protocols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Public Key Infrastructures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Certification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Digital Signatures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24330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Replay Prevention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Replay attacks are simple yet very effective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Records a message say from A to B, and later replays it to impersonate A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Attack is effective as attacker need not decrypt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Needs to be addressed regardless of layer chosen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37397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8640"/>
            <a:ext cx="8229600" cy="1080120"/>
          </a:xfrm>
        </p:spPr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Network Perimeter Security</a:t>
            </a:r>
            <a:br>
              <a:rPr lang="en-US" sz="3200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(Protection from Outsiders)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General (Policies to be enforced)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Policies delineating appropriate and inappropriate </a:t>
            </a:r>
            <a:r>
              <a:rPr lang="en-US" sz="2800" dirty="0" err="1">
                <a:solidFill>
                  <a:srgbClr val="000000"/>
                </a:solidFill>
                <a:latin typeface="Tahoma" charset="0"/>
              </a:rPr>
              <a:t>behaviour</a:t>
            </a:r>
            <a:endParaRPr lang="en-US" sz="28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Security Classification of data and Machines and enforce access controls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Only required access to be given to insiders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Enforce Physical security for file servers, secure nodes, key servers, authentication servers, backups  etc.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Audit Procedures (manual and automated)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9397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Network Perimeter Security</a:t>
            </a:r>
            <a:br>
              <a:rPr lang="en-US" sz="3200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(Min. Security Enforcement)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External Access:</a:t>
            </a: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 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One point access: Internet, Dialups (callbacks), Broadband, DSL, wireless …; violation only with cryptographic encryption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Minimum Standards for Hardware </a:t>
            </a:r>
            <a:endParaRPr lang="en-US" sz="24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Software Standards: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OS, Browsers, Compilers, Tools – prefer open source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Secure Configuration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 </a:t>
            </a: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email,  mobile agents/systems, only required ports  to be open, restrictions on shell (corresponding to required security levels)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Viruses (continuous protection)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Denial of Service Protection</a:t>
            </a:r>
            <a:endParaRPr lang="en-US" sz="2800" dirty="0">
              <a:solidFill>
                <a:srgbClr val="000000"/>
              </a:solidFill>
              <a:latin typeface="Tahoma" charset="0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53788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Network Perimeter Security</a:t>
            </a:r>
            <a:br>
              <a:rPr lang="en-US" b="1" dirty="0">
                <a:solidFill>
                  <a:srgbClr val="000000"/>
                </a:solidFill>
                <a:latin typeface="Tahoma" charset="0"/>
              </a:rPr>
            </a:br>
            <a:r>
              <a:rPr lang="en-US" b="1" dirty="0">
                <a:solidFill>
                  <a:srgbClr val="000000"/>
                </a:solidFill>
                <a:latin typeface="Tahoma" charset="0"/>
              </a:rPr>
              <a:t>(Min. Security Enforcement)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Web Security: embarrassing quite often;</a:t>
            </a:r>
          </a:p>
          <a:p>
            <a:pPr lvl="2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Have Exit Control (ensures web modifications through authentication)</a:t>
            </a:r>
          </a:p>
          <a:p>
            <a:pPr lvl="2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Check Mirror sites periodically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Auditing the usage and traffic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Backup (automatic, mirroring, remote, …) and disaster recovery  -- Perhaps use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4431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Intrusion Detection Systems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Attack detection, with automated response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Damage prevention and containment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Tracing and isolation of attack origin points</a:t>
            </a:r>
          </a:p>
          <a:p>
            <a:pPr eaLnBrk="1" hangingPunct="1"/>
            <a:r>
              <a:rPr lang="en-US" sz="2800" dirty="0">
                <a:solidFill>
                  <a:srgbClr val="000000"/>
                </a:solidFill>
                <a:latin typeface="Tahoma" charset="0"/>
              </a:rPr>
              <a:t>Mimic hackers attacking networks (including ISPs) continuously highlighting dangerous infrastructure flaws that could cripple the system 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Leads to required Upgrades in  Security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Leads to next generation design of devices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1513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Certification: Key Servers, PKI Infrastructure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Needed security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Via parameters identified in the policy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Authenticated usage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 Computing 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 Data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Backup of Data and its integrity 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Online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offline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3132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Virtual Private </a:t>
            </a:r>
            <a:r>
              <a:rPr lang="en-US" b="1" dirty="0" err="1">
                <a:solidFill>
                  <a:srgbClr val="000000"/>
                </a:solidFill>
                <a:latin typeface="Tahoma" charset="0"/>
              </a:rPr>
              <a:t>Network:VPN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8964488" cy="424847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Secure use of public communication channel with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Off the shelf hardware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IP tunneling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Software encryption</a:t>
            </a:r>
          </a:p>
          <a:p>
            <a:r>
              <a:rPr lang="en-US" sz="2000" b="1" dirty="0">
                <a:solidFill>
                  <a:srgbClr val="000000"/>
                </a:solidFill>
                <a:latin typeface="Tahoma" charset="0"/>
              </a:rPr>
              <a:t>Basic VPN</a:t>
            </a:r>
          </a:p>
          <a:p>
            <a:pPr eaLnBrk="1" hangingPunct="1"/>
            <a:r>
              <a:rPr lang="en-US" sz="2000" dirty="0">
                <a:latin typeface="Tahoma" charset="0"/>
              </a:rPr>
              <a:t>Fixed encryption algorithm</a:t>
            </a:r>
          </a:p>
          <a:p>
            <a:pPr eaLnBrk="1" hangingPunct="1"/>
            <a:r>
              <a:rPr lang="en-US" sz="2000" dirty="0">
                <a:latin typeface="Tahoma" charset="0"/>
              </a:rPr>
              <a:t>Static keys per pair of sites</a:t>
            </a:r>
          </a:p>
          <a:p>
            <a:pPr eaLnBrk="1" hangingPunct="1"/>
            <a:r>
              <a:rPr lang="en-US" sz="2000" dirty="0">
                <a:latin typeface="Tahoma" charset="0"/>
              </a:rPr>
              <a:t>An encrypting PC router per site</a:t>
            </a:r>
          </a:p>
          <a:p>
            <a:pPr lvl="1" eaLnBrk="1" hangingPunct="1"/>
            <a:r>
              <a:rPr lang="en-US" sz="2000" dirty="0">
                <a:latin typeface="Tahoma" charset="0"/>
              </a:rPr>
              <a:t>Off the shelf hardware</a:t>
            </a:r>
          </a:p>
          <a:p>
            <a:pPr lvl="1" eaLnBrk="1" hangingPunct="1"/>
            <a:r>
              <a:rPr lang="en-US" dirty="0">
                <a:latin typeface="Tahoma" charset="0"/>
              </a:rPr>
              <a:t>Custom software</a:t>
            </a:r>
            <a:endParaRPr lang="en-US" sz="2000" dirty="0">
              <a:latin typeface="Tahoma" charset="0"/>
            </a:endParaRPr>
          </a:p>
          <a:p>
            <a:pPr eaLnBrk="1" hangingPunct="1"/>
            <a:r>
              <a:rPr lang="en-US" sz="2000" dirty="0">
                <a:latin typeface="Tahoma" charset="0"/>
              </a:rPr>
              <a:t>Secures communication between sites</a:t>
            </a:r>
          </a:p>
          <a:p>
            <a:pPr eaLnBrk="1" hangingPunct="1"/>
            <a:endParaRPr lang="en-US" sz="2000" dirty="0">
              <a:latin typeface="Tahoma" charset="0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766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Internal Security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1800" dirty="0">
                <a:latin typeface="Tahoma" charset="0"/>
              </a:rPr>
              <a:t>Introduce encryption within a site</a:t>
            </a:r>
          </a:p>
          <a:p>
            <a:pPr eaLnBrk="1" hangingPunct="1">
              <a:lnSpc>
                <a:spcPct val="90000"/>
              </a:lnSpc>
            </a:pPr>
            <a:r>
              <a:rPr lang="en-US" sz="1800" dirty="0">
                <a:latin typeface="Tahoma" charset="0"/>
              </a:rPr>
              <a:t>Involves software upgrades to the OS</a:t>
            </a:r>
          </a:p>
          <a:p>
            <a:pPr eaLnBrk="1" hangingPunct="1">
              <a:lnSpc>
                <a:spcPct val="90000"/>
              </a:lnSpc>
            </a:pPr>
            <a:r>
              <a:rPr lang="en-US" sz="1800" dirty="0">
                <a:latin typeface="Tahoma" charset="0"/>
              </a:rPr>
              <a:t>Minimize damage from within (may be crypto fileservers)</a:t>
            </a:r>
          </a:p>
          <a:p>
            <a:r>
              <a:rPr lang="en-US" sz="1800" b="1" dirty="0">
                <a:solidFill>
                  <a:srgbClr val="000000"/>
                </a:solidFill>
                <a:latin typeface="Tahoma" charset="0"/>
              </a:rPr>
              <a:t>Points for action</a:t>
            </a:r>
          </a:p>
          <a:p>
            <a:pPr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Policy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Access Control and Log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Encryption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Certification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Backup</a:t>
            </a:r>
          </a:p>
          <a:p>
            <a:pPr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Teams</a:t>
            </a:r>
          </a:p>
          <a:p>
            <a:pPr lvl="2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Routine Audit and Management Structure</a:t>
            </a:r>
          </a:p>
          <a:p>
            <a:pPr lvl="2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Emergency Response Team</a:t>
            </a:r>
          </a:p>
          <a:p>
            <a:pPr lvl="2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Dynamic IDS and Crypto-Systems Work</a:t>
            </a:r>
          </a:p>
          <a:p>
            <a:pPr eaLnBrk="1" hangingPunct="1"/>
            <a:endParaRPr lang="en-US" sz="1800" dirty="0">
              <a:solidFill>
                <a:srgbClr val="000000"/>
              </a:solidFill>
              <a:latin typeface="Tahoma" charset="0"/>
            </a:endParaRPr>
          </a:p>
          <a:p>
            <a:endParaRPr lang="en-US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13563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Emergency Response Team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sz="1800" b="1" dirty="0">
                <a:solidFill>
                  <a:srgbClr val="000000"/>
                </a:solidFill>
                <a:latin typeface="Times New Roman" charset="0"/>
              </a:rPr>
              <a:t>Plan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Person on </a:t>
            </a:r>
            <a:r>
              <a:rPr lang="en-US" sz="1800" dirty="0" err="1">
                <a:solidFill>
                  <a:srgbClr val="000000"/>
                </a:solidFill>
                <a:latin typeface="Times New Roman" charset="0"/>
              </a:rPr>
              <a:t>firecall</a:t>
            </a: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and in-charge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Reaction to security breach.</a:t>
            </a:r>
          </a:p>
          <a:p>
            <a:pPr lvl="2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Internal expertise</a:t>
            </a:r>
          </a:p>
          <a:p>
            <a:pPr lvl="2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If not alternatives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Determine  chain of command</a:t>
            </a:r>
          </a:p>
          <a:p>
            <a:r>
              <a:rPr kumimoji="1" lang="en-US" sz="1800" b="1" dirty="0">
                <a:solidFill>
                  <a:srgbClr val="000000"/>
                </a:solidFill>
                <a:latin typeface="Arial" charset="0"/>
              </a:rPr>
              <a:t>COST OF UNPROTECTED </a:t>
            </a:r>
            <a:r>
              <a:rPr kumimoji="1" lang="en-US" sz="1600" b="1" dirty="0">
                <a:solidFill>
                  <a:srgbClr val="000000"/>
                </a:solidFill>
                <a:latin typeface="Arial" charset="0"/>
              </a:rPr>
              <a:t>ENVIRONMENT</a:t>
            </a:r>
          </a:p>
          <a:p>
            <a:endParaRPr kumimoji="1" lang="en-US" sz="1600" b="1" dirty="0">
              <a:solidFill>
                <a:srgbClr val="000000"/>
              </a:solidFill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Loss of data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	- Loss of server up time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	- Loss of user's productivity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	- Loss of money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68945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</a:rPr>
              <a:t>Information Security Management System (ISMS)</a:t>
            </a:r>
            <a:br>
              <a:rPr lang="en-US" sz="3200" b="1" dirty="0">
                <a:solidFill>
                  <a:srgbClr val="000000"/>
                </a:solidFill>
              </a:rPr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Organization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Personnel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Physical &amp; Environmental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Organization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Personnel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Physical &amp; Environmental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Security Policy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Communications &amp; Operations Management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System Development &amp; </a:t>
            </a:r>
            <a:r>
              <a:rPr lang="en-US" sz="2000" dirty="0" err="1">
                <a:solidFill>
                  <a:srgbClr val="000000"/>
                </a:solidFill>
              </a:rPr>
              <a:t>Maint</a:t>
            </a:r>
            <a:r>
              <a:rPr lang="en-US" sz="2000" dirty="0">
                <a:solidFill>
                  <a:srgbClr val="000000"/>
                </a:solidFill>
              </a:rPr>
              <a:t>.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Security Standard Compliance: IS 15150/27001</a:t>
            </a:r>
          </a:p>
          <a:p>
            <a:pPr eaLnBrk="1" hangingPunct="1">
              <a:spcBef>
                <a:spcPct val="50000"/>
              </a:spcBef>
            </a:pPr>
            <a:endParaRPr lang="en-US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03798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Information Security Approach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Secure Network Design, Layered approach (Defense in Depth concept), SPF and Application firewalls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Harden the Operating System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Use Secure Applications with Secure Configurations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Centralized logging and Monitoring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Intrusion Detection System (HIDS,NIDS)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Encryption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Local Vulnerability tests, self auditing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17515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/>
          <a:lstStyle/>
          <a:p>
            <a:r>
              <a:rPr lang="en-GB" sz="2800" dirty="0">
                <a:solidFill>
                  <a:srgbClr val="000000"/>
                </a:solidFill>
                <a:latin typeface="Tahoma" charset="0"/>
              </a:rPr>
              <a:t>SECURITY BUILDING BLOCKS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4824537"/>
          </a:xfrm>
        </p:spPr>
        <p:txBody>
          <a:bodyPr/>
          <a:lstStyle/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Authentication (passwords, biometric devices) </a:t>
            </a:r>
          </a:p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Encryption - so that unauthorized user cannot make sense of the data even if he intercepts it.</a:t>
            </a:r>
          </a:p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Access control - a policy by the organization to decide who has access to what.</a:t>
            </a:r>
          </a:p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Key management - the properties of the encryption/decryption keys.</a:t>
            </a:r>
          </a:p>
          <a:p>
            <a:pPr marL="339725" indent="-339725" algn="just" defTabSz="457200" eaLnBrk="1" hangingPunct="1">
              <a:lnSpc>
                <a:spcPct val="90000"/>
              </a:lnSpc>
              <a:spcBef>
                <a:spcPts val="638"/>
              </a:spcBef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Resource isolation- so that damage is contained.</a:t>
            </a:r>
          </a:p>
          <a:p>
            <a:pPr marL="339725" indent="-339725" algn="just" defTabSz="457200" eaLnBrk="1" hangingPunct="1">
              <a:lnSpc>
                <a:spcPct val="90000"/>
              </a:lnSpc>
              <a:spcBef>
                <a:spcPts val="638"/>
              </a:spcBef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Network Perimeter Protection – Firewall, NAT</a:t>
            </a:r>
          </a:p>
          <a:p>
            <a:r>
              <a:rPr lang="en-US" sz="2000" b="1" dirty="0">
                <a:solidFill>
                  <a:srgbClr val="000000"/>
                </a:solidFill>
                <a:latin typeface="Tahoma" charset="0"/>
              </a:rPr>
              <a:t>Use of Secure Software 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Centralized Logging and Security Monitoring System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Web-Pages Integrity check module for Apache Web-Server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Securing Web Server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Securing Mail-gateways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Securing DNS servers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</a:rPr>
              <a:t>Use of Public Domain Firewalls, Proxy and NAT servers with value additions</a:t>
            </a:r>
          </a:p>
          <a:p>
            <a:pPr eaLnBrk="1" hangingPunct="1">
              <a:lnSpc>
                <a:spcPct val="90000"/>
              </a:lnSpc>
            </a:pPr>
            <a:endParaRPr lang="en-US" sz="2000" dirty="0">
              <a:solidFill>
                <a:srgbClr val="000000"/>
              </a:solidFill>
              <a:latin typeface="Tahoma" charset="0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53648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Tahoma" charset="0"/>
              </a:rPr>
              <a:t>Central Administration &amp; Monitoring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39725" indent="-33972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US" sz="2000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To ensure that IT Security policies within a organization are properly implemented, it is necessary to conduct periodic audits </a:t>
            </a:r>
            <a:endParaRPr lang="en-GB" sz="2000" dirty="0">
              <a:solidFill>
                <a:srgbClr val="000000"/>
              </a:solidFill>
              <a:latin typeface="Tahoma" charset="0"/>
            </a:endParaRPr>
          </a:p>
          <a:p>
            <a:pPr marL="339725" indent="-33972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Need powerful automated tools for</a:t>
            </a:r>
          </a:p>
          <a:p>
            <a:pPr marL="739775" lvl="1" indent="-28257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Auditing</a:t>
            </a:r>
          </a:p>
          <a:p>
            <a:pPr marL="739775" lvl="1" indent="-28257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Intrusion detection</a:t>
            </a:r>
          </a:p>
          <a:p>
            <a:pPr marL="739775" lvl="1" indent="-28257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Performance measurement</a:t>
            </a:r>
          </a:p>
          <a:p>
            <a:pPr marL="339725" indent="-339725" algn="just" defTabSz="457200" eaLnBrk="1" hangingPunct="1">
              <a:lnSpc>
                <a:spcPct val="110000"/>
              </a:lnSpc>
              <a:buClr>
                <a:srgbClr val="AAD1F4"/>
              </a:buClr>
              <a:buFont typeface="Wingdings" charset="0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US" sz="2000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	And to find a variety of threats, vulnerabilities and advance warning for any penetration that might occur</a:t>
            </a:r>
            <a:endParaRPr lang="en-GB" sz="2000" dirty="0">
              <a:solidFill>
                <a:srgbClr val="000000"/>
              </a:solidFill>
              <a:latin typeface="Tahoma" charset="0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3486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(E-Book) Mastering™ Network </a:t>
            </a:r>
            <a:r>
              <a:rPr lang="en-GB" sz="2000" dirty="0" err="1"/>
              <a:t>Security,Author</a:t>
            </a:r>
            <a:r>
              <a:rPr lang="en-GB" sz="2000" dirty="0"/>
              <a:t>: Chris </a:t>
            </a:r>
            <a:r>
              <a:rPr lang="en-GB" sz="2000" dirty="0" err="1"/>
              <a:t>Brenton</a:t>
            </a:r>
            <a:r>
              <a:rPr lang="en-GB" sz="2000" dirty="0"/>
              <a:t>, Cameron Hunt.   </a:t>
            </a:r>
          </a:p>
          <a:p>
            <a:r>
              <a:rPr lang="en-GB" sz="2000" dirty="0"/>
              <a:t>https://www-</a:t>
            </a:r>
            <a:r>
              <a:rPr lang="en-GB" sz="2000" dirty="0" err="1"/>
              <a:t>dawsonera</a:t>
            </a:r>
            <a:r>
              <a:rPr lang="en-GB" sz="2000" dirty="0"/>
              <a:t>-</a:t>
            </a:r>
            <a:r>
              <a:rPr lang="en-GB" sz="2000" dirty="0" err="1"/>
              <a:t>com.ezproxy.uwtsd.ac.uk</a:t>
            </a:r>
            <a:r>
              <a:rPr lang="en-GB" sz="2000" dirty="0"/>
              <a:t>/abstract/9780782151480  </a:t>
            </a:r>
            <a:endParaRPr lang="en-US" sz="2000" dirty="0"/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5053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3C7E1-4EDF-7779-49BD-F33CBDD67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78A71-5E85-4068-64CB-CF95D6BBD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91264" cy="3340967"/>
          </a:xfrm>
        </p:spPr>
        <p:txBody>
          <a:bodyPr/>
          <a:lstStyle/>
          <a:p>
            <a:pPr marL="0" indent="0">
              <a:buNone/>
            </a:pPr>
            <a:r>
              <a:rPr lang="en-GB" i="1" dirty="0"/>
              <a:t>This Week: </a:t>
            </a:r>
            <a:r>
              <a:rPr lang="en-GB" dirty="0"/>
              <a:t>Information Security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Next Week: </a:t>
            </a:r>
            <a:r>
              <a:rPr lang="en-GB" dirty="0"/>
              <a:t>Network Security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861B61-9550-B673-5FB1-B7CF49A53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95C82F-3C77-51A0-079E-DEF5F7D4A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24936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13CE3-2B37-96D8-409B-DBDB9EC9E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One-on-One Bookings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E2F38-E2ED-9137-D9AA-93D8C9AAFA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030" y="2780928"/>
            <a:ext cx="4864066" cy="1224136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hlinkClick r:id="rId2"/>
              </a:rPr>
              <a:t>https://outlook.office365.com/book/OnetoOne@uowtsd.onmicrosoft.com/</a:t>
            </a:r>
            <a:r>
              <a:rPr lang="en-GB" sz="20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C63A4-BA85-7310-0C06-55E98C547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E76F83-758B-E339-5E24-D41B2EC0F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FE13C44-14A2-E6A4-91BD-D2ADE04214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9787" y="1268760"/>
            <a:ext cx="2373166" cy="4423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5003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1638</Words>
  <Application>Microsoft Office PowerPoint</Application>
  <PresentationFormat>On-screen Show (4:3)</PresentationFormat>
  <Paragraphs>304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Myriad Pro</vt:lpstr>
      <vt:lpstr>Tahoma</vt:lpstr>
      <vt:lpstr>Times New Roman</vt:lpstr>
      <vt:lpstr>Verdana</vt:lpstr>
      <vt:lpstr>Wingdings</vt:lpstr>
      <vt:lpstr>20140311PresentationUWTSDTemplate</vt:lpstr>
      <vt:lpstr>Module Code:ACCC5023</vt:lpstr>
      <vt:lpstr>Learning Objectives </vt:lpstr>
      <vt:lpstr>INFORMATION SECURITY </vt:lpstr>
      <vt:lpstr>Some Harsh Facts : (IDC report) </vt:lpstr>
      <vt:lpstr>INFORMATION SECURITY</vt:lpstr>
      <vt:lpstr>What is Security all about?</vt:lpstr>
      <vt:lpstr>What is Security all about?</vt:lpstr>
      <vt:lpstr>What is at Risk?</vt:lpstr>
      <vt:lpstr>What is at Risk?</vt:lpstr>
      <vt:lpstr>What is at Risk?</vt:lpstr>
      <vt:lpstr>What is at Risk?</vt:lpstr>
      <vt:lpstr>General Threat Perceptions</vt:lpstr>
      <vt:lpstr>Secure Storing of Data (Local Storage)</vt:lpstr>
      <vt:lpstr>Secure Storing of Data (Remote Storage)</vt:lpstr>
      <vt:lpstr>Secure Backup</vt:lpstr>
      <vt:lpstr>Secure Communication</vt:lpstr>
      <vt:lpstr>Replay Prevention</vt:lpstr>
      <vt:lpstr>Network Perimeter Security (Protection from Outsiders)</vt:lpstr>
      <vt:lpstr>Network Perimeter Security (Min. Security Enforcement)</vt:lpstr>
      <vt:lpstr>Network Perimeter Security (Min. Security Enforcement)</vt:lpstr>
      <vt:lpstr>Intrusion Detection Systems</vt:lpstr>
      <vt:lpstr>Certification: Key Servers, PKI Infrastructure</vt:lpstr>
      <vt:lpstr>Virtual Private Network:VPN</vt:lpstr>
      <vt:lpstr>Internal Security</vt:lpstr>
      <vt:lpstr>Emergency Response Team</vt:lpstr>
      <vt:lpstr>Information Security Management System (ISMS) </vt:lpstr>
      <vt:lpstr>Information Security Approach</vt:lpstr>
      <vt:lpstr>SECURITY BUILDING BLOCKS</vt:lpstr>
      <vt:lpstr>Central Administration &amp; Monitoring</vt:lpstr>
      <vt:lpstr>References</vt:lpstr>
      <vt:lpstr>Next Week </vt:lpstr>
      <vt:lpstr>One-on-One Bookings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Aliyu Sambo</cp:lastModifiedBy>
  <cp:revision>176</cp:revision>
  <cp:lastPrinted>2018-07-09T15:27:01Z</cp:lastPrinted>
  <dcterms:created xsi:type="dcterms:W3CDTF">2002-10-07T19:43:58Z</dcterms:created>
  <dcterms:modified xsi:type="dcterms:W3CDTF">2025-02-23T12:57:04Z</dcterms:modified>
</cp:coreProperties>
</file>