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253" r:id="rId1"/>
  </p:sldMasterIdLst>
  <p:notesMasterIdLst>
    <p:notesMasterId r:id="rId22"/>
  </p:notesMasterIdLst>
  <p:sldIdLst>
    <p:sldId id="266" r:id="rId2"/>
    <p:sldId id="282" r:id="rId3"/>
    <p:sldId id="265" r:id="rId4"/>
    <p:sldId id="259" r:id="rId5"/>
    <p:sldId id="268" r:id="rId6"/>
    <p:sldId id="261" r:id="rId7"/>
    <p:sldId id="267" r:id="rId8"/>
    <p:sldId id="279" r:id="rId9"/>
    <p:sldId id="262" r:id="rId10"/>
    <p:sldId id="270" r:id="rId11"/>
    <p:sldId id="280" r:id="rId12"/>
    <p:sldId id="276" r:id="rId13"/>
    <p:sldId id="277" r:id="rId14"/>
    <p:sldId id="269" r:id="rId15"/>
    <p:sldId id="272" r:id="rId16"/>
    <p:sldId id="281" r:id="rId17"/>
    <p:sldId id="273" r:id="rId18"/>
    <p:sldId id="264" r:id="rId19"/>
    <p:sldId id="275" r:id="rId20"/>
    <p:sldId id="27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471" autoAdjust="0"/>
    <p:restoredTop sz="88679" autoAdjust="0"/>
  </p:normalViewPr>
  <p:slideViewPr>
    <p:cSldViewPr snapToGrid="0">
      <p:cViewPr varScale="1">
        <p:scale>
          <a:sx n="65" d="100"/>
          <a:sy n="65" d="100"/>
        </p:scale>
        <p:origin x="1284"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5AB175-07AC-4C4C-8D61-36E7470F9EC2}" type="datetimeFigureOut">
              <a:rPr lang="en-GB" smtClean="0"/>
              <a:t>17/11/2021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B82C0D-4764-47AA-B6C1-AF523C871CE1}" type="slidenum">
              <a:rPr lang="en-GB" smtClean="0"/>
              <a:t>‹#›</a:t>
            </a:fld>
            <a:endParaRPr lang="en-GB" dirty="0"/>
          </a:p>
        </p:txBody>
      </p:sp>
    </p:spTree>
    <p:extLst>
      <p:ext uri="{BB962C8B-B14F-4D97-AF65-F5344CB8AC3E}">
        <p14:creationId xmlns:p14="http://schemas.microsoft.com/office/powerpoint/2010/main" val="828502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6</a:t>
            </a:fld>
            <a:endParaRPr lang="en-GB" dirty="0"/>
          </a:p>
        </p:txBody>
      </p:sp>
    </p:spTree>
    <p:extLst>
      <p:ext uri="{BB962C8B-B14F-4D97-AF65-F5344CB8AC3E}">
        <p14:creationId xmlns:p14="http://schemas.microsoft.com/office/powerpoint/2010/main" val="2530776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8</a:t>
            </a:fld>
            <a:endParaRPr lang="en-GB" dirty="0"/>
          </a:p>
        </p:txBody>
      </p:sp>
    </p:spTree>
    <p:extLst>
      <p:ext uri="{BB962C8B-B14F-4D97-AF65-F5344CB8AC3E}">
        <p14:creationId xmlns:p14="http://schemas.microsoft.com/office/powerpoint/2010/main" val="639794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11</a:t>
            </a:fld>
            <a:endParaRPr lang="en-GB" dirty="0"/>
          </a:p>
        </p:txBody>
      </p:sp>
    </p:spTree>
    <p:extLst>
      <p:ext uri="{BB962C8B-B14F-4D97-AF65-F5344CB8AC3E}">
        <p14:creationId xmlns:p14="http://schemas.microsoft.com/office/powerpoint/2010/main" val="98261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12</a:t>
            </a:fld>
            <a:endParaRPr lang="en-GB" dirty="0"/>
          </a:p>
        </p:txBody>
      </p:sp>
    </p:spTree>
    <p:extLst>
      <p:ext uri="{BB962C8B-B14F-4D97-AF65-F5344CB8AC3E}">
        <p14:creationId xmlns:p14="http://schemas.microsoft.com/office/powerpoint/2010/main" val="3154987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B82C0D-4764-47AA-B6C1-AF523C871CE1}" type="slidenum">
              <a:rPr lang="en-GB" smtClean="0"/>
              <a:t>19</a:t>
            </a:fld>
            <a:endParaRPr lang="en-GB" dirty="0"/>
          </a:p>
        </p:txBody>
      </p:sp>
    </p:spTree>
    <p:extLst>
      <p:ext uri="{BB962C8B-B14F-4D97-AF65-F5344CB8AC3E}">
        <p14:creationId xmlns:p14="http://schemas.microsoft.com/office/powerpoint/2010/main" val="2764859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9442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1845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99520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136608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2711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8712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3899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2A54C80-263E-416B-A8E0-580EDEADCBDC}" type="datetimeFigureOut">
              <a:rPr lang="en-US" smtClean="0"/>
              <a:t>11/17/2021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69154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9576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98936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629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22029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3090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6900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9863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9285262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7305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11/17/2021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0844971"/>
      </p:ext>
    </p:extLst>
  </p:cSld>
  <p:clrMap bg1="dk1" tx1="lt1" bg2="dk2" tx2="lt2" accent1="accent1" accent2="accent2" accent3="accent3" accent4="accent4" accent5="accent5" accent6="accent6" hlink="hlink" folHlink="folHlink"/>
  <p:sldLayoutIdLst>
    <p:sldLayoutId id="2147484254" r:id="rId1"/>
    <p:sldLayoutId id="2147484255" r:id="rId2"/>
    <p:sldLayoutId id="2147484256" r:id="rId3"/>
    <p:sldLayoutId id="2147484257" r:id="rId4"/>
    <p:sldLayoutId id="2147484258" r:id="rId5"/>
    <p:sldLayoutId id="2147484259" r:id="rId6"/>
    <p:sldLayoutId id="2147484260" r:id="rId7"/>
    <p:sldLayoutId id="2147484261" r:id="rId8"/>
    <p:sldLayoutId id="2147484262" r:id="rId9"/>
    <p:sldLayoutId id="2147484263" r:id="rId10"/>
    <p:sldLayoutId id="2147484264" r:id="rId11"/>
    <p:sldLayoutId id="2147484265" r:id="rId12"/>
    <p:sldLayoutId id="2147484266" r:id="rId13"/>
    <p:sldLayoutId id="2147484267" r:id="rId14"/>
    <p:sldLayoutId id="2147484268" r:id="rId15"/>
    <p:sldLayoutId id="2147484269" r:id="rId16"/>
    <p:sldLayoutId id="214748427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31965" y="2551837"/>
            <a:ext cx="9470571" cy="2400657"/>
          </a:xfrm>
          <a:prstGeom prst="rect">
            <a:avLst/>
          </a:prstGeom>
        </p:spPr>
        <p:txBody>
          <a:bodyPr wrap="square">
            <a:spAutoFit/>
          </a:bodyPr>
          <a:lstStyle/>
          <a:p>
            <a:pPr>
              <a:lnSpc>
                <a:spcPct val="150000"/>
              </a:lnSpc>
            </a:pPr>
            <a:r>
              <a:rPr lang="en-GB" sz="2000" b="1" dirty="0">
                <a:latin typeface="Arial" panose="020B0604020202020204" pitchFamily="34" charset="0"/>
                <a:cs typeface="Arial" panose="020B0604020202020204" pitchFamily="34" charset="0"/>
              </a:rPr>
              <a:t>STUDENT NAME:                            MOHAMMED AMIR HUSSAIN CHAUDHARY                                                                             STUDENT REGISTRATION:           1711710                                                                                                                     MODULE CODE:                              LCMB7000                                                                            GROUP NUMBER:                           ONE                                                                                                LECTURER’S NAME:                      UJU UGOCHUKWU </a:t>
            </a:r>
          </a:p>
        </p:txBody>
      </p:sp>
    </p:spTree>
    <p:extLst>
      <p:ext uri="{BB962C8B-B14F-4D97-AF65-F5344CB8AC3E}">
        <p14:creationId xmlns:p14="http://schemas.microsoft.com/office/powerpoint/2010/main" val="28430636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71858" y="1282799"/>
            <a:ext cx="3470822" cy="830997"/>
          </a:xfrm>
          <a:prstGeom prst="rect">
            <a:avLst/>
          </a:prstGeom>
        </p:spPr>
        <p:txBody>
          <a:bodyPr wrap="none">
            <a:spAutoFit/>
          </a:bodyPr>
          <a:lstStyle/>
          <a:p>
            <a:r>
              <a:rPr lang="en-GB" sz="4800" dirty="0">
                <a:latin typeface="Arial" panose="020B0604020202020204" pitchFamily="34" charset="0"/>
                <a:cs typeface="Arial" panose="020B0604020202020204" pitchFamily="34" charset="0"/>
              </a:rPr>
              <a:t>Introduction</a:t>
            </a:r>
            <a:r>
              <a:rPr lang="en-GB" dirty="0"/>
              <a:t> </a:t>
            </a:r>
          </a:p>
        </p:txBody>
      </p:sp>
      <p:sp>
        <p:nvSpPr>
          <p:cNvPr id="3" name="Rectangle 2"/>
          <p:cNvSpPr/>
          <p:nvPr/>
        </p:nvSpPr>
        <p:spPr>
          <a:xfrm>
            <a:off x="1165122" y="2453173"/>
            <a:ext cx="10146891" cy="2949525"/>
          </a:xfrm>
          <a:prstGeom prst="rect">
            <a:avLst/>
          </a:prstGeom>
        </p:spPr>
        <p:txBody>
          <a:bodyPr wrap="square">
            <a:spAutoFit/>
          </a:bodyPr>
          <a:lstStyle/>
          <a:p>
            <a:pPr algn="just">
              <a:lnSpc>
                <a:spcPct val="150000"/>
              </a:lnSpc>
            </a:pPr>
            <a:r>
              <a:rPr lang="en-GB" dirty="0">
                <a:latin typeface="Arial" panose="020B0604020202020204" pitchFamily="34" charset="0"/>
                <a:cs typeface="Arial" panose="020B0604020202020204" pitchFamily="34" charset="0"/>
              </a:rPr>
              <a:t>Human resource </a:t>
            </a:r>
            <a:r>
              <a:rPr lang="en-GB" dirty="0" smtClean="0">
                <a:latin typeface="Arial" panose="020B0604020202020204" pitchFamily="34" charset="0"/>
                <a:cs typeface="Arial" panose="020B0604020202020204" pitchFamily="34" charset="0"/>
              </a:rPr>
              <a:t>management (HRM) </a:t>
            </a:r>
            <a:r>
              <a:rPr lang="en-GB" dirty="0">
                <a:latin typeface="Arial" panose="020B0604020202020204" pitchFamily="34" charset="0"/>
                <a:cs typeface="Arial" panose="020B0604020202020204" pitchFamily="34" charset="0"/>
              </a:rPr>
              <a:t>is one of the most </a:t>
            </a:r>
            <a:r>
              <a:rPr lang="en-GB" dirty="0" smtClean="0">
                <a:latin typeface="Arial" panose="020B0604020202020204" pitchFamily="34" charset="0"/>
                <a:cs typeface="Arial" panose="020B0604020202020204" pitchFamily="34" charset="0"/>
              </a:rPr>
              <a:t>vital department of a company. HRM manage </a:t>
            </a:r>
            <a:r>
              <a:rPr lang="en-GB" dirty="0">
                <a:latin typeface="Arial" panose="020B0604020202020204" pitchFamily="34" charset="0"/>
                <a:cs typeface="Arial" panose="020B0604020202020204" pitchFamily="34" charset="0"/>
              </a:rPr>
              <a:t>the </a:t>
            </a:r>
            <a:r>
              <a:rPr lang="en-GB" dirty="0" smtClean="0">
                <a:latin typeface="Arial" panose="020B0604020202020204" pitchFamily="34" charset="0"/>
                <a:cs typeface="Arial" panose="020B0604020202020204" pitchFamily="34" charset="0"/>
              </a:rPr>
              <a:t>employees </a:t>
            </a:r>
            <a:r>
              <a:rPr lang="en-GB" dirty="0">
                <a:latin typeface="Arial" panose="020B0604020202020204" pitchFamily="34" charset="0"/>
                <a:cs typeface="Arial" panose="020B0604020202020204" pitchFamily="34" charset="0"/>
              </a:rPr>
              <a:t>and everything </a:t>
            </a:r>
            <a:r>
              <a:rPr lang="en-GB" dirty="0" smtClean="0">
                <a:latin typeface="Arial" panose="020B0604020202020204" pitchFamily="34" charset="0"/>
                <a:cs typeface="Arial" panose="020B0604020202020204" pitchFamily="34" charset="0"/>
              </a:rPr>
              <a:t>associated with them. The </a:t>
            </a:r>
            <a:r>
              <a:rPr lang="en-GB" dirty="0">
                <a:latin typeface="Arial" panose="020B0604020202020204" pitchFamily="34" charset="0"/>
                <a:cs typeface="Arial" panose="020B0604020202020204" pitchFamily="34" charset="0"/>
              </a:rPr>
              <a:t>success </a:t>
            </a:r>
            <a:r>
              <a:rPr lang="en-GB" dirty="0" smtClean="0">
                <a:latin typeface="Arial" panose="020B0604020202020204" pitchFamily="34" charset="0"/>
                <a:cs typeface="Arial" panose="020B0604020202020204" pitchFamily="34" charset="0"/>
              </a:rPr>
              <a:t>rate of a business immensely </a:t>
            </a:r>
            <a:r>
              <a:rPr lang="en-GB" dirty="0">
                <a:latin typeface="Arial" panose="020B0604020202020204" pitchFamily="34" charset="0"/>
                <a:cs typeface="Arial" panose="020B0604020202020204" pitchFamily="34" charset="0"/>
              </a:rPr>
              <a:t>depends on the efficiency </a:t>
            </a:r>
            <a:r>
              <a:rPr lang="en-GB" dirty="0" smtClean="0">
                <a:latin typeface="Arial" panose="020B0604020202020204" pitchFamily="34" charset="0"/>
                <a:cs typeface="Arial" panose="020B0604020202020204" pitchFamily="34" charset="0"/>
              </a:rPr>
              <a:t>of HRM. </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One </a:t>
            </a:r>
            <a:r>
              <a:rPr lang="en-GB" dirty="0">
                <a:latin typeface="Arial" panose="020B0604020202020204" pitchFamily="34" charset="0"/>
                <a:cs typeface="Arial" panose="020B0604020202020204" pitchFamily="34" charset="0"/>
              </a:rPr>
              <a:t>of the most difficult tasks is to understand and manage human behaviour. As a result, the HR executives face a lot of challenges when dealing with the </a:t>
            </a:r>
            <a:r>
              <a:rPr lang="en-GB" dirty="0" smtClean="0">
                <a:latin typeface="Arial" panose="020B0604020202020204" pitchFamily="34" charset="0"/>
                <a:cs typeface="Arial" panose="020B0604020202020204" pitchFamily="34" charset="0"/>
              </a:rPr>
              <a:t>employees </a:t>
            </a:r>
            <a:r>
              <a:rPr lang="en-GB" dirty="0">
                <a:latin typeface="Arial" panose="020B0604020202020204" pitchFamily="34" charset="0"/>
                <a:cs typeface="Arial" panose="020B0604020202020204" pitchFamily="34" charset="0"/>
              </a:rPr>
              <a:t>and making them more efficient</a:t>
            </a:r>
            <a:r>
              <a:rPr lang="en-GB" dirty="0" smtClean="0">
                <a:latin typeface="Arial" panose="020B0604020202020204" pitchFamily="34" charset="0"/>
                <a:cs typeface="Arial" panose="020B0604020202020204" pitchFamily="34" charset="0"/>
              </a:rPr>
              <a:t>. Focusing Bengal lounge group of restaurants (BLGOR), there are various challenges faced by HRM at BLGOR, analysing these challenges, the focus is on demonstrating methods </a:t>
            </a:r>
            <a:r>
              <a:rPr lang="en-GB" dirty="0">
                <a:latin typeface="Arial" panose="020B0604020202020204" pitchFamily="34" charset="0"/>
                <a:cs typeface="Arial" panose="020B0604020202020204" pitchFamily="34" charset="0"/>
              </a:rPr>
              <a:t>to overcome </a:t>
            </a:r>
            <a:r>
              <a:rPr lang="en-GB" dirty="0" smtClean="0">
                <a:latin typeface="Arial" panose="020B0604020202020204" pitchFamily="34" charset="0"/>
                <a:cs typeface="Arial" panose="020B0604020202020204" pitchFamily="34" charset="0"/>
              </a:rPr>
              <a:t>the challenges.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8943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321" y="609600"/>
            <a:ext cx="9224312" cy="1320800"/>
          </a:xfrm>
        </p:spPr>
        <p:txBody>
          <a:bodyPr>
            <a:normAutofit/>
          </a:bodyPr>
          <a:lstStyle/>
          <a:p>
            <a:r>
              <a:rPr lang="en-GB" sz="4800" b="1" dirty="0">
                <a:solidFill>
                  <a:schemeClr val="tx1"/>
                </a:solidFill>
                <a:latin typeface="Arial" panose="020B0604020202020204" pitchFamily="34" charset="0"/>
                <a:cs typeface="Arial" panose="020B0604020202020204" pitchFamily="34" charset="0"/>
              </a:rPr>
              <a:t>Human Resource Management </a:t>
            </a:r>
          </a:p>
        </p:txBody>
      </p:sp>
      <p:sp>
        <p:nvSpPr>
          <p:cNvPr id="3" name="Content Placeholder 2"/>
          <p:cNvSpPr>
            <a:spLocks noGrp="1"/>
          </p:cNvSpPr>
          <p:nvPr>
            <p:ph idx="1"/>
          </p:nvPr>
        </p:nvSpPr>
        <p:spPr>
          <a:xfrm>
            <a:off x="677334" y="4864100"/>
            <a:ext cx="9420255" cy="1879600"/>
          </a:xfrm>
        </p:spPr>
        <p:txBody>
          <a:bodyPr>
            <a:normAutofit fontScale="92500"/>
          </a:bodyPr>
          <a:lstStyle/>
          <a:p>
            <a:pPr algn="just">
              <a:lnSpc>
                <a:spcPct val="150000"/>
              </a:lnSpc>
              <a:buClrTx/>
              <a:buFont typeface="Wingdings" panose="05000000000000000000" pitchFamily="2" charset="2"/>
              <a:buChar char="§"/>
            </a:pPr>
            <a:r>
              <a:rPr lang="en-GB" dirty="0">
                <a:latin typeface="Arial" panose="020B0604020202020204" pitchFamily="34" charset="0"/>
                <a:cs typeface="Arial" panose="020B0604020202020204" pitchFamily="34" charset="0"/>
              </a:rPr>
              <a:t>Human resource management (HRM) is the strategic process to the efficient and effective management, safeguarding the employee’s welfare and satisfaction as well as the company’s wellbeing, so that they maintain the exceptional reputation and gain a competitive advantage over their competitors (Hayes 2021)</a:t>
            </a:r>
            <a:r>
              <a:rPr lang="en-GB" dirty="0"/>
              <a:t>.</a:t>
            </a:r>
          </a:p>
        </p:txBody>
      </p:sp>
      <p:pic>
        <p:nvPicPr>
          <p:cNvPr id="5" name="Picture 4"/>
          <p:cNvPicPr>
            <a:picLocks noChangeAspect="1"/>
          </p:cNvPicPr>
          <p:nvPr/>
        </p:nvPicPr>
        <p:blipFill>
          <a:blip r:embed="rId2"/>
          <a:stretch>
            <a:fillRect/>
          </a:stretch>
        </p:blipFill>
        <p:spPr>
          <a:xfrm>
            <a:off x="1110636" y="1435101"/>
            <a:ext cx="8585200" cy="2476499"/>
          </a:xfrm>
          <a:prstGeom prst="rect">
            <a:avLst/>
          </a:prstGeom>
        </p:spPr>
      </p:pic>
      <p:sp>
        <p:nvSpPr>
          <p:cNvPr id="7" name="Rectangle 6"/>
          <p:cNvSpPr/>
          <p:nvPr/>
        </p:nvSpPr>
        <p:spPr>
          <a:xfrm>
            <a:off x="3343284" y="3911602"/>
            <a:ext cx="3892412" cy="584775"/>
          </a:xfrm>
          <a:prstGeom prst="rect">
            <a:avLst/>
          </a:prstGeom>
        </p:spPr>
        <p:txBody>
          <a:bodyPr wrap="none">
            <a:spAutoFit/>
          </a:bodyPr>
          <a:lstStyle/>
          <a:p>
            <a:r>
              <a:rPr lang="en-GB" sz="1600" dirty="0">
                <a:latin typeface="Arial" panose="020B0604020202020204" pitchFamily="34" charset="0"/>
                <a:cs typeface="Arial" panose="020B0604020202020204" pitchFamily="34" charset="0"/>
              </a:rPr>
              <a:t>Image of Human Resource Management</a:t>
            </a:r>
          </a:p>
          <a:p>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Pixa Stock . Com 2018)</a:t>
            </a:r>
          </a:p>
        </p:txBody>
      </p:sp>
    </p:spTree>
    <p:extLst>
      <p:ext uri="{BB962C8B-B14F-4D97-AF65-F5344CB8AC3E}">
        <p14:creationId xmlns:p14="http://schemas.microsoft.com/office/powerpoint/2010/main" val="38971967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8779" y="624349"/>
            <a:ext cx="8153157" cy="814251"/>
          </a:xfrm>
        </p:spPr>
        <p:txBody>
          <a:bodyPr>
            <a:normAutofit fontScale="90000"/>
          </a:bodyPr>
          <a:lstStyle/>
          <a:p>
            <a:r>
              <a:rPr lang="en-GB" dirty="0" smtClean="0"/>
              <a:t>             </a:t>
            </a:r>
            <a:r>
              <a:rPr lang="en-GB" sz="4800" b="1" dirty="0">
                <a:solidFill>
                  <a:schemeClr val="tx1"/>
                </a:solidFill>
                <a:latin typeface="Arial" panose="020B0604020202020204" pitchFamily="34" charset="0"/>
                <a:cs typeface="Arial" panose="020B0604020202020204" pitchFamily="34" charset="0"/>
              </a:rPr>
              <a:t>Overview of BLGOR</a:t>
            </a:r>
          </a:p>
        </p:txBody>
      </p:sp>
      <p:sp>
        <p:nvSpPr>
          <p:cNvPr id="3" name="Content Placeholder 2"/>
          <p:cNvSpPr>
            <a:spLocks noGrp="1"/>
          </p:cNvSpPr>
          <p:nvPr>
            <p:ph idx="1"/>
          </p:nvPr>
        </p:nvSpPr>
        <p:spPr>
          <a:xfrm>
            <a:off x="774501" y="1836125"/>
            <a:ext cx="10175965" cy="3880773"/>
          </a:xfrm>
        </p:spPr>
        <p:txBody>
          <a:bodyPr>
            <a:normAutofit fontScale="85000" lnSpcReduction="20000"/>
          </a:bodyPr>
          <a:lstStyle/>
          <a:p>
            <a:pPr marL="0" indent="0">
              <a:buNone/>
            </a:pPr>
            <a:r>
              <a:rPr lang="en-GB" dirty="0" smtClean="0"/>
              <a:t> </a:t>
            </a:r>
            <a:endParaRPr lang="en-GB" dirty="0"/>
          </a:p>
          <a:p>
            <a:pPr algn="just">
              <a:lnSpc>
                <a:spcPct val="150000"/>
              </a:lnSpc>
              <a:buClrTx/>
              <a:buFont typeface="Arial" panose="020B0604020202020204" pitchFamily="34" charset="0"/>
              <a:buChar char="•"/>
            </a:pPr>
            <a:r>
              <a:rPr lang="en-GB" sz="1900" dirty="0">
                <a:latin typeface="Arial" panose="020B0604020202020204" pitchFamily="34" charset="0"/>
                <a:cs typeface="Arial" panose="020B0604020202020204" pitchFamily="34" charset="0"/>
              </a:rPr>
              <a:t>BLGOR was established in 1990. The first branch was launched in Stafford, trading as an Indian restaurant, their business structure is a basic flat structure business, everyone reporting to one individual (manager), at present they have seven branches, each branch employees about ten to twelve employees.</a:t>
            </a:r>
          </a:p>
          <a:p>
            <a:pPr marL="0" indent="0" algn="just">
              <a:lnSpc>
                <a:spcPct val="150000"/>
              </a:lnSpc>
              <a:buClrTx/>
              <a:buNone/>
            </a:pPr>
            <a:endParaRPr lang="en-GB" sz="1900" dirty="0">
              <a:latin typeface="Arial" panose="020B0604020202020204" pitchFamily="34" charset="0"/>
              <a:cs typeface="Arial" panose="020B0604020202020204" pitchFamily="34" charset="0"/>
            </a:endParaRPr>
          </a:p>
          <a:p>
            <a:pPr marL="0" indent="0" algn="just">
              <a:lnSpc>
                <a:spcPct val="150000"/>
              </a:lnSpc>
              <a:buClrTx/>
              <a:buNone/>
            </a:pPr>
            <a:endParaRPr lang="en-GB" sz="1900" dirty="0">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sz="1900" dirty="0">
                <a:latin typeface="Arial" panose="020B0604020202020204" pitchFamily="34" charset="0"/>
                <a:cs typeface="Arial" panose="020B0604020202020204" pitchFamily="34" charset="0"/>
              </a:rPr>
              <a:t>Responsibilities of HRM in BLGOR is performed by the manager of each branch, HMR’s tasks comprise of managing employee schedules and shifts, advertising job vacancies, providing appropriate job descriptions, selecting and recruiting, conducting initial interviews, compensation and benefits and handling new employee’s paperwork’s</a:t>
            </a:r>
          </a:p>
          <a:p>
            <a:pPr>
              <a:lnSpc>
                <a:spcPct val="150000"/>
              </a:lnSpc>
            </a:pPr>
            <a:endParaRPr lang="en-GB" sz="1900" dirty="0"/>
          </a:p>
        </p:txBody>
      </p:sp>
    </p:spTree>
    <p:extLst>
      <p:ext uri="{BB962C8B-B14F-4D97-AF65-F5344CB8AC3E}">
        <p14:creationId xmlns:p14="http://schemas.microsoft.com/office/powerpoint/2010/main" val="22634630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14312" y="612059"/>
            <a:ext cx="8659906" cy="4585446"/>
          </a:xfrm>
          <a:prstGeom prst="rect">
            <a:avLst/>
          </a:prstGeom>
        </p:spPr>
      </p:pic>
      <p:sp>
        <p:nvSpPr>
          <p:cNvPr id="3" name="Rectangle 2"/>
          <p:cNvSpPr/>
          <p:nvPr/>
        </p:nvSpPr>
        <p:spPr>
          <a:xfrm>
            <a:off x="4028914" y="5241751"/>
            <a:ext cx="4840941" cy="615553"/>
          </a:xfrm>
          <a:prstGeom prst="rect">
            <a:avLst/>
          </a:prstGeom>
        </p:spPr>
        <p:txBody>
          <a:bodyPr wrap="square">
            <a:spAutoFit/>
          </a:bodyPr>
          <a:lstStyle/>
          <a:p>
            <a:r>
              <a:rPr lang="en-GB" dirty="0"/>
              <a:t>       </a:t>
            </a:r>
            <a:r>
              <a:rPr lang="en-GB" sz="1600" dirty="0">
                <a:latin typeface="Arial" panose="020B0604020202020204" pitchFamily="34" charset="0"/>
                <a:cs typeface="Arial" panose="020B0604020202020204" pitchFamily="34" charset="0"/>
              </a:rPr>
              <a:t>Image of BLGOR first branch website          </a:t>
            </a:r>
          </a:p>
          <a:p>
            <a:r>
              <a:rPr lang="en-GB" sz="1600" b="1"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crystal apps websites 2016)</a:t>
            </a:r>
          </a:p>
        </p:txBody>
      </p:sp>
    </p:spTree>
    <p:extLst>
      <p:ext uri="{BB962C8B-B14F-4D97-AF65-F5344CB8AC3E}">
        <p14:creationId xmlns:p14="http://schemas.microsoft.com/office/powerpoint/2010/main" val="2798176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943" y="609600"/>
            <a:ext cx="10231167" cy="971007"/>
          </a:xfrm>
        </p:spPr>
        <p:txBody>
          <a:bodyPr>
            <a:normAutofit fontScale="90000"/>
          </a:bodyPr>
          <a:lstStyle/>
          <a:p>
            <a:r>
              <a:rPr lang="en-GB" sz="3200" b="1" dirty="0" smtClean="0">
                <a:solidFill>
                  <a:schemeClr val="tx1"/>
                </a:solidFill>
                <a:latin typeface="Arial" panose="020B0604020202020204" pitchFamily="34" charset="0"/>
                <a:cs typeface="Arial" panose="020B0604020202020204" pitchFamily="34" charset="0"/>
              </a:rPr>
              <a:t>    Challenge </a:t>
            </a:r>
            <a:r>
              <a:rPr lang="en-GB" sz="3200" b="1" dirty="0">
                <a:solidFill>
                  <a:schemeClr val="tx1"/>
                </a:solidFill>
                <a:latin typeface="Arial" panose="020B0604020202020204" pitchFamily="34" charset="0"/>
                <a:cs typeface="Arial" panose="020B0604020202020204" pitchFamily="34" charset="0"/>
              </a:rPr>
              <a:t>faced by HRM is Training and development.</a:t>
            </a:r>
          </a:p>
        </p:txBody>
      </p:sp>
      <p:sp>
        <p:nvSpPr>
          <p:cNvPr id="3" name="Content Placeholder 2"/>
          <p:cNvSpPr>
            <a:spLocks noGrp="1"/>
          </p:cNvSpPr>
          <p:nvPr>
            <p:ph idx="1"/>
          </p:nvPr>
        </p:nvSpPr>
        <p:spPr>
          <a:xfrm>
            <a:off x="861494" y="4998720"/>
            <a:ext cx="9760786" cy="1691640"/>
          </a:xfrm>
        </p:spPr>
        <p:txBody>
          <a:bodyPr>
            <a:normAutofit fontScale="85000" lnSpcReduction="20000"/>
          </a:bodyPr>
          <a:lstStyle/>
          <a:p>
            <a:pPr marL="0" indent="0">
              <a:buClrTx/>
              <a:buNone/>
            </a:pPr>
            <a:r>
              <a:rPr lang="en-GB" sz="2400" b="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sz="2300" dirty="0">
                <a:latin typeface="Arial" panose="020B0604020202020204" pitchFamily="34" charset="0"/>
                <a:cs typeface="Arial" panose="020B0604020202020204" pitchFamily="34" charset="0"/>
              </a:rPr>
              <a:t>Training and development (TAD) is to aid companies to analyse the TAD from various perceptions to indorse enhancements for the future. The model comprises of    four diverse stages (Cahapay 2021). </a:t>
            </a:r>
          </a:p>
          <a:p>
            <a:pPr algn="just">
              <a:lnSpc>
                <a:spcPct val="150000"/>
              </a:lnSpc>
              <a:buClrTx/>
              <a:buFont typeface="Arial" panose="020B0604020202020204" pitchFamily="34" charset="0"/>
              <a:buChar char="•"/>
            </a:pPr>
            <a:endParaRPr lang="en-GB" dirty="0" smtClean="0">
              <a:solidFill>
                <a:schemeClr val="tx1"/>
              </a:solidFill>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endParaRPr lang="en-GB" dirty="0" smtClean="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1280160" y="1390070"/>
            <a:ext cx="8509635" cy="2936557"/>
          </a:xfrm>
          <a:prstGeom prst="rect">
            <a:avLst/>
          </a:prstGeom>
        </p:spPr>
      </p:pic>
      <p:sp>
        <p:nvSpPr>
          <p:cNvPr id="6" name="Rectangle 5"/>
          <p:cNvSpPr/>
          <p:nvPr/>
        </p:nvSpPr>
        <p:spPr>
          <a:xfrm>
            <a:off x="4437626" y="4356127"/>
            <a:ext cx="2755900" cy="584775"/>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Training and development</a:t>
            </a:r>
          </a:p>
          <a:p>
            <a:r>
              <a:rPr lang="en-GB" sz="1600" dirty="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Slide share 2021). </a:t>
            </a:r>
          </a:p>
        </p:txBody>
      </p:sp>
    </p:spTree>
    <p:extLst>
      <p:ext uri="{BB962C8B-B14F-4D97-AF65-F5344CB8AC3E}">
        <p14:creationId xmlns:p14="http://schemas.microsoft.com/office/powerpoint/2010/main" val="275145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070" y="0"/>
            <a:ext cx="10071461" cy="1338828"/>
          </a:xfrm>
          <a:prstGeom prst="rect">
            <a:avLst/>
          </a:prstGeom>
        </p:spPr>
        <p:txBody>
          <a:bodyPr wrap="square">
            <a:spAutoFit/>
          </a:bodyPr>
          <a:lstStyle/>
          <a:p>
            <a:r>
              <a:rPr lang="en-GB" dirty="0"/>
              <a:t>                                </a:t>
            </a:r>
          </a:p>
          <a:p>
            <a:pPr marL="285750" indent="-285750">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3" name="Rectangle 2"/>
          <p:cNvSpPr/>
          <p:nvPr/>
        </p:nvSpPr>
        <p:spPr>
          <a:xfrm>
            <a:off x="1152480" y="1210411"/>
            <a:ext cx="8817429" cy="4247317"/>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Employee’s are not trained in their job, so it is challenging for them to solve and complications faced by the customers and also to meet customers expectations.</a:t>
            </a: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  </a:t>
            </a: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Employee’s feel at unease performing their job tasks in BLGOR, this is do to the lack of understanding what is required from them within the workplace.</a:t>
            </a: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Employees find it challenging to perform their duty, as there is miscommunications with customers, due to lack of knowledge. </a:t>
            </a:r>
          </a:p>
        </p:txBody>
      </p:sp>
    </p:spTree>
    <p:extLst>
      <p:ext uri="{BB962C8B-B14F-4D97-AF65-F5344CB8AC3E}">
        <p14:creationId xmlns:p14="http://schemas.microsoft.com/office/powerpoint/2010/main" val="2136721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6000" y="4826675"/>
            <a:ext cx="8280400" cy="369332"/>
          </a:xfrm>
          <a:prstGeom prst="rect">
            <a:avLst/>
          </a:prstGeom>
        </p:spPr>
        <p:txBody>
          <a:bodyPr wrap="square">
            <a:spAutoFit/>
          </a:bodyPr>
          <a:lstStyle/>
          <a:p>
            <a:r>
              <a:rPr lang="en-GB" dirty="0"/>
              <a:t>                                                </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3454400" y="247136"/>
            <a:ext cx="3225800" cy="461665"/>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Recommendations</a:t>
            </a:r>
          </a:p>
        </p:txBody>
      </p:sp>
      <p:pic>
        <p:nvPicPr>
          <p:cNvPr id="4" name="Picture 3"/>
          <p:cNvPicPr>
            <a:picLocks noChangeAspect="1"/>
          </p:cNvPicPr>
          <p:nvPr/>
        </p:nvPicPr>
        <p:blipFill>
          <a:blip r:embed="rId3"/>
          <a:stretch>
            <a:fillRect/>
          </a:stretch>
        </p:blipFill>
        <p:spPr>
          <a:xfrm>
            <a:off x="3039353" y="3271851"/>
            <a:ext cx="5955524" cy="2675225"/>
          </a:xfrm>
          <a:prstGeom prst="rect">
            <a:avLst/>
          </a:prstGeom>
        </p:spPr>
      </p:pic>
      <p:sp>
        <p:nvSpPr>
          <p:cNvPr id="5" name="Rectangle 4"/>
          <p:cNvSpPr/>
          <p:nvPr/>
        </p:nvSpPr>
        <p:spPr>
          <a:xfrm>
            <a:off x="4103329" y="2815378"/>
            <a:ext cx="3627916" cy="369332"/>
          </a:xfrm>
          <a:prstGeom prst="rect">
            <a:avLst/>
          </a:prstGeom>
        </p:spPr>
        <p:txBody>
          <a:bodyPr wrap="none">
            <a:spAutoFit/>
          </a:bodyPr>
          <a:lstStyle/>
          <a:p>
            <a:r>
              <a:rPr lang="en-GB" dirty="0"/>
              <a:t>Kirkpatrick Model of Evaluation</a:t>
            </a:r>
          </a:p>
        </p:txBody>
      </p:sp>
      <p:sp>
        <p:nvSpPr>
          <p:cNvPr id="7" name="Rectangle 6"/>
          <p:cNvSpPr/>
          <p:nvPr/>
        </p:nvSpPr>
        <p:spPr>
          <a:xfrm>
            <a:off x="371822" y="1027006"/>
            <a:ext cx="10296408" cy="923330"/>
          </a:xfrm>
          <a:prstGeom prst="rect">
            <a:avLst/>
          </a:prstGeom>
        </p:spPr>
        <p:txBody>
          <a:bodyPr wrap="none">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Implementing training programs for employees and following the Kirkpatrick model of evaluation </a:t>
            </a:r>
          </a:p>
          <a:p>
            <a:pPr>
              <a:lnSpc>
                <a:spcPct val="150000"/>
              </a:lnSpc>
            </a:pPr>
            <a:r>
              <a:rPr lang="en-GB" dirty="0">
                <a:latin typeface="Arial" panose="020B0604020202020204" pitchFamily="34" charset="0"/>
                <a:cs typeface="Arial" panose="020B0604020202020204" pitchFamily="34" charset="0"/>
              </a:rPr>
              <a:t>     procedures will assist in </a:t>
            </a:r>
            <a:r>
              <a:rPr lang="en-GB" dirty="0" smtClean="0">
                <a:latin typeface="Arial" panose="020B0604020202020204" pitchFamily="34" charset="0"/>
                <a:cs typeface="Arial" panose="020B0604020202020204" pitchFamily="34" charset="0"/>
              </a:rPr>
              <a:t>ensuring </a:t>
            </a:r>
            <a:r>
              <a:rPr lang="en-GB" dirty="0">
                <a:latin typeface="Arial" panose="020B0604020202020204" pitchFamily="34" charset="0"/>
                <a:cs typeface="Arial" panose="020B0604020202020204" pitchFamily="34" charset="0"/>
              </a:rPr>
              <a:t>that the employees are obtaining what </a:t>
            </a:r>
            <a:r>
              <a:rPr lang="en-GB" dirty="0" smtClean="0">
                <a:latin typeface="Arial" panose="020B0604020202020204" pitchFamily="34" charset="0"/>
                <a:cs typeface="Arial" panose="020B0604020202020204" pitchFamily="34" charset="0"/>
              </a:rPr>
              <a:t>is necessary for them.  </a:t>
            </a:r>
            <a:endParaRPr lang="en-GB" dirty="0">
              <a:latin typeface="Arial" panose="020B0604020202020204" pitchFamily="34" charset="0"/>
              <a:cs typeface="Arial" panose="020B0604020202020204" pitchFamily="34" charset="0"/>
            </a:endParaRPr>
          </a:p>
        </p:txBody>
      </p:sp>
      <p:sp>
        <p:nvSpPr>
          <p:cNvPr id="6" name="Rectangle 5"/>
          <p:cNvSpPr/>
          <p:nvPr/>
        </p:nvSpPr>
        <p:spPr>
          <a:xfrm>
            <a:off x="2432255" y="6068261"/>
            <a:ext cx="7416800" cy="584775"/>
          </a:xfrm>
          <a:prstGeom prst="rect">
            <a:avLst/>
          </a:prstGeom>
        </p:spPr>
        <p:txBody>
          <a:bodyPr wrap="square">
            <a:spAutoFit/>
          </a:bodyPr>
          <a:lstStyle/>
          <a:p>
            <a:r>
              <a:rPr lang="en-GB" dirty="0"/>
              <a:t>                           </a:t>
            </a:r>
            <a:r>
              <a:rPr lang="en-GB" sz="1400" dirty="0">
                <a:latin typeface="Arial" panose="020B0604020202020204" pitchFamily="34" charset="0"/>
                <a:cs typeface="Arial" panose="020B0604020202020204" pitchFamily="34" charset="0"/>
              </a:rPr>
              <a:t>Kirkpatrick’s model of learning evaluation </a:t>
            </a:r>
          </a:p>
          <a:p>
            <a:r>
              <a:rPr lang="en-GB" sz="1400" dirty="0">
                <a:latin typeface="Arial" panose="020B0604020202020204" pitchFamily="34" charset="0"/>
                <a:cs typeface="Arial" panose="020B0604020202020204" pitchFamily="34" charset="0"/>
              </a:rPr>
              <a:t>                                      (source: the training associates 2010).</a:t>
            </a:r>
          </a:p>
        </p:txBody>
      </p:sp>
    </p:spTree>
    <p:extLst>
      <p:ext uri="{BB962C8B-B14F-4D97-AF65-F5344CB8AC3E}">
        <p14:creationId xmlns:p14="http://schemas.microsoft.com/office/powerpoint/2010/main" val="4209574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715" y="241300"/>
            <a:ext cx="9482546" cy="827314"/>
          </a:xfrm>
        </p:spPr>
        <p:txBody>
          <a:bodyPr>
            <a:normAutofit fontScale="90000"/>
          </a:bodyPr>
          <a:lstStyle/>
          <a:p>
            <a:r>
              <a:rPr lang="en-GB" sz="3100" b="1" dirty="0">
                <a:solidFill>
                  <a:schemeClr val="tx1"/>
                </a:solidFill>
                <a:latin typeface="Arial" panose="020B0604020202020204" pitchFamily="34" charset="0"/>
                <a:cs typeface="Arial" panose="020B0604020202020204" pitchFamily="34" charset="0"/>
              </a:rPr>
              <a:t>Challenge faced by HRM is Recruitment and Selection</a:t>
            </a:r>
            <a:r>
              <a:rPr lang="en-GB" sz="4000" b="1" dirty="0">
                <a:solidFill>
                  <a:schemeClr val="tx1"/>
                </a:solidFill>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54569" y="4591302"/>
            <a:ext cx="8596668" cy="1803763"/>
          </a:xfrm>
        </p:spPr>
        <p:txBody>
          <a:bodyPr>
            <a:normAutofit lnSpcReduction="10000"/>
          </a:bodyPr>
          <a:lstStyle/>
          <a:p>
            <a:pPr algn="just">
              <a:lnSpc>
                <a:spcPct val="150000"/>
              </a:lnSpc>
              <a:buClr>
                <a:schemeClr val="tx1"/>
              </a:buClr>
              <a:buFont typeface="Wingdings" panose="05000000000000000000" pitchFamily="2" charset="2"/>
              <a:buChar char="§"/>
            </a:pPr>
            <a:r>
              <a:rPr lang="en-GB" dirty="0" smtClean="0">
                <a:solidFill>
                  <a:schemeClr val="tx1"/>
                </a:solidFill>
                <a:latin typeface="Arial" panose="020B0604020202020204" pitchFamily="34" charset="0"/>
                <a:cs typeface="Arial" panose="020B0604020202020204" pitchFamily="34" charset="0"/>
              </a:rPr>
              <a:t>Recruitment and selection </a:t>
            </a:r>
            <a:r>
              <a:rPr lang="en-GB" dirty="0">
                <a:solidFill>
                  <a:schemeClr val="tx1"/>
                </a:solidFill>
                <a:latin typeface="Arial" panose="020B0604020202020204" pitchFamily="34" charset="0"/>
                <a:cs typeface="Arial" panose="020B0604020202020204" pitchFamily="34" charset="0"/>
              </a:rPr>
              <a:t>is a vital process in HRM, it </a:t>
            </a:r>
            <a:r>
              <a:rPr lang="en-GB" dirty="0" smtClean="0">
                <a:solidFill>
                  <a:schemeClr val="tx1"/>
                </a:solidFill>
                <a:latin typeface="Arial" panose="020B0604020202020204" pitchFamily="34" charset="0"/>
                <a:cs typeface="Arial" panose="020B0604020202020204" pitchFamily="34" charset="0"/>
              </a:rPr>
              <a:t>tactical </a:t>
            </a:r>
            <a:r>
              <a:rPr lang="en-GB" dirty="0">
                <a:solidFill>
                  <a:schemeClr val="tx1"/>
                </a:solidFill>
                <a:latin typeface="Arial" panose="020B0604020202020204" pitchFamily="34" charset="0"/>
                <a:cs typeface="Arial" panose="020B0604020202020204" pitchFamily="34" charset="0"/>
              </a:rPr>
              <a:t>to capitalize on employee strength in order to meet the employer's tactical objectives and goals. It is a method of shortlisting and selecting the right applicants for the necessary vacant </a:t>
            </a:r>
            <a:r>
              <a:rPr lang="en-GB" dirty="0" smtClean="0">
                <a:solidFill>
                  <a:schemeClr val="tx1"/>
                </a:solidFill>
                <a:latin typeface="Arial" panose="020B0604020202020204" pitchFamily="34" charset="0"/>
                <a:cs typeface="Arial" panose="020B0604020202020204" pitchFamily="34" charset="0"/>
              </a:rPr>
              <a:t>job (Bratton </a:t>
            </a:r>
            <a:r>
              <a:rPr lang="en-GB" dirty="0">
                <a:solidFill>
                  <a:schemeClr val="tx1"/>
                </a:solidFill>
                <a:latin typeface="Arial" panose="020B0604020202020204" pitchFamily="34" charset="0"/>
                <a:cs typeface="Arial" panose="020B0604020202020204" pitchFamily="34" charset="0"/>
              </a:rPr>
              <a:t>and Gold </a:t>
            </a:r>
            <a:r>
              <a:rPr lang="en-GB" dirty="0" smtClean="0">
                <a:solidFill>
                  <a:schemeClr val="tx1"/>
                </a:solidFill>
                <a:latin typeface="Arial" panose="020B0604020202020204" pitchFamily="34" charset="0"/>
                <a:cs typeface="Arial" panose="020B0604020202020204" pitchFamily="34" charset="0"/>
              </a:rPr>
              <a:t>2007).</a:t>
            </a:r>
          </a:p>
          <a:p>
            <a:pPr>
              <a:buClr>
                <a:schemeClr val="tx1"/>
              </a:buClr>
              <a:buFont typeface="Arial" panose="020B0604020202020204" pitchFamily="34" charset="0"/>
              <a:buChar char="•"/>
            </a:pPr>
            <a:endParaRPr lang="en-GB" dirty="0"/>
          </a:p>
        </p:txBody>
      </p:sp>
      <p:pic>
        <p:nvPicPr>
          <p:cNvPr id="4" name="Picture 3"/>
          <p:cNvPicPr>
            <a:picLocks noChangeAspect="1"/>
          </p:cNvPicPr>
          <p:nvPr/>
        </p:nvPicPr>
        <p:blipFill>
          <a:blip r:embed="rId2"/>
          <a:stretch>
            <a:fillRect/>
          </a:stretch>
        </p:blipFill>
        <p:spPr>
          <a:xfrm>
            <a:off x="2740334" y="1162258"/>
            <a:ext cx="5275262" cy="1981199"/>
          </a:xfrm>
          <a:prstGeom prst="rect">
            <a:avLst/>
          </a:prstGeom>
        </p:spPr>
      </p:pic>
      <p:sp>
        <p:nvSpPr>
          <p:cNvPr id="5" name="Rectangle 4"/>
          <p:cNvSpPr/>
          <p:nvPr/>
        </p:nvSpPr>
        <p:spPr>
          <a:xfrm>
            <a:off x="4100051" y="3172954"/>
            <a:ext cx="2728452" cy="584775"/>
          </a:xfrm>
          <a:prstGeom prst="rect">
            <a:avLst/>
          </a:prstGeom>
        </p:spPr>
        <p:txBody>
          <a:bodyPr wrap="square">
            <a:spAutoFit/>
          </a:bodyPr>
          <a:lstStyle/>
          <a:p>
            <a:r>
              <a:rPr lang="en-GB" sz="1600" dirty="0" smtClean="0">
                <a:latin typeface="Arial" panose="020B0604020202020204" pitchFamily="34" charset="0"/>
                <a:cs typeface="Arial" panose="020B0604020202020204" pitchFamily="34" charset="0"/>
              </a:rPr>
              <a:t>Recruitment-and-Selection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empxtrack 2021). </a:t>
            </a:r>
            <a:endParaRPr lang="en-GB" dirty="0"/>
          </a:p>
        </p:txBody>
      </p:sp>
    </p:spTree>
    <p:extLst>
      <p:ext uri="{BB962C8B-B14F-4D97-AF65-F5344CB8AC3E}">
        <p14:creationId xmlns:p14="http://schemas.microsoft.com/office/powerpoint/2010/main" val="464880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3337" y="4246305"/>
            <a:ext cx="9468522" cy="1200329"/>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complications faced by HRM at BLGOR for selection is selecting the </a:t>
            </a:r>
            <a:r>
              <a:rPr lang="en-GB" dirty="0" smtClean="0">
                <a:latin typeface="Arial" panose="020B0604020202020204" pitchFamily="34" charset="0"/>
                <a:cs typeface="Arial" panose="020B0604020202020204" pitchFamily="34" charset="0"/>
              </a:rPr>
              <a:t>right candidate </a:t>
            </a:r>
            <a:r>
              <a:rPr lang="en-GB" dirty="0">
                <a:latin typeface="Arial" panose="020B0604020202020204" pitchFamily="34" charset="0"/>
                <a:cs typeface="Arial" panose="020B0604020202020204" pitchFamily="34" charset="0"/>
              </a:rPr>
              <a:t>correct job.</a:t>
            </a:r>
          </a:p>
          <a:p>
            <a:endParaRPr lang="en-GB" dirty="0">
              <a:latin typeface="Arial" panose="020B0604020202020204" pitchFamily="34" charset="0"/>
              <a:cs typeface="Arial" panose="020B0604020202020204" pitchFamily="34" charset="0"/>
            </a:endParaRPr>
          </a:p>
        </p:txBody>
      </p:sp>
      <p:sp>
        <p:nvSpPr>
          <p:cNvPr id="3" name="Rectangle 2"/>
          <p:cNvSpPr/>
          <p:nvPr/>
        </p:nvSpPr>
        <p:spPr>
          <a:xfrm>
            <a:off x="986034" y="1089018"/>
            <a:ext cx="9480731" cy="923330"/>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Unsociable trading hours in restaurant, makes it challenging to entice qualified candidates for recruitment.</a:t>
            </a:r>
          </a:p>
        </p:txBody>
      </p:sp>
      <p:sp>
        <p:nvSpPr>
          <p:cNvPr id="4" name="Rectangle 3"/>
          <p:cNvSpPr/>
          <p:nvPr/>
        </p:nvSpPr>
        <p:spPr>
          <a:xfrm>
            <a:off x="1030281" y="2682494"/>
            <a:ext cx="9480731" cy="923330"/>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Low pay, very limited benefits and on incentives, this is a challenge in recruiting employees.</a:t>
            </a:r>
          </a:p>
        </p:txBody>
      </p:sp>
    </p:spTree>
    <p:extLst>
      <p:ext uri="{BB962C8B-B14F-4D97-AF65-F5344CB8AC3E}">
        <p14:creationId xmlns:p14="http://schemas.microsoft.com/office/powerpoint/2010/main" val="661915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807682" y="120134"/>
            <a:ext cx="3401893" cy="523220"/>
          </a:xfrm>
          <a:prstGeom prst="rect">
            <a:avLst/>
          </a:prstGeom>
        </p:spPr>
        <p:txBody>
          <a:bodyPr wrap="none">
            <a:spAutoFit/>
          </a:bodyPr>
          <a:lstStyle/>
          <a:p>
            <a:r>
              <a:rPr lang="en-GB" sz="2800" b="1" dirty="0">
                <a:latin typeface="Arial" panose="020B0604020202020204" pitchFamily="34" charset="0"/>
                <a:cs typeface="Arial" panose="020B0604020202020204" pitchFamily="34" charset="0"/>
              </a:rPr>
              <a:t>Recommendations</a:t>
            </a:r>
          </a:p>
        </p:txBody>
      </p:sp>
      <p:sp>
        <p:nvSpPr>
          <p:cNvPr id="6" name="Rectangle 5"/>
          <p:cNvSpPr/>
          <p:nvPr/>
        </p:nvSpPr>
        <p:spPr>
          <a:xfrm>
            <a:off x="406400" y="912590"/>
            <a:ext cx="9385300" cy="507831"/>
          </a:xfrm>
          <a:prstGeom prst="rect">
            <a:avLst/>
          </a:prstGeom>
        </p:spPr>
        <p:txBody>
          <a:bodyPr wrap="square">
            <a:spAutoFit/>
          </a:bodyPr>
          <a:lstStyle/>
          <a:p>
            <a:pPr>
              <a:lnSpc>
                <a:spcPct val="150000"/>
              </a:lnSpc>
            </a:pPr>
            <a:r>
              <a:rPr lang="en-GB" dirty="0">
                <a:latin typeface="Arial" panose="020B0604020202020204" pitchFamily="34" charset="0"/>
                <a:cs typeface="Arial" panose="020B0604020202020204" pitchFamily="34" charset="0"/>
              </a:rPr>
              <a:t>  </a:t>
            </a:r>
          </a:p>
        </p:txBody>
      </p:sp>
      <p:sp>
        <p:nvSpPr>
          <p:cNvPr id="9" name="Rectangle 8"/>
          <p:cNvSpPr/>
          <p:nvPr/>
        </p:nvSpPr>
        <p:spPr>
          <a:xfrm>
            <a:off x="3840442" y="6214335"/>
            <a:ext cx="4051048" cy="523220"/>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How to use personality tests in the hiring process</a:t>
            </a:r>
          </a:p>
          <a:p>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source</a:t>
            </a:r>
            <a:r>
              <a:rPr lang="en-GB" sz="1400" dirty="0">
                <a:latin typeface="Arial" panose="020B0604020202020204" pitchFamily="34" charset="0"/>
                <a:cs typeface="Arial" panose="020B0604020202020204" pitchFamily="34" charset="0"/>
              </a:rPr>
              <a:t>: Test Gorilla 2021).</a:t>
            </a:r>
          </a:p>
        </p:txBody>
      </p:sp>
      <p:sp>
        <p:nvSpPr>
          <p:cNvPr id="10" name="Rectangle 9"/>
          <p:cNvSpPr/>
          <p:nvPr/>
        </p:nvSpPr>
        <p:spPr>
          <a:xfrm>
            <a:off x="414593" y="868345"/>
            <a:ext cx="9715500" cy="923330"/>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Assess that the applicant and following the procedures of effective hiring selection  practices will assist in future complications from arsing.    </a:t>
            </a:r>
          </a:p>
        </p:txBody>
      </p:sp>
      <p:pic>
        <p:nvPicPr>
          <p:cNvPr id="11" name="Picture 10"/>
          <p:cNvPicPr>
            <a:picLocks noChangeAspect="1"/>
          </p:cNvPicPr>
          <p:nvPr/>
        </p:nvPicPr>
        <p:blipFill>
          <a:blip r:embed="rId3"/>
          <a:stretch>
            <a:fillRect/>
          </a:stretch>
        </p:blipFill>
        <p:spPr>
          <a:xfrm>
            <a:off x="1173316" y="2501337"/>
            <a:ext cx="9042400" cy="3717566"/>
          </a:xfrm>
          <a:prstGeom prst="rect">
            <a:avLst/>
          </a:prstGeom>
        </p:spPr>
      </p:pic>
    </p:spTree>
    <p:extLst>
      <p:ext uri="{BB962C8B-B14F-4D97-AF65-F5344CB8AC3E}">
        <p14:creationId xmlns:p14="http://schemas.microsoft.com/office/powerpoint/2010/main" val="3513438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66204" y="310384"/>
            <a:ext cx="9315995" cy="523220"/>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Challenge face by HRM is Performance Management. </a:t>
            </a:r>
          </a:p>
        </p:txBody>
      </p:sp>
      <p:sp>
        <p:nvSpPr>
          <p:cNvPr id="5" name="Rectangle 4"/>
          <p:cNvSpPr/>
          <p:nvPr/>
        </p:nvSpPr>
        <p:spPr>
          <a:xfrm>
            <a:off x="990669" y="4879857"/>
            <a:ext cx="9405258" cy="175432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performance management is viewed as a method by means of which the overall performance of a company can progress via improving the general performance of employees within the chosen company (Arthur. et. al. 2003). </a:t>
            </a:r>
          </a:p>
          <a:p>
            <a:pPr algn="just">
              <a:lnSpc>
                <a:spcPct val="150000"/>
              </a:lnSpc>
            </a:pPr>
            <a:endParaRPr lang="en-GB"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2897249" y="1426862"/>
            <a:ext cx="5730737" cy="2298391"/>
          </a:xfrm>
          <a:prstGeom prst="rect">
            <a:avLst/>
          </a:prstGeom>
        </p:spPr>
      </p:pic>
      <p:sp>
        <p:nvSpPr>
          <p:cNvPr id="4" name="Rectangle 3"/>
          <p:cNvSpPr/>
          <p:nvPr/>
        </p:nvSpPr>
        <p:spPr>
          <a:xfrm>
            <a:off x="4100054" y="3570396"/>
            <a:ext cx="3628103" cy="830997"/>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 What is Performance Management</a:t>
            </a:r>
          </a:p>
          <a:p>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Source: </a:t>
            </a:r>
            <a:r>
              <a:rPr lang="en-GB" sz="1600" dirty="0">
                <a:latin typeface="Arial" panose="020B0604020202020204" pitchFamily="34" charset="0"/>
                <a:cs typeface="Arial" panose="020B0604020202020204" pitchFamily="34" charset="0"/>
              </a:rPr>
              <a:t>AIHR academy 2011).</a:t>
            </a:r>
          </a:p>
        </p:txBody>
      </p:sp>
    </p:spTree>
    <p:extLst>
      <p:ext uri="{BB962C8B-B14F-4D97-AF65-F5344CB8AC3E}">
        <p14:creationId xmlns:p14="http://schemas.microsoft.com/office/powerpoint/2010/main" val="599063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1119" y="1237040"/>
            <a:ext cx="10019211" cy="4662815"/>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Low pay, very limited benefits and rude customers are a key factor of employees being demotivated this impacts on their performance. </a:t>
            </a: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Lack of appreciation from  the management demotivates employees and this effects the employees performance.</a:t>
            </a: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Customers all dine in at the same time ( around 7-8-pm) disorganised managements creates physical and mental pressures on employees and demotivates them and it impacts their performance.</a:t>
            </a:r>
          </a:p>
        </p:txBody>
      </p:sp>
    </p:spTree>
    <p:extLst>
      <p:ext uri="{BB962C8B-B14F-4D97-AF65-F5344CB8AC3E}">
        <p14:creationId xmlns:p14="http://schemas.microsoft.com/office/powerpoint/2010/main" val="20487914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94635" y="1042514"/>
            <a:ext cx="8255726" cy="369332"/>
          </a:xfrm>
          <a:prstGeom prst="rect">
            <a:avLst/>
          </a:prstGeom>
        </p:spPr>
        <p:txBody>
          <a:bodyPr wrap="square">
            <a:spAutoFit/>
          </a:bodyPr>
          <a:lstStyle/>
          <a:p>
            <a:r>
              <a:rPr lang="en-GB" dirty="0"/>
              <a:t>                                            </a:t>
            </a:r>
            <a:r>
              <a:rPr lang="en-GB" b="1" dirty="0">
                <a:latin typeface="Arial" panose="020B0604020202020204" pitchFamily="34" charset="0"/>
                <a:cs typeface="Arial" panose="020B0604020202020204" pitchFamily="34" charset="0"/>
              </a:rPr>
              <a:t>Performance Appraisal </a:t>
            </a:r>
          </a:p>
        </p:txBody>
      </p:sp>
      <p:sp>
        <p:nvSpPr>
          <p:cNvPr id="3" name="Rectangle 2"/>
          <p:cNvSpPr/>
          <p:nvPr/>
        </p:nvSpPr>
        <p:spPr>
          <a:xfrm>
            <a:off x="891221" y="1492417"/>
            <a:ext cx="9405257" cy="1200329"/>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Performance Appraisal assist in  learning about areas of your business that could be enhanced, recognising areas for further training and developments, enhancing your self-confidence and improving team working skills (Swanepoel. et. al. 2014).</a:t>
            </a:r>
          </a:p>
        </p:txBody>
      </p:sp>
      <p:sp>
        <p:nvSpPr>
          <p:cNvPr id="4" name="Rectangle 3"/>
          <p:cNvSpPr/>
          <p:nvPr/>
        </p:nvSpPr>
        <p:spPr>
          <a:xfrm>
            <a:off x="3933184" y="3089192"/>
            <a:ext cx="3291839" cy="369332"/>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Performance Measurement </a:t>
            </a:r>
          </a:p>
        </p:txBody>
      </p:sp>
      <p:sp>
        <p:nvSpPr>
          <p:cNvPr id="5" name="Rectangle 4"/>
          <p:cNvSpPr/>
          <p:nvPr/>
        </p:nvSpPr>
        <p:spPr>
          <a:xfrm>
            <a:off x="817479" y="3484743"/>
            <a:ext cx="9744892" cy="1200329"/>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Performance measure assist in recognising under-performing employee’s, improve communication amongst employees, guides a clear chain of command and creates the opportunity to identify top performers (Bititci. et. al. 2012).  </a:t>
            </a:r>
          </a:p>
        </p:txBody>
      </p:sp>
      <p:sp>
        <p:nvSpPr>
          <p:cNvPr id="6" name="Rectangle 5"/>
          <p:cNvSpPr/>
          <p:nvPr/>
        </p:nvSpPr>
        <p:spPr>
          <a:xfrm>
            <a:off x="3394179" y="220665"/>
            <a:ext cx="3949699" cy="584775"/>
          </a:xfrm>
          <a:prstGeom prst="rect">
            <a:avLst/>
          </a:prstGeom>
        </p:spPr>
        <p:txBody>
          <a:bodyPr wrap="square">
            <a:spAutoFit/>
          </a:bodyPr>
          <a:lstStyle/>
          <a:p>
            <a:r>
              <a:rPr lang="en-GB" sz="3200" b="1" dirty="0">
                <a:latin typeface="Arial" panose="020B0604020202020204" pitchFamily="34" charset="0"/>
                <a:cs typeface="Arial" panose="020B0604020202020204" pitchFamily="34" charset="0"/>
              </a:rPr>
              <a:t>Recommendations.</a:t>
            </a:r>
          </a:p>
        </p:txBody>
      </p:sp>
      <p:sp>
        <p:nvSpPr>
          <p:cNvPr id="8" name="Rectangle 7"/>
          <p:cNvSpPr/>
          <p:nvPr/>
        </p:nvSpPr>
        <p:spPr>
          <a:xfrm>
            <a:off x="4717071" y="4925650"/>
            <a:ext cx="1697901" cy="369332"/>
          </a:xfrm>
          <a:prstGeom prst="rect">
            <a:avLst/>
          </a:prstGeom>
        </p:spPr>
        <p:txBody>
          <a:bodyPr wrap="none">
            <a:spAutoFit/>
          </a:bodyPr>
          <a:lstStyle/>
          <a:p>
            <a:r>
              <a:rPr lang="en-GB" b="1" dirty="0">
                <a:latin typeface="Arial" panose="020B0604020202020204" pitchFamily="34" charset="0"/>
                <a:cs typeface="Arial" panose="020B0604020202020204" pitchFamily="34" charset="0"/>
              </a:rPr>
              <a:t>360 Feedback</a:t>
            </a:r>
          </a:p>
        </p:txBody>
      </p:sp>
      <p:sp>
        <p:nvSpPr>
          <p:cNvPr id="9" name="Rectangle 8"/>
          <p:cNvSpPr/>
          <p:nvPr/>
        </p:nvSpPr>
        <p:spPr>
          <a:xfrm>
            <a:off x="776748" y="5321313"/>
            <a:ext cx="10417277" cy="1154675"/>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Will assist in analyse and recognise how the employee is performing, 360 feedbacks is from all departments, viewpoints of everyone.   </a:t>
            </a:r>
          </a:p>
          <a:p>
            <a:pPr marL="285750" indent="-285750" algn="just">
              <a:lnSpc>
                <a:spcPct val="15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019281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56737" y="0"/>
            <a:ext cx="9555116" cy="830997"/>
          </a:xfrm>
          <a:prstGeom prst="rect">
            <a:avLst/>
          </a:prstGeom>
        </p:spPr>
        <p:txBody>
          <a:bodyPr wrap="square">
            <a:spAutoFit/>
          </a:bodyPr>
          <a:lstStyle/>
          <a:p>
            <a:r>
              <a:rPr lang="en-GB" sz="4800" dirty="0" smtClean="0">
                <a:latin typeface="Arial" panose="020B0604020202020204" pitchFamily="34" charset="0"/>
                <a:cs typeface="Arial" panose="020B0604020202020204" pitchFamily="34" charset="0"/>
              </a:rPr>
              <a:t>Additional </a:t>
            </a:r>
            <a:r>
              <a:rPr lang="en-GB" sz="4800" dirty="0">
                <a:latin typeface="Arial" panose="020B0604020202020204" pitchFamily="34" charset="0"/>
                <a:cs typeface="Arial" panose="020B0604020202020204" pitchFamily="34" charset="0"/>
              </a:rPr>
              <a:t>Recommendations</a:t>
            </a:r>
          </a:p>
        </p:txBody>
      </p:sp>
      <p:sp>
        <p:nvSpPr>
          <p:cNvPr id="3" name="Rectangle 2"/>
          <p:cNvSpPr/>
          <p:nvPr/>
        </p:nvSpPr>
        <p:spPr>
          <a:xfrm>
            <a:off x="619432" y="1331106"/>
            <a:ext cx="9773547" cy="1938992"/>
          </a:xfrm>
          <a:prstGeom prst="rect">
            <a:avLst/>
          </a:prstGeom>
        </p:spPr>
        <p:txBody>
          <a:bodyPr wrap="square">
            <a:spAutoFit/>
          </a:bodyPr>
          <a:lstStyle/>
          <a:p>
            <a:pPr>
              <a:lnSpc>
                <a:spcPct val="150000"/>
              </a:lnSpc>
            </a:pPr>
            <a:r>
              <a:rPr lang="en-GB" sz="1600" b="1" dirty="0">
                <a:latin typeface="Arial" panose="020B0604020202020204" pitchFamily="34" charset="0"/>
                <a:cs typeface="Arial" panose="020B0604020202020204" pitchFamily="34" charset="0"/>
              </a:rPr>
              <a:t>                                                                          Motivation </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inspires employees to perform their job more effectively, motivations methods can be in the form of bonus schemes, incentives, payed holiday, life insurance policies, appraisal systems, creating a friendly working environment, acknowledging employee’s dedication, recognising and rewarding employees' achievements (Ganta 2014).</a:t>
            </a:r>
          </a:p>
        </p:txBody>
      </p:sp>
      <p:sp>
        <p:nvSpPr>
          <p:cNvPr id="4" name="Rectangle 3"/>
          <p:cNvSpPr/>
          <p:nvPr/>
        </p:nvSpPr>
        <p:spPr>
          <a:xfrm>
            <a:off x="706694" y="3387418"/>
            <a:ext cx="10820400" cy="1200329"/>
          </a:xfrm>
          <a:prstGeom prst="rect">
            <a:avLst/>
          </a:prstGeom>
        </p:spPr>
        <p:txBody>
          <a:bodyPr wrap="square">
            <a:spAutoFit/>
          </a:bodyPr>
          <a:lstStyle/>
          <a:p>
            <a:pPr>
              <a:lnSpc>
                <a:spcPct val="150000"/>
              </a:lnSpc>
            </a:pPr>
            <a:r>
              <a:rPr lang="en-GB" sz="1600" b="1" dirty="0" smtClean="0">
                <a:latin typeface="Arial" panose="020B0604020202020204" pitchFamily="34" charset="0"/>
                <a:cs typeface="Arial" panose="020B0604020202020204" pitchFamily="34" charset="0"/>
              </a:rPr>
              <a:t>                                                                          Coaching</a:t>
            </a:r>
          </a:p>
          <a:p>
            <a:pPr marL="285750" indent="-285750" algn="just">
              <a:lnSpc>
                <a:spcPct val="150000"/>
              </a:lnSpc>
              <a:buFont typeface="Arial" panose="020B0604020202020204" pitchFamily="34" charset="0"/>
              <a:buChar char="•"/>
            </a:pPr>
            <a:r>
              <a:rPr lang="en-GB" sz="1600" dirty="0" smtClean="0">
                <a:latin typeface="Arial" panose="020B0604020202020204" pitchFamily="34" charset="0"/>
                <a:cs typeface="Arial" panose="020B0604020202020204" pitchFamily="34" charset="0"/>
              </a:rPr>
              <a:t>enhances leadership skills, communication skills, interacting skills, team working skills, listening skills</a:t>
            </a:r>
          </a:p>
          <a:p>
            <a:pPr algn="just">
              <a:lnSpc>
                <a:spcPct val="150000"/>
              </a:lnSpc>
            </a:pP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and emotionally strengthen individuals in the workplace. (Jarvis et. al. 2013). </a:t>
            </a:r>
            <a:endParaRPr lang="en-GB" dirty="0"/>
          </a:p>
        </p:txBody>
      </p:sp>
      <p:sp>
        <p:nvSpPr>
          <p:cNvPr id="7" name="Rectangle 6"/>
          <p:cNvSpPr/>
          <p:nvPr/>
        </p:nvSpPr>
        <p:spPr>
          <a:xfrm>
            <a:off x="0" y="4996492"/>
            <a:ext cx="10776858" cy="461665"/>
          </a:xfrm>
          <a:prstGeom prst="rect">
            <a:avLst/>
          </a:prstGeom>
        </p:spPr>
        <p:txBody>
          <a:bodyPr wrap="square">
            <a:spAutoFit/>
          </a:bodyPr>
          <a:lstStyle/>
          <a:p>
            <a:pPr>
              <a:lnSpc>
                <a:spcPct val="150000"/>
              </a:lnSpc>
            </a:pPr>
            <a:r>
              <a:rPr lang="en-GB" sz="1600" b="1"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5" name="Rectangle 4"/>
          <p:cNvSpPr/>
          <p:nvPr/>
        </p:nvSpPr>
        <p:spPr>
          <a:xfrm>
            <a:off x="736190" y="4908002"/>
            <a:ext cx="10431417" cy="1615827"/>
          </a:xfrm>
          <a:prstGeom prst="rect">
            <a:avLst/>
          </a:prstGeom>
        </p:spPr>
        <p:txBody>
          <a:bodyPr wrap="square">
            <a:spAutoFit/>
          </a:bodyPr>
          <a:lstStyle/>
          <a:p>
            <a:pPr algn="just">
              <a:lnSpc>
                <a:spcPct val="150000"/>
              </a:lnSpc>
            </a:pPr>
            <a:r>
              <a:rPr lang="en-GB" dirty="0"/>
              <a:t>                                                               </a:t>
            </a:r>
            <a:r>
              <a:rPr lang="en-GB" dirty="0" smtClean="0"/>
              <a:t>    </a:t>
            </a:r>
            <a:r>
              <a:rPr lang="en-GB" b="1" dirty="0" smtClean="0">
                <a:latin typeface="Arial" panose="020B0604020202020204" pitchFamily="34" charset="0"/>
                <a:cs typeface="Arial" panose="020B0604020202020204" pitchFamily="34" charset="0"/>
              </a:rPr>
              <a:t>Mentoring</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develops employee’s skill level, increases problematical analysis and strategic thinking, </a:t>
            </a:r>
            <a:r>
              <a:rPr lang="en-GB" sz="1600" dirty="0" smtClean="0">
                <a:latin typeface="Arial" panose="020B0604020202020204" pitchFamily="34" charset="0"/>
                <a:cs typeface="Arial" panose="020B0604020202020204" pitchFamily="34" charset="0"/>
              </a:rPr>
              <a:t>develops</a:t>
            </a:r>
          </a:p>
          <a:p>
            <a:pPr algn="just">
              <a:lnSpc>
                <a:spcPct val="150000"/>
              </a:lnSpc>
            </a:pP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job satisfaction Improve their personal and professional development and increases self-confidence. </a:t>
            </a:r>
            <a:endParaRPr lang="en-GB" sz="1600" dirty="0" smtClean="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    Restores </a:t>
            </a:r>
            <a:r>
              <a:rPr lang="en-GB" sz="1600" dirty="0">
                <a:latin typeface="Arial" panose="020B0604020202020204" pitchFamily="34" charset="0"/>
                <a:cs typeface="Arial" panose="020B0604020202020204" pitchFamily="34" charset="0"/>
              </a:rPr>
              <a:t>confidence and pride in their place of work (Duncan and Stock 2010).</a:t>
            </a:r>
          </a:p>
        </p:txBody>
      </p:sp>
    </p:spTree>
    <p:extLst>
      <p:ext uri="{BB962C8B-B14F-4D97-AF65-F5344CB8AC3E}">
        <p14:creationId xmlns:p14="http://schemas.microsoft.com/office/powerpoint/2010/main" val="207682897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1707446"/>
            <a:ext cx="10368116" cy="4247317"/>
          </a:xfrm>
          <a:prstGeom prst="rect">
            <a:avLst/>
          </a:prstGeom>
        </p:spPr>
        <p:txBody>
          <a:bodyPr wrap="square">
            <a:spAutoFit/>
          </a:bodyPr>
          <a:lstStyle/>
          <a:p>
            <a:pPr algn="just">
              <a:lnSpc>
                <a:spcPct val="150000"/>
              </a:lnSpc>
            </a:pPr>
            <a:r>
              <a:rPr lang="en-GB" dirty="0" smtClean="0">
                <a:latin typeface="Arial" panose="020B0604020202020204" pitchFamily="34" charset="0"/>
                <a:cs typeface="Arial" panose="020B0604020202020204" pitchFamily="34" charset="0"/>
              </a:rPr>
              <a:t>It is essential </a:t>
            </a:r>
            <a:r>
              <a:rPr lang="en-GB" dirty="0">
                <a:latin typeface="Arial" panose="020B0604020202020204" pitchFamily="34" charset="0"/>
                <a:cs typeface="Arial" panose="020B0604020202020204" pitchFamily="34" charset="0"/>
              </a:rPr>
              <a:t>to recognise the importance of HRM’s functions within </a:t>
            </a:r>
            <a:r>
              <a:rPr lang="en-GB" dirty="0" smtClean="0">
                <a:latin typeface="Arial" panose="020B0604020202020204" pitchFamily="34" charset="0"/>
                <a:cs typeface="Arial" panose="020B0604020202020204" pitchFamily="34" charset="0"/>
              </a:rPr>
              <a:t>the organization, </a:t>
            </a:r>
            <a:r>
              <a:rPr lang="en-GB" dirty="0">
                <a:latin typeface="Arial" panose="020B0604020202020204" pitchFamily="34" charset="0"/>
                <a:cs typeface="Arial" panose="020B0604020202020204" pitchFamily="34" charset="0"/>
              </a:rPr>
              <a:t>in order to be able to critically evaluate the challenges that are faced by the organization. It has also been identified that the </a:t>
            </a:r>
            <a:r>
              <a:rPr lang="en-GB" dirty="0" smtClean="0">
                <a:latin typeface="Arial" panose="020B0604020202020204" pitchFamily="34" charset="0"/>
                <a:cs typeface="Arial" panose="020B0604020202020204" pitchFamily="34" charset="0"/>
              </a:rPr>
              <a:t>chosen organisation's </a:t>
            </a:r>
            <a:r>
              <a:rPr lang="en-GB" dirty="0">
                <a:latin typeface="Arial" panose="020B0604020202020204" pitchFamily="34" charset="0"/>
                <a:cs typeface="Arial" panose="020B0604020202020204" pitchFamily="34" charset="0"/>
              </a:rPr>
              <a:t>HRM (the manager) is incapable of handling the position they are appointed at. It is vital for the board of directors to appoint an individual with knowledge and experience to be able to perform their role in that sector. It has also been recognised that by scrutinising techniques the challenges are more noticeable and is able to be solved effortlessly. Similarly, also focuses on possible ways forward for the </a:t>
            </a:r>
            <a:r>
              <a:rPr lang="en-GB" dirty="0" smtClean="0">
                <a:latin typeface="Arial" panose="020B0604020202020204" pitchFamily="34" charset="0"/>
                <a:cs typeface="Arial" panose="020B0604020202020204" pitchFamily="34" charset="0"/>
              </a:rPr>
              <a:t>organisation</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it has also been acknowledged that by implementing these identified recommendations for the challenges, employees will benefit and view improvements, this will allow the company to attain the trust and commitment of their employees and gain customers satisfactions</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Rectangle 2"/>
          <p:cNvSpPr/>
          <p:nvPr/>
        </p:nvSpPr>
        <p:spPr>
          <a:xfrm>
            <a:off x="3967318" y="471637"/>
            <a:ext cx="3377380" cy="830997"/>
          </a:xfrm>
          <a:prstGeom prst="rect">
            <a:avLst/>
          </a:prstGeom>
        </p:spPr>
        <p:txBody>
          <a:bodyPr wrap="square">
            <a:spAutoFit/>
          </a:bodyPr>
          <a:lstStyle/>
          <a:p>
            <a:r>
              <a:rPr lang="en-GB" sz="4800" dirty="0">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2568487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7761" y="2933913"/>
            <a:ext cx="8096432" cy="783771"/>
          </a:xfrm>
        </p:spPr>
        <p:txBody>
          <a:bodyPr>
            <a:normAutofit fontScale="90000"/>
          </a:bodyPr>
          <a:lstStyle/>
          <a:p>
            <a:r>
              <a:rPr lang="en-GB" sz="6600" b="1" dirty="0">
                <a:solidFill>
                  <a:schemeClr val="tx1"/>
                </a:solidFill>
                <a:latin typeface="Arial" panose="020B0604020202020204" pitchFamily="34" charset="0"/>
                <a:cs typeface="Arial" panose="020B0604020202020204" pitchFamily="34" charset="0"/>
              </a:rPr>
              <a:t>Any Questions Please</a:t>
            </a:r>
          </a:p>
        </p:txBody>
      </p:sp>
      <p:sp>
        <p:nvSpPr>
          <p:cNvPr id="3" name="Subtitle 2"/>
          <p:cNvSpPr>
            <a:spLocks noGrp="1"/>
          </p:cNvSpPr>
          <p:nvPr>
            <p:ph type="subTitle" idx="1"/>
          </p:nvPr>
        </p:nvSpPr>
        <p:spPr>
          <a:xfrm>
            <a:off x="3005395" y="3623132"/>
            <a:ext cx="5296263" cy="1096899"/>
          </a:xfrm>
        </p:spPr>
        <p:txBody>
          <a:bodyPr>
            <a:noAutofit/>
          </a:bodyPr>
          <a:lstStyle/>
          <a:p>
            <a:r>
              <a:rPr lang="en-GB" sz="6600" b="1" dirty="0">
                <a:solidFill>
                  <a:schemeClr val="tx1"/>
                </a:solidFill>
                <a:latin typeface="Arial" panose="020B0604020202020204" pitchFamily="34" charset="0"/>
                <a:cs typeface="Arial" panose="020B0604020202020204" pitchFamily="34" charset="0"/>
              </a:rPr>
              <a:t>Thankyou.</a:t>
            </a:r>
          </a:p>
        </p:txBody>
      </p:sp>
    </p:spTree>
    <p:extLst>
      <p:ext uri="{BB962C8B-B14F-4D97-AF65-F5344CB8AC3E}">
        <p14:creationId xmlns:p14="http://schemas.microsoft.com/office/powerpoint/2010/main" val="1135400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2069"/>
            <a:ext cx="8596668" cy="524691"/>
          </a:xfrm>
        </p:spPr>
        <p:txBody>
          <a:bodyPr>
            <a:normAutofit fontScale="90000"/>
          </a:bodyPr>
          <a:lstStyle/>
          <a:p>
            <a:r>
              <a:rPr lang="en-GB" sz="6600" b="1" dirty="0">
                <a:solidFill>
                  <a:schemeClr val="tx1"/>
                </a:solidFill>
                <a:latin typeface="Arial" panose="020B0604020202020204" pitchFamily="34" charset="0"/>
                <a:cs typeface="Arial" panose="020B0604020202020204" pitchFamily="34" charset="0"/>
              </a:rPr>
              <a:t>               </a:t>
            </a:r>
            <a:r>
              <a:rPr lang="en-GB" sz="5300" b="1" dirty="0">
                <a:solidFill>
                  <a:schemeClr val="tx1"/>
                </a:solidFill>
                <a:latin typeface="Arial" panose="020B0604020202020204" pitchFamily="34" charset="0"/>
                <a:cs typeface="Arial" panose="020B0604020202020204" pitchFamily="34" charset="0"/>
              </a:rPr>
              <a:t>Reference.</a:t>
            </a:r>
          </a:p>
        </p:txBody>
      </p:sp>
      <p:sp>
        <p:nvSpPr>
          <p:cNvPr id="3" name="Content Placeholder 2"/>
          <p:cNvSpPr>
            <a:spLocks noGrp="1"/>
          </p:cNvSpPr>
          <p:nvPr>
            <p:ph idx="1"/>
          </p:nvPr>
        </p:nvSpPr>
        <p:spPr>
          <a:xfrm>
            <a:off x="1134534" y="1396346"/>
            <a:ext cx="9558866" cy="5040086"/>
          </a:xfrm>
        </p:spPr>
        <p:txBody>
          <a:bodyPr>
            <a:normAutofit/>
          </a:bodyPr>
          <a:lstStyle/>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Arthur Jr, W., Bennett Jr, W., Edens, P.S. and Bell, S.T., 2003. Effectiveness of training in organizations: A meta-analysis of design and evaluation features. Journal of Applied psychology, 88(2), p.234. </a:t>
            </a:r>
          </a:p>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Bititci, U., Garengo, P., Dörfler, V. and Nudurupati, S., 2012. Performance measurement: challenges for tomorrow. International journal of management reviews, 14(3), pp.305-327.</a:t>
            </a:r>
          </a:p>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Bratton, J., 2007. Strategic human resource management. Human Resource Management içinde, Der: John.</a:t>
            </a:r>
          </a:p>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Cahapay, M.B., 2021. Kirkpatrick model: Its limitations as used in higher education evaluation. International Journal of Assessment Tools in Education, 8(1), pp.135-144.</a:t>
            </a:r>
          </a:p>
          <a:p>
            <a:pPr algn="just">
              <a:lnSpc>
                <a:spcPct val="150000"/>
              </a:lnSpc>
              <a:buClrTx/>
              <a:buFont typeface="Wingdings" panose="05000000000000000000" pitchFamily="2" charset="2"/>
              <a:buChar char="§"/>
            </a:pPr>
            <a:r>
              <a:rPr lang="en-GB" sz="1600" dirty="0">
                <a:latin typeface="Arial" panose="020B0604020202020204" pitchFamily="34" charset="0"/>
                <a:cs typeface="Arial" panose="020B0604020202020204" pitchFamily="34" charset="0"/>
              </a:rPr>
              <a:t>Chrystal app websites, 2021. Image of BGOR’s Stafford branch (online) Available at: https://bengalloungestaffordonline.com/index.php. Accessed on 20-3-2021.</a:t>
            </a:r>
          </a:p>
          <a:p>
            <a:pPr algn="just">
              <a:lnSpc>
                <a:spcPct val="150000"/>
              </a:lnSpc>
              <a:buClrTx/>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a:p>
            <a:pPr algn="just">
              <a:lnSpc>
                <a:spcPct val="150000"/>
              </a:lnSpc>
              <a:buClrTx/>
              <a:buFont typeface="+mj-lt"/>
              <a:buAutoNum type="arabicPeriod"/>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961344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8118" y="794517"/>
            <a:ext cx="9401266" cy="6555641"/>
          </a:xfrm>
          <a:prstGeom prst="rect">
            <a:avLst/>
          </a:prstGeom>
        </p:spPr>
        <p:txBody>
          <a:bodyPr wrap="square">
            <a:spAutoFit/>
          </a:bodyPr>
          <a:lstStyle/>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Duncan, H.E. and Stock, M.J., 2010. Mentoring and coaching rural school leaders: What do they need? Mentoring &amp; tutoring: partnership in learning, 18(3), pp.293-311.</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empxtrack (2021) recruitment-and-selection (online) Available at:</a:t>
            </a:r>
          </a:p>
          <a:p>
            <a:pPr algn="just">
              <a:lnSpc>
                <a:spcPct val="150000"/>
              </a:lnSpc>
            </a:pPr>
            <a:r>
              <a:rPr lang="en-GB" sz="1400" dirty="0">
                <a:latin typeface="Arial" panose="020B0604020202020204" pitchFamily="34" charset="0"/>
                <a:cs typeface="Arial" panose="020B0604020202020204" pitchFamily="34" charset="0"/>
              </a:rPr>
              <a:t>       https://empxtrack.com/blog/recruitment-and-selection-the-most-important-hr-function/ Accessed on 12-11-2021</a:t>
            </a: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Ganta, V.C., 2014. Motivation in the workplace to improve the employee performance. International Journal of Engineering Technology, Management and Applied Sciences, 2(6), pp.221-230. Furnham, A., 2002. Personality at work: individual differences in the workplace. Routledge.</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Hayes, D.K., 2021. Human-Resource Management in the Hospitality Industry.</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Jarvis, C., Gulati, A., McCririck, V. and Simpson, P. 2013. Leadership matters: Tensions in evaluating leadership development. Advances in Developing Human Resources, 15 (1). pp. 27-45.</a:t>
            </a: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50114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35176" y="940299"/>
            <a:ext cx="8623301" cy="5124480"/>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Kirkpatrick, J.M. and DeWitt, D.A., 2015. Strategies for evaluating learning outcomes. Teaching in Nursing-E-Book: A Guide for Faculty, p.398.</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Lancaster, S., Di Milia, L. and Cameron, R., 2013. Supervisor behaviours that facilitate training transfer. Journal of Workplace Learning.</a:t>
            </a:r>
          </a:p>
          <a:p>
            <a:pPr algn="just">
              <a:lnSpc>
                <a:spcPct val="150000"/>
              </a:lnSpc>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Slide share (2021) training and development (online) Available at : https://www.slideshare.net/manumelwin/objectives-of-training-and-development-manu-melwin-joy Accessed on 10-11-2021.</a:t>
            </a: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1400" dirty="0">
                <a:latin typeface="Arial" panose="020B0604020202020204" pitchFamily="34" charset="0"/>
                <a:cs typeface="Arial" panose="020B0604020202020204" pitchFamily="34" charset="0"/>
              </a:rPr>
              <a:t>Swanepoel, S., Botha, P.A. and Mangonyane, B.N., 2014. Politicisation of  performance appraisals.</a:t>
            </a:r>
          </a:p>
          <a:p>
            <a:pPr marL="285750" indent="-285750" algn="just">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Test Gorilla (2021) How to use personality tests in the hiring process (online) Available at:</a:t>
            </a:r>
          </a:p>
          <a:p>
            <a:pPr algn="just">
              <a:lnSpc>
                <a:spcPct val="150000"/>
              </a:lnSpc>
            </a:pPr>
            <a:r>
              <a:rPr lang="en-GB" sz="1400" dirty="0">
                <a:latin typeface="Arial" panose="020B0604020202020204" pitchFamily="34" charset="0"/>
                <a:cs typeface="Arial" panose="020B0604020202020204" pitchFamily="34" charset="0"/>
              </a:rPr>
              <a:t>        https://www.testgorilla.com/blog/how-to-use-personality-tests/ Accessed on 13-11-2021.</a:t>
            </a:r>
            <a:endParaRPr lang="en-GB"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7699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866</TotalTime>
  <Words>1658</Words>
  <Application>Microsoft Office PowerPoint</Application>
  <PresentationFormat>Widescreen</PresentationFormat>
  <Paragraphs>125</Paragraphs>
  <Slides>20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Gothic</vt:lpstr>
      <vt:lpstr>Wingdings</vt:lpstr>
      <vt:lpstr>Wingdings 3</vt:lpstr>
      <vt:lpstr>Ion</vt:lpstr>
      <vt:lpstr>PowerPoint Presentation</vt:lpstr>
      <vt:lpstr>PowerPoint Presentation</vt:lpstr>
      <vt:lpstr>Human Resource Management </vt:lpstr>
      <vt:lpstr>             Overview of BLGOR</vt:lpstr>
      <vt:lpstr>PowerPoint Presentation</vt:lpstr>
      <vt:lpstr>    Challenge faced by HRM is Training and development.</vt:lpstr>
      <vt:lpstr>PowerPoint Presentation</vt:lpstr>
      <vt:lpstr>PowerPoint Presentation</vt:lpstr>
      <vt:lpstr>Challenge faced by HRM is Recruitment and Selection.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 Please</vt:lpstr>
      <vt:lpstr>               Reference.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Admin</dc:creator>
  <cp:lastModifiedBy>Admin</cp:lastModifiedBy>
  <cp:revision>89</cp:revision>
  <dcterms:created xsi:type="dcterms:W3CDTF">2021-11-06T15:01:29Z</dcterms:created>
  <dcterms:modified xsi:type="dcterms:W3CDTF">2021-11-17T21:12:26Z</dcterms:modified>
</cp:coreProperties>
</file>