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6" r:id="rId1"/>
  </p:sldMasterIdLst>
  <p:notesMasterIdLst>
    <p:notesMasterId r:id="rId12"/>
  </p:notesMasterIdLst>
  <p:sldIdLst>
    <p:sldId id="257" r:id="rId2"/>
    <p:sldId id="259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F9ED5"/>
    <a:srgbClr val="FAFAF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530"/>
    <p:restoredTop sz="94689"/>
  </p:normalViewPr>
  <p:slideViewPr>
    <p:cSldViewPr snapToGrid="0" showGuides="1">
      <p:cViewPr varScale="1">
        <p:scale>
          <a:sx n="78" d="100"/>
          <a:sy n="78" d="100"/>
        </p:scale>
        <p:origin x="672" y="6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C01A75A-B59A-4BB2-B630-D4050BA40EFD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0"/>
      <dgm:spPr/>
      <dgm:t>
        <a:bodyPr/>
        <a:lstStyle/>
        <a:p>
          <a:endParaRPr lang="en-GB"/>
        </a:p>
      </dgm:t>
    </dgm:pt>
    <dgm:pt modelId="{83E1AD05-7AC5-4731-88C1-2325DBE75B5B}" type="pres">
      <dgm:prSet presAssocID="{EC01A75A-B59A-4BB2-B630-D4050BA40EFD}" presName="linear" presStyleCnt="0">
        <dgm:presLayoutVars>
          <dgm:dir/>
          <dgm:animLvl val="lvl"/>
          <dgm:resizeHandles val="exact"/>
        </dgm:presLayoutVars>
      </dgm:prSet>
      <dgm:spPr/>
    </dgm:pt>
  </dgm:ptLst>
  <dgm:cxnLst>
    <dgm:cxn modelId="{10D1C44D-1DCD-4603-88D9-2FC100804957}" type="presOf" srcId="{EC01A75A-B59A-4BB2-B630-D4050BA40EFD}" destId="{83E1AD05-7AC5-4731-88C1-2325DBE75B5B}" srcOrd="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D1CCDC2-081D-447E-B2B7-6563D2640F12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F1BEC8A-89E4-43EF-8E34-6B9A711AD0E9}" type="pres">
      <dgm:prSet presAssocID="{0D1CCDC2-081D-447E-B2B7-6563D2640F12}" presName="linear" presStyleCnt="0">
        <dgm:presLayoutVars>
          <dgm:dir/>
          <dgm:animLvl val="lvl"/>
          <dgm:resizeHandles val="exact"/>
        </dgm:presLayoutVars>
      </dgm:prSet>
      <dgm:spPr/>
    </dgm:pt>
  </dgm:ptLst>
  <dgm:cxnLst>
    <dgm:cxn modelId="{DB0EE179-691C-41BE-AAD5-0EE6D22F6224}" type="presOf" srcId="{0D1CCDC2-081D-447E-B2B7-6563D2640F12}" destId="{EF1BEC8A-89E4-43EF-8E34-6B9A711AD0E9}" srcOrd="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3FAE4B-8171-47E4-9E78-2E01E7E025FC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397A34-2F4B-477A-BDB0-4E8D31B360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0140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397A34-2F4B-477A-BDB0-4E8D31B3600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7127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02BA1A-8B4A-DC19-4846-83393E2CF3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CAF73B-BF10-1AC0-81DF-FE4968B27A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7AEDC-2570-53AB-7EDC-B3CE320B84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EE2495-B5F2-4A6B-05C7-EE6B1CD6E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F5E3D5-8CDC-61C9-EB04-F172682F77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5986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195E65-2693-32CF-3BF7-8E3356132A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287076-7524-5C42-7BAE-52545F6FA8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D47BE7-50F9-7382-14B0-0E522352DA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1AF0CE-1CBE-5B89-2B49-67685E4F6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63BBE-B0DF-9BF6-91D3-8121F4561A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5032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8FA46-7B53-2796-7969-5FB463266C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A59AA8-B1BF-1DC4-931C-D77A2026E1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ABD48A-23AD-F07E-D566-82AD5F7357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F85917-82C7-F640-4B94-8FBF7FEF92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231BBF-BB99-0A44-AA17-E1CE1B2242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0100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0EC79-67C5-7466-1A08-68233EF46D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7F2E31-F275-CC1A-5B51-37AB010EE0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AF740A-6ADF-454C-9308-F6924398FA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BC28A5-1478-F91C-0310-ED54877C86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09EFB8-AB21-DD2C-72A9-EA3662093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8C6EFF-64A9-B104-27AA-2A2128E446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4287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6276C2-5573-06F0-9279-ACA5EAB0E9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1AE721-8C7B-2C77-32D0-DF53408D16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F9ECD2-3A44-7F08-822B-71D3EBF1B0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0BCF6DB-775F-54EF-6992-B4A000F255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1DF9BB-D7BB-1E5A-3E5D-2AAAC3776D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38616D-AE4F-D1F8-88F7-5DA5AEDFF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688B5B0-9F72-C2C7-378A-FD42471595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FC98DEB-DDC3-0B31-D59A-82ABB18DA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0166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367B6-010E-3D99-E993-0322BCA532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0C015F-A966-5CE4-05BF-88F9C349BE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C2550B-F584-468A-0DF9-DDFC9547CD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2A874E-D80C-CEC8-A33D-8B4A24D7E8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2481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3E3388C-DCAF-93C7-E608-581638932E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852B0F-0E26-2FC0-DEE9-677B984E7C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4E8D5F-8260-BBA1-EDEA-FF129C574C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1415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5CCE4-B207-BC2C-C3CC-214483CB7C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DDB275-38CF-905D-527F-45CC68B801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21A0C6-3F9C-B05B-D4F9-AEAE983B24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AD9AA0-31A2-BF91-B196-EC16B74E0A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4467FF-09D9-3A7C-B9CA-B206FE2F7C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F02216-C72F-D47F-08BF-F0D6081F6B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0798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BD0DB-EA2C-8DC5-8CEE-FCFE5A1C9D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6AEFE0-976C-9378-0654-DB93F52FC26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B9B161-D4A2-6C5D-409C-2533FBEC1C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E253E8-529B-FCDA-3077-E9F68A8258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E9FA2D-C500-D5D9-46E8-06A2035570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5B52A9-9E81-2DC9-7301-17D8478E5F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4687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4FFE9-48AA-0288-925E-CC8CCE59F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4292F5-0DB1-BB4D-F4BB-8643CC6A2D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085409-7F24-6FD5-3BB7-66EA59A086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300EBA-4EA2-4E62-9B14-43460461B4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DCD701-7236-D0B2-B30F-817E1385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3451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5629FDC-4021-BC25-1066-8D89DCC64FE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02B77B-2865-F326-4695-304C6F18FF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8AD940-57A2-8C2B-6D49-A2DD5128D7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C7E209-32EA-1A41-1B6E-C36BE87D6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EA8759-A27C-62BC-C775-842F78EFF8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7468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653D18-E481-64D6-E597-CA4C82062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1A91F-9D18-D463-C7E4-A7C3214DC2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4BD68-C8B1-D5DF-A860-19F97E75EAF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CA2D48-DB26-8FC5-11F9-19EF5A03743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99E751-5449-490B-CE30-7C0E8EF57F4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9655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image" Target="../media/image5.svg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image" Target="../media/image4.sv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image" Target="../media/image7.svg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image" Target="../media/image6.sv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guidance/cg192" TargetMode="External"/><Relationship Id="rId2" Type="http://schemas.openxmlformats.org/officeDocument/2006/relationships/hyperlink" Target="https://www.gov.uk/government/publications/early-years-foundation-stage-framework-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D9CAF-62E4-A56C-BC72-03583E71A0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84146" y="3429000"/>
            <a:ext cx="8539079" cy="1887793"/>
          </a:xfrm>
        </p:spPr>
        <p:txBody>
          <a:bodyPr>
            <a:normAutofit fontScale="90000"/>
          </a:bodyPr>
          <a:lstStyle/>
          <a:p>
            <a:pPr algn="l"/>
            <a:br>
              <a:rPr lang="en-GB" sz="2200" dirty="0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solidFill>
                  <a:schemeClr val="bg2">
                    <a:lumMod val="25000"/>
                  </a:schemeClr>
                </a:solidFill>
                <a:cs typeface="Arial" panose="020B0604020202020204" pitchFamily="34" charset="0"/>
              </a:rPr>
            </a:br>
            <a:r>
              <a:rPr lang="en-GB" sz="2400" b="1" dirty="0">
                <a:solidFill>
                  <a:schemeClr val="bg2">
                    <a:lumMod val="25000"/>
                  </a:schemeClr>
                </a:solidFill>
                <a:cs typeface="Arial" panose="020B0604020202020204" pitchFamily="34" charset="0"/>
              </a:rPr>
              <a:t>Student name: </a:t>
            </a:r>
            <a:r>
              <a:rPr lang="en-GB" sz="2400" dirty="0">
                <a:solidFill>
                  <a:schemeClr val="bg2">
                    <a:lumMod val="25000"/>
                  </a:schemeClr>
                </a:solidFill>
                <a:cs typeface="Arial" panose="020B0604020202020204" pitchFamily="34" charset="0"/>
              </a:rPr>
              <a:t>Joanna Nec</a:t>
            </a:r>
            <a:br>
              <a:rPr lang="en-GB" sz="2400" dirty="0">
                <a:solidFill>
                  <a:schemeClr val="bg2">
                    <a:lumMod val="25000"/>
                  </a:schemeClr>
                </a:solidFill>
                <a:cs typeface="Arial" panose="020B0604020202020204" pitchFamily="34" charset="0"/>
              </a:rPr>
            </a:br>
            <a:br>
              <a:rPr lang="en-GB" sz="2400" dirty="0">
                <a:solidFill>
                  <a:schemeClr val="bg2">
                    <a:lumMod val="25000"/>
                  </a:schemeClr>
                </a:solidFill>
                <a:cs typeface="Arial" panose="020B0604020202020204" pitchFamily="34" charset="0"/>
              </a:rPr>
            </a:br>
            <a:r>
              <a:rPr lang="en-GB" sz="2400" b="1" dirty="0">
                <a:solidFill>
                  <a:schemeClr val="bg2">
                    <a:lumMod val="25000"/>
                  </a:schemeClr>
                </a:solidFill>
                <a:cs typeface="Arial" panose="020B0604020202020204" pitchFamily="34" charset="0"/>
              </a:rPr>
              <a:t>Student number</a:t>
            </a:r>
            <a:r>
              <a:rPr lang="en-GB" sz="2400" dirty="0">
                <a:solidFill>
                  <a:schemeClr val="bg2">
                    <a:lumMod val="25000"/>
                  </a:schemeClr>
                </a:solidFill>
                <a:cs typeface="Arial" panose="020B0604020202020204" pitchFamily="34" charset="0"/>
              </a:rPr>
              <a:t>: 2514111</a:t>
            </a:r>
            <a:br>
              <a:rPr lang="en-GB" sz="2400" dirty="0">
                <a:solidFill>
                  <a:schemeClr val="bg2">
                    <a:lumMod val="25000"/>
                  </a:schemeClr>
                </a:solidFill>
                <a:cs typeface="Arial" panose="020B0604020202020204" pitchFamily="34" charset="0"/>
              </a:rPr>
            </a:br>
            <a:br>
              <a:rPr lang="en-GB" sz="2400" dirty="0">
                <a:solidFill>
                  <a:schemeClr val="bg2">
                    <a:lumMod val="25000"/>
                  </a:schemeClr>
                </a:solidFill>
                <a:cs typeface="Arial" panose="020B0604020202020204" pitchFamily="34" charset="0"/>
              </a:rPr>
            </a:br>
            <a:r>
              <a:rPr lang="en-GB" sz="2400" b="1" dirty="0">
                <a:solidFill>
                  <a:schemeClr val="bg2">
                    <a:lumMod val="25000"/>
                  </a:schemeClr>
                </a:solidFill>
                <a:cs typeface="Arial" panose="020B0604020202020204" pitchFamily="34" charset="0"/>
              </a:rPr>
              <a:t>Lecturer’s name: </a:t>
            </a:r>
            <a:r>
              <a:rPr lang="en-GB" sz="2400" dirty="0">
                <a:solidFill>
                  <a:schemeClr val="bg2">
                    <a:lumMod val="25000"/>
                  </a:schemeClr>
                </a:solidFill>
                <a:cs typeface="Arial" panose="020B0604020202020204" pitchFamily="34" charset="0"/>
              </a:rPr>
              <a:t>Peace Ukachukwu</a:t>
            </a:r>
            <a:br>
              <a:rPr lang="en-GB" sz="1125" dirty="0"/>
            </a:br>
            <a:endParaRPr lang="en-GB" sz="1125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C115E9-2559-9124-E2DA-727C7D7E63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4146" y="5997085"/>
            <a:ext cx="10143724" cy="646973"/>
          </a:xfrm>
        </p:spPr>
        <p:txBody>
          <a:bodyPr>
            <a:noAutofit/>
          </a:bodyPr>
          <a:lstStyle/>
          <a:p>
            <a:pPr algn="l"/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I confirm that I have </a:t>
            </a:r>
            <a:r>
              <a:rPr lang="en-GB" sz="1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not </a:t>
            </a:r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used any AI tools in the research and creation of this assignment. I confirm that I have not presented any AI generated materials as my own work. </a:t>
            </a:r>
          </a:p>
          <a:p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B5D689-0DBF-6610-F166-1771F1505D35}"/>
              </a:ext>
            </a:extLst>
          </p:cNvPr>
          <p:cNvSpPr txBox="1"/>
          <p:nvPr/>
        </p:nvSpPr>
        <p:spPr>
          <a:xfrm>
            <a:off x="884146" y="1312192"/>
            <a:ext cx="876129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>
                <a:solidFill>
                  <a:srgbClr val="002060"/>
                </a:solidFill>
                <a:latin typeface="+mj-lt"/>
                <a:ea typeface="Calibri" panose="020F0502020204030204" pitchFamily="34" charset="0"/>
                <a:cs typeface="Segoe UI Semibold" panose="020B0702040204020203" pitchFamily="34" charset="0"/>
              </a:rPr>
              <a:t>Analysing Isaac’s Early Experiences Using Bowlby’s Attachment Theory</a:t>
            </a:r>
          </a:p>
        </p:txBody>
      </p:sp>
      <p:pic>
        <p:nvPicPr>
          <p:cNvPr id="1026" name="Picture 2" descr="UWTSD logo | Discover Dylan Thomas">
            <a:extLst>
              <a:ext uri="{FF2B5EF4-FFF2-40B4-BE49-F238E27FC236}">
                <a16:creationId xmlns:a16="http://schemas.microsoft.com/office/drawing/2014/main" id="{DB4E5486-661A-3A58-C6BA-CF20E456C3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830" y="-72325"/>
            <a:ext cx="3272089" cy="1308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E6FAF26-4989-0F59-B225-B5F7031F8DE0}"/>
              </a:ext>
            </a:extLst>
          </p:cNvPr>
          <p:cNvSpPr txBox="1"/>
          <p:nvPr/>
        </p:nvSpPr>
        <p:spPr>
          <a:xfrm>
            <a:off x="884146" y="2240368"/>
            <a:ext cx="41491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+mj-lt"/>
              </a:rPr>
              <a:t>Psychology in Health and Social Care</a:t>
            </a:r>
          </a:p>
          <a:p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+mj-lt"/>
              </a:rPr>
              <a:t>(LCHS4010)</a:t>
            </a:r>
          </a:p>
        </p:txBody>
      </p:sp>
    </p:spTree>
    <p:extLst>
      <p:ext uri="{BB962C8B-B14F-4D97-AF65-F5344CB8AC3E}">
        <p14:creationId xmlns:p14="http://schemas.microsoft.com/office/powerpoint/2010/main" val="2465510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3F0F3-A943-03FA-BD6B-E6E6B03FEB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0342" y="1138264"/>
            <a:ext cx="4843762" cy="1401183"/>
          </a:xfrm>
        </p:spPr>
        <p:txBody>
          <a:bodyPr anchor="t">
            <a:normAutofit/>
          </a:bodyPr>
          <a:lstStyle/>
          <a:p>
            <a:r>
              <a:rPr lang="en-GB" sz="3200" b="1" dirty="0">
                <a:solidFill>
                  <a:schemeClr val="tx2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Introduction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C23E3B9-5ABF-58B3-E2B0-E9A5DAA90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462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CC80CE-C6BC-E51E-E1D5-3DFFE4C38F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0342" y="2043176"/>
            <a:ext cx="4843762" cy="3602935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Isaac’s case study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Bowlby’s Attachment Theory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Understanding Isaac’s behaviour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Nature and Nurture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Support strategies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Evaluation of the theory</a:t>
            </a:r>
          </a:p>
        </p:txBody>
      </p:sp>
      <p:pic>
        <p:nvPicPr>
          <p:cNvPr id="7" name="Picture 6" descr="Mother and daughter smiling">
            <a:extLst>
              <a:ext uri="{FF2B5EF4-FFF2-40B4-BE49-F238E27FC236}">
                <a16:creationId xmlns:a16="http://schemas.microsoft.com/office/drawing/2014/main" id="{F6C4EB36-3CEE-E470-B90A-002398D174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540" r="25711" b="2"/>
          <a:stretch>
            <a:fillRect/>
          </a:stretch>
        </p:blipFill>
        <p:spPr>
          <a:xfrm>
            <a:off x="7652453" y="345998"/>
            <a:ext cx="4143059" cy="4143059"/>
          </a:xfrm>
          <a:custGeom>
            <a:avLst/>
            <a:gdLst/>
            <a:ahLst/>
            <a:cxnLst/>
            <a:rect l="l" t="t" r="r" b="b"/>
            <a:pathLst>
              <a:path w="4810442" h="4810442">
                <a:moveTo>
                  <a:pt x="2405221" y="0"/>
                </a:moveTo>
                <a:cubicBezTo>
                  <a:pt x="3733588" y="0"/>
                  <a:pt x="4810442" y="1076854"/>
                  <a:pt x="4810442" y="2405221"/>
                </a:cubicBezTo>
                <a:cubicBezTo>
                  <a:pt x="4810442" y="3733588"/>
                  <a:pt x="3733588" y="4810442"/>
                  <a:pt x="2405221" y="4810442"/>
                </a:cubicBezTo>
                <a:cubicBezTo>
                  <a:pt x="1076854" y="4810442"/>
                  <a:pt x="0" y="3733588"/>
                  <a:pt x="0" y="2405221"/>
                </a:cubicBezTo>
                <a:cubicBezTo>
                  <a:pt x="0" y="1076854"/>
                  <a:pt x="1076854" y="0"/>
                  <a:pt x="2405221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901173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AD9C4-2521-DCB7-1E6E-1EC3A3E54A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88283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tx2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Isaac’s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A1F15-2B6F-3DC4-0A13-B27D439F2F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13846"/>
            <a:ext cx="10515600" cy="4191717"/>
          </a:xfrm>
        </p:spPr>
        <p:txBody>
          <a:bodyPr>
            <a:normAutofit fontScale="92500" lnSpcReduction="10000"/>
          </a:bodyPr>
          <a:lstStyle/>
          <a:p>
            <a:pPr marL="288000" indent="-288000">
              <a:lnSpc>
                <a:spcPct val="150000"/>
              </a:lnSpc>
            </a:pPr>
            <a:r>
              <a:rPr lang="en-GB" sz="2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Four years old</a:t>
            </a:r>
          </a:p>
          <a:p>
            <a:pPr marL="288000" indent="-288000">
              <a:lnSpc>
                <a:spcPct val="150000"/>
              </a:lnSpc>
            </a:pPr>
            <a:r>
              <a:rPr lang="en-GB" sz="2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Lives with his mother</a:t>
            </a:r>
          </a:p>
          <a:p>
            <a:pPr marL="288000" indent="-288000">
              <a:lnSpc>
                <a:spcPct val="150000"/>
              </a:lnSpc>
            </a:pPr>
            <a:r>
              <a:rPr lang="en-GB" sz="2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Mother has postnatal depression</a:t>
            </a:r>
          </a:p>
          <a:p>
            <a:pPr marL="288000" indent="-288000">
              <a:lnSpc>
                <a:spcPct val="150000"/>
              </a:lnSpc>
            </a:pPr>
            <a:r>
              <a:rPr lang="en-GB" sz="2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Recently moved to London</a:t>
            </a:r>
          </a:p>
          <a:p>
            <a:pPr marL="288000" indent="-288000">
              <a:lnSpc>
                <a:spcPct val="150000"/>
              </a:lnSpc>
            </a:pPr>
            <a:r>
              <a:rPr lang="en-GB" sz="2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Different childcare arrangements</a:t>
            </a:r>
          </a:p>
          <a:p>
            <a:pPr marL="288000" indent="-288000">
              <a:lnSpc>
                <a:spcPct val="150000"/>
              </a:lnSpc>
            </a:pPr>
            <a:r>
              <a:rPr lang="en-GB" sz="2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Quiet and withdrawn</a:t>
            </a:r>
          </a:p>
          <a:p>
            <a:pPr marL="288000" indent="-288000">
              <a:lnSpc>
                <a:spcPct val="150000"/>
              </a:lnSpc>
            </a:pPr>
            <a:r>
              <a:rPr lang="en-GB" sz="2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Separation anxiety, language delay, poor sleep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F02BC6-51C3-FAD2-4248-D7F621385611}"/>
              </a:ext>
            </a:extLst>
          </p:cNvPr>
          <p:cNvSpPr txBox="1"/>
          <p:nvPr/>
        </p:nvSpPr>
        <p:spPr>
          <a:xfrm>
            <a:off x="9010036" y="6164826"/>
            <a:ext cx="2857500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00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rPr>
              <a:t>Source: UWTSD Case Study (2026)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E9A6B35-958A-ED31-C3C1-D0D1B693FF47}"/>
              </a:ext>
            </a:extLst>
          </p:cNvPr>
          <p:cNvCxnSpPr>
            <a:cxnSpLocks/>
          </p:cNvCxnSpPr>
          <p:nvPr/>
        </p:nvCxnSpPr>
        <p:spPr>
          <a:xfrm>
            <a:off x="919232" y="888283"/>
            <a:ext cx="754070" cy="0"/>
          </a:xfrm>
          <a:prstGeom prst="line">
            <a:avLst/>
          </a:prstGeom>
          <a:ln w="47625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pic>
        <p:nvPicPr>
          <p:cNvPr id="10" name="Graphic 9" descr="Woman with baby outline">
            <a:extLst>
              <a:ext uri="{FF2B5EF4-FFF2-40B4-BE49-F238E27FC236}">
                <a16:creationId xmlns:a16="http://schemas.microsoft.com/office/drawing/2014/main" id="{061B549B-1373-AA2A-FA25-0334632A418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656028" y="3065914"/>
            <a:ext cx="2023947" cy="2023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63888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131336-6048-783B-FDEB-174A06BB9E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39083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tx2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Bowlby’s Attachment Theory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EC0C4E-C25D-6A76-C5FE-B007EEB1244E}"/>
              </a:ext>
            </a:extLst>
          </p:cNvPr>
          <p:cNvSpPr txBox="1"/>
          <p:nvPr/>
        </p:nvSpPr>
        <p:spPr>
          <a:xfrm>
            <a:off x="1356851" y="2133630"/>
            <a:ext cx="10296669" cy="43550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Children need a close bond with a caregiver.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+mj-lt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Secure attachment helps a child feel safe.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+mj-lt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A secure base encourages confidence and exploration.</a:t>
            </a:r>
          </a:p>
          <a:p>
            <a:endParaRPr lang="en-GB" sz="2400" dirty="0">
              <a:latin typeface="+mj-lt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Inconsistent care may increase insecurity and anxiety.</a:t>
            </a:r>
          </a:p>
          <a:p>
            <a:endParaRPr lang="en-GB" sz="2400" dirty="0">
              <a:latin typeface="+mj-lt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Early relationships can influence later development.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algn="r"/>
            <a:r>
              <a:rPr lang="en-GB" sz="1300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(Bowlby, 1969; Bowlby, 1988)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503FA9A-4BA7-B115-038A-0E1FC3D74C5F}"/>
              </a:ext>
            </a:extLst>
          </p:cNvPr>
          <p:cNvCxnSpPr>
            <a:cxnSpLocks/>
          </p:cNvCxnSpPr>
          <p:nvPr/>
        </p:nvCxnSpPr>
        <p:spPr>
          <a:xfrm>
            <a:off x="1438131" y="912966"/>
            <a:ext cx="754070" cy="0"/>
          </a:xfrm>
          <a:prstGeom prst="line">
            <a:avLst/>
          </a:prstGeom>
          <a:ln w="47625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89583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A2488-D0B6-D2BD-ED16-A9E0A4569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560" y="1065366"/>
            <a:ext cx="10515600" cy="1325563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3600" b="1" dirty="0">
                <a:solidFill>
                  <a:schemeClr val="tx2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Applying Bowlby’s Theory to Isaac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CA9309-CC87-1A1A-1909-1D6C9C8254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79880" y="2435225"/>
            <a:ext cx="10515600" cy="4351338"/>
          </a:xfrm>
        </p:spPr>
        <p:txBody>
          <a:bodyPr>
            <a:normAutofit fontScale="32500" lnSpcReduction="20000"/>
          </a:bodyPr>
          <a:lstStyle/>
          <a:p>
            <a:pPr>
              <a:lnSpc>
                <a:spcPct val="170000"/>
              </a:lnSpc>
            </a:pPr>
            <a:r>
              <a:rPr lang="en-GB" sz="7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Strong distress when his mother leaves</a:t>
            </a:r>
          </a:p>
          <a:p>
            <a:pPr>
              <a:lnSpc>
                <a:spcPct val="170000"/>
              </a:lnSpc>
            </a:pPr>
            <a:r>
              <a:rPr lang="en-GB" sz="7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Possible insecurity after changes in care</a:t>
            </a:r>
          </a:p>
          <a:p>
            <a:pPr>
              <a:lnSpc>
                <a:spcPct val="170000"/>
              </a:lnSpc>
            </a:pPr>
            <a:r>
              <a:rPr lang="en-GB" sz="7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Mother’s depression may affect emotional availability</a:t>
            </a:r>
          </a:p>
          <a:p>
            <a:pPr>
              <a:lnSpc>
                <a:spcPct val="170000"/>
              </a:lnSpc>
            </a:pPr>
            <a:r>
              <a:rPr lang="en-GB" sz="7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Anxiety may lead to withdrawn behaviour</a:t>
            </a:r>
          </a:p>
          <a:p>
            <a:pPr>
              <a:lnSpc>
                <a:spcPct val="170000"/>
              </a:lnSpc>
            </a:pPr>
            <a:r>
              <a:rPr lang="en-GB" sz="7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Attachment is one possible explanation, not a diagnosis</a:t>
            </a:r>
          </a:p>
          <a:p>
            <a:endParaRPr lang="en-GB" sz="6500" dirty="0"/>
          </a:p>
          <a:p>
            <a:pPr marL="0" indent="0" algn="r">
              <a:buNone/>
            </a:pPr>
            <a:r>
              <a:rPr lang="en-GB" sz="4000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(Bowlby, 1969; Ainsworth et al., 1978)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9240BCBB-084C-FF5D-F2ED-FFB1F47ECE9A}"/>
              </a:ext>
            </a:extLst>
          </p:cNvPr>
          <p:cNvCxnSpPr>
            <a:cxnSpLocks/>
          </p:cNvCxnSpPr>
          <p:nvPr/>
        </p:nvCxnSpPr>
        <p:spPr>
          <a:xfrm>
            <a:off x="1651491" y="943446"/>
            <a:ext cx="754070" cy="0"/>
          </a:xfrm>
          <a:prstGeom prst="line">
            <a:avLst/>
          </a:prstGeom>
          <a:ln w="47625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48731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16C40-7ADE-04A4-5916-B8BE54E89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5644" y="774882"/>
            <a:ext cx="12217644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tx2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Nature and Nurture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1EC37D-92F5-64B8-D352-9A489C4D1A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04103" y="2192800"/>
            <a:ext cx="3830483" cy="3743496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400" b="1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Nature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Personality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Genetics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Brain development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2100" b="1" dirty="0"/>
          </a:p>
          <a:p>
            <a:pPr marL="0" indent="0">
              <a:buNone/>
            </a:pPr>
            <a:endParaRPr lang="en-GB" sz="2100" b="1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B2D7263F-5C17-7A02-911D-72FA85142DD6}"/>
              </a:ext>
            </a:extLst>
          </p:cNvPr>
          <p:cNvSpPr txBox="1">
            <a:spLocks/>
          </p:cNvSpPr>
          <p:nvPr/>
        </p:nvSpPr>
        <p:spPr>
          <a:xfrm>
            <a:off x="6542304" y="2100445"/>
            <a:ext cx="4277194" cy="40789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lnSpc>
                <a:spcPct val="150000"/>
              </a:lnSpc>
              <a:buNone/>
            </a:pPr>
            <a:r>
              <a:rPr lang="en-GB" sz="2400" b="1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Nurture</a:t>
            </a:r>
            <a:r>
              <a:rPr lang="en-US" sz="2400" b="1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​</a:t>
            </a:r>
          </a:p>
          <a:p>
            <a:pPr fontAlgn="base">
              <a:lnSpc>
                <a:spcPct val="150000"/>
              </a:lnSpc>
            </a:pPr>
            <a:r>
              <a:rPr lang="en-GB" sz="2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Mother’s postnatal depression​</a:t>
            </a:r>
          </a:p>
          <a:p>
            <a:pPr fontAlgn="base">
              <a:lnSpc>
                <a:spcPct val="150000"/>
              </a:lnSpc>
            </a:pPr>
            <a:r>
              <a:rPr lang="en-GB" sz="2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Different childcare arrangements​</a:t>
            </a:r>
          </a:p>
          <a:p>
            <a:pPr fontAlgn="base">
              <a:lnSpc>
                <a:spcPct val="150000"/>
              </a:lnSpc>
            </a:pPr>
            <a:r>
              <a:rPr lang="en-GB" sz="2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Moving to a new city​</a:t>
            </a:r>
          </a:p>
          <a:p>
            <a:pPr fontAlgn="base">
              <a:lnSpc>
                <a:spcPct val="150000"/>
              </a:lnSpc>
            </a:pPr>
            <a:r>
              <a:rPr lang="en-GB" sz="2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Family environment​</a:t>
            </a:r>
          </a:p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endParaRPr lang="en-GB" sz="21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7AE118F-03F4-8970-1845-084A48C74FC7}"/>
              </a:ext>
            </a:extLst>
          </p:cNvPr>
          <p:cNvSpPr txBox="1"/>
          <p:nvPr/>
        </p:nvSpPr>
        <p:spPr>
          <a:xfrm>
            <a:off x="9132037" y="6220493"/>
            <a:ext cx="3374923" cy="2723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(Bowlby, 1969; Ainsworth et al., 1978)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CDE0B187-3951-4454-F3CA-13E17043CF46}"/>
              </a:ext>
            </a:extLst>
          </p:cNvPr>
          <p:cNvCxnSpPr>
            <a:cxnSpLocks/>
          </p:cNvCxnSpPr>
          <p:nvPr/>
        </p:nvCxnSpPr>
        <p:spPr>
          <a:xfrm>
            <a:off x="1176785" y="833207"/>
            <a:ext cx="754070" cy="0"/>
          </a:xfrm>
          <a:prstGeom prst="line">
            <a:avLst/>
          </a:prstGeom>
          <a:ln w="47625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27448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C3000-7FAD-0EAD-D63F-55E86CFB25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tx2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Support Plan for Isaac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DD81CAD-A81B-659D-606F-CB3B99F12E7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5903729"/>
              </p:ext>
            </p:extLst>
          </p:nvPr>
        </p:nvGraphicFramePr>
        <p:xfrm>
          <a:off x="2032000" y="719667"/>
          <a:ext cx="8128000" cy="671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10C378BD-B2D1-2EA7-E7B7-E6B0575C538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84749821"/>
              </p:ext>
            </p:extLst>
          </p:nvPr>
        </p:nvGraphicFramePr>
        <p:xfrm>
          <a:off x="2032000" y="495885"/>
          <a:ext cx="8128000" cy="8957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7A24902B-23DB-CA8C-1624-C2B1D64AD3FD}"/>
              </a:ext>
            </a:extLst>
          </p:cNvPr>
          <p:cNvSpPr/>
          <p:nvPr/>
        </p:nvSpPr>
        <p:spPr>
          <a:xfrm>
            <a:off x="6456682" y="1916135"/>
            <a:ext cx="4815840" cy="2115344"/>
          </a:xfrm>
          <a:prstGeom prst="round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b="1" dirty="0">
                <a:latin typeface="+mj-lt"/>
              </a:rPr>
              <a:t>Transition</a:t>
            </a:r>
          </a:p>
          <a:p>
            <a:pPr algn="ctr"/>
            <a:endParaRPr lang="en-GB" b="1" dirty="0"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Gradual separation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Small-group play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10301E0-7080-C8CB-EA77-C4DAE1ABAC21}"/>
              </a:ext>
            </a:extLst>
          </p:cNvPr>
          <p:cNvCxnSpPr>
            <a:cxnSpLocks/>
          </p:cNvCxnSpPr>
          <p:nvPr/>
        </p:nvCxnSpPr>
        <p:spPr>
          <a:xfrm>
            <a:off x="1021078" y="719667"/>
            <a:ext cx="754070" cy="0"/>
          </a:xfrm>
          <a:prstGeom prst="line">
            <a:avLst/>
          </a:prstGeom>
          <a:ln w="47625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CB3909AC-90C2-29D7-D3C1-78078FEA88B6}"/>
              </a:ext>
            </a:extLst>
          </p:cNvPr>
          <p:cNvSpPr/>
          <p:nvPr/>
        </p:nvSpPr>
        <p:spPr>
          <a:xfrm>
            <a:off x="6456682" y="4377531"/>
            <a:ext cx="4815840" cy="2115344"/>
          </a:xfrm>
          <a:prstGeom prst="round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b="1" dirty="0">
                <a:latin typeface="+mj-lt"/>
              </a:rPr>
              <a:t>Family Support</a:t>
            </a:r>
          </a:p>
          <a:p>
            <a:pPr algn="ctr"/>
            <a:endParaRPr lang="en-GB" sz="2200" b="1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Support Isaac’s mother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A2414382-35C7-0AD4-D162-B83E16C3F039}"/>
              </a:ext>
            </a:extLst>
          </p:cNvPr>
          <p:cNvSpPr/>
          <p:nvPr/>
        </p:nvSpPr>
        <p:spPr>
          <a:xfrm>
            <a:off x="919478" y="4377531"/>
            <a:ext cx="4815840" cy="2115344"/>
          </a:xfrm>
          <a:prstGeom prst="round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b="1" dirty="0">
                <a:latin typeface="+mj-lt"/>
              </a:rPr>
              <a:t>Communication</a:t>
            </a:r>
          </a:p>
          <a:p>
            <a:pPr algn="ctr"/>
            <a:endParaRPr lang="en-GB" sz="2200" b="1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Stories and visual resources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Monitor language and emotional progress</a:t>
            </a:r>
          </a:p>
          <a:p>
            <a:pPr algn="ctr"/>
            <a:endParaRPr lang="en-GB" sz="2000" dirty="0">
              <a:latin typeface="+mj-lt"/>
            </a:endParaRP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4EEF1D33-618B-5023-346F-D8AF51E15610}"/>
              </a:ext>
            </a:extLst>
          </p:cNvPr>
          <p:cNvSpPr/>
          <p:nvPr/>
        </p:nvSpPr>
        <p:spPr>
          <a:xfrm>
            <a:off x="919478" y="1916135"/>
            <a:ext cx="4815840" cy="2115344"/>
          </a:xfrm>
          <a:prstGeom prst="round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b="1" dirty="0">
                <a:solidFill>
                  <a:schemeClr val="bg1"/>
                </a:solidFill>
                <a:latin typeface="+mj-lt"/>
              </a:rPr>
              <a:t>Consistency</a:t>
            </a:r>
          </a:p>
          <a:p>
            <a:pPr algn="ctr"/>
            <a:endParaRPr lang="en-GB" b="1" dirty="0">
              <a:solidFill>
                <a:schemeClr val="bg1"/>
              </a:solidFill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+mj-lt"/>
              </a:rPr>
              <a:t>Consistent key person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+mj-lt"/>
              </a:rPr>
              <a:t>Calm daily routine</a:t>
            </a:r>
          </a:p>
        </p:txBody>
      </p:sp>
      <p:pic>
        <p:nvPicPr>
          <p:cNvPr id="18" name="Graphic 17" descr="Shield Tick with solid fill">
            <a:extLst>
              <a:ext uri="{FF2B5EF4-FFF2-40B4-BE49-F238E27FC236}">
                <a16:creationId xmlns:a16="http://schemas.microsoft.com/office/drawing/2014/main" id="{5E5D1139-BCA8-7AF8-47FC-346AC17A92A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750274" y="2391964"/>
            <a:ext cx="745411" cy="745411"/>
          </a:xfrm>
          <a:prstGeom prst="rect">
            <a:avLst/>
          </a:prstGeom>
        </p:spPr>
      </p:pic>
      <p:pic>
        <p:nvPicPr>
          <p:cNvPr id="20" name="Graphic 19" descr="Repeat with solid fill">
            <a:extLst>
              <a:ext uri="{FF2B5EF4-FFF2-40B4-BE49-F238E27FC236}">
                <a16:creationId xmlns:a16="http://schemas.microsoft.com/office/drawing/2014/main" id="{123EE1D4-A9DB-193E-A3C2-275BCAEBFB7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0323908" y="2487439"/>
            <a:ext cx="638731" cy="638731"/>
          </a:xfrm>
          <a:prstGeom prst="rect">
            <a:avLst/>
          </a:prstGeom>
        </p:spPr>
      </p:pic>
      <p:pic>
        <p:nvPicPr>
          <p:cNvPr id="22" name="Graphic 21" descr="Chat outline">
            <a:extLst>
              <a:ext uri="{FF2B5EF4-FFF2-40B4-BE49-F238E27FC236}">
                <a16:creationId xmlns:a16="http://schemas.microsoft.com/office/drawing/2014/main" id="{809A33CF-6F61-A4D5-7BAC-B1EED541523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4800598" y="4506832"/>
            <a:ext cx="695087" cy="695087"/>
          </a:xfrm>
          <a:prstGeom prst="rect">
            <a:avLst/>
          </a:prstGeom>
        </p:spPr>
      </p:pic>
      <p:pic>
        <p:nvPicPr>
          <p:cNvPr id="24" name="Graphic 23" descr="Handshake with solid fill">
            <a:extLst>
              <a:ext uri="{FF2B5EF4-FFF2-40B4-BE49-F238E27FC236}">
                <a16:creationId xmlns:a16="http://schemas.microsoft.com/office/drawing/2014/main" id="{50F36BD2-43AE-1E8E-C8C5-8D92B9BE5C9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0160000" y="5201919"/>
            <a:ext cx="800947" cy="800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8275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01240D-14AD-61DA-93FC-B6FEEB9821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2192000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tx2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Multi-agency Working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1BC0AE-A167-74FC-AB9F-E465F0A13E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65584" y="2055279"/>
            <a:ext cx="2897778" cy="343717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400" b="1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Children’s Centre </a:t>
            </a:r>
            <a:r>
              <a:rPr lang="en-GB" sz="2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staff and key person</a:t>
            </a:r>
          </a:p>
          <a:p>
            <a:pPr>
              <a:lnSpc>
                <a:spcPct val="120000"/>
              </a:lnSpc>
            </a:pPr>
            <a:r>
              <a:rPr lang="en-GB" sz="2400" b="1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Isaac’s mother</a:t>
            </a:r>
          </a:p>
          <a:p>
            <a:pPr>
              <a:lnSpc>
                <a:spcPct val="120000"/>
              </a:lnSpc>
            </a:pPr>
            <a:r>
              <a:rPr lang="en-GB" sz="2400" b="1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Health Visitor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D2C1CDDA-2C35-4DF5-AECA-CE55C0631294}"/>
              </a:ext>
            </a:extLst>
          </p:cNvPr>
          <p:cNvCxnSpPr>
            <a:cxnSpLocks/>
          </p:cNvCxnSpPr>
          <p:nvPr/>
        </p:nvCxnSpPr>
        <p:spPr>
          <a:xfrm>
            <a:off x="1111514" y="651058"/>
            <a:ext cx="754070" cy="0"/>
          </a:xfrm>
          <a:prstGeom prst="line">
            <a:avLst/>
          </a:prstGeom>
          <a:ln w="47625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2F020EC7-35FD-CE67-4009-11564E0D6FD3}"/>
              </a:ext>
            </a:extLst>
          </p:cNvPr>
          <p:cNvSpPr txBox="1">
            <a:spLocks/>
          </p:cNvSpPr>
          <p:nvPr/>
        </p:nvSpPr>
        <p:spPr>
          <a:xfrm>
            <a:off x="6001379" y="2055279"/>
            <a:ext cx="5352421" cy="49193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GB" sz="2400" b="1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GP</a:t>
            </a:r>
          </a:p>
          <a:p>
            <a:pPr>
              <a:lnSpc>
                <a:spcPct val="120000"/>
              </a:lnSpc>
            </a:pPr>
            <a:r>
              <a:rPr lang="en-GB" sz="2400" b="1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Speech and Language Therapist</a:t>
            </a:r>
          </a:p>
          <a:p>
            <a:pPr>
              <a:lnSpc>
                <a:spcPct val="120000"/>
              </a:lnSpc>
            </a:pPr>
            <a:r>
              <a:rPr lang="en-GB" sz="2400" b="1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Early Years SENCO</a:t>
            </a:r>
            <a:r>
              <a:rPr lang="en-GB" sz="2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, if needed</a:t>
            </a:r>
          </a:p>
          <a:p>
            <a:pPr>
              <a:lnSpc>
                <a:spcPct val="120000"/>
              </a:lnSpc>
            </a:pPr>
            <a:r>
              <a:rPr lang="en-GB" sz="2400" b="1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Mental health support </a:t>
            </a:r>
            <a:r>
              <a:rPr lang="en-GB" sz="24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for Isaac’s mother</a:t>
            </a:r>
          </a:p>
          <a:p>
            <a:pPr marL="0" indent="0">
              <a:buNone/>
            </a:pPr>
            <a:endParaRPr lang="en-GB" sz="3200" dirty="0"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dirty="0">
              <a:latin typeface="+mj-lt"/>
              <a:cs typeface="Arial" panose="020B0604020202020204" pitchFamily="34" charset="0"/>
            </a:endParaRPr>
          </a:p>
          <a:p>
            <a:pPr marL="0" indent="0" algn="r">
              <a:buFont typeface="Arial" panose="020B0604020202020204" pitchFamily="34" charset="0"/>
              <a:buNone/>
            </a:pPr>
            <a:endParaRPr lang="en-GB" sz="1400" dirty="0">
              <a:solidFill>
                <a:schemeClr val="tx1">
                  <a:lumMod val="65000"/>
                  <a:lumOff val="35000"/>
                </a:schemeClr>
              </a:solidFill>
              <a:latin typeface="+mj-lt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(Department for Education, 2024; NICE, 2015)</a:t>
            </a:r>
          </a:p>
        </p:txBody>
      </p:sp>
    </p:spTree>
    <p:extLst>
      <p:ext uri="{BB962C8B-B14F-4D97-AF65-F5344CB8AC3E}">
        <p14:creationId xmlns:p14="http://schemas.microsoft.com/office/powerpoint/2010/main" val="15382985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BE4D7B-01C1-630D-0882-7FF0C5580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1938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tx2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Evaluation of Bowlby’s Theory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D2EBF2-65C9-9023-52CB-EE35EDDE8241}"/>
              </a:ext>
            </a:extLst>
          </p:cNvPr>
          <p:cNvSpPr txBox="1"/>
          <p:nvPr/>
        </p:nvSpPr>
        <p:spPr>
          <a:xfrm>
            <a:off x="8540463" y="6169871"/>
            <a:ext cx="4107426" cy="2723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(Bowlby, 1969; Ainsworth et al., 1978)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2D8265A-BDDB-DA0F-F964-D092A9BD4637}"/>
              </a:ext>
            </a:extLst>
          </p:cNvPr>
          <p:cNvCxnSpPr>
            <a:cxnSpLocks/>
          </p:cNvCxnSpPr>
          <p:nvPr/>
        </p:nvCxnSpPr>
        <p:spPr>
          <a:xfrm>
            <a:off x="1189308" y="669859"/>
            <a:ext cx="754070" cy="0"/>
          </a:xfrm>
          <a:prstGeom prst="line">
            <a:avLst/>
          </a:prstGeom>
          <a:ln w="47625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3DD80C2-388B-4F88-4BA4-DF018DAF507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5926198"/>
              </p:ext>
            </p:extLst>
          </p:nvPr>
        </p:nvGraphicFramePr>
        <p:xfrm>
          <a:off x="1189308" y="1966057"/>
          <a:ext cx="9832654" cy="400802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4916327">
                  <a:extLst>
                    <a:ext uri="{9D8B030D-6E8A-4147-A177-3AD203B41FA5}">
                      <a16:colId xmlns:a16="http://schemas.microsoft.com/office/drawing/2014/main" val="1219242565"/>
                    </a:ext>
                  </a:extLst>
                </a:gridCol>
                <a:gridCol w="4916327">
                  <a:extLst>
                    <a:ext uri="{9D8B030D-6E8A-4147-A177-3AD203B41FA5}">
                      <a16:colId xmlns:a16="http://schemas.microsoft.com/office/drawing/2014/main" val="3054680537"/>
                    </a:ext>
                  </a:extLst>
                </a:gridCol>
              </a:tblGrid>
              <a:tr h="801604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bg1"/>
                          </a:solidFill>
                        </a:rPr>
                        <a:t>Strengths</a:t>
                      </a:r>
                      <a:endParaRPr lang="en-GB" sz="2400" dirty="0">
                        <a:solidFill>
                          <a:schemeClr val="bg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bg1"/>
                          </a:solidFill>
                        </a:rPr>
                        <a:t>Limitations</a:t>
                      </a:r>
                      <a:endParaRPr lang="en-GB" sz="2400" dirty="0">
                        <a:solidFill>
                          <a:schemeClr val="bg1"/>
                        </a:solidFill>
                        <a:latin typeface="+mj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2619052"/>
                  </a:ext>
                </a:extLst>
              </a:tr>
              <a:tr h="801604">
                <a:tc>
                  <a:txBody>
                    <a:bodyPr/>
                    <a:lstStyle/>
                    <a:p>
                      <a:pPr algn="l"/>
                      <a:r>
                        <a:rPr lang="en-GB" sz="2000" dirty="0"/>
                        <a:t>Explains early relationships</a:t>
                      </a:r>
                      <a:endParaRPr lang="en-GB" sz="20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Too much focus on the mother</a:t>
                      </a:r>
                      <a:endParaRPr lang="en-GB" sz="2000" dirty="0">
                        <a:latin typeface="+mj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6230371"/>
                  </a:ext>
                </a:extLst>
              </a:tr>
              <a:tr h="801604">
                <a:tc>
                  <a:txBody>
                    <a:bodyPr/>
                    <a:lstStyle/>
                    <a:p>
                      <a:pPr algn="l"/>
                      <a:r>
                        <a:rPr lang="en-GB" sz="2000" dirty="0"/>
                        <a:t>Helps understand separation anxiety</a:t>
                      </a:r>
                      <a:endParaRPr lang="en-GB" sz="20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Other caregivers are also important</a:t>
                      </a:r>
                      <a:endParaRPr lang="en-GB" sz="2000" dirty="0">
                        <a:latin typeface="+mj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1101097"/>
                  </a:ext>
                </a:extLst>
              </a:tr>
              <a:tr h="801604">
                <a:tc>
                  <a:txBody>
                    <a:bodyPr/>
                    <a:lstStyle/>
                    <a:p>
                      <a:r>
                        <a:rPr lang="en-GB" sz="2000" dirty="0"/>
                        <a:t>Supported by Ainsworth’s research</a:t>
                      </a:r>
                      <a:endParaRPr lang="en-GB" sz="20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Culture and temperament influence attachment</a:t>
                      </a:r>
                      <a:endParaRPr lang="en-GB" sz="2000" dirty="0">
                        <a:latin typeface="+mj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7075250"/>
                  </a:ext>
                </a:extLst>
              </a:tr>
              <a:tr h="801604">
                <a:tc>
                  <a:txBody>
                    <a:bodyPr/>
                    <a:lstStyle/>
                    <a:p>
                      <a:r>
                        <a:rPr lang="en-GB" sz="2000" dirty="0"/>
                        <a:t>Supports consistent care planning</a:t>
                      </a:r>
                      <a:endParaRPr lang="en-GB" sz="20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Does not explain all aspects of Isaac’s behaviour</a:t>
                      </a:r>
                      <a:endParaRPr lang="en-GB" sz="2000" dirty="0">
                        <a:latin typeface="+mj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115778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26286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011C80-69E2-C68C-26E2-708C77EE7A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15963"/>
            <a:ext cx="10515600" cy="686927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tx2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B8799-5934-632A-FF34-E54C0B91AF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68361"/>
            <a:ext cx="10515600" cy="5486400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Bef>
                <a:spcPts val="1200"/>
              </a:spcBef>
              <a:spcAft>
                <a:spcPts val="600"/>
              </a:spcAft>
              <a:buNone/>
            </a:pPr>
            <a:r>
              <a:rPr lang="en-GB" sz="20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Ainsworth, M.D.S., Blehar, M.C., Waters, E. and Wall, S. (1978). </a:t>
            </a:r>
            <a:r>
              <a:rPr lang="en-GB" sz="2000" i="1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Patterns of Attachment: A Psychological Study of the Strange Situation. </a:t>
            </a:r>
            <a:r>
              <a:rPr lang="en-GB" sz="20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Hillsdale, NJ: Lawrence Erlbaum Associates.</a:t>
            </a:r>
          </a:p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GB" sz="20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Bowlby, J. (1969). </a:t>
            </a:r>
            <a:r>
              <a:rPr lang="en-GB" sz="2000" i="1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Attachment and Loss. Vol. 1: Attachment. </a:t>
            </a:r>
            <a:r>
              <a:rPr lang="en-GB" sz="20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London: Hogarth Press and the Institute of Psycho-Analysis.</a:t>
            </a:r>
          </a:p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GB" sz="20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Bowlby, J. (1988). </a:t>
            </a:r>
            <a:r>
              <a:rPr lang="en-GB" sz="2000" i="1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A secure base: Parent-child attachment and healthy human development. New York: Basic Books. </a:t>
            </a:r>
          </a:p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GB" sz="20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Department for Education (2025).</a:t>
            </a:r>
            <a:r>
              <a:rPr lang="en-GB" sz="2000" b="1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i="1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Early years foundation stage statutory framework for group and school-based providers. </a:t>
            </a:r>
            <a:r>
              <a:rPr lang="en-GB" sz="20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2000" dirty="0">
                <a:latin typeface="+mj-lt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https://www.gov.uk/government/publications/early-years-foundation-stage-framework-2</a:t>
            </a:r>
            <a:r>
              <a:rPr lang="en-GB" sz="20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 (Accessed: 11 July 2026).</a:t>
            </a:r>
          </a:p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GB" sz="20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National Institute for Health and Care Excellence (2014). </a:t>
            </a:r>
            <a:r>
              <a:rPr lang="en-GB" sz="2000" i="1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Antenatal and postnatal mental health: Clinical management and service guidance (CG192). </a:t>
            </a:r>
            <a:r>
              <a:rPr lang="en-GB" sz="20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2000" dirty="0">
                <a:latin typeface="+mj-lt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https://www.nice.org.uk/guidance/cg192</a:t>
            </a:r>
            <a:r>
              <a:rPr lang="en-GB" sz="20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 (Accessed: 11 July 2026).</a:t>
            </a:r>
          </a:p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GB" sz="20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University of Wales Trinity Saint David (2026).</a:t>
            </a:r>
            <a:r>
              <a:rPr lang="en-GB" sz="2000" b="1" i="1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i="1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Psychology in Health and Social Care: Assessment  Brief and Isaac’s case study. </a:t>
            </a:r>
            <a:r>
              <a:rPr lang="en-GB" sz="20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Unpublished module materials.</a:t>
            </a:r>
            <a:endParaRPr lang="en-GB" sz="2000" b="1" dirty="0">
              <a:latin typeface="+mj-lt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D0131F2-1751-2B8B-2D94-13F433B68959}"/>
              </a:ext>
            </a:extLst>
          </p:cNvPr>
          <p:cNvCxnSpPr>
            <a:cxnSpLocks/>
          </p:cNvCxnSpPr>
          <p:nvPr/>
        </p:nvCxnSpPr>
        <p:spPr>
          <a:xfrm>
            <a:off x="933669" y="404388"/>
            <a:ext cx="754070" cy="0"/>
          </a:xfrm>
          <a:prstGeom prst="line">
            <a:avLst/>
          </a:prstGeom>
          <a:ln w="47625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51412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581</TotalTime>
  <Words>614</Words>
  <Application>Microsoft Office PowerPoint</Application>
  <PresentationFormat>Widescreen</PresentationFormat>
  <Paragraphs>102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Office Theme</vt:lpstr>
      <vt:lpstr>     Student name: Joanna Nec  Student number: 2514111  Lecturer’s name: Peace Ukachukwu </vt:lpstr>
      <vt:lpstr>Introduction</vt:lpstr>
      <vt:lpstr>Isaac’s Background</vt:lpstr>
      <vt:lpstr>Bowlby’s Attachment Theory</vt:lpstr>
      <vt:lpstr>Applying Bowlby’s Theory to Isaac</vt:lpstr>
      <vt:lpstr>Nature and Nurture</vt:lpstr>
      <vt:lpstr>Support Plan for Isaac</vt:lpstr>
      <vt:lpstr>Multi-agency Working</vt:lpstr>
      <vt:lpstr>Evaluation of Bowlby’s Theory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Joanna Nec</cp:lastModifiedBy>
  <cp:revision>6</cp:revision>
  <dcterms:created xsi:type="dcterms:W3CDTF">2025-10-14T20:52:47Z</dcterms:created>
  <dcterms:modified xsi:type="dcterms:W3CDTF">2026-07-12T20:27:17Z</dcterms:modified>
</cp:coreProperties>
</file>