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76"/>
  </p:normalViewPr>
  <p:slideViewPr>
    <p:cSldViewPr snapToGrid="0">
      <p:cViewPr>
        <p:scale>
          <a:sx n="88" d="100"/>
          <a:sy n="88" d="100"/>
        </p:scale>
        <p:origin x="176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FE8E3A-B302-4A60-A8DA-49D6492250E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00FBE67-80A4-4476-8198-9E8253849F7A}">
      <dgm:prSet phldrT="[Text]"/>
      <dgm:spPr/>
      <dgm:t>
        <a:bodyPr/>
        <a:lstStyle/>
        <a:p>
          <a:r>
            <a:rPr lang="en-US"/>
            <a:t>Financial pressures in the hospitality industry are associated with interdependent external forces that need to be adapted on a strategic level. </a:t>
          </a:r>
        </a:p>
      </dgm:t>
    </dgm:pt>
    <dgm:pt modelId="{7D7B4037-FA9A-480D-9720-4A04ADB430AB}" type="parTrans" cxnId="{AD48B7D3-A521-4E99-AC8A-FE6C95A82981}">
      <dgm:prSet/>
      <dgm:spPr/>
      <dgm:t>
        <a:bodyPr/>
        <a:lstStyle/>
        <a:p>
          <a:endParaRPr lang="en-US"/>
        </a:p>
      </dgm:t>
    </dgm:pt>
    <dgm:pt modelId="{DCD2FD74-212D-4F55-BAA7-04BC41BFAF41}" type="sibTrans" cxnId="{AD48B7D3-A521-4E99-AC8A-FE6C95A82981}">
      <dgm:prSet/>
      <dgm:spPr/>
      <dgm:t>
        <a:bodyPr/>
        <a:lstStyle/>
        <a:p>
          <a:endParaRPr lang="en-US"/>
        </a:p>
      </dgm:t>
    </dgm:pt>
    <dgm:pt modelId="{5FF58278-8842-4916-8FC2-F6017A9F8864}">
      <dgm:prSet/>
      <dgm:spPr/>
      <dgm:t>
        <a:bodyPr/>
        <a:lstStyle/>
        <a:p>
          <a:r>
            <a:rPr lang="en-US" dirty="0"/>
            <a:t>The resilience in the long term is based on the balance between the cost and the quality of service and innovation.</a:t>
          </a:r>
        </a:p>
      </dgm:t>
    </dgm:pt>
    <dgm:pt modelId="{6344CDC9-CFD5-4FE4-8CB0-65F49861E47A}" type="parTrans" cxnId="{306DECEC-F2CB-4B70-89B8-147E82D58298}">
      <dgm:prSet/>
      <dgm:spPr/>
      <dgm:t>
        <a:bodyPr/>
        <a:lstStyle/>
        <a:p>
          <a:endParaRPr lang="en-US"/>
        </a:p>
      </dgm:t>
    </dgm:pt>
    <dgm:pt modelId="{D5A0BFE2-454C-48F3-9A0A-8EB1B80E4E1D}" type="sibTrans" cxnId="{306DECEC-F2CB-4B70-89B8-147E82D58298}">
      <dgm:prSet/>
      <dgm:spPr/>
      <dgm:t>
        <a:bodyPr/>
        <a:lstStyle/>
        <a:p>
          <a:endParaRPr lang="en-US"/>
        </a:p>
      </dgm:t>
    </dgm:pt>
    <dgm:pt modelId="{6C840CEE-F2D9-4896-B6F0-5BD60D7ECEBE}">
      <dgm:prSet/>
      <dgm:spPr/>
      <dgm:t>
        <a:bodyPr/>
        <a:lstStyle/>
        <a:p>
          <a:r>
            <a:rPr lang="en-US"/>
            <a:t>The costs of operations can be controlled with the assistance of strategic cost management and flexible staffing.</a:t>
          </a:r>
          <a:endParaRPr lang="en-US" dirty="0"/>
        </a:p>
      </dgm:t>
    </dgm:pt>
    <dgm:pt modelId="{1CA5DDC9-C32D-4B8D-B58E-170A8F4820F2}" type="parTrans" cxnId="{DD146DFB-AE98-49C1-A84E-71F6F7C3EF59}">
      <dgm:prSet/>
      <dgm:spPr/>
      <dgm:t>
        <a:bodyPr/>
        <a:lstStyle/>
        <a:p>
          <a:endParaRPr lang="en-US"/>
        </a:p>
      </dgm:t>
    </dgm:pt>
    <dgm:pt modelId="{1AD5E264-4FD0-4E5C-AA57-99176C186382}" type="sibTrans" cxnId="{DD146DFB-AE98-49C1-A84E-71F6F7C3EF59}">
      <dgm:prSet/>
      <dgm:spPr/>
      <dgm:t>
        <a:bodyPr/>
        <a:lstStyle/>
        <a:p>
          <a:endParaRPr lang="en-US"/>
        </a:p>
      </dgm:t>
    </dgm:pt>
    <dgm:pt modelId="{3D9B20D4-8A2A-4978-8DE5-68C44D153E1A}">
      <dgm:prSet/>
      <dgm:spPr/>
      <dgm:t>
        <a:bodyPr/>
        <a:lstStyle/>
        <a:p>
          <a:r>
            <a:rPr lang="en-US"/>
            <a:t>Digital transformation increases efficiency and allows maximising revenues.</a:t>
          </a:r>
          <a:endParaRPr lang="en-US" dirty="0"/>
        </a:p>
      </dgm:t>
    </dgm:pt>
    <dgm:pt modelId="{50FFB48C-0094-400F-B479-184C95E0A0BA}" type="parTrans" cxnId="{C6E8EA60-F86D-463E-B818-91E090FF9240}">
      <dgm:prSet/>
      <dgm:spPr/>
      <dgm:t>
        <a:bodyPr/>
        <a:lstStyle/>
        <a:p>
          <a:endParaRPr lang="en-US"/>
        </a:p>
      </dgm:t>
    </dgm:pt>
    <dgm:pt modelId="{44F6B5D4-EBED-4534-8A44-D453632CD973}" type="sibTrans" cxnId="{C6E8EA60-F86D-463E-B818-91E090FF9240}">
      <dgm:prSet/>
      <dgm:spPr/>
      <dgm:t>
        <a:bodyPr/>
        <a:lstStyle/>
        <a:p>
          <a:endParaRPr lang="en-US"/>
        </a:p>
      </dgm:t>
    </dgm:pt>
    <dgm:pt modelId="{FD7202B6-1D48-40AE-8D77-2D92D4B9B42C}">
      <dgm:prSet/>
      <dgm:spPr/>
      <dgm:t>
        <a:bodyPr/>
        <a:lstStyle/>
        <a:p>
          <a:r>
            <a:rPr lang="en-US"/>
            <a:t>Diversification of services like the experiential tourism would stabilize the sources of income.</a:t>
          </a:r>
          <a:endParaRPr lang="en-US" dirty="0"/>
        </a:p>
      </dgm:t>
    </dgm:pt>
    <dgm:pt modelId="{AD71D450-D6DA-4E5A-BE5E-B94907A2A587}" type="parTrans" cxnId="{95116970-4BE5-4A39-B5C6-33F1D0BC5C64}">
      <dgm:prSet/>
      <dgm:spPr/>
      <dgm:t>
        <a:bodyPr/>
        <a:lstStyle/>
        <a:p>
          <a:endParaRPr lang="en-US"/>
        </a:p>
      </dgm:t>
    </dgm:pt>
    <dgm:pt modelId="{CC0F91AC-7DBA-493E-AEE4-3173E2A9D96D}" type="sibTrans" cxnId="{95116970-4BE5-4A39-B5C6-33F1D0BC5C64}">
      <dgm:prSet/>
      <dgm:spPr/>
      <dgm:t>
        <a:bodyPr/>
        <a:lstStyle/>
        <a:p>
          <a:endParaRPr lang="en-US"/>
        </a:p>
      </dgm:t>
    </dgm:pt>
    <dgm:pt modelId="{2E54F137-0306-4CD1-A628-FAB35857C1A3}">
      <dgm:prSet/>
      <dgm:spPr/>
      <dgm:t>
        <a:bodyPr/>
        <a:lstStyle/>
        <a:p>
          <a:r>
            <a:rPr lang="en-US"/>
            <a:t>Partnering with policymakers and stakeholders in the industry reinforces the sustainability of the sector. </a:t>
          </a:r>
          <a:endParaRPr lang="en-US" dirty="0"/>
        </a:p>
      </dgm:t>
    </dgm:pt>
    <dgm:pt modelId="{2FC93983-8F8E-426E-8B81-0D8A7589588A}" type="parTrans" cxnId="{6A97BD25-67FF-4917-9EC6-8260BBA8C33F}">
      <dgm:prSet/>
      <dgm:spPr/>
      <dgm:t>
        <a:bodyPr/>
        <a:lstStyle/>
        <a:p>
          <a:endParaRPr lang="en-US"/>
        </a:p>
      </dgm:t>
    </dgm:pt>
    <dgm:pt modelId="{53B91445-1C9D-4FD4-8766-FF100A5F1B9B}" type="sibTrans" cxnId="{6A97BD25-67FF-4917-9EC6-8260BBA8C33F}">
      <dgm:prSet/>
      <dgm:spPr/>
      <dgm:t>
        <a:bodyPr/>
        <a:lstStyle/>
        <a:p>
          <a:endParaRPr lang="en-US"/>
        </a:p>
      </dgm:t>
    </dgm:pt>
    <dgm:pt modelId="{9B6FDC96-43E2-411E-B44E-808D4FA52031}" type="pres">
      <dgm:prSet presAssocID="{49FE8E3A-B302-4A60-A8DA-49D6492250E9}" presName="diagram" presStyleCnt="0">
        <dgm:presLayoutVars>
          <dgm:dir/>
          <dgm:resizeHandles val="exact"/>
        </dgm:presLayoutVars>
      </dgm:prSet>
      <dgm:spPr/>
    </dgm:pt>
    <dgm:pt modelId="{03E8545E-A6AC-4624-B3B6-37B3A2C0E036}" type="pres">
      <dgm:prSet presAssocID="{900FBE67-80A4-4476-8198-9E8253849F7A}" presName="node" presStyleLbl="node1" presStyleIdx="0" presStyleCnt="6">
        <dgm:presLayoutVars>
          <dgm:bulletEnabled val="1"/>
        </dgm:presLayoutVars>
      </dgm:prSet>
      <dgm:spPr/>
    </dgm:pt>
    <dgm:pt modelId="{59752421-631A-45E7-8F4C-E5E8DB7597B7}" type="pres">
      <dgm:prSet presAssocID="{DCD2FD74-212D-4F55-BAA7-04BC41BFAF41}" presName="sibTrans" presStyleCnt="0"/>
      <dgm:spPr/>
    </dgm:pt>
    <dgm:pt modelId="{D4356307-F1A0-4505-A205-1B7DB325CA48}" type="pres">
      <dgm:prSet presAssocID="{5FF58278-8842-4916-8FC2-F6017A9F8864}" presName="node" presStyleLbl="node1" presStyleIdx="1" presStyleCnt="6">
        <dgm:presLayoutVars>
          <dgm:bulletEnabled val="1"/>
        </dgm:presLayoutVars>
      </dgm:prSet>
      <dgm:spPr/>
    </dgm:pt>
    <dgm:pt modelId="{2D6146FF-ED14-4D36-9094-1D54CB9FCFC9}" type="pres">
      <dgm:prSet presAssocID="{D5A0BFE2-454C-48F3-9A0A-8EB1B80E4E1D}" presName="sibTrans" presStyleCnt="0"/>
      <dgm:spPr/>
    </dgm:pt>
    <dgm:pt modelId="{B9B1061A-235B-4CF4-9D9E-1B74C453E526}" type="pres">
      <dgm:prSet presAssocID="{6C840CEE-F2D9-4896-B6F0-5BD60D7ECEBE}" presName="node" presStyleLbl="node1" presStyleIdx="2" presStyleCnt="6">
        <dgm:presLayoutVars>
          <dgm:bulletEnabled val="1"/>
        </dgm:presLayoutVars>
      </dgm:prSet>
      <dgm:spPr/>
    </dgm:pt>
    <dgm:pt modelId="{4C0591CD-09FC-45FF-AF57-2CCF40E6DB09}" type="pres">
      <dgm:prSet presAssocID="{1AD5E264-4FD0-4E5C-AA57-99176C186382}" presName="sibTrans" presStyleCnt="0"/>
      <dgm:spPr/>
    </dgm:pt>
    <dgm:pt modelId="{4B908CA5-A7B4-4FDA-8665-D5B1759E455E}" type="pres">
      <dgm:prSet presAssocID="{3D9B20D4-8A2A-4978-8DE5-68C44D153E1A}" presName="node" presStyleLbl="node1" presStyleIdx="3" presStyleCnt="6">
        <dgm:presLayoutVars>
          <dgm:bulletEnabled val="1"/>
        </dgm:presLayoutVars>
      </dgm:prSet>
      <dgm:spPr/>
    </dgm:pt>
    <dgm:pt modelId="{00DEABDD-F490-45F0-9FD2-14ED10F16FE8}" type="pres">
      <dgm:prSet presAssocID="{44F6B5D4-EBED-4534-8A44-D453632CD973}" presName="sibTrans" presStyleCnt="0"/>
      <dgm:spPr/>
    </dgm:pt>
    <dgm:pt modelId="{95488821-EF54-45C1-B4B6-85F3FB6EA432}" type="pres">
      <dgm:prSet presAssocID="{FD7202B6-1D48-40AE-8D77-2D92D4B9B42C}" presName="node" presStyleLbl="node1" presStyleIdx="4" presStyleCnt="6">
        <dgm:presLayoutVars>
          <dgm:bulletEnabled val="1"/>
        </dgm:presLayoutVars>
      </dgm:prSet>
      <dgm:spPr/>
    </dgm:pt>
    <dgm:pt modelId="{121FB60D-5411-4220-9C0B-3277C77447D4}" type="pres">
      <dgm:prSet presAssocID="{CC0F91AC-7DBA-493E-AEE4-3173E2A9D96D}" presName="sibTrans" presStyleCnt="0"/>
      <dgm:spPr/>
    </dgm:pt>
    <dgm:pt modelId="{DCA31531-A106-467A-B60D-F88C3B923F81}" type="pres">
      <dgm:prSet presAssocID="{2E54F137-0306-4CD1-A628-FAB35857C1A3}" presName="node" presStyleLbl="node1" presStyleIdx="5" presStyleCnt="6">
        <dgm:presLayoutVars>
          <dgm:bulletEnabled val="1"/>
        </dgm:presLayoutVars>
      </dgm:prSet>
      <dgm:spPr/>
    </dgm:pt>
  </dgm:ptLst>
  <dgm:cxnLst>
    <dgm:cxn modelId="{6A97BD25-67FF-4917-9EC6-8260BBA8C33F}" srcId="{49FE8E3A-B302-4A60-A8DA-49D6492250E9}" destId="{2E54F137-0306-4CD1-A628-FAB35857C1A3}" srcOrd="5" destOrd="0" parTransId="{2FC93983-8F8E-426E-8B81-0D8A7589588A}" sibTransId="{53B91445-1C9D-4FD4-8766-FF100A5F1B9B}"/>
    <dgm:cxn modelId="{CF0B2C44-3676-436A-8C8F-6A63DF40FEC0}" type="presOf" srcId="{2E54F137-0306-4CD1-A628-FAB35857C1A3}" destId="{DCA31531-A106-467A-B60D-F88C3B923F81}" srcOrd="0" destOrd="0" presId="urn:microsoft.com/office/officeart/2005/8/layout/default"/>
    <dgm:cxn modelId="{FAB21F4A-609B-4949-B736-52AD766C06D7}" type="presOf" srcId="{5FF58278-8842-4916-8FC2-F6017A9F8864}" destId="{D4356307-F1A0-4505-A205-1B7DB325CA48}" srcOrd="0" destOrd="0" presId="urn:microsoft.com/office/officeart/2005/8/layout/default"/>
    <dgm:cxn modelId="{30FF804F-3034-4704-B754-A1F3F0152326}" type="presOf" srcId="{FD7202B6-1D48-40AE-8D77-2D92D4B9B42C}" destId="{95488821-EF54-45C1-B4B6-85F3FB6EA432}" srcOrd="0" destOrd="0" presId="urn:microsoft.com/office/officeart/2005/8/layout/default"/>
    <dgm:cxn modelId="{C6E8EA60-F86D-463E-B818-91E090FF9240}" srcId="{49FE8E3A-B302-4A60-A8DA-49D6492250E9}" destId="{3D9B20D4-8A2A-4978-8DE5-68C44D153E1A}" srcOrd="3" destOrd="0" parTransId="{50FFB48C-0094-400F-B479-184C95E0A0BA}" sibTransId="{44F6B5D4-EBED-4534-8A44-D453632CD973}"/>
    <dgm:cxn modelId="{EDAFD86E-62EB-4EA6-B544-A68FAE6F4C85}" type="presOf" srcId="{6C840CEE-F2D9-4896-B6F0-5BD60D7ECEBE}" destId="{B9B1061A-235B-4CF4-9D9E-1B74C453E526}" srcOrd="0" destOrd="0" presId="urn:microsoft.com/office/officeart/2005/8/layout/default"/>
    <dgm:cxn modelId="{95116970-4BE5-4A39-B5C6-33F1D0BC5C64}" srcId="{49FE8E3A-B302-4A60-A8DA-49D6492250E9}" destId="{FD7202B6-1D48-40AE-8D77-2D92D4B9B42C}" srcOrd="4" destOrd="0" parTransId="{AD71D450-D6DA-4E5A-BE5E-B94907A2A587}" sibTransId="{CC0F91AC-7DBA-493E-AEE4-3173E2A9D96D}"/>
    <dgm:cxn modelId="{856A5283-F9B1-45F0-95DD-C4E76A468AA4}" type="presOf" srcId="{3D9B20D4-8A2A-4978-8DE5-68C44D153E1A}" destId="{4B908CA5-A7B4-4FDA-8665-D5B1759E455E}" srcOrd="0" destOrd="0" presId="urn:microsoft.com/office/officeart/2005/8/layout/default"/>
    <dgm:cxn modelId="{912A4AA8-4CD3-42D1-B3C8-C847EE7DDAD1}" type="presOf" srcId="{900FBE67-80A4-4476-8198-9E8253849F7A}" destId="{03E8545E-A6AC-4624-B3B6-37B3A2C0E036}" srcOrd="0" destOrd="0" presId="urn:microsoft.com/office/officeart/2005/8/layout/default"/>
    <dgm:cxn modelId="{AD48B7D3-A521-4E99-AC8A-FE6C95A82981}" srcId="{49FE8E3A-B302-4A60-A8DA-49D6492250E9}" destId="{900FBE67-80A4-4476-8198-9E8253849F7A}" srcOrd="0" destOrd="0" parTransId="{7D7B4037-FA9A-480D-9720-4A04ADB430AB}" sibTransId="{DCD2FD74-212D-4F55-BAA7-04BC41BFAF41}"/>
    <dgm:cxn modelId="{2F1851DB-AFFA-497A-B314-5A0B12CFF59F}" type="presOf" srcId="{49FE8E3A-B302-4A60-A8DA-49D6492250E9}" destId="{9B6FDC96-43E2-411E-B44E-808D4FA52031}" srcOrd="0" destOrd="0" presId="urn:microsoft.com/office/officeart/2005/8/layout/default"/>
    <dgm:cxn modelId="{306DECEC-F2CB-4B70-89B8-147E82D58298}" srcId="{49FE8E3A-B302-4A60-A8DA-49D6492250E9}" destId="{5FF58278-8842-4916-8FC2-F6017A9F8864}" srcOrd="1" destOrd="0" parTransId="{6344CDC9-CFD5-4FE4-8CB0-65F49861E47A}" sibTransId="{D5A0BFE2-454C-48F3-9A0A-8EB1B80E4E1D}"/>
    <dgm:cxn modelId="{DD146DFB-AE98-49C1-A84E-71F6F7C3EF59}" srcId="{49FE8E3A-B302-4A60-A8DA-49D6492250E9}" destId="{6C840CEE-F2D9-4896-B6F0-5BD60D7ECEBE}" srcOrd="2" destOrd="0" parTransId="{1CA5DDC9-C32D-4B8D-B58E-170A8F4820F2}" sibTransId="{1AD5E264-4FD0-4E5C-AA57-99176C186382}"/>
    <dgm:cxn modelId="{2AB0B85F-5240-4BCC-8599-BB495A6512D9}" type="presParOf" srcId="{9B6FDC96-43E2-411E-B44E-808D4FA52031}" destId="{03E8545E-A6AC-4624-B3B6-37B3A2C0E036}" srcOrd="0" destOrd="0" presId="urn:microsoft.com/office/officeart/2005/8/layout/default"/>
    <dgm:cxn modelId="{620CDDCF-4CE3-4FA1-8E3B-F06D6FA21CB1}" type="presParOf" srcId="{9B6FDC96-43E2-411E-B44E-808D4FA52031}" destId="{59752421-631A-45E7-8F4C-E5E8DB7597B7}" srcOrd="1" destOrd="0" presId="urn:microsoft.com/office/officeart/2005/8/layout/default"/>
    <dgm:cxn modelId="{20EFE07F-EDE6-4CC1-8A07-3B83115187DE}" type="presParOf" srcId="{9B6FDC96-43E2-411E-B44E-808D4FA52031}" destId="{D4356307-F1A0-4505-A205-1B7DB325CA48}" srcOrd="2" destOrd="0" presId="urn:microsoft.com/office/officeart/2005/8/layout/default"/>
    <dgm:cxn modelId="{E6E99DC2-CE37-447D-B2DA-FDB584ED2713}" type="presParOf" srcId="{9B6FDC96-43E2-411E-B44E-808D4FA52031}" destId="{2D6146FF-ED14-4D36-9094-1D54CB9FCFC9}" srcOrd="3" destOrd="0" presId="urn:microsoft.com/office/officeart/2005/8/layout/default"/>
    <dgm:cxn modelId="{A8875E2A-F2E4-4CBC-ACBB-7515ADC31BDB}" type="presParOf" srcId="{9B6FDC96-43E2-411E-B44E-808D4FA52031}" destId="{B9B1061A-235B-4CF4-9D9E-1B74C453E526}" srcOrd="4" destOrd="0" presId="urn:microsoft.com/office/officeart/2005/8/layout/default"/>
    <dgm:cxn modelId="{1378E3AD-589D-4336-848C-5AFE3E5B0864}" type="presParOf" srcId="{9B6FDC96-43E2-411E-B44E-808D4FA52031}" destId="{4C0591CD-09FC-45FF-AF57-2CCF40E6DB09}" srcOrd="5" destOrd="0" presId="urn:microsoft.com/office/officeart/2005/8/layout/default"/>
    <dgm:cxn modelId="{2BF23E42-64A5-4103-A3CE-EAD2698ED9D7}" type="presParOf" srcId="{9B6FDC96-43E2-411E-B44E-808D4FA52031}" destId="{4B908CA5-A7B4-4FDA-8665-D5B1759E455E}" srcOrd="6" destOrd="0" presId="urn:microsoft.com/office/officeart/2005/8/layout/default"/>
    <dgm:cxn modelId="{5E77CAE8-7379-4E2D-B7D9-58C7DAF313F6}" type="presParOf" srcId="{9B6FDC96-43E2-411E-B44E-808D4FA52031}" destId="{00DEABDD-F490-45F0-9FD2-14ED10F16FE8}" srcOrd="7" destOrd="0" presId="urn:microsoft.com/office/officeart/2005/8/layout/default"/>
    <dgm:cxn modelId="{B5404CC1-EDE7-44AD-88F7-91EE646F464A}" type="presParOf" srcId="{9B6FDC96-43E2-411E-B44E-808D4FA52031}" destId="{95488821-EF54-45C1-B4B6-85F3FB6EA432}" srcOrd="8" destOrd="0" presId="urn:microsoft.com/office/officeart/2005/8/layout/default"/>
    <dgm:cxn modelId="{BE53256C-3548-42A6-8355-A966535A016F}" type="presParOf" srcId="{9B6FDC96-43E2-411E-B44E-808D4FA52031}" destId="{121FB60D-5411-4220-9C0B-3277C77447D4}" srcOrd="9" destOrd="0" presId="urn:microsoft.com/office/officeart/2005/8/layout/default"/>
    <dgm:cxn modelId="{D1E16508-32D7-49D1-BDF7-D74A74826282}" type="presParOf" srcId="{9B6FDC96-43E2-411E-B44E-808D4FA52031}" destId="{DCA31531-A106-467A-B60D-F88C3B923F8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8545E-A6AC-4624-B3B6-37B3A2C0E036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Financial pressures in the hospitality industry are associated with interdependent external forces that need to be adapted on a strategic level. </a:t>
          </a:r>
        </a:p>
      </dsp:txBody>
      <dsp:txXfrm>
        <a:off x="0" y="39687"/>
        <a:ext cx="3286125" cy="1971675"/>
      </dsp:txXfrm>
    </dsp:sp>
    <dsp:sp modelId="{D4356307-F1A0-4505-A205-1B7DB325CA48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 resilience in the long term is based on the balance between the cost and the quality of service and innovation.</a:t>
          </a:r>
        </a:p>
      </dsp:txBody>
      <dsp:txXfrm>
        <a:off x="3614737" y="39687"/>
        <a:ext cx="3286125" cy="1971675"/>
      </dsp:txXfrm>
    </dsp:sp>
    <dsp:sp modelId="{B9B1061A-235B-4CF4-9D9E-1B74C453E526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costs of operations can be controlled with the assistance of strategic cost management and flexible staffing.</a:t>
          </a:r>
          <a:endParaRPr lang="en-US" sz="2100" kern="1200" dirty="0"/>
        </a:p>
      </dsp:txBody>
      <dsp:txXfrm>
        <a:off x="7229475" y="39687"/>
        <a:ext cx="3286125" cy="1971675"/>
      </dsp:txXfrm>
    </dsp:sp>
    <dsp:sp modelId="{4B908CA5-A7B4-4FDA-8665-D5B1759E455E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Digital transformation increases efficiency and allows maximising revenues.</a:t>
          </a:r>
          <a:endParaRPr lang="en-US" sz="2100" kern="1200" dirty="0"/>
        </a:p>
      </dsp:txBody>
      <dsp:txXfrm>
        <a:off x="0" y="2339975"/>
        <a:ext cx="3286125" cy="1971675"/>
      </dsp:txXfrm>
    </dsp:sp>
    <dsp:sp modelId="{95488821-EF54-45C1-B4B6-85F3FB6EA432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Diversification of services like the experiential tourism would stabilize the sources of income.</a:t>
          </a:r>
          <a:endParaRPr lang="en-US" sz="2100" kern="1200" dirty="0"/>
        </a:p>
      </dsp:txBody>
      <dsp:txXfrm>
        <a:off x="3614737" y="2339975"/>
        <a:ext cx="3286125" cy="1971675"/>
      </dsp:txXfrm>
    </dsp:sp>
    <dsp:sp modelId="{DCA31531-A106-467A-B60D-F88C3B923F81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Partnering with policymakers and stakeholders in the industry reinforces the sustainability of the sector. </a:t>
          </a:r>
          <a:endParaRPr lang="en-US" sz="2100" kern="1200" dirty="0"/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DE0ECD-E58D-BE44-AF62-C4F03CC9FEA5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78FD46-6754-DA4A-AD19-74CBEAA89535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547380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78FD46-6754-DA4A-AD19-74CBEAA89535}" type="slidenum">
              <a:rPr lang="en-RO" smtClean="0"/>
              <a:t>1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720346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E6834-D3B3-4CDB-55AF-E1D0DFDF5D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50F7BA-21D7-D9B6-8AED-E5FE322639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FE7022-8BBC-D5C9-DD20-8B56F4060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EE19-62FC-CA44-8F1C-11054AC9E0FE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227D3-B309-8B0D-F52C-6465661AF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8147E-9091-0D58-B258-8179942AA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94B23-3F8B-4D4C-BE04-0833A421E35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75213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D50E6-F2B7-9DEC-B85E-99475C90A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638EA-012B-4B76-0FA4-C75E8B9FA1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371AE-F855-CE8C-5482-220E6814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EE19-62FC-CA44-8F1C-11054AC9E0FE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DBECAB-F829-4800-DC27-4272AFC19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61AD6A-CE2A-DE18-679C-8FA6CF41E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94B23-3F8B-4D4C-BE04-0833A421E35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899736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343A5-BE7B-5EF7-E04D-17CD32E69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917CE-062B-48C0-7179-4B290B31C7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78738C-19E7-24B1-8024-54D9CF862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EE19-62FC-CA44-8F1C-11054AC9E0FE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61F963-2F26-E516-C3F5-8B9BF7653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D532A-4CAA-33B3-548B-562101FC7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94B23-3F8B-4D4C-BE04-0833A421E35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076551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5AD8F-6889-B15B-0719-3D3E18191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A9231-C93C-EB5B-B941-8CD151F6A2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983052-E73E-37E0-A11F-EED226D913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B2A5AF-02C8-6CE9-8BDE-AD23F1FB8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EE19-62FC-CA44-8F1C-11054AC9E0FE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942BE-0F5D-479E-063F-61D8CA556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DCE5E0-D38F-A258-8126-77F84909A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94B23-3F8B-4D4C-BE04-0833A421E35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435350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DDCE6-25A5-7F7E-4EA2-EF2736E75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9FE395-F850-90CA-610B-3475681FCC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22107D-1AAC-A9CE-B8AD-7315657BC5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23E6E2-57F5-453C-2D9F-84BB1D7BD2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220FED-E964-215A-B116-C913BDC497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798CC6-22A1-C4A7-12C4-CFC18DA95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EE19-62FC-CA44-8F1C-11054AC9E0FE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AB3A56-58FB-4303-9E50-C1AD09D049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18A140-341A-89BC-1C65-9595E67C5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94B23-3F8B-4D4C-BE04-0833A421E35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89766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87526-B945-FA91-3786-2156CEFD0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BC801-1EF0-F961-A5CA-40869CD6D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EE19-62FC-CA44-8F1C-11054AC9E0FE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C82D2B-9526-1E2C-0401-0F301B066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34C9F1-B00E-612F-2A28-DE9C95499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94B23-3F8B-4D4C-BE04-0833A421E35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502816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BF037C-5FE3-98EC-C81B-CE8C2E504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EE19-62FC-CA44-8F1C-11054AC9E0FE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803DE5-85CE-D29A-61E2-F6AB29749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7F64BE-BFE5-501B-C71D-7E229D3DE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94B23-3F8B-4D4C-BE04-0833A421E35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22039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9332D-0BBB-A1AA-572E-2F72102C7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42102-4313-6D7B-C266-8CF496894E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01F66C-CECA-0979-0504-E1D227AB7F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FCF3D9-DA68-94D8-BAFD-489A1B29F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EE19-62FC-CA44-8F1C-11054AC9E0FE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137EA-D78B-1B68-A7FF-94C5CF7E8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324F3-FF50-1A12-693B-722C5B599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94B23-3F8B-4D4C-BE04-0833A421E35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590170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5788E-0E9F-060D-290F-5386F6475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AE411E-D2BA-88D2-DB30-F792A25C33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A6C203-02FB-A57A-E86B-5D9086FAB9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0C0FBE-79BC-2C20-DE6E-965F5DE0A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EE19-62FC-CA44-8F1C-11054AC9E0FE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D26162-8B55-9176-D11C-0F15CD657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9EC0E4-C218-C305-CDD2-854C2BE7A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94B23-3F8B-4D4C-BE04-0833A421E35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83607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EE068-2112-6537-85F1-747A56C04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D59F3F-6821-A85C-350A-395A10E2F0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EE6001-08E2-FF21-25FA-A70EC245B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EE19-62FC-CA44-8F1C-11054AC9E0FE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0E684B-66E1-7645-13F3-00406C156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22D16-C3F5-0FF9-2182-F4817A8A1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94B23-3F8B-4D4C-BE04-0833A421E35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546337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4F0E51-C991-E576-F1E5-19578C446B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204D73-7C88-4ED3-01E9-C07F50F1E5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B4783-7DCE-8F9A-4522-684950D54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EE19-62FC-CA44-8F1C-11054AC9E0FE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2D7BB8-950C-D86D-AB0B-D9805D55F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580D80-6993-DD12-021E-977858263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94B23-3F8B-4D4C-BE04-0833A421E35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967617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8F00B6-5398-6F14-E8A6-5FB3A6918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20EFCC-0B71-DF7D-07B3-EF11AE4648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4DCC0-0493-64DE-EED7-8B544C01F4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92EE19-62FC-CA44-8F1C-11054AC9E0FE}" type="datetimeFigureOut">
              <a:rPr lang="en-RO" smtClean="0"/>
              <a:t>24.02.2026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0C794-3445-304A-AF36-C254ACA828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44796-466F-58D2-5A5C-481A1FDBCE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994B23-3F8B-4D4C-BE04-0833A421E35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030627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3" name="Rectangle 104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w hospitality students see their future in the industr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7" t="9091" r="50038" b="1"/>
          <a:stretch>
            <a:fillRect/>
          </a:stretch>
        </p:blipFill>
        <p:spPr bwMode="auto">
          <a:xfrm rot="16200000">
            <a:off x="4428744" y="-905256"/>
            <a:ext cx="6858000" cy="866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5" name="Rectangle 104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1900" b="1"/>
              <a:t>Contemporary Themes in the Hotel and Hospitality Sector</a:t>
            </a:r>
            <a:br>
              <a:rPr lang="en-US" sz="1900"/>
            </a:br>
            <a:r>
              <a:rPr lang="en-US" sz="1900" b="1"/>
              <a:t>BMIH6001</a:t>
            </a:r>
            <a:br>
              <a:rPr lang="en-US" sz="1900"/>
            </a:br>
            <a:r>
              <a:rPr lang="en-US" sz="1900" b="1"/>
              <a:t>Conference Research Paper	</a:t>
            </a:r>
            <a:br>
              <a:rPr lang="en-US" sz="1900"/>
            </a:br>
            <a:br>
              <a:rPr lang="en-US" sz="1900"/>
            </a:br>
            <a:r>
              <a:rPr lang="en-US" sz="1900" b="1"/>
              <a:t>Option Five: The mounting financial pressures faced by the hospitality industry</a:t>
            </a:r>
            <a:br>
              <a:rPr lang="en-US" sz="1900" b="1"/>
            </a:br>
            <a:br>
              <a:rPr lang="en-US" sz="1900" b="1"/>
            </a:br>
            <a:r>
              <a:rPr lang="en-US" sz="1900" b="1"/>
              <a:t>Student: Diana Gabriela Grecu</a:t>
            </a:r>
            <a:br>
              <a:rPr lang="en-US" sz="1900" b="1"/>
            </a:br>
            <a:r>
              <a:rPr lang="en-US" sz="1900" b="1"/>
              <a:t>Student ID: 2232653</a:t>
            </a:r>
            <a:endParaRPr lang="en-US" sz="1900"/>
          </a:p>
        </p:txBody>
      </p:sp>
      <p:sp>
        <p:nvSpPr>
          <p:cNvPr id="1042" name="Rectangle 104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9051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576047" cy="435133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1600" dirty="0"/>
              <a:t>The hospitality sector is experiencing a serious financial pressure in the form of the increased costs, workforce shortages, and economic uncertainty that is impacting the global economy (</a:t>
            </a:r>
            <a:r>
              <a:rPr lang="en-US" sz="1600" dirty="0" err="1"/>
              <a:t>Zubekhina</a:t>
            </a:r>
            <a:r>
              <a:rPr lang="en-US" sz="1600" dirty="0"/>
              <a:t> et al., 2025). </a:t>
            </a:r>
          </a:p>
          <a:p>
            <a:pPr lvl="0" algn="just">
              <a:lnSpc>
                <a:spcPct val="150000"/>
              </a:lnSpc>
            </a:pPr>
            <a:r>
              <a:rPr lang="en-US" sz="1600" dirty="0"/>
              <a:t>Hotels and tourism industries have a significant role in providing jobs and contributing to the development of the economy, so financial stability of the wider economies depends on these areas (Caroline et al., 2024). </a:t>
            </a:r>
          </a:p>
          <a:p>
            <a:pPr lvl="0" algn="just">
              <a:lnSpc>
                <a:spcPct val="150000"/>
              </a:lnSpc>
            </a:pPr>
            <a:r>
              <a:rPr lang="en-US" sz="1600" dirty="0"/>
              <a:t>Rising inflation and energy prices have increased the difficulties in operations and decreased the profitability levels in the industry.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591671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0" y="0"/>
            <a:ext cx="12192000" cy="174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Top 5 reasons to work in the hospitality industry - Gl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408646" y="1074642"/>
            <a:ext cx="6770592" cy="479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659" y="441838"/>
            <a:ext cx="10515600" cy="1325563"/>
          </a:xfrm>
        </p:spPr>
        <p:txBody>
          <a:bodyPr/>
          <a:lstStyle/>
          <a:p>
            <a:pPr algn="ctr"/>
            <a:r>
              <a:rPr lang="en-US" b="1" dirty="0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0634" y="1825625"/>
            <a:ext cx="6943165" cy="435133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1600" dirty="0"/>
              <a:t>Financial pressures are financial implications that influence operational effectiveness, profitability, and survival of hospitality </a:t>
            </a:r>
            <a:r>
              <a:rPr lang="en-US" sz="1600" dirty="0" err="1"/>
              <a:t>organisations</a:t>
            </a:r>
            <a:r>
              <a:rPr lang="en-US" sz="1600" dirty="0"/>
              <a:t> (Tsai, Pan and Lee, 2019).</a:t>
            </a:r>
          </a:p>
          <a:p>
            <a:pPr lvl="0" algn="just">
              <a:lnSpc>
                <a:spcPct val="150000"/>
              </a:lnSpc>
            </a:pPr>
            <a:r>
              <a:rPr lang="en-US" sz="1600" dirty="0"/>
              <a:t>The recovery after the pandemic has brought other challenges such as inflation, supply chain, and </a:t>
            </a:r>
            <a:r>
              <a:rPr lang="en-US" sz="1600" dirty="0" err="1"/>
              <a:t>labour</a:t>
            </a:r>
            <a:r>
              <a:rPr lang="en-US" sz="1600" dirty="0"/>
              <a:t> instability.</a:t>
            </a:r>
          </a:p>
          <a:p>
            <a:pPr lvl="0" algn="just">
              <a:lnSpc>
                <a:spcPct val="150000"/>
              </a:lnSpc>
            </a:pPr>
            <a:r>
              <a:rPr lang="en-US" sz="1600" dirty="0"/>
              <a:t>Hospitality business is quite sensitive to cost change and fluctuations in demand, and hence they have very low margins (Lewis and Shoemaker, 2020).</a:t>
            </a:r>
          </a:p>
          <a:p>
            <a:pPr lvl="0" algn="just">
              <a:lnSpc>
                <a:spcPct val="150000"/>
              </a:lnSpc>
            </a:pPr>
            <a:r>
              <a:rPr lang="en-US" sz="1600" dirty="0"/>
              <a:t>The continued increase in the cost of operation in terms of utility, food supply, and maintenance is and still limits financial flexibility </a:t>
            </a:r>
            <a:r>
              <a:rPr lang="it-IT" sz="1600" dirty="0"/>
              <a:t>(Lai, Vergamini and Brunori, 2025)</a:t>
            </a:r>
            <a:r>
              <a:rPr lang="en-US" sz="1600" dirty="0"/>
              <a:t>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91671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2192000" cy="174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Financial management in the hospitality industry - Institute of Hospital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706927" y="1757780"/>
            <a:ext cx="6416159" cy="351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6312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RISING COSTS &amp; LABOUR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/>
              <a:t>Inflation has caused such a surge in the cost of energy and utilities that it has put pressure on hotels and service providers financially (KS Sharma, 2025).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/>
              <a:t>The costs of procuring food and beverages have risen due to supply chain disruption, which led to changes in price.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/>
              <a:t>The problem of </a:t>
            </a:r>
            <a:r>
              <a:rPr lang="en-US" sz="2000" dirty="0" err="1"/>
              <a:t>labour</a:t>
            </a:r>
            <a:r>
              <a:rPr lang="en-US" sz="2000" dirty="0"/>
              <a:t> shortages is still a serious concern because of the irregular working schedule and rivalry with other industries (Kwok, 2022).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/>
              <a:t>Wage inflation and high turnover have made the recruitment and training of hospitality </a:t>
            </a:r>
            <a:r>
              <a:rPr lang="en-US" sz="2000" dirty="0" err="1"/>
              <a:t>organisations</a:t>
            </a:r>
            <a:r>
              <a:rPr lang="en-US" sz="2000" dirty="0"/>
              <a:t> more expensive (</a:t>
            </a:r>
            <a:r>
              <a:rPr lang="en-US" sz="2000" dirty="0" err="1"/>
              <a:t>Dogru</a:t>
            </a:r>
            <a:r>
              <a:rPr lang="en-US" sz="2000" dirty="0"/>
              <a:t> et al., 2023).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91671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2192000" cy="174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393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CONSUMER BEHAVIOUR &amp; CREDIT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/>
              <a:t>The financial unpredictability has minimized the discretionary payments that caused people to find low-cost accommodation (DRRS KODURU, 2026).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/>
              <a:t>The changes in demand and reduction in the length of travel have adversely affected occupancy and revenue sources </a:t>
            </a:r>
            <a:r>
              <a:rPr lang="fi-FI" sz="2000" dirty="0"/>
              <a:t>(Li, Kim and Srinivasan, 2022)</a:t>
            </a:r>
            <a:r>
              <a:rPr lang="en-US" sz="2000" dirty="0"/>
              <a:t>.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/>
              <a:t>Other accommodation sites have increased competition to the conventional hotels.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/>
              <a:t>The spike in interest rates has raised both the cost of borrowing and access to capital to expand (</a:t>
            </a:r>
            <a:r>
              <a:rPr lang="en-US" sz="2000" dirty="0" err="1"/>
              <a:t>Alafif</a:t>
            </a:r>
            <a:r>
              <a:rPr lang="en-US" sz="2000" dirty="0"/>
              <a:t>, 2023).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/>
              <a:t>The investors are now risk-averse and this will limit funding to small businesses of hospitality. 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91671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2192000" cy="174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801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234953" cy="435133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1600" dirty="0"/>
              <a:t>The research embraces an interpretivist philosophy on secondary data in the form of qualitative information on journals and industry reports (</a:t>
            </a:r>
            <a:r>
              <a:rPr lang="en-US" sz="1600" dirty="0" err="1"/>
              <a:t>Aguzzoli</a:t>
            </a:r>
            <a:r>
              <a:rPr lang="en-US" sz="1600" dirty="0"/>
              <a:t> et al., 2024).</a:t>
            </a:r>
          </a:p>
          <a:p>
            <a:pPr lvl="0" algn="just">
              <a:lnSpc>
                <a:spcPct val="150000"/>
              </a:lnSpc>
            </a:pPr>
            <a:r>
              <a:rPr lang="en-US" sz="1600" dirty="0"/>
              <a:t>PESTLE analysis looks into the political, economic, social, technological, legal, and environmental aspects that affect the financial performance.</a:t>
            </a:r>
          </a:p>
          <a:p>
            <a:pPr lvl="0" algn="just">
              <a:lnSpc>
                <a:spcPct val="150000"/>
              </a:lnSpc>
            </a:pPr>
            <a:r>
              <a:rPr lang="en-US" sz="1600" dirty="0"/>
              <a:t>Thematic analysis assists with the interpretation of recurrent trends of financial pressure throughout the industry (Varma et al., 2022).  </a:t>
            </a:r>
          </a:p>
          <a:p>
            <a:pPr lvl="0" algn="just">
              <a:lnSpc>
                <a:spcPct val="150000"/>
              </a:lnSpc>
            </a:pPr>
            <a:r>
              <a:rPr lang="en-US" sz="1600" dirty="0"/>
              <a:t>The utilization of PESTLE is in line with the academic requirements to critically assess modern-day challenges in the hospitality industry. 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91671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2192000" cy="174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The Ultimate Guide to Research Methodology: Types, Importance, and Best  Practi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698822" y="1364819"/>
            <a:ext cx="6683185" cy="4303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591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PESTLE FINDINGS: POLITICAL, ECONOMIC, SOCIAL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260" y="1825625"/>
            <a:ext cx="6593540" cy="435133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1600" dirty="0"/>
              <a:t>Government policies, taxes and visa restrictions directly affect the demand and revenues of tourism (Rosselló and Santana-Gallego, 2024).</a:t>
            </a:r>
          </a:p>
          <a:p>
            <a:pPr lvl="0" algn="just">
              <a:lnSpc>
                <a:spcPct val="150000"/>
              </a:lnSpc>
            </a:pPr>
            <a:r>
              <a:rPr lang="en-US" sz="1600" dirty="0"/>
              <a:t>However, financial instability in hospitality is mostly caused by inflation, exchange rates variations, and recessions. Economic crises decrease the occupancy and the average daily revenue.</a:t>
            </a:r>
          </a:p>
          <a:p>
            <a:pPr lvl="0" algn="just">
              <a:lnSpc>
                <a:spcPct val="150000"/>
              </a:lnSpc>
            </a:pPr>
            <a:r>
              <a:rPr lang="en-US" sz="1600" dirty="0"/>
              <a:t>The shift in consumer preferences towards the value travel puts more pressure on pricing strategies (SH Yang, 2025).</a:t>
            </a:r>
          </a:p>
          <a:p>
            <a:pPr lvl="0" algn="just">
              <a:lnSpc>
                <a:spcPct val="150000"/>
              </a:lnSpc>
            </a:pPr>
            <a:r>
              <a:rPr lang="en-US" sz="1600" dirty="0"/>
              <a:t>The change in demographics and demand towards </a:t>
            </a:r>
            <a:r>
              <a:rPr lang="en-US" sz="1600" dirty="0" err="1"/>
              <a:t>personalisation</a:t>
            </a:r>
            <a:r>
              <a:rPr lang="en-US" sz="1600" dirty="0"/>
              <a:t> necessitates operations adjustment.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91671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2192000" cy="174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PESTLE Analysis: The CEO's Guide to Future-Proofing a Business | by Asif  Iqbal | Techno-Preneurship | Medium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704" y="1825625"/>
            <a:ext cx="3932556" cy="372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425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PESTLE FINDINGS: TECHNOLOGICAL, LEGAL, ENVIRONMENTAL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9917" y="1881001"/>
            <a:ext cx="6880412" cy="4351338"/>
          </a:xfrm>
        </p:spPr>
        <p:txBody>
          <a:bodyPr>
            <a:normAutofit fontScale="92500" lnSpcReduction="20000"/>
          </a:bodyPr>
          <a:lstStyle/>
          <a:p>
            <a:pPr lvl="0" algn="just">
              <a:lnSpc>
                <a:spcPct val="160000"/>
              </a:lnSpc>
            </a:pPr>
            <a:r>
              <a:rPr lang="en-US" sz="1600" dirty="0"/>
              <a:t>The level of efficiency and pricing </a:t>
            </a:r>
            <a:r>
              <a:rPr lang="en-US" sz="1600" dirty="0" err="1"/>
              <a:t>optimisation</a:t>
            </a:r>
            <a:r>
              <a:rPr lang="en-US" sz="1600" dirty="0"/>
              <a:t> are enhanced with the help of digital technologies like AI revenue management systems (Oteri et al., 2023). </a:t>
            </a:r>
          </a:p>
          <a:p>
            <a:pPr lvl="0" algn="just">
              <a:lnSpc>
                <a:spcPct val="160000"/>
              </a:lnSpc>
            </a:pPr>
            <a:r>
              <a:rPr lang="en-US" sz="1600" dirty="0"/>
              <a:t>Small and medium-sized hospitality businesses are hampered by high costs of implementation.</a:t>
            </a:r>
          </a:p>
          <a:p>
            <a:pPr lvl="0" algn="just">
              <a:lnSpc>
                <a:spcPct val="160000"/>
              </a:lnSpc>
            </a:pPr>
            <a:r>
              <a:rPr lang="en-US" sz="1600" dirty="0" err="1"/>
              <a:t>Labour</a:t>
            </a:r>
            <a:r>
              <a:rPr lang="en-US" sz="1600" dirty="0"/>
              <a:t> laws, health regulations, and compliance requirements raise the operational costs.</a:t>
            </a:r>
          </a:p>
          <a:p>
            <a:pPr lvl="0" algn="just">
              <a:lnSpc>
                <a:spcPct val="160000"/>
              </a:lnSpc>
            </a:pPr>
            <a:r>
              <a:rPr lang="en-US" sz="1600" dirty="0"/>
              <a:t>Sustainability initiatives involve costly capitals but improve the reputations and savings in the long-term.</a:t>
            </a:r>
          </a:p>
          <a:p>
            <a:pPr lvl="0" algn="just">
              <a:lnSpc>
                <a:spcPct val="160000"/>
              </a:lnSpc>
            </a:pPr>
            <a:r>
              <a:rPr lang="en-US" sz="1600" dirty="0"/>
              <a:t>Environmental laws drive </a:t>
            </a:r>
            <a:r>
              <a:rPr lang="en-US" sz="1600" dirty="0" err="1"/>
              <a:t>organisations</a:t>
            </a:r>
            <a:r>
              <a:rPr lang="en-US" sz="1600" dirty="0"/>
              <a:t> towards energy efficiency and wastes (</a:t>
            </a:r>
            <a:r>
              <a:rPr lang="en-US" sz="1600" dirty="0" err="1"/>
              <a:t>Okuh</a:t>
            </a:r>
            <a:r>
              <a:rPr lang="en-US" sz="1600" dirty="0"/>
              <a:t>, 2023). </a:t>
            </a:r>
          </a:p>
          <a:p>
            <a:pPr lvl="0" algn="just">
              <a:lnSpc>
                <a:spcPct val="160000"/>
              </a:lnSpc>
            </a:pPr>
            <a:r>
              <a:rPr lang="en-US" sz="1600" dirty="0"/>
              <a:t>These aspects redefine the financial planning and competitive positioning. 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91671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2192000" cy="174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0" name="Picture 4" descr="What is PESTLE Analysis? Factors, Advantages and Disadvantages of PESTLE  Analysi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00353" y="2878057"/>
            <a:ext cx="4910884" cy="235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5216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CONCLUSION &amp; RECOMMENDATIONS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/>
          <p:cNvSpPr/>
          <p:nvPr/>
        </p:nvSpPr>
        <p:spPr>
          <a:xfrm>
            <a:off x="0" y="0"/>
            <a:ext cx="591671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2192000" cy="174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743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/>
              <a:t>Li, H., Kim, Y. and Srinivasan, K. (2022). Market Shifts in the Sharing Economy: The Impact of Airbnb on Housing Rentals. </a:t>
            </a:r>
            <a:r>
              <a:rPr lang="en-US" i="1" dirty="0"/>
              <a:t>Management Science</a:t>
            </a:r>
            <a:r>
              <a:rPr lang="en-US" dirty="0"/>
              <a:t>, 68(11). </a:t>
            </a:r>
            <a:r>
              <a:rPr lang="en-US" dirty="0" err="1"/>
              <a:t>doi:https</a:t>
            </a:r>
            <a:r>
              <a:rPr lang="en-US" dirty="0"/>
              <a:t>://doi.org/10.1287/mnsc.2021.4288.</a:t>
            </a:r>
          </a:p>
          <a:p>
            <a:pPr marL="0" indent="0">
              <a:buNone/>
            </a:pPr>
            <a:r>
              <a:rPr lang="en-US" dirty="0" err="1"/>
              <a:t>Okuh</a:t>
            </a:r>
            <a:r>
              <a:rPr lang="en-US" dirty="0"/>
              <a:t>, C.O. (2023). Advancing a Waste-to-Energy Model to Reduce Environmental Impact and Promote Sustainability in Energy Operations. </a:t>
            </a:r>
            <a:r>
              <a:rPr lang="en-US" i="1" dirty="0"/>
              <a:t>International Journal of Multidisciplinary Research and Growth Evaluation</a:t>
            </a:r>
            <a:r>
              <a:rPr lang="en-US" dirty="0"/>
              <a:t>, [online] 4(1), pp.885–891. </a:t>
            </a:r>
            <a:r>
              <a:rPr lang="en-US" dirty="0" err="1"/>
              <a:t>doi:https</a:t>
            </a:r>
            <a:r>
              <a:rPr lang="en-US" dirty="0"/>
              <a:t>://doi.org/10.54660/.ijmrge.2023.4.1.885-891.</a:t>
            </a:r>
          </a:p>
          <a:p>
            <a:pPr marL="0" indent="0">
              <a:buNone/>
            </a:pPr>
            <a:r>
              <a:rPr lang="en-US" dirty="0"/>
              <a:t>Oteri, O.J., Ekene Cynthia </a:t>
            </a:r>
            <a:r>
              <a:rPr lang="en-US" dirty="0" err="1"/>
              <a:t>Onukwulu</a:t>
            </a:r>
            <a:r>
              <a:rPr lang="en-US" dirty="0"/>
              <a:t>, Igwe, A.N., Chikezie Paul-Mikki </a:t>
            </a:r>
            <a:r>
              <a:rPr lang="en-US" dirty="0" err="1"/>
              <a:t>Ewim</a:t>
            </a:r>
            <a:r>
              <a:rPr lang="en-US" dirty="0"/>
              <a:t>, Ibeh, A.I. and Adedamola </a:t>
            </a:r>
            <a:r>
              <a:rPr lang="en-US" dirty="0" err="1"/>
              <a:t>Sobowale</a:t>
            </a:r>
            <a:r>
              <a:rPr lang="en-US" dirty="0"/>
              <a:t> (2023). Artificial Intelligence in Product Pricing and Revenue Optimization: Leveraging Data-Driven Decision-Making. </a:t>
            </a:r>
            <a:r>
              <a:rPr lang="en-US" i="1" dirty="0"/>
              <a:t>International Journal of Multidisciplinary Research and Growth Evaluation</a:t>
            </a:r>
            <a:r>
              <a:rPr lang="en-US" dirty="0"/>
              <a:t>, 4(1), pp.842–851. </a:t>
            </a:r>
            <a:r>
              <a:rPr lang="en-US" dirty="0" err="1"/>
              <a:t>doi:https</a:t>
            </a:r>
            <a:r>
              <a:rPr lang="en-US" dirty="0"/>
              <a:t>://doi.org/10.54660/.ijmrge.2023.4.1-842-851.</a:t>
            </a:r>
          </a:p>
          <a:p>
            <a:pPr marL="0" indent="0">
              <a:buNone/>
            </a:pPr>
            <a:r>
              <a:rPr lang="en-US" dirty="0"/>
              <a:t>Rosselló, J. and Santana-Gallego, M. (2024). The effect of visa types on international tourism. </a:t>
            </a:r>
            <a:r>
              <a:rPr lang="en-US" i="1" dirty="0"/>
              <a:t>Economic Modelling</a:t>
            </a:r>
            <a:r>
              <a:rPr lang="en-US" dirty="0"/>
              <a:t>, [online] 137, p.106757. </a:t>
            </a:r>
            <a:r>
              <a:rPr lang="en-US" dirty="0" err="1"/>
              <a:t>doi:https</a:t>
            </a:r>
            <a:r>
              <a:rPr lang="en-US" dirty="0"/>
              <a:t>://doi.org/10.1016/j.econmod.2024.106757.</a:t>
            </a:r>
          </a:p>
          <a:p>
            <a:pPr marL="0" indent="0">
              <a:buNone/>
            </a:pPr>
            <a:r>
              <a:rPr lang="en-US" dirty="0"/>
              <a:t>SH Yang (2025). Tourism Marketing Strategies from Price Tags to Brand Value. </a:t>
            </a:r>
            <a:r>
              <a:rPr lang="en-US" i="1" dirty="0"/>
              <a:t>Journal of </a:t>
            </a:r>
            <a:r>
              <a:rPr lang="en-US" i="1" dirty="0" err="1"/>
              <a:t>Ecohumanism</a:t>
            </a:r>
            <a:r>
              <a:rPr lang="en-US" dirty="0"/>
              <a:t>, [online] 4(1), pp.3458–3477. Available at: https://www.ceeol.com/search/article-detail?id=1378946.</a:t>
            </a:r>
          </a:p>
          <a:p>
            <a:pPr marL="0" indent="0">
              <a:buNone/>
            </a:pPr>
            <a:r>
              <a:rPr lang="en-US" dirty="0"/>
              <a:t>Tsai, H., Pan, S. and Lee, J. (2019). Recent research in hospitality financial management. </a:t>
            </a:r>
            <a:r>
              <a:rPr lang="en-US" i="1" dirty="0"/>
              <a:t>International Journal of Contemporary Hospitality Management</a:t>
            </a:r>
            <a:r>
              <a:rPr lang="en-US" dirty="0"/>
              <a:t>, 23(7), pp.941–971. </a:t>
            </a:r>
            <a:r>
              <a:rPr lang="en-US" dirty="0" err="1"/>
              <a:t>doi:https</a:t>
            </a:r>
            <a:r>
              <a:rPr lang="en-US" dirty="0"/>
              <a:t>://doi.org/10.1108/09596111111167542.</a:t>
            </a:r>
          </a:p>
          <a:p>
            <a:pPr marL="0" indent="0">
              <a:buNone/>
            </a:pPr>
            <a:r>
              <a:rPr lang="en-US" dirty="0"/>
              <a:t>Varma, P., Nijjer, S., Sood, K., Grima, S. and </a:t>
            </a:r>
            <a:r>
              <a:rPr lang="en-US" dirty="0" err="1"/>
              <a:t>Rupeika-Apoga</a:t>
            </a:r>
            <a:r>
              <a:rPr lang="en-US" dirty="0"/>
              <a:t>, R. (2022). Thematic Analysis of Financial Technology (Fintech) Influence on the Banking Industry. </a:t>
            </a:r>
            <a:r>
              <a:rPr lang="en-US" i="1" dirty="0"/>
              <a:t>Risks</a:t>
            </a:r>
            <a:r>
              <a:rPr lang="en-US" dirty="0"/>
              <a:t>, [online] 10(10), p.186. </a:t>
            </a:r>
            <a:r>
              <a:rPr lang="en-US" dirty="0" err="1"/>
              <a:t>doi:https</a:t>
            </a:r>
            <a:r>
              <a:rPr lang="en-US" dirty="0"/>
              <a:t>://doi.org/10.3390/risks10100186.</a:t>
            </a:r>
          </a:p>
          <a:p>
            <a:pPr marL="0" indent="0">
              <a:buNone/>
            </a:pPr>
            <a:r>
              <a:rPr lang="en-US" dirty="0" err="1"/>
              <a:t>Zubekhina</a:t>
            </a:r>
            <a:r>
              <a:rPr lang="en-US" dirty="0"/>
              <a:t>, T., </a:t>
            </a:r>
            <a:r>
              <a:rPr lang="en-US" dirty="0" err="1"/>
              <a:t>Matviichuk</a:t>
            </a:r>
            <a:r>
              <a:rPr lang="en-US" dirty="0"/>
              <a:t>, L., Korsak, V. and Smal, B. (2025). HOSPITALITY INDUSTRY DURING GLOBAL CRISIS: ECONOMIC IMPACTS AND STRATEGIC APPROACHES TO DEVELOPMENT. </a:t>
            </a:r>
            <a:r>
              <a:rPr lang="en-US" i="1" dirty="0"/>
              <a:t>Financial and credit activity problems of theory and practice</a:t>
            </a:r>
            <a:r>
              <a:rPr lang="en-US" dirty="0"/>
              <a:t>, 2(61), pp.554–565. </a:t>
            </a:r>
            <a:r>
              <a:rPr lang="en-US" dirty="0" err="1"/>
              <a:t>doi:https</a:t>
            </a:r>
            <a:r>
              <a:rPr lang="en-US" dirty="0"/>
              <a:t>://doi.org/10.55643/fcaptp.2.61.2025.4705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91671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2192000" cy="174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371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dirty="0" err="1"/>
              <a:t>Aguzzoli</a:t>
            </a:r>
            <a:r>
              <a:rPr lang="en-US" dirty="0"/>
              <a:t>, R., </a:t>
            </a:r>
            <a:r>
              <a:rPr lang="en-US" dirty="0" err="1"/>
              <a:t>Lengler</a:t>
            </a:r>
            <a:r>
              <a:rPr lang="en-US" dirty="0"/>
              <a:t>, J., Miller, S.R. and Chidlow, A. (2024). Paradigms in qualitative IB research: Trends, analysis and recommendations. </a:t>
            </a:r>
            <a:r>
              <a:rPr lang="en-US" i="1" dirty="0"/>
              <a:t>Mir. Management International Review (1990)</a:t>
            </a:r>
            <a:r>
              <a:rPr lang="en-US" dirty="0"/>
              <a:t>, 64(2). </a:t>
            </a:r>
            <a:r>
              <a:rPr lang="en-US" dirty="0" err="1"/>
              <a:t>doi:https</a:t>
            </a:r>
            <a:r>
              <a:rPr lang="en-US" dirty="0"/>
              <a:t>://doi.org/10.1007/s11575-024-00529-5.</a:t>
            </a:r>
          </a:p>
          <a:p>
            <a:pPr marL="0" indent="0">
              <a:buNone/>
            </a:pPr>
            <a:r>
              <a:rPr lang="en-US" dirty="0" err="1"/>
              <a:t>Alafif</a:t>
            </a:r>
            <a:r>
              <a:rPr lang="en-US" dirty="0"/>
              <a:t>, H.A. (2023). Interest Rate and Some of Its Applications. </a:t>
            </a:r>
            <a:r>
              <a:rPr lang="en-US" i="1" dirty="0"/>
              <a:t>Journal of Applied Mathematics and Physics</a:t>
            </a:r>
            <a:r>
              <a:rPr lang="en-US" dirty="0"/>
              <a:t>, 11(6), pp.1557–1569. </a:t>
            </a:r>
            <a:r>
              <a:rPr lang="en-US" dirty="0" err="1"/>
              <a:t>doi:https</a:t>
            </a:r>
            <a:r>
              <a:rPr lang="en-US" dirty="0"/>
              <a:t>://doi.org/10.4236/jamp.2023.116102.</a:t>
            </a:r>
          </a:p>
          <a:p>
            <a:pPr marL="0" indent="0">
              <a:buNone/>
            </a:pPr>
            <a:r>
              <a:rPr lang="en-US" dirty="0"/>
              <a:t>Caroline, A., Brine, D., Lehr, A. and Wilde, H. (2024). </a:t>
            </a:r>
            <a:r>
              <a:rPr lang="en-US" i="1" dirty="0"/>
              <a:t>The Role of the Tourism Sector in Expanding Economic Opportunity</a:t>
            </a:r>
            <a:r>
              <a:rPr lang="en-US" dirty="0"/>
              <a:t>. [online] Harvard.edu. Available at: https://dash.harvard.edu/entities/publication/cdeeb242-0326-47c6-bd34-b2dac5414e6c.</a:t>
            </a:r>
          </a:p>
          <a:p>
            <a:pPr marL="0" indent="0">
              <a:buNone/>
            </a:pPr>
            <a:r>
              <a:rPr lang="en-US" dirty="0" err="1"/>
              <a:t>Dogru</a:t>
            </a:r>
            <a:r>
              <a:rPr lang="en-US" dirty="0"/>
              <a:t>, T., McGinley, S., Sharma, A., </a:t>
            </a:r>
            <a:r>
              <a:rPr lang="en-US" dirty="0" err="1"/>
              <a:t>Isık</a:t>
            </a:r>
            <a:r>
              <a:rPr lang="en-US" dirty="0"/>
              <a:t>, C. and Hanks, L. (2023). Employee Turnover Dynamics in the Hospitality Industry vs. the Overall Economy. </a:t>
            </a:r>
            <a:r>
              <a:rPr lang="en-US" i="1" dirty="0"/>
              <a:t>Tourism Management</a:t>
            </a:r>
            <a:r>
              <a:rPr lang="en-US" dirty="0"/>
              <a:t>, [online] 99(104783), p.104783. </a:t>
            </a:r>
            <a:r>
              <a:rPr lang="en-US" dirty="0" err="1"/>
              <a:t>doi:https</a:t>
            </a:r>
            <a:r>
              <a:rPr lang="en-US" dirty="0"/>
              <a:t>://doi.org/10.1016/j.tourman.2023.104783.</a:t>
            </a:r>
          </a:p>
          <a:p>
            <a:pPr marL="0" indent="0">
              <a:buNone/>
            </a:pPr>
            <a:r>
              <a:rPr lang="en-US" dirty="0"/>
              <a:t>DRRS KODURU (2026). </a:t>
            </a:r>
            <a:r>
              <a:rPr lang="en-US" i="1" dirty="0"/>
              <a:t>FINANCIAL MANAGEMENT IN HOTELS </a:t>
            </a:r>
            <a:r>
              <a:rPr lang="en-US" dirty="0"/>
              <a:t>. [online] Google Books. Available at: https://books.google.com/books?hl=en&amp;lr=&amp;id=CeKuEQAAQBAJ&amp;oi=fnd&amp;pg=PA1&amp;dq=The+financial+unpredictability+has+minimized+the+discretionary+payments+that+caused+people+to+find+low-cost+accommodation.&amp;ots=-28_N16YNc&amp;sig=l6h8Bx4dqqeLmfe1W8qrpAxe-gc [Accessed 23 Feb. 2026].</a:t>
            </a:r>
          </a:p>
          <a:p>
            <a:pPr marL="0" indent="0">
              <a:buNone/>
            </a:pPr>
            <a:r>
              <a:rPr lang="en-US" dirty="0"/>
              <a:t>KS Sharma (2025). </a:t>
            </a:r>
            <a:r>
              <a:rPr lang="en-US" i="1" dirty="0"/>
              <a:t>Navigating The Inflation Surge</a:t>
            </a:r>
            <a:r>
              <a:rPr lang="en-US" dirty="0"/>
              <a:t>. [online] Google Books. Available at: https://books.google.com/books?hl=en&amp;lr=&amp;id=MxV_EQAAQBAJ&amp;oi=fnd&amp;pg=PA37&amp;dq=Inflation+has+caused+such+a+surge+in+the+cost+of+energy+and+utilities+that+it+has+put+pressure+on+hotels+and+service+providers+financially.&amp;ots=EPBMr0oFB7&amp;sig=mu8ycnmBP5-Wjmof1BV2pv0pKbE [Accessed 23 Feb. 2026].</a:t>
            </a:r>
          </a:p>
          <a:p>
            <a:pPr marL="0" indent="0">
              <a:buNone/>
            </a:pPr>
            <a:r>
              <a:rPr lang="en-US" dirty="0"/>
              <a:t>Kwok, L. (2022). Labor shortage: a critical reflection and a call for industry-academia collaboration. </a:t>
            </a:r>
            <a:r>
              <a:rPr lang="en-US" i="1" dirty="0"/>
              <a:t>International Journal of Contemporary Hospitality Management</a:t>
            </a:r>
            <a:r>
              <a:rPr lang="en-US" dirty="0"/>
              <a:t>, [online] 34(11), pp.3929–3943. </a:t>
            </a:r>
            <a:r>
              <a:rPr lang="en-US" dirty="0" err="1"/>
              <a:t>doi:https</a:t>
            </a:r>
            <a:r>
              <a:rPr lang="en-US" dirty="0"/>
              <a:t>://doi.org/10.1108/IJCHM-01-2022-0103.</a:t>
            </a:r>
          </a:p>
          <a:p>
            <a:pPr marL="0" indent="0">
              <a:buNone/>
            </a:pPr>
            <a:r>
              <a:rPr lang="en-US" dirty="0"/>
              <a:t>Lai, M.B., Vergamini, D. and Brunori, G. (2025). Food Supply Chain: A Framework for the Governance of Digital Traceability. </a:t>
            </a:r>
            <a:r>
              <a:rPr lang="en-US" i="1" dirty="0"/>
              <a:t>Foods</a:t>
            </a:r>
            <a:r>
              <a:rPr lang="en-US" dirty="0"/>
              <a:t>, 14(12), p.2032. </a:t>
            </a:r>
            <a:r>
              <a:rPr lang="en-US" dirty="0" err="1"/>
              <a:t>doi:https</a:t>
            </a:r>
            <a:r>
              <a:rPr lang="en-US" dirty="0"/>
              <a:t>://doi.org/10.3390/foods14122032.</a:t>
            </a:r>
          </a:p>
          <a:p>
            <a:pPr marL="0" indent="0">
              <a:buNone/>
            </a:pPr>
            <a:r>
              <a:rPr lang="en-US" dirty="0"/>
              <a:t>Lewis, R.C. and Shoemaker, S. (2020). Price-Sensitivity Measurement. </a:t>
            </a:r>
            <a:r>
              <a:rPr lang="en-US" i="1" dirty="0"/>
              <a:t>Cornell Hotel and Restaurant Administration Quarterly</a:t>
            </a:r>
            <a:r>
              <a:rPr lang="en-US" dirty="0"/>
              <a:t>, 38(2), pp.44–54. </a:t>
            </a:r>
            <a:r>
              <a:rPr lang="en-US" dirty="0" err="1"/>
              <a:t>doi:https</a:t>
            </a:r>
            <a:r>
              <a:rPr lang="en-US" dirty="0"/>
              <a:t>://doi.org/10.1177/001088049703800223.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591671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2192000" cy="1748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7714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1863</Words>
  <Application>Microsoft Macintosh PowerPoint</Application>
  <PresentationFormat>Widescreen</PresentationFormat>
  <Paragraphs>64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Contemporary Themes in the Hotel and Hospitality Sector BMIH6001 Conference Research Paper   Option Five: The mounting financial pressures faced by the hospitality industry  Student: Diana Gabriela Grecu Student ID: 2232653</vt:lpstr>
      <vt:lpstr>INTRODUCTION</vt:lpstr>
      <vt:lpstr>LITERATURE REVIEW</vt:lpstr>
      <vt:lpstr>RISING COSTS &amp; LABOUR CHALLENGES</vt:lpstr>
      <vt:lpstr>CONSUMER BEHAVIOUR &amp; CREDIT CONSTRAINTS</vt:lpstr>
      <vt:lpstr>METHODOLOGY</vt:lpstr>
      <vt:lpstr>PESTLE FINDINGS: POLITICAL, ECONOMIC, SOCIAL</vt:lpstr>
      <vt:lpstr>PESTLE FINDINGS: TECHNOLOGICAL, LEGAL, ENVIRONMENTAL</vt:lpstr>
      <vt:lpstr>CONCLUSION &amp; RECOMMENDATIONS</vt:lpstr>
      <vt:lpstr>REFERENCE LIST 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Diana Gabriela Grecu (2232653)</dc:creator>
  <cp:keywords/>
  <dc:description/>
  <cp:lastModifiedBy>Diana Gabriela Grecu (2232653)</cp:lastModifiedBy>
  <cp:revision>2</cp:revision>
  <dcterms:created xsi:type="dcterms:W3CDTF">2026-02-24T11:31:21Z</dcterms:created>
  <dcterms:modified xsi:type="dcterms:W3CDTF">2026-02-24T11:33:06Z</dcterms:modified>
  <cp:category/>
</cp:coreProperties>
</file>