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77" autoAdjust="0"/>
    <p:restoredTop sz="94660"/>
  </p:normalViewPr>
  <p:slideViewPr>
    <p:cSldViewPr snapToGrid="0">
      <p:cViewPr varScale="1">
        <p:scale>
          <a:sx n="69" d="100"/>
          <a:sy n="69" d="100"/>
        </p:scale>
        <p:origin x="90" y="9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2033C-C9CF-254E-D5F8-99C1079CE3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DB6DFF-9878-5B7B-3B45-6693B91890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8A8066-B3AF-E365-2615-C9A6CAB24663}"/>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5" name="Footer Placeholder 4">
            <a:extLst>
              <a:ext uri="{FF2B5EF4-FFF2-40B4-BE49-F238E27FC236}">
                <a16:creationId xmlns:a16="http://schemas.microsoft.com/office/drawing/2014/main" id="{C74A9C0B-1146-C5F9-FA07-6E3F8C802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D8DE7-9EBD-8015-6AE8-1DCD8A9BFDF2}"/>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1822812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466CA-312F-F9D3-27C0-A1A63F463E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74728-3091-8DD6-249E-1A760B9F48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E6B66B-D5F0-4652-A5A3-9727536BC9C8}"/>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5" name="Footer Placeholder 4">
            <a:extLst>
              <a:ext uri="{FF2B5EF4-FFF2-40B4-BE49-F238E27FC236}">
                <a16:creationId xmlns:a16="http://schemas.microsoft.com/office/drawing/2014/main" id="{A00CDA7E-06E5-3084-5345-025F89E711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48E736-EFB9-1357-E104-0AA513B93745}"/>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2506370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93AA-A3AF-514B-1637-D4961C1185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46683C-6BF1-0926-BF48-533D31F8C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6EBAFE-0B48-2567-0F21-A48EF4FB0ABC}"/>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5" name="Footer Placeholder 4">
            <a:extLst>
              <a:ext uri="{FF2B5EF4-FFF2-40B4-BE49-F238E27FC236}">
                <a16:creationId xmlns:a16="http://schemas.microsoft.com/office/drawing/2014/main" id="{F80FFDE9-A077-7829-16FC-D0BBFC2C54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5D61BB-0317-37FF-5A5A-6D989862C011}"/>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3831534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A3BC0-E84E-773B-8EE2-722C5D9902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CEFED2-E06A-4CE0-3632-5D1BEE0D33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E23355-ED5F-E689-0EBA-CF85543BE6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F65A2-7FD6-1D03-2957-C42ED088FFE6}"/>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6" name="Footer Placeholder 5">
            <a:extLst>
              <a:ext uri="{FF2B5EF4-FFF2-40B4-BE49-F238E27FC236}">
                <a16:creationId xmlns:a16="http://schemas.microsoft.com/office/drawing/2014/main" id="{3FC6A2AD-0E8B-EA4B-CB9D-3F517B0AA6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B9C35-388C-64DC-D982-B2594AACAEA9}"/>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424243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CE677-BF89-A938-0929-180781A180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5F62E9-DDDE-C0D7-F7CF-97F4DD71CE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5E6B3E-C8BE-F9F9-61E6-B9E0BF4431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50F285-7020-043D-CD88-1490F8FEF8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CDD73C-80FB-E953-75A5-EAB623B7DD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367C2A4-CF62-03AC-BC3C-F5B567116A76}"/>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8" name="Footer Placeholder 7">
            <a:extLst>
              <a:ext uri="{FF2B5EF4-FFF2-40B4-BE49-F238E27FC236}">
                <a16:creationId xmlns:a16="http://schemas.microsoft.com/office/drawing/2014/main" id="{5B650F65-8F27-3985-0B64-A2B787CE3E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BADEB3-F7A9-887B-61EC-74C3586E2CF4}"/>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3895836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C8F71-4C9A-11E8-3249-0A1358AAAB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2AFA5B-A27B-0A64-FF9D-5214699F08F6}"/>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4" name="Footer Placeholder 3">
            <a:extLst>
              <a:ext uri="{FF2B5EF4-FFF2-40B4-BE49-F238E27FC236}">
                <a16:creationId xmlns:a16="http://schemas.microsoft.com/office/drawing/2014/main" id="{2E59D6B1-474E-F29A-24E8-A3981144CE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F9882F-5AE3-03AE-8335-12689B1D62E7}"/>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3176181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475288-32F8-3595-3C1A-ACA5E51B6C43}"/>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3" name="Footer Placeholder 2">
            <a:extLst>
              <a:ext uri="{FF2B5EF4-FFF2-40B4-BE49-F238E27FC236}">
                <a16:creationId xmlns:a16="http://schemas.microsoft.com/office/drawing/2014/main" id="{4EEB5984-82DE-3871-FC78-DD348EA433D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D5B5A3-E31D-BECB-8AEB-C9546397A05B}"/>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1357361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46EAD-BEBB-9E2E-1396-B065861B20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423ABA-1DC8-53F3-0292-F95D07DEF0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F65ADA-6383-A83C-C863-1132238998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E8078B-6C01-E140-AF41-B5CCD993AE52}"/>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6" name="Footer Placeholder 5">
            <a:extLst>
              <a:ext uri="{FF2B5EF4-FFF2-40B4-BE49-F238E27FC236}">
                <a16:creationId xmlns:a16="http://schemas.microsoft.com/office/drawing/2014/main" id="{E105A8E7-0D48-2316-4EF3-3C49D00FE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E3AC23-36FF-0C5C-DDE5-BBF71D68E3A2}"/>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47665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3E10C-9F74-26D5-2137-D635079DF2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C8C84D-0707-8D1F-3A44-425702A0F5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694419-6BDC-08D6-5FCF-26E1F166D6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F5B1B4-42F5-0F7C-5116-FB98D6BCBF72}"/>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6" name="Footer Placeholder 5">
            <a:extLst>
              <a:ext uri="{FF2B5EF4-FFF2-40B4-BE49-F238E27FC236}">
                <a16:creationId xmlns:a16="http://schemas.microsoft.com/office/drawing/2014/main" id="{A6A64D78-A9FB-6F15-88E4-B7E47A0BFF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D95170-237D-8644-DE11-A9C128ACE27B}"/>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2475352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76D0B-9CBF-C03C-4C32-34B04DC3C1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5C3585-CACC-ABBC-1346-B522BA5C2A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543EF-E6A1-FD62-60B4-E94DDC94203F}"/>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5" name="Footer Placeholder 4">
            <a:extLst>
              <a:ext uri="{FF2B5EF4-FFF2-40B4-BE49-F238E27FC236}">
                <a16:creationId xmlns:a16="http://schemas.microsoft.com/office/drawing/2014/main" id="{6447EAA3-316E-5568-46E5-84385DB5E2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BBB17D-7AB2-1024-A771-75F91BEC7617}"/>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4258943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169481-7E25-1C94-2ACD-A11172BCE7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FDA8BC-CCE8-69DE-3624-462B128047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37D275-5F67-9B01-B203-05A363D0FF72}"/>
              </a:ext>
            </a:extLst>
          </p:cNvPr>
          <p:cNvSpPr>
            <a:spLocks noGrp="1"/>
          </p:cNvSpPr>
          <p:nvPr>
            <p:ph type="dt" sz="half" idx="10"/>
          </p:nvPr>
        </p:nvSpPr>
        <p:spPr/>
        <p:txBody>
          <a:bodyPr/>
          <a:lstStyle/>
          <a:p>
            <a:fld id="{B4968C28-12EC-4A5C-93D3-A8C24ECDCAE7}" type="datetimeFigureOut">
              <a:rPr lang="en-GB" smtClean="0"/>
              <a:t>13/12/2023</a:t>
            </a:fld>
            <a:endParaRPr lang="en-GB"/>
          </a:p>
        </p:txBody>
      </p:sp>
      <p:sp>
        <p:nvSpPr>
          <p:cNvPr id="5" name="Footer Placeholder 4">
            <a:extLst>
              <a:ext uri="{FF2B5EF4-FFF2-40B4-BE49-F238E27FC236}">
                <a16:creationId xmlns:a16="http://schemas.microsoft.com/office/drawing/2014/main" id="{41F92B14-37ED-F0BE-7040-D2502E96CC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15A75-8FC2-C0F0-F226-8FA7482ECE5B}"/>
              </a:ext>
            </a:extLst>
          </p:cNvPr>
          <p:cNvSpPr>
            <a:spLocks noGrp="1"/>
          </p:cNvSpPr>
          <p:nvPr>
            <p:ph type="sldNum" sz="quarter" idx="12"/>
          </p:nvPr>
        </p:nvSpPr>
        <p:spPr/>
        <p:txBody>
          <a:bodyPr/>
          <a:lstStyle/>
          <a:p>
            <a:fld id="{8DECEF36-D29B-421A-A983-56CA7DAFB5F4}" type="slidenum">
              <a:rPr lang="en-GB" smtClean="0"/>
              <a:t>‹#›</a:t>
            </a:fld>
            <a:endParaRPr lang="en-GB"/>
          </a:p>
        </p:txBody>
      </p:sp>
    </p:spTree>
    <p:extLst>
      <p:ext uri="{BB962C8B-B14F-4D97-AF65-F5344CB8AC3E}">
        <p14:creationId xmlns:p14="http://schemas.microsoft.com/office/powerpoint/2010/main" val="992306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D93599-FB0E-9E7D-35FC-37F35BCD2B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9BA06F-252C-9D4A-B0AC-13E8FE1A0C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6937AB-30CC-4E4F-1E64-3A6DF59741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968C28-12EC-4A5C-93D3-A8C24ECDCAE7}" type="datetimeFigureOut">
              <a:rPr lang="en-GB" smtClean="0"/>
              <a:t>13/12/2023</a:t>
            </a:fld>
            <a:endParaRPr lang="en-GB"/>
          </a:p>
        </p:txBody>
      </p:sp>
      <p:sp>
        <p:nvSpPr>
          <p:cNvPr id="5" name="Footer Placeholder 4">
            <a:extLst>
              <a:ext uri="{FF2B5EF4-FFF2-40B4-BE49-F238E27FC236}">
                <a16:creationId xmlns:a16="http://schemas.microsoft.com/office/drawing/2014/main" id="{0E7F4DAA-56A2-CC7F-F5CD-E3CAA20B3A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7F80B6-C9AD-838D-722C-8CCB2CFCB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ECEF36-D29B-421A-A983-56CA7DAFB5F4}" type="slidenum">
              <a:rPr lang="en-GB" smtClean="0"/>
              <a:t>‹#›</a:t>
            </a:fld>
            <a:endParaRPr lang="en-GB"/>
          </a:p>
        </p:txBody>
      </p:sp>
    </p:spTree>
    <p:extLst>
      <p:ext uri="{BB962C8B-B14F-4D97-AF65-F5344CB8AC3E}">
        <p14:creationId xmlns:p14="http://schemas.microsoft.com/office/powerpoint/2010/main" val="11206453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C39C3-AC25-6C75-2A42-5E8531AC4993}"/>
              </a:ext>
            </a:extLst>
          </p:cNvPr>
          <p:cNvSpPr>
            <a:spLocks noGrp="1"/>
          </p:cNvSpPr>
          <p:nvPr>
            <p:ph type="ctrTitle"/>
          </p:nvPr>
        </p:nvSpPr>
        <p:spPr/>
        <p:txBody>
          <a:bodyPr/>
          <a:lstStyle/>
          <a:p>
            <a:r>
              <a:rPr lang="en-GB" dirty="0"/>
              <a:t>MARRIOTS BONVOY</a:t>
            </a:r>
          </a:p>
        </p:txBody>
      </p:sp>
      <p:sp>
        <p:nvSpPr>
          <p:cNvPr id="3" name="Subtitle 2">
            <a:extLst>
              <a:ext uri="{FF2B5EF4-FFF2-40B4-BE49-F238E27FC236}">
                <a16:creationId xmlns:a16="http://schemas.microsoft.com/office/drawing/2014/main" id="{CFBC4920-ACF4-1F48-445A-6C4B9660C63F}"/>
              </a:ext>
            </a:extLst>
          </p:cNvPr>
          <p:cNvSpPr>
            <a:spLocks noGrp="1"/>
          </p:cNvSpPr>
          <p:nvPr>
            <p:ph type="subTitle" idx="1"/>
          </p:nvPr>
        </p:nvSpPr>
        <p:spPr/>
        <p:txBody>
          <a:bodyPr/>
          <a:lstStyle/>
          <a:p>
            <a:endParaRPr lang="en-GB" dirty="0"/>
          </a:p>
          <a:p>
            <a:r>
              <a:rPr lang="en-GB" dirty="0"/>
              <a:t>Hilton hotels </a:t>
            </a:r>
            <a:r>
              <a:rPr lang="en-GB" dirty="0" err="1"/>
              <a:t>london</a:t>
            </a:r>
            <a:endParaRPr lang="en-GB" dirty="0"/>
          </a:p>
        </p:txBody>
      </p:sp>
    </p:spTree>
    <p:extLst>
      <p:ext uri="{BB962C8B-B14F-4D97-AF65-F5344CB8AC3E}">
        <p14:creationId xmlns:p14="http://schemas.microsoft.com/office/powerpoint/2010/main" val="2389237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6033-D93A-142F-41C9-BCD262DBAFB0}"/>
              </a:ext>
            </a:extLst>
          </p:cNvPr>
          <p:cNvSpPr>
            <a:spLocks noGrp="1"/>
          </p:cNvSpPr>
          <p:nvPr>
            <p:ph type="title"/>
          </p:nvPr>
        </p:nvSpPr>
        <p:spPr/>
        <p:txBody>
          <a:bodyPr/>
          <a:lstStyle/>
          <a:p>
            <a:r>
              <a:rPr lang="en-GB" dirty="0"/>
              <a:t>comparison</a:t>
            </a:r>
          </a:p>
        </p:txBody>
      </p:sp>
      <p:sp>
        <p:nvSpPr>
          <p:cNvPr id="3" name="Content Placeholder 2">
            <a:extLst>
              <a:ext uri="{FF2B5EF4-FFF2-40B4-BE49-F238E27FC236}">
                <a16:creationId xmlns:a16="http://schemas.microsoft.com/office/drawing/2014/main" id="{49AD9F4C-4125-E4A9-310B-3029F33BC5F8}"/>
              </a:ext>
            </a:extLst>
          </p:cNvPr>
          <p:cNvSpPr>
            <a:spLocks noGrp="1"/>
          </p:cNvSpPr>
          <p:nvPr>
            <p:ph idx="1"/>
          </p:nvPr>
        </p:nvSpPr>
        <p:spPr/>
        <p:txBody>
          <a:bodyPr/>
          <a:lstStyle/>
          <a:p>
            <a:pPr algn="l">
              <a:buFont typeface="Arial" panose="020B0604020202020204" pitchFamily="34" charset="0"/>
              <a:buChar char="•"/>
            </a:pPr>
            <a:r>
              <a:rPr lang="en-GB" sz="2000" b="0" i="0" dirty="0">
                <a:solidFill>
                  <a:srgbClr val="111111"/>
                </a:solidFill>
                <a:effectLst/>
                <a:latin typeface="+mj-lt"/>
              </a:rPr>
              <a:t>Hilton hotels are more expensive, whereas Marriott hotels are more affordable.</a:t>
            </a:r>
          </a:p>
          <a:p>
            <a:pPr algn="l">
              <a:buFont typeface="Arial" panose="020B0604020202020204" pitchFamily="34" charset="0"/>
              <a:buChar char="•"/>
            </a:pPr>
            <a:r>
              <a:rPr lang="en-GB" sz="2000" b="0" i="0" dirty="0">
                <a:solidFill>
                  <a:srgbClr val="111111"/>
                </a:solidFill>
                <a:effectLst/>
                <a:latin typeface="+mj-lt"/>
              </a:rPr>
              <a:t>Hilton has the Hilton Honors loyalty program, and Marriott has the Bonvoy rewards program.</a:t>
            </a:r>
          </a:p>
          <a:p>
            <a:pPr algn="l">
              <a:buFont typeface="Arial" panose="020B0604020202020204" pitchFamily="34" charset="0"/>
              <a:buChar char="•"/>
            </a:pPr>
            <a:r>
              <a:rPr lang="en-GB" sz="2000" b="0" i="0" dirty="0">
                <a:solidFill>
                  <a:srgbClr val="111111"/>
                </a:solidFill>
                <a:effectLst/>
                <a:latin typeface="+mj-lt"/>
              </a:rPr>
              <a:t>Hilton offers more high-class hotels, whereas Marriott focuses more on city and business hotels.</a:t>
            </a:r>
          </a:p>
          <a:p>
            <a:pPr algn="l">
              <a:buFont typeface="Arial" panose="020B0604020202020204" pitchFamily="34" charset="0"/>
              <a:buChar char="•"/>
            </a:pPr>
            <a:endParaRPr lang="en-GB" sz="2000" dirty="0">
              <a:solidFill>
                <a:srgbClr val="111111"/>
              </a:solidFill>
              <a:latin typeface="+mj-lt"/>
            </a:endParaRPr>
          </a:p>
          <a:p>
            <a:pPr algn="l">
              <a:buFont typeface="Arial" panose="020B0604020202020204" pitchFamily="34" charset="0"/>
              <a:buChar char="•"/>
            </a:pPr>
            <a:endParaRPr lang="en-GB" sz="2000" b="0" i="0" dirty="0">
              <a:solidFill>
                <a:srgbClr val="111111"/>
              </a:solidFill>
              <a:effectLst/>
              <a:latin typeface="+mj-lt"/>
            </a:endParaRPr>
          </a:p>
          <a:p>
            <a:pPr marL="0" indent="0" algn="l">
              <a:buNone/>
            </a:pPr>
            <a:r>
              <a:rPr lang="en-GB" sz="2000" dirty="0">
                <a:solidFill>
                  <a:srgbClr val="111111"/>
                </a:solidFill>
                <a:latin typeface="+mj-lt"/>
              </a:rPr>
              <a:t>Through these very few comparison we can see a lot of how these hotels could be marketed differently. For example, the Hilton hotels are pricier than the Marriotts therefore they could be used to target different audiences. Marriotts may target people more budget friendly who still want that luxury feel meanwhile Hiltons may target people who want a more luxurious feel while being able to spend the money on the extras that makes it more expensive.</a:t>
            </a:r>
            <a:endParaRPr lang="en-GB" sz="2000" b="0" i="0" dirty="0">
              <a:solidFill>
                <a:srgbClr val="111111"/>
              </a:solidFill>
              <a:effectLst/>
              <a:latin typeface="+mj-lt"/>
            </a:endParaRPr>
          </a:p>
          <a:p>
            <a:endParaRPr lang="en-GB" dirty="0"/>
          </a:p>
        </p:txBody>
      </p:sp>
    </p:spTree>
    <p:extLst>
      <p:ext uri="{BB962C8B-B14F-4D97-AF65-F5344CB8AC3E}">
        <p14:creationId xmlns:p14="http://schemas.microsoft.com/office/powerpoint/2010/main" val="1197458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38B1C-6C71-9DFD-4F77-9111689F774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0029ECD-DBA7-74B1-CA71-48A8BE0D01C6}"/>
              </a:ext>
            </a:extLst>
          </p:cNvPr>
          <p:cNvSpPr>
            <a:spLocks noGrp="1"/>
          </p:cNvSpPr>
          <p:nvPr>
            <p:ph idx="1"/>
          </p:nvPr>
        </p:nvSpPr>
        <p:spPr/>
        <p:txBody>
          <a:bodyPr>
            <a:normAutofit/>
          </a:bodyPr>
          <a:lstStyle/>
          <a:p>
            <a:r>
              <a:rPr lang="en-GB" sz="1400" dirty="0"/>
              <a:t>Both brands use a variety of different marketing strategies some the same some different</a:t>
            </a:r>
          </a:p>
          <a:p>
            <a:endParaRPr lang="en-GB" sz="1400" dirty="0"/>
          </a:p>
          <a:p>
            <a:pPr algn="l"/>
            <a:r>
              <a:rPr lang="en-GB" sz="1400" dirty="0"/>
              <a:t>from research I have found this information below</a:t>
            </a:r>
          </a:p>
          <a:p>
            <a:pPr algn="l"/>
            <a:endParaRPr lang="en-GB" sz="1400" dirty="0"/>
          </a:p>
          <a:p>
            <a:pPr algn="l"/>
            <a:r>
              <a:rPr lang="en-GB" sz="1400" b="0" i="0" dirty="0">
                <a:solidFill>
                  <a:srgbClr val="171719"/>
                </a:solidFill>
                <a:effectLst/>
                <a:latin typeface="acumin-pro"/>
              </a:rPr>
              <a:t>Since the start of Covid, Hilton has outperformed Marriott, largely aided by its higher exposure to mainstream hotel chains. These hotels were more resilient through the pandemic, supported by essential business travellers. Hilton is also more skewed towards franchised contracts than Marriott, with franchised fee revenues tending to be less exposed to cyclical risk than managed contracts that are dependent on incentive fees </a:t>
            </a:r>
          </a:p>
          <a:p>
            <a:pPr algn="l"/>
            <a:endParaRPr lang="en-GB" sz="1400" dirty="0">
              <a:solidFill>
                <a:srgbClr val="171719"/>
              </a:solidFill>
              <a:latin typeface="acumin-pro"/>
            </a:endParaRPr>
          </a:p>
          <a:p>
            <a:pPr algn="l"/>
            <a:r>
              <a:rPr lang="en-GB" sz="1400" dirty="0">
                <a:solidFill>
                  <a:srgbClr val="171719"/>
                </a:solidFill>
                <a:latin typeface="acumin-pro"/>
              </a:rPr>
              <a:t>This tells us that even during the covid pandemic Hilton still maintained strong business by supporting other business people during a pandemic</a:t>
            </a:r>
          </a:p>
          <a:p>
            <a:pPr algn="l"/>
            <a:r>
              <a:rPr lang="en-GB" sz="1400" dirty="0">
                <a:solidFill>
                  <a:srgbClr val="171719"/>
                </a:solidFill>
                <a:latin typeface="acumin-pro"/>
              </a:rPr>
              <a:t>However the Hilton does target more business travellers and </a:t>
            </a:r>
            <a:r>
              <a:rPr lang="en-GB" sz="1400" dirty="0" err="1">
                <a:solidFill>
                  <a:srgbClr val="171719"/>
                </a:solidFill>
                <a:latin typeface="acumin-pro"/>
              </a:rPr>
              <a:t>marriots</a:t>
            </a:r>
            <a:r>
              <a:rPr lang="en-GB" sz="1400" dirty="0">
                <a:solidFill>
                  <a:srgbClr val="171719"/>
                </a:solidFill>
                <a:latin typeface="acumin-pro"/>
              </a:rPr>
              <a:t> try to target more families which is more </a:t>
            </a:r>
            <a:r>
              <a:rPr lang="en-GB" sz="1400" dirty="0" err="1">
                <a:solidFill>
                  <a:srgbClr val="171719"/>
                </a:solidFill>
                <a:latin typeface="acumin-pro"/>
              </a:rPr>
              <a:t>convieniant</a:t>
            </a:r>
            <a:r>
              <a:rPr lang="en-GB" sz="1400" dirty="0">
                <a:solidFill>
                  <a:srgbClr val="171719"/>
                </a:solidFill>
                <a:latin typeface="acumin-pro"/>
              </a:rPr>
              <a:t> for most people</a:t>
            </a:r>
            <a:endParaRPr lang="en-GB" sz="1400" dirty="0"/>
          </a:p>
        </p:txBody>
      </p:sp>
    </p:spTree>
    <p:extLst>
      <p:ext uri="{BB962C8B-B14F-4D97-AF65-F5344CB8AC3E}">
        <p14:creationId xmlns:p14="http://schemas.microsoft.com/office/powerpoint/2010/main" val="1755070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8D6AA-A342-E8E1-D7C5-DCE174A223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8B42A40-00A0-B10D-BAE8-7EACCFF4D7B5}"/>
              </a:ext>
            </a:extLst>
          </p:cNvPr>
          <p:cNvSpPr>
            <a:spLocks noGrp="1"/>
          </p:cNvSpPr>
          <p:nvPr>
            <p:ph idx="1"/>
          </p:nvPr>
        </p:nvSpPr>
        <p:spPr/>
        <p:txBody>
          <a:bodyPr>
            <a:normAutofit/>
          </a:bodyPr>
          <a:lstStyle/>
          <a:p>
            <a:r>
              <a:rPr lang="en-GB" sz="2000" dirty="0"/>
              <a:t>Through offering  different products for the right </a:t>
            </a:r>
            <a:r>
              <a:rPr lang="en-GB" sz="2000" dirty="0" err="1"/>
              <a:t>audeinces</a:t>
            </a:r>
            <a:r>
              <a:rPr lang="en-GB" sz="2000" dirty="0"/>
              <a:t> we can see that the </a:t>
            </a:r>
            <a:r>
              <a:rPr lang="en-GB" sz="2000" dirty="0" err="1"/>
              <a:t>marriots</a:t>
            </a:r>
            <a:r>
              <a:rPr lang="en-GB" sz="2000" dirty="0"/>
              <a:t> would market itself to meet the needs for a family , this could be offering deals on a large family room or offering free meals for kids or so on , Hilton on the other hand could market theirs towards the more luxury side that business travellers would want.</a:t>
            </a:r>
          </a:p>
          <a:p>
            <a:endParaRPr lang="en-GB" sz="2000" dirty="0"/>
          </a:p>
          <a:p>
            <a:endParaRPr lang="en-GB" sz="2000" dirty="0"/>
          </a:p>
          <a:p>
            <a:r>
              <a:rPr lang="en-GB" sz="2000" b="0" i="0" dirty="0">
                <a:solidFill>
                  <a:srgbClr val="111111"/>
                </a:solidFill>
                <a:effectLst/>
                <a:latin typeface="-apple-system"/>
              </a:rPr>
              <a:t>Hilton’s comprehensive loyalty program makes their hotels attractive to frequent travelers.This is a good way of making their customers want to come more frequently as they feel appreciated by the company</a:t>
            </a:r>
          </a:p>
          <a:p>
            <a:endParaRPr lang="en-GB" sz="2000" dirty="0"/>
          </a:p>
        </p:txBody>
      </p:sp>
    </p:spTree>
    <p:extLst>
      <p:ext uri="{BB962C8B-B14F-4D97-AF65-F5344CB8AC3E}">
        <p14:creationId xmlns:p14="http://schemas.microsoft.com/office/powerpoint/2010/main" val="3246106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7689-7CE0-27CA-7FB6-3462F7492E0F}"/>
              </a:ext>
            </a:extLst>
          </p:cNvPr>
          <p:cNvSpPr>
            <a:spLocks noGrp="1"/>
          </p:cNvSpPr>
          <p:nvPr>
            <p:ph type="title"/>
          </p:nvPr>
        </p:nvSpPr>
        <p:spPr/>
        <p:txBody>
          <a:bodyPr/>
          <a:lstStyle/>
          <a:p>
            <a:r>
              <a:rPr lang="en-GB" dirty="0"/>
              <a:t>This a comparison of what Hiltons and </a:t>
            </a:r>
            <a:r>
              <a:rPr lang="en-GB" dirty="0" err="1"/>
              <a:t>marriots</a:t>
            </a:r>
            <a:r>
              <a:rPr lang="en-GB" dirty="0"/>
              <a:t> loyalty scheme</a:t>
            </a:r>
          </a:p>
        </p:txBody>
      </p:sp>
      <p:sp>
        <p:nvSpPr>
          <p:cNvPr id="3" name="Text Placeholder 2">
            <a:extLst>
              <a:ext uri="{FF2B5EF4-FFF2-40B4-BE49-F238E27FC236}">
                <a16:creationId xmlns:a16="http://schemas.microsoft.com/office/drawing/2014/main" id="{319CEB6E-9058-6EA0-CADF-DC9C26D7D2F8}"/>
              </a:ext>
            </a:extLst>
          </p:cNvPr>
          <p:cNvSpPr>
            <a:spLocks noGrp="1"/>
          </p:cNvSpPr>
          <p:nvPr>
            <p:ph type="body" idx="1"/>
          </p:nvPr>
        </p:nvSpPr>
        <p:spPr/>
        <p:txBody>
          <a:bodyPr/>
          <a:lstStyle/>
          <a:p>
            <a:r>
              <a:rPr lang="en-GB" dirty="0" err="1"/>
              <a:t>hiltons</a:t>
            </a:r>
            <a:endParaRPr lang="en-GB" dirty="0"/>
          </a:p>
        </p:txBody>
      </p:sp>
      <p:sp>
        <p:nvSpPr>
          <p:cNvPr id="4" name="Content Placeholder 3">
            <a:extLst>
              <a:ext uri="{FF2B5EF4-FFF2-40B4-BE49-F238E27FC236}">
                <a16:creationId xmlns:a16="http://schemas.microsoft.com/office/drawing/2014/main" id="{05867E41-865A-B35D-24EA-D058B3110FFA}"/>
              </a:ext>
            </a:extLst>
          </p:cNvPr>
          <p:cNvSpPr>
            <a:spLocks noGrp="1"/>
          </p:cNvSpPr>
          <p:nvPr>
            <p:ph sz="half" idx="2"/>
          </p:nvPr>
        </p:nvSpPr>
        <p:spPr/>
        <p:txBody>
          <a:bodyPr>
            <a:normAutofit/>
          </a:bodyPr>
          <a:lstStyle/>
          <a:p>
            <a:pPr algn="l">
              <a:buFont typeface="Arial" panose="020B0604020202020204" pitchFamily="34" charset="0"/>
              <a:buChar char="•"/>
            </a:pPr>
            <a:r>
              <a:rPr lang="en-GB" sz="2400" b="0" i="0" dirty="0">
                <a:solidFill>
                  <a:srgbClr val="1D1D1D"/>
                </a:solidFill>
                <a:effectLst/>
                <a:latin typeface="Poppins" panose="020B0502040204020203" pitchFamily="2" charset="0"/>
              </a:rPr>
              <a:t>Member: 0-6 nights</a:t>
            </a:r>
          </a:p>
          <a:p>
            <a:pPr algn="l">
              <a:buFont typeface="Arial" panose="020B0604020202020204" pitchFamily="34" charset="0"/>
              <a:buChar char="•"/>
            </a:pPr>
            <a:r>
              <a:rPr lang="en-GB" sz="2400" b="0" i="0" dirty="0">
                <a:solidFill>
                  <a:srgbClr val="1D1D1D"/>
                </a:solidFill>
                <a:effectLst/>
                <a:latin typeface="Poppins" panose="020B0502040204020203" pitchFamily="2" charset="0"/>
              </a:rPr>
              <a:t>Silver: 7+ nights</a:t>
            </a:r>
          </a:p>
          <a:p>
            <a:pPr algn="l">
              <a:buFont typeface="Arial" panose="020B0604020202020204" pitchFamily="34" charset="0"/>
              <a:buChar char="•"/>
            </a:pPr>
            <a:r>
              <a:rPr lang="en-GB" sz="2400" b="0" i="0" dirty="0">
                <a:solidFill>
                  <a:srgbClr val="1D1D1D"/>
                </a:solidFill>
                <a:effectLst/>
                <a:latin typeface="Poppins" panose="020B0502040204020203" pitchFamily="2" charset="0"/>
              </a:rPr>
              <a:t>Gold: 28+ nights</a:t>
            </a:r>
          </a:p>
          <a:p>
            <a:pPr algn="l">
              <a:buFont typeface="Arial" panose="020B0604020202020204" pitchFamily="34" charset="0"/>
              <a:buChar char="•"/>
            </a:pPr>
            <a:r>
              <a:rPr lang="en-GB" sz="2400" b="0" i="0" dirty="0">
                <a:solidFill>
                  <a:srgbClr val="1D1D1D"/>
                </a:solidFill>
                <a:effectLst/>
                <a:latin typeface="Poppins" panose="020B0502040204020203" pitchFamily="2" charset="0"/>
              </a:rPr>
              <a:t>Diamond: 42+ nights</a:t>
            </a:r>
          </a:p>
          <a:p>
            <a:endParaRPr lang="en-GB" dirty="0"/>
          </a:p>
        </p:txBody>
      </p:sp>
      <p:sp>
        <p:nvSpPr>
          <p:cNvPr id="5" name="Text Placeholder 4">
            <a:extLst>
              <a:ext uri="{FF2B5EF4-FFF2-40B4-BE49-F238E27FC236}">
                <a16:creationId xmlns:a16="http://schemas.microsoft.com/office/drawing/2014/main" id="{CC5CD5DA-5F25-ECD9-1969-7402C4A336CD}"/>
              </a:ext>
            </a:extLst>
          </p:cNvPr>
          <p:cNvSpPr>
            <a:spLocks noGrp="1"/>
          </p:cNvSpPr>
          <p:nvPr>
            <p:ph type="body" sz="quarter" idx="3"/>
          </p:nvPr>
        </p:nvSpPr>
        <p:spPr/>
        <p:txBody>
          <a:bodyPr/>
          <a:lstStyle/>
          <a:p>
            <a:r>
              <a:rPr lang="en-GB" dirty="0" err="1"/>
              <a:t>marriots</a:t>
            </a:r>
            <a:endParaRPr lang="en-GB" dirty="0"/>
          </a:p>
        </p:txBody>
      </p:sp>
      <p:sp>
        <p:nvSpPr>
          <p:cNvPr id="6" name="Content Placeholder 5">
            <a:extLst>
              <a:ext uri="{FF2B5EF4-FFF2-40B4-BE49-F238E27FC236}">
                <a16:creationId xmlns:a16="http://schemas.microsoft.com/office/drawing/2014/main" id="{9624C4DD-C0BA-E806-B56D-9E0A84F0C273}"/>
              </a:ext>
            </a:extLst>
          </p:cNvPr>
          <p:cNvSpPr>
            <a:spLocks noGrp="1"/>
          </p:cNvSpPr>
          <p:nvPr>
            <p:ph sz="quarter" idx="4"/>
          </p:nvPr>
        </p:nvSpPr>
        <p:spPr/>
        <p:txBody>
          <a:bodyPr>
            <a:normAutofit/>
          </a:bodyPr>
          <a:lstStyle/>
          <a:p>
            <a:pPr algn="l">
              <a:buFont typeface="Arial" panose="020B0604020202020204" pitchFamily="34" charset="0"/>
              <a:buChar char="•"/>
            </a:pPr>
            <a:r>
              <a:rPr lang="en-GB" sz="2200" b="0" i="0" dirty="0">
                <a:solidFill>
                  <a:srgbClr val="1D1D1D"/>
                </a:solidFill>
                <a:effectLst/>
                <a:latin typeface="Poppins" panose="00000500000000000000" pitchFamily="2" charset="0"/>
              </a:rPr>
              <a:t>Member: 0-9 nights per year</a:t>
            </a:r>
          </a:p>
          <a:p>
            <a:pPr algn="l">
              <a:buFont typeface="Arial" panose="020B0604020202020204" pitchFamily="34" charset="0"/>
              <a:buChar char="•"/>
            </a:pPr>
            <a:r>
              <a:rPr lang="en-GB" sz="2200" b="0" i="0" dirty="0">
                <a:solidFill>
                  <a:srgbClr val="1D1D1D"/>
                </a:solidFill>
                <a:effectLst/>
                <a:latin typeface="Poppins" panose="00000500000000000000" pitchFamily="2" charset="0"/>
              </a:rPr>
              <a:t>Silver Elite: 10 nights per year</a:t>
            </a:r>
          </a:p>
          <a:p>
            <a:pPr algn="l">
              <a:buFont typeface="Arial" panose="020B0604020202020204" pitchFamily="34" charset="0"/>
              <a:buChar char="•"/>
            </a:pPr>
            <a:r>
              <a:rPr lang="en-GB" sz="2200" b="0" i="0" dirty="0">
                <a:solidFill>
                  <a:srgbClr val="1D1D1D"/>
                </a:solidFill>
                <a:effectLst/>
                <a:latin typeface="Poppins" panose="00000500000000000000" pitchFamily="2" charset="0"/>
              </a:rPr>
              <a:t>Gold Elite: 25 nights per year</a:t>
            </a:r>
          </a:p>
          <a:p>
            <a:pPr algn="l">
              <a:buFont typeface="Arial" panose="020B0604020202020204" pitchFamily="34" charset="0"/>
              <a:buChar char="•"/>
            </a:pPr>
            <a:r>
              <a:rPr lang="en-GB" sz="2200" b="0" i="0" dirty="0">
                <a:solidFill>
                  <a:srgbClr val="1D1D1D"/>
                </a:solidFill>
                <a:effectLst/>
                <a:latin typeface="Poppins" panose="00000500000000000000" pitchFamily="2" charset="0"/>
              </a:rPr>
              <a:t>Platinum Elite: 50 nights per year</a:t>
            </a:r>
          </a:p>
          <a:p>
            <a:pPr algn="l">
              <a:buFont typeface="Arial" panose="020B0604020202020204" pitchFamily="34" charset="0"/>
              <a:buChar char="•"/>
            </a:pPr>
            <a:r>
              <a:rPr lang="en-GB" sz="2200" b="0" i="0" dirty="0">
                <a:solidFill>
                  <a:srgbClr val="1D1D1D"/>
                </a:solidFill>
                <a:effectLst/>
                <a:latin typeface="Poppins" panose="00000500000000000000" pitchFamily="2" charset="0"/>
              </a:rPr>
              <a:t>Titanium Elite: 75 nights per year</a:t>
            </a:r>
          </a:p>
          <a:p>
            <a:pPr algn="l">
              <a:buFont typeface="Arial" panose="020B0604020202020204" pitchFamily="34" charset="0"/>
              <a:buChar char="•"/>
            </a:pPr>
            <a:r>
              <a:rPr lang="en-GB" sz="2200" b="0" i="0" dirty="0">
                <a:solidFill>
                  <a:srgbClr val="1D1D1D"/>
                </a:solidFill>
                <a:effectLst/>
                <a:latin typeface="Poppins" panose="00000500000000000000" pitchFamily="2" charset="0"/>
              </a:rPr>
              <a:t>Ambassador Elite: 100 nights per year and $20,000 in spending</a:t>
            </a:r>
          </a:p>
          <a:p>
            <a:endParaRPr lang="en-GB" dirty="0"/>
          </a:p>
        </p:txBody>
      </p:sp>
    </p:spTree>
    <p:extLst>
      <p:ext uri="{BB962C8B-B14F-4D97-AF65-F5344CB8AC3E}">
        <p14:creationId xmlns:p14="http://schemas.microsoft.com/office/powerpoint/2010/main" val="2646868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37C4041-5636-C450-1674-85DBBDDC9ADF}"/>
              </a:ext>
            </a:extLst>
          </p:cNvPr>
          <p:cNvSpPr>
            <a:spLocks noGrp="1"/>
          </p:cNvSpPr>
          <p:nvPr>
            <p:ph type="title"/>
          </p:nvPr>
        </p:nvSpPr>
        <p:spPr/>
        <p:txBody>
          <a:bodyPr/>
          <a:lstStyle/>
          <a:p>
            <a:endParaRPr lang="en-GB" dirty="0"/>
          </a:p>
        </p:txBody>
      </p:sp>
      <p:sp>
        <p:nvSpPr>
          <p:cNvPr id="8" name="Content Placeholder 7">
            <a:extLst>
              <a:ext uri="{FF2B5EF4-FFF2-40B4-BE49-F238E27FC236}">
                <a16:creationId xmlns:a16="http://schemas.microsoft.com/office/drawing/2014/main" id="{0BDD8F73-C825-F80B-B173-E3E1ECB30C8B}"/>
              </a:ext>
            </a:extLst>
          </p:cNvPr>
          <p:cNvSpPr>
            <a:spLocks noGrp="1"/>
          </p:cNvSpPr>
          <p:nvPr>
            <p:ph idx="1"/>
          </p:nvPr>
        </p:nvSpPr>
        <p:spPr/>
        <p:txBody>
          <a:bodyPr>
            <a:normAutofit lnSpcReduction="10000"/>
          </a:bodyPr>
          <a:lstStyle/>
          <a:p>
            <a:r>
              <a:rPr lang="en-GB" sz="2400" dirty="0"/>
              <a:t>From the previous slide we can see  that to gain rewards the </a:t>
            </a:r>
            <a:r>
              <a:rPr lang="en-GB" sz="2400" dirty="0" err="1"/>
              <a:t>marriots</a:t>
            </a:r>
            <a:r>
              <a:rPr lang="en-GB" sz="2400" dirty="0"/>
              <a:t> hotel is slightly more demanding than Hiltons. This could throw some people off into thinking the Hiltons is a way better option. However this is far from the case and I believe its all down to personal preference and what is more convenient for what suits the customer</a:t>
            </a:r>
            <a:r>
              <a:rPr lang="en-GB" dirty="0"/>
              <a:t>. </a:t>
            </a:r>
          </a:p>
          <a:p>
            <a:endParaRPr lang="en-GB" dirty="0"/>
          </a:p>
          <a:p>
            <a:pPr algn="l"/>
            <a:r>
              <a:rPr lang="en-GB" sz="2100" b="1" i="0" dirty="0">
                <a:effectLst/>
                <a:latin typeface="+mj-lt"/>
              </a:rPr>
              <a:t>Hilton Honors offer a status match program where you can request a match by providing proof of your status with other loyalty programs through their dedicated matching website. This allows you to attain a corresponding tier status with Hilton Honors and enjoy the associated benefits.</a:t>
            </a:r>
          </a:p>
          <a:p>
            <a:pPr algn="l"/>
            <a:r>
              <a:rPr lang="en-GB" sz="2100" b="1" i="0" dirty="0">
                <a:effectLst/>
                <a:latin typeface="+mj-lt"/>
              </a:rPr>
              <a:t>On the other hand, Marriott Bonvoy does not offer a formal status match program, which can be considered a disadvantage compared to Hilton Honors when it comes to obtaining elite status benefits.</a:t>
            </a:r>
          </a:p>
          <a:p>
            <a:endParaRPr lang="en-GB" dirty="0"/>
          </a:p>
        </p:txBody>
      </p:sp>
    </p:spTree>
    <p:extLst>
      <p:ext uri="{BB962C8B-B14F-4D97-AF65-F5344CB8AC3E}">
        <p14:creationId xmlns:p14="http://schemas.microsoft.com/office/powerpoint/2010/main" val="1930681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8956B-575F-65BD-3D5A-DF11C8B2E1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EDFEF6-C94E-753F-AEF1-3FFA30E78E8E}"/>
              </a:ext>
            </a:extLst>
          </p:cNvPr>
          <p:cNvSpPr>
            <a:spLocks noGrp="1"/>
          </p:cNvSpPr>
          <p:nvPr>
            <p:ph idx="1"/>
          </p:nvPr>
        </p:nvSpPr>
        <p:spPr/>
        <p:txBody>
          <a:bodyPr/>
          <a:lstStyle/>
          <a:p>
            <a:endParaRPr lang="en-GB" dirty="0"/>
          </a:p>
          <a:p>
            <a:endParaRPr lang="en-GB" dirty="0"/>
          </a:p>
          <a:p>
            <a:r>
              <a:rPr lang="en-GB" dirty="0"/>
              <a:t>To conclude the comparison both brands have a similar and different marketing strategy than </a:t>
            </a:r>
            <a:r>
              <a:rPr lang="en-GB" dirty="0" err="1"/>
              <a:t>eachother</a:t>
            </a:r>
            <a:r>
              <a:rPr lang="en-GB" dirty="0"/>
              <a:t>. However both brands are extremely successful in the guests  and hospitality services. Neither of the brands have any bad marketing strategies , Only difference is who they are marketing too and how successful they are in marketing themselves as a brand.</a:t>
            </a:r>
          </a:p>
        </p:txBody>
      </p:sp>
    </p:spTree>
    <p:extLst>
      <p:ext uri="{BB962C8B-B14F-4D97-AF65-F5344CB8AC3E}">
        <p14:creationId xmlns:p14="http://schemas.microsoft.com/office/powerpoint/2010/main" val="15302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8DFD-4217-ABFD-EA7E-801191975A4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EC22758-0758-DB93-1198-35830D4698A4}"/>
              </a:ext>
            </a:extLst>
          </p:cNvPr>
          <p:cNvSpPr>
            <a:spLocks noGrp="1"/>
          </p:cNvSpPr>
          <p:nvPr>
            <p:ph idx="1"/>
          </p:nvPr>
        </p:nvSpPr>
        <p:spPr/>
        <p:txBody>
          <a:bodyPr/>
          <a:lstStyle/>
          <a:p>
            <a:r>
              <a:rPr lang="en-GB" dirty="0"/>
              <a:t>Hiltons and Marriot's both use SWOT analysis and PESTLE to strategically market their company's extremely well. In my opinion Marriotts will have a major advantage in the future as they capability to expand their branch to other countries is higher than the Hiltons. However Hiltons luxurious resorts allows them to host more expensive guests at a higher cost which could allow them to bring more revenue in that the Marriotts due to the high demand in business travel in our times currently. They both have amazing marketing strategies which is their reason for such success.</a:t>
            </a:r>
          </a:p>
        </p:txBody>
      </p:sp>
    </p:spTree>
    <p:extLst>
      <p:ext uri="{BB962C8B-B14F-4D97-AF65-F5344CB8AC3E}">
        <p14:creationId xmlns:p14="http://schemas.microsoft.com/office/powerpoint/2010/main" val="4247023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744</Words>
  <Application>Microsoft Office PowerPoint</Application>
  <PresentationFormat>Widescreen</PresentationFormat>
  <Paragraphs>43</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acumin-pro</vt:lpstr>
      <vt:lpstr>-apple-system</vt:lpstr>
      <vt:lpstr>Arial</vt:lpstr>
      <vt:lpstr>Calibri</vt:lpstr>
      <vt:lpstr>Calibri Light</vt:lpstr>
      <vt:lpstr>Poppins</vt:lpstr>
      <vt:lpstr>Office Theme</vt:lpstr>
      <vt:lpstr>MARRIOTS BONVOY</vt:lpstr>
      <vt:lpstr>comparison</vt:lpstr>
      <vt:lpstr>PowerPoint Presentation</vt:lpstr>
      <vt:lpstr>PowerPoint Presentation</vt:lpstr>
      <vt:lpstr>This a comparison of what Hiltons and marriots loyalty scheme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MARRIOTS BONVOY</dc:title>
  <dc:creator>milton cory jay anderson</dc:creator>
  <cp:lastModifiedBy>milton cory jay anderson</cp:lastModifiedBy>
  <cp:revision>1</cp:revision>
  <dcterms:created xsi:type="dcterms:W3CDTF">2023-12-13T21:39:31Z</dcterms:created>
  <dcterms:modified xsi:type="dcterms:W3CDTF">2023-12-13T22:45:59Z</dcterms:modified>
</cp:coreProperties>
</file>