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39" r:id="rId1"/>
  </p:sldMasterIdLst>
  <p:notesMasterIdLst>
    <p:notesMasterId r:id="rId14"/>
  </p:notesMasterIdLst>
  <p:sldIdLst>
    <p:sldId id="256" r:id="rId2"/>
    <p:sldId id="262" r:id="rId3"/>
    <p:sldId id="266" r:id="rId4"/>
    <p:sldId id="264" r:id="rId5"/>
    <p:sldId id="267" r:id="rId6"/>
    <p:sldId id="259" r:id="rId7"/>
    <p:sldId id="260" r:id="rId8"/>
    <p:sldId id="261" r:id="rId9"/>
    <p:sldId id="258" r:id="rId10"/>
    <p:sldId id="257" r:id="rId11"/>
    <p:sldId id="263" r:id="rId12"/>
    <p:sldId id="265" r:id="rId13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CB3057B-A368-32BC-BD2A-D0FC60F3BED5}" v="664" dt="2021-01-05T15:54:46.330"/>
    <p1510:client id="{5337E3DB-DBF1-4DB1-9B93-B433EF093B11}" v="491" dt="2021-01-02T16:22:26.710"/>
    <p1510:client id="{597F0181-2A11-929F-5EB3-D0715572047C}" v="5007" dt="2021-01-06T22:21:08.403"/>
    <p1510:client id="{9CB3D4C6-209B-DBBF-CAAA-3CAA802882D2}" v="138" dt="2021-01-02T16:42:47.299"/>
    <p1510:client id="{AB763501-5BDC-BA20-807C-2096EFCF245D}" v="1899" dt="2021-01-06T13:44:27.868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E929F9F4-4A8F-4326-A1B4-22849713DDAB}" styleName="Dark Style 1 – Accent 4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wholeTbl>
    <a:band1H>
      <a:tcStyle>
        <a:tcBdr/>
        <a:fill>
          <a:solidFill>
            <a:schemeClr val="accent4">
              <a:shade val="60000"/>
            </a:schemeClr>
          </a:solidFill>
        </a:fill>
      </a:tcStyle>
    </a:band1H>
    <a:band1V>
      <a:tcStyle>
        <a:tcBdr/>
        <a:fill>
          <a:solidFill>
            <a:schemeClr val="accent4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4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4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4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D03447BB-5D67-496B-8E87-E561075AD55C}" styleName="Dark Style 1 – Accent 3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wholeTbl>
    <a:band1H>
      <a:tcStyle>
        <a:tcBdr/>
        <a:fill>
          <a:solidFill>
            <a:schemeClr val="accent3">
              <a:shade val="60000"/>
            </a:schemeClr>
          </a:solidFill>
        </a:fill>
      </a:tcStyle>
    </a:band1H>
    <a:band1V>
      <a:tcStyle>
        <a:tcBdr/>
        <a:fill>
          <a:solidFill>
            <a:schemeClr val="accent3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3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3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3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7E9639D4-E3E2-4D34-9284-5A2195B3D0D7}" styleName="Light Style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  <a:top>
            <a:lnRef idx="1">
              <a:schemeClr val="tx1"/>
            </a:lnRef>
          </a:top>
          <a:bottom>
            <a:lnRef idx="1">
              <a:schemeClr val="tx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tx1"/>
            </a:lnRef>
          </a:top>
          <a:bottom>
            <a:lnRef idx="1">
              <a:schemeClr val="tx1"/>
            </a:lnRef>
          </a:bottom>
        </a:tcBdr>
      </a:tcStyle>
    </a:band1H>
    <a:band1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1V>
    <a:band2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tx1"/>
        </a:fillRef>
      </a:tcStyle>
    </a:firstRow>
  </a:tblStyle>
  <a:tblStyle styleId="{306799F8-075E-4A3A-A7F6-7FBC6576F1A4}" styleName="Themed Style 2 – Accent 3">
    <a:tblBg>
      <a:fillRef idx="3">
        <a:schemeClr val="accent3"/>
      </a:fillRef>
      <a:effectRef idx="3">
        <a:schemeClr val="accent3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3">
                <a:tint val="50000"/>
              </a:schemeClr>
            </a:lnRef>
          </a:left>
          <a:right>
            <a:lnRef idx="1">
              <a:schemeClr val="accent3">
                <a:tint val="50000"/>
              </a:schemeClr>
            </a:lnRef>
          </a:right>
          <a:top>
            <a:lnRef idx="1">
              <a:schemeClr val="accent3">
                <a:tint val="50000"/>
              </a:schemeClr>
            </a:lnRef>
          </a:top>
          <a:bottom>
            <a:lnRef idx="1">
              <a:schemeClr val="accent3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81" d="100"/>
          <a:sy n="81" d="100"/>
        </p:scale>
        <p:origin x="725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E719353-4B82-4052-8F9B-B032875CD226}" type="doc">
      <dgm:prSet loTypeId="urn:microsoft.com/office/officeart/2018/2/layout/IconCircle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GB"/>
        </a:p>
      </dgm:t>
    </dgm:pt>
    <dgm:pt modelId="{B111873A-DCC1-4FA4-A0A1-E143F5AE3E41}">
      <dgm:prSet phldrT="[Text]" phldr="0"/>
      <dgm:spPr/>
      <dgm:t>
        <a:bodyPr/>
        <a:lstStyle/>
        <a:p>
          <a:pPr>
            <a:lnSpc>
              <a:spcPct val="100000"/>
            </a:lnSpc>
          </a:pPr>
          <a:r>
            <a:rPr lang="en-GB" dirty="0">
              <a:latin typeface="Univers Condensed" panose="020F0302020204030204"/>
            </a:rPr>
            <a:t>Bouldering Wall</a:t>
          </a:r>
          <a:endParaRPr lang="en-GB" dirty="0"/>
        </a:p>
      </dgm:t>
    </dgm:pt>
    <dgm:pt modelId="{80925ED0-2BE2-4CA1-B247-0F47211C57B5}" type="parTrans" cxnId="{13C0A30A-6D13-4942-A612-6922FC080C01}">
      <dgm:prSet/>
      <dgm:spPr/>
      <dgm:t>
        <a:bodyPr/>
        <a:lstStyle/>
        <a:p>
          <a:endParaRPr lang="en-GB"/>
        </a:p>
      </dgm:t>
    </dgm:pt>
    <dgm:pt modelId="{20D74B9A-8B13-4F9B-9D28-7933648DA9AE}" type="sibTrans" cxnId="{13C0A30A-6D13-4942-A612-6922FC080C01}">
      <dgm:prSet/>
      <dgm:spPr/>
      <dgm:t>
        <a:bodyPr/>
        <a:lstStyle/>
        <a:p>
          <a:pPr>
            <a:lnSpc>
              <a:spcPct val="100000"/>
            </a:lnSpc>
          </a:pPr>
          <a:endParaRPr lang="en-GB"/>
        </a:p>
      </dgm:t>
    </dgm:pt>
    <dgm:pt modelId="{592AB1D6-789A-4CDC-8E19-E46D3057A201}">
      <dgm:prSet phldrT="[Text]" phldr="0"/>
      <dgm:spPr/>
      <dgm:t>
        <a:bodyPr/>
        <a:lstStyle/>
        <a:p>
          <a:pPr>
            <a:lnSpc>
              <a:spcPct val="100000"/>
            </a:lnSpc>
          </a:pPr>
          <a:r>
            <a:rPr lang="en-GB" dirty="0">
              <a:latin typeface="Univers Condensed" panose="020F0302020204030204"/>
            </a:rPr>
            <a:t>Tents</a:t>
          </a:r>
          <a:endParaRPr lang="en-GB" dirty="0"/>
        </a:p>
      </dgm:t>
    </dgm:pt>
    <dgm:pt modelId="{E377B4EC-8BC1-4DDA-963B-A057E489E97A}" type="parTrans" cxnId="{9E9726DB-E795-4682-853D-8BBBE5E6C38A}">
      <dgm:prSet/>
      <dgm:spPr/>
      <dgm:t>
        <a:bodyPr/>
        <a:lstStyle/>
        <a:p>
          <a:endParaRPr lang="en-GB"/>
        </a:p>
      </dgm:t>
    </dgm:pt>
    <dgm:pt modelId="{90E740F2-0AFD-4401-8F03-D48E95EA07C3}" type="sibTrans" cxnId="{9E9726DB-E795-4682-853D-8BBBE5E6C38A}">
      <dgm:prSet/>
      <dgm:spPr/>
      <dgm:t>
        <a:bodyPr/>
        <a:lstStyle/>
        <a:p>
          <a:pPr>
            <a:lnSpc>
              <a:spcPct val="100000"/>
            </a:lnSpc>
          </a:pPr>
          <a:endParaRPr lang="en-GB"/>
        </a:p>
      </dgm:t>
    </dgm:pt>
    <dgm:pt modelId="{E8C75423-2CB6-4C09-BDCB-46FC0BCCAF74}">
      <dgm:prSet phldrT="[Text]" phldr="0"/>
      <dgm:spPr/>
      <dgm:t>
        <a:bodyPr/>
        <a:lstStyle/>
        <a:p>
          <a:pPr>
            <a:lnSpc>
              <a:spcPct val="100000"/>
            </a:lnSpc>
          </a:pPr>
          <a:r>
            <a:rPr lang="en-GB" dirty="0">
              <a:latin typeface="Univers Condensed" panose="020F0302020204030204"/>
            </a:rPr>
            <a:t>Gym set</a:t>
          </a:r>
          <a:endParaRPr lang="en-GB" dirty="0"/>
        </a:p>
      </dgm:t>
    </dgm:pt>
    <dgm:pt modelId="{639B3559-77C6-4AA0-86BF-A79271BCF94B}" type="parTrans" cxnId="{DF02BF29-2376-4AF4-A5C9-5EBB65A7C0BD}">
      <dgm:prSet/>
      <dgm:spPr/>
      <dgm:t>
        <a:bodyPr/>
        <a:lstStyle/>
        <a:p>
          <a:endParaRPr lang="en-GB"/>
        </a:p>
      </dgm:t>
    </dgm:pt>
    <dgm:pt modelId="{BDA5EA87-A819-4693-8CCD-65983E7BF112}" type="sibTrans" cxnId="{DF02BF29-2376-4AF4-A5C9-5EBB65A7C0BD}">
      <dgm:prSet/>
      <dgm:spPr/>
      <dgm:t>
        <a:bodyPr/>
        <a:lstStyle/>
        <a:p>
          <a:pPr>
            <a:lnSpc>
              <a:spcPct val="100000"/>
            </a:lnSpc>
          </a:pPr>
          <a:endParaRPr lang="en-GB"/>
        </a:p>
      </dgm:t>
    </dgm:pt>
    <dgm:pt modelId="{9ADD44E2-C42B-458E-976A-98B29E6C71AC}">
      <dgm:prSet phldrT="[Text]" phldr="0"/>
      <dgm:spPr/>
      <dgm:t>
        <a:bodyPr/>
        <a:lstStyle/>
        <a:p>
          <a:pPr>
            <a:lnSpc>
              <a:spcPct val="100000"/>
            </a:lnSpc>
          </a:pPr>
          <a:r>
            <a:rPr lang="en-GB" dirty="0">
              <a:latin typeface="Univers Condensed" panose="020F0302020204030204"/>
            </a:rPr>
            <a:t>Residential </a:t>
          </a:r>
          <a:endParaRPr lang="en-GB" dirty="0"/>
        </a:p>
      </dgm:t>
    </dgm:pt>
    <dgm:pt modelId="{8FED2D69-892E-4048-9ABF-7E7F9B66ABB6}" type="parTrans" cxnId="{9C3CACA7-94B2-48D9-88C8-FA39535CB29B}">
      <dgm:prSet/>
      <dgm:spPr/>
      <dgm:t>
        <a:bodyPr/>
        <a:lstStyle/>
        <a:p>
          <a:endParaRPr lang="en-GB"/>
        </a:p>
      </dgm:t>
    </dgm:pt>
    <dgm:pt modelId="{D2468681-DA94-47BF-B0B1-83B3E8ADA280}" type="sibTrans" cxnId="{9C3CACA7-94B2-48D9-88C8-FA39535CB29B}">
      <dgm:prSet/>
      <dgm:spPr/>
      <dgm:t>
        <a:bodyPr/>
        <a:lstStyle/>
        <a:p>
          <a:endParaRPr lang="en-GB"/>
        </a:p>
      </dgm:t>
    </dgm:pt>
    <dgm:pt modelId="{92807919-5EDF-4DA6-A0CF-85B1B80AEB4E}">
      <dgm:prSet phldr="0"/>
      <dgm:spPr/>
      <dgm:t>
        <a:bodyPr/>
        <a:lstStyle/>
        <a:p>
          <a:pPr>
            <a:lnSpc>
              <a:spcPct val="100000"/>
            </a:lnSpc>
          </a:pPr>
          <a:r>
            <a:rPr lang="en-GB" dirty="0">
              <a:latin typeface="Univers Condensed" panose="020F0302020204030204"/>
            </a:rPr>
            <a:t>Greening</a:t>
          </a:r>
        </a:p>
      </dgm:t>
    </dgm:pt>
    <dgm:pt modelId="{4F4A69BD-D953-4A20-97C4-763B41ACB8B0}" type="parTrans" cxnId="{9C807666-C335-424C-8441-6461B7D8D23C}">
      <dgm:prSet/>
      <dgm:spPr/>
    </dgm:pt>
    <dgm:pt modelId="{5ADB28F0-4576-4F55-811E-D20C6B67E5E9}" type="sibTrans" cxnId="{9C807666-C335-424C-8441-6461B7D8D23C}">
      <dgm:prSet/>
      <dgm:spPr/>
      <dgm:t>
        <a:bodyPr/>
        <a:lstStyle/>
        <a:p>
          <a:pPr>
            <a:lnSpc>
              <a:spcPct val="100000"/>
            </a:lnSpc>
          </a:pPr>
          <a:endParaRPr lang="en-GB"/>
        </a:p>
      </dgm:t>
    </dgm:pt>
    <dgm:pt modelId="{4B8B47FF-F5AD-4163-B87D-3D97025B3E91}" type="pres">
      <dgm:prSet presAssocID="{0E719353-4B82-4052-8F9B-B032875CD226}" presName="root" presStyleCnt="0">
        <dgm:presLayoutVars>
          <dgm:dir/>
          <dgm:resizeHandles val="exact"/>
        </dgm:presLayoutVars>
      </dgm:prSet>
      <dgm:spPr/>
    </dgm:pt>
    <dgm:pt modelId="{BD1347D1-24D0-47AB-AE97-7D5D396AD020}" type="pres">
      <dgm:prSet presAssocID="{0E719353-4B82-4052-8F9B-B032875CD226}" presName="container" presStyleCnt="0">
        <dgm:presLayoutVars>
          <dgm:dir/>
          <dgm:resizeHandles val="exact"/>
        </dgm:presLayoutVars>
      </dgm:prSet>
      <dgm:spPr/>
    </dgm:pt>
    <dgm:pt modelId="{1115BB28-4D6B-42B3-AC6C-849BACD1AF4F}" type="pres">
      <dgm:prSet presAssocID="{B111873A-DCC1-4FA4-A0A1-E143F5AE3E41}" presName="compNode" presStyleCnt="0"/>
      <dgm:spPr/>
    </dgm:pt>
    <dgm:pt modelId="{D04336C9-12D3-49F6-9B2D-1BBAC9811A19}" type="pres">
      <dgm:prSet presAssocID="{B111873A-DCC1-4FA4-A0A1-E143F5AE3E41}" presName="iconBgRect" presStyleLbl="bgShp" presStyleIdx="0" presStyleCnt="5"/>
      <dgm:spPr/>
    </dgm:pt>
    <dgm:pt modelId="{4BB38679-3134-4D2F-95BB-1C88941F1150}" type="pres">
      <dgm:prSet presAssocID="{B111873A-DCC1-4FA4-A0A1-E143F5AE3E41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ity"/>
        </a:ext>
      </dgm:extLst>
    </dgm:pt>
    <dgm:pt modelId="{C5018320-FD68-402C-831B-B49084FCF437}" type="pres">
      <dgm:prSet presAssocID="{B111873A-DCC1-4FA4-A0A1-E143F5AE3E41}" presName="spaceRect" presStyleCnt="0"/>
      <dgm:spPr/>
    </dgm:pt>
    <dgm:pt modelId="{5A863AFA-3DD1-40A9-9BD0-180341137A52}" type="pres">
      <dgm:prSet presAssocID="{B111873A-DCC1-4FA4-A0A1-E143F5AE3E41}" presName="textRect" presStyleLbl="revTx" presStyleIdx="0" presStyleCnt="5">
        <dgm:presLayoutVars>
          <dgm:chMax val="1"/>
          <dgm:chPref val="1"/>
        </dgm:presLayoutVars>
      </dgm:prSet>
      <dgm:spPr/>
    </dgm:pt>
    <dgm:pt modelId="{5B282BD9-0C5C-4594-9A6E-0B1BC71446F0}" type="pres">
      <dgm:prSet presAssocID="{20D74B9A-8B13-4F9B-9D28-7933648DA9AE}" presName="sibTrans" presStyleLbl="sibTrans2D1" presStyleIdx="0" presStyleCnt="0"/>
      <dgm:spPr/>
    </dgm:pt>
    <dgm:pt modelId="{E57A3101-E30E-44AA-9A92-858106A0F0D8}" type="pres">
      <dgm:prSet presAssocID="{592AB1D6-789A-4CDC-8E19-E46D3057A201}" presName="compNode" presStyleCnt="0"/>
      <dgm:spPr/>
    </dgm:pt>
    <dgm:pt modelId="{0BB43904-D3EF-4647-B81B-2A2E56EE9FE5}" type="pres">
      <dgm:prSet presAssocID="{592AB1D6-789A-4CDC-8E19-E46D3057A201}" presName="iconBgRect" presStyleLbl="bgShp" presStyleIdx="1" presStyleCnt="5"/>
      <dgm:spPr/>
    </dgm:pt>
    <dgm:pt modelId="{8817EB52-3413-44FA-B58E-0864E209E48D}" type="pres">
      <dgm:prSet presAssocID="{592AB1D6-789A-4CDC-8E19-E46D3057A201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ent"/>
        </a:ext>
      </dgm:extLst>
    </dgm:pt>
    <dgm:pt modelId="{8AE33A5A-8CB6-4192-9AA3-71CE54CD526C}" type="pres">
      <dgm:prSet presAssocID="{592AB1D6-789A-4CDC-8E19-E46D3057A201}" presName="spaceRect" presStyleCnt="0"/>
      <dgm:spPr/>
    </dgm:pt>
    <dgm:pt modelId="{D4A09893-0DA1-4AAC-801B-93D9CFF31117}" type="pres">
      <dgm:prSet presAssocID="{592AB1D6-789A-4CDC-8E19-E46D3057A201}" presName="textRect" presStyleLbl="revTx" presStyleIdx="1" presStyleCnt="5">
        <dgm:presLayoutVars>
          <dgm:chMax val="1"/>
          <dgm:chPref val="1"/>
        </dgm:presLayoutVars>
      </dgm:prSet>
      <dgm:spPr/>
    </dgm:pt>
    <dgm:pt modelId="{E615808D-A458-4942-AA18-387F5F18A6F8}" type="pres">
      <dgm:prSet presAssocID="{90E740F2-0AFD-4401-8F03-D48E95EA07C3}" presName="sibTrans" presStyleLbl="sibTrans2D1" presStyleIdx="0" presStyleCnt="0"/>
      <dgm:spPr/>
    </dgm:pt>
    <dgm:pt modelId="{0642EDF1-33C5-4964-8002-A3BC0A223C93}" type="pres">
      <dgm:prSet presAssocID="{E8C75423-2CB6-4C09-BDCB-46FC0BCCAF74}" presName="compNode" presStyleCnt="0"/>
      <dgm:spPr/>
    </dgm:pt>
    <dgm:pt modelId="{3079F6D2-A1CF-4062-9F30-4B5DB732ACB3}" type="pres">
      <dgm:prSet presAssocID="{E8C75423-2CB6-4C09-BDCB-46FC0BCCAF74}" presName="iconBgRect" presStyleLbl="bgShp" presStyleIdx="2" presStyleCnt="5"/>
      <dgm:spPr/>
    </dgm:pt>
    <dgm:pt modelId="{7739A54F-15C9-455D-84BF-B0C327941098}" type="pres">
      <dgm:prSet presAssocID="{E8C75423-2CB6-4C09-BDCB-46FC0BCCAF74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un"/>
        </a:ext>
      </dgm:extLst>
    </dgm:pt>
    <dgm:pt modelId="{57BA84B0-0973-4FD1-8541-70A6E8AAF0BB}" type="pres">
      <dgm:prSet presAssocID="{E8C75423-2CB6-4C09-BDCB-46FC0BCCAF74}" presName="spaceRect" presStyleCnt="0"/>
      <dgm:spPr/>
    </dgm:pt>
    <dgm:pt modelId="{CB77CFEE-E352-4875-88AC-1B317E67B81E}" type="pres">
      <dgm:prSet presAssocID="{E8C75423-2CB6-4C09-BDCB-46FC0BCCAF74}" presName="textRect" presStyleLbl="revTx" presStyleIdx="2" presStyleCnt="5">
        <dgm:presLayoutVars>
          <dgm:chMax val="1"/>
          <dgm:chPref val="1"/>
        </dgm:presLayoutVars>
      </dgm:prSet>
      <dgm:spPr/>
    </dgm:pt>
    <dgm:pt modelId="{9A70BD4B-0CE1-42D5-A8D4-14D4EC837BB7}" type="pres">
      <dgm:prSet presAssocID="{BDA5EA87-A819-4693-8CCD-65983E7BF112}" presName="sibTrans" presStyleLbl="sibTrans2D1" presStyleIdx="0" presStyleCnt="0"/>
      <dgm:spPr/>
    </dgm:pt>
    <dgm:pt modelId="{F8373BBA-04F2-44E1-B3E1-080060D2C1D9}" type="pres">
      <dgm:prSet presAssocID="{92807919-5EDF-4DA6-A0CF-85B1B80AEB4E}" presName="compNode" presStyleCnt="0"/>
      <dgm:spPr/>
    </dgm:pt>
    <dgm:pt modelId="{EE88D94F-1666-4D17-AD00-333B23BB1EFA}" type="pres">
      <dgm:prSet presAssocID="{92807919-5EDF-4DA6-A0CF-85B1B80AEB4E}" presName="iconBgRect" presStyleLbl="bgShp" presStyleIdx="3" presStyleCnt="5"/>
      <dgm:spPr/>
    </dgm:pt>
    <dgm:pt modelId="{0CD17846-658B-4FAB-8BBA-9502DA8AA57D}" type="pres">
      <dgm:prSet presAssocID="{92807919-5EDF-4DA6-A0CF-85B1B80AEB4E}" presName="iconRect" presStyleLbl="node1" presStyleIdx="3" presStyleCnt="5"/>
      <dgm:spPr/>
    </dgm:pt>
    <dgm:pt modelId="{1B22CE35-E1C2-4B90-AF24-BFB98FD721B9}" type="pres">
      <dgm:prSet presAssocID="{92807919-5EDF-4DA6-A0CF-85B1B80AEB4E}" presName="spaceRect" presStyleCnt="0"/>
      <dgm:spPr/>
    </dgm:pt>
    <dgm:pt modelId="{C26D1F36-B16E-4D39-AEE4-F00E726113EC}" type="pres">
      <dgm:prSet presAssocID="{92807919-5EDF-4DA6-A0CF-85B1B80AEB4E}" presName="textRect" presStyleLbl="revTx" presStyleIdx="3" presStyleCnt="5">
        <dgm:presLayoutVars>
          <dgm:chMax val="1"/>
          <dgm:chPref val="1"/>
        </dgm:presLayoutVars>
      </dgm:prSet>
      <dgm:spPr/>
    </dgm:pt>
    <dgm:pt modelId="{4FAAD4FE-5C83-426F-A78B-8D164C01DFCC}" type="pres">
      <dgm:prSet presAssocID="{5ADB28F0-4576-4F55-811E-D20C6B67E5E9}" presName="sibTrans" presStyleLbl="sibTrans2D1" presStyleIdx="0" presStyleCnt="0"/>
      <dgm:spPr/>
    </dgm:pt>
    <dgm:pt modelId="{831D61FD-7ABA-4C3E-93D3-6560AA428A0F}" type="pres">
      <dgm:prSet presAssocID="{9ADD44E2-C42B-458E-976A-98B29E6C71AC}" presName="compNode" presStyleCnt="0"/>
      <dgm:spPr/>
    </dgm:pt>
    <dgm:pt modelId="{EA4E81F8-615B-4A14-BAF6-963835908EFB}" type="pres">
      <dgm:prSet presAssocID="{9ADD44E2-C42B-458E-976A-98B29E6C71AC}" presName="iconBgRect" presStyleLbl="bgShp" presStyleIdx="4" presStyleCnt="5"/>
      <dgm:spPr/>
    </dgm:pt>
    <dgm:pt modelId="{1AAD8B8F-864A-40E2-B557-53C912BAD701}" type="pres">
      <dgm:prSet presAssocID="{9ADD44E2-C42B-458E-976A-98B29E6C71AC}" presName="iconRect" presStyleLbl="node1" presStyleIdx="4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ome"/>
        </a:ext>
      </dgm:extLst>
    </dgm:pt>
    <dgm:pt modelId="{7FB4CA50-D0AF-4678-AB5F-269B48F41735}" type="pres">
      <dgm:prSet presAssocID="{9ADD44E2-C42B-458E-976A-98B29E6C71AC}" presName="spaceRect" presStyleCnt="0"/>
      <dgm:spPr/>
    </dgm:pt>
    <dgm:pt modelId="{EC7F32FB-3597-4480-B85E-D453BEFDE476}" type="pres">
      <dgm:prSet presAssocID="{9ADD44E2-C42B-458E-976A-98B29E6C71AC}" presName="textRect" presStyleLbl="revTx" presStyleIdx="4" presStyleCnt="5">
        <dgm:presLayoutVars>
          <dgm:chMax val="1"/>
          <dgm:chPref val="1"/>
        </dgm:presLayoutVars>
      </dgm:prSet>
      <dgm:spPr/>
    </dgm:pt>
  </dgm:ptLst>
  <dgm:cxnLst>
    <dgm:cxn modelId="{13C0A30A-6D13-4942-A612-6922FC080C01}" srcId="{0E719353-4B82-4052-8F9B-B032875CD226}" destId="{B111873A-DCC1-4FA4-A0A1-E143F5AE3E41}" srcOrd="0" destOrd="0" parTransId="{80925ED0-2BE2-4CA1-B247-0F47211C57B5}" sibTransId="{20D74B9A-8B13-4F9B-9D28-7933648DA9AE}"/>
    <dgm:cxn modelId="{6F301923-4FB7-4C21-A34F-242AF4FD0B60}" type="presOf" srcId="{E8C75423-2CB6-4C09-BDCB-46FC0BCCAF74}" destId="{CB77CFEE-E352-4875-88AC-1B317E67B81E}" srcOrd="0" destOrd="0" presId="urn:microsoft.com/office/officeart/2018/2/layout/IconCircleList"/>
    <dgm:cxn modelId="{84D77824-0646-4CB1-A342-1DBB1A6925DE}" type="presOf" srcId="{9ADD44E2-C42B-458E-976A-98B29E6C71AC}" destId="{EC7F32FB-3597-4480-B85E-D453BEFDE476}" srcOrd="0" destOrd="0" presId="urn:microsoft.com/office/officeart/2018/2/layout/IconCircleList"/>
    <dgm:cxn modelId="{DF02BF29-2376-4AF4-A5C9-5EBB65A7C0BD}" srcId="{0E719353-4B82-4052-8F9B-B032875CD226}" destId="{E8C75423-2CB6-4C09-BDCB-46FC0BCCAF74}" srcOrd="2" destOrd="0" parTransId="{639B3559-77C6-4AA0-86BF-A79271BCF94B}" sibTransId="{BDA5EA87-A819-4693-8CCD-65983E7BF112}"/>
    <dgm:cxn modelId="{2704C136-A4C7-4ED9-8116-D0F6059EAFD5}" type="presOf" srcId="{0E719353-4B82-4052-8F9B-B032875CD226}" destId="{4B8B47FF-F5AD-4163-B87D-3D97025B3E91}" srcOrd="0" destOrd="0" presId="urn:microsoft.com/office/officeart/2018/2/layout/IconCircleList"/>
    <dgm:cxn modelId="{AF290C44-B428-4052-AAC5-74105CDF54B4}" type="presOf" srcId="{20D74B9A-8B13-4F9B-9D28-7933648DA9AE}" destId="{5B282BD9-0C5C-4594-9A6E-0B1BC71446F0}" srcOrd="0" destOrd="0" presId="urn:microsoft.com/office/officeart/2018/2/layout/IconCircleList"/>
    <dgm:cxn modelId="{4CC31A45-460E-44B0-88C9-142D2653C11E}" type="presOf" srcId="{BDA5EA87-A819-4693-8CCD-65983E7BF112}" destId="{9A70BD4B-0CE1-42D5-A8D4-14D4EC837BB7}" srcOrd="0" destOrd="0" presId="urn:microsoft.com/office/officeart/2018/2/layout/IconCircleList"/>
    <dgm:cxn modelId="{9C807666-C335-424C-8441-6461B7D8D23C}" srcId="{0E719353-4B82-4052-8F9B-B032875CD226}" destId="{92807919-5EDF-4DA6-A0CF-85B1B80AEB4E}" srcOrd="3" destOrd="0" parTransId="{4F4A69BD-D953-4A20-97C4-763B41ACB8B0}" sibTransId="{5ADB28F0-4576-4F55-811E-D20C6B67E5E9}"/>
    <dgm:cxn modelId="{2B08E28F-0434-488A-BF9F-6FD7FFAE1524}" type="presOf" srcId="{90E740F2-0AFD-4401-8F03-D48E95EA07C3}" destId="{E615808D-A458-4942-AA18-387F5F18A6F8}" srcOrd="0" destOrd="0" presId="urn:microsoft.com/office/officeart/2018/2/layout/IconCircleList"/>
    <dgm:cxn modelId="{9AA989A0-CCC7-489D-85F5-192FCD655A0A}" type="presOf" srcId="{92807919-5EDF-4DA6-A0CF-85B1B80AEB4E}" destId="{C26D1F36-B16E-4D39-AEE4-F00E726113EC}" srcOrd="0" destOrd="0" presId="urn:microsoft.com/office/officeart/2018/2/layout/IconCircleList"/>
    <dgm:cxn modelId="{9C3CACA7-94B2-48D9-88C8-FA39535CB29B}" srcId="{0E719353-4B82-4052-8F9B-B032875CD226}" destId="{9ADD44E2-C42B-458E-976A-98B29E6C71AC}" srcOrd="4" destOrd="0" parTransId="{8FED2D69-892E-4048-9ABF-7E7F9B66ABB6}" sibTransId="{D2468681-DA94-47BF-B0B1-83B3E8ADA280}"/>
    <dgm:cxn modelId="{9E9726DB-E795-4682-853D-8BBBE5E6C38A}" srcId="{0E719353-4B82-4052-8F9B-B032875CD226}" destId="{592AB1D6-789A-4CDC-8E19-E46D3057A201}" srcOrd="1" destOrd="0" parTransId="{E377B4EC-8BC1-4DDA-963B-A057E489E97A}" sibTransId="{90E740F2-0AFD-4401-8F03-D48E95EA07C3}"/>
    <dgm:cxn modelId="{8D93B2E9-FC40-4FD2-8E16-EC5C261FA162}" type="presOf" srcId="{5ADB28F0-4576-4F55-811E-D20C6B67E5E9}" destId="{4FAAD4FE-5C83-426F-A78B-8D164C01DFCC}" srcOrd="0" destOrd="0" presId="urn:microsoft.com/office/officeart/2018/2/layout/IconCircleList"/>
    <dgm:cxn modelId="{B6C70AF2-A0C1-40B2-BFE7-D4C402F14AA7}" type="presOf" srcId="{592AB1D6-789A-4CDC-8E19-E46D3057A201}" destId="{D4A09893-0DA1-4AAC-801B-93D9CFF31117}" srcOrd="0" destOrd="0" presId="urn:microsoft.com/office/officeart/2018/2/layout/IconCircleList"/>
    <dgm:cxn modelId="{20BD81FC-EB93-41C0-ADF7-0AA96B348C32}" type="presOf" srcId="{B111873A-DCC1-4FA4-A0A1-E143F5AE3E41}" destId="{5A863AFA-3DD1-40A9-9BD0-180341137A52}" srcOrd="0" destOrd="0" presId="urn:microsoft.com/office/officeart/2018/2/layout/IconCircleList"/>
    <dgm:cxn modelId="{D2F64691-748B-460C-AF74-413B7D03BFD3}" type="presParOf" srcId="{4B8B47FF-F5AD-4163-B87D-3D97025B3E91}" destId="{BD1347D1-24D0-47AB-AE97-7D5D396AD020}" srcOrd="0" destOrd="0" presId="urn:microsoft.com/office/officeart/2018/2/layout/IconCircleList"/>
    <dgm:cxn modelId="{B73D5418-D725-409A-85CF-E7282097138C}" type="presParOf" srcId="{BD1347D1-24D0-47AB-AE97-7D5D396AD020}" destId="{1115BB28-4D6B-42B3-AC6C-849BACD1AF4F}" srcOrd="0" destOrd="0" presId="urn:microsoft.com/office/officeart/2018/2/layout/IconCircleList"/>
    <dgm:cxn modelId="{AA41DF71-CE17-419F-8517-F09558D83978}" type="presParOf" srcId="{1115BB28-4D6B-42B3-AC6C-849BACD1AF4F}" destId="{D04336C9-12D3-49F6-9B2D-1BBAC9811A19}" srcOrd="0" destOrd="0" presId="urn:microsoft.com/office/officeart/2018/2/layout/IconCircleList"/>
    <dgm:cxn modelId="{CBE4BDFC-67A8-4022-B10C-4B8BC21E11D3}" type="presParOf" srcId="{1115BB28-4D6B-42B3-AC6C-849BACD1AF4F}" destId="{4BB38679-3134-4D2F-95BB-1C88941F1150}" srcOrd="1" destOrd="0" presId="urn:microsoft.com/office/officeart/2018/2/layout/IconCircleList"/>
    <dgm:cxn modelId="{75750AD8-F9C7-401A-9B0B-C20FCCBA8580}" type="presParOf" srcId="{1115BB28-4D6B-42B3-AC6C-849BACD1AF4F}" destId="{C5018320-FD68-402C-831B-B49084FCF437}" srcOrd="2" destOrd="0" presId="urn:microsoft.com/office/officeart/2018/2/layout/IconCircleList"/>
    <dgm:cxn modelId="{8EDE264B-1B88-4B13-8613-6B29AC2C1BD8}" type="presParOf" srcId="{1115BB28-4D6B-42B3-AC6C-849BACD1AF4F}" destId="{5A863AFA-3DD1-40A9-9BD0-180341137A52}" srcOrd="3" destOrd="0" presId="urn:microsoft.com/office/officeart/2018/2/layout/IconCircleList"/>
    <dgm:cxn modelId="{0C46E607-BB4E-408C-BF91-7230204F1D1F}" type="presParOf" srcId="{BD1347D1-24D0-47AB-AE97-7D5D396AD020}" destId="{5B282BD9-0C5C-4594-9A6E-0B1BC71446F0}" srcOrd="1" destOrd="0" presId="urn:microsoft.com/office/officeart/2018/2/layout/IconCircleList"/>
    <dgm:cxn modelId="{87C6ADD0-A24A-4A74-97AC-D03C01497655}" type="presParOf" srcId="{BD1347D1-24D0-47AB-AE97-7D5D396AD020}" destId="{E57A3101-E30E-44AA-9A92-858106A0F0D8}" srcOrd="2" destOrd="0" presId="urn:microsoft.com/office/officeart/2018/2/layout/IconCircleList"/>
    <dgm:cxn modelId="{CBE0BBBA-FD9A-4BE7-9C93-555254ECAF87}" type="presParOf" srcId="{E57A3101-E30E-44AA-9A92-858106A0F0D8}" destId="{0BB43904-D3EF-4647-B81B-2A2E56EE9FE5}" srcOrd="0" destOrd="0" presId="urn:microsoft.com/office/officeart/2018/2/layout/IconCircleList"/>
    <dgm:cxn modelId="{F8EAB2DF-9444-4F2F-87F1-71646032F8DD}" type="presParOf" srcId="{E57A3101-E30E-44AA-9A92-858106A0F0D8}" destId="{8817EB52-3413-44FA-B58E-0864E209E48D}" srcOrd="1" destOrd="0" presId="urn:microsoft.com/office/officeart/2018/2/layout/IconCircleList"/>
    <dgm:cxn modelId="{D02B01A4-415B-467E-93B4-2F00ECB7E454}" type="presParOf" srcId="{E57A3101-E30E-44AA-9A92-858106A0F0D8}" destId="{8AE33A5A-8CB6-4192-9AA3-71CE54CD526C}" srcOrd="2" destOrd="0" presId="urn:microsoft.com/office/officeart/2018/2/layout/IconCircleList"/>
    <dgm:cxn modelId="{34D3523B-C79C-4A45-B40C-B7BF07709A2F}" type="presParOf" srcId="{E57A3101-E30E-44AA-9A92-858106A0F0D8}" destId="{D4A09893-0DA1-4AAC-801B-93D9CFF31117}" srcOrd="3" destOrd="0" presId="urn:microsoft.com/office/officeart/2018/2/layout/IconCircleList"/>
    <dgm:cxn modelId="{144060EE-5FBE-4898-A44E-DC592AE148D9}" type="presParOf" srcId="{BD1347D1-24D0-47AB-AE97-7D5D396AD020}" destId="{E615808D-A458-4942-AA18-387F5F18A6F8}" srcOrd="3" destOrd="0" presId="urn:microsoft.com/office/officeart/2018/2/layout/IconCircleList"/>
    <dgm:cxn modelId="{D01B1F94-C102-4F1F-90F7-DEB4339C869B}" type="presParOf" srcId="{BD1347D1-24D0-47AB-AE97-7D5D396AD020}" destId="{0642EDF1-33C5-4964-8002-A3BC0A223C93}" srcOrd="4" destOrd="0" presId="urn:microsoft.com/office/officeart/2018/2/layout/IconCircleList"/>
    <dgm:cxn modelId="{E2B5D386-EE93-4729-B13E-0DEBABF05608}" type="presParOf" srcId="{0642EDF1-33C5-4964-8002-A3BC0A223C93}" destId="{3079F6D2-A1CF-4062-9F30-4B5DB732ACB3}" srcOrd="0" destOrd="0" presId="urn:microsoft.com/office/officeart/2018/2/layout/IconCircleList"/>
    <dgm:cxn modelId="{326CFC03-091F-4AED-905A-E8BD0ED02919}" type="presParOf" srcId="{0642EDF1-33C5-4964-8002-A3BC0A223C93}" destId="{7739A54F-15C9-455D-84BF-B0C327941098}" srcOrd="1" destOrd="0" presId="urn:microsoft.com/office/officeart/2018/2/layout/IconCircleList"/>
    <dgm:cxn modelId="{921E2DDC-7D16-4164-89BA-32083F2DF122}" type="presParOf" srcId="{0642EDF1-33C5-4964-8002-A3BC0A223C93}" destId="{57BA84B0-0973-4FD1-8541-70A6E8AAF0BB}" srcOrd="2" destOrd="0" presId="urn:microsoft.com/office/officeart/2018/2/layout/IconCircleList"/>
    <dgm:cxn modelId="{186D70DD-4383-408D-8D34-0A2F45A044AD}" type="presParOf" srcId="{0642EDF1-33C5-4964-8002-A3BC0A223C93}" destId="{CB77CFEE-E352-4875-88AC-1B317E67B81E}" srcOrd="3" destOrd="0" presId="urn:microsoft.com/office/officeart/2018/2/layout/IconCircleList"/>
    <dgm:cxn modelId="{5A205F77-0457-41F6-9D2B-4DE0453E0999}" type="presParOf" srcId="{BD1347D1-24D0-47AB-AE97-7D5D396AD020}" destId="{9A70BD4B-0CE1-42D5-A8D4-14D4EC837BB7}" srcOrd="5" destOrd="0" presId="urn:microsoft.com/office/officeart/2018/2/layout/IconCircleList"/>
    <dgm:cxn modelId="{B53A7281-B582-4DAF-9B7B-B415CDB6CE61}" type="presParOf" srcId="{BD1347D1-24D0-47AB-AE97-7D5D396AD020}" destId="{F8373BBA-04F2-44E1-B3E1-080060D2C1D9}" srcOrd="6" destOrd="0" presId="urn:microsoft.com/office/officeart/2018/2/layout/IconCircleList"/>
    <dgm:cxn modelId="{EFAD52C5-CB96-470F-B71B-F39B04493A22}" type="presParOf" srcId="{F8373BBA-04F2-44E1-B3E1-080060D2C1D9}" destId="{EE88D94F-1666-4D17-AD00-333B23BB1EFA}" srcOrd="0" destOrd="0" presId="urn:microsoft.com/office/officeart/2018/2/layout/IconCircleList"/>
    <dgm:cxn modelId="{2C79F963-9AEA-49C7-9595-151C2B7B2148}" type="presParOf" srcId="{F8373BBA-04F2-44E1-B3E1-080060D2C1D9}" destId="{0CD17846-658B-4FAB-8BBA-9502DA8AA57D}" srcOrd="1" destOrd="0" presId="urn:microsoft.com/office/officeart/2018/2/layout/IconCircleList"/>
    <dgm:cxn modelId="{5E78C452-A78E-432A-8923-BD3D6EFE1A01}" type="presParOf" srcId="{F8373BBA-04F2-44E1-B3E1-080060D2C1D9}" destId="{1B22CE35-E1C2-4B90-AF24-BFB98FD721B9}" srcOrd="2" destOrd="0" presId="urn:microsoft.com/office/officeart/2018/2/layout/IconCircleList"/>
    <dgm:cxn modelId="{0161C037-5297-42D1-8DF1-32BECF8E9146}" type="presParOf" srcId="{F8373BBA-04F2-44E1-B3E1-080060D2C1D9}" destId="{C26D1F36-B16E-4D39-AEE4-F00E726113EC}" srcOrd="3" destOrd="0" presId="urn:microsoft.com/office/officeart/2018/2/layout/IconCircleList"/>
    <dgm:cxn modelId="{522AE892-0B05-4276-9252-8BC980212A15}" type="presParOf" srcId="{BD1347D1-24D0-47AB-AE97-7D5D396AD020}" destId="{4FAAD4FE-5C83-426F-A78B-8D164C01DFCC}" srcOrd="7" destOrd="0" presId="urn:microsoft.com/office/officeart/2018/2/layout/IconCircleList"/>
    <dgm:cxn modelId="{7BF59DB0-84FD-4999-B3DA-EE966BF2B109}" type="presParOf" srcId="{BD1347D1-24D0-47AB-AE97-7D5D396AD020}" destId="{831D61FD-7ABA-4C3E-93D3-6560AA428A0F}" srcOrd="8" destOrd="0" presId="urn:microsoft.com/office/officeart/2018/2/layout/IconCircleList"/>
    <dgm:cxn modelId="{7177F54D-0C87-472F-AF46-B7532DCE47E9}" type="presParOf" srcId="{831D61FD-7ABA-4C3E-93D3-6560AA428A0F}" destId="{EA4E81F8-615B-4A14-BAF6-963835908EFB}" srcOrd="0" destOrd="0" presId="urn:microsoft.com/office/officeart/2018/2/layout/IconCircleList"/>
    <dgm:cxn modelId="{785A9259-A055-4E76-A372-E0ED222EFF31}" type="presParOf" srcId="{831D61FD-7ABA-4C3E-93D3-6560AA428A0F}" destId="{1AAD8B8F-864A-40E2-B557-53C912BAD701}" srcOrd="1" destOrd="0" presId="urn:microsoft.com/office/officeart/2018/2/layout/IconCircleList"/>
    <dgm:cxn modelId="{8365B213-3964-4EA3-8C10-278D9D2E75F2}" type="presParOf" srcId="{831D61FD-7ABA-4C3E-93D3-6560AA428A0F}" destId="{7FB4CA50-D0AF-4678-AB5F-269B48F41735}" srcOrd="2" destOrd="0" presId="urn:microsoft.com/office/officeart/2018/2/layout/IconCircleList"/>
    <dgm:cxn modelId="{7994A5E2-4D62-4879-BF57-D1E0F8752B96}" type="presParOf" srcId="{831D61FD-7ABA-4C3E-93D3-6560AA428A0F}" destId="{EC7F32FB-3597-4480-B85E-D453BEFDE476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04336C9-12D3-49F6-9B2D-1BBAC9811A19}">
      <dsp:nvSpPr>
        <dsp:cNvPr id="0" name=""/>
        <dsp:cNvSpPr/>
      </dsp:nvSpPr>
      <dsp:spPr>
        <a:xfrm>
          <a:off x="344932" y="759090"/>
          <a:ext cx="812133" cy="812133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BB38679-3134-4D2F-95BB-1C88941F1150}">
      <dsp:nvSpPr>
        <dsp:cNvPr id="0" name=""/>
        <dsp:cNvSpPr/>
      </dsp:nvSpPr>
      <dsp:spPr>
        <a:xfrm>
          <a:off x="515480" y="929638"/>
          <a:ext cx="471037" cy="47103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A863AFA-3DD1-40A9-9BD0-180341137A52}">
      <dsp:nvSpPr>
        <dsp:cNvPr id="0" name=""/>
        <dsp:cNvSpPr/>
      </dsp:nvSpPr>
      <dsp:spPr>
        <a:xfrm>
          <a:off x="1331094" y="759090"/>
          <a:ext cx="1914313" cy="81213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latin typeface="Univers Condensed" panose="020F0302020204030204"/>
            </a:rPr>
            <a:t>Bouldering Wall</a:t>
          </a:r>
          <a:endParaRPr lang="en-GB" sz="2400" kern="1200" dirty="0"/>
        </a:p>
      </dsp:txBody>
      <dsp:txXfrm>
        <a:off x="1331094" y="759090"/>
        <a:ext cx="1914313" cy="812133"/>
      </dsp:txXfrm>
    </dsp:sp>
    <dsp:sp modelId="{0BB43904-D3EF-4647-B81B-2A2E56EE9FE5}">
      <dsp:nvSpPr>
        <dsp:cNvPr id="0" name=""/>
        <dsp:cNvSpPr/>
      </dsp:nvSpPr>
      <dsp:spPr>
        <a:xfrm>
          <a:off x="3578962" y="759090"/>
          <a:ext cx="812133" cy="812133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817EB52-3413-44FA-B58E-0864E209E48D}">
      <dsp:nvSpPr>
        <dsp:cNvPr id="0" name=""/>
        <dsp:cNvSpPr/>
      </dsp:nvSpPr>
      <dsp:spPr>
        <a:xfrm>
          <a:off x="3749510" y="929638"/>
          <a:ext cx="471037" cy="47103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4A09893-0DA1-4AAC-801B-93D9CFF31117}">
      <dsp:nvSpPr>
        <dsp:cNvPr id="0" name=""/>
        <dsp:cNvSpPr/>
      </dsp:nvSpPr>
      <dsp:spPr>
        <a:xfrm>
          <a:off x="4565123" y="759090"/>
          <a:ext cx="1914313" cy="81213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latin typeface="Univers Condensed" panose="020F0302020204030204"/>
            </a:rPr>
            <a:t>Tents</a:t>
          </a:r>
          <a:endParaRPr lang="en-GB" sz="2400" kern="1200" dirty="0"/>
        </a:p>
      </dsp:txBody>
      <dsp:txXfrm>
        <a:off x="4565123" y="759090"/>
        <a:ext cx="1914313" cy="812133"/>
      </dsp:txXfrm>
    </dsp:sp>
    <dsp:sp modelId="{3079F6D2-A1CF-4062-9F30-4B5DB732ACB3}">
      <dsp:nvSpPr>
        <dsp:cNvPr id="0" name=""/>
        <dsp:cNvSpPr/>
      </dsp:nvSpPr>
      <dsp:spPr>
        <a:xfrm>
          <a:off x="6812992" y="759090"/>
          <a:ext cx="812133" cy="812133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739A54F-15C9-455D-84BF-B0C327941098}">
      <dsp:nvSpPr>
        <dsp:cNvPr id="0" name=""/>
        <dsp:cNvSpPr/>
      </dsp:nvSpPr>
      <dsp:spPr>
        <a:xfrm>
          <a:off x="6983540" y="929638"/>
          <a:ext cx="471037" cy="47103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B77CFEE-E352-4875-88AC-1B317E67B81E}">
      <dsp:nvSpPr>
        <dsp:cNvPr id="0" name=""/>
        <dsp:cNvSpPr/>
      </dsp:nvSpPr>
      <dsp:spPr>
        <a:xfrm>
          <a:off x="7799153" y="759090"/>
          <a:ext cx="1914313" cy="81213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latin typeface="Univers Condensed" panose="020F0302020204030204"/>
            </a:rPr>
            <a:t>Gym set</a:t>
          </a:r>
          <a:endParaRPr lang="en-GB" sz="2400" kern="1200" dirty="0"/>
        </a:p>
      </dsp:txBody>
      <dsp:txXfrm>
        <a:off x="7799153" y="759090"/>
        <a:ext cx="1914313" cy="812133"/>
      </dsp:txXfrm>
    </dsp:sp>
    <dsp:sp modelId="{EE88D94F-1666-4D17-AD00-333B23BB1EFA}">
      <dsp:nvSpPr>
        <dsp:cNvPr id="0" name=""/>
        <dsp:cNvSpPr/>
      </dsp:nvSpPr>
      <dsp:spPr>
        <a:xfrm>
          <a:off x="344932" y="2214856"/>
          <a:ext cx="812133" cy="812133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CD17846-658B-4FAB-8BBA-9502DA8AA57D}">
      <dsp:nvSpPr>
        <dsp:cNvPr id="0" name=""/>
        <dsp:cNvSpPr/>
      </dsp:nvSpPr>
      <dsp:spPr>
        <a:xfrm>
          <a:off x="515480" y="2385404"/>
          <a:ext cx="471037" cy="471037"/>
        </a:xfrm>
        <a:prstGeom prst="rect">
          <a:avLst/>
        </a:prstGeom>
        <a:solidFill>
          <a:schemeClr val="bg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26D1F36-B16E-4D39-AEE4-F00E726113EC}">
      <dsp:nvSpPr>
        <dsp:cNvPr id="0" name=""/>
        <dsp:cNvSpPr/>
      </dsp:nvSpPr>
      <dsp:spPr>
        <a:xfrm>
          <a:off x="1331094" y="2214856"/>
          <a:ext cx="1914313" cy="81213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latin typeface="Univers Condensed" panose="020F0302020204030204"/>
            </a:rPr>
            <a:t>Greening</a:t>
          </a:r>
        </a:p>
      </dsp:txBody>
      <dsp:txXfrm>
        <a:off x="1331094" y="2214856"/>
        <a:ext cx="1914313" cy="812133"/>
      </dsp:txXfrm>
    </dsp:sp>
    <dsp:sp modelId="{EA4E81F8-615B-4A14-BAF6-963835908EFB}">
      <dsp:nvSpPr>
        <dsp:cNvPr id="0" name=""/>
        <dsp:cNvSpPr/>
      </dsp:nvSpPr>
      <dsp:spPr>
        <a:xfrm>
          <a:off x="3578962" y="2214856"/>
          <a:ext cx="812133" cy="812133"/>
        </a:xfrm>
        <a:prstGeom prst="ellips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AAD8B8F-864A-40E2-B557-53C912BAD701}">
      <dsp:nvSpPr>
        <dsp:cNvPr id="0" name=""/>
        <dsp:cNvSpPr/>
      </dsp:nvSpPr>
      <dsp:spPr>
        <a:xfrm>
          <a:off x="3749510" y="2385404"/>
          <a:ext cx="471037" cy="471037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C7F32FB-3597-4480-B85E-D453BEFDE476}">
      <dsp:nvSpPr>
        <dsp:cNvPr id="0" name=""/>
        <dsp:cNvSpPr/>
      </dsp:nvSpPr>
      <dsp:spPr>
        <a:xfrm>
          <a:off x="4565123" y="2214856"/>
          <a:ext cx="1914313" cy="81213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latin typeface="Univers Condensed" panose="020F0302020204030204"/>
            </a:rPr>
            <a:t>Residential </a:t>
          </a:r>
          <a:endParaRPr lang="en-GB" sz="2400" kern="1200" dirty="0"/>
        </a:p>
      </dsp:txBody>
      <dsp:txXfrm>
        <a:off x="4565123" y="2214856"/>
        <a:ext cx="1914313" cy="81213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B5983C3-2A17-46BE-A2D4-F64C17A9AFA5}" type="datetimeFigureOut">
              <a:rPr lang="en-GB"/>
              <a:t>06/01/2021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610D0AB-E528-4D6F-A87E-F9949D2BF56C}" type="slidenum">
              <a:rPr lang="en-GB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352547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610D0AB-E528-4D6F-A87E-F9949D2BF56C}" type="slidenum">
              <a:rPr lang="en-GB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059767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39E3965E-AC41-4711-9D10-E25ABB132D86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566160"/>
          </a:xfrm>
        </p:spPr>
        <p:txBody>
          <a:bodyPr anchor="b">
            <a:normAutofit/>
          </a:bodyPr>
          <a:lstStyle>
            <a:lvl1pPr algn="l">
              <a:lnSpc>
                <a:spcPct val="90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645152"/>
            <a:ext cx="100584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F5DC8C3-BA5F-4EED-BB9A-A14272BD82A1}"/>
              </a:ext>
            </a:extLst>
          </p:cNvPr>
          <p:cNvCxnSpPr/>
          <p:nvPr/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25CCF1-92C0-4AF3-BFAF-4921631915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84DA70-C731-4C70-880D-CCD4705E623C}" type="datetime1">
              <a:rPr lang="en-US" smtClean="0"/>
              <a:t>1/6/2021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51A78A9-3DFF-4937-A9F2-5D8CF495F3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FAEB271-5CC0-4759-BC6E-8BE53AB227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1177643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54D8B55-9EA8-4B81-8E84-9B93B0A275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E1D723-8F53-4F53-90B0-1982A396982E}" type="datetime1">
              <a:rPr lang="en-US" smtClean="0"/>
              <a:t>1/6/2021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62CA021-2578-47CB-822C-BDDFF7223B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4AAB51D-4141-4682-9375-DAFD5FB9DD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7286863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585C21A-8B93-4657-B5DF-7EAEAD3BE127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3566160"/>
          </a:xfrm>
        </p:spPr>
        <p:txBody>
          <a:bodyPr anchor="b" anchorCtr="0">
            <a:normAutofit/>
          </a:bodyPr>
          <a:lstStyle>
            <a:lvl1pPr>
              <a:lnSpc>
                <a:spcPct val="90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4663440"/>
            <a:ext cx="100584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459DE2C1-4C52-40A3-8959-27B2C1BEBFF6}"/>
              </a:ext>
            </a:extLst>
          </p:cNvPr>
          <p:cNvCxnSpPr/>
          <p:nvPr/>
        </p:nvCxnSpPr>
        <p:spPr>
          <a:xfrm>
            <a:off x="1207658" y="4485132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AF2E137-EC28-48F8-9198-1F02539029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669AF7-7BEB-44E4-9852-375E34362B5B}" type="datetime1">
              <a:rPr lang="en-US" smtClean="0"/>
              <a:t>1/6/2021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89422CD-6F62-4DD6-89EF-07A60B42D2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69C6AFF8-42B4-4D05-969B-9F5FB33555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9879734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97280" y="2120900"/>
            <a:ext cx="4639736" cy="374819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15944" y="2120900"/>
            <a:ext cx="4639736" cy="374819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782D47D-B0DC-4C40-BCC6-BBBA32584A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AAC38D-0552-4C82-B593-E6124DFADBE2}" type="datetime1">
              <a:rPr lang="en-US" smtClean="0"/>
              <a:t>1/6/2021</a:t>
            </a:fld>
            <a:endParaRPr lang="en-US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4690D34E-7EBD-44B2-83CA-4C126A18D7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2AC511A1-9BBD-42DE-92FB-2AF44F8E97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2648631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2057400"/>
            <a:ext cx="4639736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97280" y="2958274"/>
            <a:ext cx="4639736" cy="291082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15944" y="2057400"/>
            <a:ext cx="4639736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515944" y="2958273"/>
            <a:ext cx="4639736" cy="291082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AF8A515-AA94-45D1-9223-5C2272618D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DF0F1C-5577-4ACB-BB62-DF8F3C494C7E}" type="datetime1">
              <a:rPr lang="en-US" smtClean="0"/>
              <a:t>1/6/2021</a:t>
            </a:fld>
            <a:endParaRPr lang="en-US"/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D052F5BC-98E0-4D60-AD67-9547738B7D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A38552DC-952E-41EA-AAAF-C2187523C0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8484939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7392073F-158F-44A3-8913-917AFFC1BC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75B394-D9F9-4F0C-B15D-605F45CB9E9F}" type="datetime1">
              <a:rPr lang="en-US" smtClean="0"/>
              <a:t>1/6/2021</a:t>
            </a:fld>
            <a:endParaRPr lang="en-US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EED72207-24CA-42B7-A975-2F8E41CBA9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D01080F2-251A-4B88-9A62-16F46D724F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2757921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8E9C91B-7EAD-4562-AB0E-DFB9663AECE3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4E9223F-721F-47BF-9FD5-0F8D12FF0D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667345-2558-425A-8533-9BFDBCE15005}" type="datetime1">
              <a:rPr lang="en-US" smtClean="0"/>
              <a:t>1/6/2021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5915714-6BBA-4593-8591-4E26F7D58D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E06F857-D2E1-44DD-ABDD-EBB739645B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37024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16D90D66-BCB9-4229-A829-628874352AC0}"/>
              </a:ext>
            </a:extLst>
          </p:cNvPr>
          <p:cNvSpPr/>
          <p:nvPr/>
        </p:nvSpPr>
        <p:spPr>
          <a:xfrm>
            <a:off x="16" y="0"/>
            <a:ext cx="4654296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3466" y="786383"/>
            <a:ext cx="3517567" cy="2093975"/>
          </a:xfrm>
        </p:spPr>
        <p:txBody>
          <a:bodyPr anchor="b">
            <a:normAutofit/>
          </a:bodyPr>
          <a:lstStyle>
            <a:lvl1pPr>
              <a:lnSpc>
                <a:spcPct val="90000"/>
              </a:lnSpc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58984" y="812799"/>
            <a:ext cx="5928344" cy="52947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43465" y="3043050"/>
            <a:ext cx="3517567" cy="3064505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43464" y="6446520"/>
            <a:ext cx="3517568" cy="365125"/>
          </a:xfrm>
        </p:spPr>
        <p:txBody>
          <a:bodyPr/>
          <a:lstStyle>
            <a:lvl1pPr algn="l">
              <a:defRPr/>
            </a:lvl1pPr>
          </a:lstStyle>
          <a:p>
            <a:fld id="{92BEA474-078D-4E9B-9B14-09A87B19DC46}" type="datetime1">
              <a:rPr lang="en-US" smtClean="0"/>
              <a:t>1/6/2021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458983" y="6446520"/>
            <a:ext cx="5334019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3A98EE3D-8CD1-4C3F-BD1C-C98C9596463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435200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DA134939-39C0-4522-A125-A13DFDA66490}"/>
              </a:ext>
            </a:extLst>
          </p:cNvPr>
          <p:cNvSpPr/>
          <p:nvPr/>
        </p:nvSpPr>
        <p:spPr>
          <a:xfrm>
            <a:off x="0" y="4578350"/>
            <a:ext cx="12188825" cy="227965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5" y="0"/>
            <a:ext cx="12191985" cy="4578350"/>
          </a:xfrm>
          <a:solidFill>
            <a:schemeClr val="bg1">
              <a:lumMod val="85000"/>
            </a:schemeClr>
          </a:solidFill>
        </p:spPr>
        <p:txBody>
          <a:bodyPr lIns="457200" tIns="45720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79" y="4799362"/>
            <a:ext cx="10113645" cy="743682"/>
          </a:xfrm>
        </p:spPr>
        <p:txBody>
          <a:bodyPr tIns="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7279" y="5715000"/>
            <a:ext cx="10113264" cy="60960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4907D986-8816-4272-A432-0437A28A9828}" type="datetime1">
              <a:rPr lang="en-US" smtClean="0"/>
              <a:t>1/6/2021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097279" y="6446838"/>
            <a:ext cx="6818262" cy="365125"/>
          </a:xfrm>
        </p:spPr>
        <p:txBody>
          <a:bodyPr/>
          <a:lstStyle/>
          <a:p>
            <a:pPr algn="l"/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8921738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D5506EE-1026-4F35-9ACC-BD05BE0F9B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2A279-0833-481D-8C56-F67FD0AC6C50}" type="datetime1">
              <a:rPr lang="en-US" smtClean="0"/>
              <a:t>1/6/2021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7696E5F-8D95-4450-AE52-5438E6EDE2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99B2253-74CC-409E-BEB0-F8EFCFCB56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027666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E1B68A5B-D9FA-424B-A4EB-30E7223836B3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412302"/>
            <a:ext cx="2628900" cy="575989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412302"/>
            <a:ext cx="7734300" cy="5759898"/>
          </a:xfrm>
        </p:spPr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F33D6B0-F070-45C4-A472-19F432BE39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87DA83-5663-4C9C-B9AA-0B40A3DAFF81}" type="datetime1">
              <a:rPr lang="en-US" smtClean="0"/>
              <a:t>1/6/2021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975399F-DAB2-410D-967F-ED17E6F796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F762A46F-6BE5-4D12-9412-5CA7672EA8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1410634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16A0E3C-60E6-4F39-BC55-5F7C224E1F7C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2108201"/>
            <a:ext cx="10058400" cy="3760891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218426" y="6446838"/>
            <a:ext cx="25848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rgbClr val="FFFFFF"/>
                </a:solidFill>
              </a:defRPr>
            </a:lvl1pPr>
          </a:lstStyle>
          <a:p>
            <a:fld id="{62D6E202-B606-4609-B914-27C9371A1F6D}" type="datetime1">
              <a:rPr lang="en-US" smtClean="0"/>
              <a:t>1/6/2021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97279" y="6446838"/>
            <a:ext cx="681826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rgbClr val="FFFFFF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93582" y="6446838"/>
            <a:ext cx="7800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>
                <a:solidFill>
                  <a:srgbClr val="FFFFFF"/>
                </a:solidFill>
              </a:defRPr>
            </a:lvl1pPr>
          </a:lstStyle>
          <a:p>
            <a:fld id="{3A98EE3D-8CD1-4C3F-BD1C-C98C9596463C}" type="slidenum">
              <a:rPr lang="en-US" smtClean="0"/>
              <a:t>‹#›</a:t>
            </a:fld>
            <a:endParaRPr lang="en-US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C5025DAC-8B93-4160-B017-3A274A5828C0}"/>
              </a:ext>
            </a:extLst>
          </p:cNvPr>
          <p:cNvCxnSpPr/>
          <p:nvPr/>
        </p:nvCxnSpPr>
        <p:spPr>
          <a:xfrm>
            <a:off x="1193532" y="1897380"/>
            <a:ext cx="99669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1108445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34" r:id="rId1"/>
    <p:sldLayoutId id="2147483835" r:id="rId2"/>
    <p:sldLayoutId id="2147483836" r:id="rId3"/>
    <p:sldLayoutId id="2147483837" r:id="rId4"/>
    <p:sldLayoutId id="2147483838" r:id="rId5"/>
    <p:sldLayoutId id="2147483832" r:id="rId6"/>
    <p:sldLayoutId id="2147483828" r:id="rId7"/>
    <p:sldLayoutId id="2147483829" r:id="rId8"/>
    <p:sldLayoutId id="2147483830" r:id="rId9"/>
    <p:sldLayoutId id="2147483831" r:id="rId10"/>
    <p:sldLayoutId id="2147483833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12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12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12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12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12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3.jpeg"/><Relationship Id="rId4" Type="http://schemas.openxmlformats.org/officeDocument/2006/relationships/image" Target="../media/image12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0.jpe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s://doi.org/10.1123/jtpe.2018-0131" TargetMode="External"/><Relationship Id="rId3" Type="http://schemas.openxmlformats.org/officeDocument/2006/relationships/hyperlink" Target="https://doi.org/10.1080/14729679.2020.1784764" TargetMode="External"/><Relationship Id="rId7" Type="http://schemas.openxmlformats.org/officeDocument/2006/relationships/hyperlink" Target="https://doi.org/10.3390/ijerph14070829" TargetMode="External"/><Relationship Id="rId2" Type="http://schemas.openxmlformats.org/officeDocument/2006/relationships/hyperlink" Target="https://doi.org/10.1080/03004279.2019.1633374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.inspiring-learning.com/assets/Downloads/LearningAway.pdf" TargetMode="External"/><Relationship Id="rId5" Type="http://schemas.openxmlformats.org/officeDocument/2006/relationships/hyperlink" Target="file:///C:\Users\Student\Downloads\PE%20curriculum%20Wales%20(3).pdf" TargetMode="External"/><Relationship Id="rId4" Type="http://schemas.openxmlformats.org/officeDocument/2006/relationships/hyperlink" Target="https://doi-org.ezproxy.uwtsd.ac.uk/10.1080/14729679.2012.731725" TargetMode="External"/><Relationship Id="rId9" Type="http://schemas.openxmlformats.org/officeDocument/2006/relationships/hyperlink" Target="file:///C:\Users\Student\Downloads\Wainwright%20Williams%20pe%20matters.pdf" TargetMode="Externa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" name="Rectangle 52">
            <a:extLst>
              <a:ext uri="{FF2B5EF4-FFF2-40B4-BE49-F238E27FC236}">
                <a16:creationId xmlns:a16="http://schemas.microsoft.com/office/drawing/2014/main" id="{0AF4F2BA-3C03-4E2C-8ABC-0949B61B3C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0" name="Picture 3">
            <a:extLst>
              <a:ext uri="{FF2B5EF4-FFF2-40B4-BE49-F238E27FC236}">
                <a16:creationId xmlns:a16="http://schemas.microsoft.com/office/drawing/2014/main" id="{576E2F54-2D28-4C26-924C-27795CFE597C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35000"/>
          </a:blip>
          <a:srcRect t="14449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566160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Curriculum Of Adventure Presentation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645152"/>
            <a:ext cx="10058400" cy="1143000"/>
          </a:xfrm>
        </p:spPr>
        <p:txBody>
          <a:bodyPr vert="horz" lIns="0" tIns="0" rIns="0" bIns="0" rtlCol="0"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Unit of Work</a:t>
            </a:r>
          </a:p>
          <a:p>
            <a:r>
              <a:rPr lang="en-GB">
                <a:solidFill>
                  <a:srgbClr val="FFFFFF"/>
                </a:solidFill>
              </a:rPr>
              <a:t>Preparing students for a residential</a:t>
            </a:r>
          </a:p>
        </p:txBody>
      </p:sp>
      <p:cxnSp>
        <p:nvCxnSpPr>
          <p:cNvPr id="70" name="Straight Connector 54">
            <a:extLst>
              <a:ext uri="{FF2B5EF4-FFF2-40B4-BE49-F238E27FC236}">
                <a16:creationId xmlns:a16="http://schemas.microsoft.com/office/drawing/2014/main" id="{A07787ED-5EDC-4C54-AD87-55B60D0FE3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3" name="Rectangle 56">
            <a:extLst>
              <a:ext uri="{FF2B5EF4-FFF2-40B4-BE49-F238E27FC236}">
                <a16:creationId xmlns:a16="http://schemas.microsoft.com/office/drawing/2014/main" id="{B40A8CA7-7D5A-43B0-A1A0-B558ECA9EE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>
              <a:alpha val="9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6000"/>
                <a:shade val="99000"/>
                <a:satMod val="140000"/>
              </a:schemeClr>
            </a:gs>
            <a:gs pos="65000">
              <a:schemeClr val="bg1">
                <a:tint val="100000"/>
                <a:shade val="80000"/>
                <a:satMod val="130000"/>
              </a:schemeClr>
            </a:gs>
            <a:gs pos="100000">
              <a:schemeClr val="bg1">
                <a:tint val="100000"/>
                <a:shade val="48000"/>
                <a:satMod val="120000"/>
              </a:schemeClr>
            </a:gs>
          </a:gsLst>
          <a:lin ang="162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" name="Rectangle 33">
            <a:extLst>
              <a:ext uri="{FF2B5EF4-FFF2-40B4-BE49-F238E27FC236}">
                <a16:creationId xmlns:a16="http://schemas.microsoft.com/office/drawing/2014/main" id="{416A0E3C-60E6-4F39-BC55-5F7C224E1F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39" name="Straight Connector 35">
            <a:extLst>
              <a:ext uri="{FF2B5EF4-FFF2-40B4-BE49-F238E27FC236}">
                <a16:creationId xmlns:a16="http://schemas.microsoft.com/office/drawing/2014/main" id="{C5025DAC-8B93-4160-B017-3A274A5828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93532" y="1897380"/>
            <a:ext cx="99669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41" name="Rectangle 37">
            <a:extLst>
              <a:ext uri="{FF2B5EF4-FFF2-40B4-BE49-F238E27FC236}">
                <a16:creationId xmlns:a16="http://schemas.microsoft.com/office/drawing/2014/main" id="{0F6F1E82-F603-49E4-9641-09EEA984A3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B1CB72CB-50BC-4C5D-8142-C71E62FF2DF2}"/>
              </a:ext>
            </a:extLst>
          </p:cNvPr>
          <p:cNvSpPr txBox="1"/>
          <p:nvPr/>
        </p:nvSpPr>
        <p:spPr>
          <a:xfrm>
            <a:off x="1097280" y="286603"/>
            <a:ext cx="10058400" cy="1450757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b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800" spc="-5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rPr>
              <a:t>Overview</a:t>
            </a:r>
          </a:p>
        </p:txBody>
      </p:sp>
      <p:cxnSp>
        <p:nvCxnSpPr>
          <p:cNvPr id="43" name="Straight Connector 39">
            <a:extLst>
              <a:ext uri="{FF2B5EF4-FFF2-40B4-BE49-F238E27FC236}">
                <a16:creationId xmlns:a16="http://schemas.microsoft.com/office/drawing/2014/main" id="{C81CFD00-FC30-4AFB-A61F-3127B2C90F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93532" y="1897380"/>
            <a:ext cx="99669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2" name="Rectangle 41">
            <a:extLst>
              <a:ext uri="{FF2B5EF4-FFF2-40B4-BE49-F238E27FC236}">
                <a16:creationId xmlns:a16="http://schemas.microsoft.com/office/drawing/2014/main" id="{9D1595AB-90F6-488F-B5E3-F8CFCC8FAA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aphicFrame>
        <p:nvGraphicFramePr>
          <p:cNvPr id="3" name="Diagram 3">
            <a:extLst>
              <a:ext uri="{FF2B5EF4-FFF2-40B4-BE49-F238E27FC236}">
                <a16:creationId xmlns:a16="http://schemas.microsoft.com/office/drawing/2014/main" id="{394F1B0B-9C69-4745-A52D-050EC9511D18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103695708"/>
              </p:ext>
            </p:extLst>
          </p:nvPr>
        </p:nvGraphicFramePr>
        <p:xfrm>
          <a:off x="1096963" y="2098515"/>
          <a:ext cx="10058400" cy="378608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06694419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6C2997EE-0889-44C3-AC0D-18F26AC9AA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9" name="Picture 3" descr="A group of lawn chairs sitting on top of a picnic table&#10;&#10;Description automatically generated">
            <a:extLst>
              <a:ext uri="{FF2B5EF4-FFF2-40B4-BE49-F238E27FC236}">
                <a16:creationId xmlns:a16="http://schemas.microsoft.com/office/drawing/2014/main" id="{D35D7B40-9D48-41DC-94AA-A061C0CA91E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6973" r="-3" b="16817"/>
          <a:stretch/>
        </p:blipFill>
        <p:spPr>
          <a:xfrm>
            <a:off x="20" y="10"/>
            <a:ext cx="7215381" cy="2969294"/>
          </a:xfrm>
          <a:custGeom>
            <a:avLst/>
            <a:gdLst/>
            <a:ahLst/>
            <a:cxnLst/>
            <a:rect l="l" t="t" r="r" b="b"/>
            <a:pathLst>
              <a:path w="7215401" h="2969304">
                <a:moveTo>
                  <a:pt x="0" y="0"/>
                </a:moveTo>
                <a:lnTo>
                  <a:pt x="677334" y="0"/>
                </a:lnTo>
                <a:lnTo>
                  <a:pt x="1168036" y="0"/>
                </a:lnTo>
                <a:lnTo>
                  <a:pt x="1205499" y="0"/>
                </a:lnTo>
                <a:lnTo>
                  <a:pt x="1647632" y="0"/>
                </a:lnTo>
                <a:lnTo>
                  <a:pt x="7215401" y="0"/>
                </a:lnTo>
                <a:lnTo>
                  <a:pt x="5840224" y="2969304"/>
                </a:lnTo>
                <a:lnTo>
                  <a:pt x="0" y="2969304"/>
                </a:lnTo>
                <a:close/>
              </a:path>
            </a:pathLst>
          </a:custGeom>
        </p:spPr>
      </p:pic>
      <p:pic>
        <p:nvPicPr>
          <p:cNvPr id="3" name="Picture 7" descr="A picture containing board, ball, green, standing&#10;&#10;Description automatically generated">
            <a:extLst>
              <a:ext uri="{FF2B5EF4-FFF2-40B4-BE49-F238E27FC236}">
                <a16:creationId xmlns:a16="http://schemas.microsoft.com/office/drawing/2014/main" id="{31171EF7-514C-42DD-A189-A8FAA25231E2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21808" r="-3" b="2322"/>
          <a:stretch/>
        </p:blipFill>
        <p:spPr>
          <a:xfrm>
            <a:off x="5622233" y="10"/>
            <a:ext cx="6569769" cy="3750724"/>
          </a:xfrm>
          <a:custGeom>
            <a:avLst/>
            <a:gdLst/>
            <a:ahLst/>
            <a:cxnLst/>
            <a:rect l="l" t="t" r="r" b="b"/>
            <a:pathLst>
              <a:path w="6569769" h="3750734">
                <a:moveTo>
                  <a:pt x="1738471" y="0"/>
                </a:moveTo>
                <a:lnTo>
                  <a:pt x="6569769" y="0"/>
                </a:lnTo>
                <a:lnTo>
                  <a:pt x="6569769" y="3750734"/>
                </a:lnTo>
                <a:lnTo>
                  <a:pt x="0" y="3750734"/>
                </a:lnTo>
                <a:close/>
              </a:path>
            </a:pathLst>
          </a:custGeom>
        </p:spPr>
      </p:pic>
      <p:pic>
        <p:nvPicPr>
          <p:cNvPr id="7" name="Picture 3" descr="A person in a green field&#10;&#10;Description automatically generated">
            <a:extLst>
              <a:ext uri="{FF2B5EF4-FFF2-40B4-BE49-F238E27FC236}">
                <a16:creationId xmlns:a16="http://schemas.microsoft.com/office/drawing/2014/main" id="{CE67174F-D666-4E56-AD84-85EB8D64F8F8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r="6668" b="-2"/>
          <a:stretch/>
        </p:blipFill>
        <p:spPr>
          <a:xfrm>
            <a:off x="4182011" y="3887894"/>
            <a:ext cx="8009991" cy="2970106"/>
          </a:xfrm>
          <a:custGeom>
            <a:avLst/>
            <a:gdLst/>
            <a:ahLst/>
            <a:cxnLst/>
            <a:rect l="l" t="t" r="r" b="b"/>
            <a:pathLst>
              <a:path w="8009991" h="2970106">
                <a:moveTo>
                  <a:pt x="1376648" y="0"/>
                </a:moveTo>
                <a:lnTo>
                  <a:pt x="8009991" y="0"/>
                </a:lnTo>
                <a:lnTo>
                  <a:pt x="8009991" y="2970106"/>
                </a:lnTo>
                <a:lnTo>
                  <a:pt x="0" y="2970106"/>
                </a:lnTo>
                <a:close/>
              </a:path>
            </a:pathLst>
          </a:custGeom>
        </p:spPr>
      </p:pic>
      <p:pic>
        <p:nvPicPr>
          <p:cNvPr id="5" name="Picture 3" descr="A tent in a forest&#10;&#10;Description automatically generated">
            <a:extLst>
              <a:ext uri="{FF2B5EF4-FFF2-40B4-BE49-F238E27FC236}">
                <a16:creationId xmlns:a16="http://schemas.microsoft.com/office/drawing/2014/main" id="{0B96C7A6-E016-42D9-A3D0-FB53D59060DB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r="1" b="9249"/>
          <a:stretch/>
        </p:blipFill>
        <p:spPr>
          <a:xfrm>
            <a:off x="1" y="3106464"/>
            <a:ext cx="6209553" cy="3751536"/>
          </a:xfrm>
          <a:custGeom>
            <a:avLst/>
            <a:gdLst/>
            <a:ahLst/>
            <a:cxnLst/>
            <a:rect l="l" t="t" r="r" b="b"/>
            <a:pathLst>
              <a:path w="6209553" h="3751536">
                <a:moveTo>
                  <a:pt x="0" y="0"/>
                </a:moveTo>
                <a:lnTo>
                  <a:pt x="5776701" y="0"/>
                </a:lnTo>
                <a:lnTo>
                  <a:pt x="4041567" y="3746529"/>
                </a:lnTo>
                <a:lnTo>
                  <a:pt x="6209553" y="3746529"/>
                </a:lnTo>
                <a:lnTo>
                  <a:pt x="6209553" y="3746530"/>
                </a:lnTo>
                <a:lnTo>
                  <a:pt x="1647632" y="3746530"/>
                </a:lnTo>
                <a:lnTo>
                  <a:pt x="1647632" y="3751536"/>
                </a:lnTo>
                <a:lnTo>
                  <a:pt x="0" y="3751536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47118619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9F2010-2ECE-406A-B8FC-357D1498AB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5841" y="443483"/>
            <a:ext cx="3517567" cy="741425"/>
          </a:xfrm>
        </p:spPr>
        <p:txBody>
          <a:bodyPr/>
          <a:lstStyle/>
          <a:p>
            <a:pPr algn="ctr"/>
            <a:r>
              <a:rPr lang="en-GB"/>
              <a:t>Unit of Work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E29D9C-F920-42E7-BBC7-1209E5170E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77959" y="231774"/>
            <a:ext cx="7118969" cy="6352032"/>
          </a:xfrm>
        </p:spPr>
        <p:txBody>
          <a:bodyPr vert="horz" lIns="0" tIns="45720" rIns="0" bIns="45720" rtlCol="0" anchor="t">
            <a:normAutofit/>
          </a:bodyPr>
          <a:lstStyle/>
          <a:p>
            <a:pPr>
              <a:buFont typeface="Wingdings" panose="020F0502020204030204" pitchFamily="34" charset="0"/>
              <a:buChar char="ü"/>
            </a:pPr>
            <a:r>
              <a:rPr lang="en-GB" dirty="0"/>
              <a:t>Teachers can use the developments in accordance with their qualifications. </a:t>
            </a:r>
          </a:p>
          <a:p>
            <a:pPr>
              <a:buFont typeface="Wingdings" panose="020F0502020204030204" pitchFamily="34" charset="0"/>
              <a:buChar char="ü"/>
            </a:pPr>
            <a:r>
              <a:rPr lang="en-GB" dirty="0"/>
              <a:t>Allows for a diverse range of activities- during lessons/breaks/ full day activities</a:t>
            </a:r>
          </a:p>
          <a:p>
            <a:pPr>
              <a:buFont typeface="Wingdings" panose="020F0502020204030204" pitchFamily="34" charset="0"/>
              <a:buChar char="ü"/>
            </a:pPr>
            <a:r>
              <a:rPr lang="en-GB" dirty="0"/>
              <a:t>Helps students to have routine</a:t>
            </a:r>
          </a:p>
          <a:p>
            <a:pPr>
              <a:buFont typeface="Wingdings" panose="020F0502020204030204" pitchFamily="34" charset="0"/>
              <a:buChar char="ü"/>
            </a:pPr>
            <a:r>
              <a:rPr lang="en-GB" dirty="0"/>
              <a:t>Allows teachers to adapt lessons if necessary</a:t>
            </a:r>
          </a:p>
          <a:p>
            <a:pPr>
              <a:buFont typeface="Wingdings" panose="020F0502020204030204" pitchFamily="34" charset="0"/>
              <a:buChar char="ü"/>
            </a:pPr>
            <a:r>
              <a:rPr lang="en-GB" dirty="0"/>
              <a:t>Teachers are able to note progress ad confidence levels visually and write results on a chart.</a:t>
            </a:r>
          </a:p>
          <a:p>
            <a:pPr>
              <a:buFont typeface="Wingdings" panose="020F0502020204030204" pitchFamily="34" charset="0"/>
              <a:buChar char="ü"/>
            </a:pPr>
            <a:r>
              <a:rPr lang="en-GB" dirty="0">
                <a:ea typeface="+mn-lt"/>
                <a:cs typeface="+mn-lt"/>
              </a:rPr>
              <a:t> A safe space to explore new ways of teaching and learning using the developments and residentials</a:t>
            </a:r>
            <a:endParaRPr lang="en-GB" dirty="0"/>
          </a:p>
          <a:p>
            <a:pPr>
              <a:buFont typeface="Wingdings" panose="020F0502020204030204" pitchFamily="34" charset="0"/>
              <a:buChar char="ü"/>
            </a:pPr>
            <a:endParaRPr lang="en-GB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2E37F20-D8CF-4258-A766-9723BCDF966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367240" y="1709550"/>
            <a:ext cx="4108117" cy="471233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The developments give PE teachers the ability to incorporate adventure.</a:t>
            </a:r>
          </a:p>
          <a:p>
            <a:r>
              <a:rPr lang="en-GB" dirty="0">
                <a:ea typeface="+mn-lt"/>
                <a:cs typeface="+mn-lt"/>
              </a:rPr>
              <a:t>The developments grant a range of learning opportunities that underpin adventure in the whole curriculum, especially the PE curriculum. 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7063294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0E171F3C-45E6-455F-AAA0-985243343807}"/>
              </a:ext>
            </a:extLst>
          </p:cNvPr>
          <p:cNvSpPr txBox="1"/>
          <p:nvPr/>
        </p:nvSpPr>
        <p:spPr>
          <a:xfrm>
            <a:off x="57150" y="123825"/>
            <a:ext cx="2943225" cy="504753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400" dirty="0">
                <a:latin typeface="Abadi"/>
              </a:rPr>
              <a:t>Under government guidance,</a:t>
            </a:r>
            <a:endParaRPr lang="en-US" sz="1400">
              <a:latin typeface="Abadi"/>
            </a:endParaRPr>
          </a:p>
          <a:p>
            <a:r>
              <a:rPr lang="en-GB" sz="1400" dirty="0">
                <a:latin typeface="Abadi"/>
              </a:rPr>
              <a:t>Key Stage 3 students must have a minimum of 3 hours of physical education a fortnight. Therefore, if the scheme of work is 12 week-longs leading up to an adventurous residential it would give a minimum of 18 hours.</a:t>
            </a:r>
          </a:p>
          <a:p>
            <a:endParaRPr lang="en-GB" sz="1400" dirty="0">
              <a:latin typeface="Abadi"/>
            </a:endParaRPr>
          </a:p>
          <a:p>
            <a:r>
              <a:rPr lang="en-GB" sz="1400" dirty="0">
                <a:latin typeface="Abadi"/>
              </a:rPr>
              <a:t>Here is an example of a scheme of work for Physical Education classes leading up to a residential.</a:t>
            </a:r>
          </a:p>
          <a:p>
            <a:endParaRPr lang="en-GB" sz="1400" dirty="0">
              <a:latin typeface="Abadi"/>
            </a:endParaRPr>
          </a:p>
          <a:p>
            <a:r>
              <a:rPr lang="en-GB" sz="1400">
                <a:latin typeface="Abadi"/>
              </a:rPr>
              <a:t>Learning Outcomes:</a:t>
            </a:r>
            <a:endParaRPr lang="en-GB" sz="1400" dirty="0">
              <a:latin typeface="Abadi"/>
            </a:endParaRPr>
          </a:p>
          <a:p>
            <a:pPr marL="342900" indent="-342900">
              <a:buFont typeface="Courier New"/>
              <a:buChar char="o"/>
            </a:pPr>
            <a:r>
              <a:rPr lang="en-GB" sz="1400">
                <a:latin typeface="Abadi"/>
              </a:rPr>
              <a:t>Student learn about the importance of physical activity.</a:t>
            </a:r>
            <a:endParaRPr lang="en-GB" sz="1400" dirty="0">
              <a:latin typeface="Abadi"/>
            </a:endParaRPr>
          </a:p>
          <a:p>
            <a:pPr marL="342900" indent="-342900">
              <a:buFont typeface="Courier New"/>
              <a:buChar char="o"/>
            </a:pPr>
            <a:r>
              <a:rPr lang="en-GB" sz="1400">
                <a:latin typeface="Abadi"/>
              </a:rPr>
              <a:t>Understand OAE and environmental learning</a:t>
            </a:r>
          </a:p>
          <a:p>
            <a:pPr marL="342900" indent="-342900">
              <a:buFont typeface="Courier New"/>
              <a:buChar char="o"/>
            </a:pPr>
            <a:r>
              <a:rPr lang="en-GB" sz="1400">
                <a:latin typeface="Abadi"/>
              </a:rPr>
              <a:t>Understanding risk assessments and safety issues</a:t>
            </a:r>
          </a:p>
          <a:p>
            <a:pPr marL="342900" indent="-342900">
              <a:buFont typeface="Courier New"/>
              <a:buChar char="o"/>
            </a:pPr>
            <a:r>
              <a:rPr lang="en-GB" sz="1400">
                <a:latin typeface="Abadi"/>
              </a:rPr>
              <a:t>Physical literacy developed </a:t>
            </a:r>
          </a:p>
          <a:p>
            <a:pPr marL="342900" indent="-342900">
              <a:buFont typeface="Courier New"/>
              <a:buChar char="o"/>
            </a:pPr>
            <a:r>
              <a:rPr lang="en-GB" sz="1400">
                <a:latin typeface="Abadi"/>
              </a:rPr>
              <a:t>KS3 Student prepared for their residential visit. </a:t>
            </a:r>
            <a:endParaRPr lang="en-GB" sz="1400" dirty="0">
              <a:latin typeface="Abadi"/>
            </a:endParaRPr>
          </a:p>
        </p:txBody>
      </p:sp>
      <p:graphicFrame>
        <p:nvGraphicFramePr>
          <p:cNvPr id="3" name="Table 3">
            <a:extLst>
              <a:ext uri="{FF2B5EF4-FFF2-40B4-BE49-F238E27FC236}">
                <a16:creationId xmlns:a16="http://schemas.microsoft.com/office/drawing/2014/main" id="{7A469117-9393-449C-9B89-D500EBA4209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98658733"/>
              </p:ext>
            </p:extLst>
          </p:nvPr>
        </p:nvGraphicFramePr>
        <p:xfrm>
          <a:off x="3028950" y="47625"/>
          <a:ext cx="9167967" cy="644518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196186">
                  <a:extLst>
                    <a:ext uri="{9D8B030D-6E8A-4147-A177-3AD203B41FA5}">
                      <a16:colId xmlns:a16="http://schemas.microsoft.com/office/drawing/2014/main" val="3729062098"/>
                    </a:ext>
                  </a:extLst>
                </a:gridCol>
                <a:gridCol w="4357687">
                  <a:extLst>
                    <a:ext uri="{9D8B030D-6E8A-4147-A177-3AD203B41FA5}">
                      <a16:colId xmlns:a16="http://schemas.microsoft.com/office/drawing/2014/main" val="4166303830"/>
                    </a:ext>
                  </a:extLst>
                </a:gridCol>
                <a:gridCol w="3614094">
                  <a:extLst>
                    <a:ext uri="{9D8B030D-6E8A-4147-A177-3AD203B41FA5}">
                      <a16:colId xmlns:a16="http://schemas.microsoft.com/office/drawing/2014/main" val="3199762220"/>
                    </a:ext>
                  </a:extLst>
                </a:gridCol>
              </a:tblGrid>
              <a:tr h="273843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200"/>
                        <a:t>Lesson 1hr</a:t>
                      </a: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Teacher lead</a:t>
                      </a: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Pupil Activity</a:t>
                      </a:r>
                    </a:p>
                  </a:txBody>
                  <a:tcPr>
                    <a:solidFill>
                      <a:srgbClr val="FF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88596786"/>
                  </a:ext>
                </a:extLst>
              </a:tr>
              <a:tr h="261937">
                <a:tc>
                  <a:txBody>
                    <a:bodyPr/>
                    <a:lstStyle/>
                    <a:p>
                      <a:r>
                        <a:rPr lang="en-GB" sz="1200" dirty="0"/>
                        <a:t>1</a:t>
                      </a:r>
                    </a:p>
                  </a:txBody>
                  <a:tcPr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Introducing the Bouldering wall to KS3 students. Discuss health and safety issues.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/>
                        <a:t>Warm up, group work and individual time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53109234"/>
                  </a:ext>
                </a:extLst>
              </a:tr>
              <a:tr h="261937">
                <a:tc>
                  <a:txBody>
                    <a:bodyPr/>
                    <a:lstStyle/>
                    <a:p>
                      <a:r>
                        <a:rPr lang="en-GB" sz="1200" dirty="0"/>
                        <a:t>2</a:t>
                      </a:r>
                    </a:p>
                  </a:txBody>
                  <a:tcPr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Introduce the gym set to the KS3 pupils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/>
                        <a:t>Experiment with their movements </a:t>
                      </a:r>
                      <a:endParaRPr lang="en-GB" sz="12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44098528"/>
                  </a:ext>
                </a:extLst>
              </a:tr>
              <a:tr h="273843">
                <a:tc>
                  <a:txBody>
                    <a:bodyPr/>
                    <a:lstStyle/>
                    <a:p>
                      <a:r>
                        <a:rPr lang="en-GB" sz="1200" dirty="0"/>
                        <a:t>3</a:t>
                      </a:r>
                    </a:p>
                  </a:txBody>
                  <a:tcPr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Introduce tent-based activities to pupils</a:t>
                      </a:r>
                      <a:endParaRPr lang="en-GB" sz="1200" dirty="0" err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/>
                        <a:t>Practitce mental health and Well-being </a:t>
                      </a:r>
                      <a:endParaRPr lang="en-GB" sz="12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58150661"/>
                  </a:ext>
                </a:extLst>
              </a:tr>
              <a:tr h="339204">
                <a:tc>
                  <a:txBody>
                    <a:bodyPr/>
                    <a:lstStyle/>
                    <a:p>
                      <a:r>
                        <a:rPr lang="en-GB" sz="1200" dirty="0"/>
                        <a:t>4</a:t>
                      </a:r>
                    </a:p>
                  </a:txBody>
                  <a:tcPr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Bouldering games / viewing the KS3 </a:t>
                      </a:r>
                      <a:r>
                        <a:rPr lang="en-GB" sz="1200"/>
                        <a:t>students,skills</a:t>
                      </a:r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/>
                        <a:t>Students reflect on their skill leval, progression</a:t>
                      </a:r>
                      <a:endParaRPr lang="en-GB" sz="12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71047820"/>
                  </a:ext>
                </a:extLst>
              </a:tr>
              <a:tr h="261937">
                <a:tc>
                  <a:txBody>
                    <a:bodyPr/>
                    <a:lstStyle/>
                    <a:p>
                      <a:r>
                        <a:rPr lang="en-GB" sz="1200" dirty="0"/>
                        <a:t>5</a:t>
                      </a:r>
                    </a:p>
                  </a:txBody>
                  <a:tcPr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Orienteering using the gym set and the lesson cards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02697560"/>
                  </a:ext>
                </a:extLst>
              </a:tr>
              <a:tr h="339204">
                <a:tc>
                  <a:txBody>
                    <a:bodyPr/>
                    <a:lstStyle/>
                    <a:p>
                      <a:r>
                        <a:rPr lang="en-GB" sz="1200" dirty="0"/>
                        <a:t>6</a:t>
                      </a:r>
                    </a:p>
                  </a:txBody>
                  <a:tcPr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41592685"/>
                  </a:ext>
                </a:extLst>
              </a:tr>
              <a:tr h="273843">
                <a:tc>
                  <a:txBody>
                    <a:bodyPr/>
                    <a:lstStyle/>
                    <a:p>
                      <a:r>
                        <a:rPr lang="en-GB" sz="1200" dirty="0"/>
                        <a:t>7</a:t>
                      </a:r>
                    </a:p>
                  </a:txBody>
                  <a:tcPr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Environmental focus lesson/ appreciation and encourage pupils to become one with nature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/>
                        <a:t>Discuss nature and wildlife during activities</a:t>
                      </a:r>
                      <a:endParaRPr lang="en-GB" sz="12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0756159"/>
                  </a:ext>
                </a:extLst>
              </a:tr>
              <a:tr h="285750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200" dirty="0"/>
                        <a:t>8</a:t>
                      </a:r>
                    </a:p>
                  </a:txBody>
                  <a:tcPr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endParaRPr lang="en-GB" sz="12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80817558"/>
                  </a:ext>
                </a:extLst>
              </a:tr>
              <a:tr h="357187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200" dirty="0"/>
                        <a:t>9</a:t>
                      </a:r>
                    </a:p>
                  </a:txBody>
                  <a:tcPr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200"/>
                        <a:t>Using the tents students do well-being activities</a:t>
                      </a:r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200" dirty="0"/>
                        <a:t>Pupils discuss their personal progress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66574294"/>
                  </a:ext>
                </a:extLst>
              </a:tr>
              <a:tr h="273843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200" dirty="0"/>
                        <a:t>10</a:t>
                      </a:r>
                    </a:p>
                  </a:txBody>
                  <a:tcPr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200" dirty="0"/>
                        <a:t>Plan an overnight stay on school grounds using the tents.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200" dirty="0"/>
                        <a:t>Plan and organise what they need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88830979"/>
                  </a:ext>
                </a:extLst>
              </a:tr>
              <a:tr h="339204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200" dirty="0"/>
                        <a:t>11</a:t>
                      </a:r>
                    </a:p>
                  </a:txBody>
                  <a:tcPr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200"/>
                        <a:t>Look at progress of pupil's physical literacy </a:t>
                      </a:r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endParaRPr lang="en-GB" sz="12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56572153"/>
                  </a:ext>
                </a:extLst>
              </a:tr>
              <a:tr h="273843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200" dirty="0"/>
                        <a:t>12</a:t>
                      </a:r>
                    </a:p>
                  </a:txBody>
                  <a:tcPr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200"/>
                        <a:t>Environmental lesson incorporated into adventure</a:t>
                      </a:r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endParaRPr lang="en-GB" sz="12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21003861"/>
                  </a:ext>
                </a:extLst>
              </a:tr>
              <a:tr h="339204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200" dirty="0"/>
                        <a:t>13</a:t>
                      </a:r>
                    </a:p>
                  </a:txBody>
                  <a:tcPr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200" dirty="0"/>
                        <a:t>Students  have autonomy once learning outcome </a:t>
                      </a:r>
                      <a:r>
                        <a:rPr lang="en-GB" sz="1200"/>
                        <a:t>explained. </a:t>
                      </a:r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200"/>
                        <a:t>KS3 students use non-traditional methods of gym set</a:t>
                      </a:r>
                      <a:endParaRPr lang="en-GB" sz="12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71858831"/>
                  </a:ext>
                </a:extLst>
              </a:tr>
              <a:tr h="339204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200" dirty="0"/>
                        <a:t>14</a:t>
                      </a:r>
                    </a:p>
                  </a:txBody>
                  <a:tcPr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endParaRPr lang="en-GB" sz="12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4269544"/>
                  </a:ext>
                </a:extLst>
              </a:tr>
              <a:tr h="261937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200" dirty="0"/>
                        <a:t>15</a:t>
                      </a:r>
                    </a:p>
                  </a:txBody>
                  <a:tcPr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200" dirty="0"/>
                        <a:t>Discuss adventure activities for residential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endParaRPr lang="en-GB" sz="12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77313978"/>
                  </a:ext>
                </a:extLst>
              </a:tr>
              <a:tr h="339204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200" dirty="0"/>
                        <a:t>16</a:t>
                      </a:r>
                    </a:p>
                  </a:txBody>
                  <a:tcPr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endParaRPr lang="en-GB" sz="12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95034557"/>
                  </a:ext>
                </a:extLst>
              </a:tr>
              <a:tr h="357187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200" dirty="0"/>
                        <a:t>17</a:t>
                      </a:r>
                    </a:p>
                  </a:txBody>
                  <a:tcPr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200"/>
                        <a:t>Pupils designing their own competitions</a:t>
                      </a:r>
                      <a:endParaRPr lang="en-GB" sz="12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84917665"/>
                  </a:ext>
                </a:extLst>
              </a:tr>
              <a:tr h="339204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200" dirty="0"/>
                        <a:t>18</a:t>
                      </a:r>
                    </a:p>
                  </a:txBody>
                  <a:tcPr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200" dirty="0"/>
                        <a:t>Final session before residential/ free supervised play </a:t>
                      </a:r>
                      <a:r>
                        <a:rPr lang="en-GB" sz="1200"/>
                        <a:t>session/ once they have organised for the residential</a:t>
                      </a:r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200" dirty="0"/>
                        <a:t>Pupils plan what for residential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9209980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89876966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416A0E3C-60E6-4F39-BC55-5F7C224E1F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C5025DAC-8B93-4160-B017-3A274A5828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93532" y="1897380"/>
            <a:ext cx="99669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Rectangle 13">
            <a:extLst>
              <a:ext uri="{FF2B5EF4-FFF2-40B4-BE49-F238E27FC236}">
                <a16:creationId xmlns:a16="http://schemas.microsoft.com/office/drawing/2014/main" id="{E844E128-FF69-4E9F-8327-6B504B3C5A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" y="0"/>
            <a:ext cx="12191985" cy="6858000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86946DC-6A18-42AD-973A-DC753917A57A}"/>
              </a:ext>
            </a:extLst>
          </p:cNvPr>
          <p:cNvSpPr txBox="1"/>
          <p:nvPr/>
        </p:nvSpPr>
        <p:spPr>
          <a:xfrm>
            <a:off x="1097280" y="516835"/>
            <a:ext cx="5977937" cy="1666501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b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000" spc="-50">
                <a:latin typeface="+mj-lt"/>
                <a:ea typeface="+mj-ea"/>
                <a:cs typeface="+mj-cs"/>
              </a:rPr>
              <a:t>Development 1:  Bouldering Wall</a:t>
            </a:r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055CEADF-09EA-423C-8C45-F94AF44D5A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15896" y="2353592"/>
            <a:ext cx="5303520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extBox 3">
            <a:extLst>
              <a:ext uri="{FF2B5EF4-FFF2-40B4-BE49-F238E27FC236}">
                <a16:creationId xmlns:a16="http://schemas.microsoft.com/office/drawing/2014/main" id="{0FA5AE57-127F-42F0-9166-79B57DA482D3}"/>
              </a:ext>
            </a:extLst>
          </p:cNvPr>
          <p:cNvSpPr txBox="1"/>
          <p:nvPr/>
        </p:nvSpPr>
        <p:spPr>
          <a:xfrm>
            <a:off x="1097279" y="2546224"/>
            <a:ext cx="5977938" cy="3342747"/>
          </a:xfrm>
          <a:prstGeom prst="rect">
            <a:avLst/>
          </a:prstGeom>
        </p:spPr>
        <p:txBody>
          <a:bodyPr rot="0" spcFirstLastPara="0" vertOverflow="overflow" horzOverflow="overflow" vert="horz" lIns="0" tIns="45720" rIns="0" bIns="45720" numCol="1" spcCol="0" rtlCol="0" fromWordArt="0" anchorCtr="0" forceAA="0" compatLnSpc="1">
            <a:prstTxWarp prst="textNoShape">
              <a:avLst/>
            </a:prstTxWarp>
            <a:normAutofit/>
          </a:bodyPr>
          <a:lstStyle/>
          <a:p>
            <a:pPr marL="285750" indent="-285750">
              <a:spcAft>
                <a:spcPts val="600"/>
              </a:spcAft>
              <a:buFont typeface="Calibri" panose="020F0502020204030204" pitchFamily="34" charset="0"/>
              <a:buChar char="•"/>
            </a:pPr>
            <a:r>
              <a:rPr lang="en-US" sz="1700"/>
              <a:t>This development was chosen as it develops Physical Literacy.</a:t>
            </a:r>
          </a:p>
          <a:p>
            <a:pPr marL="285750" indent="-285750">
              <a:spcAft>
                <a:spcPts val="600"/>
              </a:spcAft>
              <a:buFont typeface="Calibri" panose="020F0502020204030204" pitchFamily="34" charset="0"/>
              <a:buChar char="•"/>
            </a:pPr>
            <a:r>
              <a:rPr lang="en-US" sz="1700"/>
              <a:t>Prepares the students for advanced climbing because they already understand the foundation skill leval. </a:t>
            </a:r>
          </a:p>
          <a:p>
            <a:pPr marL="285750" indent="-285750">
              <a:spcAft>
                <a:spcPts val="600"/>
              </a:spcAft>
              <a:buFont typeface="Calibri" panose="020F0502020204030204" pitchFamily="34" charset="0"/>
              <a:buChar char="•"/>
            </a:pPr>
            <a:r>
              <a:rPr lang="en-US" sz="1700"/>
              <a:t>Develop confidence on wall leads to a willingness to try the harder outdoor rock walls at the residential centre</a:t>
            </a:r>
          </a:p>
          <a:p>
            <a:pPr marL="285750" indent="-285750">
              <a:spcAft>
                <a:spcPts val="600"/>
              </a:spcAft>
              <a:buFont typeface="Calibri" panose="020F0502020204030204" pitchFamily="34" charset="0"/>
              <a:buChar char="•"/>
            </a:pPr>
            <a:r>
              <a:rPr lang="en-US" sz="1700"/>
              <a:t>Bouldering walls allows the students to see tangiable results in their skill development, therefore increasing their 'feel-good factor'.</a:t>
            </a:r>
          </a:p>
          <a:p>
            <a:pPr marL="285750" indent="-285750">
              <a:spcAft>
                <a:spcPts val="600"/>
              </a:spcAft>
              <a:buFont typeface="Calibri" panose="020F0502020204030204" pitchFamily="34" charset="0"/>
              <a:buChar char="•"/>
            </a:pPr>
            <a:r>
              <a:rPr lang="en-US" sz="1700"/>
              <a:t>Advanced qualified climbing instructors work at residential centres</a:t>
            </a:r>
          </a:p>
        </p:txBody>
      </p:sp>
      <p:pic>
        <p:nvPicPr>
          <p:cNvPr id="2" name="Picture 3" descr="A picture containing grass, outdoor, field, sign&#10;&#10;Description automatically generated">
            <a:extLst>
              <a:ext uri="{FF2B5EF4-FFF2-40B4-BE49-F238E27FC236}">
                <a16:creationId xmlns:a16="http://schemas.microsoft.com/office/drawing/2014/main" id="{1D278B58-35C1-4E8F-999E-D08A4BB8671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839113" y="643467"/>
            <a:ext cx="3476379" cy="2624666"/>
          </a:xfrm>
          <a:prstGeom prst="rect">
            <a:avLst/>
          </a:prstGeom>
        </p:spPr>
      </p:pic>
      <p:pic>
        <p:nvPicPr>
          <p:cNvPr id="5" name="Picture 5" descr="A group of people on a rocky hill&#10;&#10;Description automatically generated">
            <a:extLst>
              <a:ext uri="{FF2B5EF4-FFF2-40B4-BE49-F238E27FC236}">
                <a16:creationId xmlns:a16="http://schemas.microsoft.com/office/drawing/2014/main" id="{5025D26F-BF79-4A2D-90B0-F52585BB7F2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21506" y="3600097"/>
            <a:ext cx="3917411" cy="26246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7910953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10">
            <a:extLst>
              <a:ext uri="{FF2B5EF4-FFF2-40B4-BE49-F238E27FC236}">
                <a16:creationId xmlns:a16="http://schemas.microsoft.com/office/drawing/2014/main" id="{416A0E3C-60E6-4F39-BC55-5F7C224E1F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18" name="Straight Connector 12">
            <a:extLst>
              <a:ext uri="{FF2B5EF4-FFF2-40B4-BE49-F238E27FC236}">
                <a16:creationId xmlns:a16="http://schemas.microsoft.com/office/drawing/2014/main" id="{C5025DAC-8B93-4160-B017-3A274A5828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93532" y="1897380"/>
            <a:ext cx="99669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Rectangle 14">
            <a:extLst>
              <a:ext uri="{FF2B5EF4-FFF2-40B4-BE49-F238E27FC236}">
                <a16:creationId xmlns:a16="http://schemas.microsoft.com/office/drawing/2014/main" id="{E844E128-FF69-4E9F-8327-6B504B3C5A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" y="0"/>
            <a:ext cx="12191985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8FCD676B-5BA9-4610-8496-28B7B271E48B}"/>
              </a:ext>
            </a:extLst>
          </p:cNvPr>
          <p:cNvSpPr txBox="1"/>
          <p:nvPr/>
        </p:nvSpPr>
        <p:spPr>
          <a:xfrm>
            <a:off x="1030605" y="316810"/>
            <a:ext cx="5977937" cy="1666501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b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000" spc="-5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Development 2: Tents</a:t>
            </a:r>
          </a:p>
        </p:txBody>
      </p:sp>
      <p:cxnSp>
        <p:nvCxnSpPr>
          <p:cNvPr id="20" name="Straight Connector 16">
            <a:extLst>
              <a:ext uri="{FF2B5EF4-FFF2-40B4-BE49-F238E27FC236}">
                <a16:creationId xmlns:a16="http://schemas.microsoft.com/office/drawing/2014/main" id="{055CEADF-09EA-423C-8C45-F94AF44D5A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15896" y="2353592"/>
            <a:ext cx="5303520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extBox 3">
            <a:extLst>
              <a:ext uri="{FF2B5EF4-FFF2-40B4-BE49-F238E27FC236}">
                <a16:creationId xmlns:a16="http://schemas.microsoft.com/office/drawing/2014/main" id="{6AF50B52-54FE-4DCB-9503-231357C48898}"/>
              </a:ext>
            </a:extLst>
          </p:cNvPr>
          <p:cNvSpPr txBox="1"/>
          <p:nvPr/>
        </p:nvSpPr>
        <p:spPr>
          <a:xfrm>
            <a:off x="335279" y="2546224"/>
            <a:ext cx="6978063" cy="3342747"/>
          </a:xfrm>
          <a:prstGeom prst="rect">
            <a:avLst/>
          </a:prstGeom>
        </p:spPr>
        <p:txBody>
          <a:bodyPr rot="0" spcFirstLastPara="0" vertOverflow="overflow" horzOverflow="overflow" vert="horz" lIns="0" tIns="45720" rIns="0" bIns="45720" numCol="1" spcCol="0" rtlCol="0" fromWordArt="0" anchor="t" anchorCtr="0" forceAA="0" compatLnSpc="1">
            <a:prstTxWarp prst="textNoShape">
              <a:avLst/>
            </a:prstTxWarp>
            <a:normAutofit/>
          </a:bodyPr>
          <a:lstStyle/>
          <a:p>
            <a:pPr marL="285750" indent="-285750">
              <a:spcAft>
                <a:spcPts val="600"/>
              </a:spcAft>
              <a:buFont typeface="Calibri" panose="020F0502020204030204" pitchFamily="34" charset="0"/>
              <a:buChar char="•"/>
            </a:pPr>
            <a:r>
              <a:rPr lang="en-US" sz="1700">
                <a:solidFill>
                  <a:srgbClr val="FFFFFF"/>
                </a:solidFill>
              </a:rPr>
              <a:t>Sleepovers prepares the KS3 students for longer stays away from home such as multi day residentials.</a:t>
            </a:r>
          </a:p>
          <a:p>
            <a:pPr marL="285750" indent="-285750">
              <a:spcAft>
                <a:spcPts val="600"/>
              </a:spcAft>
              <a:buFont typeface="Calibri" panose="020F0502020204030204" pitchFamily="34" charset="0"/>
              <a:buChar char="•"/>
            </a:pPr>
            <a:r>
              <a:rPr lang="en-US" sz="1700">
                <a:solidFill>
                  <a:srgbClr val="FFFFFF"/>
                </a:solidFill>
              </a:rPr>
              <a:t>The tents allow for a more social progression - students and staff trust each other, students feel more able to ask staff for help and students feel comfortable with each other and a community is formed. This will contribute to Voice 21(improving orracy skills).</a:t>
            </a:r>
          </a:p>
          <a:p>
            <a:pPr marL="285750" indent="-285750">
              <a:spcAft>
                <a:spcPts val="600"/>
              </a:spcAft>
              <a:buFont typeface="Calibri" panose="020F0502020204030204" pitchFamily="34" charset="0"/>
              <a:buChar char="•"/>
            </a:pPr>
            <a:r>
              <a:rPr lang="en-US" sz="1700">
                <a:solidFill>
                  <a:srgbClr val="FFFFFF"/>
                </a:solidFill>
              </a:rPr>
              <a:t>Pupils will learn to be self-reflective and to analyse their emotions</a:t>
            </a:r>
          </a:p>
          <a:p>
            <a:pPr marL="285750" indent="-285750">
              <a:spcAft>
                <a:spcPts val="600"/>
              </a:spcAft>
              <a:buFont typeface="Calibri" panose="020F0502020204030204" pitchFamily="34" charset="0"/>
              <a:buChar char="•"/>
            </a:pPr>
            <a:r>
              <a:rPr lang="en-US" sz="1700">
                <a:solidFill>
                  <a:srgbClr val="FFFFFF"/>
                </a:solidFill>
              </a:rPr>
              <a:t>Opportunities to work intensively and be immersed in learning</a:t>
            </a:r>
          </a:p>
          <a:p>
            <a:pPr marL="285750" indent="-285750">
              <a:spcAft>
                <a:spcPts val="600"/>
              </a:spcAft>
              <a:buFont typeface="Calibri" panose="020F0502020204030204" pitchFamily="34" charset="0"/>
              <a:buChar char="•"/>
            </a:pPr>
            <a:r>
              <a:rPr lang="en-US" sz="1700">
                <a:solidFill>
                  <a:srgbClr val="FFFFFF"/>
                </a:solidFill>
              </a:rPr>
              <a:t>Unstructured time allows for creativity </a:t>
            </a:r>
          </a:p>
        </p:txBody>
      </p:sp>
      <p:pic>
        <p:nvPicPr>
          <p:cNvPr id="6" name="Picture 6" descr="A picture containing grass, tepee, outdoor, building&#10;&#10;Description automatically generated">
            <a:extLst>
              <a:ext uri="{FF2B5EF4-FFF2-40B4-BE49-F238E27FC236}">
                <a16:creationId xmlns:a16="http://schemas.microsoft.com/office/drawing/2014/main" id="{35AD214D-FF6C-47BC-A448-2465FD35F71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7739" r="22392" b="-1"/>
          <a:stretch/>
        </p:blipFill>
        <p:spPr>
          <a:xfrm>
            <a:off x="7611902" y="10"/>
            <a:ext cx="4580097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4921308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ectangle 17">
            <a:extLst>
              <a:ext uri="{FF2B5EF4-FFF2-40B4-BE49-F238E27FC236}">
                <a16:creationId xmlns:a16="http://schemas.microsoft.com/office/drawing/2014/main" id="{416A0E3C-60E6-4F39-BC55-5F7C224E1F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23" name="Straight Connector 19">
            <a:extLst>
              <a:ext uri="{FF2B5EF4-FFF2-40B4-BE49-F238E27FC236}">
                <a16:creationId xmlns:a16="http://schemas.microsoft.com/office/drawing/2014/main" id="{C5025DAC-8B93-4160-B017-3A274A5828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93532" y="1897380"/>
            <a:ext cx="99669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Rectangle 21">
            <a:extLst>
              <a:ext uri="{FF2B5EF4-FFF2-40B4-BE49-F238E27FC236}">
                <a16:creationId xmlns:a16="http://schemas.microsoft.com/office/drawing/2014/main" id="{E844E128-FF69-4E9F-8327-6B504B3C5A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" y="0"/>
            <a:ext cx="12191985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6448D869-0B3A-407C-AC98-538729772B31}"/>
              </a:ext>
            </a:extLst>
          </p:cNvPr>
          <p:cNvSpPr txBox="1"/>
          <p:nvPr/>
        </p:nvSpPr>
        <p:spPr>
          <a:xfrm>
            <a:off x="643467" y="516835"/>
            <a:ext cx="3448259" cy="1666501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b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700" spc="-5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Development 3: Physical Literacy Gym set</a:t>
            </a:r>
          </a:p>
        </p:txBody>
      </p:sp>
      <p:cxnSp>
        <p:nvCxnSpPr>
          <p:cNvPr id="27" name="Straight Connector 23">
            <a:extLst>
              <a:ext uri="{FF2B5EF4-FFF2-40B4-BE49-F238E27FC236}">
                <a16:creationId xmlns:a16="http://schemas.microsoft.com/office/drawing/2014/main" id="{055CEADF-09EA-423C-8C45-F94AF44D5A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23686" y="2353592"/>
            <a:ext cx="3291840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TextBox 4">
            <a:extLst>
              <a:ext uri="{FF2B5EF4-FFF2-40B4-BE49-F238E27FC236}">
                <a16:creationId xmlns:a16="http://schemas.microsoft.com/office/drawing/2014/main" id="{87B830A5-0A11-4167-A75B-46DCFF239AB2}"/>
              </a:ext>
            </a:extLst>
          </p:cNvPr>
          <p:cNvSpPr txBox="1"/>
          <p:nvPr/>
        </p:nvSpPr>
        <p:spPr>
          <a:xfrm>
            <a:off x="392947" y="2546224"/>
            <a:ext cx="4032806" cy="3342747"/>
          </a:xfrm>
          <a:prstGeom prst="rect">
            <a:avLst/>
          </a:prstGeom>
        </p:spPr>
        <p:txBody>
          <a:bodyPr rot="0" spcFirstLastPara="0" vertOverflow="overflow" horzOverflow="overflow" vert="horz" lIns="0" tIns="45720" rIns="0" bIns="45720" numCol="1" spcCol="0" rtlCol="0" fromWordArt="0" anchor="t" anchorCtr="0" forceAA="0" compatLnSpc="1">
            <a:prstTxWarp prst="textNoShape">
              <a:avLst/>
            </a:prstTxWarp>
            <a:normAutofit/>
          </a:bodyPr>
          <a:lstStyle/>
          <a:p>
            <a:pPr marL="285750" indent="-285750">
              <a:spcAft>
                <a:spcPts val="600"/>
              </a:spcAft>
              <a:buFont typeface="Calibri" panose="020F0502020204030204" pitchFamily="34" charset="0"/>
              <a:buChar char="•"/>
            </a:pPr>
            <a:r>
              <a:rPr lang="en-US" sz="1400">
                <a:solidFill>
                  <a:srgbClr val="FFFFFF"/>
                </a:solidFill>
              </a:rPr>
              <a:t>Directly links to the KS3 PE curriculums need.</a:t>
            </a:r>
          </a:p>
          <a:p>
            <a:pPr marL="285750" indent="-285750">
              <a:spcAft>
                <a:spcPts val="600"/>
              </a:spcAft>
              <a:buFont typeface="Calibri" panose="020F0502020204030204" pitchFamily="34" charset="0"/>
              <a:buChar char="•"/>
            </a:pPr>
            <a:r>
              <a:rPr lang="en-US" sz="1400">
                <a:solidFill>
                  <a:srgbClr val="FFFFFF"/>
                </a:solidFill>
              </a:rPr>
              <a:t>Increasing balance and confidence on unstable ground</a:t>
            </a:r>
          </a:p>
          <a:p>
            <a:pPr marL="285750" indent="-285750">
              <a:spcAft>
                <a:spcPts val="600"/>
              </a:spcAft>
              <a:buFont typeface="Calibri" panose="020F0502020204030204" pitchFamily="34" charset="0"/>
              <a:buChar char="•"/>
            </a:pPr>
            <a:r>
              <a:rPr lang="en-US" sz="1400">
                <a:solidFill>
                  <a:srgbClr val="FFFFFF"/>
                </a:solidFill>
              </a:rPr>
              <a:t>High Affordance for problem-based learning</a:t>
            </a:r>
          </a:p>
          <a:p>
            <a:pPr marL="285750" indent="-285750">
              <a:spcAft>
                <a:spcPts val="600"/>
              </a:spcAft>
              <a:buFont typeface="Calibri" panose="020F0502020204030204" pitchFamily="34" charset="0"/>
              <a:buChar char="•"/>
            </a:pPr>
            <a:r>
              <a:rPr lang="en-US" sz="1600">
                <a:solidFill>
                  <a:srgbClr val="FFFFFF"/>
                </a:solidFill>
              </a:rPr>
              <a:t> Increased ability to apply learning and skills in new contexts</a:t>
            </a:r>
          </a:p>
        </p:txBody>
      </p:sp>
      <p:pic>
        <p:nvPicPr>
          <p:cNvPr id="7" name="Picture 7" descr="A close up of a tree&#10;&#10;Description automatically generated">
            <a:extLst>
              <a:ext uri="{FF2B5EF4-FFF2-40B4-BE49-F238E27FC236}">
                <a16:creationId xmlns:a16="http://schemas.microsoft.com/office/drawing/2014/main" id="{B81DBF04-0520-4D0F-AA65-08679792EC5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5944" r="10965"/>
          <a:stretch/>
        </p:blipFill>
        <p:spPr>
          <a:xfrm>
            <a:off x="4664734" y="10"/>
            <a:ext cx="7527265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273895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Rectangle 30">
            <a:extLst>
              <a:ext uri="{FF2B5EF4-FFF2-40B4-BE49-F238E27FC236}">
                <a16:creationId xmlns:a16="http://schemas.microsoft.com/office/drawing/2014/main" id="{416A0E3C-60E6-4F39-BC55-5F7C224E1F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33" name="Straight Connector 32">
            <a:extLst>
              <a:ext uri="{FF2B5EF4-FFF2-40B4-BE49-F238E27FC236}">
                <a16:creationId xmlns:a16="http://schemas.microsoft.com/office/drawing/2014/main" id="{C5025DAC-8B93-4160-B017-3A274A5828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93532" y="1897380"/>
            <a:ext cx="99669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35" name="Rectangle 34">
            <a:extLst>
              <a:ext uri="{FF2B5EF4-FFF2-40B4-BE49-F238E27FC236}">
                <a16:creationId xmlns:a16="http://schemas.microsoft.com/office/drawing/2014/main" id="{0AB6E427-3F73-4C06-A5D5-AE52C3883B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85" y="0"/>
            <a:ext cx="12186315" cy="6858000"/>
          </a:xfrm>
          <a:prstGeom prst="rect">
            <a:avLst/>
          </a:prstGeom>
          <a:ln>
            <a:noFill/>
          </a:ln>
        </p:spPr>
        <p:style>
          <a:lnRef idx="2">
            <a:schemeClr val="accent6">
              <a:shade val="50000"/>
            </a:schemeClr>
          </a:lnRef>
          <a:fillRef idx="1001">
            <a:schemeClr val="lt1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D8C9BDAA-0390-4B39-9B5C-BC95E5120D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6" y="0"/>
            <a:ext cx="4059919" cy="6858000"/>
          </a:xfrm>
          <a:prstGeom prst="rect">
            <a:avLst/>
          </a:prstGeom>
          <a:solidFill>
            <a:srgbClr val="3E5B3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9DA3B760-5CF1-4274-90BD-606CA5EC0AA7}"/>
              </a:ext>
            </a:extLst>
          </p:cNvPr>
          <p:cNvSpPr txBox="1"/>
          <p:nvPr/>
        </p:nvSpPr>
        <p:spPr>
          <a:xfrm>
            <a:off x="492370" y="516836"/>
            <a:ext cx="3084844" cy="1961086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b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700" spc="-5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Development 4:</a:t>
            </a: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700" spc="-5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Greening school grounds</a:t>
            </a:r>
          </a:p>
        </p:txBody>
      </p:sp>
      <p:cxnSp>
        <p:nvCxnSpPr>
          <p:cNvPr id="39" name="Straight Connector 38">
            <a:extLst>
              <a:ext uri="{FF2B5EF4-FFF2-40B4-BE49-F238E27FC236}">
                <a16:creationId xmlns:a16="http://schemas.microsoft.com/office/drawing/2014/main" id="{E04A321A-A039-4720-87B4-66A4210E0D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71752" y="2638787"/>
            <a:ext cx="2743200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extBox 3">
            <a:extLst>
              <a:ext uri="{FF2B5EF4-FFF2-40B4-BE49-F238E27FC236}">
                <a16:creationId xmlns:a16="http://schemas.microsoft.com/office/drawing/2014/main" id="{732A1C7E-03DB-45AF-B314-C6AF538A3004}"/>
              </a:ext>
            </a:extLst>
          </p:cNvPr>
          <p:cNvSpPr txBox="1"/>
          <p:nvPr/>
        </p:nvSpPr>
        <p:spPr>
          <a:xfrm>
            <a:off x="310794" y="2799654"/>
            <a:ext cx="3610885" cy="3189665"/>
          </a:xfrm>
          <a:prstGeom prst="rect">
            <a:avLst/>
          </a:prstGeom>
        </p:spPr>
        <p:txBody>
          <a:bodyPr rot="0" spcFirstLastPara="0" vertOverflow="overflow" horzOverflow="overflow" vert="horz" lIns="0" tIns="45720" rIns="0" bIns="45720" numCol="1" spcCol="0" rtlCol="0" fromWordArt="0" anchor="t" anchorCtr="0" forceAA="0" compatLnSpc="1">
            <a:prstTxWarp prst="textNoShape">
              <a:avLst/>
            </a:prstTxWarp>
            <a:normAutofit/>
          </a:bodyPr>
          <a:lstStyle/>
          <a:p>
            <a:pPr>
              <a:spcAft>
                <a:spcPts val="600"/>
              </a:spcAft>
              <a:buFont typeface="Calibri" panose="020F0502020204030204" pitchFamily="34" charset="0"/>
            </a:pPr>
            <a:r>
              <a:rPr lang="en-US" sz="1600" dirty="0">
                <a:solidFill>
                  <a:srgbClr val="FFFFFF"/>
                </a:solidFill>
              </a:rPr>
              <a:t>The students will become comfortable with natural landscapes and getting dirty = pupils can then get more involved in outdoor adventurous </a:t>
            </a:r>
            <a:r>
              <a:rPr lang="en-US" sz="1600">
                <a:solidFill>
                  <a:srgbClr val="FFFFFF"/>
                </a:solidFill>
              </a:rPr>
              <a:t>activities.</a:t>
            </a:r>
            <a:endParaRPr lang="en-US" sz="1600"/>
          </a:p>
          <a:p>
            <a:pPr>
              <a:spcAft>
                <a:spcPts val="600"/>
              </a:spcAft>
              <a:buFont typeface="Calibri" panose="020F0502020204030204" pitchFamily="34" charset="0"/>
            </a:pPr>
            <a:r>
              <a:rPr lang="en-US" sz="1600" dirty="0">
                <a:solidFill>
                  <a:srgbClr val="FFFFFF"/>
                </a:solidFill>
              </a:rPr>
              <a:t>Natural areas have been shown to increase mental and physical development. </a:t>
            </a:r>
            <a:endParaRPr lang="en-US" sz="1600">
              <a:solidFill>
                <a:srgbClr val="000000"/>
              </a:solidFill>
            </a:endParaRPr>
          </a:p>
          <a:p>
            <a:pPr>
              <a:spcAft>
                <a:spcPts val="600"/>
              </a:spcAft>
              <a:buFont typeface="Calibri" panose="020F0502020204030204" pitchFamily="34" charset="0"/>
            </a:pPr>
            <a:r>
              <a:rPr lang="en-US" sz="1600">
                <a:solidFill>
                  <a:srgbClr val="FFFFFF"/>
                </a:solidFill>
              </a:rPr>
              <a:t>Anxiety and </a:t>
            </a:r>
            <a:r>
              <a:rPr lang="en-US" sz="1600" dirty="0">
                <a:solidFill>
                  <a:srgbClr val="FFFFFF"/>
                </a:solidFill>
              </a:rPr>
              <a:t>depression shown to decrease in </a:t>
            </a:r>
            <a:r>
              <a:rPr lang="en-US" sz="1600">
                <a:solidFill>
                  <a:srgbClr val="FFFFFF"/>
                </a:solidFill>
              </a:rPr>
              <a:t>natural environments.</a:t>
            </a:r>
            <a:endParaRPr lang="en-US" sz="1600"/>
          </a:p>
          <a:p>
            <a:pPr>
              <a:spcAft>
                <a:spcPts val="600"/>
              </a:spcAft>
              <a:buFont typeface="Calibri" panose="020F0502020204030204" pitchFamily="34" charset="0"/>
            </a:pPr>
            <a:endParaRPr lang="en-US" sz="1600" dirty="0">
              <a:solidFill>
                <a:srgbClr val="FFFFFF"/>
              </a:solidFill>
            </a:endParaRPr>
          </a:p>
          <a:p>
            <a:pPr>
              <a:spcAft>
                <a:spcPts val="600"/>
              </a:spcAft>
              <a:buFont typeface="Calibri" panose="020F0502020204030204" pitchFamily="34" charset="0"/>
            </a:pPr>
            <a:endParaRPr lang="en-US" dirty="0">
              <a:solidFill>
                <a:srgbClr val="FFFFFF"/>
              </a:solidFill>
            </a:endParaRPr>
          </a:p>
          <a:p>
            <a:pPr>
              <a:spcAft>
                <a:spcPts val="600"/>
              </a:spcAft>
              <a:buFont typeface="Calibri" panose="020F0502020204030204" pitchFamily="34" charset="0"/>
            </a:pPr>
            <a:endParaRPr lang="en-US" dirty="0">
              <a:solidFill>
                <a:srgbClr val="FFFFFF"/>
              </a:solidFill>
            </a:endParaRPr>
          </a:p>
        </p:txBody>
      </p:sp>
      <p:pic>
        <p:nvPicPr>
          <p:cNvPr id="6" name="Picture 6" descr="A close up of a garden&#10;&#10;Description automatically generated">
            <a:extLst>
              <a:ext uri="{FF2B5EF4-FFF2-40B4-BE49-F238E27FC236}">
                <a16:creationId xmlns:a16="http://schemas.microsoft.com/office/drawing/2014/main" id="{0864BC0E-DF4D-42D5-90E3-7379123B366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42017" y="2111872"/>
            <a:ext cx="6798082" cy="26342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9430253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" name="Rectangle 18">
            <a:extLst>
              <a:ext uri="{FF2B5EF4-FFF2-40B4-BE49-F238E27FC236}">
                <a16:creationId xmlns:a16="http://schemas.microsoft.com/office/drawing/2014/main" id="{416A0E3C-60E6-4F39-BC55-5F7C224E1F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62" name="Straight Connector 20">
            <a:extLst>
              <a:ext uri="{FF2B5EF4-FFF2-40B4-BE49-F238E27FC236}">
                <a16:creationId xmlns:a16="http://schemas.microsoft.com/office/drawing/2014/main" id="{C5025DAC-8B93-4160-B017-3A274A5828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93532" y="1897380"/>
            <a:ext cx="99669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3" name="Rectangle 22">
            <a:extLst>
              <a:ext uri="{FF2B5EF4-FFF2-40B4-BE49-F238E27FC236}">
                <a16:creationId xmlns:a16="http://schemas.microsoft.com/office/drawing/2014/main" id="{E844E128-FF69-4E9F-8327-6B504B3C5A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" y="0"/>
            <a:ext cx="12191985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176DBFF-1759-4C6B-B842-01F47C7435B8}"/>
              </a:ext>
            </a:extLst>
          </p:cNvPr>
          <p:cNvSpPr txBox="1"/>
          <p:nvPr/>
        </p:nvSpPr>
        <p:spPr>
          <a:xfrm>
            <a:off x="1097280" y="516835"/>
            <a:ext cx="5977937" cy="1666501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b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700" spc="-5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Assessment of KS3 students,development after residential</a:t>
            </a:r>
          </a:p>
        </p:txBody>
      </p:sp>
      <p:cxnSp>
        <p:nvCxnSpPr>
          <p:cNvPr id="64" name="Straight Connector 24">
            <a:extLst>
              <a:ext uri="{FF2B5EF4-FFF2-40B4-BE49-F238E27FC236}">
                <a16:creationId xmlns:a16="http://schemas.microsoft.com/office/drawing/2014/main" id="{055CEADF-09EA-423C-8C45-F94AF44D5A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15896" y="2353592"/>
            <a:ext cx="5303520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TextBox 4">
            <a:extLst>
              <a:ext uri="{FF2B5EF4-FFF2-40B4-BE49-F238E27FC236}">
                <a16:creationId xmlns:a16="http://schemas.microsoft.com/office/drawing/2014/main" id="{9881F511-1B08-4DDA-9293-3A5E22CC5C4B}"/>
              </a:ext>
            </a:extLst>
          </p:cNvPr>
          <p:cNvSpPr txBox="1"/>
          <p:nvPr/>
        </p:nvSpPr>
        <p:spPr>
          <a:xfrm>
            <a:off x="1097279" y="2546224"/>
            <a:ext cx="5977938" cy="3342747"/>
          </a:xfrm>
          <a:prstGeom prst="rect">
            <a:avLst/>
          </a:prstGeom>
        </p:spPr>
        <p:txBody>
          <a:bodyPr rot="0" spcFirstLastPara="0" vertOverflow="overflow" horzOverflow="overflow" vert="horz" lIns="0" tIns="45720" rIns="0" bIns="45720" numCol="1" spcCol="0" rtlCol="0" fromWordArt="0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buFont typeface="Calibri" panose="020F0502020204030204" pitchFamily="34" charset="0"/>
            </a:pPr>
            <a:r>
              <a:rPr lang="en-US" sz="1500">
                <a:solidFill>
                  <a:srgbClr val="FFFFFF"/>
                </a:solidFill>
              </a:rPr>
              <a:t>Using questionnaires,  like survey monkey to questions the students = teachers and researchers can analyse the findings.</a:t>
            </a:r>
          </a:p>
          <a:p>
            <a:pPr>
              <a:lnSpc>
                <a:spcPct val="90000"/>
              </a:lnSpc>
              <a:spcAft>
                <a:spcPts val="600"/>
              </a:spcAft>
              <a:buFont typeface="Calibri" panose="020F0502020204030204" pitchFamily="34" charset="0"/>
            </a:pPr>
            <a:endParaRPr lang="en-US" sz="1500">
              <a:solidFill>
                <a:srgbClr val="FFFFFF"/>
              </a:solidFill>
            </a:endParaRPr>
          </a:p>
          <a:p>
            <a:pPr marL="285750" indent="-285750">
              <a:lnSpc>
                <a:spcPct val="90000"/>
              </a:lnSpc>
              <a:spcAft>
                <a:spcPts val="600"/>
              </a:spcAft>
              <a:buFont typeface="Wingdings"/>
              <a:buChar char="ü"/>
            </a:pPr>
            <a:r>
              <a:rPr lang="en-US" sz="1500">
                <a:solidFill>
                  <a:srgbClr val="FFFFFF"/>
                </a:solidFill>
              </a:rPr>
              <a:t>Experiential learning for the students. Using real world scenarios students can understand the lessons better.</a:t>
            </a:r>
          </a:p>
          <a:p>
            <a:pPr marL="285750" indent="-285750">
              <a:lnSpc>
                <a:spcPct val="90000"/>
              </a:lnSpc>
              <a:spcAft>
                <a:spcPts val="600"/>
              </a:spcAft>
              <a:buFont typeface="Wingdings"/>
              <a:buChar char="ü"/>
            </a:pPr>
            <a:r>
              <a:rPr lang="en-US" sz="1500">
                <a:solidFill>
                  <a:srgbClr val="FFFFFF"/>
                </a:solidFill>
              </a:rPr>
              <a:t>87% of secondary students felt more confident to try new things they would not have done before the residential. </a:t>
            </a:r>
          </a:p>
          <a:p>
            <a:pPr marL="285750" indent="-285750">
              <a:lnSpc>
                <a:spcPct val="90000"/>
              </a:lnSpc>
              <a:spcAft>
                <a:spcPts val="600"/>
              </a:spcAft>
              <a:buFont typeface="Wingdings"/>
              <a:buChar char="ü"/>
            </a:pPr>
            <a:r>
              <a:rPr lang="en-US" sz="1500">
                <a:solidFill>
                  <a:srgbClr val="FFFFFF"/>
                </a:solidFill>
              </a:rPr>
              <a:t>65% of secondary students said their teachers had a better understanding of how they liked to learn.</a:t>
            </a:r>
          </a:p>
          <a:p>
            <a:pPr marL="285750" indent="-285750">
              <a:lnSpc>
                <a:spcPct val="90000"/>
              </a:lnSpc>
              <a:spcAft>
                <a:spcPts val="600"/>
              </a:spcAft>
              <a:buFont typeface="Wingdings"/>
              <a:buChar char="ü"/>
            </a:pPr>
            <a:r>
              <a:rPr lang="en-US" sz="1500">
                <a:solidFill>
                  <a:srgbClr val="FFFFFF"/>
                </a:solidFill>
              </a:rPr>
              <a:t>More successful transition experiences (at all key stages) after residentials</a:t>
            </a:r>
          </a:p>
          <a:p>
            <a:pPr>
              <a:lnSpc>
                <a:spcPct val="90000"/>
              </a:lnSpc>
              <a:spcAft>
                <a:spcPts val="600"/>
              </a:spcAft>
              <a:buFont typeface="Calibri" panose="020F0502020204030204" pitchFamily="34" charset="0"/>
            </a:pPr>
            <a:endParaRPr lang="en-US" sz="1500">
              <a:solidFill>
                <a:srgbClr val="FFFFFF"/>
              </a:solidFill>
            </a:endParaRPr>
          </a:p>
        </p:txBody>
      </p:sp>
      <p:pic>
        <p:nvPicPr>
          <p:cNvPr id="7" name="Picture 7" descr="A group of people standing on top of a snow covered mountain&#10;&#10;Description automatically generated">
            <a:extLst>
              <a:ext uri="{FF2B5EF4-FFF2-40B4-BE49-F238E27FC236}">
                <a16:creationId xmlns:a16="http://schemas.microsoft.com/office/drawing/2014/main" id="{DE57277E-B3D0-4221-B264-0D5DBBBFEB22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508" r="-2" b="-2"/>
          <a:stretch/>
        </p:blipFill>
        <p:spPr>
          <a:xfrm>
            <a:off x="7611900" y="-10230"/>
            <a:ext cx="4580098" cy="3383279"/>
          </a:xfrm>
          <a:prstGeom prst="rect">
            <a:avLst/>
          </a:prstGeom>
        </p:spPr>
      </p:pic>
      <p:pic>
        <p:nvPicPr>
          <p:cNvPr id="6" name="Picture 6" descr="A picture containing person, table, sitting, child&#10;&#10;Description automatically generated">
            <a:extLst>
              <a:ext uri="{FF2B5EF4-FFF2-40B4-BE49-F238E27FC236}">
                <a16:creationId xmlns:a16="http://schemas.microsoft.com/office/drawing/2014/main" id="{C4AE8F91-987B-4382-BD94-009B4FE27B48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r="15390" b="-1"/>
          <a:stretch/>
        </p:blipFill>
        <p:spPr>
          <a:xfrm>
            <a:off x="7611904" y="3474718"/>
            <a:ext cx="4580097" cy="33832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8322766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E4391B2C-6328-446C-8C5F-5A38D1ACF6DE}"/>
              </a:ext>
            </a:extLst>
          </p:cNvPr>
          <p:cNvSpPr txBox="1"/>
          <p:nvPr/>
        </p:nvSpPr>
        <p:spPr>
          <a:xfrm>
            <a:off x="123825" y="85725"/>
            <a:ext cx="11887200" cy="64325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600" u="sng" dirty="0">
                <a:ea typeface="+mn-lt"/>
                <a:cs typeface="+mn-lt"/>
              </a:rPr>
              <a:t>References</a:t>
            </a:r>
            <a:endParaRPr lang="en-US" sz="2000" u="sng" dirty="0">
              <a:ea typeface="+mn-lt"/>
              <a:cs typeface="+mn-lt"/>
            </a:endParaRPr>
          </a:p>
          <a:p>
            <a:endParaRPr lang="en-GB" sz="1600" b="1" u="sng" dirty="0">
              <a:ea typeface="+mn-lt"/>
              <a:cs typeface="+mn-lt"/>
            </a:endParaRPr>
          </a:p>
          <a:p>
            <a:r>
              <a:rPr lang="en-GB" sz="1400" dirty="0">
                <a:ea typeface="+mn-lt"/>
                <a:cs typeface="+mn-lt"/>
              </a:rPr>
              <a:t>Wainwright, N. Goodway, J. John, A. Thomas, K. Piper, K. Williams, K. &amp; Gardener, D. (2020) 'Developing children’s motor skills in the Foundation Phase in Wales to support physical literacy', Education 3-13, 48(5), pp. 565-579, DOI: </a:t>
            </a:r>
            <a:r>
              <a:rPr lang="en-GB" sz="1400" dirty="0">
                <a:ea typeface="+mn-lt"/>
                <a:cs typeface="+mn-lt"/>
                <a:hlinkClick r:id="rId2"/>
              </a:rPr>
              <a:t>10.1080/03004279.2019.1633374</a:t>
            </a:r>
            <a:r>
              <a:rPr lang="en-US" dirty="0">
                <a:ea typeface="+mn-lt"/>
                <a:cs typeface="+mn-lt"/>
              </a:rPr>
              <a:t>.</a:t>
            </a:r>
          </a:p>
          <a:p>
            <a:endParaRPr lang="en-US" dirty="0">
              <a:ea typeface="+mn-lt"/>
              <a:cs typeface="+mn-lt"/>
            </a:endParaRPr>
          </a:p>
          <a:p>
            <a:r>
              <a:rPr lang="en-US" sz="1400" dirty="0">
                <a:ea typeface="+mn-lt"/>
                <a:cs typeface="+mn-lt"/>
              </a:rPr>
              <a:t>Prince, H. E. (2020) 'The lasting impacts of outdoor adventure residential experiences on young people', </a:t>
            </a:r>
            <a:r>
              <a:rPr lang="en-US" sz="1400" i="1" dirty="0">
                <a:ea typeface="+mn-lt"/>
                <a:cs typeface="+mn-lt"/>
              </a:rPr>
              <a:t>Journal of Adventure Education and Outdoor Learning</a:t>
            </a:r>
            <a:r>
              <a:rPr lang="en-US" sz="1400" dirty="0">
                <a:ea typeface="+mn-lt"/>
                <a:cs typeface="+mn-lt"/>
              </a:rPr>
              <a:t>, 1–16. DOI: </a:t>
            </a:r>
            <a:r>
              <a:rPr lang="en-US" sz="1400" dirty="0">
                <a:ea typeface="+mn-lt"/>
                <a:cs typeface="+mn-lt"/>
                <a:hlinkClick r:id="rId3"/>
              </a:rPr>
              <a:t>https://doi.org/10.1080/14729679.2020.1784764</a:t>
            </a:r>
            <a:r>
              <a:rPr lang="en-US" sz="1400" dirty="0">
                <a:ea typeface="+mn-lt"/>
                <a:cs typeface="+mn-lt"/>
              </a:rPr>
              <a:t>.</a:t>
            </a:r>
          </a:p>
          <a:p>
            <a:endParaRPr lang="en-US" sz="1400" dirty="0">
              <a:ea typeface="+mn-lt"/>
              <a:cs typeface="+mn-lt"/>
            </a:endParaRPr>
          </a:p>
          <a:p>
            <a:r>
              <a:rPr lang="en-US" sz="1400" dirty="0">
                <a:ea typeface="+mn-lt"/>
                <a:cs typeface="+mn-lt"/>
              </a:rPr>
              <a:t>Williams, R. (2013) 'Woven into the fabric of experience: residential adventure education and complexity,' </a:t>
            </a:r>
            <a:r>
              <a:rPr lang="en-US" sz="1400" i="1" dirty="0">
                <a:ea typeface="+mn-lt"/>
                <a:cs typeface="+mn-lt"/>
              </a:rPr>
              <a:t>Journal of Adventure Education and Outdoor Learning</a:t>
            </a:r>
            <a:r>
              <a:rPr lang="en-US" sz="1400" dirty="0">
                <a:ea typeface="+mn-lt"/>
                <a:cs typeface="+mn-lt"/>
              </a:rPr>
              <a:t>, 13(2), pp.107-124, DOI: </a:t>
            </a:r>
            <a:r>
              <a:rPr lang="en-US" sz="1400" dirty="0">
                <a:ea typeface="+mn-lt"/>
                <a:cs typeface="+mn-lt"/>
                <a:hlinkClick r:id="rId4"/>
              </a:rPr>
              <a:t>10.1080/14729679.2012.731725</a:t>
            </a:r>
            <a:r>
              <a:rPr lang="en-US" dirty="0">
                <a:ea typeface="+mn-lt"/>
                <a:cs typeface="+mn-lt"/>
              </a:rPr>
              <a:t>.</a:t>
            </a:r>
          </a:p>
          <a:p>
            <a:endParaRPr lang="en-US" dirty="0"/>
          </a:p>
          <a:p>
            <a:r>
              <a:rPr lang="en-US" sz="1400" dirty="0"/>
              <a:t>Welsh Assembly Government (2008) </a:t>
            </a:r>
            <a:r>
              <a:rPr lang="en-US" sz="1400" dirty="0">
                <a:ea typeface="+mn-lt"/>
                <a:cs typeface="+mn-lt"/>
              </a:rPr>
              <a:t>'Physical education in the National Curriculum for Wale, Key Stage 2-4',Department for Children, Education, Lifelong Learning and Skills,</a:t>
            </a:r>
            <a:r>
              <a:rPr lang="en-US" sz="1400" dirty="0"/>
              <a:t> pp. 1-31. Available at:</a:t>
            </a:r>
            <a:r>
              <a:rPr lang="en-US" sz="1400" dirty="0">
                <a:ea typeface="+mn-lt"/>
                <a:cs typeface="+mn-lt"/>
                <a:hlinkClick r:id="rId5"/>
              </a:rPr>
              <a:t>PE curriculum Wales (3).pdf</a:t>
            </a:r>
            <a:r>
              <a:rPr lang="en-US" sz="1400" dirty="0">
                <a:ea typeface="+mn-lt"/>
                <a:cs typeface="+mn-lt"/>
              </a:rPr>
              <a:t>. (Accessed 6th January 2021).</a:t>
            </a:r>
          </a:p>
          <a:p>
            <a:endParaRPr lang="en-US" sz="1400" dirty="0"/>
          </a:p>
          <a:p>
            <a:r>
              <a:rPr lang="en-US" sz="1400" dirty="0"/>
              <a:t>Paul Hamlyn Foundation (2015) Learning Away, </a:t>
            </a:r>
            <a:r>
              <a:rPr lang="en-US" sz="1400" dirty="0">
                <a:ea typeface="+mn-lt"/>
                <a:cs typeface="+mn-lt"/>
              </a:rPr>
              <a:t>Brilliant residentials and their impact on children, young people and schools. Available at: </a:t>
            </a:r>
            <a:r>
              <a:rPr lang="en-US" sz="1400" dirty="0">
                <a:ea typeface="+mn-lt"/>
                <a:cs typeface="+mn-lt"/>
                <a:hlinkClick r:id="rId6"/>
              </a:rPr>
              <a:t>LearningAway.pdf (inspiring-learning.com)</a:t>
            </a:r>
            <a:r>
              <a:rPr lang="en-US" sz="1400" dirty="0">
                <a:ea typeface="+mn-lt"/>
                <a:cs typeface="+mn-lt"/>
              </a:rPr>
              <a:t> (Accessed 5th January 2021). </a:t>
            </a:r>
          </a:p>
          <a:p>
            <a:endParaRPr lang="en-US" sz="1400" dirty="0"/>
          </a:p>
          <a:p>
            <a:r>
              <a:rPr lang="en-US" sz="1400">
                <a:ea typeface="+mn-lt"/>
                <a:cs typeface="+mn-lt"/>
              </a:rPr>
              <a:t>Lee, J. (2017) 'Experimental Study on the Health Benefits of Garden Landscape', </a:t>
            </a:r>
            <a:r>
              <a:rPr lang="en-US" sz="1400" i="1">
                <a:ea typeface="+mn-lt"/>
                <a:cs typeface="+mn-lt"/>
              </a:rPr>
              <a:t>International Journal of Environmental Research and Public Health</a:t>
            </a:r>
            <a:r>
              <a:rPr lang="en-US" sz="1400">
                <a:ea typeface="+mn-lt"/>
                <a:cs typeface="+mn-lt"/>
              </a:rPr>
              <a:t>, 14(7), pp. 829. DOI: </a:t>
            </a:r>
            <a:r>
              <a:rPr lang="en-US" sz="1400" dirty="0">
                <a:ea typeface="+mn-lt"/>
                <a:cs typeface="+mn-lt"/>
                <a:hlinkClick r:id="rId7"/>
              </a:rPr>
              <a:t>https://doi.org/10.3390/ijerph14070829</a:t>
            </a:r>
            <a:r>
              <a:rPr lang="en-US" sz="1400" dirty="0">
                <a:ea typeface="+mn-lt"/>
                <a:cs typeface="+mn-lt"/>
              </a:rPr>
              <a:t>.</a:t>
            </a:r>
            <a:endParaRPr lang="en-US" dirty="0">
              <a:ea typeface="+mn-lt"/>
              <a:cs typeface="+mn-lt"/>
            </a:endParaRPr>
          </a:p>
          <a:p>
            <a:endParaRPr lang="en-US" sz="1400" dirty="0"/>
          </a:p>
          <a:p>
            <a:r>
              <a:rPr lang="en-GB" sz="1400">
                <a:ea typeface="+mn-lt"/>
                <a:cs typeface="+mn-lt"/>
              </a:rPr>
              <a:t>Durden-Meyers, E. J. Green, N. R. and Whitehead, M. E. (2018) ‘Implications for Promoting Physical Literacy’, Journal of Teaching in Physical Education, 37, pp. 262-271. DOI: </a:t>
            </a:r>
            <a:r>
              <a:rPr lang="en-GB" sz="1400" u="sng" dirty="0">
                <a:ea typeface="+mn-lt"/>
                <a:cs typeface="+mn-lt"/>
                <a:hlinkClick r:id="rId8"/>
              </a:rPr>
              <a:t>https://doi.org/10.1123/jtpe.2018-0131</a:t>
            </a:r>
            <a:r>
              <a:rPr lang="en-GB" sz="1400">
                <a:ea typeface="+mn-lt"/>
                <a:cs typeface="+mn-lt"/>
              </a:rPr>
              <a:t>.</a:t>
            </a:r>
            <a:endParaRPr lang="en-US" sz="1400">
              <a:ea typeface="+mn-lt"/>
              <a:cs typeface="+mn-lt"/>
            </a:endParaRPr>
          </a:p>
          <a:p>
            <a:endParaRPr lang="en-GB" sz="1400" dirty="0">
              <a:ea typeface="+mn-lt"/>
              <a:cs typeface="+mn-lt"/>
            </a:endParaRPr>
          </a:p>
          <a:p>
            <a:r>
              <a:rPr lang="en-GB" sz="1400" dirty="0">
                <a:ea typeface="+mn-lt"/>
                <a:cs typeface="+mn-lt"/>
              </a:rPr>
              <a:t>Wainwright, N. and Wiliams, A (2012) ‘Adventurous Activities and Physical Education in Wales, Outdoor Adventure Activities, pp. 51-54. Available at: </a:t>
            </a:r>
            <a:r>
              <a:rPr lang="en-GB" sz="1400" u="sng" dirty="0">
                <a:ea typeface="+mn-lt"/>
                <a:cs typeface="+mn-lt"/>
                <a:hlinkClick r:id="rId9"/>
              </a:rPr>
              <a:t>Wainwright Williams pe matters.pdf</a:t>
            </a:r>
            <a:r>
              <a:rPr lang="en-GB" sz="1400" dirty="0">
                <a:ea typeface="+mn-lt"/>
                <a:cs typeface="+mn-lt"/>
              </a:rPr>
              <a:t>. (Accessed: 4</a:t>
            </a:r>
            <a:r>
              <a:rPr lang="en-GB" sz="1400" baseline="30000" dirty="0">
                <a:ea typeface="+mn-lt"/>
                <a:cs typeface="+mn-lt"/>
              </a:rPr>
              <a:t>th</a:t>
            </a:r>
            <a:r>
              <a:rPr lang="en-GB" sz="1400">
                <a:ea typeface="+mn-lt"/>
                <a:cs typeface="+mn-lt"/>
              </a:rPr>
              <a:t> January 2021).</a:t>
            </a:r>
          </a:p>
          <a:p>
            <a:endParaRPr lang="en-GB" sz="1400" dirty="0">
              <a:ea typeface="+mn-lt"/>
              <a:cs typeface="+mn-lt"/>
            </a:endParaRPr>
          </a:p>
          <a:p>
            <a:r>
              <a:rPr lang="en-GB" sz="1400" dirty="0">
                <a:ea typeface="+mn-lt"/>
                <a:cs typeface="+mn-lt"/>
              </a:rPr>
              <a:t>Hyndman, B. &amp; Mahony, L. (2018) ‘Developing creativity through outdoor physical activities: a qualitative exploration of contrasting school equipment provisions’, </a:t>
            </a:r>
            <a:r>
              <a:rPr lang="en-GB" sz="1400" i="1" dirty="0">
                <a:ea typeface="+mn-lt"/>
                <a:cs typeface="+mn-lt"/>
              </a:rPr>
              <a:t>Journal of Adventure Education and Outdoor Learning</a:t>
            </a:r>
            <a:r>
              <a:rPr lang="en-GB" sz="1400">
                <a:ea typeface="+mn-lt"/>
                <a:cs typeface="+mn-lt"/>
              </a:rPr>
              <a:t>, 18(3), pp. 242-256, DOI: 10.1080/14729679.2018.1436078. </a:t>
            </a:r>
          </a:p>
        </p:txBody>
      </p:sp>
    </p:spTree>
    <p:extLst>
      <p:ext uri="{BB962C8B-B14F-4D97-AF65-F5344CB8AC3E}">
        <p14:creationId xmlns:p14="http://schemas.microsoft.com/office/powerpoint/2010/main" val="409245821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006851412"/>
      </p:ext>
    </p:extLst>
  </p:cSld>
  <p:clrMapOvr>
    <a:masterClrMapping/>
  </p:clrMapOvr>
</p:sld>
</file>

<file path=ppt/theme/theme1.xml><?xml version="1.0" encoding="utf-8"?>
<a:theme xmlns:a="http://schemas.openxmlformats.org/drawingml/2006/main" name="RetrospectVTI">
  <a:themeElements>
    <a:clrScheme name="Retrospect">
      <a:dk1>
        <a:sysClr val="windowText" lastClr="000000"/>
      </a:dk1>
      <a:lt1>
        <a:sysClr val="window" lastClr="FFFFFF"/>
      </a:lt1>
      <a:dk2>
        <a:srgbClr val="344068"/>
      </a:dk2>
      <a:lt2>
        <a:srgbClr val="D9E0E6"/>
      </a:lt2>
      <a:accent1>
        <a:srgbClr val="1CADE4"/>
      </a:accent1>
      <a:accent2>
        <a:srgbClr val="2683C6"/>
      </a:accent2>
      <a:accent3>
        <a:srgbClr val="28C4CC"/>
      </a:accent3>
      <a:accent4>
        <a:srgbClr val="42BA97"/>
      </a:accent4>
      <a:accent5>
        <a:srgbClr val="3E8853"/>
      </a:accent5>
      <a:accent6>
        <a:srgbClr val="62A39F"/>
      </a:accent6>
      <a:hlink>
        <a:srgbClr val="6EAC1C"/>
      </a:hlink>
      <a:folHlink>
        <a:srgbClr val="B26B02"/>
      </a:folHlink>
    </a:clrScheme>
    <a:fontScheme name="Retrospect">
      <a:majorFont>
        <a:latin typeface="Univers Condensed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Univers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VTI" id="{ABE3C30C-0FC0-4450-828E-52DE70F1BCCB}" vid="{A6E2497D-935A-4CFD-B9FD-6DCB15FA68B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1209</Words>
  <Application>Microsoft Office PowerPoint</Application>
  <PresentationFormat>Widescreen</PresentationFormat>
  <Paragraphs>123</Paragraphs>
  <Slides>12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9" baseType="lpstr">
      <vt:lpstr>Abadi</vt:lpstr>
      <vt:lpstr>Calibri</vt:lpstr>
      <vt:lpstr>Courier New</vt:lpstr>
      <vt:lpstr>Univers</vt:lpstr>
      <vt:lpstr>Univers Condensed</vt:lpstr>
      <vt:lpstr>Wingdings</vt:lpstr>
      <vt:lpstr>RetrospectVTI</vt:lpstr>
      <vt:lpstr>Curriculum Of Adventure Presentation</vt:lpstr>
      <vt:lpstr>PowerPoint Presentation</vt:lpstr>
      <vt:lpstr>PowerPoint Presentation</vt:lpstr>
      <vt:lpstr>Unit of Work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Student</dc:creator>
  <cp:lastModifiedBy>Madeleine Barnes-Watson</cp:lastModifiedBy>
  <cp:revision>724</cp:revision>
  <dcterms:created xsi:type="dcterms:W3CDTF">2021-01-02T10:56:23Z</dcterms:created>
  <dcterms:modified xsi:type="dcterms:W3CDTF">2021-01-06T22:28:48Z</dcterms:modified>
</cp:coreProperties>
</file>