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handoutMasterIdLst>
    <p:handoutMasterId r:id="rId30"/>
  </p:handoutMasterIdLst>
  <p:sldIdLst>
    <p:sldId id="257" r:id="rId2"/>
    <p:sldId id="307" r:id="rId3"/>
    <p:sldId id="305" r:id="rId4"/>
    <p:sldId id="308" r:id="rId5"/>
    <p:sldId id="309" r:id="rId6"/>
    <p:sldId id="302" r:id="rId7"/>
    <p:sldId id="310" r:id="rId8"/>
    <p:sldId id="303" r:id="rId9"/>
    <p:sldId id="285" r:id="rId10"/>
    <p:sldId id="289" r:id="rId11"/>
    <p:sldId id="280" r:id="rId12"/>
    <p:sldId id="286" r:id="rId13"/>
    <p:sldId id="273" r:id="rId14"/>
    <p:sldId id="287" r:id="rId15"/>
    <p:sldId id="288" r:id="rId16"/>
    <p:sldId id="274" r:id="rId17"/>
    <p:sldId id="275" r:id="rId18"/>
    <p:sldId id="291" r:id="rId19"/>
    <p:sldId id="292" r:id="rId20"/>
    <p:sldId id="293" r:id="rId21"/>
    <p:sldId id="294" r:id="rId22"/>
    <p:sldId id="295" r:id="rId23"/>
    <p:sldId id="297" r:id="rId24"/>
    <p:sldId id="298" r:id="rId25"/>
    <p:sldId id="300" r:id="rId26"/>
    <p:sldId id="296" r:id="rId27"/>
    <p:sldId id="301"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38E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5521" autoAdjust="0"/>
    <p:restoredTop sz="94671" autoAdjust="0"/>
  </p:normalViewPr>
  <p:slideViewPr>
    <p:cSldViewPr>
      <p:cViewPr varScale="1">
        <p:scale>
          <a:sx n="71" d="100"/>
          <a:sy n="71" d="100"/>
        </p:scale>
        <p:origin x="84" y="426"/>
      </p:cViewPr>
      <p:guideLst>
        <p:guide orient="horz" pos="2160"/>
        <p:guide pos="2880"/>
      </p:guideLst>
    </p:cSldViewPr>
  </p:slideViewPr>
  <p:outlineViewPr>
    <p:cViewPr>
      <p:scale>
        <a:sx n="33" d="100"/>
        <a:sy n="33" d="100"/>
      </p:scale>
      <p:origin x="0" y="165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67E8A08-9BE9-4A67-B3DD-3092007EDD8F}" type="datetimeFigureOut">
              <a:rPr lang="en-GB" smtClean="0"/>
              <a:t>09/02/2017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DDEB49-F8CC-42DE-B92F-931E742479E1}" type="slidenum">
              <a:rPr lang="en-GB" smtClean="0"/>
              <a:t>‹#›</a:t>
            </a:fld>
            <a:endParaRPr lang="en-GB"/>
          </a:p>
        </p:txBody>
      </p:sp>
    </p:spTree>
    <p:extLst>
      <p:ext uri="{BB962C8B-B14F-4D97-AF65-F5344CB8AC3E}">
        <p14:creationId xmlns:p14="http://schemas.microsoft.com/office/powerpoint/2010/main" val="2463430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1A6D2C4-8E4B-4A9D-BD9A-F1596E9FA89B}" type="datetimeFigureOut">
              <a:rPr lang="en-GB" smtClean="0"/>
              <a:t>09/02/2017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C72042F-DA2F-4059-B463-2918565134E3}" type="slidenum">
              <a:rPr lang="en-GB" smtClean="0"/>
              <a:t>‹#›</a:t>
            </a:fld>
            <a:endParaRPr lang="en-GB"/>
          </a:p>
        </p:txBody>
      </p:sp>
    </p:spTree>
    <p:extLst>
      <p:ext uri="{BB962C8B-B14F-4D97-AF65-F5344CB8AC3E}">
        <p14:creationId xmlns:p14="http://schemas.microsoft.com/office/powerpoint/2010/main" val="2535858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a:t>
            </a:fld>
            <a:endParaRPr lang="en-GB"/>
          </a:p>
        </p:txBody>
      </p:sp>
    </p:spTree>
    <p:extLst>
      <p:ext uri="{BB962C8B-B14F-4D97-AF65-F5344CB8AC3E}">
        <p14:creationId xmlns:p14="http://schemas.microsoft.com/office/powerpoint/2010/main" val="4119847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1919148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4</a:t>
            </a:fld>
            <a:endParaRPr lang="en-GB"/>
          </a:p>
        </p:txBody>
      </p:sp>
    </p:spTree>
    <p:extLst>
      <p:ext uri="{BB962C8B-B14F-4D97-AF65-F5344CB8AC3E}">
        <p14:creationId xmlns:p14="http://schemas.microsoft.com/office/powerpoint/2010/main" val="57982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5</a:t>
            </a:fld>
            <a:endParaRPr lang="en-GB"/>
          </a:p>
        </p:txBody>
      </p:sp>
    </p:spTree>
    <p:extLst>
      <p:ext uri="{BB962C8B-B14F-4D97-AF65-F5344CB8AC3E}">
        <p14:creationId xmlns:p14="http://schemas.microsoft.com/office/powerpoint/2010/main" val="1128047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6</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7</a:t>
            </a:fld>
            <a:endParaRPr lang="en-GB"/>
          </a:p>
        </p:txBody>
      </p:sp>
    </p:spTree>
    <p:extLst>
      <p:ext uri="{BB962C8B-B14F-4D97-AF65-F5344CB8AC3E}">
        <p14:creationId xmlns:p14="http://schemas.microsoft.com/office/powerpoint/2010/main" val="23180206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8</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9</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10</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11</a:t>
            </a:fld>
            <a:endParaRPr lang="en-GB"/>
          </a:p>
        </p:txBody>
      </p:sp>
    </p:spTree>
    <p:extLst>
      <p:ext uri="{BB962C8B-B14F-4D97-AF65-F5344CB8AC3E}">
        <p14:creationId xmlns:p14="http://schemas.microsoft.com/office/powerpoint/2010/main" val="40195115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12</a:t>
            </a:fld>
            <a:endParaRPr lang="en-GB"/>
          </a:p>
        </p:txBody>
      </p:sp>
    </p:spTree>
    <p:extLst>
      <p:ext uri="{BB962C8B-B14F-4D97-AF65-F5344CB8AC3E}">
        <p14:creationId xmlns:p14="http://schemas.microsoft.com/office/powerpoint/2010/main" val="11567816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13</a:t>
            </a:fld>
            <a:endParaRPr lang="en-GB"/>
          </a:p>
        </p:txBody>
      </p:sp>
    </p:spTree>
    <p:extLst>
      <p:ext uri="{BB962C8B-B14F-4D97-AF65-F5344CB8AC3E}">
        <p14:creationId xmlns:p14="http://schemas.microsoft.com/office/powerpoint/2010/main" val="40195115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14</a:t>
            </a:fld>
            <a:endParaRPr lang="en-GB"/>
          </a:p>
        </p:txBody>
      </p:sp>
    </p:spTree>
    <p:extLst>
      <p:ext uri="{BB962C8B-B14F-4D97-AF65-F5344CB8AC3E}">
        <p14:creationId xmlns:p14="http://schemas.microsoft.com/office/powerpoint/2010/main" val="1722513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15</a:t>
            </a:fld>
            <a:endParaRPr lang="en-GB"/>
          </a:p>
        </p:txBody>
      </p:sp>
    </p:spTree>
    <p:extLst>
      <p:ext uri="{BB962C8B-B14F-4D97-AF65-F5344CB8AC3E}">
        <p14:creationId xmlns:p14="http://schemas.microsoft.com/office/powerpoint/2010/main" val="17225136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16</a:t>
            </a:fld>
            <a:endParaRPr lang="en-GB"/>
          </a:p>
        </p:txBody>
      </p:sp>
    </p:spTree>
    <p:extLst>
      <p:ext uri="{BB962C8B-B14F-4D97-AF65-F5344CB8AC3E}">
        <p14:creationId xmlns:p14="http://schemas.microsoft.com/office/powerpoint/2010/main" val="353209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17</a:t>
            </a:fld>
            <a:endParaRPr lang="en-GB"/>
          </a:p>
        </p:txBody>
      </p:sp>
    </p:spTree>
    <p:extLst>
      <p:ext uri="{BB962C8B-B14F-4D97-AF65-F5344CB8AC3E}">
        <p14:creationId xmlns:p14="http://schemas.microsoft.com/office/powerpoint/2010/main" val="20870608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18</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19</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20</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21</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22</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23</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24</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25</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26</a:t>
            </a:fld>
            <a:endParaRPr lang="en-GB"/>
          </a:p>
        </p:txBody>
      </p:sp>
    </p:spTree>
    <p:extLst>
      <p:ext uri="{BB962C8B-B14F-4D97-AF65-F5344CB8AC3E}">
        <p14:creationId xmlns:p14="http://schemas.microsoft.com/office/powerpoint/2010/main" val="15019719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27</a:t>
            </a:fld>
            <a:endParaRPr lang="en-GB"/>
          </a:p>
        </p:txBody>
      </p:sp>
    </p:spTree>
    <p:extLst>
      <p:ext uri="{BB962C8B-B14F-4D97-AF65-F5344CB8AC3E}">
        <p14:creationId xmlns:p14="http://schemas.microsoft.com/office/powerpoint/2010/main" val="1501971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9355132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7063727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63266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03799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1983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652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045643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110746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3492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14011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010565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09/02/2017</a:t>
            </a:fld>
            <a:endParaRPr lang="en-GB">
              <a:solidFill>
                <a:prstClr val="white">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18579961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41.jpeg"/></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66" y="1139271"/>
            <a:ext cx="9151616" cy="5805264"/>
          </a:xfrm>
          <a:prstGeom prst="rect">
            <a:avLst/>
          </a:prstGeom>
        </p:spPr>
        <p:txBody>
          <a:bodyPr wrap="square" lIns="540000" tIns="360000" rIns="540000" bIns="360000" numCol="2" spcCol="360000">
            <a:normAutofit fontScale="92500" lnSpcReduction="20000"/>
          </a:bodyPr>
          <a:lstStyle/>
          <a:p>
            <a:r>
              <a:rPr lang="en-GB" sz="2400" b="1" u="sng" dirty="0" smtClean="0">
                <a:solidFill>
                  <a:prstClr val="white"/>
                </a:solidFill>
              </a:rPr>
              <a:t>1</a:t>
            </a:r>
            <a:r>
              <a:rPr lang="en-GB" sz="2600" b="1" u="sng" dirty="0" smtClean="0">
                <a:solidFill>
                  <a:prstClr val="white"/>
                </a:solidFill>
              </a:rPr>
              <a:t>. </a:t>
            </a:r>
            <a:r>
              <a:rPr lang="en-GB" sz="2600" b="1" u="sng" dirty="0">
                <a:solidFill>
                  <a:prstClr val="white"/>
                </a:solidFill>
              </a:rPr>
              <a:t>Experiencing modernity</a:t>
            </a:r>
          </a:p>
          <a:p>
            <a:pPr marL="342900" indent="-342900">
              <a:buFontTx/>
              <a:buChar char="-"/>
            </a:pPr>
            <a:r>
              <a:rPr lang="en-GB" sz="2600" i="1" dirty="0" smtClean="0"/>
              <a:t>Belle </a:t>
            </a:r>
            <a:r>
              <a:rPr lang="en-GB" sz="2600" i="1" dirty="0" err="1" smtClean="0"/>
              <a:t>Epoque</a:t>
            </a:r>
            <a:endParaRPr lang="en-GB" sz="2600" i="1" dirty="0"/>
          </a:p>
          <a:p>
            <a:pPr marL="285750" indent="-285750">
              <a:buFontTx/>
              <a:buChar char="-"/>
            </a:pPr>
            <a:r>
              <a:rPr lang="en-GB" sz="2600" b="1" dirty="0" smtClean="0">
                <a:solidFill>
                  <a:srgbClr val="FFFF00"/>
                </a:solidFill>
              </a:rPr>
              <a:t>Baudelaire </a:t>
            </a:r>
            <a:r>
              <a:rPr lang="en-GB" sz="2600" b="1" dirty="0" smtClean="0">
                <a:solidFill>
                  <a:srgbClr val="FFFF00"/>
                </a:solidFill>
              </a:rPr>
              <a:t>group work</a:t>
            </a:r>
          </a:p>
          <a:p>
            <a:pPr marL="285750" indent="-285750">
              <a:buFontTx/>
              <a:buChar char="-"/>
            </a:pPr>
            <a:r>
              <a:rPr lang="en-GB" sz="2600" dirty="0" smtClean="0">
                <a:solidFill>
                  <a:prstClr val="white"/>
                </a:solidFill>
              </a:rPr>
              <a:t>Photography</a:t>
            </a:r>
            <a:endParaRPr lang="en-GB" sz="2600" dirty="0">
              <a:solidFill>
                <a:prstClr val="white"/>
              </a:solidFill>
            </a:endParaRPr>
          </a:p>
          <a:p>
            <a:pPr marL="285750" indent="-285750">
              <a:buFontTx/>
              <a:buChar char="-"/>
            </a:pPr>
            <a:r>
              <a:rPr lang="en-GB" sz="2600" dirty="0">
                <a:solidFill>
                  <a:prstClr val="white"/>
                </a:solidFill>
              </a:rPr>
              <a:t>Impressionism</a:t>
            </a:r>
          </a:p>
          <a:p>
            <a:pPr marL="285750" indent="-285750">
              <a:buFontTx/>
              <a:buChar char="-"/>
            </a:pPr>
            <a:r>
              <a:rPr lang="en-GB" sz="2600" dirty="0">
                <a:solidFill>
                  <a:prstClr val="white"/>
                </a:solidFill>
              </a:rPr>
              <a:t>Poster art</a:t>
            </a:r>
          </a:p>
          <a:p>
            <a:endParaRPr lang="fr-FR" sz="2600" dirty="0">
              <a:solidFill>
                <a:prstClr val="white"/>
              </a:solidFill>
            </a:endParaRPr>
          </a:p>
          <a:p>
            <a:r>
              <a:rPr lang="fr-FR" sz="2600" b="1" u="sng" dirty="0">
                <a:solidFill>
                  <a:prstClr val="white"/>
                </a:solidFill>
              </a:rPr>
              <a:t>2</a:t>
            </a:r>
            <a:r>
              <a:rPr lang="fr-FR" sz="2600" b="1" u="sng" dirty="0" smtClean="0">
                <a:solidFill>
                  <a:prstClr val="white"/>
                </a:solidFill>
              </a:rPr>
              <a:t>. </a:t>
            </a:r>
            <a:r>
              <a:rPr lang="fr-FR" sz="2600" b="1" u="sng" dirty="0" smtClean="0">
                <a:solidFill>
                  <a:prstClr val="white"/>
                </a:solidFill>
              </a:rPr>
              <a:t>Alternative perspectives</a:t>
            </a:r>
            <a:endParaRPr lang="fr-FR" sz="2600" b="1" u="sng" dirty="0">
              <a:solidFill>
                <a:prstClr val="white"/>
              </a:solidFill>
            </a:endParaRPr>
          </a:p>
          <a:p>
            <a:pPr marL="285750" indent="-285750">
              <a:buFontTx/>
              <a:buChar char="-"/>
            </a:pPr>
            <a:r>
              <a:rPr lang="fr-FR" sz="2600" dirty="0">
                <a:solidFill>
                  <a:prstClr val="white"/>
                </a:solidFill>
              </a:rPr>
              <a:t>Belle Epoque or Fin de Siècle</a:t>
            </a:r>
            <a:r>
              <a:rPr lang="fr-FR" sz="2600" dirty="0" smtClean="0">
                <a:solidFill>
                  <a:prstClr val="white"/>
                </a:solidFill>
              </a:rPr>
              <a:t>?</a:t>
            </a:r>
          </a:p>
          <a:p>
            <a:pPr marL="285750" indent="-285750">
              <a:buFontTx/>
              <a:buChar char="-"/>
            </a:pPr>
            <a:r>
              <a:rPr lang="fr-FR" sz="2600" dirty="0" smtClean="0">
                <a:solidFill>
                  <a:prstClr val="white"/>
                </a:solidFill>
              </a:rPr>
              <a:t>Class, </a:t>
            </a:r>
            <a:r>
              <a:rPr lang="en-GB" sz="2600" dirty="0" smtClean="0">
                <a:solidFill>
                  <a:prstClr val="white"/>
                </a:solidFill>
              </a:rPr>
              <a:t>sex</a:t>
            </a:r>
            <a:r>
              <a:rPr lang="fr-FR" sz="2600" dirty="0" smtClean="0">
                <a:solidFill>
                  <a:prstClr val="white"/>
                </a:solidFill>
              </a:rPr>
              <a:t>, </a:t>
            </a:r>
            <a:r>
              <a:rPr lang="en-GB" sz="2600" dirty="0" smtClean="0">
                <a:solidFill>
                  <a:prstClr val="white"/>
                </a:solidFill>
              </a:rPr>
              <a:t>gender</a:t>
            </a:r>
          </a:p>
          <a:p>
            <a:pPr marL="285750" indent="-285750">
              <a:buFontTx/>
              <a:buChar char="-"/>
            </a:pPr>
            <a:r>
              <a:rPr lang="fr-FR" sz="2600" dirty="0" smtClean="0">
                <a:solidFill>
                  <a:prstClr val="white"/>
                </a:solidFill>
              </a:rPr>
              <a:t>New </a:t>
            </a:r>
            <a:r>
              <a:rPr lang="en-GB" sz="2600" dirty="0" smtClean="0">
                <a:solidFill>
                  <a:prstClr val="white"/>
                </a:solidFill>
              </a:rPr>
              <a:t>women</a:t>
            </a:r>
          </a:p>
          <a:p>
            <a:pPr marL="285750" indent="-285750">
              <a:buFontTx/>
              <a:buChar char="-"/>
            </a:pPr>
            <a:r>
              <a:rPr lang="en-GB" sz="2600" dirty="0" smtClean="0">
                <a:solidFill>
                  <a:prstClr val="white"/>
                </a:solidFill>
              </a:rPr>
              <a:t>Feminism</a:t>
            </a:r>
          </a:p>
          <a:p>
            <a:pPr algn="r"/>
            <a:endParaRPr lang="en-GB" sz="2400" b="1" u="sng" dirty="0" smtClean="0">
              <a:solidFill>
                <a:srgbClr val="FFFF00"/>
              </a:solidFill>
              <a:effectLst>
                <a:outerShdw blurRad="38100" dist="38100" dir="2700000" algn="tl">
                  <a:srgbClr val="000000">
                    <a:alpha val="43137"/>
                  </a:srgbClr>
                </a:outerShdw>
              </a:effectLst>
            </a:endParaRPr>
          </a:p>
          <a:p>
            <a:pPr algn="r"/>
            <a:endParaRPr lang="en-GB" sz="2400" b="1" u="sng" dirty="0">
              <a:solidFill>
                <a:srgbClr val="FFFF00"/>
              </a:solidFill>
              <a:effectLst>
                <a:outerShdw blurRad="38100" dist="38100" dir="2700000" algn="tl">
                  <a:srgbClr val="000000">
                    <a:alpha val="43137"/>
                  </a:srgbClr>
                </a:outerShdw>
              </a:effectLst>
            </a:endParaRPr>
          </a:p>
          <a:p>
            <a:pPr algn="r"/>
            <a:endParaRPr lang="en-GB" sz="2400" b="1" u="sng" dirty="0" smtClean="0">
              <a:solidFill>
                <a:srgbClr val="FFFF00"/>
              </a:solidFill>
              <a:effectLst>
                <a:outerShdw blurRad="38100" dist="38100" dir="2700000" algn="tl">
                  <a:srgbClr val="000000">
                    <a:alpha val="43137"/>
                  </a:srgbClr>
                </a:outerShdw>
              </a:effectLst>
            </a:endParaRPr>
          </a:p>
          <a:p>
            <a:pPr algn="r"/>
            <a:endParaRPr lang="en-GB" sz="2400" b="1" u="sng" dirty="0">
              <a:solidFill>
                <a:srgbClr val="FFFF00"/>
              </a:solidFill>
              <a:effectLst>
                <a:outerShdw blurRad="38100" dist="38100" dir="2700000" algn="tl">
                  <a:srgbClr val="000000">
                    <a:alpha val="43137"/>
                  </a:srgbClr>
                </a:outerShdw>
              </a:effectLst>
            </a:endParaRPr>
          </a:p>
          <a:p>
            <a:pPr algn="r"/>
            <a:r>
              <a:rPr lang="en-GB" sz="2400" b="1" u="sng" dirty="0" smtClean="0">
                <a:solidFill>
                  <a:srgbClr val="FFFF00"/>
                </a:solidFill>
                <a:effectLst>
                  <a:outerShdw blurRad="38100" dist="38100" dir="2700000" algn="tl">
                    <a:srgbClr val="000000">
                      <a:alpha val="43137"/>
                    </a:srgbClr>
                  </a:outerShdw>
                </a:effectLst>
              </a:rPr>
              <a:t>AIMS</a:t>
            </a:r>
            <a:endParaRPr lang="en-GB" sz="2400" b="1" u="sng" dirty="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Contextualise interpretations </a:t>
            </a:r>
            <a:r>
              <a:rPr lang="en-GB" sz="2400" b="1" dirty="0">
                <a:solidFill>
                  <a:srgbClr val="FFFF00"/>
                </a:solidFill>
                <a:effectLst>
                  <a:outerShdw blurRad="38100" dist="38100" dir="2700000" algn="tl">
                    <a:srgbClr val="000000">
                      <a:alpha val="43137"/>
                    </a:srgbClr>
                  </a:outerShdw>
                </a:effectLst>
              </a:rPr>
              <a:t>of Paris’s importance within urban history and theories of modernity</a:t>
            </a: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Interpret </a:t>
            </a:r>
            <a:r>
              <a:rPr lang="en-GB" sz="2400" b="1" dirty="0" smtClean="0">
                <a:solidFill>
                  <a:srgbClr val="FFFF00"/>
                </a:solidFill>
                <a:effectLst>
                  <a:outerShdw blurRad="38100" dist="38100" dir="2700000" algn="tl">
                    <a:srgbClr val="000000">
                      <a:alpha val="43137"/>
                    </a:srgbClr>
                  </a:outerShdw>
                </a:effectLst>
              </a:rPr>
              <a:t>literary and artistic </a:t>
            </a:r>
            <a:r>
              <a:rPr lang="en-GB" sz="2400" b="1" dirty="0">
                <a:solidFill>
                  <a:srgbClr val="FFFF00"/>
                </a:solidFill>
                <a:effectLst>
                  <a:outerShdw blurRad="38100" dist="38100" dir="2700000" algn="tl">
                    <a:srgbClr val="000000">
                      <a:alpha val="43137"/>
                    </a:srgbClr>
                  </a:outerShdw>
                </a:effectLst>
              </a:rPr>
              <a:t>reactions to urban modernity of late 19</a:t>
            </a:r>
            <a:r>
              <a:rPr lang="en-GB" sz="2400" b="1" baseline="30000" dirty="0">
                <a:solidFill>
                  <a:srgbClr val="FFFF00"/>
                </a:solidFill>
                <a:effectLst>
                  <a:outerShdw blurRad="38100" dist="38100" dir="2700000" algn="tl">
                    <a:srgbClr val="000000">
                      <a:alpha val="43137"/>
                    </a:srgbClr>
                  </a:outerShdw>
                </a:effectLst>
              </a:rPr>
              <a:t>th</a:t>
            </a:r>
            <a:r>
              <a:rPr lang="en-GB" sz="2400" b="1" dirty="0">
                <a:solidFill>
                  <a:srgbClr val="FFFF00"/>
                </a:solidFill>
                <a:effectLst>
                  <a:outerShdw blurRad="38100" dist="38100" dir="2700000" algn="tl">
                    <a:srgbClr val="000000">
                      <a:alpha val="43137"/>
                    </a:srgbClr>
                  </a:outerShdw>
                </a:effectLst>
              </a:rPr>
              <a:t> </a:t>
            </a:r>
            <a:r>
              <a:rPr lang="en-GB" sz="2400" b="1" dirty="0" smtClean="0">
                <a:solidFill>
                  <a:srgbClr val="FFFF00"/>
                </a:solidFill>
                <a:effectLst>
                  <a:outerShdw blurRad="38100" dist="38100" dir="2700000" algn="tl">
                    <a:srgbClr val="000000">
                      <a:alpha val="43137"/>
                    </a:srgbClr>
                  </a:outerShdw>
                </a:effectLst>
              </a:rPr>
              <a:t>century</a:t>
            </a: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Critically analyses the writings of Charles Baudelaire and the paintings of Constantin Guys</a:t>
            </a:r>
            <a:endParaRPr lang="en-GB" sz="24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r>
              <a:rPr lang="en-GB" sz="2400" b="1" dirty="0" smtClean="0">
                <a:solidFill>
                  <a:srgbClr val="FFFF00"/>
                </a:solidFill>
                <a:effectLst>
                  <a:outerShdw blurRad="38100" dist="38100" dir="2700000" algn="tl">
                    <a:srgbClr val="000000">
                      <a:alpha val="43137"/>
                    </a:srgbClr>
                  </a:outerShdw>
                </a:effectLst>
              </a:rPr>
              <a:t>Problematize some of the social and culture mores of </a:t>
            </a:r>
            <a:r>
              <a:rPr lang="en-GB" sz="2400" b="1" i="1" dirty="0" smtClean="0">
                <a:solidFill>
                  <a:srgbClr val="FFFF00"/>
                </a:solidFill>
                <a:effectLst>
                  <a:outerShdw blurRad="38100" dist="38100" dir="2700000" algn="tl">
                    <a:srgbClr val="000000">
                      <a:alpha val="43137"/>
                    </a:srgbClr>
                  </a:outerShdw>
                </a:effectLst>
              </a:rPr>
              <a:t>Belle Époque  </a:t>
            </a:r>
            <a:r>
              <a:rPr lang="en-GB" sz="2400" b="1" dirty="0" smtClean="0">
                <a:solidFill>
                  <a:srgbClr val="FFFF00"/>
                </a:solidFill>
                <a:effectLst>
                  <a:outerShdw blurRad="38100" dist="38100" dir="2700000" algn="tl">
                    <a:srgbClr val="000000">
                      <a:alpha val="43137"/>
                    </a:srgbClr>
                  </a:outerShdw>
                </a:effectLst>
              </a:rPr>
              <a:t>Paris</a:t>
            </a:r>
          </a:p>
          <a:p>
            <a:pPr marL="285750" indent="-285750" algn="r">
              <a:buFont typeface="Arial" panose="020B0604020202020204" pitchFamily="34" charset="0"/>
              <a:buChar char="•"/>
            </a:pPr>
            <a:endParaRPr lang="en-GB" sz="20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20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2000" b="1" dirty="0" smtClean="0">
              <a:solidFill>
                <a:srgbClr val="FFFF00"/>
              </a:solidFill>
              <a:effectLst>
                <a:outerShdw blurRad="38100" dist="38100" dir="2700000" algn="tl">
                  <a:srgbClr val="000000">
                    <a:alpha val="43137"/>
                  </a:srgbClr>
                </a:outerShdw>
              </a:effectLst>
            </a:endParaRPr>
          </a:p>
          <a:p>
            <a:pPr marL="285750" indent="-285750" algn="r">
              <a:buFont typeface="Arial" panose="020B0604020202020204" pitchFamily="34" charset="0"/>
              <a:buChar char="•"/>
            </a:pPr>
            <a:endParaRPr lang="en-GB" sz="2000" b="1" dirty="0">
              <a:solidFill>
                <a:srgbClr val="FFFF00"/>
              </a:solidFill>
              <a:effectLst>
                <a:outerShdw blurRad="38100" dist="38100" dir="2700000" algn="tl">
                  <a:srgbClr val="000000">
                    <a:alpha val="43137"/>
                  </a:srgbClr>
                </a:outerShdw>
              </a:effectLst>
            </a:endParaRPr>
          </a:p>
        </p:txBody>
      </p:sp>
      <p:sp>
        <p:nvSpPr>
          <p:cNvPr id="4" name="Rectangle 3"/>
          <p:cNvSpPr/>
          <p:nvPr/>
        </p:nvSpPr>
        <p:spPr>
          <a:xfrm>
            <a:off x="0" y="-91835"/>
            <a:ext cx="9144000" cy="1281029"/>
          </a:xfrm>
          <a:prstGeom prst="rect">
            <a:avLst/>
          </a:prstGeom>
        </p:spPr>
        <p:txBody>
          <a:bodyPr wrap="square" lIns="540000" tIns="360000" rIns="540000" bIns="360000">
            <a:spAutoFit/>
          </a:bodyPr>
          <a:lstStyle/>
          <a:p>
            <a:r>
              <a:rPr lang="en-US" b="1" dirty="0">
                <a:solidFill>
                  <a:srgbClr val="FF0000"/>
                </a:solidFill>
                <a:effectLst>
                  <a:outerShdw blurRad="38100" dist="38100" dir="2700000" algn="tl">
                    <a:srgbClr val="000000">
                      <a:alpha val="43137"/>
                    </a:srgbClr>
                  </a:outerShdw>
                </a:effectLst>
              </a:rPr>
              <a:t>AHHI6012 Imagining the City: The Urban Experience, c. 1851–Present</a:t>
            </a:r>
          </a:p>
          <a:p>
            <a:r>
              <a:rPr lang="en-GB" b="1" dirty="0">
                <a:solidFill>
                  <a:srgbClr val="FF0000"/>
                </a:solidFill>
                <a:effectLst>
                  <a:outerShdw blurRad="38100" dist="38100" dir="2700000" algn="tl">
                    <a:srgbClr val="000000">
                      <a:alpha val="43137"/>
                    </a:srgbClr>
                  </a:outerShdw>
                </a:effectLst>
              </a:rPr>
              <a:t>Week 2 Paris: Capital of the 19th </a:t>
            </a:r>
            <a:r>
              <a:rPr lang="en-GB" b="1" dirty="0" smtClean="0">
                <a:solidFill>
                  <a:srgbClr val="FF0000"/>
                </a:solidFill>
                <a:effectLst>
                  <a:outerShdw blurRad="38100" dist="38100" dir="2700000" algn="tl">
                    <a:srgbClr val="000000">
                      <a:alpha val="43137"/>
                    </a:srgbClr>
                  </a:outerShdw>
                </a:effectLst>
              </a:rPr>
              <a:t>Century - Friday</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8513234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7707"/>
            <a:ext cx="9141954" cy="6787321"/>
          </a:xfrm>
          <a:prstGeom prst="rect">
            <a:avLst/>
          </a:prstGeom>
          <a:noFill/>
        </p:spPr>
        <p:txBody>
          <a:bodyPr wrap="square" lIns="540000" tIns="360000" rIns="540000" bIns="540000" rtlCol="0">
            <a:spAutoFit/>
          </a:bodyPr>
          <a:lstStyle/>
          <a:p>
            <a:r>
              <a:rPr lang="en-GB" sz="2200" b="1" u="sng" dirty="0" smtClean="0"/>
              <a:t>1. Experiencing Modernity: </a:t>
            </a:r>
            <a:r>
              <a:rPr lang="en-GB" sz="2400" b="1" i="1" u="sng" dirty="0">
                <a:solidFill>
                  <a:prstClr val="white"/>
                </a:solidFill>
              </a:rPr>
              <a:t>La Belle </a:t>
            </a:r>
            <a:r>
              <a:rPr lang="en-GB" sz="2400" b="1" i="1" u="sng" dirty="0" smtClean="0">
                <a:solidFill>
                  <a:prstClr val="white"/>
                </a:solidFill>
              </a:rPr>
              <a:t>Époque</a:t>
            </a:r>
            <a:r>
              <a:rPr lang="en-GB" sz="2400" b="1" u="sng" dirty="0" smtClean="0">
                <a:solidFill>
                  <a:prstClr val="white"/>
                </a:solidFill>
              </a:rPr>
              <a:t>, c. 1871–1914</a:t>
            </a:r>
          </a:p>
          <a:p>
            <a:pPr marL="457200" indent="-457200">
              <a:buAutoNum type="arabicPeriod"/>
            </a:pPr>
            <a:endParaRPr lang="en-GB" sz="2400" b="1" u="sng" dirty="0" smtClean="0">
              <a:solidFill>
                <a:prstClr val="white"/>
              </a:solidFill>
            </a:endParaRPr>
          </a:p>
          <a:p>
            <a:pPr marL="457200" indent="-457200">
              <a:buAutoNum type="arabicPeriod"/>
            </a:pPr>
            <a:endParaRPr lang="en-GB" sz="2400" b="1" i="1" u="sng" dirty="0" smtClean="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8597" y="811432"/>
            <a:ext cx="4114428" cy="5085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21518" y="795450"/>
            <a:ext cx="2555497" cy="3304388"/>
          </a:xfrm>
          <a:prstGeom prst="rect">
            <a:avLst/>
          </a:prstGeom>
        </p:spPr>
      </p:pic>
      <p:pic>
        <p:nvPicPr>
          <p:cNvPr id="5" name="Picture 4"/>
          <p:cNvPicPr>
            <a:picLocks noChangeAspect="1"/>
          </p:cNvPicPr>
          <p:nvPr/>
        </p:nvPicPr>
        <p:blipFill>
          <a:blip r:embed="rId5"/>
          <a:stretch>
            <a:fillRect/>
          </a:stretch>
        </p:blipFill>
        <p:spPr>
          <a:xfrm>
            <a:off x="3892316" y="4897610"/>
            <a:ext cx="2870365" cy="1970503"/>
          </a:xfrm>
          <a:prstGeom prst="rect">
            <a:avLst/>
          </a:prstGeom>
        </p:spPr>
      </p:pic>
      <p:pic>
        <p:nvPicPr>
          <p:cNvPr id="6" name="Picture 5"/>
          <p:cNvPicPr>
            <a:picLocks noChangeAspect="1"/>
          </p:cNvPicPr>
          <p:nvPr/>
        </p:nvPicPr>
        <p:blipFill>
          <a:blip r:embed="rId6"/>
          <a:stretch>
            <a:fillRect/>
          </a:stretch>
        </p:blipFill>
        <p:spPr>
          <a:xfrm>
            <a:off x="5870188" y="812355"/>
            <a:ext cx="3259113" cy="2496936"/>
          </a:xfrm>
          <a:prstGeom prst="rect">
            <a:avLst/>
          </a:prstGeom>
        </p:spPr>
      </p:pic>
      <p:pic>
        <p:nvPicPr>
          <p:cNvPr id="7" name="Picture 6"/>
          <p:cNvPicPr>
            <a:picLocks noChangeAspect="1"/>
          </p:cNvPicPr>
          <p:nvPr/>
        </p:nvPicPr>
        <p:blipFill>
          <a:blip r:embed="rId7"/>
          <a:stretch>
            <a:fillRect/>
          </a:stretch>
        </p:blipFill>
        <p:spPr>
          <a:xfrm>
            <a:off x="0" y="4115820"/>
            <a:ext cx="3892316" cy="2768478"/>
          </a:xfrm>
          <a:prstGeom prst="rect">
            <a:avLst/>
          </a:prstGeom>
        </p:spPr>
      </p:pic>
      <p:pic>
        <p:nvPicPr>
          <p:cNvPr id="10" name="Picture 9"/>
          <p:cNvPicPr>
            <a:picLocks noChangeAspect="1"/>
          </p:cNvPicPr>
          <p:nvPr/>
        </p:nvPicPr>
        <p:blipFill>
          <a:blip r:embed="rId8"/>
          <a:stretch>
            <a:fillRect/>
          </a:stretch>
        </p:blipFill>
        <p:spPr>
          <a:xfrm>
            <a:off x="6152733" y="3309291"/>
            <a:ext cx="3002972" cy="2122100"/>
          </a:xfrm>
          <a:prstGeom prst="rect">
            <a:avLst/>
          </a:prstGeom>
        </p:spPr>
      </p:pic>
    </p:spTree>
    <p:extLst>
      <p:ext uri="{BB962C8B-B14F-4D97-AF65-F5344CB8AC3E}">
        <p14:creationId xmlns:p14="http://schemas.microsoft.com/office/powerpoint/2010/main" val="21800955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6084168" cy="8144446"/>
          </a:xfrm>
          <a:prstGeom prst="rect">
            <a:avLst/>
          </a:prstGeom>
        </p:spPr>
        <p:txBody>
          <a:bodyPr wrap="square" lIns="540000" tIns="360000" rIns="540000" bIns="360000">
            <a:spAutoFit/>
          </a:bodyPr>
          <a:lstStyle/>
          <a:p>
            <a:endParaRPr lang="en-GB" b="1" dirty="0">
              <a:solidFill>
                <a:srgbClr val="FFFF00"/>
              </a:solidFill>
            </a:endParaRPr>
          </a:p>
          <a:p>
            <a:r>
              <a:rPr lang="en-GB" sz="2000" dirty="0" smtClean="0">
                <a:solidFill>
                  <a:prstClr val="white"/>
                </a:solidFill>
              </a:rPr>
              <a:t>French </a:t>
            </a:r>
            <a:r>
              <a:rPr lang="en-GB" sz="2000" dirty="0">
                <a:solidFill>
                  <a:prstClr val="white"/>
                </a:solidFill>
              </a:rPr>
              <a:t>First Republic (1792–1804)</a:t>
            </a:r>
          </a:p>
          <a:p>
            <a:endParaRPr lang="en-GB" sz="2000" dirty="0">
              <a:solidFill>
                <a:prstClr val="white"/>
              </a:solidFill>
            </a:endParaRPr>
          </a:p>
          <a:p>
            <a:r>
              <a:rPr lang="en-GB" sz="2000" dirty="0" smtClean="0">
                <a:solidFill>
                  <a:prstClr val="white"/>
                </a:solidFill>
              </a:rPr>
              <a:t>First </a:t>
            </a:r>
            <a:r>
              <a:rPr lang="en-GB" sz="2000" dirty="0">
                <a:solidFill>
                  <a:prstClr val="white"/>
                </a:solidFill>
              </a:rPr>
              <a:t>French Empire (1804–1814, 1815) </a:t>
            </a:r>
          </a:p>
          <a:p>
            <a:endParaRPr lang="en-GB" sz="2000" dirty="0">
              <a:solidFill>
                <a:prstClr val="white"/>
              </a:solidFill>
            </a:endParaRPr>
          </a:p>
          <a:p>
            <a:r>
              <a:rPr lang="en-GB" sz="2000" dirty="0">
                <a:solidFill>
                  <a:prstClr val="white"/>
                </a:solidFill>
              </a:rPr>
              <a:t>Bourbon Restoration (1814 –1815, 1815–1830)</a:t>
            </a:r>
          </a:p>
          <a:p>
            <a:endParaRPr lang="en-GB" sz="2000" dirty="0">
              <a:solidFill>
                <a:prstClr val="white"/>
              </a:solidFill>
            </a:endParaRPr>
          </a:p>
          <a:p>
            <a:r>
              <a:rPr lang="en-GB" sz="2000" dirty="0">
                <a:solidFill>
                  <a:prstClr val="white"/>
                </a:solidFill>
              </a:rPr>
              <a:t>House of Orleans (1830–1848)</a:t>
            </a:r>
          </a:p>
          <a:p>
            <a:endParaRPr lang="en-GB" sz="2000" dirty="0">
              <a:solidFill>
                <a:prstClr val="white"/>
              </a:solidFill>
            </a:endParaRPr>
          </a:p>
          <a:p>
            <a:r>
              <a:rPr lang="en-GB" sz="2000" dirty="0" smtClean="0">
                <a:solidFill>
                  <a:prstClr val="white"/>
                </a:solidFill>
              </a:rPr>
              <a:t>French </a:t>
            </a:r>
            <a:r>
              <a:rPr lang="en-GB" sz="2000" dirty="0">
                <a:solidFill>
                  <a:prstClr val="white"/>
                </a:solidFill>
              </a:rPr>
              <a:t>Second Republic (</a:t>
            </a:r>
            <a:r>
              <a:rPr lang="en-GB" sz="1600" dirty="0">
                <a:solidFill>
                  <a:prstClr val="white"/>
                </a:solidFill>
              </a:rPr>
              <a:t>Feb</a:t>
            </a:r>
            <a:r>
              <a:rPr lang="en-GB" sz="2000" dirty="0">
                <a:solidFill>
                  <a:prstClr val="white"/>
                </a:solidFill>
              </a:rPr>
              <a:t>1848–</a:t>
            </a:r>
            <a:r>
              <a:rPr lang="en-GB" sz="1600" dirty="0">
                <a:solidFill>
                  <a:prstClr val="white"/>
                </a:solidFill>
              </a:rPr>
              <a:t>Dec</a:t>
            </a:r>
            <a:r>
              <a:rPr lang="en-GB" sz="2000" dirty="0">
                <a:solidFill>
                  <a:prstClr val="white"/>
                </a:solidFill>
              </a:rPr>
              <a:t>1852)</a:t>
            </a:r>
          </a:p>
          <a:p>
            <a:endParaRPr lang="en-GB" sz="2000" dirty="0">
              <a:solidFill>
                <a:prstClr val="white"/>
              </a:solidFill>
            </a:endParaRPr>
          </a:p>
          <a:p>
            <a:endParaRPr lang="en-GB" sz="1400" dirty="0">
              <a:solidFill>
                <a:prstClr val="white"/>
              </a:solidFill>
            </a:endParaRPr>
          </a:p>
          <a:p>
            <a:endParaRPr lang="en-GB" sz="2000" dirty="0">
              <a:solidFill>
                <a:prstClr val="white"/>
              </a:solidFill>
            </a:endParaRPr>
          </a:p>
          <a:p>
            <a:r>
              <a:rPr lang="en-GB" sz="2000" dirty="0">
                <a:solidFill>
                  <a:prstClr val="white"/>
                </a:solidFill>
              </a:rPr>
              <a:t>Second French Empire (1852–1870)</a:t>
            </a:r>
          </a:p>
          <a:p>
            <a:endParaRPr lang="en-GB" sz="2000" dirty="0">
              <a:solidFill>
                <a:srgbClr val="FF0000"/>
              </a:solidFill>
              <a:latin typeface="Harlow Solid Italic" panose="04030604020F02020D02" pitchFamily="82" charset="0"/>
            </a:endParaRPr>
          </a:p>
          <a:p>
            <a:r>
              <a:rPr lang="en-GB" sz="2000" dirty="0" smtClean="0">
                <a:solidFill>
                  <a:prstClr val="white"/>
                </a:solidFill>
              </a:rPr>
              <a:t>French Third </a:t>
            </a:r>
            <a:r>
              <a:rPr lang="en-GB" sz="2000" dirty="0">
                <a:solidFill>
                  <a:prstClr val="white"/>
                </a:solidFill>
              </a:rPr>
              <a:t>Republic (1870–1940)</a:t>
            </a:r>
          </a:p>
          <a:p>
            <a:endParaRPr lang="en-GB" sz="2000" dirty="0">
              <a:solidFill>
                <a:prstClr val="white"/>
              </a:solidFill>
            </a:endParaRPr>
          </a:p>
          <a:p>
            <a:endParaRPr lang="en-GB" sz="2000" dirty="0" smtClean="0">
              <a:solidFill>
                <a:prstClr val="white"/>
              </a:solidFill>
            </a:endParaRPr>
          </a:p>
          <a:p>
            <a:r>
              <a:rPr lang="en-GB" sz="2000" dirty="0" smtClean="0">
                <a:solidFill>
                  <a:prstClr val="white"/>
                </a:solidFill>
              </a:rPr>
              <a:t>French </a:t>
            </a:r>
            <a:r>
              <a:rPr lang="en-GB" sz="2000" dirty="0">
                <a:solidFill>
                  <a:prstClr val="white"/>
                </a:solidFill>
              </a:rPr>
              <a:t>Fourth Republic (1946–1958)</a:t>
            </a:r>
          </a:p>
          <a:p>
            <a:r>
              <a:rPr lang="en-GB" sz="2000" dirty="0" smtClean="0">
                <a:solidFill>
                  <a:prstClr val="white"/>
                </a:solidFill>
              </a:rPr>
              <a:t>French </a:t>
            </a:r>
            <a:r>
              <a:rPr lang="en-GB" sz="2000" dirty="0">
                <a:solidFill>
                  <a:prstClr val="white"/>
                </a:solidFill>
              </a:rPr>
              <a:t>Fifth Republic (1958–Present)</a:t>
            </a:r>
          </a:p>
          <a:p>
            <a:r>
              <a:rPr lang="en-GB" dirty="0">
                <a:solidFill>
                  <a:prstClr val="white"/>
                </a:solidFill>
              </a:rPr>
              <a:t> </a:t>
            </a: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3" name="Rectangle 2"/>
          <p:cNvSpPr/>
          <p:nvPr/>
        </p:nvSpPr>
        <p:spPr>
          <a:xfrm>
            <a:off x="4139952" y="0"/>
            <a:ext cx="5004048" cy="7190339"/>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rPr>
              <a:t>French Revolution (1789-1799</a:t>
            </a:r>
            <a:r>
              <a:rPr lang="en-GB" sz="2000" dirty="0">
                <a:solidFill>
                  <a:srgbClr val="FFFF00"/>
                </a:solidFill>
                <a:effectLst>
                  <a:outerShdw blurRad="38100" dist="38100" dir="2700000" algn="tl">
                    <a:srgbClr val="000000">
                      <a:alpha val="43137"/>
                    </a:srgbClr>
                  </a:outerShdw>
                </a:effectLst>
              </a:rPr>
              <a:t>)</a:t>
            </a:r>
          </a:p>
          <a:p>
            <a:pPr algn="r"/>
            <a:endParaRPr lang="en-GB" dirty="0">
              <a:solidFill>
                <a:srgbClr val="FFFF00"/>
              </a:solidFill>
            </a:endParaRPr>
          </a:p>
          <a:p>
            <a:pPr algn="r"/>
            <a:r>
              <a:rPr lang="en-GB" dirty="0">
                <a:solidFill>
                  <a:srgbClr val="FFFF00"/>
                </a:solidFill>
              </a:rPr>
              <a:t>Bonaparte coup (1799), proclaimed emperor (1804)</a:t>
            </a:r>
          </a:p>
          <a:p>
            <a:pPr algn="r"/>
            <a:endParaRPr lang="en-GB" dirty="0">
              <a:solidFill>
                <a:srgbClr val="FFFF00"/>
              </a:solidFill>
            </a:endParaRPr>
          </a:p>
          <a:p>
            <a:pPr algn="r"/>
            <a:endParaRPr lang="en-GB" dirty="0">
              <a:solidFill>
                <a:srgbClr val="FFFF00"/>
              </a:solidFill>
            </a:endParaRPr>
          </a:p>
          <a:p>
            <a:pPr algn="r"/>
            <a:r>
              <a:rPr lang="en-GB" sz="2000" b="1" dirty="0">
                <a:solidFill>
                  <a:srgbClr val="FFFF00"/>
                </a:solidFill>
                <a:effectLst>
                  <a:outerShdw blurRad="38100" dist="38100" dir="2700000" algn="tl">
                    <a:srgbClr val="000000">
                      <a:alpha val="43137"/>
                    </a:srgbClr>
                  </a:outerShdw>
                </a:effectLst>
              </a:rPr>
              <a:t>July  Revolution (1830</a:t>
            </a:r>
            <a:r>
              <a:rPr lang="en-GB" b="1" dirty="0">
                <a:solidFill>
                  <a:srgbClr val="FFFF00"/>
                </a:solidFill>
                <a:effectLst>
                  <a:outerShdw blurRad="38100" dist="38100" dir="2700000" algn="tl">
                    <a:srgbClr val="000000">
                      <a:alpha val="43137"/>
                    </a:srgbClr>
                  </a:outerShdw>
                </a:effectLst>
              </a:rPr>
              <a:t>)</a:t>
            </a: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Rebellion (1832)</a:t>
            </a:r>
          </a:p>
          <a:p>
            <a:pPr algn="r"/>
            <a:endParaRPr lang="en-GB" dirty="0">
              <a:solidFill>
                <a:srgbClr val="FFFF00"/>
              </a:solidFill>
            </a:endParaRPr>
          </a:p>
          <a:p>
            <a:pPr algn="r"/>
            <a:endParaRPr lang="en-GB" b="1" dirty="0">
              <a:solidFill>
                <a:srgbClr val="FFFF00"/>
              </a:solidFill>
              <a:effectLst>
                <a:outerShdw blurRad="38100" dist="38100" dir="2700000" algn="tl">
                  <a:srgbClr val="000000">
                    <a:alpha val="43137"/>
                  </a:srgbClr>
                </a:outerShdw>
              </a:effectLst>
            </a:endParaRPr>
          </a:p>
          <a:p>
            <a:pPr algn="r"/>
            <a:r>
              <a:rPr lang="en-GB" b="1" dirty="0">
                <a:solidFill>
                  <a:srgbClr val="FFFF00"/>
                </a:solidFill>
                <a:effectLst>
                  <a:outerShdw blurRad="38100" dist="38100" dir="2700000" algn="tl">
                    <a:srgbClr val="000000">
                      <a:alpha val="43137"/>
                    </a:srgbClr>
                  </a:outerShdw>
                </a:effectLst>
              </a:rPr>
              <a:t>June Days uprising (1848)</a:t>
            </a:r>
          </a:p>
          <a:p>
            <a:pPr algn="r"/>
            <a:r>
              <a:rPr lang="en-GB" dirty="0">
                <a:solidFill>
                  <a:srgbClr val="FFFF00"/>
                </a:solidFill>
              </a:rPr>
              <a:t>Napoleon III elected president (Dec 1848)</a:t>
            </a:r>
          </a:p>
          <a:p>
            <a:pPr algn="r"/>
            <a:r>
              <a:rPr lang="en-GB" dirty="0">
                <a:solidFill>
                  <a:srgbClr val="FFFF00"/>
                </a:solidFill>
              </a:rPr>
              <a:t>Coup of 1851; empire re-established (1852)</a:t>
            </a:r>
          </a:p>
          <a:p>
            <a:pPr algn="r"/>
            <a:r>
              <a:rPr lang="en-GB" dirty="0">
                <a:solidFill>
                  <a:srgbClr val="FFFF00"/>
                </a:solidFill>
              </a:rPr>
              <a:t>			</a:t>
            </a:r>
          </a:p>
          <a:p>
            <a:pPr algn="r"/>
            <a:r>
              <a:rPr lang="en-GB" dirty="0">
                <a:solidFill>
                  <a:srgbClr val="FFFF00"/>
                </a:solidFill>
              </a:rPr>
              <a:t>Abdication of Napoleon III, defeat in Franco-Prussian War (1870)</a:t>
            </a:r>
          </a:p>
          <a:p>
            <a:pPr algn="r"/>
            <a:r>
              <a:rPr lang="en-GB" dirty="0">
                <a:solidFill>
                  <a:srgbClr val="FFFF00"/>
                </a:solidFill>
              </a:rPr>
              <a:t>		</a:t>
            </a:r>
            <a:r>
              <a:rPr lang="en-GB" b="1" dirty="0">
                <a:solidFill>
                  <a:srgbClr val="FFFF00"/>
                </a:solidFill>
                <a:effectLst>
                  <a:outerShdw blurRad="38100" dist="38100" dir="2700000" algn="tl">
                    <a:srgbClr val="000000">
                      <a:alpha val="43137"/>
                    </a:srgbClr>
                  </a:outerShdw>
                </a:effectLst>
              </a:rPr>
              <a:t>Paris Commune (1871)</a:t>
            </a:r>
          </a:p>
          <a:p>
            <a:pPr algn="r"/>
            <a:endParaRPr lang="en-GB" dirty="0">
              <a:solidFill>
                <a:srgbClr val="FFFF00"/>
              </a:solidFill>
            </a:endParaRPr>
          </a:p>
          <a:p>
            <a:pPr algn="r"/>
            <a:endParaRPr lang="en-GB" dirty="0">
              <a:solidFill>
                <a:srgbClr val="FFFF00"/>
              </a:solidFill>
            </a:endParaRPr>
          </a:p>
          <a:p>
            <a:pPr algn="r"/>
            <a:r>
              <a:rPr lang="en-GB" dirty="0">
                <a:solidFill>
                  <a:srgbClr val="FFFF00"/>
                </a:solidFill>
              </a:rPr>
              <a:t>Paris Student riots (1968</a:t>
            </a:r>
            <a:r>
              <a:rPr lang="en-GB" sz="2000" dirty="0">
                <a:solidFill>
                  <a:srgbClr val="FFFF00"/>
                </a:solidFill>
              </a:rPr>
              <a:t>)</a:t>
            </a:r>
          </a:p>
        </p:txBody>
      </p:sp>
      <p:sp>
        <p:nvSpPr>
          <p:cNvPr id="2" name="Rectangle 1"/>
          <p:cNvSpPr/>
          <p:nvPr/>
        </p:nvSpPr>
        <p:spPr>
          <a:xfrm>
            <a:off x="2699792" y="4651068"/>
            <a:ext cx="4355976" cy="2031325"/>
          </a:xfrm>
          <a:prstGeom prst="rect">
            <a:avLst/>
          </a:prstGeom>
        </p:spPr>
        <p:txBody>
          <a:bodyPr wrap="square">
            <a:spAutoFit/>
          </a:bodyPr>
          <a:lstStyle/>
          <a:p>
            <a:endParaRPr lang="en-GB" dirty="0">
              <a:solidFill>
                <a:prstClr val="white"/>
              </a:solidFill>
            </a:endParaRPr>
          </a:p>
          <a:p>
            <a:pPr algn="ctr"/>
            <a:r>
              <a:rPr lang="en-GB" sz="3600" dirty="0">
                <a:solidFill>
                  <a:srgbClr val="FF0000"/>
                </a:solidFill>
                <a:latin typeface="Harlow Solid Italic" panose="04030604020F02020D02" pitchFamily="82" charset="0"/>
              </a:rPr>
              <a:t>La Belle </a:t>
            </a:r>
            <a:endParaRPr lang="en-GB" sz="3600" dirty="0" smtClean="0">
              <a:solidFill>
                <a:srgbClr val="FF0000"/>
              </a:solidFill>
              <a:latin typeface="Harlow Solid Italic" panose="04030604020F02020D02" pitchFamily="82" charset="0"/>
            </a:endParaRPr>
          </a:p>
          <a:p>
            <a:pPr algn="ctr"/>
            <a:r>
              <a:rPr lang="en-GB" sz="3600" dirty="0" err="1" smtClean="0">
                <a:solidFill>
                  <a:srgbClr val="FF0000"/>
                </a:solidFill>
                <a:latin typeface="Harlow Solid Italic" panose="04030604020F02020D02" pitchFamily="82" charset="0"/>
              </a:rPr>
              <a:t>Epoque</a:t>
            </a:r>
            <a:r>
              <a:rPr lang="en-GB" sz="3600" dirty="0">
                <a:solidFill>
                  <a:srgbClr val="FF0000"/>
                </a:solidFill>
                <a:latin typeface="Harlow Solid Italic" panose="04030604020F02020D02" pitchFamily="82" charset="0"/>
              </a:rPr>
              <a:t>, </a:t>
            </a:r>
            <a:endParaRPr lang="en-GB" sz="3600" dirty="0" smtClean="0">
              <a:solidFill>
                <a:srgbClr val="FF0000"/>
              </a:solidFill>
              <a:latin typeface="Harlow Solid Italic" panose="04030604020F02020D02" pitchFamily="82" charset="0"/>
            </a:endParaRPr>
          </a:p>
          <a:p>
            <a:pPr algn="ctr"/>
            <a:r>
              <a:rPr lang="en-GB" sz="3600" dirty="0" smtClean="0">
                <a:solidFill>
                  <a:srgbClr val="FF0000"/>
                </a:solidFill>
                <a:latin typeface="Harlow Solid Italic" panose="04030604020F02020D02" pitchFamily="82" charset="0"/>
              </a:rPr>
              <a:t>c</a:t>
            </a:r>
            <a:r>
              <a:rPr lang="en-GB" sz="3600" dirty="0">
                <a:solidFill>
                  <a:srgbClr val="FF0000"/>
                </a:solidFill>
                <a:latin typeface="Harlow Solid Italic" panose="04030604020F02020D02" pitchFamily="82" charset="0"/>
              </a:rPr>
              <a:t>. 1871–1914</a:t>
            </a:r>
          </a:p>
        </p:txBody>
      </p:sp>
      <p:sp>
        <p:nvSpPr>
          <p:cNvPr id="5" name="Rectangle 4"/>
          <p:cNvSpPr/>
          <p:nvPr/>
        </p:nvSpPr>
        <p:spPr>
          <a:xfrm>
            <a:off x="59602" y="4481791"/>
            <a:ext cx="6744646" cy="384721"/>
          </a:xfrm>
          <a:prstGeom prst="rect">
            <a:avLst/>
          </a:prstGeom>
        </p:spPr>
        <p:txBody>
          <a:bodyPr wrap="square">
            <a:spAutoFit/>
          </a:bodyPr>
          <a:lstStyle/>
          <a:p>
            <a:r>
              <a:rPr lang="en-GB" sz="1900" dirty="0" smtClean="0">
                <a:solidFill>
                  <a:schemeClr val="accent5">
                    <a:lumMod val="60000"/>
                    <a:lumOff val="40000"/>
                  </a:schemeClr>
                </a:solidFill>
                <a:latin typeface="Harlow Solid Italic" panose="04030604020F02020D02" pitchFamily="82" charset="0"/>
              </a:rPr>
              <a:t>Baudelaire publishes ‘Painter of Modern Life’ (1863)</a:t>
            </a:r>
            <a:endParaRPr lang="en-US" sz="1900" dirty="0">
              <a:solidFill>
                <a:schemeClr val="accent5">
                  <a:lumMod val="60000"/>
                  <a:lumOff val="40000"/>
                </a:schemeClr>
              </a:solidFill>
            </a:endParaRPr>
          </a:p>
        </p:txBody>
      </p:sp>
      <p:sp>
        <p:nvSpPr>
          <p:cNvPr id="6" name="Rectangle 5"/>
          <p:cNvSpPr/>
          <p:nvPr/>
        </p:nvSpPr>
        <p:spPr>
          <a:xfrm>
            <a:off x="5568015" y="4466402"/>
            <a:ext cx="3541354" cy="400110"/>
          </a:xfrm>
          <a:prstGeom prst="rect">
            <a:avLst/>
          </a:prstGeom>
        </p:spPr>
        <p:txBody>
          <a:bodyPr wrap="none">
            <a:spAutoFit/>
          </a:bodyPr>
          <a:lstStyle/>
          <a:p>
            <a:r>
              <a:rPr lang="en-GB" sz="2000" dirty="0" err="1">
                <a:solidFill>
                  <a:srgbClr val="FFC000"/>
                </a:solidFill>
                <a:latin typeface="Bauhaus 93" panose="04030905020B02020C02" pitchFamily="82" charset="0"/>
              </a:rPr>
              <a:t>Haussmanisation</a:t>
            </a:r>
            <a:r>
              <a:rPr lang="en-GB" sz="2000" dirty="0">
                <a:solidFill>
                  <a:srgbClr val="FFC000"/>
                </a:solidFill>
                <a:latin typeface="Bauhaus 93" panose="04030905020B02020C02" pitchFamily="82" charset="0"/>
              </a:rPr>
              <a:t> (1853-1870)</a:t>
            </a:r>
          </a:p>
        </p:txBody>
      </p:sp>
    </p:spTree>
    <p:extLst>
      <p:ext uri="{BB962C8B-B14F-4D97-AF65-F5344CB8AC3E}">
        <p14:creationId xmlns:p14="http://schemas.microsoft.com/office/powerpoint/2010/main" val="27302399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649096"/>
          </a:xfrm>
          <a:prstGeom prst="rect">
            <a:avLst/>
          </a:prstGeom>
          <a:noFill/>
        </p:spPr>
        <p:txBody>
          <a:bodyPr wrap="square" lIns="540000" tIns="360000" rIns="540000" bIns="540000" rtlCol="0">
            <a:spAutoFit/>
          </a:bodyPr>
          <a:lstStyle/>
          <a:p>
            <a:r>
              <a:rPr lang="en-GB" sz="2200" b="1" u="sng" dirty="0" smtClean="0"/>
              <a:t>1. Experiencing Modernity: </a:t>
            </a:r>
            <a:r>
              <a:rPr lang="en-GB" sz="2200" b="1" u="sng" dirty="0" smtClean="0"/>
              <a:t>Baudelaire</a:t>
            </a:r>
          </a:p>
          <a:p>
            <a:pPr marL="342900" lvl="0" indent="-342900">
              <a:buFont typeface="Arial" panose="020B0604020202020204" pitchFamily="34" charset="0"/>
              <a:buChar char="•"/>
            </a:pPr>
            <a:endParaRPr lang="en-GB" sz="2000" dirty="0" smtClean="0"/>
          </a:p>
          <a:p>
            <a:pPr marL="342900" indent="-342900">
              <a:buFont typeface="Arial" panose="020B0604020202020204" pitchFamily="34" charset="0"/>
              <a:buChar char="•"/>
            </a:pPr>
            <a:r>
              <a:rPr lang="en-GB" sz="2400" b="1" dirty="0" smtClean="0">
                <a:solidFill>
                  <a:srgbClr val="FFFF00"/>
                </a:solidFill>
              </a:rPr>
              <a:t>‘</a:t>
            </a:r>
            <a:r>
              <a:rPr lang="en-GB" sz="2400" b="1" dirty="0">
                <a:solidFill>
                  <a:srgbClr val="FFFF00"/>
                </a:solidFill>
              </a:rPr>
              <a:t>The Painter of Modern Life’ is renowned for Baudelaire’s coining of the term ‘modernity.’ How does he define modernity? </a:t>
            </a:r>
            <a:r>
              <a:rPr lang="en-GB" sz="2400" b="1" dirty="0" smtClean="0">
                <a:solidFill>
                  <a:srgbClr val="FFFF00"/>
                </a:solidFill>
              </a:rPr>
              <a:t>What </a:t>
            </a:r>
            <a:r>
              <a:rPr lang="en-GB" sz="2400" b="1" dirty="0">
                <a:solidFill>
                  <a:srgbClr val="FFFF00"/>
                </a:solidFill>
              </a:rPr>
              <a:t>are its key features? In what ways does he think modernity has evinced a breakaway from previous modes of perceiving and experiencing the city</a:t>
            </a:r>
            <a:r>
              <a:rPr lang="en-GB" sz="2400" b="1" dirty="0" smtClean="0">
                <a:solidFill>
                  <a:srgbClr val="FFFF00"/>
                </a:solidFill>
              </a:rPr>
              <a:t>?</a:t>
            </a:r>
          </a:p>
          <a:p>
            <a:pPr marL="342900" indent="-342900">
              <a:buFont typeface="Arial" panose="020B0604020202020204" pitchFamily="34" charset="0"/>
              <a:buChar char="•"/>
            </a:pPr>
            <a:endParaRPr lang="en-GB" sz="2400" b="1" dirty="0">
              <a:solidFill>
                <a:srgbClr val="FFFF00"/>
              </a:solidFill>
            </a:endParaRPr>
          </a:p>
          <a:p>
            <a:pPr marL="342900" lvl="0" indent="-342900">
              <a:buFont typeface="Arial" panose="020B0604020202020204" pitchFamily="34" charset="0"/>
              <a:buChar char="•"/>
            </a:pPr>
            <a:r>
              <a:rPr lang="en-GB" sz="2400" b="1" dirty="0" smtClean="0">
                <a:solidFill>
                  <a:srgbClr val="FFFF00"/>
                </a:solidFill>
                <a:ea typeface="Calibri"/>
                <a:cs typeface="Times New Roman"/>
              </a:rPr>
              <a:t>Baudelaire </a:t>
            </a:r>
            <a:r>
              <a:rPr lang="en-GB" sz="2400" b="1" dirty="0">
                <a:solidFill>
                  <a:srgbClr val="FFFF00"/>
                </a:solidFill>
                <a:ea typeface="Calibri"/>
                <a:cs typeface="Times New Roman"/>
              </a:rPr>
              <a:t>begins his essay by discussing fashion. Why do you think he choose to do so? Why would fashion, and fashions, be a revealing characteristic of ‘modern life’ in the city?</a:t>
            </a:r>
            <a:endParaRPr lang="en-GB" sz="2400" dirty="0">
              <a:solidFill>
                <a:srgbClr val="FFFF00"/>
              </a:solidFill>
              <a:ea typeface="Calibri"/>
              <a:cs typeface="Times New Roman"/>
            </a:endParaRPr>
          </a:p>
          <a:p>
            <a:endParaRPr lang="en-GB" sz="2200" b="1" dirty="0" smtClean="0">
              <a:solidFill>
                <a:srgbClr val="FFFF00"/>
              </a:solidFill>
            </a:endParaRPr>
          </a:p>
          <a:p>
            <a:pPr marL="342900" indent="-342900">
              <a:buFont typeface="Arial" panose="020B0604020202020204" pitchFamily="34" charset="0"/>
              <a:buChar char="•"/>
            </a:pPr>
            <a:endParaRPr lang="en-GB" sz="2200" b="1" dirty="0">
              <a:solidFill>
                <a:srgbClr val="FFFF00"/>
              </a:solidFill>
            </a:endParaRPr>
          </a:p>
          <a:p>
            <a:pPr marL="342900" indent="-342900">
              <a:buFont typeface="Arial" panose="020B0604020202020204" pitchFamily="34" charset="0"/>
              <a:buChar char="•"/>
            </a:pPr>
            <a:endParaRPr lang="en-GB" sz="1600" dirty="0" smtClean="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43167"/>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39104449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587540"/>
          </a:xfrm>
          <a:prstGeom prst="rect">
            <a:avLst/>
          </a:prstGeom>
          <a:noFill/>
        </p:spPr>
        <p:txBody>
          <a:bodyPr wrap="square" lIns="540000" tIns="360000" rIns="540000" bIns="540000" rtlCol="0">
            <a:spAutoFit/>
          </a:bodyPr>
          <a:lstStyle/>
          <a:p>
            <a:r>
              <a:rPr lang="en-GB" sz="2200" b="1" u="sng" dirty="0" smtClean="0"/>
              <a:t>1. Experiencing Modernity: </a:t>
            </a:r>
            <a:r>
              <a:rPr lang="en-GB" sz="2200" b="1" u="sng" dirty="0"/>
              <a:t>The </a:t>
            </a:r>
            <a:r>
              <a:rPr lang="en-GB" sz="2200" b="1" u="sng" dirty="0" smtClean="0"/>
              <a:t>Flaneur</a:t>
            </a:r>
          </a:p>
          <a:p>
            <a:pPr marL="228600" algn="just">
              <a:spcAft>
                <a:spcPts val="0"/>
              </a:spcAft>
            </a:pPr>
            <a:r>
              <a:rPr lang="en-GB" sz="2000" dirty="0" smtClean="0">
                <a:solidFill>
                  <a:srgbClr val="FFFF00"/>
                </a:solidFill>
                <a:effectLst/>
                <a:ea typeface="Calibri"/>
                <a:cs typeface="Times New Roman"/>
              </a:rPr>
              <a:t> </a:t>
            </a:r>
          </a:p>
          <a:p>
            <a:pPr marL="342900" lvl="0" indent="-342900" algn="just">
              <a:spcAft>
                <a:spcPts val="0"/>
              </a:spcAft>
              <a:buFont typeface="Symbol"/>
              <a:buChar char=""/>
            </a:pPr>
            <a:r>
              <a:rPr lang="en-GB" sz="2200" b="1" dirty="0" smtClean="0">
                <a:solidFill>
                  <a:srgbClr val="FFFF00"/>
                </a:solidFill>
                <a:effectLst/>
                <a:ea typeface="Calibri"/>
                <a:cs typeface="Times New Roman"/>
              </a:rPr>
              <a:t>Baudelaire is famed for his valorisation of the </a:t>
            </a:r>
            <a:r>
              <a:rPr lang="en-GB" sz="2200" b="1" i="1" dirty="0" err="1" smtClean="0">
                <a:solidFill>
                  <a:srgbClr val="FFFF00"/>
                </a:solidFill>
                <a:effectLst/>
                <a:ea typeface="Calibri"/>
                <a:cs typeface="Times New Roman"/>
              </a:rPr>
              <a:t>flâneur</a:t>
            </a:r>
            <a:r>
              <a:rPr lang="en-GB" sz="2200" b="1" dirty="0" smtClean="0">
                <a:solidFill>
                  <a:srgbClr val="FFFF00"/>
                </a:solidFill>
                <a:effectLst/>
                <a:ea typeface="Calibri"/>
                <a:cs typeface="Times New Roman"/>
              </a:rPr>
              <a:t> as an ideal denizen of the modern metropolis.</a:t>
            </a:r>
          </a:p>
          <a:p>
            <a:pPr marL="800100" lvl="1" indent="-342900" algn="just">
              <a:buFontTx/>
              <a:buChar char="-"/>
            </a:pPr>
            <a:r>
              <a:rPr lang="en-GB" sz="2200" b="1" dirty="0" smtClean="0">
                <a:solidFill>
                  <a:srgbClr val="FFFF00"/>
                </a:solidFill>
                <a:effectLst/>
                <a:ea typeface="Calibri"/>
                <a:cs typeface="Times New Roman"/>
              </a:rPr>
              <a:t>Who is ‘the </a:t>
            </a:r>
            <a:r>
              <a:rPr lang="en-GB" sz="2200" b="1" dirty="0" err="1" smtClean="0">
                <a:solidFill>
                  <a:srgbClr val="FFFF00"/>
                </a:solidFill>
                <a:effectLst/>
                <a:ea typeface="Calibri"/>
                <a:cs typeface="Times New Roman"/>
              </a:rPr>
              <a:t>flâneur</a:t>
            </a:r>
            <a:r>
              <a:rPr lang="en-GB" sz="2200" b="1" dirty="0" smtClean="0">
                <a:solidFill>
                  <a:srgbClr val="FFFF00"/>
                </a:solidFill>
                <a:effectLst/>
                <a:ea typeface="Calibri"/>
                <a:cs typeface="Times New Roman"/>
              </a:rPr>
              <a:t>’?</a:t>
            </a:r>
          </a:p>
          <a:p>
            <a:pPr marL="800100" lvl="1" indent="-342900" algn="just">
              <a:buFontTx/>
              <a:buChar char="-"/>
            </a:pPr>
            <a:r>
              <a:rPr lang="en-GB" sz="2200" b="1" dirty="0" smtClean="0">
                <a:solidFill>
                  <a:srgbClr val="FFFF00"/>
                </a:solidFill>
                <a:effectLst/>
                <a:ea typeface="Calibri"/>
                <a:cs typeface="Times New Roman"/>
              </a:rPr>
              <a:t>What are the characteristic traits of a </a:t>
            </a:r>
            <a:r>
              <a:rPr lang="en-GB" sz="2200" b="1" dirty="0" err="1" smtClean="0">
                <a:solidFill>
                  <a:srgbClr val="FFFF00"/>
                </a:solidFill>
                <a:effectLst/>
                <a:ea typeface="Calibri"/>
                <a:cs typeface="Times New Roman"/>
              </a:rPr>
              <a:t>flâneur’s</a:t>
            </a:r>
            <a:r>
              <a:rPr lang="en-GB" sz="2200" b="1" dirty="0" smtClean="0">
                <a:solidFill>
                  <a:srgbClr val="FFFF00"/>
                </a:solidFill>
                <a:effectLst/>
                <a:ea typeface="Calibri"/>
                <a:cs typeface="Times New Roman"/>
              </a:rPr>
              <a:t> appearance and behaviour?</a:t>
            </a:r>
            <a:r>
              <a:rPr lang="en-GB" sz="2200" dirty="0">
                <a:solidFill>
                  <a:srgbClr val="FFFF00"/>
                </a:solidFill>
                <a:ea typeface="Calibri"/>
                <a:cs typeface="Times New Roman"/>
              </a:rPr>
              <a:t> </a:t>
            </a:r>
            <a:endParaRPr lang="en-GB" sz="2200" dirty="0" smtClean="0">
              <a:solidFill>
                <a:srgbClr val="FFFF00"/>
              </a:solidFill>
              <a:ea typeface="Calibri"/>
              <a:cs typeface="Times New Roman"/>
            </a:endParaRPr>
          </a:p>
          <a:p>
            <a:pPr marL="342900" lvl="0" indent="-342900" algn="just">
              <a:spcAft>
                <a:spcPts val="0"/>
              </a:spcAft>
              <a:buFontTx/>
              <a:buChar char="-"/>
            </a:pPr>
            <a:endParaRPr lang="en-GB" sz="2200" dirty="0">
              <a:solidFill>
                <a:srgbClr val="FFFF00"/>
              </a:solidFill>
              <a:ea typeface="Calibri"/>
              <a:cs typeface="Times New Roman"/>
            </a:endParaRPr>
          </a:p>
          <a:p>
            <a:pPr marL="342900" lvl="0" indent="-342900" algn="just">
              <a:spcAft>
                <a:spcPts val="0"/>
              </a:spcAft>
              <a:buFont typeface="Symbol"/>
              <a:buChar char=""/>
            </a:pPr>
            <a:r>
              <a:rPr lang="en-GB" sz="2200" b="1" dirty="0" smtClean="0">
                <a:solidFill>
                  <a:srgbClr val="FFFF00"/>
                </a:solidFill>
                <a:effectLst/>
                <a:ea typeface="Calibri"/>
                <a:cs typeface="Times New Roman"/>
              </a:rPr>
              <a:t>Why does Baudelaire celebrate the practice of </a:t>
            </a:r>
            <a:r>
              <a:rPr lang="en-GB" sz="2200" b="1" i="1" dirty="0" err="1" smtClean="0">
                <a:solidFill>
                  <a:srgbClr val="FFFF00"/>
                </a:solidFill>
                <a:effectLst/>
                <a:ea typeface="Calibri"/>
                <a:cs typeface="Times New Roman"/>
              </a:rPr>
              <a:t>flânerie</a:t>
            </a:r>
            <a:r>
              <a:rPr lang="en-GB" sz="2200" b="1" dirty="0" smtClean="0">
                <a:solidFill>
                  <a:srgbClr val="FFFF00"/>
                </a:solidFill>
                <a:effectLst/>
                <a:ea typeface="Calibri"/>
                <a:cs typeface="Times New Roman"/>
              </a:rPr>
              <a:t>? What insight does he think it offers into the experience of ‘modern life’ in the city</a:t>
            </a:r>
            <a:r>
              <a:rPr lang="en-GB" sz="2200" b="1" dirty="0" smtClean="0">
                <a:solidFill>
                  <a:srgbClr val="FFFF00"/>
                </a:solidFill>
                <a:effectLst/>
                <a:ea typeface="Calibri"/>
                <a:cs typeface="Times New Roman"/>
              </a:rPr>
              <a:t>?</a:t>
            </a:r>
          </a:p>
          <a:p>
            <a:pPr marL="342900" lvl="0" indent="-342900" algn="just">
              <a:spcAft>
                <a:spcPts val="0"/>
              </a:spcAft>
              <a:buFont typeface="Symbol"/>
              <a:buChar char=""/>
            </a:pPr>
            <a:endParaRPr lang="en-GB" sz="2200" b="1" dirty="0">
              <a:solidFill>
                <a:srgbClr val="FFFF00"/>
              </a:solidFill>
              <a:ea typeface="Calibri"/>
              <a:cs typeface="Times New Roman"/>
            </a:endParaRPr>
          </a:p>
          <a:p>
            <a:pPr marL="342900" indent="-342900" algn="just">
              <a:buFont typeface="Arial" panose="020B0604020202020204" pitchFamily="34" charset="0"/>
              <a:buChar char="•"/>
            </a:pPr>
            <a:r>
              <a:rPr lang="en-GB" sz="2200" b="1" dirty="0">
                <a:solidFill>
                  <a:srgbClr val="FFFF00"/>
                </a:solidFill>
                <a:ea typeface="Calibri"/>
                <a:cs typeface="Times New Roman"/>
              </a:rPr>
              <a:t>Baudelaire discusses Edgar Allan Poe’s ‘The Man of the Crowd’ in the essay (p. 7). Can you detect </a:t>
            </a:r>
            <a:r>
              <a:rPr lang="en-GB" sz="2200" b="1" dirty="0" smtClean="0">
                <a:solidFill>
                  <a:srgbClr val="FFFF00"/>
                </a:solidFill>
                <a:ea typeface="Calibri"/>
                <a:cs typeface="Times New Roman"/>
              </a:rPr>
              <a:t>overlaps </a:t>
            </a:r>
            <a:r>
              <a:rPr lang="en-GB" sz="2200" b="1" dirty="0">
                <a:solidFill>
                  <a:srgbClr val="FFFF00"/>
                </a:solidFill>
                <a:ea typeface="Calibri"/>
                <a:cs typeface="Times New Roman"/>
              </a:rPr>
              <a:t>between Baudelaire’s ideas and those of Poe? </a:t>
            </a:r>
            <a:endParaRPr lang="en-GB" sz="2200" b="1" dirty="0" smtClean="0">
              <a:solidFill>
                <a:srgbClr val="FFFF00"/>
              </a:solidFill>
              <a:effectLst/>
              <a:ea typeface="Calibri"/>
              <a:cs typeface="Times New Roman"/>
            </a:endParaRPr>
          </a:p>
          <a:p>
            <a:pPr marL="342900" lvl="0" indent="-342900" algn="just">
              <a:spcAft>
                <a:spcPts val="0"/>
              </a:spcAft>
              <a:buFont typeface="Symbol"/>
              <a:buChar char=""/>
            </a:pPr>
            <a:endParaRPr lang="en-GB" sz="2000" dirty="0" smtClean="0">
              <a:solidFill>
                <a:srgbClr val="FFFF00"/>
              </a:solidFill>
              <a:effectLst/>
              <a:ea typeface="Calibri"/>
              <a:cs typeface="Times New Roman"/>
            </a:endParaRPr>
          </a:p>
          <a:p>
            <a:pPr marL="457200">
              <a:spcAft>
                <a:spcPts val="1000"/>
              </a:spcAft>
            </a:pPr>
            <a:r>
              <a:rPr lang="en-GB" sz="2000" dirty="0" smtClean="0">
                <a:solidFill>
                  <a:srgbClr val="FFFF00"/>
                </a:solidFill>
                <a:ea typeface="Calibri"/>
                <a:cs typeface="Times New Roman"/>
              </a:rPr>
              <a:t> </a:t>
            </a:r>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95932"/>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36569750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17868"/>
            <a:ext cx="6617692" cy="4048110"/>
          </a:xfrm>
          <a:prstGeom prst="rect">
            <a:avLst/>
          </a:prstGeom>
          <a:noFill/>
        </p:spPr>
        <p:txBody>
          <a:bodyPr wrap="square" lIns="540000" tIns="360000" rIns="540000" bIns="540000" rtlCol="0">
            <a:spAutoFit/>
          </a:bodyPr>
          <a:lstStyle/>
          <a:p>
            <a:r>
              <a:rPr lang="en-GB" sz="2200" b="1" u="sng" dirty="0" smtClean="0"/>
              <a:t>1. Experiencing Modernity: </a:t>
            </a:r>
            <a:r>
              <a:rPr lang="en-GB" sz="2200" b="1" u="sng" dirty="0"/>
              <a:t>The </a:t>
            </a:r>
            <a:r>
              <a:rPr lang="en-GB" sz="2200" b="1" u="sng" dirty="0" err="1"/>
              <a:t>Flaneur</a:t>
            </a:r>
            <a:endParaRPr lang="en-GB" sz="2200" b="1" u="sng" dirty="0"/>
          </a:p>
          <a:p>
            <a:pPr marL="228600" algn="just">
              <a:spcAft>
                <a:spcPts val="0"/>
              </a:spcAft>
            </a:pPr>
            <a:r>
              <a:rPr lang="en-GB" sz="2000" dirty="0" smtClean="0">
                <a:solidFill>
                  <a:srgbClr val="FFFF00"/>
                </a:solidFill>
                <a:effectLst/>
                <a:ea typeface="Calibri"/>
                <a:cs typeface="Times New Roman"/>
              </a:rPr>
              <a:t> </a:t>
            </a:r>
          </a:p>
          <a:p>
            <a:pPr marL="342900" lvl="0" indent="-342900" algn="just">
              <a:spcAft>
                <a:spcPts val="0"/>
              </a:spcAft>
              <a:buFont typeface="Symbol"/>
              <a:buChar char=""/>
            </a:pPr>
            <a:r>
              <a:rPr lang="en-GB" b="1" dirty="0" smtClean="0">
                <a:solidFill>
                  <a:srgbClr val="FFFF00"/>
                </a:solidFill>
                <a:effectLst/>
                <a:ea typeface="Calibri"/>
                <a:cs typeface="Times New Roman"/>
              </a:rPr>
              <a:t>Baudelaire is famed for his valorisation of the </a:t>
            </a:r>
            <a:r>
              <a:rPr lang="en-GB" b="1" i="1" dirty="0" err="1" smtClean="0">
                <a:solidFill>
                  <a:srgbClr val="FFFF00"/>
                </a:solidFill>
                <a:effectLst/>
                <a:ea typeface="Calibri"/>
                <a:cs typeface="Times New Roman"/>
              </a:rPr>
              <a:t>flâneur</a:t>
            </a:r>
            <a:r>
              <a:rPr lang="en-GB" b="1" dirty="0" smtClean="0">
                <a:solidFill>
                  <a:srgbClr val="FFFF00"/>
                </a:solidFill>
                <a:effectLst/>
                <a:ea typeface="Calibri"/>
                <a:cs typeface="Times New Roman"/>
              </a:rPr>
              <a:t> as an ideal denizen of the modern metropolis.</a:t>
            </a:r>
          </a:p>
          <a:p>
            <a:pPr marL="800100" lvl="1" indent="-342900" algn="just">
              <a:buFontTx/>
              <a:buChar char="-"/>
            </a:pPr>
            <a:r>
              <a:rPr lang="en-GB" b="1" dirty="0" smtClean="0">
                <a:solidFill>
                  <a:srgbClr val="FFFF00"/>
                </a:solidFill>
                <a:effectLst/>
                <a:ea typeface="Calibri"/>
                <a:cs typeface="Times New Roman"/>
              </a:rPr>
              <a:t>Who is ‘the </a:t>
            </a:r>
            <a:r>
              <a:rPr lang="en-GB" b="1" dirty="0" err="1" smtClean="0">
                <a:solidFill>
                  <a:srgbClr val="FFFF00"/>
                </a:solidFill>
                <a:effectLst/>
                <a:ea typeface="Calibri"/>
                <a:cs typeface="Times New Roman"/>
              </a:rPr>
              <a:t>flâneur</a:t>
            </a:r>
            <a:r>
              <a:rPr lang="en-GB" b="1" dirty="0" smtClean="0">
                <a:solidFill>
                  <a:srgbClr val="FFFF00"/>
                </a:solidFill>
                <a:effectLst/>
                <a:ea typeface="Calibri"/>
                <a:cs typeface="Times New Roman"/>
              </a:rPr>
              <a:t>’?</a:t>
            </a:r>
          </a:p>
          <a:p>
            <a:pPr marL="800100" lvl="1" indent="-342900" algn="just">
              <a:buFontTx/>
              <a:buChar char="-"/>
            </a:pPr>
            <a:r>
              <a:rPr lang="en-GB" b="1" dirty="0" smtClean="0">
                <a:solidFill>
                  <a:srgbClr val="FFFF00"/>
                </a:solidFill>
                <a:effectLst/>
                <a:ea typeface="Calibri"/>
                <a:cs typeface="Times New Roman"/>
              </a:rPr>
              <a:t>What are the characteristic traits of a </a:t>
            </a:r>
            <a:r>
              <a:rPr lang="en-GB" b="1" dirty="0" err="1" smtClean="0">
                <a:solidFill>
                  <a:srgbClr val="FFFF00"/>
                </a:solidFill>
                <a:effectLst/>
                <a:ea typeface="Calibri"/>
                <a:cs typeface="Times New Roman"/>
              </a:rPr>
              <a:t>flâneur’s</a:t>
            </a:r>
            <a:r>
              <a:rPr lang="en-GB" b="1" dirty="0" smtClean="0">
                <a:solidFill>
                  <a:srgbClr val="FFFF00"/>
                </a:solidFill>
                <a:effectLst/>
                <a:ea typeface="Calibri"/>
                <a:cs typeface="Times New Roman"/>
              </a:rPr>
              <a:t> appearance and behaviour?</a:t>
            </a:r>
            <a:r>
              <a:rPr lang="en-GB" dirty="0">
                <a:solidFill>
                  <a:srgbClr val="FFFF00"/>
                </a:solidFill>
                <a:ea typeface="Calibri"/>
                <a:cs typeface="Times New Roman"/>
              </a:rPr>
              <a:t> </a:t>
            </a:r>
            <a:endParaRPr lang="en-GB" dirty="0" smtClean="0">
              <a:solidFill>
                <a:srgbClr val="FFFF00"/>
              </a:solidFill>
              <a:ea typeface="Calibri"/>
              <a:cs typeface="Times New Roman"/>
            </a:endParaRPr>
          </a:p>
          <a:p>
            <a:pPr marL="342900" lvl="0" indent="-342900" algn="just">
              <a:spcAft>
                <a:spcPts val="0"/>
              </a:spcAft>
              <a:buFontTx/>
              <a:buChar char="-"/>
            </a:pPr>
            <a:endParaRPr lang="en-GB" dirty="0">
              <a:solidFill>
                <a:srgbClr val="FFFF00"/>
              </a:solidFill>
              <a:ea typeface="Calibri"/>
              <a:cs typeface="Times New Roman"/>
            </a:endParaRPr>
          </a:p>
          <a:p>
            <a:pPr marL="342900" lvl="0" indent="-342900" algn="just">
              <a:spcAft>
                <a:spcPts val="0"/>
              </a:spcAft>
              <a:buFont typeface="Symbol"/>
              <a:buChar char=""/>
            </a:pPr>
            <a:r>
              <a:rPr lang="en-GB" b="1" dirty="0" smtClean="0">
                <a:solidFill>
                  <a:srgbClr val="FFFF00"/>
                </a:solidFill>
                <a:effectLst/>
                <a:ea typeface="Calibri"/>
                <a:cs typeface="Times New Roman"/>
              </a:rPr>
              <a:t>Why does Baudelaire celebrate the practice of </a:t>
            </a:r>
            <a:r>
              <a:rPr lang="en-GB" b="1" i="1" dirty="0" err="1" smtClean="0">
                <a:solidFill>
                  <a:srgbClr val="FFFF00"/>
                </a:solidFill>
                <a:effectLst/>
                <a:ea typeface="Calibri"/>
                <a:cs typeface="Times New Roman"/>
              </a:rPr>
              <a:t>flânerie</a:t>
            </a:r>
            <a:r>
              <a:rPr lang="en-GB" b="1" dirty="0" smtClean="0">
                <a:solidFill>
                  <a:srgbClr val="FFFF00"/>
                </a:solidFill>
                <a:effectLst/>
                <a:ea typeface="Calibri"/>
                <a:cs typeface="Times New Roman"/>
              </a:rPr>
              <a:t>? What insight does he think it offers into the experience of ‘modern life’ in the city?</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77537" y="3595512"/>
            <a:ext cx="9036496" cy="2893100"/>
          </a:xfrm>
          <a:prstGeom prst="rect">
            <a:avLst/>
          </a:prstGeom>
        </p:spPr>
        <p:txBody>
          <a:bodyPr wrap="square" lIns="720000" rIns="720000">
            <a:spAutoFit/>
          </a:bodyPr>
          <a:lstStyle/>
          <a:p>
            <a:pPr lvl="0" algn="just">
              <a:spcAft>
                <a:spcPts val="0"/>
              </a:spcAft>
            </a:pPr>
            <a:endParaRPr lang="en-GB" sz="2600" b="1" dirty="0">
              <a:solidFill>
                <a:srgbClr val="FFFF00"/>
              </a:solidFill>
              <a:ea typeface="Calibri"/>
              <a:cs typeface="Times New Roman"/>
            </a:endParaRPr>
          </a:p>
          <a:p>
            <a:pPr lvl="0" algn="just">
              <a:spcAft>
                <a:spcPts val="0"/>
              </a:spcAft>
            </a:pPr>
            <a:r>
              <a:rPr lang="en-GB" sz="2600" b="1" dirty="0" smtClean="0">
                <a:ea typeface="Calibri"/>
                <a:cs typeface="Times New Roman"/>
              </a:rPr>
              <a:t>“In 1839 it was considered elegant to take a tortoise out walking. This gives us an idea of the tempo of </a:t>
            </a:r>
            <a:r>
              <a:rPr lang="en-GB" sz="2600" b="1" dirty="0" err="1" smtClean="0">
                <a:ea typeface="Calibri"/>
                <a:cs typeface="Times New Roman"/>
              </a:rPr>
              <a:t>flanerie</a:t>
            </a:r>
            <a:r>
              <a:rPr lang="en-GB" sz="2600" b="1" dirty="0" smtClean="0">
                <a:ea typeface="Calibri"/>
                <a:cs typeface="Times New Roman"/>
              </a:rPr>
              <a:t> in the arcades </a:t>
            </a:r>
            <a:r>
              <a:rPr lang="en-GB" sz="2600" b="1" dirty="0">
                <a:ea typeface="Calibri"/>
                <a:cs typeface="Times New Roman"/>
              </a:rPr>
              <a:t>… One can well imagine </a:t>
            </a:r>
            <a:r>
              <a:rPr lang="en-GB" sz="2600" b="1" dirty="0" smtClean="0">
                <a:ea typeface="Calibri"/>
                <a:cs typeface="Times New Roman"/>
              </a:rPr>
              <a:t>the elegant </a:t>
            </a:r>
            <a:r>
              <a:rPr lang="en-GB" sz="2600" b="1" dirty="0">
                <a:ea typeface="Calibri"/>
                <a:cs typeface="Times New Roman"/>
              </a:rPr>
              <a:t>set mimicking the pace of this creature more easily in the arcades than </a:t>
            </a:r>
            <a:r>
              <a:rPr lang="en-GB" sz="2600" b="1" dirty="0" smtClean="0">
                <a:ea typeface="Calibri"/>
                <a:cs typeface="Times New Roman"/>
              </a:rPr>
              <a:t>on the boulevards.”</a:t>
            </a:r>
          </a:p>
          <a:p>
            <a:pPr marL="285750" lvl="0" indent="-285750" algn="just">
              <a:spcAft>
                <a:spcPts val="0"/>
              </a:spcAft>
              <a:buFontTx/>
              <a:buChar char="-"/>
            </a:pPr>
            <a:r>
              <a:rPr lang="en-GB" sz="2600" b="1" dirty="0" smtClean="0">
                <a:cs typeface="Times New Roman"/>
              </a:rPr>
              <a:t>Benjamin, </a:t>
            </a:r>
            <a:r>
              <a:rPr lang="en-GB" sz="2600" b="1" i="1" dirty="0" smtClean="0">
                <a:cs typeface="Times New Roman"/>
              </a:rPr>
              <a:t>Arcades Project</a:t>
            </a:r>
            <a:r>
              <a:rPr lang="en-GB" sz="2600" b="1" dirty="0" smtClean="0">
                <a:cs typeface="Times New Roman"/>
              </a:rPr>
              <a:t>, pp. 442,881</a:t>
            </a:r>
            <a:r>
              <a:rPr lang="en-GB" sz="2400" dirty="0" smtClean="0">
                <a:solidFill>
                  <a:srgbClr val="FFFF00"/>
                </a:solidFill>
                <a:cs typeface="Times New Roman"/>
              </a:rPr>
              <a:t>.</a:t>
            </a:r>
            <a:endParaRPr lang="en-GB" sz="2400" dirty="0">
              <a:solidFill>
                <a:srgbClr val="FFFF00"/>
              </a:solidFill>
            </a:endParaRPr>
          </a:p>
        </p:txBody>
      </p:sp>
    </p:spTree>
    <p:extLst>
      <p:ext uri="{BB962C8B-B14F-4D97-AF65-F5344CB8AC3E}">
        <p14:creationId xmlns:p14="http://schemas.microsoft.com/office/powerpoint/2010/main" val="29142149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433652"/>
          </a:xfrm>
          <a:prstGeom prst="rect">
            <a:avLst/>
          </a:prstGeom>
          <a:noFill/>
        </p:spPr>
        <p:txBody>
          <a:bodyPr wrap="square" lIns="540000" tIns="360000" rIns="540000" bIns="540000" rtlCol="0">
            <a:spAutoFit/>
          </a:bodyPr>
          <a:lstStyle/>
          <a:p>
            <a:r>
              <a:rPr lang="en-GB" sz="2200" b="1" u="sng" dirty="0" smtClean="0"/>
              <a:t>1. Experiencing Modernity: </a:t>
            </a:r>
            <a:r>
              <a:rPr lang="en-GB" sz="2200" b="1" u="sng" dirty="0" smtClean="0"/>
              <a:t>Baudelaire</a:t>
            </a:r>
          </a:p>
          <a:p>
            <a:endParaRPr lang="en-GB" sz="2200" b="1" dirty="0">
              <a:solidFill>
                <a:schemeClr val="bg1">
                  <a:lumMod val="95000"/>
                  <a:lumOff val="5000"/>
                </a:schemeClr>
              </a:solidFill>
              <a:effectLst/>
              <a:ea typeface="Calibri"/>
              <a:cs typeface="Times New Roman"/>
            </a:endParaRPr>
          </a:p>
          <a:p>
            <a:pPr marL="342900" lvl="0" indent="-342900">
              <a:buFont typeface="Arial" panose="020B0604020202020204" pitchFamily="34" charset="0"/>
              <a:buChar char="•"/>
            </a:pPr>
            <a:r>
              <a:rPr lang="en-GB" sz="2000" b="1" dirty="0" smtClean="0">
                <a:solidFill>
                  <a:srgbClr val="FFFF00"/>
                </a:solidFill>
              </a:rPr>
              <a:t>To </a:t>
            </a:r>
            <a:r>
              <a:rPr lang="en-GB" sz="2000" b="1" dirty="0">
                <a:solidFill>
                  <a:srgbClr val="FFFF00"/>
                </a:solidFill>
              </a:rPr>
              <a:t>what extent does Baudelaire’s own poetry exemplify the ideas forwarded in ‘The Painter of Modern Life’? Are the principles of that essay put into practice in </a:t>
            </a:r>
            <a:r>
              <a:rPr lang="en-GB" sz="2000" b="1" i="1" dirty="0">
                <a:solidFill>
                  <a:srgbClr val="FFFF00"/>
                </a:solidFill>
              </a:rPr>
              <a:t>Paris Spleen </a:t>
            </a:r>
            <a:r>
              <a:rPr lang="en-GB" sz="2000" b="1" dirty="0">
                <a:solidFill>
                  <a:srgbClr val="FFFF00"/>
                </a:solidFill>
              </a:rPr>
              <a:t>and </a:t>
            </a:r>
            <a:r>
              <a:rPr lang="en-GB" sz="2000" b="1" i="1" dirty="0">
                <a:solidFill>
                  <a:srgbClr val="FFFF00"/>
                </a:solidFill>
              </a:rPr>
              <a:t>The Flowers of Evil</a:t>
            </a:r>
            <a:r>
              <a:rPr lang="en-GB" sz="2000" b="1" dirty="0">
                <a:solidFill>
                  <a:srgbClr val="FFFF00"/>
                </a:solidFill>
              </a:rPr>
              <a:t>? If so, how and in which poems particularly?</a:t>
            </a:r>
            <a:endParaRPr lang="en-GB" sz="2000" dirty="0">
              <a:solidFill>
                <a:srgbClr val="FFFF00"/>
              </a:solidFill>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r>
              <a:rPr lang="en-GB" sz="2000" dirty="0" smtClean="0">
                <a:solidFill>
                  <a:srgbClr val="FFFF00"/>
                </a:solidFill>
                <a:ea typeface="Calibri"/>
                <a:cs typeface="Times New Roman"/>
              </a:rPr>
              <a:t>Baudelaire by Gustave Courbet, 1848</a:t>
            </a:r>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844715" y="3495932"/>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3169421"/>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64887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617692" cy="7433652"/>
          </a:xfrm>
          <a:prstGeom prst="rect">
            <a:avLst/>
          </a:prstGeom>
          <a:noFill/>
        </p:spPr>
        <p:txBody>
          <a:bodyPr wrap="square" lIns="540000" tIns="360000" rIns="540000" bIns="540000" rtlCol="0">
            <a:spAutoFit/>
          </a:bodyPr>
          <a:lstStyle/>
          <a:p>
            <a:r>
              <a:rPr lang="en-GB" sz="2200" b="1" u="sng" dirty="0" smtClean="0"/>
              <a:t>1. Experiencing Modernity: </a:t>
            </a:r>
            <a:r>
              <a:rPr lang="en-GB" sz="2200" b="1" u="sng" dirty="0" smtClean="0"/>
              <a:t>Baudelaire</a:t>
            </a:r>
          </a:p>
          <a:p>
            <a:endParaRPr lang="en-GB" sz="2200" b="1" dirty="0" smtClean="0">
              <a:effectLst/>
              <a:ea typeface="Calibri"/>
              <a:cs typeface="Times New Roman"/>
            </a:endParaRPr>
          </a:p>
          <a:p>
            <a:r>
              <a:rPr lang="en-GB" sz="4000" b="1" dirty="0" smtClean="0">
                <a:ea typeface="Calibri"/>
                <a:cs typeface="Times New Roman"/>
              </a:rPr>
              <a:t>CITY-WALKING</a:t>
            </a:r>
            <a:endParaRPr lang="en-GB" sz="4000" b="1" dirty="0">
              <a:effectLst/>
              <a:ea typeface="Calibri"/>
              <a:cs typeface="Times New Roman"/>
            </a:endParaRPr>
          </a:p>
          <a:p>
            <a:r>
              <a:rPr lang="en-GB" sz="4000" b="1" dirty="0" smtClean="0">
                <a:ea typeface="Calibri"/>
                <a:cs typeface="Times New Roman"/>
              </a:rPr>
              <a:t>	CITY-WATCHING</a:t>
            </a:r>
            <a:endParaRPr lang="en-GB" sz="4000" b="1" dirty="0">
              <a:ea typeface="Calibri"/>
              <a:cs typeface="Times New Roman"/>
            </a:endParaRPr>
          </a:p>
          <a:p>
            <a:r>
              <a:rPr lang="en-GB" sz="4000" dirty="0" smtClean="0">
                <a:ea typeface="Calibri"/>
                <a:cs typeface="Times New Roman"/>
              </a:rPr>
              <a:t>		</a:t>
            </a:r>
            <a:r>
              <a:rPr lang="en-GB" sz="4000" b="1" dirty="0" smtClean="0">
                <a:ea typeface="Calibri"/>
                <a:cs typeface="Times New Roman"/>
              </a:rPr>
              <a:t>CITY-WRITING</a:t>
            </a:r>
            <a:endParaRPr lang="en-GB" sz="4000" b="1" dirty="0">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ffectLst/>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smtClean="0">
              <a:solidFill>
                <a:srgbClr val="FFFF00"/>
              </a:solidFill>
              <a:ea typeface="Calibri"/>
              <a:cs typeface="Times New Roman"/>
            </a:endParaRPr>
          </a:p>
          <a:p>
            <a:r>
              <a:rPr lang="en-GB" sz="2000" dirty="0" smtClean="0">
                <a:solidFill>
                  <a:srgbClr val="FFFF00"/>
                </a:solidFill>
                <a:ea typeface="Calibri"/>
                <a:cs typeface="Times New Roman"/>
              </a:rPr>
              <a:t>Baudelaire </a:t>
            </a:r>
            <a:r>
              <a:rPr lang="en-GB" sz="2000" dirty="0" smtClean="0">
                <a:solidFill>
                  <a:srgbClr val="FFFF00"/>
                </a:solidFill>
                <a:ea typeface="Calibri"/>
                <a:cs typeface="Times New Roman"/>
              </a:rPr>
              <a:t>by Gustave Courbet, 1848</a:t>
            </a:r>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6407" y="45530"/>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560" y="3169421"/>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15733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545684" cy="7341319"/>
          </a:xfrm>
          <a:prstGeom prst="rect">
            <a:avLst/>
          </a:prstGeom>
          <a:noFill/>
        </p:spPr>
        <p:txBody>
          <a:bodyPr wrap="square" lIns="540000" tIns="360000" rIns="540000" bIns="540000" rtlCol="0">
            <a:spAutoFit/>
          </a:bodyPr>
          <a:lstStyle/>
          <a:p>
            <a:r>
              <a:rPr lang="en-GB" sz="2200" b="1" u="sng" dirty="0" smtClean="0"/>
              <a:t>1. Experiencing Modernity:</a:t>
            </a:r>
            <a:r>
              <a:rPr lang="en-GB" sz="2200" b="1" dirty="0" smtClean="0"/>
              <a:t> </a:t>
            </a:r>
            <a:r>
              <a:rPr lang="en-GB" sz="2200" b="1" dirty="0" smtClean="0"/>
              <a:t>Baudelaire</a:t>
            </a: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pPr marL="342900" lvl="0" indent="-342900" algn="just">
              <a:buFont typeface="Arial" panose="020B0604020202020204" pitchFamily="34" charset="0"/>
              <a:buChar char="•"/>
            </a:pPr>
            <a:r>
              <a:rPr lang="en-GB" sz="2000" b="1" dirty="0" smtClean="0"/>
              <a:t>Constantin Guys </a:t>
            </a:r>
            <a:r>
              <a:rPr lang="en-GB" sz="2000" b="1" dirty="0"/>
              <a:t>(‘Monsieur G’) is the eponymous ‘painter of modern life’ in Baudelaire’s essay? What does Baudelaire value about Guys’ paintings? Do his poems and Guys’ paintings share any similar subject matters or common artistic ‘sensibilities’?</a:t>
            </a:r>
            <a:endParaRPr lang="en-GB" sz="2000" dirty="0"/>
          </a:p>
          <a:p>
            <a:pPr algn="just"/>
            <a:r>
              <a:rPr lang="en-GB" sz="2000" dirty="0"/>
              <a:t> </a:t>
            </a:r>
          </a:p>
          <a:p>
            <a:pPr marL="342900" lvl="0" indent="-342900" algn="just">
              <a:buFont typeface="Arial" panose="020B0604020202020204" pitchFamily="34" charset="0"/>
              <a:buChar char="•"/>
            </a:pPr>
            <a:r>
              <a:rPr lang="en-GB" sz="2000" b="1" dirty="0"/>
              <a:t>Do Guys’ paintings remind you of any other artworks? If so, which ones and why?</a:t>
            </a:r>
            <a:endParaRPr lang="en-GB" sz="2000" dirty="0"/>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6654672" y="3573016"/>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323527" y="732761"/>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6690587" y="26064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3419872" y="732761"/>
            <a:ext cx="3096344" cy="2517135"/>
          </a:xfrm>
          <a:prstGeom prst="rect">
            <a:avLst/>
          </a:prstGeom>
          <a:noFill/>
          <a:ln>
            <a:noFill/>
          </a:ln>
        </p:spPr>
      </p:pic>
    </p:spTree>
    <p:extLst>
      <p:ext uri="{BB962C8B-B14F-4D97-AF65-F5344CB8AC3E}">
        <p14:creationId xmlns:p14="http://schemas.microsoft.com/office/powerpoint/2010/main" val="22848293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545684" cy="7033543"/>
          </a:xfrm>
          <a:prstGeom prst="rect">
            <a:avLst/>
          </a:prstGeom>
          <a:noFill/>
        </p:spPr>
        <p:txBody>
          <a:bodyPr wrap="square" lIns="540000" tIns="360000" rIns="540000" bIns="540000" rtlCol="0">
            <a:spAutoFit/>
          </a:bodyPr>
          <a:lstStyle/>
          <a:p>
            <a:r>
              <a:rPr lang="en-GB" sz="2200" b="1" dirty="0" smtClean="0"/>
              <a:t>1. Experiencing Modernity: </a:t>
            </a:r>
            <a:r>
              <a:rPr lang="en-GB" sz="2200" b="1" dirty="0" smtClean="0"/>
              <a:t>Baudelaire</a:t>
            </a: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000" dirty="0" smtClean="0">
              <a:solidFill>
                <a:srgbClr val="FFFF00"/>
              </a:solidFill>
              <a:effectLst/>
              <a:ea typeface="Calibri"/>
              <a:cs typeface="Times New Roman"/>
            </a:endParaRPr>
          </a:p>
          <a:p>
            <a:pPr marL="342900" lvl="0" indent="-342900">
              <a:buFont typeface="Arial" panose="020B0604020202020204" pitchFamily="34" charset="0"/>
              <a:buChar char="•"/>
            </a:pPr>
            <a:r>
              <a:rPr lang="en-GB" sz="2000" b="1" dirty="0"/>
              <a:t>What criticisms might be directed at the depiction of the city favoured by Guys and, by proxy, Baudelaire? Might different constituencies and social groups offer a different perspective on the city to the one advocated by ‘The Painter of Modern Life’ essay and  Guys’ art?</a:t>
            </a:r>
            <a:endParaRPr lang="en-GB" sz="2000" dirty="0"/>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6654672" y="3573016"/>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323527" y="732761"/>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6690587" y="26064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3419872" y="732761"/>
            <a:ext cx="3096344" cy="2517135"/>
          </a:xfrm>
          <a:prstGeom prst="rect">
            <a:avLst/>
          </a:prstGeom>
          <a:noFill/>
          <a:ln>
            <a:noFill/>
          </a:ln>
        </p:spPr>
      </p:pic>
    </p:spTree>
    <p:extLst>
      <p:ext uri="{BB962C8B-B14F-4D97-AF65-F5344CB8AC3E}">
        <p14:creationId xmlns:p14="http://schemas.microsoft.com/office/powerpoint/2010/main" val="17521500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4"/>
            <a:ext cx="9141954" cy="6602655"/>
          </a:xfrm>
          <a:prstGeom prst="rect">
            <a:avLst/>
          </a:prstGeom>
          <a:noFill/>
        </p:spPr>
        <p:txBody>
          <a:bodyPr wrap="square" lIns="540000" tIns="360000" rIns="540000" bIns="540000" rtlCol="0">
            <a:spAutoFit/>
          </a:bodyPr>
          <a:lstStyle/>
          <a:p>
            <a:r>
              <a:rPr lang="en-GB" sz="2200" b="1" u="sng" dirty="0" smtClean="0">
                <a:effectLst>
                  <a:outerShdw blurRad="38100" dist="38100" dir="2700000" algn="tl">
                    <a:srgbClr val="000000">
                      <a:alpha val="43137"/>
                    </a:srgbClr>
                  </a:outerShdw>
                </a:effectLst>
              </a:rPr>
              <a:t>1. Experiencing Modernity: </a:t>
            </a:r>
            <a:endParaRPr lang="en-GB" sz="2200" b="1" u="sng" dirty="0" smtClean="0">
              <a:effectLst>
                <a:outerShdw blurRad="38100" dist="38100" dir="2700000" algn="tl">
                  <a:srgbClr val="000000">
                    <a:alpha val="43137"/>
                  </a:srgbClr>
                </a:outerShdw>
              </a:effectLst>
            </a:endParaRPr>
          </a:p>
          <a:p>
            <a:r>
              <a:rPr lang="en-GB" sz="2200" b="1" u="sng" dirty="0" smtClean="0">
                <a:effectLst>
                  <a:outerShdw blurRad="38100" dist="38100" dir="2700000" algn="tl">
                    <a:srgbClr val="000000">
                      <a:alpha val="43137"/>
                    </a:srgbClr>
                  </a:outerShdw>
                </a:effectLst>
              </a:rPr>
              <a:t>Photography</a:t>
            </a:r>
          </a:p>
          <a:p>
            <a:endParaRPr lang="en-GB" sz="2200" b="1" u="sng" dirty="0">
              <a:solidFill>
                <a:schemeClr val="bg1">
                  <a:lumMod val="95000"/>
                  <a:lumOff val="5000"/>
                </a:schemeClr>
              </a:solidFill>
              <a:effectLst>
                <a:outerShdw blurRad="38100" dist="38100" dir="2700000" algn="tl">
                  <a:srgbClr val="000000">
                    <a:alpha val="43137"/>
                  </a:srgbClr>
                </a:outerShdw>
              </a:effectLst>
            </a:endParaRPr>
          </a:p>
          <a:p>
            <a:r>
              <a:rPr lang="en-GB" sz="1600" b="1" dirty="0" smtClean="0"/>
              <a:t>‘</a:t>
            </a:r>
            <a:r>
              <a:rPr lang="en-GB" sz="1600" b="1" dirty="0"/>
              <a:t>B</a:t>
            </a:r>
            <a:r>
              <a:rPr lang="en-GB" sz="1600" b="1" dirty="0" smtClean="0"/>
              <a:t>oulevard </a:t>
            </a:r>
            <a:r>
              <a:rPr lang="en-GB" sz="1600" b="1" dirty="0"/>
              <a:t>du </a:t>
            </a:r>
            <a:r>
              <a:rPr lang="en-GB" sz="1600" b="1" dirty="0" smtClean="0"/>
              <a:t>Temple’ </a:t>
            </a:r>
          </a:p>
          <a:p>
            <a:r>
              <a:rPr lang="en-GB" sz="1600" b="1" dirty="0" smtClean="0"/>
              <a:t>Louis Daguerre, 1838</a:t>
            </a:r>
          </a:p>
          <a:p>
            <a:endParaRPr lang="en-GB" sz="1600" b="1" dirty="0"/>
          </a:p>
          <a:p>
            <a:r>
              <a:rPr lang="en-GB" sz="1600" b="1" dirty="0" smtClean="0"/>
              <a:t> ‘Chimney </a:t>
            </a:r>
            <a:r>
              <a:rPr lang="en-GB" sz="1600" b="1" dirty="0"/>
              <a:t>Sweepers </a:t>
            </a:r>
            <a:endParaRPr lang="en-GB" sz="1600" b="1" dirty="0" smtClean="0"/>
          </a:p>
          <a:p>
            <a:r>
              <a:rPr lang="en-GB" sz="1600" b="1" dirty="0" smtClean="0"/>
              <a:t>Under Way’</a:t>
            </a:r>
          </a:p>
          <a:p>
            <a:r>
              <a:rPr lang="en-GB" sz="1600" b="1" dirty="0"/>
              <a:t> Charles </a:t>
            </a:r>
            <a:r>
              <a:rPr lang="en-GB" sz="1600" b="1" dirty="0" err="1" smtClean="0"/>
              <a:t>Nègre</a:t>
            </a:r>
            <a:r>
              <a:rPr lang="en-GB" sz="1600" b="1" dirty="0" smtClean="0"/>
              <a:t> (1851)</a:t>
            </a:r>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116632"/>
            <a:ext cx="5191894" cy="37506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367261"/>
            <a:ext cx="4513279" cy="34907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839420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3" y="-3423"/>
            <a:ext cx="4597153" cy="6861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7663" y="0"/>
            <a:ext cx="4597153" cy="6725766"/>
          </a:xfrm>
          <a:prstGeom prst="rect">
            <a:avLst/>
          </a:prstGeom>
          <a:noFill/>
        </p:spPr>
        <p:txBody>
          <a:bodyPr wrap="square" lIns="540000" tIns="360000" rIns="540000" bIns="540000" rtlCol="0">
            <a:spAutoFit/>
          </a:bodyPr>
          <a:lstStyle/>
          <a:p>
            <a:r>
              <a:rPr lang="en-GB" sz="2200" b="1" u="sng" dirty="0" smtClean="0">
                <a:solidFill>
                  <a:schemeClr val="bg1">
                    <a:lumMod val="95000"/>
                    <a:lumOff val="5000"/>
                  </a:schemeClr>
                </a:solidFill>
                <a:effectLst>
                  <a:outerShdw blurRad="38100" dist="38100" dir="2700000" algn="tl">
                    <a:srgbClr val="000000">
                      <a:alpha val="43137"/>
                    </a:srgbClr>
                  </a:outerShdw>
                </a:effectLst>
              </a:rPr>
              <a:t>1. Experiencing Modernity: </a:t>
            </a:r>
            <a:endParaRPr lang="en-GB" sz="2200" b="1" u="sng" dirty="0" smtClean="0">
              <a:solidFill>
                <a:schemeClr val="bg1">
                  <a:lumMod val="95000"/>
                  <a:lumOff val="5000"/>
                </a:schemeClr>
              </a:solidFill>
              <a:effectLst>
                <a:outerShdw blurRad="38100" dist="38100" dir="2700000" algn="tl">
                  <a:srgbClr val="000000">
                    <a:alpha val="43137"/>
                  </a:srgbClr>
                </a:outerShdw>
              </a:effectLst>
            </a:endParaRPr>
          </a:p>
          <a:p>
            <a:r>
              <a:rPr lang="en-GB" sz="2200" b="1" u="sng" dirty="0" smtClean="0">
                <a:solidFill>
                  <a:schemeClr val="bg1">
                    <a:lumMod val="95000"/>
                    <a:lumOff val="5000"/>
                  </a:schemeClr>
                </a:solidFill>
                <a:effectLst>
                  <a:outerShdw blurRad="38100" dist="38100" dir="2700000" algn="tl">
                    <a:srgbClr val="000000">
                      <a:alpha val="43137"/>
                    </a:srgbClr>
                  </a:outerShdw>
                </a:effectLst>
              </a:rPr>
              <a:t>Impressionism</a:t>
            </a:r>
          </a:p>
          <a:p>
            <a:r>
              <a:rPr lang="en-GB" sz="2200" b="1" dirty="0" smtClean="0">
                <a:solidFill>
                  <a:schemeClr val="bg1">
                    <a:lumMod val="95000"/>
                    <a:lumOff val="5000"/>
                  </a:schemeClr>
                </a:solidFill>
                <a:effectLst>
                  <a:outerShdw blurRad="38100" dist="38100" dir="2700000" algn="tl">
                    <a:srgbClr val="000000">
                      <a:alpha val="43137"/>
                    </a:srgbClr>
                  </a:outerShdw>
                </a:effectLst>
              </a:rPr>
              <a:t>Claude Monet</a:t>
            </a:r>
            <a:endParaRPr lang="en-GB" sz="2400" b="1" dirty="0">
              <a:solidFill>
                <a:schemeClr val="bg1">
                  <a:lumMod val="95000"/>
                  <a:lumOff val="5000"/>
                </a:schemeClr>
              </a:solidFill>
              <a:effectLst>
                <a:outerShdw blurRad="38100" dist="38100" dir="2700000" algn="tl">
                  <a:srgbClr val="000000">
                    <a:alpha val="43137"/>
                  </a:srgbClr>
                </a:outerShdw>
              </a:effectLst>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25605"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3430824"/>
            <a:ext cx="4283968" cy="34238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89489" y="-3424"/>
            <a:ext cx="4604981" cy="34307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75726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20" y="0"/>
            <a:ext cx="9252520" cy="70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046" y="-27384"/>
            <a:ext cx="9141954" cy="7095098"/>
          </a:xfrm>
          <a:prstGeom prst="rect">
            <a:avLst/>
          </a:prstGeom>
          <a:noFill/>
        </p:spPr>
        <p:txBody>
          <a:bodyPr wrap="square" lIns="540000" tIns="360000" rIns="540000" bIns="540000" rtlCol="0">
            <a:spAutoFit/>
          </a:bodyPr>
          <a:lstStyle/>
          <a:p>
            <a:r>
              <a:rPr lang="en-GB" sz="2200" b="1" u="sng" dirty="0" smtClean="0">
                <a:solidFill>
                  <a:schemeClr val="bg1">
                    <a:lumMod val="95000"/>
                    <a:lumOff val="5000"/>
                  </a:schemeClr>
                </a:solidFill>
                <a:effectLst>
                  <a:outerShdw blurRad="38100" dist="38100" dir="2700000" algn="tl">
                    <a:srgbClr val="000000">
                      <a:alpha val="43137"/>
                    </a:srgbClr>
                  </a:outerShdw>
                </a:effectLst>
              </a:rPr>
              <a:t>1. Experiencing Modernity: </a:t>
            </a:r>
            <a:endParaRPr lang="en-GB" sz="2200" b="1" u="sng" dirty="0" smtClean="0">
              <a:solidFill>
                <a:schemeClr val="bg1">
                  <a:lumMod val="95000"/>
                  <a:lumOff val="5000"/>
                </a:schemeClr>
              </a:solidFill>
              <a:effectLst>
                <a:outerShdw blurRad="38100" dist="38100" dir="2700000" algn="tl">
                  <a:srgbClr val="000000">
                    <a:alpha val="43137"/>
                  </a:srgbClr>
                </a:outerShdw>
              </a:effectLst>
            </a:endParaRPr>
          </a:p>
          <a:p>
            <a:r>
              <a:rPr lang="en-GB" sz="2200" b="1" u="sng" dirty="0" smtClean="0">
                <a:solidFill>
                  <a:schemeClr val="bg1">
                    <a:lumMod val="95000"/>
                    <a:lumOff val="5000"/>
                  </a:schemeClr>
                </a:solidFill>
                <a:effectLst>
                  <a:outerShdw blurRad="38100" dist="38100" dir="2700000" algn="tl">
                    <a:srgbClr val="000000">
                      <a:alpha val="43137"/>
                    </a:srgbClr>
                  </a:outerShdw>
                </a:effectLst>
              </a:rPr>
              <a:t>Impressionism</a:t>
            </a:r>
          </a:p>
          <a:p>
            <a:r>
              <a:rPr lang="en-GB" sz="2400" b="1" dirty="0" smtClean="0">
                <a:solidFill>
                  <a:schemeClr val="bg1"/>
                </a:solidFill>
              </a:rPr>
              <a:t>Paris Street,  </a:t>
            </a:r>
            <a:r>
              <a:rPr lang="en-GB" sz="2400" b="1" dirty="0">
                <a:solidFill>
                  <a:schemeClr val="bg1"/>
                </a:solidFill>
              </a:rPr>
              <a:t>Rainy </a:t>
            </a:r>
            <a:r>
              <a:rPr lang="en-GB" sz="2400" b="1" dirty="0" smtClean="0">
                <a:solidFill>
                  <a:schemeClr val="bg1"/>
                </a:solidFill>
              </a:rPr>
              <a:t>Day</a:t>
            </a:r>
          </a:p>
          <a:p>
            <a:r>
              <a:rPr lang="en-GB" sz="2400" b="1" dirty="0" smtClean="0">
                <a:solidFill>
                  <a:schemeClr val="bg1"/>
                </a:solidFill>
              </a:rPr>
              <a:t>Gustave </a:t>
            </a:r>
            <a:r>
              <a:rPr lang="en-GB" sz="2400" b="1" dirty="0" err="1" smtClean="0">
                <a:solidFill>
                  <a:schemeClr val="bg1"/>
                </a:solidFill>
              </a:rPr>
              <a:t>Caillebott</a:t>
            </a:r>
            <a:r>
              <a:rPr lang="en-GB" sz="2400" b="1" dirty="0" smtClean="0">
                <a:solidFill>
                  <a:schemeClr val="bg1"/>
                </a:solidFill>
              </a:rPr>
              <a:t>, 1877</a:t>
            </a:r>
            <a:endParaRPr lang="en-GB" sz="2400" b="1" i="1" u="sng" dirty="0">
              <a:solidFill>
                <a:schemeClr val="bg1"/>
              </a:solidFill>
              <a:effectLst>
                <a:outerShdw blurRad="38100" dist="38100" dir="2700000" algn="tl">
                  <a:srgbClr val="000000">
                    <a:alpha val="43137"/>
                  </a:srgbClr>
                </a:outerShdw>
              </a:effectLst>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spTree>
    <p:extLst>
      <p:ext uri="{BB962C8B-B14F-4D97-AF65-F5344CB8AC3E}">
        <p14:creationId xmlns:p14="http://schemas.microsoft.com/office/powerpoint/2010/main" val="85166407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3"/>
            <a:ext cx="4353930" cy="2940114"/>
          </a:xfrm>
          <a:prstGeom prst="rect">
            <a:avLst/>
          </a:prstGeom>
          <a:noFill/>
        </p:spPr>
        <p:txBody>
          <a:bodyPr wrap="square" lIns="540000" tIns="360000" rIns="540000" bIns="540000" rtlCol="0">
            <a:spAutoFit/>
          </a:bodyPr>
          <a:lstStyle/>
          <a:p>
            <a:r>
              <a:rPr lang="en-GB" sz="2200" b="1" u="sng" dirty="0" smtClean="0">
                <a:solidFill>
                  <a:srgbClr val="FFFF00"/>
                </a:solidFill>
                <a:effectLst>
                  <a:outerShdw blurRad="38100" dist="38100" dir="2700000" algn="tl">
                    <a:srgbClr val="000000">
                      <a:alpha val="43137"/>
                    </a:srgbClr>
                  </a:outerShdw>
                </a:effectLst>
              </a:rPr>
              <a:t>1. Experiencing Modernity: </a:t>
            </a:r>
            <a:endParaRPr lang="en-GB" sz="2200" b="1" u="sng" dirty="0" smtClean="0">
              <a:solidFill>
                <a:srgbClr val="FFFF00"/>
              </a:solidFill>
              <a:effectLst>
                <a:outerShdw blurRad="38100" dist="38100" dir="2700000" algn="tl">
                  <a:srgbClr val="000000">
                    <a:alpha val="43137"/>
                  </a:srgbClr>
                </a:outerShdw>
              </a:effectLst>
            </a:endParaRPr>
          </a:p>
          <a:p>
            <a:r>
              <a:rPr lang="en-GB" sz="2200" b="1" u="sng" dirty="0" smtClean="0">
                <a:solidFill>
                  <a:srgbClr val="FFFF00"/>
                </a:solidFill>
                <a:effectLst>
                  <a:outerShdw blurRad="38100" dist="38100" dir="2700000" algn="tl">
                    <a:srgbClr val="000000">
                      <a:alpha val="43137"/>
                    </a:srgbClr>
                  </a:outerShdw>
                </a:effectLst>
              </a:rPr>
              <a:t>Impressionism </a:t>
            </a:r>
          </a:p>
          <a:p>
            <a:r>
              <a:rPr lang="en-GB" sz="2200" b="1" dirty="0" err="1" smtClean="0">
                <a:solidFill>
                  <a:srgbClr val="FFFF00"/>
                </a:solidFill>
                <a:effectLst>
                  <a:outerShdw blurRad="38100" dist="38100" dir="2700000" algn="tl">
                    <a:srgbClr val="000000">
                      <a:alpha val="43137"/>
                    </a:srgbClr>
                  </a:outerShdw>
                </a:effectLst>
              </a:rPr>
              <a:t>Édouard</a:t>
            </a:r>
            <a:r>
              <a:rPr lang="en-GB" sz="2200" b="1" dirty="0" smtClean="0">
                <a:solidFill>
                  <a:srgbClr val="FFFF00"/>
                </a:solidFill>
                <a:effectLst>
                  <a:outerShdw blurRad="38100" dist="38100" dir="2700000" algn="tl">
                    <a:srgbClr val="000000">
                      <a:alpha val="43137"/>
                    </a:srgbClr>
                  </a:outerShdw>
                </a:effectLst>
              </a:rPr>
              <a:t> </a:t>
            </a:r>
            <a:r>
              <a:rPr lang="en-GB" sz="2200" b="1" dirty="0" err="1" smtClean="0">
                <a:solidFill>
                  <a:srgbClr val="FFFF00"/>
                </a:solidFill>
                <a:effectLst>
                  <a:outerShdw blurRad="38100" dist="38100" dir="2700000" algn="tl">
                    <a:srgbClr val="000000">
                      <a:alpha val="43137"/>
                    </a:srgbClr>
                  </a:outerShdw>
                </a:effectLst>
              </a:rPr>
              <a:t>Manet</a:t>
            </a:r>
            <a:endParaRPr lang="en-GB" sz="1600" dirty="0" smtClean="0">
              <a:solidFill>
                <a:srgbClr val="FFFF00"/>
              </a:solidFill>
            </a:endParaRPr>
          </a:p>
          <a:p>
            <a:endParaRPr lang="en-GB" sz="1600" dirty="0"/>
          </a:p>
          <a:p>
            <a:r>
              <a:rPr lang="en-GB" sz="1600" i="1" dirty="0" smtClean="0"/>
              <a:t>Bar </a:t>
            </a:r>
            <a:r>
              <a:rPr lang="en-GB" sz="1600" i="1" dirty="0"/>
              <a:t>at the </a:t>
            </a:r>
            <a:r>
              <a:rPr lang="en-GB" sz="1600" i="1" dirty="0" err="1"/>
              <a:t>Folies</a:t>
            </a:r>
            <a:r>
              <a:rPr lang="en-GB" sz="1600" i="1" dirty="0"/>
              <a:t> </a:t>
            </a:r>
            <a:r>
              <a:rPr lang="en-GB" sz="1600" i="1" dirty="0" err="1" smtClean="0"/>
              <a:t>Bergere</a:t>
            </a:r>
            <a:r>
              <a:rPr lang="en-GB" sz="1600" dirty="0" smtClean="0"/>
              <a:t>, 1882</a:t>
            </a:r>
          </a:p>
          <a:p>
            <a:r>
              <a:rPr lang="en-GB" sz="1600" i="1" dirty="0"/>
              <a:t>Music in the Tuileries Gardens</a:t>
            </a:r>
            <a:r>
              <a:rPr lang="en-GB" sz="1600" dirty="0"/>
              <a:t>, </a:t>
            </a:r>
            <a:r>
              <a:rPr lang="en-GB" sz="1600" dirty="0" smtClean="0"/>
              <a:t>1862</a:t>
            </a:r>
            <a:endParaRPr lang="en-GB" sz="1600" dirty="0"/>
          </a:p>
          <a:p>
            <a:endParaRPr lang="en-GB" sz="1600" dirty="0" smtClean="0"/>
          </a:p>
        </p:txBody>
      </p:sp>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257353"/>
            <a:ext cx="7282830" cy="462849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55976" y="33288"/>
            <a:ext cx="4818608" cy="3530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43973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46" y="-27383"/>
            <a:ext cx="4353930" cy="2940114"/>
          </a:xfrm>
          <a:prstGeom prst="rect">
            <a:avLst/>
          </a:prstGeom>
          <a:noFill/>
        </p:spPr>
        <p:txBody>
          <a:bodyPr wrap="square" lIns="540000" tIns="360000" rIns="540000" bIns="540000" rtlCol="0">
            <a:spAutoFit/>
          </a:bodyPr>
          <a:lstStyle/>
          <a:p>
            <a:r>
              <a:rPr lang="en-GB" sz="2200" b="1" u="sng" dirty="0" smtClean="0">
                <a:solidFill>
                  <a:srgbClr val="FFFF00"/>
                </a:solidFill>
                <a:effectLst>
                  <a:outerShdw blurRad="38100" dist="38100" dir="2700000" algn="tl">
                    <a:srgbClr val="000000">
                      <a:alpha val="43137"/>
                    </a:srgbClr>
                  </a:outerShdw>
                </a:effectLst>
              </a:rPr>
              <a:t>1. Experiencing Modernity: </a:t>
            </a:r>
            <a:endParaRPr lang="en-GB" sz="2200" b="1" u="sng" dirty="0" smtClean="0">
              <a:solidFill>
                <a:srgbClr val="FFFF00"/>
              </a:solidFill>
              <a:effectLst>
                <a:outerShdw blurRad="38100" dist="38100" dir="2700000" algn="tl">
                  <a:srgbClr val="000000">
                    <a:alpha val="43137"/>
                  </a:srgbClr>
                </a:outerShdw>
              </a:effectLst>
            </a:endParaRPr>
          </a:p>
          <a:p>
            <a:r>
              <a:rPr lang="en-GB" sz="2200" b="1" u="sng" dirty="0" smtClean="0">
                <a:solidFill>
                  <a:srgbClr val="FFFF00"/>
                </a:solidFill>
                <a:effectLst>
                  <a:outerShdw blurRad="38100" dist="38100" dir="2700000" algn="tl">
                    <a:srgbClr val="000000">
                      <a:alpha val="43137"/>
                    </a:srgbClr>
                  </a:outerShdw>
                </a:effectLst>
              </a:rPr>
              <a:t>Impressionism </a:t>
            </a:r>
          </a:p>
          <a:p>
            <a:r>
              <a:rPr lang="en-GB" sz="2200" b="1" dirty="0" err="1" smtClean="0">
                <a:solidFill>
                  <a:srgbClr val="FFFF00"/>
                </a:solidFill>
                <a:effectLst>
                  <a:outerShdw blurRad="38100" dist="38100" dir="2700000" algn="tl">
                    <a:srgbClr val="000000">
                      <a:alpha val="43137"/>
                    </a:srgbClr>
                  </a:outerShdw>
                </a:effectLst>
              </a:rPr>
              <a:t>Édouard</a:t>
            </a:r>
            <a:r>
              <a:rPr lang="en-GB" sz="2200" b="1" dirty="0" smtClean="0">
                <a:solidFill>
                  <a:srgbClr val="FFFF00"/>
                </a:solidFill>
                <a:effectLst>
                  <a:outerShdw blurRad="38100" dist="38100" dir="2700000" algn="tl">
                    <a:srgbClr val="000000">
                      <a:alpha val="43137"/>
                    </a:srgbClr>
                  </a:outerShdw>
                </a:effectLst>
              </a:rPr>
              <a:t> </a:t>
            </a:r>
            <a:r>
              <a:rPr lang="en-GB" sz="2200" b="1" dirty="0" err="1" smtClean="0">
                <a:solidFill>
                  <a:srgbClr val="FFFF00"/>
                </a:solidFill>
                <a:effectLst>
                  <a:outerShdw blurRad="38100" dist="38100" dir="2700000" algn="tl">
                    <a:srgbClr val="000000">
                      <a:alpha val="43137"/>
                    </a:srgbClr>
                  </a:outerShdw>
                </a:effectLst>
              </a:rPr>
              <a:t>Manet</a:t>
            </a:r>
            <a:endParaRPr lang="en-GB" sz="1600" dirty="0" smtClean="0">
              <a:solidFill>
                <a:srgbClr val="FFFF00"/>
              </a:solidFill>
            </a:endParaRPr>
          </a:p>
          <a:p>
            <a:endParaRPr lang="en-GB" sz="1600" dirty="0"/>
          </a:p>
          <a:p>
            <a:r>
              <a:rPr lang="en-GB" sz="1600" i="1" dirty="0" smtClean="0"/>
              <a:t>Bar </a:t>
            </a:r>
            <a:r>
              <a:rPr lang="en-GB" sz="1600" i="1" dirty="0"/>
              <a:t>at the </a:t>
            </a:r>
            <a:r>
              <a:rPr lang="en-GB" sz="1600" i="1" dirty="0" err="1"/>
              <a:t>Folies</a:t>
            </a:r>
            <a:r>
              <a:rPr lang="en-GB" sz="1600" i="1" dirty="0"/>
              <a:t> </a:t>
            </a:r>
            <a:r>
              <a:rPr lang="en-GB" sz="1600" i="1" dirty="0" err="1" smtClean="0"/>
              <a:t>Bergere</a:t>
            </a:r>
            <a:r>
              <a:rPr lang="en-GB" sz="1600" dirty="0" smtClean="0"/>
              <a:t>, 1882</a:t>
            </a:r>
          </a:p>
          <a:p>
            <a:r>
              <a:rPr lang="en-GB" sz="1600" i="1" dirty="0"/>
              <a:t>Music in the Tuileries Gardens</a:t>
            </a:r>
            <a:r>
              <a:rPr lang="en-GB" sz="1600" dirty="0"/>
              <a:t>, </a:t>
            </a:r>
            <a:r>
              <a:rPr lang="en-GB" sz="1600" dirty="0" smtClean="0"/>
              <a:t>1862</a:t>
            </a:r>
            <a:endParaRPr lang="en-GB" sz="1600" dirty="0"/>
          </a:p>
          <a:p>
            <a:endParaRPr lang="en-GB" sz="1600" dirty="0" smtClean="0"/>
          </a:p>
        </p:txBody>
      </p:sp>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2461628"/>
            <a:ext cx="6804248" cy="432434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23928" y="0"/>
            <a:ext cx="5159993" cy="268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228185" y="2024189"/>
            <a:ext cx="2763832" cy="4739759"/>
          </a:xfrm>
          <a:prstGeom prst="rect">
            <a:avLst/>
          </a:prstGeom>
        </p:spPr>
        <p:txBody>
          <a:bodyPr wrap="square">
            <a:spAutoFit/>
          </a:bodyPr>
          <a:lstStyle/>
          <a:p>
            <a:pPr algn="r"/>
            <a:r>
              <a:rPr lang="en-GB" sz="1400" dirty="0" smtClean="0"/>
              <a:t>1. </a:t>
            </a:r>
            <a:r>
              <a:rPr lang="en-GB" sz="1400" dirty="0" err="1" smtClean="0"/>
              <a:t>Édouard</a:t>
            </a:r>
            <a:r>
              <a:rPr lang="en-GB" sz="1400" dirty="0" smtClean="0"/>
              <a:t> </a:t>
            </a:r>
            <a:r>
              <a:rPr lang="en-GB" sz="1400" dirty="0" err="1" smtClean="0"/>
              <a:t>Manet</a:t>
            </a:r>
            <a:endParaRPr lang="en-GB" sz="1400" dirty="0" smtClean="0"/>
          </a:p>
          <a:p>
            <a:pPr algn="r"/>
            <a:r>
              <a:rPr lang="en-GB" sz="1400" dirty="0" smtClean="0"/>
              <a:t>2. </a:t>
            </a:r>
            <a:r>
              <a:rPr lang="en-GB" sz="1400" dirty="0" err="1" smtClean="0"/>
              <a:t>Champfleury</a:t>
            </a:r>
            <a:endParaRPr lang="en-GB" sz="1400" dirty="0" smtClean="0"/>
          </a:p>
          <a:p>
            <a:pPr algn="r"/>
            <a:r>
              <a:rPr lang="en-GB" sz="1400" dirty="0" smtClean="0"/>
              <a:t>3. Comte Albert de </a:t>
            </a:r>
            <a:r>
              <a:rPr lang="en-GB" sz="1400" dirty="0" err="1" smtClean="0"/>
              <a:t>Balleroy</a:t>
            </a:r>
            <a:endParaRPr lang="en-GB" sz="1400" dirty="0" smtClean="0"/>
          </a:p>
          <a:p>
            <a:pPr algn="r"/>
            <a:r>
              <a:rPr lang="en-GB" sz="1400" dirty="0" smtClean="0"/>
              <a:t>4. </a:t>
            </a:r>
            <a:r>
              <a:rPr lang="en-GB" sz="1400" dirty="0" err="1" smtClean="0"/>
              <a:t>Eugène-Cyrille</a:t>
            </a:r>
            <a:r>
              <a:rPr lang="en-GB" sz="1400" dirty="0" smtClean="0"/>
              <a:t> Brunet</a:t>
            </a:r>
          </a:p>
          <a:p>
            <a:pPr algn="r"/>
            <a:r>
              <a:rPr lang="en-GB" sz="1400" dirty="0" smtClean="0"/>
              <a:t>5. Possibly </a:t>
            </a:r>
            <a:r>
              <a:rPr lang="en-GB" sz="1400" dirty="0" err="1" smtClean="0"/>
              <a:t>Auguste</a:t>
            </a:r>
            <a:r>
              <a:rPr lang="en-GB" sz="1400" dirty="0" smtClean="0"/>
              <a:t> </a:t>
            </a:r>
            <a:r>
              <a:rPr lang="en-GB" sz="1400" dirty="0" err="1" smtClean="0"/>
              <a:t>Manet</a:t>
            </a:r>
            <a:endParaRPr lang="en-GB" sz="1400" dirty="0" smtClean="0"/>
          </a:p>
          <a:p>
            <a:pPr algn="r"/>
            <a:r>
              <a:rPr lang="en-GB" sz="1400" dirty="0" smtClean="0"/>
              <a:t>6. Caroline Brunet</a:t>
            </a:r>
          </a:p>
          <a:p>
            <a:pPr algn="r"/>
            <a:r>
              <a:rPr lang="en-GB" sz="1400" dirty="0" smtClean="0"/>
              <a:t>7. </a:t>
            </a:r>
            <a:r>
              <a:rPr lang="en-GB" sz="1400" dirty="0" err="1" smtClean="0"/>
              <a:t>Zacharie</a:t>
            </a:r>
            <a:r>
              <a:rPr lang="en-GB" sz="1400" dirty="0" smtClean="0"/>
              <a:t> </a:t>
            </a:r>
            <a:r>
              <a:rPr lang="en-GB" sz="1400" dirty="0" err="1" smtClean="0"/>
              <a:t>Astruc</a:t>
            </a:r>
            <a:endParaRPr lang="en-GB" sz="1400" dirty="0" smtClean="0"/>
          </a:p>
          <a:p>
            <a:pPr algn="r"/>
            <a:r>
              <a:rPr lang="en-GB" sz="1400" dirty="0" smtClean="0"/>
              <a:t>8. Henri </a:t>
            </a:r>
            <a:r>
              <a:rPr lang="en-GB" sz="1400" dirty="0" err="1" smtClean="0"/>
              <a:t>Fantin-Latour</a:t>
            </a:r>
            <a:endParaRPr lang="en-GB" sz="1400" dirty="0" smtClean="0"/>
          </a:p>
          <a:p>
            <a:pPr algn="r"/>
            <a:r>
              <a:rPr lang="en-GB" sz="1400" dirty="0" smtClean="0"/>
              <a:t>9. Valentine </a:t>
            </a:r>
            <a:r>
              <a:rPr lang="en-GB" sz="1400" dirty="0" err="1" smtClean="0"/>
              <a:t>Thérèse</a:t>
            </a:r>
            <a:r>
              <a:rPr lang="en-GB" sz="1400" dirty="0" smtClean="0"/>
              <a:t> </a:t>
            </a:r>
            <a:r>
              <a:rPr lang="en-GB" sz="1400" dirty="0" err="1" smtClean="0"/>
              <a:t>Lejosne</a:t>
            </a:r>
            <a:endParaRPr lang="en-GB" sz="1400" dirty="0" smtClean="0"/>
          </a:p>
          <a:p>
            <a:pPr algn="r"/>
            <a:r>
              <a:rPr lang="en-GB" sz="2200" dirty="0" smtClean="0">
                <a:solidFill>
                  <a:srgbClr val="FFFF00"/>
                </a:solidFill>
              </a:rPr>
              <a:t>10. Charles Baudelaire</a:t>
            </a:r>
          </a:p>
          <a:p>
            <a:pPr algn="r"/>
            <a:r>
              <a:rPr lang="en-GB" sz="1400" dirty="0" smtClean="0"/>
              <a:t>11. </a:t>
            </a:r>
            <a:r>
              <a:rPr lang="en-GB" sz="1400" dirty="0" err="1" smtClean="0"/>
              <a:t>Théophile</a:t>
            </a:r>
            <a:r>
              <a:rPr lang="en-GB" sz="1400" dirty="0" smtClean="0"/>
              <a:t> Gautier</a:t>
            </a:r>
          </a:p>
          <a:p>
            <a:pPr algn="r"/>
            <a:r>
              <a:rPr lang="en-GB" sz="1400" dirty="0" smtClean="0"/>
              <a:t>12. Baron </a:t>
            </a:r>
            <a:r>
              <a:rPr lang="en-GB" sz="1400" dirty="0" err="1" smtClean="0"/>
              <a:t>Isidore</a:t>
            </a:r>
            <a:r>
              <a:rPr lang="en-GB" sz="1400" dirty="0" smtClean="0"/>
              <a:t> Justin </a:t>
            </a:r>
            <a:r>
              <a:rPr lang="en-GB" sz="1400" dirty="0" err="1" smtClean="0"/>
              <a:t>Séverin</a:t>
            </a:r>
            <a:r>
              <a:rPr lang="en-GB" sz="1400" dirty="0" smtClean="0"/>
              <a:t> Taylor</a:t>
            </a:r>
          </a:p>
          <a:p>
            <a:pPr algn="r"/>
            <a:r>
              <a:rPr lang="en-GB" sz="1400" dirty="0" smtClean="0"/>
              <a:t>13. Marianne Offenbach</a:t>
            </a:r>
          </a:p>
          <a:p>
            <a:pPr algn="r"/>
            <a:r>
              <a:rPr lang="en-GB" sz="1400" dirty="0" smtClean="0"/>
              <a:t>14. </a:t>
            </a:r>
            <a:r>
              <a:rPr lang="en-GB" sz="1400" dirty="0" err="1" smtClean="0"/>
              <a:t>Frédéric</a:t>
            </a:r>
            <a:r>
              <a:rPr lang="en-GB" sz="1400" dirty="0" smtClean="0"/>
              <a:t> </a:t>
            </a:r>
            <a:r>
              <a:rPr lang="en-GB" sz="1400" dirty="0" err="1" smtClean="0"/>
              <a:t>Bazille</a:t>
            </a:r>
            <a:endParaRPr lang="en-GB" sz="1400" dirty="0" smtClean="0"/>
          </a:p>
          <a:p>
            <a:pPr algn="r"/>
            <a:r>
              <a:rPr lang="en-GB" sz="1400" dirty="0" smtClean="0"/>
              <a:t>15. Possibly Suzanne </a:t>
            </a:r>
            <a:r>
              <a:rPr lang="en-GB" sz="1400" dirty="0" err="1" smtClean="0"/>
              <a:t>Manet</a:t>
            </a:r>
            <a:endParaRPr lang="en-GB" sz="1400" dirty="0" smtClean="0"/>
          </a:p>
          <a:p>
            <a:pPr algn="r"/>
            <a:r>
              <a:rPr lang="en-GB" sz="1400" dirty="0" smtClean="0"/>
              <a:t>16. Léon </a:t>
            </a:r>
            <a:r>
              <a:rPr lang="en-GB" sz="1400" dirty="0" err="1" smtClean="0"/>
              <a:t>Koëlla</a:t>
            </a:r>
            <a:r>
              <a:rPr lang="en-GB" sz="1400" dirty="0" smtClean="0"/>
              <a:t> </a:t>
            </a:r>
            <a:r>
              <a:rPr lang="en-GB" sz="1400" dirty="0" err="1" smtClean="0"/>
              <a:t>leenhoff</a:t>
            </a:r>
            <a:endParaRPr lang="en-GB" sz="1400" dirty="0" smtClean="0"/>
          </a:p>
          <a:p>
            <a:pPr algn="r"/>
            <a:r>
              <a:rPr lang="en-GB" sz="1400" dirty="0" smtClean="0"/>
              <a:t>17. </a:t>
            </a:r>
            <a:r>
              <a:rPr lang="en-GB" sz="1400" dirty="0" err="1" smtClean="0"/>
              <a:t>Eugénie-Désirée</a:t>
            </a:r>
            <a:r>
              <a:rPr lang="en-GB" sz="1400" dirty="0" smtClean="0"/>
              <a:t> </a:t>
            </a:r>
            <a:r>
              <a:rPr lang="en-GB" sz="1400" dirty="0" err="1" smtClean="0"/>
              <a:t>Manet</a:t>
            </a:r>
            <a:endParaRPr lang="en-GB" sz="1400" dirty="0" smtClean="0"/>
          </a:p>
          <a:p>
            <a:pPr algn="r"/>
            <a:r>
              <a:rPr lang="en-GB" sz="1400" dirty="0" smtClean="0"/>
              <a:t>18. </a:t>
            </a:r>
            <a:r>
              <a:rPr lang="en-GB" sz="1400" dirty="0" err="1" smtClean="0"/>
              <a:t>Eugène</a:t>
            </a:r>
            <a:r>
              <a:rPr lang="en-GB" sz="1400" dirty="0" smtClean="0"/>
              <a:t> </a:t>
            </a:r>
            <a:r>
              <a:rPr lang="en-GB" sz="1400" dirty="0" err="1" smtClean="0"/>
              <a:t>Manet</a:t>
            </a:r>
            <a:endParaRPr lang="en-GB" sz="1400" dirty="0" smtClean="0"/>
          </a:p>
          <a:p>
            <a:pPr algn="r"/>
            <a:r>
              <a:rPr lang="en-GB" sz="1400" dirty="0" smtClean="0"/>
              <a:t>19. Jacques Offenbach</a:t>
            </a:r>
          </a:p>
          <a:p>
            <a:pPr algn="r"/>
            <a:r>
              <a:rPr lang="en-GB" sz="1400" dirty="0" smtClean="0"/>
              <a:t>20. Charles </a:t>
            </a:r>
            <a:r>
              <a:rPr lang="en-GB" sz="1400" dirty="0" err="1" smtClean="0"/>
              <a:t>Monginot</a:t>
            </a:r>
            <a:endParaRPr lang="en-GB" sz="1400" dirty="0"/>
          </a:p>
        </p:txBody>
      </p:sp>
    </p:spTree>
    <p:extLst>
      <p:ext uri="{BB962C8B-B14F-4D97-AF65-F5344CB8AC3E}">
        <p14:creationId xmlns:p14="http://schemas.microsoft.com/office/powerpoint/2010/main" val="181172205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6725766"/>
          </a:xfrm>
          <a:prstGeom prst="rect">
            <a:avLst/>
          </a:prstGeom>
          <a:noFill/>
        </p:spPr>
        <p:txBody>
          <a:bodyPr wrap="square" lIns="540000" tIns="360000" rIns="540000" bIns="540000" rtlCol="0">
            <a:spAutoFit/>
          </a:bodyPr>
          <a:lstStyle/>
          <a:p>
            <a:r>
              <a:rPr lang="en-GB" sz="2200" b="1" u="sng" dirty="0" smtClean="0"/>
              <a:t>1. Experiencing Modernity: </a:t>
            </a:r>
            <a:r>
              <a:rPr lang="en-GB" sz="2200" b="1" u="sng" dirty="0" smtClean="0"/>
              <a:t>Poster Art</a:t>
            </a:r>
          </a:p>
          <a:p>
            <a:r>
              <a:rPr lang="en-GB" sz="2200" b="1" dirty="0" smtClean="0"/>
              <a:t>Toulouse Lautrec</a:t>
            </a:r>
          </a:p>
          <a:p>
            <a:endParaRPr lang="en-GB" sz="2400" b="1" i="1"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p:txBody>
      </p:sp>
      <p:pic>
        <p:nvPicPr>
          <p:cNvPr id="23553"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0567" y="1138197"/>
            <a:ext cx="2683837" cy="3881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95" y="1138197"/>
            <a:ext cx="3285852" cy="4593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97685" y="1147822"/>
            <a:ext cx="3096344" cy="4642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844908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46" y="0"/>
            <a:ext cx="9141954" cy="6910432"/>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Belle </a:t>
            </a:r>
            <a:r>
              <a:rPr lang="en-GB" sz="2200" b="1" u="sng" dirty="0" err="1" smtClean="0"/>
              <a:t>Epoque</a:t>
            </a:r>
            <a:r>
              <a:rPr lang="en-GB" sz="2200" b="1" u="sng" dirty="0" smtClean="0"/>
              <a:t> or Fin de Siècle?</a:t>
            </a:r>
          </a:p>
          <a:p>
            <a:endParaRPr lang="en-GB" sz="2200" b="1" i="1" u="sng" dirty="0">
              <a:solidFill>
                <a:schemeClr val="bg1">
                  <a:lumMod val="95000"/>
                  <a:lumOff val="5000"/>
                </a:schemeClr>
              </a:solidFill>
            </a:endParaRPr>
          </a:p>
          <a:p>
            <a:endParaRPr lang="en-GB" sz="2400" b="1" i="1" u="sng" dirty="0">
              <a:solidFill>
                <a:prstClr val="white"/>
              </a:solidFill>
            </a:endParaRPr>
          </a:p>
          <a:p>
            <a:endParaRPr lang="en-GB" sz="2200" b="1" u="sng" dirty="0" smtClean="0"/>
          </a:p>
          <a:p>
            <a:endParaRPr lang="en-GB" sz="1600" b="1" u="sng" dirty="0"/>
          </a:p>
          <a:p>
            <a:endParaRPr lang="en-GB" sz="1600" dirty="0" smtClean="0"/>
          </a:p>
          <a:p>
            <a:endParaRPr lang="en-GB" sz="1600" dirty="0" smtClean="0"/>
          </a:p>
          <a:p>
            <a:endParaRPr lang="en-GB" sz="1600" dirty="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pPr lvl="2"/>
            <a:endParaRPr lang="en-GB" sz="1600" dirty="0">
              <a:solidFill>
                <a:srgbClr val="FFFF00"/>
              </a:solidFill>
            </a:endParaRPr>
          </a:p>
          <a:p>
            <a:pPr lvl="2"/>
            <a:endParaRPr lang="en-GB" sz="1600" dirty="0" smtClean="0">
              <a:solidFill>
                <a:srgbClr val="FFFF00"/>
              </a:solidFill>
            </a:endParaRPr>
          </a:p>
          <a:p>
            <a:pPr lvl="2" algn="r"/>
            <a:r>
              <a:rPr lang="en-GB" sz="1600" dirty="0" err="1" smtClean="0">
                <a:solidFill>
                  <a:srgbClr val="FFFF00"/>
                </a:solidFill>
              </a:rPr>
              <a:t>L'Absinthe</a:t>
            </a:r>
            <a:r>
              <a:rPr lang="en-GB" sz="1600" dirty="0" smtClean="0">
                <a:solidFill>
                  <a:srgbClr val="FFFF00"/>
                </a:solidFill>
              </a:rPr>
              <a:t>			</a:t>
            </a:r>
            <a:r>
              <a:rPr lang="en-GB" sz="2000" b="1" dirty="0" smtClean="0">
                <a:solidFill>
                  <a:srgbClr val="FFFF00"/>
                </a:solidFill>
              </a:rPr>
              <a:t>Edgar Degas</a:t>
            </a:r>
            <a:r>
              <a:rPr lang="en-GB" sz="2000" b="1" dirty="0">
                <a:solidFill>
                  <a:srgbClr val="FFFF00"/>
                </a:solidFill>
              </a:rPr>
              <a:t>, </a:t>
            </a:r>
            <a:r>
              <a:rPr lang="en-GB" sz="2000" b="1" i="1" dirty="0" err="1" smtClean="0">
                <a:solidFill>
                  <a:srgbClr val="FFFF00"/>
                </a:solidFill>
              </a:rPr>
              <a:t>L'Absinthe</a:t>
            </a:r>
            <a:r>
              <a:rPr lang="en-GB" sz="2000" b="1" i="1" dirty="0" smtClean="0">
                <a:solidFill>
                  <a:srgbClr val="FFFF00"/>
                </a:solidFill>
              </a:rPr>
              <a:t> </a:t>
            </a:r>
            <a:r>
              <a:rPr lang="en-GB" sz="2000" b="1" dirty="0" smtClean="0">
                <a:solidFill>
                  <a:srgbClr val="FFFF00"/>
                </a:solidFill>
              </a:rPr>
              <a:t>(1875–1876) </a:t>
            </a:r>
            <a:r>
              <a:rPr lang="en-GB" sz="2000" b="1" i="1" dirty="0" smtClean="0">
                <a:solidFill>
                  <a:srgbClr val="FFFF00"/>
                </a:solidFill>
              </a:rPr>
              <a:t>			</a:t>
            </a:r>
          </a:p>
          <a:p>
            <a:pPr lvl="2" algn="r"/>
            <a:r>
              <a:rPr lang="en-GB" sz="2000" b="1" dirty="0" err="1" smtClean="0">
                <a:solidFill>
                  <a:srgbClr val="FFFF00"/>
                </a:solidFill>
              </a:rPr>
              <a:t>Manet</a:t>
            </a:r>
            <a:r>
              <a:rPr lang="en-GB" sz="2000" b="1" dirty="0" smtClean="0">
                <a:solidFill>
                  <a:srgbClr val="FFFF00"/>
                </a:solidFill>
              </a:rPr>
              <a:t>, </a:t>
            </a:r>
            <a:r>
              <a:rPr lang="en-GB" sz="2000" b="1" i="1" dirty="0" smtClean="0">
                <a:solidFill>
                  <a:srgbClr val="FFFF00"/>
                </a:solidFill>
              </a:rPr>
              <a:t>Railway </a:t>
            </a:r>
            <a:r>
              <a:rPr lang="en-GB" sz="2000" b="1" dirty="0" smtClean="0">
                <a:solidFill>
                  <a:srgbClr val="FFFF00"/>
                </a:solidFill>
              </a:rPr>
              <a:t>(1873)</a:t>
            </a:r>
            <a:endParaRPr lang="en-GB" sz="2000" b="1" dirty="0">
              <a:solidFill>
                <a:srgbClr val="FFFF00"/>
              </a:solidFill>
            </a:endParaRPr>
          </a:p>
          <a:p>
            <a:endParaRPr lang="en-GB" sz="1600" dirty="0" smtClean="0"/>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847586"/>
            <a:ext cx="3882335" cy="54120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53241" y="864967"/>
            <a:ext cx="4959301" cy="4040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8363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32598"/>
            <a:ext cx="6545684" cy="7402875"/>
          </a:xfrm>
          <a:prstGeom prst="rect">
            <a:avLst/>
          </a:prstGeom>
          <a:noFill/>
        </p:spPr>
        <p:txBody>
          <a:bodyPr wrap="square" lIns="540000" tIns="360000" rIns="540000" bIns="540000" rtlCol="0">
            <a:spAutoFit/>
          </a:bodyPr>
          <a:lstStyle/>
          <a:p>
            <a:r>
              <a:rPr lang="en-GB" sz="2200" b="1" u="sng" dirty="0" smtClean="0"/>
              <a:t>2. Alternative perspectives </a:t>
            </a:r>
            <a:endParaRPr lang="en-GB" sz="2200" b="1" u="sng" dirty="0" smtClean="0"/>
          </a:p>
          <a:p>
            <a:endParaRPr lang="en-GB" sz="2200" b="1" dirty="0">
              <a:solidFill>
                <a:schemeClr val="bg1">
                  <a:lumMod val="95000"/>
                  <a:lumOff val="5000"/>
                </a:schemeClr>
              </a:solidFill>
            </a:endParaRPr>
          </a:p>
          <a:p>
            <a:r>
              <a:rPr lang="en-GB" sz="2200" b="1" dirty="0" smtClean="0">
                <a:solidFill>
                  <a:schemeClr val="bg1">
                    <a:lumMod val="95000"/>
                    <a:lumOff val="5000"/>
                  </a:schemeClr>
                </a:solidFill>
              </a:rPr>
              <a:t>Baudelaire</a:t>
            </a: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pPr marL="342900" lvl="0" indent="-342900">
              <a:buFont typeface="Arial" panose="020B0604020202020204" pitchFamily="34" charset="0"/>
              <a:buChar char="•"/>
            </a:pPr>
            <a:r>
              <a:rPr lang="en-GB" sz="2000" b="1" dirty="0" smtClean="0"/>
              <a:t>What </a:t>
            </a:r>
            <a:r>
              <a:rPr lang="en-GB" sz="2000" b="1" dirty="0"/>
              <a:t>criticisms might be directed at the depiction of the city favoured by Guys and, by proxy, Baudelaire? Might different constituencies and social groups offer a different perspective on the city to the one advocated by ‘The Painter of Modern Life’ essay and  Guys’ art?</a:t>
            </a:r>
            <a:endParaRPr lang="en-GB" sz="2000" dirty="0"/>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6654672" y="3573016"/>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367747" y="732761"/>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6690587" y="26064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3419872" y="732761"/>
            <a:ext cx="3096344" cy="2517135"/>
          </a:xfrm>
          <a:prstGeom prst="rect">
            <a:avLst/>
          </a:prstGeom>
          <a:noFill/>
          <a:ln>
            <a:noFill/>
          </a:ln>
        </p:spPr>
      </p:pic>
    </p:spTree>
    <p:extLst>
      <p:ext uri="{BB962C8B-B14F-4D97-AF65-F5344CB8AC3E}">
        <p14:creationId xmlns:p14="http://schemas.microsoft.com/office/powerpoint/2010/main" val="31492219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468" y="17288"/>
            <a:ext cx="4025404" cy="9095646"/>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Class tourism</a:t>
            </a:r>
          </a:p>
          <a:p>
            <a:endParaRPr lang="en-GB" sz="2200" b="1" dirty="0" smtClean="0"/>
          </a:p>
          <a:p>
            <a:pPr marL="342900" indent="-342900">
              <a:buFont typeface="Arial" panose="020B0604020202020204" pitchFamily="34" charset="0"/>
              <a:buChar char="•"/>
            </a:pPr>
            <a:r>
              <a:rPr lang="en-GB" sz="2200" b="1" dirty="0" smtClean="0"/>
              <a:t>Flaneur as practitioner of bourgeois gaze</a:t>
            </a:r>
          </a:p>
          <a:p>
            <a:pPr marL="342900" indent="-342900">
              <a:buFont typeface="Arial" panose="020B0604020202020204" pitchFamily="34" charset="0"/>
              <a:buChar char="•"/>
            </a:pPr>
            <a:endParaRPr lang="en-GB" sz="2200" b="1" dirty="0"/>
          </a:p>
          <a:p>
            <a:r>
              <a:rPr lang="en-GB" sz="2200" b="1" dirty="0" smtClean="0"/>
              <a:t>Guys, </a:t>
            </a:r>
            <a:r>
              <a:rPr lang="en-GB" sz="2400" i="1" dirty="0" err="1"/>
              <a:t>Grisettes</a:t>
            </a:r>
            <a:r>
              <a:rPr lang="en-GB" sz="2400" i="1" dirty="0"/>
              <a:t> and Workers</a:t>
            </a:r>
            <a:endParaRPr lang="en-GB" sz="2400" dirty="0"/>
          </a:p>
          <a:p>
            <a:r>
              <a:rPr lang="en-GB" sz="2400" i="1" dirty="0"/>
              <a:t/>
            </a:r>
            <a:br>
              <a:rPr lang="en-GB" sz="2400" i="1" dirty="0"/>
            </a:br>
            <a:r>
              <a:rPr lang="en-GB" sz="2400" i="1" dirty="0"/>
              <a:t> </a:t>
            </a:r>
            <a:endParaRPr lang="en-GB" sz="2400" dirty="0"/>
          </a:p>
          <a:p>
            <a:pPr marL="342900" indent="-342900">
              <a:buFont typeface="Arial" panose="020B0604020202020204" pitchFamily="34" charset="0"/>
              <a:buChar char="•"/>
            </a:pPr>
            <a:endParaRPr lang="en-GB" sz="2200" b="1" dirty="0">
              <a:solidFill>
                <a:schemeClr val="bg1">
                  <a:lumMod val="95000"/>
                  <a:lumOff val="5000"/>
                </a:schemeClr>
              </a:solidFill>
            </a:endParaRPr>
          </a:p>
          <a:p>
            <a:endParaRPr lang="en-GB" sz="2200" b="1" dirty="0" smtClean="0">
              <a:solidFill>
                <a:schemeClr val="bg1">
                  <a:lumMod val="95000"/>
                  <a:lumOff val="5000"/>
                </a:schemeClr>
              </a:solidFill>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pic>
        <p:nvPicPr>
          <p:cNvPr id="9" name="Picture 8" descr="Grisettes and Workers - Constantin Guys"/>
          <p:cNvPicPr/>
          <p:nvPr/>
        </p:nvPicPr>
        <p:blipFill rotWithShape="1">
          <a:blip r:embed="rId3">
            <a:extLst>
              <a:ext uri="{28A0092B-C50C-407E-A947-70E740481C1C}">
                <a14:useLocalDpi xmlns:a14="http://schemas.microsoft.com/office/drawing/2010/main" val="0"/>
              </a:ext>
            </a:extLst>
          </a:blip>
          <a:srcRect t="3046"/>
          <a:stretch/>
        </p:blipFill>
        <p:spPr bwMode="auto">
          <a:xfrm>
            <a:off x="3995936" y="32599"/>
            <a:ext cx="4927987" cy="680224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430216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1" descr="http://www.virginia.edu/artmuseum/supplemental-websites/traces/content/2006.11.2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4086" y="17288"/>
            <a:ext cx="4509914" cy="3393673"/>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28" descr="At the Brothel - Constantin Guys"/>
          <p:cNvPicPr>
            <a:picLocks noChangeAspect="1" noChangeArrowheads="1"/>
          </p:cNvPicPr>
          <p:nvPr/>
        </p:nvPicPr>
        <p:blipFill>
          <a:blip r:embed="rId4">
            <a:extLst>
              <a:ext uri="{28A0092B-C50C-407E-A947-70E740481C1C}">
                <a14:useLocalDpi xmlns:a14="http://schemas.microsoft.com/office/drawing/2010/main" val="0"/>
              </a:ext>
            </a:extLst>
          </a:blip>
          <a:srcRect t="7529"/>
          <a:stretch>
            <a:fillRect/>
          </a:stretch>
        </p:blipFill>
        <p:spPr bwMode="auto">
          <a:xfrm>
            <a:off x="4585498" y="3544899"/>
            <a:ext cx="4537154" cy="331310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605631"/>
            <a:ext cx="4626851" cy="3171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29468" y="17288"/>
            <a:ext cx="5393556" cy="10419085"/>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Sex</a:t>
            </a:r>
          </a:p>
          <a:p>
            <a:r>
              <a:rPr lang="en-GB" sz="2200" b="1" u="sng" dirty="0" smtClean="0"/>
              <a:t>tourism</a:t>
            </a:r>
          </a:p>
          <a:p>
            <a:endParaRPr lang="en-GB" sz="2200" b="1" dirty="0" smtClean="0">
              <a:solidFill>
                <a:schemeClr val="bg1">
                  <a:lumMod val="95000"/>
                  <a:lumOff val="5000"/>
                </a:schemeClr>
              </a:solidFill>
            </a:endParaRPr>
          </a:p>
          <a:p>
            <a:pPr marL="342900" indent="-342900">
              <a:buFont typeface="Arial" panose="020B0604020202020204" pitchFamily="34" charset="0"/>
              <a:buChar char="•"/>
            </a:pPr>
            <a:r>
              <a:rPr lang="en-GB" sz="2200" b="1" dirty="0" smtClean="0"/>
              <a:t>Flaneur as practitioner of bourgeois </a:t>
            </a:r>
            <a:r>
              <a:rPr lang="en-GB" sz="2200" b="1" i="1" dirty="0" smtClean="0"/>
              <a:t>male</a:t>
            </a:r>
            <a:r>
              <a:rPr lang="en-GB" sz="2200" b="1" dirty="0" smtClean="0"/>
              <a:t> gaze</a:t>
            </a:r>
          </a:p>
          <a:p>
            <a:pPr marL="342900" indent="-342900">
              <a:buFont typeface="Arial" panose="020B0604020202020204" pitchFamily="34" charset="0"/>
              <a:buChar char="•"/>
            </a:pPr>
            <a:r>
              <a:rPr lang="en-GB" sz="2200" b="1" dirty="0" smtClean="0"/>
              <a:t>Women as object of </a:t>
            </a:r>
            <a:r>
              <a:rPr lang="en-GB" sz="2200" b="1" i="1" dirty="0" smtClean="0"/>
              <a:t>male </a:t>
            </a:r>
            <a:r>
              <a:rPr lang="en-GB" sz="2200" b="1" dirty="0" smtClean="0"/>
              <a:t>gaze</a:t>
            </a:r>
          </a:p>
          <a:p>
            <a:pPr fontAlgn="base">
              <a:spcBef>
                <a:spcPct val="0"/>
              </a:spcBef>
              <a:spcAft>
                <a:spcPct val="0"/>
              </a:spcAft>
            </a:pPr>
            <a:endParaRPr lang="en-GB" sz="2200" b="1" dirty="0" smtClean="0"/>
          </a:p>
          <a:p>
            <a:pPr fontAlgn="base">
              <a:spcBef>
                <a:spcPct val="0"/>
              </a:spcBef>
              <a:spcAft>
                <a:spcPct val="0"/>
              </a:spcAft>
            </a:pPr>
            <a:r>
              <a:rPr lang="en-GB" sz="2200" b="1" dirty="0" smtClean="0"/>
              <a:t>Guys, </a:t>
            </a:r>
            <a:r>
              <a:rPr lang="en-GB" altLang="en-US" sz="2200" b="1" i="1" dirty="0" smtClean="0">
                <a:ea typeface="Calibri" pitchFamily="34" charset="0"/>
                <a:cs typeface="Times New Roman" pitchFamily="18" charset="0"/>
              </a:rPr>
              <a:t>The House of Ill Repute</a:t>
            </a:r>
            <a:r>
              <a:rPr lang="en-GB" altLang="en-US" sz="2200" b="1" dirty="0" smtClean="0">
                <a:ea typeface="Calibri" pitchFamily="34" charset="0"/>
                <a:cs typeface="Times New Roman" pitchFamily="18" charset="0"/>
              </a:rPr>
              <a:t>; </a:t>
            </a:r>
            <a:r>
              <a:rPr lang="en-GB" sz="2200" b="1" i="1" dirty="0"/>
              <a:t>At the </a:t>
            </a:r>
            <a:r>
              <a:rPr lang="en-GB" sz="2200" b="1" i="1" dirty="0" smtClean="0"/>
              <a:t>Brothel</a:t>
            </a:r>
            <a:r>
              <a:rPr lang="en-GB" sz="2200" b="1" dirty="0" smtClean="0"/>
              <a:t>; </a:t>
            </a:r>
            <a:r>
              <a:rPr lang="en-GB" sz="2200" b="1" i="1" dirty="0" smtClean="0"/>
              <a:t>Cabaret Dancers</a:t>
            </a:r>
            <a:endParaRPr lang="en-GB" sz="2200" b="1" i="1" dirty="0"/>
          </a:p>
          <a:p>
            <a:pPr lvl="0" fontAlgn="base">
              <a:spcBef>
                <a:spcPct val="0"/>
              </a:spcBef>
              <a:spcAft>
                <a:spcPct val="0"/>
              </a:spcAft>
            </a:pPr>
            <a:endParaRPr lang="en-GB" altLang="en-US" sz="1400" dirty="0" smtClean="0">
              <a:latin typeface="Arial" pitchFamily="34" charset="0"/>
              <a:cs typeface="Arial" pitchFamily="34" charset="0"/>
            </a:endParaRPr>
          </a:p>
          <a:p>
            <a:r>
              <a:rPr lang="en-GB" sz="2400" i="1" dirty="0"/>
              <a:t/>
            </a:r>
            <a:br>
              <a:rPr lang="en-GB" sz="2400" i="1" dirty="0"/>
            </a:br>
            <a:r>
              <a:rPr lang="en-GB" sz="2400" i="1" dirty="0"/>
              <a:t> </a:t>
            </a:r>
            <a:endParaRPr lang="en-GB" sz="2400" dirty="0"/>
          </a:p>
          <a:p>
            <a:pPr marL="342900" indent="-342900">
              <a:buFont typeface="Arial" panose="020B0604020202020204" pitchFamily="34" charset="0"/>
              <a:buChar char="•"/>
            </a:pPr>
            <a:endParaRPr lang="en-GB" sz="2200" b="1" dirty="0">
              <a:solidFill>
                <a:schemeClr val="bg1">
                  <a:lumMod val="95000"/>
                  <a:lumOff val="5000"/>
                </a:schemeClr>
              </a:solidFill>
            </a:endParaRPr>
          </a:p>
          <a:p>
            <a:endParaRPr lang="en-GB" sz="2400" dirty="0" smtClean="0"/>
          </a:p>
          <a:p>
            <a:endParaRPr lang="en-GB" sz="2400" dirty="0"/>
          </a:p>
          <a:p>
            <a:endParaRPr lang="en-GB" sz="2400" dirty="0" smtClean="0"/>
          </a:p>
          <a:p>
            <a:endParaRPr lang="en-GB" sz="2400" dirty="0"/>
          </a:p>
          <a:p>
            <a:endParaRPr lang="en-GB" sz="2400" dirty="0"/>
          </a:p>
          <a:p>
            <a:endParaRPr lang="en-GB" sz="2200" b="1" dirty="0" smtClean="0">
              <a:solidFill>
                <a:schemeClr val="bg1">
                  <a:lumMod val="95000"/>
                  <a:lumOff val="5000"/>
                </a:schemeClr>
              </a:solidFill>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smtClean="0">
              <a:solidFill>
                <a:schemeClr val="bg1">
                  <a:lumMod val="95000"/>
                  <a:lumOff val="5000"/>
                </a:schemeClr>
              </a:solidFill>
              <a:effectLst/>
              <a:ea typeface="Calibri"/>
              <a:cs typeface="Times New Roman"/>
            </a:endParaRPr>
          </a:p>
          <a:p>
            <a:endParaRPr lang="en-GB" sz="2200" b="1" dirty="0">
              <a:solidFill>
                <a:schemeClr val="bg1">
                  <a:lumMod val="95000"/>
                  <a:lumOff val="5000"/>
                </a:schemeClr>
              </a:solidFill>
              <a:ea typeface="Calibri"/>
              <a:cs typeface="Times New Roman"/>
            </a:endParaRPr>
          </a:p>
          <a:p>
            <a:endParaRPr lang="en-GB" sz="2000" dirty="0" smtClean="0">
              <a:solidFill>
                <a:srgbClr val="FFFF00"/>
              </a:solidFill>
              <a:effectLst/>
              <a:ea typeface="Calibri"/>
              <a:cs typeface="Times New Roman"/>
            </a:endParaRPr>
          </a:p>
          <a:p>
            <a:pPr lvl="0"/>
            <a:endParaRPr lang="en-GB" sz="2000" dirty="0" smtClean="0">
              <a:solidFill>
                <a:srgbClr val="FFFF00"/>
              </a:solidFill>
            </a:endParaRPr>
          </a:p>
        </p:txBody>
      </p:sp>
    </p:spTree>
    <p:extLst>
      <p:ext uri="{BB962C8B-B14F-4D97-AF65-F5344CB8AC3E}">
        <p14:creationId xmlns:p14="http://schemas.microsoft.com/office/powerpoint/2010/main" val="237448262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3278669"/>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t>Guys, </a:t>
            </a:r>
            <a:r>
              <a:rPr lang="en-GB" altLang="en-US" sz="2200" b="1" i="1" dirty="0" smtClean="0">
                <a:ea typeface="Calibri" pitchFamily="34" charset="0"/>
                <a:cs typeface="Times New Roman" pitchFamily="18" charset="0"/>
              </a:rPr>
              <a:t>Two </a:t>
            </a:r>
            <a:r>
              <a:rPr lang="en-GB" altLang="en-US" sz="2200" b="1" i="1" dirty="0" err="1" smtClean="0">
                <a:ea typeface="Calibri" pitchFamily="34" charset="0"/>
                <a:cs typeface="Times New Roman" pitchFamily="18" charset="0"/>
              </a:rPr>
              <a:t>Grisettes</a:t>
            </a:r>
            <a:r>
              <a:rPr lang="en-GB" altLang="en-US" sz="2200" b="1" dirty="0">
                <a:ea typeface="Calibri" pitchFamily="34" charset="0"/>
                <a:cs typeface="Times New Roman" pitchFamily="18" charset="0"/>
              </a:rPr>
              <a:t>; </a:t>
            </a:r>
            <a:r>
              <a:rPr lang="en-GB" altLang="en-US" sz="2200" b="1" i="1" dirty="0">
                <a:ea typeface="Calibri" pitchFamily="34" charset="0"/>
                <a:cs typeface="Times New Roman" pitchFamily="18" charset="0"/>
              </a:rPr>
              <a:t>Two </a:t>
            </a:r>
            <a:r>
              <a:rPr lang="en-GB" altLang="en-US" sz="2200" b="1" i="1" dirty="0" err="1">
                <a:ea typeface="Calibri" pitchFamily="34" charset="0"/>
                <a:cs typeface="Times New Roman" pitchFamily="18" charset="0"/>
              </a:rPr>
              <a:t>Grisettes</a:t>
            </a:r>
            <a:r>
              <a:rPr lang="en-GB" altLang="en-US" sz="2200" b="1" i="1" dirty="0">
                <a:ea typeface="Calibri" pitchFamily="34" charset="0"/>
                <a:cs typeface="Times New Roman" pitchFamily="18" charset="0"/>
              </a:rPr>
              <a:t> with Two </a:t>
            </a:r>
            <a:r>
              <a:rPr lang="en-GB" altLang="en-US" sz="2200" b="1" i="1" dirty="0" smtClean="0">
                <a:ea typeface="Calibri" pitchFamily="34" charset="0"/>
                <a:cs typeface="Times New Roman" pitchFamily="18" charset="0"/>
              </a:rPr>
              <a:t>Soldiers</a:t>
            </a:r>
          </a:p>
          <a:p>
            <a:pPr fontAlgn="base">
              <a:spcBef>
                <a:spcPct val="0"/>
              </a:spcBef>
              <a:spcAft>
                <a:spcPct val="0"/>
              </a:spcAft>
            </a:pPr>
            <a:endParaRPr lang="en-GB" sz="2200" b="1" i="1" dirty="0">
              <a:cs typeface="Times New Roman" pitchFamily="18" charset="0"/>
            </a:endParaRPr>
          </a:p>
          <a:p>
            <a:pPr fontAlgn="base">
              <a:spcBef>
                <a:spcPct val="0"/>
              </a:spcBef>
              <a:spcAft>
                <a:spcPct val="0"/>
              </a:spcAft>
            </a:pPr>
            <a:r>
              <a:rPr lang="en-GB" sz="2200" b="1" i="1" dirty="0" err="1" smtClean="0">
                <a:cs typeface="Times New Roman" pitchFamily="18" charset="0"/>
              </a:rPr>
              <a:t>Grisette</a:t>
            </a:r>
            <a:r>
              <a:rPr lang="en-GB" sz="2200" b="1" dirty="0" smtClean="0">
                <a:cs typeface="Times New Roman" pitchFamily="18" charset="0"/>
              </a:rPr>
              <a:t> = working-class woman, frequented bohemian cultural venues; often used pejoratively to allude to prostitution   </a:t>
            </a:r>
            <a:endParaRPr lang="en-GB" sz="2000" i="1" dirty="0" smtClean="0"/>
          </a:p>
        </p:txBody>
      </p:sp>
      <p:pic>
        <p:nvPicPr>
          <p:cNvPr id="8" name="Picture 7" descr="Deus grisettes et deux soldats (Two grisettes with two soldiers)"/>
          <p:cNvPicPr/>
          <p:nvPr/>
        </p:nvPicPr>
        <p:blipFill>
          <a:blip r:embed="rId3">
            <a:extLst>
              <a:ext uri="{28A0092B-C50C-407E-A947-70E740481C1C}">
                <a14:useLocalDpi xmlns:a14="http://schemas.microsoft.com/office/drawing/2010/main" val="0"/>
              </a:ext>
            </a:extLst>
          </a:blip>
          <a:srcRect/>
          <a:stretch>
            <a:fillRect/>
          </a:stretch>
        </p:blipFill>
        <p:spPr bwMode="auto">
          <a:xfrm>
            <a:off x="683568" y="3645024"/>
            <a:ext cx="4022754" cy="3091071"/>
          </a:xfrm>
          <a:prstGeom prst="rect">
            <a:avLst/>
          </a:prstGeom>
          <a:noFill/>
          <a:ln>
            <a:noFill/>
          </a:ln>
        </p:spPr>
      </p:pic>
      <p:pic>
        <p:nvPicPr>
          <p:cNvPr id="9" name="Picture 8" descr="Two Grisettes - Constantin Guys"/>
          <p:cNvPicPr/>
          <p:nvPr/>
        </p:nvPicPr>
        <p:blipFill>
          <a:blip r:embed="rId4">
            <a:extLst>
              <a:ext uri="{28A0092B-C50C-407E-A947-70E740481C1C}">
                <a14:useLocalDpi xmlns:a14="http://schemas.microsoft.com/office/drawing/2010/main" val="0"/>
              </a:ext>
            </a:extLst>
          </a:blip>
          <a:srcRect/>
          <a:stretch>
            <a:fillRect/>
          </a:stretch>
        </p:blipFill>
        <p:spPr bwMode="auto">
          <a:xfrm>
            <a:off x="5508104" y="133788"/>
            <a:ext cx="3448833" cy="5167420"/>
          </a:xfrm>
          <a:prstGeom prst="rect">
            <a:avLst/>
          </a:prstGeom>
          <a:noFill/>
          <a:ln>
            <a:noFill/>
          </a:ln>
        </p:spPr>
      </p:pic>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Male gaze</a:t>
            </a:r>
          </a:p>
        </p:txBody>
      </p:sp>
    </p:spTree>
    <p:extLst>
      <p:ext uri="{BB962C8B-B14F-4D97-AF65-F5344CB8AC3E}">
        <p14:creationId xmlns:p14="http://schemas.microsoft.com/office/powerpoint/2010/main" val="13406919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4694441"/>
          </a:xfrm>
          <a:prstGeom prst="rect">
            <a:avLst/>
          </a:prstGeom>
          <a:noFill/>
        </p:spPr>
        <p:txBody>
          <a:bodyPr wrap="square" lIns="540000" tIns="360000" rIns="540000" bIns="540000" rtlCol="0">
            <a:spAutoFit/>
          </a:bodyPr>
          <a:lstStyle/>
          <a:p>
            <a:pPr fontAlgn="base">
              <a:spcBef>
                <a:spcPct val="0"/>
              </a:spcBef>
              <a:spcAft>
                <a:spcPct val="0"/>
              </a:spcAft>
            </a:pPr>
            <a:r>
              <a:rPr lang="en-GB" sz="2800" b="1" dirty="0" smtClean="0"/>
              <a:t>Guys, Demimondes</a:t>
            </a:r>
            <a:endParaRPr lang="en-GB" sz="2800" b="1" i="1" dirty="0">
              <a:cs typeface="Times New Roman" pitchFamily="18" charset="0"/>
            </a:endParaRPr>
          </a:p>
          <a:p>
            <a:pPr fontAlgn="base">
              <a:spcBef>
                <a:spcPct val="0"/>
              </a:spcBef>
              <a:spcAft>
                <a:spcPct val="0"/>
              </a:spcAft>
            </a:pPr>
            <a:endParaRPr lang="en-GB" sz="2800" b="1" i="1" dirty="0">
              <a:cs typeface="Times New Roman" pitchFamily="18" charset="0"/>
            </a:endParaRPr>
          </a:p>
          <a:p>
            <a:pPr fontAlgn="base">
              <a:spcBef>
                <a:spcPct val="0"/>
              </a:spcBef>
              <a:spcAft>
                <a:spcPct val="0"/>
              </a:spcAft>
            </a:pPr>
            <a:r>
              <a:rPr lang="en-GB" sz="2800" b="1" dirty="0"/>
              <a:t>Demimondes [</a:t>
            </a:r>
            <a:r>
              <a:rPr lang="en-GB" sz="2800" b="1" i="1" dirty="0" smtClean="0"/>
              <a:t>Demi-</a:t>
            </a:r>
            <a:r>
              <a:rPr lang="en-GB" sz="2800" b="1" i="1" dirty="0" err="1" smtClean="0"/>
              <a:t>mondaines</a:t>
            </a:r>
            <a:r>
              <a:rPr lang="en-GB" sz="2800" b="1" dirty="0" smtClean="0"/>
              <a:t>] </a:t>
            </a:r>
            <a:r>
              <a:rPr lang="en-GB" sz="2800" b="1" dirty="0" smtClean="0">
                <a:cs typeface="Times New Roman" pitchFamily="18" charset="0"/>
              </a:rPr>
              <a:t>= associated with hedonistic lifestyle, </a:t>
            </a:r>
            <a:r>
              <a:rPr lang="en-GB" sz="2800" b="1" dirty="0">
                <a:cs typeface="Times New Roman" pitchFamily="18" charset="0"/>
              </a:rPr>
              <a:t>bourgeois privilege; </a:t>
            </a:r>
            <a:r>
              <a:rPr lang="en-GB" sz="2800" b="1" dirty="0" smtClean="0">
                <a:cs typeface="Times New Roman" pitchFamily="18" charset="0"/>
              </a:rPr>
              <a:t>often </a:t>
            </a:r>
            <a:r>
              <a:rPr lang="en-GB" sz="2800" b="1" dirty="0">
                <a:cs typeface="Times New Roman" pitchFamily="18" charset="0"/>
              </a:rPr>
              <a:t>used pejoratively to allude to prostitution   </a:t>
            </a:r>
            <a:endParaRPr lang="en-GB" sz="2800" i="1" dirty="0"/>
          </a:p>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Male gaze</a:t>
            </a:r>
          </a:p>
        </p:txBody>
      </p:sp>
      <p:pic>
        <p:nvPicPr>
          <p:cNvPr id="12" name="Picture 11" descr="Demi-mondaines - Constantin Guys"/>
          <p:cNvPicPr/>
          <p:nvPr/>
        </p:nvPicPr>
        <p:blipFill>
          <a:blip r:embed="rId3">
            <a:extLst>
              <a:ext uri="{28A0092B-C50C-407E-A947-70E740481C1C}">
                <a14:useLocalDpi xmlns:a14="http://schemas.microsoft.com/office/drawing/2010/main" val="0"/>
              </a:ext>
            </a:extLst>
          </a:blip>
          <a:srcRect/>
          <a:stretch>
            <a:fillRect/>
          </a:stretch>
        </p:blipFill>
        <p:spPr bwMode="auto">
          <a:xfrm>
            <a:off x="5412819" y="890729"/>
            <a:ext cx="3404402" cy="5508590"/>
          </a:xfrm>
          <a:prstGeom prst="rect">
            <a:avLst/>
          </a:prstGeom>
          <a:noFill/>
          <a:ln>
            <a:noFill/>
          </a:ln>
        </p:spPr>
      </p:pic>
    </p:spTree>
    <p:extLst>
      <p:ext uri="{BB962C8B-B14F-4D97-AF65-F5344CB8AC3E}">
        <p14:creationId xmlns:p14="http://schemas.microsoft.com/office/powerpoint/2010/main" val="15334917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Women as agents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2819" y="836712"/>
            <a:ext cx="3026595" cy="5732398"/>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520" y="836712"/>
            <a:ext cx="3096344" cy="4450995"/>
          </a:xfrm>
          <a:prstGeom prst="rect">
            <a:avLst/>
          </a:prstGeom>
        </p:spPr>
      </p:pic>
    </p:spTree>
    <p:extLst>
      <p:ext uri="{BB962C8B-B14F-4D97-AF65-F5344CB8AC3E}">
        <p14:creationId xmlns:p14="http://schemas.microsoft.com/office/powerpoint/2010/main" val="13894247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New women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8184" y="908719"/>
            <a:ext cx="2743583" cy="389626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2577" y="914044"/>
            <a:ext cx="2838846" cy="3962953"/>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5528" y="891948"/>
            <a:ext cx="2840506" cy="4007143"/>
          </a:xfrm>
          <a:prstGeom prst="rect">
            <a:avLst/>
          </a:prstGeom>
        </p:spPr>
      </p:pic>
    </p:spTree>
    <p:extLst>
      <p:ext uri="{BB962C8B-B14F-4D97-AF65-F5344CB8AC3E}">
        <p14:creationId xmlns:p14="http://schemas.microsoft.com/office/powerpoint/2010/main" val="20515235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6378" y="624137"/>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6584" y="-3733"/>
            <a:ext cx="8106976" cy="1247343"/>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New women</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037056"/>
            <a:ext cx="3960440" cy="5289917"/>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1052736"/>
            <a:ext cx="4429744" cy="3315163"/>
          </a:xfrm>
          <a:prstGeom prst="rect">
            <a:avLst/>
          </a:prstGeom>
        </p:spPr>
      </p:pic>
    </p:spTree>
    <p:extLst>
      <p:ext uri="{BB962C8B-B14F-4D97-AF65-F5344CB8AC3E}">
        <p14:creationId xmlns:p14="http://schemas.microsoft.com/office/powerpoint/2010/main" val="245608553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12890" y="548680"/>
            <a:ext cx="5406441" cy="1986007"/>
          </a:xfrm>
          <a:prstGeom prst="rect">
            <a:avLst/>
          </a:prstGeom>
          <a:noFill/>
        </p:spPr>
        <p:txBody>
          <a:bodyPr wrap="square" lIns="540000" tIns="360000" rIns="540000" bIns="540000" rtlCol="0">
            <a:spAutoFit/>
          </a:bodyPr>
          <a:lstStyle/>
          <a:p>
            <a:pPr fontAlgn="base">
              <a:spcBef>
                <a:spcPct val="0"/>
              </a:spcBef>
              <a:spcAft>
                <a:spcPct val="0"/>
              </a:spcAft>
            </a:pPr>
            <a:r>
              <a:rPr lang="en-GB" sz="2400" b="1" i="1" dirty="0" smtClean="0"/>
              <a:t>La </a:t>
            </a:r>
            <a:r>
              <a:rPr lang="en-GB" sz="2400" b="1" i="1" dirty="0" err="1" smtClean="0"/>
              <a:t>Fronde</a:t>
            </a:r>
            <a:r>
              <a:rPr lang="en-GB" sz="2400" b="1" i="1" dirty="0" smtClean="0"/>
              <a:t> </a:t>
            </a:r>
            <a:r>
              <a:rPr lang="en-GB" sz="2400" b="1" dirty="0" smtClean="0"/>
              <a:t>(1897–1903)</a:t>
            </a:r>
            <a:endParaRPr lang="en-GB" sz="2400" b="1" i="1" dirty="0"/>
          </a:p>
          <a:p>
            <a:pPr fontAlgn="base">
              <a:spcBef>
                <a:spcPct val="0"/>
              </a:spcBef>
              <a:spcAft>
                <a:spcPct val="0"/>
              </a:spcAft>
            </a:pPr>
            <a:r>
              <a:rPr lang="en-GB" sz="2400" b="1" i="1" dirty="0" err="1" smtClean="0">
                <a:cs typeface="Times New Roman" pitchFamily="18" charset="0"/>
              </a:rPr>
              <a:t>Fronde</a:t>
            </a:r>
            <a:r>
              <a:rPr lang="en-GB" sz="2400" b="1" i="1" dirty="0" smtClean="0">
                <a:cs typeface="Times New Roman" pitchFamily="18" charset="0"/>
              </a:rPr>
              <a:t> </a:t>
            </a:r>
            <a:r>
              <a:rPr lang="en-GB" sz="2400" b="1" dirty="0" smtClean="0">
                <a:cs typeface="Times New Roman" pitchFamily="18" charset="0"/>
              </a:rPr>
              <a:t>= sling</a:t>
            </a:r>
            <a:endParaRPr lang="en-GB" sz="2400" b="1" i="1" dirty="0" smtClean="0">
              <a:cs typeface="Times New Roman" pitchFamily="18" charset="0"/>
            </a:endParaRPr>
          </a:p>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sp>
        <p:nvSpPr>
          <p:cNvPr id="11" name="TextBox 10"/>
          <p:cNvSpPr txBox="1"/>
          <p:nvPr/>
        </p:nvSpPr>
        <p:spPr>
          <a:xfrm>
            <a:off x="-12890" y="-3734"/>
            <a:ext cx="7056784" cy="1247343"/>
          </a:xfrm>
          <a:prstGeom prst="rect">
            <a:avLst/>
          </a:prstGeom>
          <a:noFill/>
        </p:spPr>
        <p:txBody>
          <a:bodyPr wrap="square" lIns="540000" tIns="360000" rIns="540000" bIns="540000" rtlCol="0">
            <a:spAutoFit/>
          </a:bodyPr>
          <a:lstStyle/>
          <a:p>
            <a:r>
              <a:rPr lang="en-GB" sz="2200" b="1" u="sng" dirty="0" smtClean="0"/>
              <a:t>2. Alternative perspectives: </a:t>
            </a:r>
            <a:r>
              <a:rPr lang="en-GB" sz="2200" b="1" u="sng" dirty="0" smtClean="0"/>
              <a:t>Feminism</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002" y="2045149"/>
            <a:ext cx="6477000" cy="4743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descr="http://sunday-news.wider-des-vergessens.de/wp-content/uploads/2013/01/Zeitung-La-Frond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19825" y="260648"/>
            <a:ext cx="2924175" cy="4076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2011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0" y="90963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altLang="en-US" sz="1100" b="0" i="1" u="none" strike="noStrike" cap="none" normalizeH="0" baseline="0" smtClean="0">
                <a:ln>
                  <a:noFill/>
                </a:ln>
                <a:solidFill>
                  <a:schemeClr val="tx1"/>
                </a:solidFill>
                <a:effectLst/>
                <a:latin typeface="Times New Roman" pitchFamily="18" charset="0"/>
                <a:ea typeface="Calibri" pitchFamily="34" charset="0"/>
                <a:cs typeface="Times New Roman" pitchFamily="18" charset="0"/>
              </a:rPr>
              <a:t>At the Brothel</a:t>
            </a:r>
            <a:endParaRPr kumimoji="0" lang="en-GB"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TextBox 9"/>
          <p:cNvSpPr txBox="1"/>
          <p:nvPr/>
        </p:nvSpPr>
        <p:spPr>
          <a:xfrm>
            <a:off x="-12890" y="548680"/>
            <a:ext cx="5406441" cy="1247343"/>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smtClean="0">
                <a:solidFill>
                  <a:schemeClr val="bg1"/>
                </a:solidFill>
                <a:cs typeface="Times New Roman" pitchFamily="18" charset="0"/>
              </a:rPr>
              <a:t> </a:t>
            </a:r>
            <a:endParaRPr lang="en-GB" sz="2000" i="1" dirty="0" smtClean="0">
              <a:solidFill>
                <a:srgbClr val="FFFF00"/>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6302" y="0"/>
            <a:ext cx="3877698" cy="47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TextBox 11"/>
          <p:cNvSpPr txBox="1"/>
          <p:nvPr/>
        </p:nvSpPr>
        <p:spPr>
          <a:xfrm>
            <a:off x="-12890" y="-27384"/>
            <a:ext cx="5279192" cy="7064320"/>
          </a:xfrm>
          <a:prstGeom prst="rect">
            <a:avLst/>
          </a:prstGeom>
          <a:noFill/>
        </p:spPr>
        <p:txBody>
          <a:bodyPr wrap="square" lIns="540000" tIns="360000" rIns="540000" bIns="540000" rtlCol="0">
            <a:spAutoFit/>
          </a:bodyPr>
          <a:lstStyle/>
          <a:p>
            <a:r>
              <a:rPr lang="en-GB" sz="2200" b="1" u="sng" dirty="0" smtClean="0">
                <a:solidFill>
                  <a:srgbClr val="FFFF00"/>
                </a:solidFill>
              </a:rPr>
              <a:t>2. Alternative perspectives: </a:t>
            </a:r>
            <a:r>
              <a:rPr lang="en-GB" sz="2200" b="1" u="sng" dirty="0" smtClean="0">
                <a:solidFill>
                  <a:srgbClr val="FFFF00"/>
                </a:solidFill>
              </a:rPr>
              <a:t>Feminism</a:t>
            </a:r>
          </a:p>
          <a:p>
            <a:endParaRPr lang="en-GB" sz="2200" b="1" u="sng" dirty="0" smtClean="0">
              <a:solidFill>
                <a:srgbClr val="FFFF00"/>
              </a:solidFill>
            </a:endParaRPr>
          </a:p>
          <a:p>
            <a:r>
              <a:rPr lang="en-GB" sz="2200" b="1" dirty="0" smtClean="0">
                <a:solidFill>
                  <a:srgbClr val="FFFF00"/>
                </a:solidFill>
              </a:rPr>
              <a:t>Marguerite Durand (1864–1936)</a:t>
            </a:r>
          </a:p>
          <a:p>
            <a:endParaRPr lang="en-GB" sz="2200" b="1" u="sng" dirty="0">
              <a:solidFill>
                <a:srgbClr val="FFFF00"/>
              </a:solidFill>
            </a:endParaRPr>
          </a:p>
          <a:p>
            <a:pPr marL="342900" indent="-342900">
              <a:buFont typeface="Arial" panose="020B0604020202020204" pitchFamily="34" charset="0"/>
              <a:buChar char="•"/>
            </a:pPr>
            <a:r>
              <a:rPr lang="en-GB" sz="2200" b="1" dirty="0" smtClean="0">
                <a:solidFill>
                  <a:srgbClr val="FFFF00"/>
                </a:solidFill>
              </a:rPr>
              <a:t>Born into wealthy background</a:t>
            </a:r>
          </a:p>
          <a:p>
            <a:pPr marL="342900" indent="-342900">
              <a:buFont typeface="Arial" panose="020B0604020202020204" pitchFamily="34" charset="0"/>
              <a:buChar char="•"/>
            </a:pPr>
            <a:r>
              <a:rPr lang="en-GB" sz="2200" b="1" dirty="0" smtClean="0">
                <a:solidFill>
                  <a:srgbClr val="FFFF00"/>
                </a:solidFill>
              </a:rPr>
              <a:t>Early life: actress</a:t>
            </a:r>
          </a:p>
          <a:p>
            <a:pPr marL="342900" indent="-342900">
              <a:buFont typeface="Arial" panose="020B0604020202020204" pitchFamily="34" charset="0"/>
              <a:buChar char="•"/>
            </a:pPr>
            <a:r>
              <a:rPr lang="en-GB" sz="2200" b="1" dirty="0" smtClean="0">
                <a:solidFill>
                  <a:srgbClr val="FFFF00"/>
                </a:solidFill>
              </a:rPr>
              <a:t>Divorcee and single mother</a:t>
            </a:r>
          </a:p>
          <a:p>
            <a:pPr marL="342900" indent="-342900">
              <a:buFont typeface="Arial" panose="020B0604020202020204" pitchFamily="34" charset="0"/>
              <a:buChar char="•"/>
            </a:pPr>
            <a:r>
              <a:rPr lang="en-GB" sz="2200" b="1" dirty="0" smtClean="0">
                <a:solidFill>
                  <a:srgbClr val="FFFF00"/>
                </a:solidFill>
              </a:rPr>
              <a:t>Est. </a:t>
            </a:r>
            <a:r>
              <a:rPr lang="en-GB" sz="2200" b="1" i="1" dirty="0" smtClean="0">
                <a:solidFill>
                  <a:srgbClr val="FFFF00"/>
                </a:solidFill>
              </a:rPr>
              <a:t>La </a:t>
            </a:r>
            <a:r>
              <a:rPr lang="en-GB" sz="2200" b="1" i="1" dirty="0" err="1" smtClean="0">
                <a:solidFill>
                  <a:srgbClr val="FFFF00"/>
                </a:solidFill>
              </a:rPr>
              <a:t>Fronde</a:t>
            </a:r>
            <a:r>
              <a:rPr lang="en-GB" sz="2200" b="1" i="1" dirty="0" smtClean="0">
                <a:solidFill>
                  <a:srgbClr val="FFFF00"/>
                </a:solidFill>
              </a:rPr>
              <a:t> </a:t>
            </a:r>
            <a:r>
              <a:rPr lang="en-GB" sz="2200" b="1" dirty="0" smtClean="0">
                <a:solidFill>
                  <a:srgbClr val="FFFF00"/>
                </a:solidFill>
              </a:rPr>
              <a:t>after covering a feminist conference for magazine</a:t>
            </a:r>
          </a:p>
          <a:p>
            <a:pPr marL="342900" indent="-342900">
              <a:buFont typeface="Arial" panose="020B0604020202020204" pitchFamily="34" charset="0"/>
              <a:buChar char="•"/>
            </a:pPr>
            <a:r>
              <a:rPr lang="en-GB" sz="2200" b="1" dirty="0" smtClean="0">
                <a:solidFill>
                  <a:srgbClr val="FFFF00"/>
                </a:solidFill>
              </a:rPr>
              <a:t>Campaigned in 1910 Paris municipal elections</a:t>
            </a:r>
          </a:p>
          <a:p>
            <a:pPr marL="342900" indent="-342900">
              <a:buFont typeface="Arial" panose="020B0604020202020204" pitchFamily="34" charset="0"/>
              <a:buChar char="•"/>
            </a:pPr>
            <a:r>
              <a:rPr lang="en-GB" sz="2000" b="1" dirty="0">
                <a:solidFill>
                  <a:srgbClr val="FFFF00"/>
                </a:solidFill>
              </a:rPr>
              <a:t>A </a:t>
            </a:r>
            <a:r>
              <a:rPr lang="en-GB" sz="2000" b="1" dirty="0" err="1">
                <a:solidFill>
                  <a:srgbClr val="FFFF00"/>
                </a:solidFill>
              </a:rPr>
              <a:t>flâneuse</a:t>
            </a:r>
            <a:r>
              <a:rPr lang="en-GB" sz="2000" b="1" dirty="0">
                <a:solidFill>
                  <a:srgbClr val="FFFF00"/>
                </a:solidFill>
              </a:rPr>
              <a:t>?</a:t>
            </a:r>
          </a:p>
          <a:p>
            <a:endParaRPr lang="en-GB" sz="2200" b="1" u="sng" dirty="0" smtClean="0">
              <a:solidFill>
                <a:schemeClr val="bg1"/>
              </a:solidFill>
            </a:endParaRPr>
          </a:p>
          <a:p>
            <a:r>
              <a:rPr lang="en-GB" sz="2400" b="1" dirty="0" smtClean="0"/>
              <a:t>“Feminism </a:t>
            </a:r>
            <a:r>
              <a:rPr lang="en-GB" sz="2400" b="1" dirty="0"/>
              <a:t>owes a great deal to my blond hair</a:t>
            </a:r>
            <a:r>
              <a:rPr lang="en-GB" sz="2400" b="1" dirty="0" smtClean="0"/>
              <a:t>,” Durand, </a:t>
            </a:r>
            <a:r>
              <a:rPr lang="en-GB" sz="2400" b="1" i="1" dirty="0" smtClean="0"/>
              <a:t>La </a:t>
            </a:r>
            <a:r>
              <a:rPr lang="en-GB" sz="2400" b="1" i="1" dirty="0" err="1" smtClean="0"/>
              <a:t>Fronde</a:t>
            </a:r>
            <a:r>
              <a:rPr lang="en-GB" sz="2400" b="1" dirty="0" smtClean="0"/>
              <a:t>, October 3 1903</a:t>
            </a:r>
          </a:p>
          <a:p>
            <a:endParaRPr lang="en-GB" sz="2200" b="1" u="sng" dirty="0" smtClean="0">
              <a:solidFill>
                <a:schemeClr val="bg1"/>
              </a:solidFill>
            </a:endParaRPr>
          </a:p>
        </p:txBody>
      </p:sp>
      <p:pic>
        <p:nvPicPr>
          <p:cNvPr id="13"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34124" y="3571875"/>
            <a:ext cx="2809875" cy="3286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80805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307</TotalTime>
  <Words>1156</Words>
  <Application>Microsoft Office PowerPoint</Application>
  <PresentationFormat>On-screen Show (4:3)</PresentationFormat>
  <Paragraphs>431</Paragraphs>
  <Slides>27</Slides>
  <Notes>27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Bauhaus 93</vt:lpstr>
      <vt:lpstr>Calibri</vt:lpstr>
      <vt:lpstr>Harlow Solid Italic</vt:lpstr>
      <vt:lpstr>Symbol</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25</cp:revision>
  <cp:lastPrinted>2016-02-04T14:38:22Z</cp:lastPrinted>
  <dcterms:created xsi:type="dcterms:W3CDTF">2016-02-02T10:02:36Z</dcterms:created>
  <dcterms:modified xsi:type="dcterms:W3CDTF">2017-02-09T17:09:23Z</dcterms:modified>
</cp:coreProperties>
</file>