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1" d="100"/>
          <a:sy n="81" d="100"/>
        </p:scale>
        <p:origin x="7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6C755A-E949-4EFB-B525-50B72BC0E050}" type="datetimeFigureOut">
              <a:rPr lang="en-US" smtClean="0"/>
              <a:t>3/13/2020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93BA88-2DEF-4C66-8FC9-4292F44865F8}" type="slidenum">
              <a:rPr lang="en-US" smtClean="0"/>
              <a:t>‹#›</a:t>
            </a:fld>
            <a:endParaRPr lang="en-US"/>
          </a:p>
        </p:txBody>
      </p:sp>
    </p:spTree>
    <p:extLst>
      <p:ext uri="{BB962C8B-B14F-4D97-AF65-F5344CB8AC3E}">
        <p14:creationId xmlns:p14="http://schemas.microsoft.com/office/powerpoint/2010/main" val="425803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93BA88-2DEF-4C66-8FC9-4292F44865F8}" type="slidenum">
              <a:rPr lang="en-US" smtClean="0"/>
              <a:t>5</a:t>
            </a:fld>
            <a:endParaRPr lang="en-US"/>
          </a:p>
        </p:txBody>
      </p:sp>
    </p:spTree>
    <p:extLst>
      <p:ext uri="{BB962C8B-B14F-4D97-AF65-F5344CB8AC3E}">
        <p14:creationId xmlns:p14="http://schemas.microsoft.com/office/powerpoint/2010/main" val="3089136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93BA88-2DEF-4C66-8FC9-4292F44865F8}" type="slidenum">
              <a:rPr lang="en-US" smtClean="0"/>
              <a:t>8</a:t>
            </a:fld>
            <a:endParaRPr lang="en-US"/>
          </a:p>
        </p:txBody>
      </p:sp>
    </p:spTree>
    <p:extLst>
      <p:ext uri="{BB962C8B-B14F-4D97-AF65-F5344CB8AC3E}">
        <p14:creationId xmlns:p14="http://schemas.microsoft.com/office/powerpoint/2010/main" val="3295811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D93BA88-2DEF-4C66-8FC9-4292F44865F8}" type="slidenum">
              <a:rPr lang="en-US" smtClean="0"/>
              <a:t>10</a:t>
            </a:fld>
            <a:endParaRPr lang="en-US"/>
          </a:p>
        </p:txBody>
      </p:sp>
    </p:spTree>
    <p:extLst>
      <p:ext uri="{BB962C8B-B14F-4D97-AF65-F5344CB8AC3E}">
        <p14:creationId xmlns:p14="http://schemas.microsoft.com/office/powerpoint/2010/main" val="1324459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3/13/2020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a:solidFill>
                  <a:schemeClr val="tx1"/>
                </a:solidFill>
              </a:rPr>
              <a:t>Forest of Arden Hotel and Country Club</a:t>
            </a:r>
          </a:p>
        </p:txBody>
      </p:sp>
      <p:pic>
        <p:nvPicPr>
          <p:cNvPr id="4" name="Picture 3"/>
          <p:cNvPicPr>
            <a:picLocks noChangeAspect="1"/>
          </p:cNvPicPr>
          <p:nvPr/>
        </p:nvPicPr>
        <p:blipFill>
          <a:blip r:embed="rId2"/>
          <a:stretch>
            <a:fillRect/>
          </a:stretch>
        </p:blipFill>
        <p:spPr>
          <a:xfrm>
            <a:off x="2899317" y="4050836"/>
            <a:ext cx="5386039" cy="2743195"/>
          </a:xfrm>
          <a:prstGeom prst="rect">
            <a:avLst/>
          </a:prstGeom>
        </p:spPr>
      </p:pic>
    </p:spTree>
    <p:extLst>
      <p:ext uri="{BB962C8B-B14F-4D97-AF65-F5344CB8AC3E}">
        <p14:creationId xmlns:p14="http://schemas.microsoft.com/office/powerpoint/2010/main" val="2930990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b="1" dirty="0">
                <a:solidFill>
                  <a:schemeClr val="tx1"/>
                </a:solidFill>
              </a:rPr>
              <a:t>Table of Content</a:t>
            </a:r>
          </a:p>
        </p:txBody>
      </p:sp>
      <p:sp>
        <p:nvSpPr>
          <p:cNvPr id="3" name="Content Placeholder 2"/>
          <p:cNvSpPr>
            <a:spLocks noGrp="1"/>
          </p:cNvSpPr>
          <p:nvPr>
            <p:ph idx="1"/>
          </p:nvPr>
        </p:nvSpPr>
        <p:spPr/>
        <p:txBody>
          <a:bodyPr/>
          <a:lstStyle/>
          <a:p>
            <a:r>
              <a:rPr lang="en-US" dirty="0"/>
              <a:t>Introduction</a:t>
            </a:r>
          </a:p>
          <a:p>
            <a:r>
              <a:rPr lang="en-US" dirty="0"/>
              <a:t>Hotel Background</a:t>
            </a:r>
          </a:p>
          <a:p>
            <a:r>
              <a:rPr lang="en-US" dirty="0"/>
              <a:t>Type of Operations</a:t>
            </a:r>
          </a:p>
          <a:p>
            <a:r>
              <a:rPr lang="en-US" dirty="0"/>
              <a:t>Mode of Operations</a:t>
            </a:r>
          </a:p>
          <a:p>
            <a:r>
              <a:rPr lang="en-US" dirty="0"/>
              <a:t>Menu and Products</a:t>
            </a:r>
          </a:p>
          <a:p>
            <a:r>
              <a:rPr lang="en-US" dirty="0"/>
              <a:t>Marketing Efforts</a:t>
            </a:r>
          </a:p>
          <a:p>
            <a:r>
              <a:rPr lang="en-US" dirty="0"/>
              <a:t>Conclusion</a:t>
            </a:r>
          </a:p>
          <a:p>
            <a:r>
              <a:rPr lang="en-US" dirty="0"/>
              <a:t>References</a:t>
            </a:r>
          </a:p>
        </p:txBody>
      </p:sp>
    </p:spTree>
    <p:extLst>
      <p:ext uri="{BB962C8B-B14F-4D97-AF65-F5344CB8AC3E}">
        <p14:creationId xmlns:p14="http://schemas.microsoft.com/office/powerpoint/2010/main" val="21335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GB" sz="5400" b="1" dirty="0">
                <a:solidFill>
                  <a:schemeClr val="tx1"/>
                </a:solidFill>
              </a:rPr>
              <a:t>INTRODUCTION</a:t>
            </a:r>
            <a:br>
              <a:rPr lang="en-US" sz="5400" b="1" dirty="0">
                <a:solidFill>
                  <a:schemeClr val="tx1"/>
                </a:solidFill>
              </a:rPr>
            </a:br>
            <a:endParaRPr lang="en-US" sz="5400" b="1" dirty="0">
              <a:solidFill>
                <a:schemeClr val="tx1"/>
              </a:solidFill>
            </a:endParaRPr>
          </a:p>
        </p:txBody>
      </p:sp>
      <p:sp>
        <p:nvSpPr>
          <p:cNvPr id="3" name="Content Placeholder 2"/>
          <p:cNvSpPr>
            <a:spLocks noGrp="1"/>
          </p:cNvSpPr>
          <p:nvPr>
            <p:ph idx="1"/>
          </p:nvPr>
        </p:nvSpPr>
        <p:spPr>
          <a:xfrm>
            <a:off x="677334" y="2160589"/>
            <a:ext cx="7641476" cy="3880773"/>
          </a:xfrm>
        </p:spPr>
        <p:txBody>
          <a:bodyPr>
            <a:normAutofit fontScale="92500" lnSpcReduction="10000"/>
          </a:bodyPr>
          <a:lstStyle/>
          <a:p>
            <a:pPr algn="just">
              <a:lnSpc>
                <a:spcPct val="150000"/>
              </a:lnSpc>
            </a:pPr>
            <a:r>
              <a:rPr lang="en-GB" dirty="0">
                <a:latin typeface="Arial" panose="020B0604020202020204" pitchFamily="34" charset="0"/>
                <a:cs typeface="Arial" panose="020B0604020202020204" pitchFamily="34" charset="0"/>
              </a:rPr>
              <a:t>Hospitality organisation is considers as an corporate entity involve in providing services related to the hospitality sector. </a:t>
            </a:r>
          </a:p>
          <a:p>
            <a:pPr algn="just">
              <a:lnSpc>
                <a:spcPct val="150000"/>
              </a:lnSpc>
            </a:pPr>
            <a:r>
              <a:rPr lang="en-GB" dirty="0">
                <a:latin typeface="Arial" panose="020B0604020202020204" pitchFamily="34" charset="0"/>
                <a:cs typeface="Arial" panose="020B0604020202020204" pitchFamily="34" charset="0"/>
              </a:rPr>
              <a:t>This report is based on the case study of FOREST OF ARDEN HOTEL &amp; COUNTRY CLUB based on the hospitality service. </a:t>
            </a:r>
          </a:p>
          <a:p>
            <a:pPr algn="just">
              <a:lnSpc>
                <a:spcPct val="150000"/>
              </a:lnSpc>
            </a:pPr>
            <a:r>
              <a:rPr lang="en-GB" dirty="0">
                <a:latin typeface="Arial" panose="020B0604020202020204" pitchFamily="34" charset="0"/>
                <a:cs typeface="Arial" panose="020B0604020202020204" pitchFamily="34" charset="0"/>
              </a:rPr>
              <a:t>In this report hotel background will be briefed. Various types of operations of the hotel will also discuss in this report. </a:t>
            </a:r>
          </a:p>
          <a:p>
            <a:pPr algn="just">
              <a:lnSpc>
                <a:spcPct val="150000"/>
              </a:lnSpc>
            </a:pPr>
            <a:r>
              <a:rPr lang="en-GB" dirty="0">
                <a:latin typeface="Arial" panose="020B0604020202020204" pitchFamily="34" charset="0"/>
                <a:cs typeface="Arial" panose="020B0604020202020204" pitchFamily="34" charset="0"/>
              </a:rPr>
              <a:t>Mode of operations will also brief in this report.</a:t>
            </a:r>
          </a:p>
          <a:p>
            <a:pPr algn="just">
              <a:lnSpc>
                <a:spcPct val="150000"/>
              </a:lnSpc>
            </a:pPr>
            <a:r>
              <a:rPr lang="en-GB" dirty="0">
                <a:latin typeface="Arial" panose="020B0604020202020204" pitchFamily="34" charset="0"/>
                <a:cs typeface="Arial" panose="020B0604020202020204" pitchFamily="34" charset="0"/>
              </a:rPr>
              <a:t> Many and products, marketing efforts and health and safety efforts will also disclose in this report. </a:t>
            </a:r>
            <a:endParaRPr lang="en-US" dirty="0">
              <a:latin typeface="Arial" panose="020B0604020202020204" pitchFamily="34" charset="0"/>
              <a:cs typeface="Arial" panose="020B0604020202020204" pitchFamily="34" charset="0"/>
            </a:endParaRPr>
          </a:p>
          <a:p>
            <a:pPr algn="just">
              <a:lnSpc>
                <a:spcPct val="150000"/>
              </a:lnSpc>
            </a:pPr>
            <a:endParaRPr lang="en-US" dirty="0"/>
          </a:p>
        </p:txBody>
      </p:sp>
      <p:pic>
        <p:nvPicPr>
          <p:cNvPr id="4" name="Picture 3"/>
          <p:cNvPicPr>
            <a:picLocks noChangeAspect="1"/>
          </p:cNvPicPr>
          <p:nvPr/>
        </p:nvPicPr>
        <p:blipFill>
          <a:blip r:embed="rId2"/>
          <a:stretch>
            <a:fillRect/>
          </a:stretch>
        </p:blipFill>
        <p:spPr>
          <a:xfrm>
            <a:off x="8430322" y="2364058"/>
            <a:ext cx="3761678" cy="3401121"/>
          </a:xfrm>
          <a:prstGeom prst="rect">
            <a:avLst/>
          </a:prstGeom>
        </p:spPr>
      </p:pic>
    </p:spTree>
    <p:extLst>
      <p:ext uri="{BB962C8B-B14F-4D97-AF65-F5344CB8AC3E}">
        <p14:creationId xmlns:p14="http://schemas.microsoft.com/office/powerpoint/2010/main" val="3543887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07390"/>
            <a:ext cx="8596668" cy="1150070"/>
          </a:xfrm>
        </p:spPr>
        <p:txBody>
          <a:bodyPr>
            <a:noAutofit/>
          </a:bodyPr>
          <a:lstStyle/>
          <a:p>
            <a:pPr lvl="1" algn="l" defTabSz="457200" rtl="0">
              <a:spcBef>
                <a:spcPct val="0"/>
              </a:spcBef>
            </a:pPr>
            <a:r>
              <a:rPr lang="en-GB" sz="6000" b="1" dirty="0">
                <a:latin typeface="+mj-lt"/>
              </a:rPr>
              <a:t>Hotel Background</a:t>
            </a:r>
            <a:br>
              <a:rPr lang="en-US" sz="6000" b="1" dirty="0">
                <a:latin typeface="+mj-lt"/>
              </a:rPr>
            </a:br>
            <a:endParaRPr lang="en-US" sz="6000" b="1" dirty="0">
              <a:latin typeface="+mj-lt"/>
            </a:endParaRPr>
          </a:p>
        </p:txBody>
      </p:sp>
      <p:sp>
        <p:nvSpPr>
          <p:cNvPr id="3" name="Content Placeholder 2"/>
          <p:cNvSpPr>
            <a:spLocks noGrp="1"/>
          </p:cNvSpPr>
          <p:nvPr>
            <p:ph idx="1"/>
          </p:nvPr>
        </p:nvSpPr>
        <p:spPr>
          <a:xfrm>
            <a:off x="677334" y="1668545"/>
            <a:ext cx="6950100" cy="5476974"/>
          </a:xfrm>
        </p:spPr>
        <p:txBody>
          <a:bodyPr>
            <a:noAutofit/>
          </a:bodyPr>
          <a:lstStyle/>
          <a:p>
            <a:pPr algn="just">
              <a:lnSpc>
                <a:spcPct val="150000"/>
              </a:lnSpc>
            </a:pPr>
            <a:r>
              <a:rPr lang="en-GB" sz="1600" dirty="0">
                <a:latin typeface="Arial" panose="020B0604020202020204" pitchFamily="34" charset="0"/>
                <a:cs typeface="Arial" panose="020B0604020202020204" pitchFamily="34" charset="0"/>
              </a:rPr>
              <a:t>FOREST OF ARDEN HOTEL &amp; COUNTRY CLUB is a hotel chain of Marriott Hotel group.</a:t>
            </a:r>
          </a:p>
          <a:p>
            <a:pPr algn="just">
              <a:lnSpc>
                <a:spcPct val="150000"/>
              </a:lnSpc>
            </a:pPr>
            <a:r>
              <a:rPr lang="en-GB" sz="1600" dirty="0">
                <a:latin typeface="Arial" panose="020B0604020202020204" pitchFamily="34" charset="0"/>
                <a:cs typeface="Arial" panose="020B0604020202020204" pitchFamily="34" charset="0"/>
              </a:rPr>
              <a:t> Hotel is situated in solihull, located in West Midlands.</a:t>
            </a:r>
          </a:p>
          <a:p>
            <a:pPr algn="just">
              <a:lnSpc>
                <a:spcPct val="150000"/>
              </a:lnSpc>
            </a:pPr>
            <a:r>
              <a:rPr lang="en-GB" sz="1600" dirty="0">
                <a:latin typeface="Arial" panose="020B0604020202020204" pitchFamily="34" charset="0"/>
                <a:cs typeface="Arial" panose="020B0604020202020204" pitchFamily="34" charset="0"/>
              </a:rPr>
              <a:t> Hotel is a prime destination for all the travelling freak as the hotel contains 10000 acres of archaic pastures that provide a wild life experience to all its guests. </a:t>
            </a:r>
          </a:p>
          <a:p>
            <a:pPr algn="just">
              <a:lnSpc>
                <a:spcPct val="150000"/>
              </a:lnSpc>
            </a:pPr>
            <a:r>
              <a:rPr lang="en-GB" sz="1600" dirty="0">
                <a:latin typeface="Arial" panose="020B0604020202020204" pitchFamily="34" charset="0"/>
                <a:cs typeface="Arial" panose="020B0604020202020204" pitchFamily="34" charset="0"/>
              </a:rPr>
              <a:t>This hotel is located 6 kms away from Birmingham Airport that also enable guest to reach the hotel conveniently.</a:t>
            </a:r>
          </a:p>
          <a:p>
            <a:pPr algn="just">
              <a:lnSpc>
                <a:spcPct val="150000"/>
              </a:lnSpc>
            </a:pPr>
            <a:r>
              <a:rPr lang="en-GB" sz="1600" dirty="0">
                <a:latin typeface="Arial" panose="020B0604020202020204" pitchFamily="34" charset="0"/>
                <a:cs typeface="Arial" panose="020B0604020202020204" pitchFamily="34" charset="0"/>
              </a:rPr>
              <a:t> FOREST OF ARDEN HOTEL &amp; COUNTRY CLUB is a part of four star hotel group that assures luxury experience to all its guest. </a:t>
            </a:r>
          </a:p>
          <a:p>
            <a:pPr algn="just">
              <a:lnSpc>
                <a:spcPct val="150000"/>
              </a:lnSpc>
            </a:pPr>
            <a:r>
              <a:rPr lang="en-GB" sz="1600" dirty="0">
                <a:latin typeface="Arial" panose="020B0604020202020204" pitchFamily="34" charset="0"/>
                <a:cs typeface="Arial" panose="020B0604020202020204" pitchFamily="34" charset="0"/>
              </a:rPr>
              <a:t>Hotel also serve the experience of golf courses that also next to the hotel which is called as Aylesford and Ardan. </a:t>
            </a:r>
            <a:endParaRPr lang="en-US"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95064" y="2297151"/>
            <a:ext cx="4159310" cy="3456877"/>
          </a:xfrm>
          <a:prstGeom prst="rect">
            <a:avLst/>
          </a:prstGeom>
        </p:spPr>
      </p:pic>
    </p:spTree>
    <p:extLst>
      <p:ext uri="{BB962C8B-B14F-4D97-AF65-F5344CB8AC3E}">
        <p14:creationId xmlns:p14="http://schemas.microsoft.com/office/powerpoint/2010/main" val="3792862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07390"/>
            <a:ext cx="8596668" cy="1008668"/>
          </a:xfrm>
        </p:spPr>
        <p:txBody>
          <a:bodyPr>
            <a:noAutofit/>
          </a:bodyPr>
          <a:lstStyle/>
          <a:p>
            <a:pPr lvl="1" algn="l" defTabSz="457200" rtl="0">
              <a:spcBef>
                <a:spcPct val="0"/>
              </a:spcBef>
            </a:pPr>
            <a:r>
              <a:rPr lang="en-US" sz="4800" b="1" dirty="0">
                <a:latin typeface="+mj-lt"/>
              </a:rPr>
              <a:t>Types of Operations</a:t>
            </a:r>
            <a:br>
              <a:rPr lang="en-US" sz="4800" b="1" dirty="0">
                <a:latin typeface="+mj-lt"/>
              </a:rPr>
            </a:br>
            <a:endParaRPr lang="en-US" sz="4800" dirty="0">
              <a:latin typeface="+mj-lt"/>
            </a:endParaRPr>
          </a:p>
        </p:txBody>
      </p:sp>
      <p:sp>
        <p:nvSpPr>
          <p:cNvPr id="3" name="Content Placeholder 2"/>
          <p:cNvSpPr>
            <a:spLocks noGrp="1"/>
          </p:cNvSpPr>
          <p:nvPr>
            <p:ph idx="1"/>
          </p:nvPr>
        </p:nvSpPr>
        <p:spPr>
          <a:xfrm>
            <a:off x="573639" y="1329180"/>
            <a:ext cx="8596668" cy="5528820"/>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FOREST OF ARDEN HOTEL &amp; COUNTRY CLUB is a four star category hotel that assures various luxury services to its customers.</a:t>
            </a:r>
          </a:p>
          <a:p>
            <a:pPr algn="just">
              <a:lnSpc>
                <a:spcPct val="150000"/>
              </a:lnSpc>
            </a:pPr>
            <a:r>
              <a:rPr lang="en-US" dirty="0">
                <a:latin typeface="Arial" panose="020B0604020202020204" pitchFamily="34" charset="0"/>
                <a:cs typeface="Arial" panose="020B0604020202020204" pitchFamily="34" charset="0"/>
              </a:rPr>
              <a:t> Hotel serves services such as yoga and fitness. </a:t>
            </a:r>
          </a:p>
          <a:p>
            <a:pPr algn="just">
              <a:lnSpc>
                <a:spcPct val="150000"/>
              </a:lnSpc>
            </a:pPr>
            <a:r>
              <a:rPr lang="en-US" dirty="0">
                <a:latin typeface="Arial" panose="020B0604020202020204" pitchFamily="34" charset="0"/>
                <a:cs typeface="Arial" panose="020B0604020202020204" pitchFamily="34" charset="0"/>
              </a:rPr>
              <a:t>IT also provide indoor pool that enables luxury experience to its customers.</a:t>
            </a:r>
          </a:p>
          <a:p>
            <a:pPr algn="just">
              <a:lnSpc>
                <a:spcPct val="150000"/>
              </a:lnSpc>
            </a:pPr>
            <a:r>
              <a:rPr lang="en-US" dirty="0">
                <a:latin typeface="Arial" panose="020B0604020202020204" pitchFamily="34" charset="0"/>
                <a:cs typeface="Arial" panose="020B0604020202020204" pitchFamily="34" charset="0"/>
              </a:rPr>
              <a:t>Hotel also entitle with the fitness facility to its customers to ensure good health of its customers.</a:t>
            </a:r>
          </a:p>
          <a:p>
            <a:pPr algn="just">
              <a:lnSpc>
                <a:spcPct val="150000"/>
              </a:lnSpc>
            </a:pPr>
            <a:r>
              <a:rPr lang="en-US" dirty="0">
                <a:latin typeface="Arial" panose="020B0604020202020204" pitchFamily="34" charset="0"/>
                <a:cs typeface="Arial" panose="020B0604020202020204" pitchFamily="34" charset="0"/>
              </a:rPr>
              <a:t> Fitness facility provides by the hotel management also involve fitness trainer to assure the healthy travelling experience to its customers. </a:t>
            </a:r>
          </a:p>
          <a:p>
            <a:pPr algn="just">
              <a:lnSpc>
                <a:spcPct val="150000"/>
              </a:lnSpc>
            </a:pPr>
            <a:r>
              <a:rPr lang="en-US" dirty="0">
                <a:latin typeface="Arial" panose="020B0604020202020204" pitchFamily="34" charset="0"/>
                <a:cs typeface="Arial" panose="020B0604020202020204" pitchFamily="34" charset="0"/>
              </a:rPr>
              <a:t>Hotel also has its own Golf Club to improve the luxury in the hotel. </a:t>
            </a:r>
          </a:p>
          <a:p>
            <a:pPr algn="just">
              <a:lnSpc>
                <a:spcPct val="150000"/>
              </a:lnSpc>
            </a:pPr>
            <a:r>
              <a:rPr lang="en-US" dirty="0">
                <a:latin typeface="Arial" panose="020B0604020202020204" pitchFamily="34" charset="0"/>
                <a:cs typeface="Arial" panose="020B0604020202020204" pitchFamily="34" charset="0"/>
              </a:rPr>
              <a:t>Apart from all the amenities hotel provide luxury rooms to stay. </a:t>
            </a:r>
          </a:p>
        </p:txBody>
      </p:sp>
    </p:spTree>
    <p:extLst>
      <p:ext uri="{BB962C8B-B14F-4D97-AF65-F5344CB8AC3E}">
        <p14:creationId xmlns:p14="http://schemas.microsoft.com/office/powerpoint/2010/main" val="2193195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156238"/>
            <a:ext cx="8596668" cy="1320800"/>
          </a:xfrm>
        </p:spPr>
        <p:txBody>
          <a:bodyPr>
            <a:noAutofit/>
          </a:bodyPr>
          <a:lstStyle/>
          <a:p>
            <a:pPr lvl="1" algn="l" defTabSz="457200" rtl="0">
              <a:spcBef>
                <a:spcPct val="0"/>
              </a:spcBef>
            </a:pPr>
            <a:r>
              <a:rPr lang="en-US" sz="6000" b="1" dirty="0">
                <a:latin typeface="+mj-lt"/>
              </a:rPr>
              <a:t>Mode of Operations</a:t>
            </a:r>
            <a:br>
              <a:rPr lang="en-US" sz="6000" b="1" dirty="0">
                <a:latin typeface="+mj-lt"/>
              </a:rPr>
            </a:br>
            <a:endParaRPr lang="en-US" sz="6000" dirty="0">
              <a:latin typeface="+mj-lt"/>
            </a:endParaRPr>
          </a:p>
        </p:txBody>
      </p:sp>
      <p:sp>
        <p:nvSpPr>
          <p:cNvPr id="3" name="Content Placeholder 2"/>
          <p:cNvSpPr>
            <a:spLocks noGrp="1"/>
          </p:cNvSpPr>
          <p:nvPr>
            <p:ph idx="1"/>
          </p:nvPr>
        </p:nvSpPr>
        <p:spPr>
          <a:xfrm>
            <a:off x="677335" y="1477038"/>
            <a:ext cx="7786442" cy="5224724"/>
          </a:xfrm>
        </p:spPr>
        <p:txBody>
          <a:bodyPr>
            <a:normAutofit/>
          </a:bodyPr>
          <a:lstStyle/>
          <a:p>
            <a:pPr algn="just">
              <a:lnSpc>
                <a:spcPct val="160000"/>
              </a:lnSpc>
            </a:pPr>
            <a:r>
              <a:rPr lang="en-US" sz="1400" dirty="0">
                <a:latin typeface="Arial" panose="020B0604020202020204" pitchFamily="34" charset="0"/>
                <a:cs typeface="Arial" panose="020B0604020202020204" pitchFamily="34" charset="0"/>
              </a:rPr>
              <a:t>Mode of operations of the hotel related to the food and beverage facility is divided into self operated and outsourced.</a:t>
            </a:r>
          </a:p>
          <a:p>
            <a:pPr algn="just">
              <a:lnSpc>
                <a:spcPct val="160000"/>
              </a:lnSpc>
            </a:pPr>
            <a:r>
              <a:rPr lang="en-US" sz="1400" dirty="0">
                <a:latin typeface="Arial" panose="020B0604020202020204" pitchFamily="34" charset="0"/>
                <a:cs typeface="Arial" panose="020B0604020202020204" pitchFamily="34" charset="0"/>
              </a:rPr>
              <a:t> FOREST OF ARDEN HOTEL &amp; COUNTRY CLUB is a private hotel and management ensure the maximum profitability out of its services and facilities. </a:t>
            </a:r>
          </a:p>
          <a:p>
            <a:pPr marL="0" indent="0" algn="just">
              <a:lnSpc>
                <a:spcPct val="160000"/>
              </a:lnSpc>
              <a:buNone/>
            </a:pPr>
            <a:r>
              <a:rPr lang="en-US" sz="1400" b="1" dirty="0">
                <a:latin typeface="Arial" panose="020B0604020202020204" pitchFamily="34" charset="0"/>
                <a:cs typeface="Arial" panose="020B0604020202020204" pitchFamily="34" charset="0"/>
              </a:rPr>
              <a:t>Self operated</a:t>
            </a:r>
          </a:p>
          <a:p>
            <a:pPr algn="just">
              <a:lnSpc>
                <a:spcPct val="160000"/>
              </a:lnSpc>
            </a:pP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Hotel management prefer to conduct all its services by its own.</a:t>
            </a:r>
          </a:p>
          <a:p>
            <a:pPr algn="just">
              <a:lnSpc>
                <a:spcPct val="160000"/>
              </a:lnSpc>
            </a:pPr>
            <a:r>
              <a:rPr lang="en-US" sz="1400" dirty="0">
                <a:latin typeface="Arial" panose="020B0604020202020204" pitchFamily="34" charset="0"/>
                <a:cs typeface="Arial" panose="020B0604020202020204" pitchFamily="34" charset="0"/>
              </a:rPr>
              <a:t> To earn effective profitability hotel management conduct all its operations except the fine dinning services by its own. </a:t>
            </a:r>
          </a:p>
          <a:p>
            <a:pPr algn="just">
              <a:lnSpc>
                <a:spcPct val="160000"/>
              </a:lnSpc>
            </a:pPr>
            <a:r>
              <a:rPr lang="en-US" sz="1400" dirty="0">
                <a:latin typeface="Arial" panose="020B0604020202020204" pitchFamily="34" charset="0"/>
                <a:cs typeface="Arial" panose="020B0604020202020204" pitchFamily="34" charset="0"/>
              </a:rPr>
              <a:t>Spa, yoga, room service, customer relationship management and all other services operate by hotel management by its own. </a:t>
            </a:r>
          </a:p>
          <a:p>
            <a:pPr algn="just">
              <a:lnSpc>
                <a:spcPct val="160000"/>
              </a:lnSpc>
            </a:pPr>
            <a:r>
              <a:rPr lang="en-US" sz="1400" dirty="0">
                <a:latin typeface="Arial" panose="020B0604020202020204" pitchFamily="34" charset="0"/>
                <a:cs typeface="Arial" panose="020B0604020202020204" pitchFamily="34" charset="0"/>
              </a:rPr>
              <a:t>Self operated services also involve bar service that hotel management operates on its own to serve effectively. </a:t>
            </a:r>
          </a:p>
          <a:p>
            <a:pPr algn="just">
              <a:lnSpc>
                <a:spcPct val="160000"/>
              </a:lnSpc>
            </a:pPr>
            <a:endParaRPr lang="en-US" sz="1200" dirty="0"/>
          </a:p>
        </p:txBody>
      </p:sp>
      <p:pic>
        <p:nvPicPr>
          <p:cNvPr id="4" name="Picture 3"/>
          <p:cNvPicPr>
            <a:picLocks noChangeAspect="1"/>
          </p:cNvPicPr>
          <p:nvPr/>
        </p:nvPicPr>
        <p:blipFill>
          <a:blip r:embed="rId2"/>
          <a:stretch>
            <a:fillRect/>
          </a:stretch>
        </p:blipFill>
        <p:spPr>
          <a:xfrm>
            <a:off x="8831766" y="2160590"/>
            <a:ext cx="3456782" cy="3783010"/>
          </a:xfrm>
          <a:prstGeom prst="rect">
            <a:avLst/>
          </a:prstGeom>
        </p:spPr>
      </p:pic>
    </p:spTree>
    <p:extLst>
      <p:ext uri="{BB962C8B-B14F-4D97-AF65-F5344CB8AC3E}">
        <p14:creationId xmlns:p14="http://schemas.microsoft.com/office/powerpoint/2010/main" val="4165165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867266"/>
            <a:ext cx="8355154" cy="5740923"/>
          </a:xfrm>
        </p:spPr>
        <p:txBody>
          <a:bodyPr>
            <a:normAutofit/>
          </a:bodyPr>
          <a:lstStyle/>
          <a:p>
            <a:pPr marL="0" indent="0" algn="just">
              <a:lnSpc>
                <a:spcPct val="150000"/>
              </a:lnSpc>
              <a:buNone/>
            </a:pPr>
            <a:r>
              <a:rPr lang="en-US" sz="3200" b="1" dirty="0"/>
              <a:t>Outsourcing</a:t>
            </a:r>
          </a:p>
          <a:p>
            <a:pPr marL="0" indent="0" algn="just">
              <a:lnSpc>
                <a:spcPct val="150000"/>
              </a:lnSpc>
              <a:buNone/>
            </a:pPr>
            <a:endParaRPr lang="en-US" sz="3200" b="1" dirty="0"/>
          </a:p>
          <a:p>
            <a:pPr algn="just">
              <a:lnSpc>
                <a:spcPct val="150000"/>
              </a:lnSpc>
            </a:pPr>
            <a:r>
              <a:rPr lang="en-US" sz="2000" dirty="0">
                <a:latin typeface="Arial" panose="020B0604020202020204" pitchFamily="34" charset="0"/>
                <a:cs typeface="Arial" panose="020B0604020202020204" pitchFamily="34" charset="0"/>
              </a:rPr>
              <a:t>Apart from self operated services hotel management also prefer to outsource some of its service activities to improve the customer experience. </a:t>
            </a:r>
          </a:p>
          <a:p>
            <a:pPr algn="just">
              <a:lnSpc>
                <a:spcPct val="150000"/>
              </a:lnSpc>
            </a:pPr>
            <a:r>
              <a:rPr lang="en-US" sz="2000" dirty="0">
                <a:latin typeface="Arial" panose="020B0604020202020204" pitchFamily="34" charset="0"/>
                <a:cs typeface="Arial" panose="020B0604020202020204" pitchFamily="34" charset="0"/>
              </a:rPr>
              <a:t>Management outsource the service of fine dinning to Cast Iron Bar and Grill Restaurant and also to Zest Restaurant. </a:t>
            </a:r>
          </a:p>
          <a:p>
            <a:pPr algn="just">
              <a:lnSpc>
                <a:spcPct val="150000"/>
              </a:lnSpc>
            </a:pPr>
            <a:r>
              <a:rPr lang="en-US" sz="2000" dirty="0">
                <a:latin typeface="Arial" panose="020B0604020202020204" pitchFamily="34" charset="0"/>
                <a:cs typeface="Arial" panose="020B0604020202020204" pitchFamily="34" charset="0"/>
              </a:rPr>
              <a:t>This enables the management to achieve higher customer satisfaction from hotel services. </a:t>
            </a:r>
          </a:p>
          <a:p>
            <a:pPr algn="just">
              <a:lnSpc>
                <a:spcPct val="150000"/>
              </a:lnSpc>
            </a:pPr>
            <a:endParaRPr lang="en-US" sz="2000" dirty="0"/>
          </a:p>
        </p:txBody>
      </p:sp>
      <p:pic>
        <p:nvPicPr>
          <p:cNvPr id="4" name="Picture 3"/>
          <p:cNvPicPr>
            <a:picLocks noChangeAspect="1"/>
          </p:cNvPicPr>
          <p:nvPr/>
        </p:nvPicPr>
        <p:blipFill>
          <a:blip r:embed="rId2"/>
          <a:stretch>
            <a:fillRect/>
          </a:stretch>
        </p:blipFill>
        <p:spPr>
          <a:xfrm>
            <a:off x="9274002" y="2160589"/>
            <a:ext cx="2917998" cy="3880773"/>
          </a:xfrm>
          <a:prstGeom prst="rect">
            <a:avLst/>
          </a:prstGeom>
        </p:spPr>
      </p:pic>
    </p:spTree>
    <p:extLst>
      <p:ext uri="{BB962C8B-B14F-4D97-AF65-F5344CB8AC3E}">
        <p14:creationId xmlns:p14="http://schemas.microsoft.com/office/powerpoint/2010/main" val="3048495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1" algn="l" defTabSz="457200" rtl="0">
              <a:spcBef>
                <a:spcPct val="0"/>
              </a:spcBef>
            </a:pPr>
            <a:r>
              <a:rPr lang="en-US" sz="6000" b="1" dirty="0">
                <a:latin typeface="+mj-lt"/>
              </a:rPr>
              <a:t>Menu and products</a:t>
            </a:r>
            <a:br>
              <a:rPr lang="en-US" sz="6000" b="1" dirty="0">
                <a:latin typeface="+mj-lt"/>
              </a:rPr>
            </a:br>
            <a:endParaRPr lang="en-US" sz="6000" dirty="0">
              <a:latin typeface="+mj-lt"/>
            </a:endParaRPr>
          </a:p>
        </p:txBody>
      </p:sp>
      <p:sp>
        <p:nvSpPr>
          <p:cNvPr id="3" name="Content Placeholder 2"/>
          <p:cNvSpPr>
            <a:spLocks noGrp="1"/>
          </p:cNvSpPr>
          <p:nvPr>
            <p:ph idx="1"/>
          </p:nvPr>
        </p:nvSpPr>
        <p:spPr/>
        <p:txBody>
          <a:bodyPr>
            <a:noAutofit/>
          </a:bodyPr>
          <a:lstStyle/>
          <a:p>
            <a:pPr algn="just">
              <a:lnSpc>
                <a:spcPct val="150000"/>
              </a:lnSpc>
            </a:pPr>
            <a:r>
              <a:rPr lang="en-GB" sz="2000" dirty="0">
                <a:latin typeface="Arial" panose="020B0604020202020204" pitchFamily="34" charset="0"/>
                <a:cs typeface="Arial" panose="020B0604020202020204" pitchFamily="34" charset="0"/>
              </a:rPr>
              <a:t>Based on the weather situation hotel management decide its menus.</a:t>
            </a:r>
          </a:p>
          <a:p>
            <a:pPr algn="just">
              <a:lnSpc>
                <a:spcPct val="150000"/>
              </a:lnSpc>
            </a:pPr>
            <a:r>
              <a:rPr lang="en-GB" sz="2000" dirty="0">
                <a:latin typeface="Arial" panose="020B0604020202020204" pitchFamily="34" charset="0"/>
                <a:cs typeface="Arial" panose="020B0604020202020204" pitchFamily="34" charset="0"/>
              </a:rPr>
              <a:t> Menu of hotel also consider local dices to meet the expectations attached with local visitors in hotel restaurants. </a:t>
            </a:r>
          </a:p>
          <a:p>
            <a:pPr algn="just">
              <a:lnSpc>
                <a:spcPct val="150000"/>
              </a:lnSpc>
            </a:pPr>
            <a:r>
              <a:rPr lang="en-GB" sz="2000" dirty="0">
                <a:latin typeface="Arial" panose="020B0604020202020204" pitchFamily="34" charset="0"/>
                <a:cs typeface="Arial" panose="020B0604020202020204" pitchFamily="34" charset="0"/>
              </a:rPr>
              <a:t>Cultural aspect also involve in the menu of the hotel.</a:t>
            </a:r>
          </a:p>
          <a:p>
            <a:pPr algn="just">
              <a:lnSpc>
                <a:spcPct val="150000"/>
              </a:lnSpc>
            </a:pPr>
            <a:r>
              <a:rPr lang="en-GB" sz="2000" dirty="0">
                <a:latin typeface="Arial" panose="020B0604020202020204" pitchFamily="34" charset="0"/>
                <a:cs typeface="Arial" panose="020B0604020202020204" pitchFamily="34" charset="0"/>
              </a:rPr>
              <a:t> Menu of hotel also consider the health issues customer face as the hotel management try to offer healthy dines and also to cater hygienic services to its customers. </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p>
        </p:txBody>
      </p:sp>
    </p:spTree>
    <p:extLst>
      <p:ext uri="{BB962C8B-B14F-4D97-AF65-F5344CB8AC3E}">
        <p14:creationId xmlns:p14="http://schemas.microsoft.com/office/powerpoint/2010/main" val="213874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1" algn="l" defTabSz="457200" rtl="0">
              <a:spcBef>
                <a:spcPct val="0"/>
              </a:spcBef>
            </a:pPr>
            <a:r>
              <a:rPr lang="en-GB" sz="6000" b="1" dirty="0">
                <a:latin typeface="+mj-lt"/>
              </a:rPr>
              <a:t>Marketing Efforts</a:t>
            </a:r>
            <a:br>
              <a:rPr lang="en-US" sz="6000" b="1" dirty="0">
                <a:latin typeface="+mj-lt"/>
              </a:rPr>
            </a:br>
            <a:endParaRPr lang="en-US" sz="6000" dirty="0">
              <a:latin typeface="+mj-lt"/>
            </a:endParaRPr>
          </a:p>
        </p:txBody>
      </p:sp>
      <p:sp>
        <p:nvSpPr>
          <p:cNvPr id="3" name="Content Placeholder 2"/>
          <p:cNvSpPr>
            <a:spLocks noGrp="1"/>
          </p:cNvSpPr>
          <p:nvPr>
            <p:ph idx="1"/>
          </p:nvPr>
        </p:nvSpPr>
        <p:spPr>
          <a:xfrm>
            <a:off x="677334" y="2160589"/>
            <a:ext cx="8265944" cy="3880773"/>
          </a:xfrm>
        </p:spPr>
        <p:txBody>
          <a:bodyPr>
            <a:normAutofit fontScale="92500"/>
          </a:bodyPr>
          <a:lstStyle/>
          <a:p>
            <a:pPr algn="just">
              <a:lnSpc>
                <a:spcPct val="150000"/>
              </a:lnSpc>
            </a:pPr>
            <a:r>
              <a:rPr lang="en-GB" dirty="0">
                <a:latin typeface="Arial" panose="020B0604020202020204" pitchFamily="34" charset="0"/>
                <a:cs typeface="Arial" panose="020B0604020202020204" pitchFamily="34" charset="0"/>
              </a:rPr>
              <a:t>Hotel management try to meet its marketing objectives by applying all effective marketing methods. </a:t>
            </a:r>
          </a:p>
          <a:p>
            <a:pPr algn="just">
              <a:lnSpc>
                <a:spcPct val="150000"/>
              </a:lnSpc>
            </a:pPr>
            <a:r>
              <a:rPr lang="en-GB" dirty="0">
                <a:latin typeface="Arial" panose="020B0604020202020204" pitchFamily="34" charset="0"/>
                <a:cs typeface="Arial" panose="020B0604020202020204" pitchFamily="34" charset="0"/>
              </a:rPr>
              <a:t>Management focus over social media marketing campaigns and also campaign run over internet. </a:t>
            </a:r>
          </a:p>
          <a:p>
            <a:pPr algn="just">
              <a:lnSpc>
                <a:spcPct val="150000"/>
              </a:lnSpc>
            </a:pPr>
            <a:r>
              <a:rPr lang="en-GB" dirty="0">
                <a:latin typeface="Arial" panose="020B0604020202020204" pitchFamily="34" charset="0"/>
                <a:cs typeface="Arial" panose="020B0604020202020204" pitchFamily="34" charset="0"/>
              </a:rPr>
              <a:t>Management also give advertisements in radio and television on a seasonal basis to attract its target customer's. </a:t>
            </a:r>
          </a:p>
          <a:p>
            <a:pPr algn="just">
              <a:lnSpc>
                <a:spcPct val="150000"/>
              </a:lnSpc>
            </a:pPr>
            <a:r>
              <a:rPr lang="en-GB" dirty="0">
                <a:latin typeface="Arial" panose="020B0604020202020204" pitchFamily="34" charset="0"/>
                <a:cs typeface="Arial" panose="020B0604020202020204" pitchFamily="34" charset="0"/>
              </a:rPr>
              <a:t>Marketing efforts of the hotel management look well diversified as it project all the specialities of the hotel by projecting all the positive aspects of the hotel. </a:t>
            </a:r>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132849" y="2397512"/>
            <a:ext cx="3059151" cy="3345365"/>
          </a:xfrm>
          <a:prstGeom prst="rect">
            <a:avLst/>
          </a:prstGeom>
        </p:spPr>
      </p:pic>
    </p:spTree>
    <p:extLst>
      <p:ext uri="{BB962C8B-B14F-4D97-AF65-F5344CB8AC3E}">
        <p14:creationId xmlns:p14="http://schemas.microsoft.com/office/powerpoint/2010/main" val="3096344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16437"/>
            <a:ext cx="8596668" cy="5324925"/>
          </a:xfrm>
        </p:spPr>
        <p:txBody>
          <a:bodyPr>
            <a:normAutofit/>
          </a:bodyPr>
          <a:lstStyle/>
          <a:p>
            <a:pPr algn="just">
              <a:lnSpc>
                <a:spcPct val="150000"/>
              </a:lnSpc>
            </a:pPr>
            <a:r>
              <a:rPr lang="en-GB" dirty="0">
                <a:latin typeface="Arial" panose="020B0604020202020204" pitchFamily="34" charset="0"/>
                <a:cs typeface="Arial" panose="020B0604020202020204" pitchFamily="34" charset="0"/>
              </a:rPr>
              <a:t>Hotel management are very keen towards managing hygiene in the hotel premises.</a:t>
            </a:r>
          </a:p>
          <a:p>
            <a:pPr algn="just">
              <a:lnSpc>
                <a:spcPct val="150000"/>
              </a:lnSpc>
            </a:pPr>
            <a:r>
              <a:rPr lang="en-GB" dirty="0">
                <a:latin typeface="Arial" panose="020B0604020202020204" pitchFamily="34" charset="0"/>
                <a:cs typeface="Arial" panose="020B0604020202020204" pitchFamily="34" charset="0"/>
              </a:rPr>
              <a:t> It take control every aspect of the hotel services to be clean and healthy.</a:t>
            </a:r>
          </a:p>
          <a:p>
            <a:pPr algn="just">
              <a:lnSpc>
                <a:spcPct val="150000"/>
              </a:lnSpc>
            </a:pPr>
            <a:r>
              <a:rPr lang="en-GB" dirty="0">
                <a:latin typeface="Arial" panose="020B0604020202020204" pitchFamily="34" charset="0"/>
                <a:cs typeface="Arial" panose="020B0604020202020204" pitchFamily="34" charset="0"/>
              </a:rPr>
              <a:t> All the staffs needs to go through various safety measures by conducting regular drills on daily basis.</a:t>
            </a:r>
          </a:p>
          <a:p>
            <a:pPr algn="just">
              <a:lnSpc>
                <a:spcPct val="150000"/>
              </a:lnSpc>
            </a:pPr>
            <a:r>
              <a:rPr lang="en-GB" dirty="0">
                <a:latin typeface="Arial" panose="020B0604020202020204" pitchFamily="34" charset="0"/>
                <a:cs typeface="Arial" panose="020B0604020202020204" pitchFamily="34" charset="0"/>
              </a:rPr>
              <a:t>Hotel management also ensure all the legislative guidelines by meeting all healthy safety credentials.</a:t>
            </a:r>
          </a:p>
          <a:p>
            <a:pPr algn="just">
              <a:lnSpc>
                <a:spcPct val="150000"/>
              </a:lnSpc>
            </a:pPr>
            <a:r>
              <a:rPr lang="en-GB" dirty="0">
                <a:latin typeface="Arial" panose="020B0604020202020204" pitchFamily="34" charset="0"/>
                <a:cs typeface="Arial" panose="020B0604020202020204" pitchFamily="34" charset="0"/>
              </a:rPr>
              <a:t> Arden Marriott Hotel and Country Club Birmingham's operational machinery is also inspected periodically to maintain the optimum efficiency and to make sure no hazards occur in the hotel due to accidental malfunctioning of used machinery.</a:t>
            </a:r>
          </a:p>
          <a:p>
            <a:pPr algn="just">
              <a:lnSpc>
                <a:spcPct val="150000"/>
              </a:lnSpc>
            </a:pPr>
            <a:endParaRPr lang="en-US" dirty="0"/>
          </a:p>
        </p:txBody>
      </p:sp>
    </p:spTree>
    <p:extLst>
      <p:ext uri="{BB962C8B-B14F-4D97-AF65-F5344CB8AC3E}">
        <p14:creationId xmlns:p14="http://schemas.microsoft.com/office/powerpoint/2010/main" val="8268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GB" sz="4800" b="1" dirty="0">
                <a:solidFill>
                  <a:schemeClr val="tx1"/>
                </a:solidFill>
              </a:rPr>
              <a:t>CONCLUSION</a:t>
            </a:r>
            <a:br>
              <a:rPr lang="en-US" sz="4800" b="1" dirty="0">
                <a:solidFill>
                  <a:schemeClr val="tx1"/>
                </a:solidFill>
              </a:rPr>
            </a:br>
            <a:endParaRPr lang="en-US" sz="4800" dirty="0">
              <a:solidFill>
                <a:schemeClr val="tx1"/>
              </a:solidFill>
            </a:endParaRPr>
          </a:p>
        </p:txBody>
      </p:sp>
      <p:sp>
        <p:nvSpPr>
          <p:cNvPr id="3" name="Content Placeholder 2"/>
          <p:cNvSpPr>
            <a:spLocks noGrp="1"/>
          </p:cNvSpPr>
          <p:nvPr>
            <p:ph idx="1"/>
          </p:nvPr>
        </p:nvSpPr>
        <p:spPr>
          <a:xfrm>
            <a:off x="677334" y="2160589"/>
            <a:ext cx="7964861" cy="3880773"/>
          </a:xfrm>
        </p:spPr>
        <p:txBody>
          <a:bodyPr>
            <a:normAutofit lnSpcReduction="10000"/>
          </a:bodyPr>
          <a:lstStyle/>
          <a:p>
            <a:pPr algn="just">
              <a:lnSpc>
                <a:spcPct val="150000"/>
              </a:lnSpc>
            </a:pPr>
            <a:r>
              <a:rPr lang="en-GB" sz="2400" dirty="0">
                <a:latin typeface="Arial" panose="020B0604020202020204" pitchFamily="34" charset="0"/>
                <a:cs typeface="Arial" panose="020B0604020202020204" pitchFamily="34" charset="0"/>
              </a:rPr>
              <a:t>Through this report we study about background of Arden Marriott Hotel and Country Club Birmingham and its many varied operations and their modes of operating.</a:t>
            </a:r>
          </a:p>
          <a:p>
            <a:pPr algn="just">
              <a:lnSpc>
                <a:spcPct val="150000"/>
              </a:lnSpc>
            </a:pPr>
            <a:r>
              <a:rPr lang="en-GB" sz="2400" dirty="0">
                <a:latin typeface="Arial" panose="020B0604020202020204" pitchFamily="34" charset="0"/>
                <a:cs typeface="Arial" panose="020B0604020202020204" pitchFamily="34" charset="0"/>
              </a:rPr>
              <a:t> It also analyse about the hotel's breakfast menu along with its marketing strategy and safety efforts used to make smarter guest experiences. </a:t>
            </a: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p>
        </p:txBody>
      </p:sp>
      <p:pic>
        <p:nvPicPr>
          <p:cNvPr id="4" name="Picture 3"/>
          <p:cNvPicPr>
            <a:picLocks noChangeAspect="1"/>
          </p:cNvPicPr>
          <p:nvPr/>
        </p:nvPicPr>
        <p:blipFill>
          <a:blip r:embed="rId2"/>
          <a:stretch>
            <a:fillRect/>
          </a:stretch>
        </p:blipFill>
        <p:spPr>
          <a:xfrm>
            <a:off x="9274002" y="2375210"/>
            <a:ext cx="2917998" cy="2935440"/>
          </a:xfrm>
          <a:prstGeom prst="rect">
            <a:avLst/>
          </a:prstGeom>
        </p:spPr>
      </p:pic>
    </p:spTree>
    <p:extLst>
      <p:ext uri="{BB962C8B-B14F-4D97-AF65-F5344CB8AC3E}">
        <p14:creationId xmlns:p14="http://schemas.microsoft.com/office/powerpoint/2010/main" val="84044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97" y="1"/>
            <a:ext cx="8596668" cy="886120"/>
          </a:xfrm>
        </p:spPr>
        <p:txBody>
          <a:bodyPr>
            <a:normAutofit fontScale="90000"/>
          </a:bodyPr>
          <a:lstStyle/>
          <a:p>
            <a:pPr lvl="0"/>
            <a:r>
              <a:rPr lang="en-GB" sz="5400" b="1" dirty="0">
                <a:solidFill>
                  <a:schemeClr val="tx1"/>
                </a:solidFill>
              </a:rPr>
              <a:t>REFERENCES</a:t>
            </a:r>
            <a:endParaRPr lang="en-US" sz="5400" b="1" dirty="0">
              <a:solidFill>
                <a:schemeClr val="tx1"/>
              </a:solidFill>
            </a:endParaRPr>
          </a:p>
        </p:txBody>
      </p:sp>
      <p:sp>
        <p:nvSpPr>
          <p:cNvPr id="3" name="Content Placeholder 2"/>
          <p:cNvSpPr>
            <a:spLocks noGrp="1"/>
          </p:cNvSpPr>
          <p:nvPr>
            <p:ph idx="1"/>
          </p:nvPr>
        </p:nvSpPr>
        <p:spPr>
          <a:xfrm>
            <a:off x="677334" y="1187776"/>
            <a:ext cx="8596668" cy="5670223"/>
          </a:xfrm>
        </p:spPr>
        <p:txBody>
          <a:bodyPr>
            <a:normAutofit fontScale="32500" lnSpcReduction="20000"/>
          </a:bodyPr>
          <a:lstStyle/>
          <a:p>
            <a:pPr algn="just">
              <a:lnSpc>
                <a:spcPct val="170000"/>
              </a:lnSpc>
            </a:pPr>
            <a:r>
              <a:rPr lang="en-GB" sz="3700" dirty="0">
                <a:latin typeface="Arial" panose="020B0604020202020204" pitchFamily="34" charset="0"/>
                <a:cs typeface="Arial" panose="020B0604020202020204" pitchFamily="34" charset="0"/>
              </a:rPr>
              <a:t>Attwood, S., </a:t>
            </a:r>
            <a:r>
              <a:rPr lang="en-GB" sz="3700" dirty="0" err="1">
                <a:latin typeface="Arial" panose="020B0604020202020204" pitchFamily="34" charset="0"/>
                <a:cs typeface="Arial" panose="020B0604020202020204" pitchFamily="34" charset="0"/>
              </a:rPr>
              <a:t>Chesworth</a:t>
            </a:r>
            <a:r>
              <a:rPr lang="en-GB" sz="3700" dirty="0">
                <a:latin typeface="Arial" panose="020B0604020202020204" pitchFamily="34" charset="0"/>
                <a:cs typeface="Arial" panose="020B0604020202020204" pitchFamily="34" charset="0"/>
              </a:rPr>
              <a:t>, S. and Parkin, B.L., 2020. Menu engineering to encourage sustainable food choices when dining out: An online trial of priced-based decoys. </a:t>
            </a:r>
            <a:r>
              <a:rPr lang="en-GB" sz="3700" i="1" dirty="0">
                <a:latin typeface="Arial" panose="020B0604020202020204" pitchFamily="34" charset="0"/>
                <a:cs typeface="Arial" panose="020B0604020202020204" pitchFamily="34" charset="0"/>
              </a:rPr>
              <a:t>Appetite</a:t>
            </a:r>
            <a:r>
              <a:rPr lang="en-GB" sz="3700" dirty="0">
                <a:latin typeface="Arial" panose="020B0604020202020204" pitchFamily="34" charset="0"/>
                <a:cs typeface="Arial" panose="020B0604020202020204" pitchFamily="34" charset="0"/>
              </a:rPr>
              <a:t>, p.104601.</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a:latin typeface="Arial" panose="020B0604020202020204" pitchFamily="34" charset="0"/>
                <a:cs typeface="Arial" panose="020B0604020202020204" pitchFamily="34" charset="0"/>
              </a:rPr>
              <a:t>Barrows, C. and Robinson, M., 2018. Food and Beverage.</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a:latin typeface="Arial" panose="020B0604020202020204" pitchFamily="34" charset="0"/>
                <a:cs typeface="Arial" panose="020B0604020202020204" pitchFamily="34" charset="0"/>
              </a:rPr>
              <a:t>Chaffey, D. and Ellis-Chadwick, F., 2019. </a:t>
            </a:r>
            <a:r>
              <a:rPr lang="en-GB" sz="3700" i="1" dirty="0">
                <a:latin typeface="Arial" panose="020B0604020202020204" pitchFamily="34" charset="0"/>
                <a:cs typeface="Arial" panose="020B0604020202020204" pitchFamily="34" charset="0"/>
              </a:rPr>
              <a:t>Digital marketing</a:t>
            </a:r>
            <a:r>
              <a:rPr lang="en-GB" sz="3700" dirty="0">
                <a:latin typeface="Arial" panose="020B0604020202020204" pitchFamily="34" charset="0"/>
                <a:cs typeface="Arial" panose="020B0604020202020204" pitchFamily="34" charset="0"/>
              </a:rPr>
              <a:t>. Pearson UK.</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err="1">
                <a:latin typeface="Arial" panose="020B0604020202020204" pitchFamily="34" charset="0"/>
                <a:cs typeface="Arial" panose="020B0604020202020204" pitchFamily="34" charset="0"/>
              </a:rPr>
              <a:t>Cvelbar</a:t>
            </a:r>
            <a:r>
              <a:rPr lang="en-GB" sz="3700" dirty="0">
                <a:latin typeface="Arial" panose="020B0604020202020204" pitchFamily="34" charset="0"/>
                <a:cs typeface="Arial" panose="020B0604020202020204" pitchFamily="34" charset="0"/>
              </a:rPr>
              <a:t>, L.K., </a:t>
            </a:r>
            <a:r>
              <a:rPr lang="en-GB" sz="3700" dirty="0" err="1">
                <a:latin typeface="Arial" panose="020B0604020202020204" pitchFamily="34" charset="0"/>
                <a:cs typeface="Arial" panose="020B0604020202020204" pitchFamily="34" charset="0"/>
              </a:rPr>
              <a:t>Grün</a:t>
            </a:r>
            <a:r>
              <a:rPr lang="en-GB" sz="3700" dirty="0">
                <a:latin typeface="Arial" panose="020B0604020202020204" pitchFamily="34" charset="0"/>
                <a:cs typeface="Arial" panose="020B0604020202020204" pitchFamily="34" charset="0"/>
              </a:rPr>
              <a:t>, B. and </a:t>
            </a:r>
            <a:r>
              <a:rPr lang="en-GB" sz="3700" dirty="0" err="1">
                <a:latin typeface="Arial" panose="020B0604020202020204" pitchFamily="34" charset="0"/>
                <a:cs typeface="Arial" panose="020B0604020202020204" pitchFamily="34" charset="0"/>
              </a:rPr>
              <a:t>Dolnicar</a:t>
            </a:r>
            <a:r>
              <a:rPr lang="en-GB" sz="3700" dirty="0">
                <a:latin typeface="Arial" panose="020B0604020202020204" pitchFamily="34" charset="0"/>
                <a:cs typeface="Arial" panose="020B0604020202020204" pitchFamily="34" charset="0"/>
              </a:rPr>
              <a:t>, S., 2017. Which hotel guest segments reuse towels? Selling sustainable tourism services through target marketing. </a:t>
            </a:r>
            <a:r>
              <a:rPr lang="en-GB" sz="3700" i="1" dirty="0">
                <a:latin typeface="Arial" panose="020B0604020202020204" pitchFamily="34" charset="0"/>
                <a:cs typeface="Arial" panose="020B0604020202020204" pitchFamily="34" charset="0"/>
              </a:rPr>
              <a:t>Journal of Sustainable Tourism</a:t>
            </a:r>
            <a:r>
              <a:rPr lang="en-GB" sz="3700" dirty="0">
                <a:latin typeface="Arial" panose="020B0604020202020204" pitchFamily="34" charset="0"/>
                <a:cs typeface="Arial" panose="020B0604020202020204" pitchFamily="34" charset="0"/>
              </a:rPr>
              <a:t>.25(7). pp.921-934.</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a:latin typeface="Arial" panose="020B0604020202020204" pitchFamily="34" charset="0"/>
                <a:cs typeface="Arial" panose="020B0604020202020204" pitchFamily="34" charset="0"/>
              </a:rPr>
              <a:t>Le, H.S., Lee, J.H. and Lee, H.K., 2016. HOTEL SERVICES PREFERENCES ACROSS CULTURES: A CASE STUDY OF APPLYING OPINION MINING ON VIETNAMESE AND AMERICAN ONLINE REVIEWS. </a:t>
            </a:r>
            <a:r>
              <a:rPr lang="en-GB" sz="3700" i="1" dirty="0" err="1">
                <a:latin typeface="Arial" panose="020B0604020202020204" pitchFamily="34" charset="0"/>
                <a:cs typeface="Arial" panose="020B0604020202020204" pitchFamily="34" charset="0"/>
              </a:rPr>
              <a:t>한국경영정보학회</a:t>
            </a:r>
            <a:r>
              <a:rPr lang="en-GB" sz="3700" i="1" dirty="0">
                <a:latin typeface="Arial" panose="020B0604020202020204" pitchFamily="34" charset="0"/>
                <a:cs typeface="Arial" panose="020B0604020202020204" pitchFamily="34" charset="0"/>
              </a:rPr>
              <a:t> </a:t>
            </a:r>
            <a:r>
              <a:rPr lang="en-GB" sz="3700" i="1" dirty="0" err="1">
                <a:latin typeface="Arial" panose="020B0604020202020204" pitchFamily="34" charset="0"/>
                <a:cs typeface="Arial" panose="020B0604020202020204" pitchFamily="34" charset="0"/>
              </a:rPr>
              <a:t>학술대회</a:t>
            </a:r>
            <a:r>
              <a:rPr lang="en-GB" sz="3700" dirty="0">
                <a:latin typeface="Arial" panose="020B0604020202020204" pitchFamily="34" charset="0"/>
                <a:cs typeface="Arial" panose="020B0604020202020204" pitchFamily="34" charset="0"/>
              </a:rPr>
              <a:t>, pp.137-149.</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err="1">
                <a:latin typeface="Arial" panose="020B0604020202020204" pitchFamily="34" charset="0"/>
                <a:cs typeface="Arial" panose="020B0604020202020204" pitchFamily="34" charset="0"/>
              </a:rPr>
              <a:t>Madar</a:t>
            </a:r>
            <a:r>
              <a:rPr lang="en-GB" sz="3700" dirty="0">
                <a:latin typeface="Arial" panose="020B0604020202020204" pitchFamily="34" charset="0"/>
                <a:cs typeface="Arial" panose="020B0604020202020204" pitchFamily="34" charset="0"/>
              </a:rPr>
              <a:t>, A., 2017. Quality-a competitive advantage on the hotel services market. Case study: Marriott Hotels &amp; Resort versus Radisson </a:t>
            </a:r>
            <a:r>
              <a:rPr lang="en-GB" sz="3700" dirty="0" err="1">
                <a:latin typeface="Arial" panose="020B0604020202020204" pitchFamily="34" charset="0"/>
                <a:cs typeface="Arial" panose="020B0604020202020204" pitchFamily="34" charset="0"/>
              </a:rPr>
              <a:t>Blu</a:t>
            </a:r>
            <a:r>
              <a:rPr lang="en-GB" sz="3700" dirty="0">
                <a:latin typeface="Arial" panose="020B0604020202020204" pitchFamily="34" charset="0"/>
                <a:cs typeface="Arial" panose="020B0604020202020204" pitchFamily="34" charset="0"/>
              </a:rPr>
              <a:t>. </a:t>
            </a:r>
            <a:r>
              <a:rPr lang="en-GB" sz="3700" i="1" dirty="0">
                <a:latin typeface="Arial" panose="020B0604020202020204" pitchFamily="34" charset="0"/>
                <a:cs typeface="Arial" panose="020B0604020202020204" pitchFamily="34" charset="0"/>
              </a:rPr>
              <a:t>Bulletin of the </a:t>
            </a:r>
            <a:r>
              <a:rPr lang="en-GB" sz="3700" i="1" dirty="0" err="1">
                <a:latin typeface="Arial" panose="020B0604020202020204" pitchFamily="34" charset="0"/>
                <a:cs typeface="Arial" panose="020B0604020202020204" pitchFamily="34" charset="0"/>
              </a:rPr>
              <a:t>Transilvania</a:t>
            </a:r>
            <a:r>
              <a:rPr lang="en-GB" sz="3700" i="1" dirty="0">
                <a:latin typeface="Arial" panose="020B0604020202020204" pitchFamily="34" charset="0"/>
                <a:cs typeface="Arial" panose="020B0604020202020204" pitchFamily="34" charset="0"/>
              </a:rPr>
              <a:t> University of Brasov. Economic Sciences. Series V</a:t>
            </a:r>
            <a:r>
              <a:rPr lang="en-GB" sz="3700" dirty="0">
                <a:latin typeface="Arial" panose="020B0604020202020204" pitchFamily="34" charset="0"/>
                <a:cs typeface="Arial" panose="020B0604020202020204" pitchFamily="34" charset="0"/>
              </a:rPr>
              <a:t>.</a:t>
            </a:r>
            <a:r>
              <a:rPr lang="en-GB" sz="3700" i="1" dirty="0">
                <a:latin typeface="Arial" panose="020B0604020202020204" pitchFamily="34" charset="0"/>
                <a:cs typeface="Arial" panose="020B0604020202020204" pitchFamily="34" charset="0"/>
              </a:rPr>
              <a:t>10</a:t>
            </a:r>
            <a:r>
              <a:rPr lang="en-GB" sz="3700" dirty="0">
                <a:latin typeface="Arial" panose="020B0604020202020204" pitchFamily="34" charset="0"/>
                <a:cs typeface="Arial" panose="020B0604020202020204" pitchFamily="34" charset="0"/>
              </a:rPr>
              <a:t>(2). pp.141-146.</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err="1">
                <a:latin typeface="Arial" panose="020B0604020202020204" pitchFamily="34" charset="0"/>
                <a:cs typeface="Arial" panose="020B0604020202020204" pitchFamily="34" charset="0"/>
              </a:rPr>
              <a:t>Reinders</a:t>
            </a:r>
            <a:r>
              <a:rPr lang="en-GB" sz="3700" dirty="0">
                <a:latin typeface="Arial" panose="020B0604020202020204" pitchFamily="34" charset="0"/>
                <a:cs typeface="Arial" panose="020B0604020202020204" pitchFamily="34" charset="0"/>
              </a:rPr>
              <a:t>, M.J. and et.al., 2017. Menu-engineering in restaurants-adapting portion sizes on plates to enhance vegetable consumption: a real-life experiment. </a:t>
            </a:r>
            <a:r>
              <a:rPr lang="en-GB" sz="3700" i="1" dirty="0">
                <a:latin typeface="Arial" panose="020B0604020202020204" pitchFamily="34" charset="0"/>
                <a:cs typeface="Arial" panose="020B0604020202020204" pitchFamily="34" charset="0"/>
              </a:rPr>
              <a:t>International journal of behavioural nutrition and physical activity.</a:t>
            </a:r>
            <a:r>
              <a:rPr lang="en-GB" sz="3700" dirty="0">
                <a:latin typeface="Arial" panose="020B0604020202020204" pitchFamily="34" charset="0"/>
                <a:cs typeface="Arial" panose="020B0604020202020204" pitchFamily="34" charset="0"/>
              </a:rPr>
              <a:t> 14(1). p.41.</a:t>
            </a:r>
            <a:endParaRPr lang="en-US" sz="3700" dirty="0">
              <a:latin typeface="Arial" panose="020B0604020202020204" pitchFamily="34" charset="0"/>
              <a:cs typeface="Arial" panose="020B0604020202020204" pitchFamily="34" charset="0"/>
            </a:endParaRPr>
          </a:p>
          <a:p>
            <a:pPr algn="just">
              <a:lnSpc>
                <a:spcPct val="170000"/>
              </a:lnSpc>
            </a:pPr>
            <a:r>
              <a:rPr lang="en-GB" sz="3700" dirty="0">
                <a:latin typeface="Arial" panose="020B0604020202020204" pitchFamily="34" charset="0"/>
                <a:cs typeface="Arial" panose="020B0604020202020204" pitchFamily="34" charset="0"/>
              </a:rPr>
              <a:t>Wang, T.C., Tsai, C.L. and Tang, T.W., 2019. Restorative quality in tourist hotel marketing pictures: Natural and built characteristics. </a:t>
            </a:r>
            <a:r>
              <a:rPr lang="en-GB" sz="3700" i="1" dirty="0">
                <a:latin typeface="Arial" panose="020B0604020202020204" pitchFamily="34" charset="0"/>
                <a:cs typeface="Arial" panose="020B0604020202020204" pitchFamily="34" charset="0"/>
              </a:rPr>
              <a:t>Current Issues in Tourism</a:t>
            </a:r>
            <a:r>
              <a:rPr lang="en-GB" sz="3700" dirty="0">
                <a:latin typeface="Arial" panose="020B0604020202020204" pitchFamily="34" charset="0"/>
                <a:cs typeface="Arial" panose="020B0604020202020204" pitchFamily="34" charset="0"/>
              </a:rPr>
              <a:t>.</a:t>
            </a:r>
            <a:r>
              <a:rPr lang="en-GB" sz="3700" i="1" dirty="0">
                <a:latin typeface="Arial" panose="020B0604020202020204" pitchFamily="34" charset="0"/>
                <a:cs typeface="Arial" panose="020B0604020202020204" pitchFamily="34" charset="0"/>
              </a:rPr>
              <a:t>22</a:t>
            </a:r>
            <a:r>
              <a:rPr lang="en-GB" sz="3700" dirty="0">
                <a:latin typeface="Arial" panose="020B0604020202020204" pitchFamily="34" charset="0"/>
                <a:cs typeface="Arial" panose="020B0604020202020204" pitchFamily="34" charset="0"/>
              </a:rPr>
              <a:t>(14).pp.1679-1685.</a:t>
            </a:r>
            <a:endParaRPr lang="en-US" sz="3700" dirty="0">
              <a:latin typeface="Arial" panose="020B0604020202020204" pitchFamily="34" charset="0"/>
              <a:cs typeface="Arial" panose="020B0604020202020204" pitchFamily="34" charset="0"/>
            </a:endParaRPr>
          </a:p>
          <a:p>
            <a:pPr marL="0" indent="0" algn="just">
              <a:lnSpc>
                <a:spcPct val="170000"/>
              </a:lnSpc>
              <a:buNone/>
            </a:pPr>
            <a:r>
              <a:rPr lang="en-GB" sz="2500" dirty="0">
                <a:latin typeface="Arial" panose="020B0604020202020204" pitchFamily="34" charset="0"/>
                <a:cs typeface="Arial" panose="020B0604020202020204" pitchFamily="34" charset="0"/>
              </a:rPr>
              <a:t> </a:t>
            </a:r>
            <a:endParaRPr lang="en-US" sz="2500" dirty="0">
              <a:latin typeface="Arial" panose="020B0604020202020204" pitchFamily="34" charset="0"/>
              <a:cs typeface="Arial" panose="020B0604020202020204" pitchFamily="34" charset="0"/>
            </a:endParaRPr>
          </a:p>
          <a:p>
            <a:pPr algn="just">
              <a:lnSpc>
                <a:spcPct val="170000"/>
              </a:lnSpc>
            </a:pPr>
            <a:endParaRPr lang="en-US" sz="800" dirty="0"/>
          </a:p>
        </p:txBody>
      </p:sp>
    </p:spTree>
    <p:extLst>
      <p:ext uri="{BB962C8B-B14F-4D97-AF65-F5344CB8AC3E}">
        <p14:creationId xmlns:p14="http://schemas.microsoft.com/office/powerpoint/2010/main" val="8609732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Times new roman">
      <a:majorFont>
        <a:latin typeface="Times New Roman"/>
        <a:ea typeface=""/>
        <a:cs typeface=""/>
      </a:majorFont>
      <a:minorFont>
        <a:latin typeface="Times New Roman"/>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47</TotalTime>
  <Words>1156</Words>
  <Application>Microsoft Office PowerPoint</Application>
  <PresentationFormat>Widescreen</PresentationFormat>
  <Paragraphs>75</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Wingdings 3</vt:lpstr>
      <vt:lpstr>Facet</vt:lpstr>
      <vt:lpstr>Forest of Arden Hotel and Country Club</vt:lpstr>
      <vt:lpstr>Table of Content</vt:lpstr>
      <vt:lpstr>INTRODUCTION </vt:lpstr>
      <vt:lpstr>Hotel Background </vt:lpstr>
      <vt:lpstr>Types of Operations </vt:lpstr>
      <vt:lpstr>Mode of Operations </vt:lpstr>
      <vt:lpstr>PowerPoint Presentation</vt:lpstr>
      <vt:lpstr>Menu and products </vt:lpstr>
      <vt:lpstr>Marketing Efforts </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mihai anghel cristea</cp:lastModifiedBy>
  <cp:revision>8</cp:revision>
  <dcterms:created xsi:type="dcterms:W3CDTF">2020-03-12T00:59:36Z</dcterms:created>
  <dcterms:modified xsi:type="dcterms:W3CDTF">2020-03-13T00:24:39Z</dcterms:modified>
</cp:coreProperties>
</file>