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47.xml" ContentType="application/vnd.openxmlformats-officedocument.presentationml.slide+xml"/>
  <Override PartName="/ppt/slideLayouts/slideLayout57.xml" ContentType="application/vnd.openxmlformats-officedocument.presentationml.slideLayout+xml"/>
  <Override PartName="/ppt/theme/theme5.xml" ContentType="application/vnd.openxmlformats-officedocument.theme+xml"/>
  <Override PartName="/ppt/notesSlides/notesSlide2.xml" ContentType="application/vnd.openxmlformats-officedocument.presentationml.notesSlide+xml"/>
  <Override PartName="/ppt/slides/slide36.xml" ContentType="application/vnd.openxmlformats-officedocument.presentationml.slide+xml"/>
  <Override PartName="/ppt/slideLayouts/slideLayout46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135.xml" ContentType="application/vnd.openxmlformats-officedocument.presentationml.slideLayout+xml"/>
  <Override PartName="/ppt/notesSlides/notesSlide38.xml" ContentType="application/vnd.openxmlformats-officedocument.presentationml.notesSlide+xml"/>
  <Override PartName="/ppt/notesSlides/notesSlide49.xml" ContentType="application/vnd.openxmlformats-officedocument.presentationml.notesSlide+xml"/>
  <Override PartName="/ppt/slides/slide25.xml" ContentType="application/vnd.openxmlformats-officedocument.presentationml.slid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124.xml" ContentType="application/vnd.openxmlformats-officedocument.presentationml.slideLayout+xml"/>
  <Override PartName="/ppt/notesSlides/notesSlide27.xml" ContentType="application/vnd.openxmlformats-officedocument.presentationml.notesSlide+xml"/>
  <Default Extension="xml" ContentType="application/xml"/>
  <Override PartName="/ppt/slides/slide14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113.xml" ContentType="application/vnd.openxmlformats-officedocument.presentationml.slideLayout+xml"/>
  <Override PartName="/ppt/notesSlides/notesSlide16.xml" ContentType="application/vnd.openxmlformats-officedocument.presentationml.notesSlide+xml"/>
  <Override PartName="/ppt/tableStyles.xml" ContentType="application/vnd.openxmlformats-officedocument.presentationml.tableStyles+xml"/>
  <Override PartName="/ppt/slideLayouts/slideLayout102.xml" ContentType="application/vnd.openxmlformats-officedocument.presentationml.slideLayout+xml"/>
  <Override PartName="/ppt/notesSlides/notesSlide41.xml" ContentType="application/vnd.openxmlformats-officedocument.presentationml.notesSlide+xml"/>
  <Override PartName="/ppt/notesSlides/notesSlide52.xml" ContentType="application/vnd.openxmlformats-officedocument.presentationml.notesSlide+xml"/>
  <Override PartName="/ppt/slideMasters/slideMaster8.xml" ContentType="application/vnd.openxmlformats-officedocument.presentationml.slideMaster+xml"/>
  <Override PartName="/ppt/slideMasters/slideMaster11.xml" ContentType="application/vnd.openxmlformats-officedocument.presentationml.slideMaster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slideLayouts/slideLayout87.xml" ContentType="application/vnd.openxmlformats-officedocument.presentationml.slideLayout+xml"/>
  <Override PartName="/ppt/slideLayouts/slideLayout98.xml" ContentType="application/vnd.openxmlformats-officedocument.presentationml.slideLayout+xml"/>
  <Override PartName="/ppt/theme/theme10.xml" ContentType="application/vnd.openxmlformats-officedocument.them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29.xml" ContentType="application/vnd.openxmlformats-officedocument.presentationml.slideLayout+xml"/>
  <Default Extension="png" ContentType="image/png"/>
  <Override PartName="/ppt/slides/slide55.xml" ContentType="application/vnd.openxmlformats-officedocument.presentationml.slide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65.xml" ContentType="application/vnd.openxmlformats-officedocument.presentationml.slideLayout+xml"/>
  <Override PartName="/ppt/slideLayouts/slideLayout107.xml" ContentType="application/vnd.openxmlformats-officedocument.presentationml.slideLayout+xml"/>
  <Override PartName="/ppt/notesSlides/notesSlide57.xml" ContentType="application/vnd.openxmlformats-officedocument.presentationml.notesSlide+xml"/>
  <Override PartName="/ppt/slides/slide33.xml" ContentType="application/vnd.openxmlformats-officedocument.presentationml.slide+xml"/>
  <Override PartName="/ppt/slides/slide44.xml" ContentType="application/vnd.openxmlformats-officedocument.presentationml.slide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90.xml" ContentType="application/vnd.openxmlformats-officedocument.presentationml.slideLayout+xml"/>
  <Override PartName="/ppt/notesSlides/notesSlide46.xml" ContentType="application/vnd.openxmlformats-officedocument.presentationml.notesSlide+xml"/>
  <Override PartName="/ppt/presentation.xml" ContentType="application/vnd.openxmlformats-officedocument.presentationml.slideshow.main+xml"/>
  <Override PartName="/ppt/slides/slide22.xml" ContentType="application/vnd.openxmlformats-officedocument.presentationml.slide+xml"/>
  <Override PartName="/ppt/slideLayouts/slideLayout32.xml" ContentType="application/vnd.openxmlformats-officedocument.presentationml.slideLayout+xml"/>
  <Override PartName="/ppt/slideLayouts/slideLayout132.xml" ContentType="application/vnd.openxmlformats-officedocument.presentationml.slideLayout+xml"/>
  <Override PartName="/ppt/notesSlides/notesSlide24.xml" ContentType="application/vnd.openxmlformats-officedocument.presentationml.notesSlide+xml"/>
  <Override PartName="/ppt/notesSlides/notesSlide3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21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slideMasters/slideMaster5.xml" ContentType="application/vnd.openxmlformats-officedocument.presentationml.slideMaster+xml"/>
  <Override PartName="/ppt/slides/slide49.xml" ContentType="application/vnd.openxmlformats-officedocument.presentationml.slide+xml"/>
  <Override PartName="/ppt/slideLayouts/slideLayout59.xml" ContentType="application/vnd.openxmlformats-officedocument.presentationml.slideLayout+xml"/>
  <Override PartName="/ppt/theme/theme7.xml" ContentType="application/vnd.openxmlformats-officedocument.theme+xml"/>
  <Override PartName="/ppt/notesSlides/notesSlide4.xml" ContentType="application/vnd.openxmlformats-officedocument.presentationml.notesSlide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s/slide5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Layouts/slideLayout55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26.xml" ContentType="application/vnd.openxmlformats-officedocument.presentationml.slideLayout+xml"/>
  <Override PartName="/ppt/notesSlides/notesSlide29.xml" ContentType="application/vnd.openxmlformats-officedocument.presentationml.notesSlide+xml"/>
  <Override PartName="/ppt/notesSlides/notesSlide47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s/slide52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33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36.xml" ContentType="application/vnd.openxmlformats-officedocument.presentationml.notesSlide+xml"/>
  <Default Extension="rels" ContentType="application/vnd.openxmlformats-package.relationships+xml"/>
  <Override PartName="/ppt/slides/slide23.xml" ContentType="application/vnd.openxmlformats-officedocument.presentationml.slide+xml"/>
  <Override PartName="/ppt/slides/slide41.xml" ContentType="application/vnd.openxmlformats-officedocument.presentationml.slide+xml"/>
  <Override PartName="/ppt/slideLayouts/slideLayout2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22.xml" ContentType="application/vnd.openxmlformats-officedocument.presentationml.slideLayout+xml"/>
  <Override PartName="/ppt/notesSlides/notesSlide25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54.xml" ContentType="application/vnd.openxmlformats-officedocument.presentationml.notesSlide+xml"/>
  <Override PartName="/ppt/slides/slide12.xml" ContentType="application/vnd.openxmlformats-officedocument.presentationml.slide+xml"/>
  <Override PartName="/ppt/slides/slide30.xml" ContentType="application/vnd.openxmlformats-officedocument.presentationml.slide+xml"/>
  <Override PartName="/ppt/slideLayouts/slideLayout1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32.xml" ContentType="application/vnd.openxmlformats-officedocument.presentationml.notesSlide+xml"/>
  <Override PartName="/ppt/slideLayouts/slideLayout100.xml" ContentType="application/vnd.openxmlformats-officedocument.presentationml.slideLayout+xml"/>
  <Override PartName="/ppt/notesSlides/notesSlide9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50.xml" ContentType="application/vnd.openxmlformats-officedocument.presentationml.notesSlide+xml"/>
  <Override PartName="/ppt/slideMasters/slideMaster6.xml" ContentType="application/vnd.openxmlformats-officedocument.presentationml.slideMaster+xml"/>
  <Override PartName="/ppt/slideLayouts/slideLayout89.xml" ContentType="application/vnd.openxmlformats-officedocument.presentationml.slideLayout+xml"/>
  <Override PartName="/ppt/theme/theme8.xml" ContentType="application/vnd.openxmlformats-officedocument.theme+xml"/>
  <Override PartName="/ppt/theme/theme12.xml" ContentType="application/vnd.openxmlformats-officedocument.them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78.xml" ContentType="application/vnd.openxmlformats-officedocument.presentationml.slideLayout+xml"/>
  <Override PartName="/ppt/notesSlides/notesSlide5.xml" ContentType="application/vnd.openxmlformats-officedocument.presentationml.notesSlide+xml"/>
  <Override PartName="/ppt/slideMasters/slideMaster2.xml" ContentType="application/vnd.openxmlformats-officedocument.presentationml.slideMaster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57.xml" ContentType="application/vnd.openxmlformats-officedocument.presentationml.slide+xml"/>
  <Override PartName="/ppt/slideLayouts/slideLayout3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3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46.xml" ContentType="application/vnd.openxmlformats-officedocument.presentationml.slide+xml"/>
  <Override PartName="/ppt/slideLayouts/slideLayout5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notesSlides/notesSlide19.xml" ContentType="application/vnd.openxmlformats-officedocument.presentationml.notesSlide+xml"/>
  <Override PartName="/ppt/notesSlides/notesSlide48.xml" ContentType="application/vnd.openxmlformats-officedocument.presentationml.notesSlide+xml"/>
  <Override PartName="/ppt/slides/slide24.xml" ContentType="application/vnd.openxmlformats-officedocument.presentationml.slide+xml"/>
  <Override PartName="/ppt/slides/slide35.xml" ContentType="application/vnd.openxmlformats-officedocument.presentationml.slide+xml"/>
  <Override PartName="/ppt/slides/slide53.xml" ContentType="application/vnd.openxmlformats-officedocument.presentationml.slide+xml"/>
  <Override PartName="/ppt/slideLayouts/slideLayout16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34.xml" ContentType="application/vnd.openxmlformats-officedocument.presentationml.slideLayout+xml"/>
  <Default Extension="jpeg" ContentType="image/jpeg"/>
  <Override PartName="/ppt/notesSlides/notesSlide37.xml" ContentType="application/vnd.openxmlformats-officedocument.presentationml.notesSlide+xml"/>
  <Override PartName="/ppt/notesSlides/notesSlide55.xml" ContentType="application/vnd.openxmlformats-officedocument.presentationml.notesSlide+xml"/>
  <Override PartName="/ppt/slides/slide13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44.xml" ContentType="application/vnd.openxmlformats-officedocument.presentationml.notes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30.xml" ContentType="application/vnd.openxmlformats-officedocument.presentationml.slideLayout+xml"/>
  <Override PartName="/ppt/notesSlides/notesSlide2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40.xml" ContentType="application/vnd.openxmlformats-officedocument.presentationml.notesSlide+xml"/>
  <Override PartName="/ppt/slideMasters/slideMaster7.xml" ContentType="application/vnd.openxmlformats-officedocument.presentationml.slideMaster+xml"/>
  <Override PartName="/ppt/slideMasters/slideMaster10.xml" ContentType="application/vnd.openxmlformats-officedocument.presentationml.slideMaster+xml"/>
  <Override PartName="/ppt/theme/theme9.xml" ContentType="application/vnd.openxmlformats-officedocument.them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slideLayouts/slideLayout6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s/slide29.xml" ContentType="application/vnd.openxmlformats-officedocument.presentationml.slide+xml"/>
  <Override PartName="/ppt/slideLayouts/slideLayout39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54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106.xml" ContentType="application/vnd.openxmlformats-officedocument.presentationml.slideLayout+xml"/>
  <Override PartName="/ppt/notesSlides/notesSlide45.xml" ContentType="application/vnd.openxmlformats-officedocument.presentationml.notesSlide+xml"/>
  <Override PartName="/ppt/notesSlides/notesSlide56.xml" ContentType="application/vnd.openxmlformats-officedocument.presentationml.notesSlide+xml"/>
  <Override PartName="/ppt/slides/slide32.xml" ContentType="application/vnd.openxmlformats-officedocument.presentationml.slide+xml"/>
  <Override PartName="/ppt/slideLayouts/slideLayout42.xml" ContentType="application/vnd.openxmlformats-officedocument.presentationml.slideLayout+xml"/>
  <Override PartName="/ppt/slideLayouts/slideLayout131.xml" ContentType="application/vnd.openxmlformats-officedocument.presentationml.slideLayout+xml"/>
  <Override PartName="/ppt/notesSlides/notesSlide34.xml" ContentType="application/vnd.openxmlformats-officedocument.presentationml.notesSlide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20.xml" ContentType="application/vnd.openxmlformats-officedocument.presentationml.slideLayout+xml"/>
  <Override PartName="/ppt/notesSlides/notesSlide23.xml" ContentType="application/vnd.openxmlformats-officedocument.presentationml.notesSlide+xml"/>
  <Override PartName="/ppt/notesSlides/notesSlide12.xml" ContentType="application/vnd.openxmlformats-officedocument.presentationml.notesSlide+xml"/>
  <Override PartName="/ppt/slideMasters/slideMaster4.xml" ContentType="application/vnd.openxmlformats-officedocument.presentationml.slideMaster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69.xml" ContentType="application/vnd.openxmlformats-officedocument.presentationml.slideLayout+xml"/>
  <Override PartName="/ppt/theme/theme6.xml" ContentType="application/vnd.openxmlformats-officedocument.theme+xml"/>
  <Override PartName="/ppt/slides/slide48.xml" ContentType="application/vnd.openxmlformats-officedocument.presentationml.slide+xml"/>
  <Override PartName="/ppt/slideLayouts/slideLayout58.xml" ContentType="application/vnd.openxmlformats-officedocument.presentationml.slideLayout+xml"/>
  <Override PartName="/ppt/notesSlides/notesSlide3.xml" ContentType="application/vnd.openxmlformats-officedocument.presentationml.notes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3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136.xml" ContentType="application/vnd.openxmlformats-officedocument.presentationml.slideLayout+xml"/>
  <Override PartName="/ppt/notesSlides/notesSlide3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slides/slide51.xml" ContentType="application/vnd.openxmlformats-officedocument.presentationml.slide+xml"/>
  <Override PartName="/ppt/slideLayouts/slideLayout14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103.xml" ContentType="application/vnd.openxmlformats-officedocument.presentationml.slideLayout+xml"/>
  <Override PartName="/ppt/notesSlides/notesSlide53.xml" ContentType="application/vnd.openxmlformats-officedocument.presentationml.notesSlide+xml"/>
  <Override PartName="/ppt/slides/slide40.xml" ContentType="application/vnd.openxmlformats-officedocument.presentationml.slide+xml"/>
  <Override PartName="/ppt/slideLayouts/slideLayout50.xml" ContentType="application/vnd.openxmlformats-officedocument.presentationml.slideLayout+xml"/>
  <Override PartName="/ppt/notesSlides/notesSlide42.xml" ContentType="application/vnd.openxmlformats-officedocument.presentationml.notesSlide+xml"/>
  <Override PartName="/ppt/slideMasters/slideMaster9.xml" ContentType="application/vnd.openxmlformats-officedocument.presentationml.slideMaster+xml"/>
  <Default Extension="gif" ContentType="image/gif"/>
  <Override PartName="/ppt/notesSlides/notesSlide8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slideLayouts/slideLayout99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11.xml" ContentType="application/vnd.openxmlformats-officedocument.them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5" r:id="rId3"/>
    <p:sldMasterId id="2147483701" r:id="rId4"/>
    <p:sldMasterId id="2147483713" r:id="rId5"/>
    <p:sldMasterId id="2147483726" r:id="rId6"/>
    <p:sldMasterId id="2147483743" r:id="rId7"/>
    <p:sldMasterId id="2147483756" r:id="rId8"/>
    <p:sldMasterId id="2147483770" r:id="rId9"/>
    <p:sldMasterId id="2147483782" r:id="rId10"/>
    <p:sldMasterId id="2147483795" r:id="rId11"/>
  </p:sldMasterIdLst>
  <p:notesMasterIdLst>
    <p:notesMasterId r:id="rId69"/>
  </p:notesMasterIdLst>
  <p:sldIdLst>
    <p:sldId id="257" r:id="rId12"/>
    <p:sldId id="260" r:id="rId13"/>
    <p:sldId id="317" r:id="rId14"/>
    <p:sldId id="318" r:id="rId15"/>
    <p:sldId id="320" r:id="rId16"/>
    <p:sldId id="319" r:id="rId17"/>
    <p:sldId id="321" r:id="rId18"/>
    <p:sldId id="322" r:id="rId19"/>
    <p:sldId id="323" r:id="rId20"/>
    <p:sldId id="326" r:id="rId21"/>
    <p:sldId id="333" r:id="rId22"/>
    <p:sldId id="334" r:id="rId23"/>
    <p:sldId id="335" r:id="rId24"/>
    <p:sldId id="336" r:id="rId25"/>
    <p:sldId id="337" r:id="rId26"/>
    <p:sldId id="293" r:id="rId27"/>
    <p:sldId id="296" r:id="rId28"/>
    <p:sldId id="303" r:id="rId29"/>
    <p:sldId id="304" r:id="rId30"/>
    <p:sldId id="307" r:id="rId31"/>
    <p:sldId id="309" r:id="rId32"/>
    <p:sldId id="297" r:id="rId33"/>
    <p:sldId id="264" r:id="rId34"/>
    <p:sldId id="265" r:id="rId35"/>
    <p:sldId id="266" r:id="rId36"/>
    <p:sldId id="268" r:id="rId37"/>
    <p:sldId id="283" r:id="rId38"/>
    <p:sldId id="284" r:id="rId39"/>
    <p:sldId id="308" r:id="rId40"/>
    <p:sldId id="261" r:id="rId41"/>
    <p:sldId id="285" r:id="rId42"/>
    <p:sldId id="279" r:id="rId43"/>
    <p:sldId id="280" r:id="rId44"/>
    <p:sldId id="338" r:id="rId45"/>
    <p:sldId id="298" r:id="rId46"/>
    <p:sldId id="299" r:id="rId47"/>
    <p:sldId id="300" r:id="rId48"/>
    <p:sldId id="301" r:id="rId49"/>
    <p:sldId id="302" r:id="rId50"/>
    <p:sldId id="339" r:id="rId51"/>
    <p:sldId id="375" r:id="rId52"/>
    <p:sldId id="374" r:id="rId53"/>
    <p:sldId id="340" r:id="rId54"/>
    <p:sldId id="350" r:id="rId55"/>
    <p:sldId id="312" r:id="rId56"/>
    <p:sldId id="286" r:id="rId57"/>
    <p:sldId id="292" r:id="rId58"/>
    <p:sldId id="288" r:id="rId59"/>
    <p:sldId id="376" r:id="rId60"/>
    <p:sldId id="352" r:id="rId61"/>
    <p:sldId id="359" r:id="rId62"/>
    <p:sldId id="360" r:id="rId63"/>
    <p:sldId id="361" r:id="rId64"/>
    <p:sldId id="362" r:id="rId65"/>
    <p:sldId id="366" r:id="rId66"/>
    <p:sldId id="371" r:id="rId67"/>
    <p:sldId id="372" r:id="rId6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57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2.xml"/><Relationship Id="rId18" Type="http://schemas.openxmlformats.org/officeDocument/2006/relationships/slide" Target="slides/slide7.xml"/><Relationship Id="rId26" Type="http://schemas.openxmlformats.org/officeDocument/2006/relationships/slide" Target="slides/slide15.xml"/><Relationship Id="rId39" Type="http://schemas.openxmlformats.org/officeDocument/2006/relationships/slide" Target="slides/slide28.xml"/><Relationship Id="rId21" Type="http://schemas.openxmlformats.org/officeDocument/2006/relationships/slide" Target="slides/slide10.xml"/><Relationship Id="rId34" Type="http://schemas.openxmlformats.org/officeDocument/2006/relationships/slide" Target="slides/slide23.xml"/><Relationship Id="rId42" Type="http://schemas.openxmlformats.org/officeDocument/2006/relationships/slide" Target="slides/slide31.xml"/><Relationship Id="rId47" Type="http://schemas.openxmlformats.org/officeDocument/2006/relationships/slide" Target="slides/slide36.xml"/><Relationship Id="rId50" Type="http://schemas.openxmlformats.org/officeDocument/2006/relationships/slide" Target="slides/slide39.xml"/><Relationship Id="rId55" Type="http://schemas.openxmlformats.org/officeDocument/2006/relationships/slide" Target="slides/slide44.xml"/><Relationship Id="rId63" Type="http://schemas.openxmlformats.org/officeDocument/2006/relationships/slide" Target="slides/slide52.xml"/><Relationship Id="rId68" Type="http://schemas.openxmlformats.org/officeDocument/2006/relationships/slide" Target="slides/slide57.xml"/><Relationship Id="rId7" Type="http://schemas.openxmlformats.org/officeDocument/2006/relationships/slideMaster" Target="slideMasters/slideMaster7.xml"/><Relationship Id="rId71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5.xml"/><Relationship Id="rId29" Type="http://schemas.openxmlformats.org/officeDocument/2006/relationships/slide" Target="slides/slide18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13.xml"/><Relationship Id="rId32" Type="http://schemas.openxmlformats.org/officeDocument/2006/relationships/slide" Target="slides/slide21.xml"/><Relationship Id="rId37" Type="http://schemas.openxmlformats.org/officeDocument/2006/relationships/slide" Target="slides/slide26.xml"/><Relationship Id="rId40" Type="http://schemas.openxmlformats.org/officeDocument/2006/relationships/slide" Target="slides/slide29.xml"/><Relationship Id="rId45" Type="http://schemas.openxmlformats.org/officeDocument/2006/relationships/slide" Target="slides/slide34.xml"/><Relationship Id="rId53" Type="http://schemas.openxmlformats.org/officeDocument/2006/relationships/slide" Target="slides/slide42.xml"/><Relationship Id="rId58" Type="http://schemas.openxmlformats.org/officeDocument/2006/relationships/slide" Target="slides/slide47.xml"/><Relationship Id="rId66" Type="http://schemas.openxmlformats.org/officeDocument/2006/relationships/slide" Target="slides/slide55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4.xml"/><Relationship Id="rId23" Type="http://schemas.openxmlformats.org/officeDocument/2006/relationships/slide" Target="slides/slide12.xml"/><Relationship Id="rId28" Type="http://schemas.openxmlformats.org/officeDocument/2006/relationships/slide" Target="slides/slide17.xml"/><Relationship Id="rId36" Type="http://schemas.openxmlformats.org/officeDocument/2006/relationships/slide" Target="slides/slide25.xml"/><Relationship Id="rId49" Type="http://schemas.openxmlformats.org/officeDocument/2006/relationships/slide" Target="slides/slide38.xml"/><Relationship Id="rId57" Type="http://schemas.openxmlformats.org/officeDocument/2006/relationships/slide" Target="slides/slide46.xml"/><Relationship Id="rId61" Type="http://schemas.openxmlformats.org/officeDocument/2006/relationships/slide" Target="slides/slide50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8.xml"/><Relationship Id="rId31" Type="http://schemas.openxmlformats.org/officeDocument/2006/relationships/slide" Target="slides/slide20.xml"/><Relationship Id="rId44" Type="http://schemas.openxmlformats.org/officeDocument/2006/relationships/slide" Target="slides/slide33.xml"/><Relationship Id="rId52" Type="http://schemas.openxmlformats.org/officeDocument/2006/relationships/slide" Target="slides/slide41.xml"/><Relationship Id="rId60" Type="http://schemas.openxmlformats.org/officeDocument/2006/relationships/slide" Target="slides/slide49.xml"/><Relationship Id="rId65" Type="http://schemas.openxmlformats.org/officeDocument/2006/relationships/slide" Target="slides/slide54.xml"/><Relationship Id="rId73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3.xml"/><Relationship Id="rId22" Type="http://schemas.openxmlformats.org/officeDocument/2006/relationships/slide" Target="slides/slide11.xml"/><Relationship Id="rId27" Type="http://schemas.openxmlformats.org/officeDocument/2006/relationships/slide" Target="slides/slide16.xml"/><Relationship Id="rId30" Type="http://schemas.openxmlformats.org/officeDocument/2006/relationships/slide" Target="slides/slide19.xml"/><Relationship Id="rId35" Type="http://schemas.openxmlformats.org/officeDocument/2006/relationships/slide" Target="slides/slide24.xml"/><Relationship Id="rId43" Type="http://schemas.openxmlformats.org/officeDocument/2006/relationships/slide" Target="slides/slide32.xml"/><Relationship Id="rId48" Type="http://schemas.openxmlformats.org/officeDocument/2006/relationships/slide" Target="slides/slide37.xml"/><Relationship Id="rId56" Type="http://schemas.openxmlformats.org/officeDocument/2006/relationships/slide" Target="slides/slide45.xml"/><Relationship Id="rId64" Type="http://schemas.openxmlformats.org/officeDocument/2006/relationships/slide" Target="slides/slide53.xml"/><Relationship Id="rId69" Type="http://schemas.openxmlformats.org/officeDocument/2006/relationships/notesMaster" Target="notesMasters/notesMaster1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40.xml"/><Relationship Id="rId72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1.xml"/><Relationship Id="rId17" Type="http://schemas.openxmlformats.org/officeDocument/2006/relationships/slide" Target="slides/slide6.xml"/><Relationship Id="rId25" Type="http://schemas.openxmlformats.org/officeDocument/2006/relationships/slide" Target="slides/slide14.xml"/><Relationship Id="rId33" Type="http://schemas.openxmlformats.org/officeDocument/2006/relationships/slide" Target="slides/slide22.xml"/><Relationship Id="rId38" Type="http://schemas.openxmlformats.org/officeDocument/2006/relationships/slide" Target="slides/slide27.xml"/><Relationship Id="rId46" Type="http://schemas.openxmlformats.org/officeDocument/2006/relationships/slide" Target="slides/slide35.xml"/><Relationship Id="rId59" Type="http://schemas.openxmlformats.org/officeDocument/2006/relationships/slide" Target="slides/slide48.xml"/><Relationship Id="rId67" Type="http://schemas.openxmlformats.org/officeDocument/2006/relationships/slide" Target="slides/slide56.xml"/><Relationship Id="rId20" Type="http://schemas.openxmlformats.org/officeDocument/2006/relationships/slide" Target="slides/slide9.xml"/><Relationship Id="rId41" Type="http://schemas.openxmlformats.org/officeDocument/2006/relationships/slide" Target="slides/slide30.xml"/><Relationship Id="rId54" Type="http://schemas.openxmlformats.org/officeDocument/2006/relationships/slide" Target="slides/slide43.xml"/><Relationship Id="rId62" Type="http://schemas.openxmlformats.org/officeDocument/2006/relationships/slide" Target="slides/slide51.xml"/><Relationship Id="rId7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CCDF17-921E-425B-A0AE-D8A2C61FE003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A9B5DF-B069-4070-897C-24CE31A2D767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igitalegypt.ucl.ac.uk/bibliography.html" TargetMode="External"/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64D469-5B43-47B0-9FBB-03C40A6E17D6}" type="slidenum">
              <a:rPr lang="en-US">
                <a:solidFill>
                  <a:prstClr val="black"/>
                </a:solidFill>
              </a:rPr>
              <a:pPr/>
              <a:t>1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A9B5DF-B069-4070-897C-24CE31A2D767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A9B5DF-B069-4070-897C-24CE31A2D767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Google maps: http://maps.google.co.uk/maps?hl=en&amp;q=egypt&amp;um=1&amp;ie=UTF-8&amp;sa=N&amp;tab=wl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A9B5DF-B069-4070-897C-24CE31A2D767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de-DE" dirty="0" smtClean="0"/>
              <a:t>http://www.egypt.travel/uploads/images/ancient_egypt_EN_1.gif (rechts); http://www.nga.gov/exhibitions/2002/egypt/egyptmap.shtm (links)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039BC6-5649-40C7-980F-2D9B78F31930}" type="slidenum">
              <a:rPr lang="de-DE" smtClean="0">
                <a:solidFill>
                  <a:prstClr val="black"/>
                </a:solidFill>
              </a:rPr>
              <a:pPr/>
              <a:t>5</a:t>
            </a:fld>
            <a:endParaRPr lang="de-DE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de-DE" dirty="0" smtClean="0"/>
              <a:t>http://homepages.tcp.co.uk/~nicholson/egypt/nilemap.html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039BC6-5649-40C7-980F-2D9B78F31930}" type="slidenum">
              <a:rPr lang="de-DE" smtClean="0">
                <a:solidFill>
                  <a:prstClr val="black"/>
                </a:solidFill>
              </a:rPr>
              <a:pPr/>
              <a:t>6</a:t>
            </a:fld>
            <a:endParaRPr lang="de-DE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de-DE" dirty="0" smtClean="0"/>
              <a:t>http://homepages.tcp.co.uk/~nicholson/egypt/nilebank.html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039BC6-5649-40C7-980F-2D9B78F31930}" type="slidenum">
              <a:rPr lang="de-DE" smtClean="0">
                <a:solidFill>
                  <a:prstClr val="black"/>
                </a:solidFill>
              </a:rPr>
              <a:pPr/>
              <a:t>7</a:t>
            </a:fld>
            <a:endParaRPr lang="de-DE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de-DE" dirty="0" smtClean="0"/>
              <a:t>http://homepages.tcp.co.uk/~nicholson/egypt/nilebank.html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039BC6-5649-40C7-980F-2D9B78F31930}" type="slidenum">
              <a:rPr lang="de-DE" smtClean="0">
                <a:solidFill>
                  <a:prstClr val="black"/>
                </a:solidFill>
              </a:rPr>
              <a:pPr/>
              <a:t>8</a:t>
            </a:fld>
            <a:endParaRPr lang="de-DE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de-DE" dirty="0" smtClean="0"/>
              <a:t>http://www.civilization.ca/CIVIL/EGYPT/egcgeo1e.html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039BC6-5649-40C7-980F-2D9B78F31930}" type="slidenum">
              <a:rPr lang="de-DE" smtClean="0">
                <a:solidFill>
                  <a:prstClr val="black"/>
                </a:solidFill>
              </a:rPr>
              <a:pPr/>
              <a:t>9</a:t>
            </a:fld>
            <a:endParaRPr lang="de-DE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039BC6-5649-40C7-980F-2D9B78F31930}" type="slidenum">
              <a:rPr lang="de-DE" smtClean="0">
                <a:solidFill>
                  <a:prstClr val="black"/>
                </a:solidFill>
              </a:rPr>
              <a:pPr/>
              <a:t>10</a:t>
            </a:fld>
            <a:endParaRPr lang="de-DE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B6C9C7-4B27-476C-927D-9090669FC3DA}" type="slidenum">
              <a:rPr lang="en-US" smtClean="0">
                <a:solidFill>
                  <a:prstClr val="black"/>
                </a:solidFill>
              </a:rPr>
              <a:pPr/>
              <a:t>11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B6C9C7-4B27-476C-927D-9090669FC3DA}" type="slidenum">
              <a:rPr lang="en-US" smtClean="0">
                <a:solidFill>
                  <a:prstClr val="black"/>
                </a:solidFill>
              </a:rPr>
              <a:pPr/>
              <a:t>12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B6C9C7-4B27-476C-927D-9090669FC3DA}" type="slidenum">
              <a:rPr lang="en-US" smtClean="0">
                <a:solidFill>
                  <a:prstClr val="black"/>
                </a:solidFill>
              </a:rPr>
              <a:pPr/>
              <a:t>13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B6C9C7-4B27-476C-927D-9090669FC3DA}" type="slidenum">
              <a:rPr lang="en-US" smtClean="0">
                <a:solidFill>
                  <a:prstClr val="black"/>
                </a:solidFill>
              </a:rPr>
              <a:pPr/>
              <a:t>14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A9B5DF-B069-4070-897C-24CE31A2D767}" type="slidenum">
              <a:rPr lang="en-US" smtClean="0"/>
              <a:pPr/>
              <a:t>15</a:t>
            </a:fld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Shaw: Oxford History, 22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A9B5DF-B069-4070-897C-24CE31A2D767}" type="slidenum">
              <a:rPr lang="en-US" smtClean="0"/>
              <a:pPr/>
              <a:t>16</a:t>
            </a:fld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A9B5DF-B069-4070-897C-24CE31A2D767}" type="slidenum">
              <a:rPr lang="en-US" smtClean="0"/>
              <a:pPr/>
              <a:t>17</a:t>
            </a:fld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http://www.digitalegypt.ucl.ac.uk/chronology/index.html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A9B5DF-B069-4070-897C-24CE31A2D767}" type="slidenum">
              <a:rPr lang="en-US" smtClean="0"/>
              <a:pPr/>
              <a:t>18</a:t>
            </a:fld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http://www.digitalegypt.ucl.ac.uk/paleo/index.html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A9B5DF-B069-4070-897C-24CE31A2D767}" type="slidenum">
              <a:rPr lang="en-US" smtClean="0"/>
              <a:pPr/>
              <a:t>19</a:t>
            </a:fld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http://www.digitalegypt.ucl.ac.uk/fayum/fneolithic.html#Komk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A9B5DF-B069-4070-897C-24CE31A2D767}" type="slidenum">
              <a:rPr lang="en-US" smtClean="0"/>
              <a:pPr/>
              <a:t>20</a:t>
            </a:fld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http://www.digitalegypt.ucl.ac.uk/badari/badarian.html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A9B5DF-B069-4070-897C-24CE31A2D767}" type="slidenum">
              <a:rPr lang="en-US" smtClean="0"/>
              <a:pPr/>
              <a:t>21</a:t>
            </a:fld>
            <a:endParaRPr 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Wenke</a:t>
            </a:r>
            <a:r>
              <a:rPr lang="en-GB" dirty="0" smtClean="0"/>
              <a:t>:</a:t>
            </a:r>
            <a:r>
              <a:rPr lang="en-GB" baseline="0" dirty="0" smtClean="0"/>
              <a:t> Ancient Egyptian State, 184</a:t>
            </a:r>
          </a:p>
          <a:p>
            <a:r>
              <a:rPr lang="en-US" dirty="0" smtClean="0"/>
              <a:t>http://www.britishmuseum.org/explore/young_explorers-1/discover/museum_explorer/ancient_egypt/warfare/the_battlefield_palette.aspx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A9B5DF-B069-4070-897C-24CE31A2D767}" type="slidenum">
              <a:rPr lang="en-US" smtClean="0"/>
              <a:pPr/>
              <a:t>22</a:t>
            </a:fld>
            <a:endParaRPr 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3BBE5C-9E9D-48FE-8BCC-E4D1C46F6917}" type="slidenum">
              <a:rPr lang="en-US" smtClean="0">
                <a:solidFill>
                  <a:prstClr val="black"/>
                </a:solidFill>
              </a:rPr>
              <a:pPr/>
              <a:t>23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3BBE5C-9E9D-48FE-8BCC-E4D1C46F6917}" type="slidenum">
              <a:rPr lang="en-US" smtClean="0">
                <a:solidFill>
                  <a:prstClr val="black"/>
                </a:solidFill>
              </a:rPr>
              <a:pPr/>
              <a:t>24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3BBE5C-9E9D-48FE-8BCC-E4D1C46F6917}" type="slidenum">
              <a:rPr lang="en-US" smtClean="0">
                <a:solidFill>
                  <a:prstClr val="black"/>
                </a:solidFill>
              </a:rPr>
              <a:pPr/>
              <a:t>25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3BBE5C-9E9D-48FE-8BCC-E4D1C46F6917}" type="slidenum">
              <a:rPr lang="en-US" smtClean="0">
                <a:solidFill>
                  <a:prstClr val="black"/>
                </a:solidFill>
              </a:rPr>
              <a:pPr/>
              <a:t>26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mtClean="0"/>
              <a:t>http://www.digitalegypt.ucl.ac.uk/3d/hemamieh.html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4F746A-5DED-4518-83C4-C4FE596016FA}" type="slidenum">
              <a:rPr lang="de-DE" smtClean="0">
                <a:solidFill>
                  <a:prstClr val="black"/>
                </a:solidFill>
              </a:rPr>
              <a:pPr/>
              <a:t>27</a:t>
            </a:fld>
            <a:endParaRPr lang="de-DE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de-DE" dirty="0" smtClean="0"/>
              <a:t>http://www.digitalegypt.ucl.ac.uk/naqada/southtown/plan.html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4F746A-5DED-4518-83C4-C4FE596016FA}" type="slidenum">
              <a:rPr lang="de-DE" smtClean="0">
                <a:solidFill>
                  <a:prstClr val="black"/>
                </a:solidFill>
              </a:rPr>
              <a:pPr/>
              <a:t>28</a:t>
            </a:fld>
            <a:endParaRPr lang="de-DE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http://www.digitalegypt.ucl.ac.uk/naqadan/map.html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A9B5DF-B069-4070-897C-24CE31A2D767}" type="slidenum">
              <a:rPr lang="en-US" smtClean="0"/>
              <a:pPr/>
              <a:t>29</a:t>
            </a:fld>
            <a:endParaRPr lang="en-US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http://www.digitalegypt.ucl.ac.uk/hierakonpolis/tomb100/index.html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3BBE5C-9E9D-48FE-8BCC-E4D1C46F6917}" type="slidenum">
              <a:rPr lang="en-US" smtClean="0">
                <a:solidFill>
                  <a:prstClr val="black"/>
                </a:solidFill>
              </a:rPr>
              <a:pPr/>
              <a:t>30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http://www.digitalegypt.ucl.ac.uk/hierakonpolis/tomb100/index.html</a:t>
            </a:r>
          </a:p>
          <a:p>
            <a:r>
              <a:rPr lang="en-US" dirty="0" smtClean="0"/>
              <a:t>http://wadsworth.com/art_d/templates/student_resources/0495004782_kleiner/studyguide/ch03w/ch03_2.html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3BBE5C-9E9D-48FE-8BCC-E4D1C46F6917}" type="slidenum">
              <a:rPr lang="en-US" smtClean="0">
                <a:solidFill>
                  <a:prstClr val="black"/>
                </a:solidFill>
              </a:rPr>
              <a:pPr/>
              <a:t>31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3BBE5C-9E9D-48FE-8BCC-E4D1C46F6917}" type="slidenum">
              <a:rPr lang="en-US" smtClean="0">
                <a:solidFill>
                  <a:prstClr val="black"/>
                </a:solidFill>
              </a:rPr>
              <a:pPr/>
              <a:t>32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3BBE5C-9E9D-48FE-8BCC-E4D1C46F6917}" type="slidenum">
              <a:rPr lang="en-US" smtClean="0">
                <a:solidFill>
                  <a:prstClr val="black"/>
                </a:solidFill>
              </a:rPr>
              <a:pPr/>
              <a:t>33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http://www.digitalegypt.ucl.ac.uk/naqadan/map.html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A9B5DF-B069-4070-897C-24CE31A2D767}" type="slidenum">
              <a:rPr lang="en-US" smtClean="0"/>
              <a:pPr/>
              <a:t>34</a:t>
            </a:fld>
            <a:endParaRPr lang="en-US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de-DE" dirty="0" smtClean="0"/>
              <a:t>http://www.digitalegypt.ucl.ac.uk/foreignrelations/negadepotteryinpalestine.html</a:t>
            </a:r>
          </a:p>
          <a:p>
            <a:r>
              <a:rPr lang="de-DE" dirty="0" smtClean="0">
                <a:hlinkClick r:id="rId3" action="ppaction://hlinkfile"/>
              </a:rPr>
              <a:t>Andelkovic 1995</a:t>
            </a:r>
            <a:r>
              <a:rPr lang="de-DE" dirty="0" smtClean="0"/>
              <a:t>: 68-69 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3BCB0-4BA6-43DD-AF0F-957C7D3BCC0C}" type="slidenum">
              <a:rPr lang="de-DE" smtClean="0">
                <a:solidFill>
                  <a:prstClr val="black"/>
                </a:solidFill>
              </a:rPr>
              <a:pPr/>
              <a:t>35</a:t>
            </a:fld>
            <a:endParaRPr lang="de-DE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de-DE" dirty="0" smtClean="0"/>
              <a:t>http://www.digitalegypt.ucl.ac.uk/naqadan/foreign.html</a:t>
            </a:r>
          </a:p>
          <a:p>
            <a:r>
              <a:rPr lang="de-DE" dirty="0" smtClean="0"/>
              <a:t>http://www.digitalegypt.ucl.ac.uk/foreignrelations/lapislazuli.html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3BCB0-4BA6-43DD-AF0F-957C7D3BCC0C}" type="slidenum">
              <a:rPr lang="de-DE" smtClean="0">
                <a:solidFill>
                  <a:prstClr val="black"/>
                </a:solidFill>
              </a:rPr>
              <a:pPr/>
              <a:t>36</a:t>
            </a:fld>
            <a:endParaRPr lang="de-DE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de-DE" smtClean="0"/>
              <a:t>http://www.digitalegypt.ucl.ac.uk/naqadan/foreign.html</a:t>
            </a:r>
            <a:endParaRPr lang="de-D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3BCB0-4BA6-43DD-AF0F-957C7D3BCC0C}" type="slidenum">
              <a:rPr lang="de-DE" smtClean="0">
                <a:solidFill>
                  <a:prstClr val="black"/>
                </a:solidFill>
              </a:rPr>
              <a:pPr/>
              <a:t>37</a:t>
            </a:fld>
            <a:endParaRPr lang="de-DE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de-DE" dirty="0" smtClean="0"/>
              <a:t>http://www.digitalegypt.ucl.ac.uk/naqada/tomb1863/finds.html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3BCB0-4BA6-43DD-AF0F-957C7D3BCC0C}" type="slidenum">
              <a:rPr lang="de-DE" smtClean="0">
                <a:solidFill>
                  <a:prstClr val="black"/>
                </a:solidFill>
              </a:rPr>
              <a:pPr/>
              <a:t>38</a:t>
            </a:fld>
            <a:endParaRPr lang="de-DE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de-DE" dirty="0" smtClean="0"/>
              <a:t>http://www.digitalegypt.ucl.ac.uk/foreignrelations/archaicindex.html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3BCB0-4BA6-43DD-AF0F-957C7D3BCC0C}" type="slidenum">
              <a:rPr lang="de-DE" smtClean="0">
                <a:solidFill>
                  <a:prstClr val="black"/>
                </a:solidFill>
              </a:rPr>
              <a:pPr/>
              <a:t>39</a:t>
            </a:fld>
            <a:endParaRPr lang="de-DE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A9B5DF-B069-4070-897C-24CE31A2D767}" type="slidenum">
              <a:rPr lang="en-US" smtClean="0"/>
              <a:pPr/>
              <a:t>40</a:t>
            </a:fld>
            <a:endParaRPr lang="en-US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A9B5DF-B069-4070-897C-24CE31A2D767}" type="slidenum">
              <a:rPr lang="en-US" smtClean="0"/>
              <a:pPr/>
              <a:t>41</a:t>
            </a:fld>
            <a:endParaRPr lang="en-US"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Manley Historical Atlas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A9B5DF-B069-4070-897C-24CE31A2D767}" type="slidenum">
              <a:rPr lang="en-US" smtClean="0"/>
              <a:pPr/>
              <a:t>42</a:t>
            </a:fld>
            <a:endParaRPr lang="en-US"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de-DE" dirty="0" smtClean="0"/>
              <a:t>http://en.wikipedia.org/wiki/Narmer_Palette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039BC6-5649-40C7-980F-2D9B78F31930}" type="slidenum">
              <a:rPr lang="de-DE" smtClean="0">
                <a:solidFill>
                  <a:prstClr val="black"/>
                </a:solidFill>
              </a:rPr>
              <a:pPr/>
              <a:t>43</a:t>
            </a:fld>
            <a:endParaRPr lang="de-DE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de-DE" dirty="0" smtClean="0"/>
              <a:t>http://thenilepharaoh.blogspot.com/2007/04/early-dynastic-period.html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039BC6-5649-40C7-980F-2D9B78F31930}" type="slidenum">
              <a:rPr lang="de-DE" smtClean="0">
                <a:solidFill>
                  <a:prstClr val="black"/>
                </a:solidFill>
              </a:rPr>
              <a:pPr/>
              <a:t>44</a:t>
            </a:fld>
            <a:endParaRPr lang="de-DE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http://it.wikipedia.org/wiki/File:Narmer_Macehead.jpg</a:t>
            </a:r>
          </a:p>
          <a:p>
            <a:r>
              <a:rPr lang="en-GB" dirty="0" smtClean="0"/>
              <a:t>http://proteus.brown.edu/templesandtombs/8489</a:t>
            </a:r>
          </a:p>
          <a:p>
            <a:r>
              <a:rPr lang="en-GB" dirty="0" smtClean="0"/>
              <a:t>http://www.ancientegyptonline.co.uk/Narmermacehead.html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A9B5DF-B069-4070-897C-24CE31A2D767}" type="slidenum">
              <a:rPr lang="en-US" smtClean="0"/>
              <a:pPr/>
              <a:t>45</a:t>
            </a:fld>
            <a:endParaRPr lang="en-US"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http://www.hierakonpolisegypt.org/site/temple.html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3BBE5C-9E9D-48FE-8BCC-E4D1C46F6917}" type="slidenum">
              <a:rPr lang="en-US" smtClean="0">
                <a:solidFill>
                  <a:prstClr val="black"/>
                </a:solidFill>
              </a:rPr>
              <a:pPr/>
              <a:t>46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http://www.hierakonpolisegypt.org/site/temple.html</a:t>
            </a:r>
          </a:p>
          <a:p>
            <a:r>
              <a:rPr lang="en-GB" dirty="0" err="1" smtClean="0"/>
              <a:t>Wengrow</a:t>
            </a:r>
            <a:r>
              <a:rPr lang="en-GB" dirty="0" smtClean="0"/>
              <a:t>:</a:t>
            </a:r>
            <a:r>
              <a:rPr lang="en-GB" baseline="0" dirty="0" smtClean="0"/>
              <a:t> Archaeology Early Egypt, 81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A9B5DF-B069-4070-897C-24CE31A2D767}" type="slidenum">
              <a:rPr lang="en-US" smtClean="0"/>
              <a:pPr/>
              <a:t>47</a:t>
            </a:fld>
            <a:endParaRPr lang="en-US"/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3BBE5C-9E9D-48FE-8BCC-E4D1C46F6917}" type="slidenum">
              <a:rPr lang="en-US" smtClean="0">
                <a:solidFill>
                  <a:prstClr val="black"/>
                </a:solidFill>
              </a:rPr>
              <a:pPr/>
              <a:t>48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A9B5DF-B069-4070-897C-24CE31A2D767}" type="slidenum">
              <a:rPr lang="en-US" smtClean="0"/>
              <a:pPr/>
              <a:t>49</a:t>
            </a:fld>
            <a:endParaRPr lang="en-US"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http://en.wikipedia.org/wiki/File:HuntersPalette-BritishMuseum-August21-08.jpg</a:t>
            </a:r>
          </a:p>
          <a:p>
            <a:r>
              <a:rPr lang="en-US" dirty="0" smtClean="0"/>
              <a:t>http://en.wikipedia.org/wiki/File:Egypte_louvre_321.jpg</a:t>
            </a:r>
          </a:p>
          <a:p>
            <a:r>
              <a:rPr lang="en-US" dirty="0" smtClean="0"/>
              <a:t>http://en.wikipedia.org/wiki/File:Hunter%27s_Palette.jpg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A9B5DF-B069-4070-897C-24CE31A2D767}" type="slidenum">
              <a:rPr lang="en-US" smtClean="0">
                <a:solidFill>
                  <a:prstClr val="black"/>
                </a:solidFill>
              </a:rPr>
              <a:pPr/>
              <a:t>50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http://www.touregypt.net/featurestories/menes.htm</a:t>
            </a:r>
          </a:p>
          <a:p>
            <a:r>
              <a:rPr lang="en-US" dirty="0" smtClean="0"/>
              <a:t>http://www.ancient-egypt.org/index.html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A9B5DF-B069-4070-897C-24CE31A2D767}" type="slidenum">
              <a:rPr lang="en-US" smtClean="0">
                <a:solidFill>
                  <a:prstClr val="black"/>
                </a:solidFill>
              </a:rPr>
              <a:pPr/>
              <a:t>51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http://www.touregypt.net/featurestories/menes.htm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A9B5DF-B069-4070-897C-24CE31A2D767}" type="slidenum">
              <a:rPr lang="en-US" smtClean="0">
                <a:solidFill>
                  <a:prstClr val="black"/>
                </a:solidFill>
              </a:rPr>
              <a:pPr/>
              <a:t>52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http://en.wikipedia.org/wiki/King_Scorpion</a:t>
            </a:r>
          </a:p>
          <a:p>
            <a:r>
              <a:rPr lang="en-US" dirty="0" smtClean="0"/>
              <a:t>http://www.touregypt.net/featurestories/scorpions.htm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A9B5DF-B069-4070-897C-24CE31A2D767}" type="slidenum">
              <a:rPr lang="en-US" smtClean="0">
                <a:solidFill>
                  <a:prstClr val="black"/>
                </a:solidFill>
              </a:rPr>
              <a:pPr/>
              <a:t>53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http://wysinger.homestead.com/menes.html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A9B5DF-B069-4070-897C-24CE31A2D767}" type="slidenum">
              <a:rPr lang="en-US" smtClean="0">
                <a:solidFill>
                  <a:prstClr val="black"/>
                </a:solidFill>
              </a:rPr>
              <a:pPr/>
              <a:t>54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de-DE" dirty="0" smtClean="0"/>
              <a:t>http://www.digitalegypt.ucl.ac.uk/foreignrelations/1stdynegyppotsinpalestine.html</a:t>
            </a:r>
          </a:p>
          <a:p>
            <a:r>
              <a:rPr lang="de-DE" dirty="0" smtClean="0"/>
              <a:t>http://www.digitalegypt.ucl.ac.uk/chronology/narmerinpalestine.html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3BCB0-4BA6-43DD-AF0F-957C7D3BCC0C}" type="slidenum">
              <a:rPr lang="de-DE" smtClean="0">
                <a:solidFill>
                  <a:prstClr val="black"/>
                </a:solidFill>
              </a:rPr>
              <a:pPr/>
              <a:t>55</a:t>
            </a:fld>
            <a:endParaRPr lang="de-DE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Wilkinson: Early Dynastic Egypt, 126</a:t>
            </a:r>
          </a:p>
          <a:p>
            <a:r>
              <a:rPr lang="en-US" dirty="0" smtClean="0"/>
              <a:t>http://xoomer.virgilio.it/francescoraf/hesyra/new/U-tags.jpg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A9B5DF-B069-4070-897C-24CE31A2D767}" type="slidenum">
              <a:rPr lang="en-US" smtClean="0">
                <a:solidFill>
                  <a:prstClr val="black"/>
                </a:solidFill>
              </a:rPr>
              <a:pPr/>
              <a:t>56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mtClean="0"/>
              <a:t>Wilkinson: Early Dynastic Egypt, 145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A9B5DF-B069-4070-897C-24CE31A2D767}" type="slidenum">
              <a:rPr lang="en-US" smtClean="0">
                <a:solidFill>
                  <a:prstClr val="black"/>
                </a:solidFill>
              </a:rPr>
              <a:pPr/>
              <a:t>57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CA0874A-CD48-49FB-8461-8D1810600A4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3CDC788-1EA2-400B-9380-6C7BE5AADE1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C41763-1FFA-4FA2-90B7-E63595AF7F5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4963"/>
            <a:ext cx="4037012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C6613BB-DA64-486F-9CBB-84F02D7C09A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94E284-B624-4F72-8226-BD92EF3378C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4DA1D4C-EF32-4413-90DA-92DD48A5579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490FDE1-E679-4ED8-B9D7-B5C52883262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3A9E0EB-B8E6-4E71-8751-5D36A6C8405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39ECF49-CC94-46AA-8FCF-DF964587743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B177FB-D9AD-4839-B9DA-D0DCF876DB6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604963"/>
            <a:ext cx="2055812" cy="45243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8213" cy="45243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52136C3-6B87-4610-A8AD-F00F3C18022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A641DBA-D7F1-4FA8-8219-497C8983C6C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8681CE-1A7B-462C-B84B-31150581F2B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320BA81-EDD8-4B67-9948-1D328045F21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893E90-96EF-40FD-84D7-D0418BC55C4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1E4A529-9C3C-46AB-A4CF-BF17B535B83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EC524DC-9DC6-47DB-AF38-8C8F94BBF2F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1E7104-0726-449F-8D63-AEE536B8778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81E754-8EB8-4202-AB0B-072C9957838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75DBADD-28AF-4012-AB01-53CCE277B80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D465FEC-6161-4143-8ADE-7ED23383B17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241300"/>
            <a:ext cx="2055812" cy="58864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41300"/>
            <a:ext cx="6018213" cy="5886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6A31CB-845C-47AC-8D2B-D21825071E2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1300"/>
            <a:ext cx="8226425" cy="14319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8F85338-C9F8-490B-9086-DDC95706BDB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A641DBA-D7F1-4FA8-8219-497C8983C6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8681CE-1A7B-462C-B84B-31150581F2B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320BA81-EDD8-4B67-9948-1D328045F2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893E90-96EF-40FD-84D7-D0418BC55C4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1E4A529-9C3C-46AB-A4CF-BF17B535B83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EC524DC-9DC6-47DB-AF38-8C8F94BBF2F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1E7104-0726-449F-8D63-AEE536B8778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81E754-8EB8-4202-AB0B-072C995783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75DBADD-28AF-4012-AB01-53CCE277B80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D465FEC-6161-4143-8ADE-7ED23383B17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6A31CB-845C-47AC-8D2B-D21825071E2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56A3DE4-7D11-4316-B6D8-2B1EAC32FC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56A3DE4-7D11-4316-B6D8-2B1EAC32FC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56A3DE4-7D11-4316-B6D8-2B1EAC32FC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56A3DE4-7D11-4316-B6D8-2B1EAC32FC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CA0874A-CD48-49FB-8461-8D1810600A4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3CDC788-1EA2-400B-9380-6C7BE5AADE1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C41763-1FFA-4FA2-90B7-E63595AF7F5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4963"/>
            <a:ext cx="4037012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C6613BB-DA64-486F-9CBB-84F02D7C09A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94E284-B624-4F72-8226-BD92EF3378C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4DA1D4C-EF32-4413-90DA-92DD48A5579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490FDE1-E679-4ED8-B9D7-B5C52883262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3A9E0EB-B8E6-4E71-8751-5D36A6C8405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39ECF49-CC94-46AA-8FCF-DF964587743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B177FB-D9AD-4839-B9DA-D0DCF876DB6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604963"/>
            <a:ext cx="2055812" cy="45243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8213" cy="45243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52136C3-6B87-4610-A8AD-F00F3C18022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A641DBA-D7F1-4FA8-8219-497C8983C6C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8681CE-1A7B-462C-B84B-31150581F2B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320BA81-EDD8-4B67-9948-1D328045F21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893E90-96EF-40FD-84D7-D0418BC55C4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1E4A529-9C3C-46AB-A4CF-BF17B535B83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EC524DC-9DC6-47DB-AF38-8C8F94BBF2F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1E7104-0726-449F-8D63-AEE536B8778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81E754-8EB8-4202-AB0B-072C9957838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75DBADD-28AF-4012-AB01-53CCE277B80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D465FEC-6161-4143-8ADE-7ED23383B17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241300"/>
            <a:ext cx="2055812" cy="58864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41300"/>
            <a:ext cx="6018213" cy="5886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6A31CB-845C-47AC-8D2B-D21825071E2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1300"/>
            <a:ext cx="8226425" cy="14319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8F85338-C9F8-490B-9086-DDC95706BDB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A641DBA-D7F1-4FA8-8219-497C8983C6C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8681CE-1A7B-462C-B84B-31150581F2B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320BA81-EDD8-4B67-9948-1D328045F21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893E90-96EF-40FD-84D7-D0418BC55C4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1E4A529-9C3C-46AB-A4CF-BF17B535B83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EC524DC-9DC6-47DB-AF38-8C8F94BBF2F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1E7104-0726-449F-8D63-AEE536B8778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81E754-8EB8-4202-AB0B-072C9957838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75DBADD-28AF-4012-AB01-53CCE277B80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D465FEC-6161-4143-8ADE-7ED23383B17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241300"/>
            <a:ext cx="2055812" cy="58864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41300"/>
            <a:ext cx="6018213" cy="5886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6A31CB-845C-47AC-8D2B-D21825071E2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1300"/>
            <a:ext cx="8226425" cy="14319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8F85338-C9F8-490B-9086-DDC95706BDB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3669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1367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fld id="{6E35FD60-2CE6-481B-9A33-23F82689334A}" type="datetimeFigureOut">
              <a:rPr lang="de-DE">
                <a:solidFill>
                  <a:srgbClr val="FFFFFF"/>
                </a:solidFill>
              </a:rPr>
              <a:pPr/>
              <a:t>31.01.2013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C722B2D8-945B-4ECF-B028-99B08F46F2B0}" type="slidenum">
              <a:rPr lang="de-DE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E35FD60-2CE6-481B-9A33-23F82689334A}" type="datetimeFigureOut">
              <a:rPr lang="de-DE" smtClean="0">
                <a:solidFill>
                  <a:srgbClr val="FFFFFF"/>
                </a:solidFill>
              </a:rPr>
              <a:pPr/>
              <a:t>31.01.2013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722B2D8-945B-4ECF-B028-99B08F46F2B0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E35FD60-2CE6-481B-9A33-23F82689334A}" type="datetimeFigureOut">
              <a:rPr lang="de-DE" smtClean="0">
                <a:solidFill>
                  <a:srgbClr val="FFFFFF"/>
                </a:solidFill>
              </a:rPr>
              <a:pPr/>
              <a:t>31.01.2013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722B2D8-945B-4ECF-B028-99B08F46F2B0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E35FD60-2CE6-481B-9A33-23F82689334A}" type="datetimeFigureOut">
              <a:rPr lang="de-DE" smtClean="0">
                <a:solidFill>
                  <a:srgbClr val="FFFFFF"/>
                </a:solidFill>
              </a:rPr>
              <a:pPr/>
              <a:t>31.01.2013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722B2D8-945B-4ECF-B028-99B08F46F2B0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E35FD60-2CE6-481B-9A33-23F82689334A}" type="datetimeFigureOut">
              <a:rPr lang="de-DE" smtClean="0">
                <a:solidFill>
                  <a:srgbClr val="FFFFFF"/>
                </a:solidFill>
              </a:rPr>
              <a:pPr/>
              <a:t>31.01.2013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722B2D8-945B-4ECF-B028-99B08F46F2B0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E35FD60-2CE6-481B-9A33-23F82689334A}" type="datetimeFigureOut">
              <a:rPr lang="de-DE" smtClean="0">
                <a:solidFill>
                  <a:srgbClr val="FFFFFF"/>
                </a:solidFill>
              </a:rPr>
              <a:pPr/>
              <a:t>31.01.2013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722B2D8-945B-4ECF-B028-99B08F46F2B0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E35FD60-2CE6-481B-9A33-23F82689334A}" type="datetimeFigureOut">
              <a:rPr lang="de-DE" smtClean="0">
                <a:solidFill>
                  <a:srgbClr val="FFFFFF"/>
                </a:solidFill>
              </a:rPr>
              <a:pPr/>
              <a:t>31.01.2013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722B2D8-945B-4ECF-B028-99B08F46F2B0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E35FD60-2CE6-481B-9A33-23F82689334A}" type="datetimeFigureOut">
              <a:rPr lang="de-DE" smtClean="0">
                <a:solidFill>
                  <a:srgbClr val="FFFFFF"/>
                </a:solidFill>
              </a:rPr>
              <a:pPr/>
              <a:t>31.01.2013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722B2D8-945B-4ECF-B028-99B08F46F2B0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E35FD60-2CE6-481B-9A33-23F82689334A}" type="datetimeFigureOut">
              <a:rPr lang="de-DE" smtClean="0">
                <a:solidFill>
                  <a:srgbClr val="FFFFFF"/>
                </a:solidFill>
              </a:rPr>
              <a:pPr/>
              <a:t>31.01.2013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722B2D8-945B-4ECF-B028-99B08F46F2B0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E35FD60-2CE6-481B-9A33-23F82689334A}" type="datetimeFigureOut">
              <a:rPr lang="de-DE" smtClean="0">
                <a:solidFill>
                  <a:srgbClr val="FFFFFF"/>
                </a:solidFill>
              </a:rPr>
              <a:pPr/>
              <a:t>31.01.2013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722B2D8-945B-4ECF-B028-99B08F46F2B0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E35FD60-2CE6-481B-9A33-23F82689334A}" type="datetimeFigureOut">
              <a:rPr lang="de-DE" smtClean="0">
                <a:solidFill>
                  <a:srgbClr val="FFFFFF"/>
                </a:solidFill>
              </a:rPr>
              <a:pPr/>
              <a:t>31.01.2013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722B2D8-945B-4ECF-B028-99B08F46F2B0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E35FD60-2CE6-481B-9A33-23F82689334A}" type="datetimeFigureOut">
              <a:rPr lang="de-DE" smtClean="0">
                <a:solidFill>
                  <a:srgbClr val="FFFFFF"/>
                </a:solidFill>
              </a:rPr>
              <a:pPr/>
              <a:t>31.01.2013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722B2D8-945B-4ECF-B028-99B08F46F2B0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43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E35FD60-2CE6-481B-9A33-23F82689334A}" type="datetimeFigureOut">
              <a:rPr lang="de-DE" smtClean="0">
                <a:solidFill>
                  <a:srgbClr val="FFFFFF"/>
                </a:solidFill>
              </a:rPr>
              <a:pPr/>
              <a:t>31.01.2013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722B2D8-945B-4ECF-B028-99B08F46F2B0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de-DE" sz="2400">
              <a:solidFill>
                <a:srgbClr val="000000"/>
              </a:solidFill>
            </a:endParaRPr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0" name="Line 13"/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  <p:sp>
        <p:nvSpPr>
          <p:cNvPr id="11673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674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2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4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 smtClean="0"/>
            </a:lvl1pPr>
          </a:lstStyle>
          <a:p>
            <a:pPr>
              <a:defRPr/>
            </a:pPr>
            <a:fld id="{D435E912-4F38-4F23-A992-BC96C20285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F9C989-461E-4C07-9E9C-8A704BF4B27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578D4F-C7CA-439B-9C77-C39EFA12FDB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BCF76D-5EE1-48E5-8755-BD04BF59169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10F575-B5EA-4853-BB1D-F19E008AED6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5CDE58-C46B-48CB-8D05-0C0D5548960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70185-0415-4F92-963C-2E21B33C7B2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7DC8CE-8D88-4734-80E3-4DFBFDD8D4D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ACB2DC-7FF4-4C51-BC7D-B78E65C3D4D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96CE2-2FB9-416B-B640-813276F185F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559525-61C2-41D3-91B0-72651CAD29A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A641DBA-D7F1-4FA8-8219-497C8983C6C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8681CE-1A7B-462C-B84B-31150581F2B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320BA81-EDD8-4B67-9948-1D328045F21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893E90-96EF-40FD-84D7-D0418BC55C4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1E4A529-9C3C-46AB-A4CF-BF17B535B83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EC524DC-9DC6-47DB-AF38-8C8F94BBF2F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1E7104-0726-449F-8D63-AEE536B8778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81E754-8EB8-4202-AB0B-072C9957838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75DBADD-28AF-4012-AB01-53CCE277B80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D465FEC-6161-4143-8ADE-7ED23383B17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241300"/>
            <a:ext cx="2055812" cy="58864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41300"/>
            <a:ext cx="6018213" cy="5886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6A31CB-845C-47AC-8D2B-D21825071E2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1300"/>
            <a:ext cx="8226425" cy="14319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8F85338-C9F8-490B-9086-DDC95706BDB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A641DBA-D7F1-4FA8-8219-497C8983C6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8681CE-1A7B-462C-B84B-31150581F2B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320BA81-EDD8-4B67-9948-1D328045F2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893E90-96EF-40FD-84D7-D0418BC55C4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1E4A529-9C3C-46AB-A4CF-BF17B535B83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EC524DC-9DC6-47DB-AF38-8C8F94BBF2F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1E7104-0726-449F-8D63-AEE536B8778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81E754-8EB8-4202-AB0B-072C995783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75DBADD-28AF-4012-AB01-53CCE277B80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D465FEC-6161-4143-8ADE-7ED23383B17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6A31CB-845C-47AC-8D2B-D21825071E2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56A3DE4-7D11-4316-B6D8-2B1EAC32FC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56A3DE4-7D11-4316-B6D8-2B1EAC32FC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56A3DE4-7D11-4316-B6D8-2B1EAC32FC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56A3DE4-7D11-4316-B6D8-2B1EAC32FC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slideLayout" Target="../slideLayouts/slideLayout36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6" Type="http://schemas.openxmlformats.org/officeDocument/2006/relationships/theme" Target="../theme/theme3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slideLayout" Target="../slideLayouts/slideLayout37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6.xml"/><Relationship Id="rId3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5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4.xml"/><Relationship Id="rId11" Type="http://schemas.openxmlformats.org/officeDocument/2006/relationships/slideLayout" Target="../slideLayouts/slideLayout49.xml"/><Relationship Id="rId5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7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7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52.xml"/><Relationship Id="rId7" Type="http://schemas.openxmlformats.org/officeDocument/2006/relationships/slideLayout" Target="../slideLayouts/slideLayout56.xml"/><Relationship Id="rId12" Type="http://schemas.openxmlformats.org/officeDocument/2006/relationships/slideLayout" Target="../slideLayouts/slideLayout61.xml"/><Relationship Id="rId2" Type="http://schemas.openxmlformats.org/officeDocument/2006/relationships/slideLayout" Target="../slideLayouts/slideLayout51.xml"/><Relationship Id="rId1" Type="http://schemas.openxmlformats.org/officeDocument/2006/relationships/slideLayout" Target="../slideLayouts/slideLayout50.xml"/><Relationship Id="rId6" Type="http://schemas.openxmlformats.org/officeDocument/2006/relationships/slideLayout" Target="../slideLayouts/slideLayout55.xml"/><Relationship Id="rId11" Type="http://schemas.openxmlformats.org/officeDocument/2006/relationships/slideLayout" Target="../slideLayouts/slideLayout60.xml"/><Relationship Id="rId5" Type="http://schemas.openxmlformats.org/officeDocument/2006/relationships/slideLayout" Target="../slideLayouts/slideLayout54.xml"/><Relationship Id="rId10" Type="http://schemas.openxmlformats.org/officeDocument/2006/relationships/slideLayout" Target="../slideLayouts/slideLayout59.xml"/><Relationship Id="rId4" Type="http://schemas.openxmlformats.org/officeDocument/2006/relationships/slideLayout" Target="../slideLayouts/slideLayout53.xml"/><Relationship Id="rId9" Type="http://schemas.openxmlformats.org/officeDocument/2006/relationships/slideLayout" Target="../slideLayouts/slideLayout58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9.xml"/><Relationship Id="rId13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4.xml"/><Relationship Id="rId7" Type="http://schemas.openxmlformats.org/officeDocument/2006/relationships/slideLayout" Target="../slideLayouts/slideLayout68.xml"/><Relationship Id="rId12" Type="http://schemas.openxmlformats.org/officeDocument/2006/relationships/slideLayout" Target="../slideLayouts/slideLayout73.xml"/><Relationship Id="rId2" Type="http://schemas.openxmlformats.org/officeDocument/2006/relationships/slideLayout" Target="../slideLayouts/slideLayout63.xml"/><Relationship Id="rId16" Type="http://schemas.openxmlformats.org/officeDocument/2006/relationships/theme" Target="../theme/theme6.xml"/><Relationship Id="rId1" Type="http://schemas.openxmlformats.org/officeDocument/2006/relationships/slideLayout" Target="../slideLayouts/slideLayout62.xml"/><Relationship Id="rId6" Type="http://schemas.openxmlformats.org/officeDocument/2006/relationships/slideLayout" Target="../slideLayouts/slideLayout67.xml"/><Relationship Id="rId11" Type="http://schemas.openxmlformats.org/officeDocument/2006/relationships/slideLayout" Target="../slideLayouts/slideLayout72.xml"/><Relationship Id="rId5" Type="http://schemas.openxmlformats.org/officeDocument/2006/relationships/slideLayout" Target="../slideLayouts/slideLayout66.xml"/><Relationship Id="rId15" Type="http://schemas.openxmlformats.org/officeDocument/2006/relationships/slideLayout" Target="../slideLayouts/slideLayout76.xml"/><Relationship Id="rId10" Type="http://schemas.openxmlformats.org/officeDocument/2006/relationships/slideLayout" Target="../slideLayouts/slideLayout71.xml"/><Relationship Id="rId4" Type="http://schemas.openxmlformats.org/officeDocument/2006/relationships/slideLayout" Target="../slideLayouts/slideLayout65.xml"/><Relationship Id="rId9" Type="http://schemas.openxmlformats.org/officeDocument/2006/relationships/slideLayout" Target="../slideLayouts/slideLayout70.xml"/><Relationship Id="rId14" Type="http://schemas.openxmlformats.org/officeDocument/2006/relationships/slideLayout" Target="../slideLayouts/slideLayout75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4.xml"/><Relationship Id="rId13" Type="http://schemas.openxmlformats.org/officeDocument/2006/relationships/theme" Target="../theme/theme7.xml"/><Relationship Id="rId3" Type="http://schemas.openxmlformats.org/officeDocument/2006/relationships/slideLayout" Target="../slideLayouts/slideLayout79.xml"/><Relationship Id="rId7" Type="http://schemas.openxmlformats.org/officeDocument/2006/relationships/slideLayout" Target="../slideLayouts/slideLayout83.xml"/><Relationship Id="rId12" Type="http://schemas.openxmlformats.org/officeDocument/2006/relationships/slideLayout" Target="../slideLayouts/slideLayout88.xml"/><Relationship Id="rId2" Type="http://schemas.openxmlformats.org/officeDocument/2006/relationships/slideLayout" Target="../slideLayouts/slideLayout78.xml"/><Relationship Id="rId1" Type="http://schemas.openxmlformats.org/officeDocument/2006/relationships/slideLayout" Target="../slideLayouts/slideLayout77.xml"/><Relationship Id="rId6" Type="http://schemas.openxmlformats.org/officeDocument/2006/relationships/slideLayout" Target="../slideLayouts/slideLayout82.xml"/><Relationship Id="rId11" Type="http://schemas.openxmlformats.org/officeDocument/2006/relationships/slideLayout" Target="../slideLayouts/slideLayout87.xml"/><Relationship Id="rId5" Type="http://schemas.openxmlformats.org/officeDocument/2006/relationships/slideLayout" Target="../slideLayouts/slideLayout81.xml"/><Relationship Id="rId10" Type="http://schemas.openxmlformats.org/officeDocument/2006/relationships/slideLayout" Target="../slideLayouts/slideLayout86.xml"/><Relationship Id="rId4" Type="http://schemas.openxmlformats.org/officeDocument/2006/relationships/slideLayout" Target="../slideLayouts/slideLayout80.xml"/><Relationship Id="rId9" Type="http://schemas.openxmlformats.org/officeDocument/2006/relationships/slideLayout" Target="../slideLayouts/slideLayout8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13" Type="http://schemas.openxmlformats.org/officeDocument/2006/relationships/slideLayout" Target="../slideLayouts/slideLayout101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slideLayout" Target="../slideLayouts/slideLayout100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Relationship Id="rId14" Type="http://schemas.openxmlformats.org/officeDocument/2006/relationships/theme" Target="../theme/theme8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9.xml"/><Relationship Id="rId3" Type="http://schemas.openxmlformats.org/officeDocument/2006/relationships/slideLayout" Target="../slideLayouts/slideLayout104.xml"/><Relationship Id="rId7" Type="http://schemas.openxmlformats.org/officeDocument/2006/relationships/slideLayout" Target="../slideLayouts/slideLayout108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103.xml"/><Relationship Id="rId1" Type="http://schemas.openxmlformats.org/officeDocument/2006/relationships/slideLayout" Target="../slideLayouts/slideLayout102.xml"/><Relationship Id="rId6" Type="http://schemas.openxmlformats.org/officeDocument/2006/relationships/slideLayout" Target="../slideLayouts/slideLayout107.xml"/><Relationship Id="rId11" Type="http://schemas.openxmlformats.org/officeDocument/2006/relationships/slideLayout" Target="../slideLayouts/slideLayout112.xml"/><Relationship Id="rId5" Type="http://schemas.openxmlformats.org/officeDocument/2006/relationships/slideLayout" Target="../slideLayouts/slideLayout106.xml"/><Relationship Id="rId10" Type="http://schemas.openxmlformats.org/officeDocument/2006/relationships/slideLayout" Target="../slideLayouts/slideLayout111.xml"/><Relationship Id="rId4" Type="http://schemas.openxmlformats.org/officeDocument/2006/relationships/slideLayout" Target="../slideLayouts/slideLayout105.xml"/><Relationship Id="rId9" Type="http://schemas.openxmlformats.org/officeDocument/2006/relationships/slideLayout" Target="../slideLayouts/slideLayout110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0.xml"/><Relationship Id="rId13" Type="http://schemas.openxmlformats.org/officeDocument/2006/relationships/theme" Target="../theme/theme10.xml"/><Relationship Id="rId3" Type="http://schemas.openxmlformats.org/officeDocument/2006/relationships/slideLayout" Target="../slideLayouts/slideLayout115.xml"/><Relationship Id="rId7" Type="http://schemas.openxmlformats.org/officeDocument/2006/relationships/slideLayout" Target="../slideLayouts/slideLayout119.xml"/><Relationship Id="rId12" Type="http://schemas.openxmlformats.org/officeDocument/2006/relationships/slideLayout" Target="../slideLayouts/slideLayout124.xml"/><Relationship Id="rId2" Type="http://schemas.openxmlformats.org/officeDocument/2006/relationships/slideLayout" Target="../slideLayouts/slideLayout114.xml"/><Relationship Id="rId1" Type="http://schemas.openxmlformats.org/officeDocument/2006/relationships/slideLayout" Target="../slideLayouts/slideLayout113.xml"/><Relationship Id="rId6" Type="http://schemas.openxmlformats.org/officeDocument/2006/relationships/slideLayout" Target="../slideLayouts/slideLayout118.xml"/><Relationship Id="rId11" Type="http://schemas.openxmlformats.org/officeDocument/2006/relationships/slideLayout" Target="../slideLayouts/slideLayout123.xml"/><Relationship Id="rId5" Type="http://schemas.openxmlformats.org/officeDocument/2006/relationships/slideLayout" Target="../slideLayouts/slideLayout117.xml"/><Relationship Id="rId10" Type="http://schemas.openxmlformats.org/officeDocument/2006/relationships/slideLayout" Target="../slideLayouts/slideLayout122.xml"/><Relationship Id="rId4" Type="http://schemas.openxmlformats.org/officeDocument/2006/relationships/slideLayout" Target="../slideLayouts/slideLayout116.xml"/><Relationship Id="rId9" Type="http://schemas.openxmlformats.org/officeDocument/2006/relationships/slideLayout" Target="../slideLayouts/slideLayout121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2.xml"/><Relationship Id="rId13" Type="http://schemas.openxmlformats.org/officeDocument/2006/relationships/slideLayout" Target="../slideLayouts/slideLayout137.xml"/><Relationship Id="rId3" Type="http://schemas.openxmlformats.org/officeDocument/2006/relationships/slideLayout" Target="../slideLayouts/slideLayout127.xml"/><Relationship Id="rId7" Type="http://schemas.openxmlformats.org/officeDocument/2006/relationships/slideLayout" Target="../slideLayouts/slideLayout131.xml"/><Relationship Id="rId12" Type="http://schemas.openxmlformats.org/officeDocument/2006/relationships/slideLayout" Target="../slideLayouts/slideLayout136.xml"/><Relationship Id="rId2" Type="http://schemas.openxmlformats.org/officeDocument/2006/relationships/slideLayout" Target="../slideLayouts/slideLayout126.xml"/><Relationship Id="rId16" Type="http://schemas.openxmlformats.org/officeDocument/2006/relationships/theme" Target="../theme/theme11.xml"/><Relationship Id="rId1" Type="http://schemas.openxmlformats.org/officeDocument/2006/relationships/slideLayout" Target="../slideLayouts/slideLayout125.xml"/><Relationship Id="rId6" Type="http://schemas.openxmlformats.org/officeDocument/2006/relationships/slideLayout" Target="../slideLayouts/slideLayout130.xml"/><Relationship Id="rId11" Type="http://schemas.openxmlformats.org/officeDocument/2006/relationships/slideLayout" Target="../slideLayouts/slideLayout135.xml"/><Relationship Id="rId5" Type="http://schemas.openxmlformats.org/officeDocument/2006/relationships/slideLayout" Target="../slideLayouts/slideLayout129.xml"/><Relationship Id="rId15" Type="http://schemas.openxmlformats.org/officeDocument/2006/relationships/slideLayout" Target="../slideLayouts/slideLayout139.xml"/><Relationship Id="rId10" Type="http://schemas.openxmlformats.org/officeDocument/2006/relationships/slideLayout" Target="../slideLayouts/slideLayout134.xml"/><Relationship Id="rId4" Type="http://schemas.openxmlformats.org/officeDocument/2006/relationships/slideLayout" Target="../slideLayouts/slideLayout128.xml"/><Relationship Id="rId9" Type="http://schemas.openxmlformats.org/officeDocument/2006/relationships/slideLayout" Target="../slideLayouts/slideLayout133.xml"/><Relationship Id="rId14" Type="http://schemas.openxmlformats.org/officeDocument/2006/relationships/slideLayout" Target="../slideLayouts/slideLayout13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8456613" cy="5942013"/>
            <a:chOff x="0" y="0"/>
            <a:chExt cx="5327" cy="3743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0">
              <a:gsLst>
                <a:gs pos="0">
                  <a:srgbClr val="60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2051" name="Freeform 3"/>
            <p:cNvSpPr>
              <a:spLocks noChangeArrowheads="1"/>
            </p:cNvSpPr>
            <p:nvPr/>
          </p:nvSpPr>
          <p:spPr bwMode="auto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</p:grpSp>
      <p:sp>
        <p:nvSpPr>
          <p:cNvPr id="2052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fld id="{23D7FE43-4653-4145-A8AD-8550458651CE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766888"/>
            <a:ext cx="7769225" cy="17351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1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2056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6425" cy="4524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41300"/>
            <a:ext cx="8226425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6425" cy="42989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16732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781800" y="6248400"/>
            <a:ext cx="19018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fld id="{156A3DE4-7D11-4316-B6D8-2B1EAC32FC5A}" type="slidenum">
              <a:rPr lang="en-GB"/>
              <a:pPr/>
              <a:t>‹#›</a:t>
            </a:fld>
            <a:endParaRPr lang="en-GB"/>
          </a:p>
        </p:txBody>
      </p:sp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279400" y="152400"/>
            <a:ext cx="8685213" cy="1600200"/>
            <a:chOff x="176" y="96"/>
            <a:chExt cx="5471" cy="1008"/>
          </a:xfrm>
        </p:grpSpPr>
        <p:sp>
          <p:nvSpPr>
            <p:cNvPr id="3" name="Line 7"/>
            <p:cNvSpPr>
              <a:spLocks noChangeShapeType="1"/>
            </p:cNvSpPr>
            <p:nvPr/>
          </p:nvSpPr>
          <p:spPr bwMode="auto">
            <a:xfrm flipH="1">
              <a:off x="286" y="1104"/>
              <a:ext cx="5236" cy="1"/>
            </a:xfrm>
            <a:prstGeom prst="line">
              <a:avLst/>
            </a:prstGeom>
            <a:noFill/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0" name="Rectangle 8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1" name="Rectangle 9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2" name="Rectangle 10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3" name="Rectangle 11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+mj-lt"/>
          <a:ea typeface="+mj-ea"/>
          <a:cs typeface="+mj-cs"/>
        </a:defRPr>
      </a:lvl1pPr>
      <a:lvl2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2pPr>
      <a:lvl3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3pPr>
      <a:lvl4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4pPr>
      <a:lvl5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5pPr>
      <a:lvl6pPr marL="4572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6pPr>
      <a:lvl7pPr marL="9144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7pPr>
      <a:lvl8pPr marL="13716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8pPr>
      <a:lvl9pPr marL="18288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9pPr>
    </p:titleStyle>
    <p:bodyStyle>
      <a:lvl1pPr marL="466725" indent="-466725" algn="l" defTabSz="449263" rtl="0" eaLnBrk="1" fontAlgn="base" hangingPunct="1">
        <a:lnSpc>
          <a:spcPct val="90000"/>
        </a:lnSpc>
        <a:spcBef>
          <a:spcPts val="800"/>
        </a:spcBef>
        <a:spcAft>
          <a:spcPct val="0"/>
        </a:spcAft>
        <a:buClr>
          <a:srgbClr val="660000"/>
        </a:buClr>
        <a:buSzPct val="70000"/>
        <a:buFont typeface="Wingdings" pitchFamily="2" charset="2"/>
        <a:buChar char="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904875" indent="-434975" algn="l" defTabSz="449263" rtl="0" eaLnBrk="1" fontAlgn="base" hangingPunct="1">
        <a:lnSpc>
          <a:spcPct val="90000"/>
        </a:lnSpc>
        <a:spcBef>
          <a:spcPts val="7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800">
          <a:solidFill>
            <a:srgbClr val="000000"/>
          </a:solidFill>
          <a:latin typeface="+mn-lt"/>
          <a:cs typeface="+mn-cs"/>
        </a:defRPr>
      </a:lvl2pPr>
      <a:lvl3pPr marL="1374775" indent="-468313" algn="l" defTabSz="449263" rtl="0" eaLnBrk="1" fontAlgn="base" hangingPunct="1">
        <a:lnSpc>
          <a:spcPct val="90000"/>
        </a:lnSpc>
        <a:spcBef>
          <a:spcPts val="600"/>
        </a:spcBef>
        <a:spcAft>
          <a:spcPct val="0"/>
        </a:spcAft>
        <a:buClr>
          <a:srgbClr val="660000"/>
        </a:buClr>
        <a:buSzPct val="65000"/>
        <a:buFont typeface="Wingdings" pitchFamily="2" charset="2"/>
        <a:buChar char=""/>
        <a:defRPr sz="2400">
          <a:solidFill>
            <a:srgbClr val="000000"/>
          </a:solidFill>
          <a:latin typeface="+mn-lt"/>
          <a:cs typeface="+mn-cs"/>
        </a:defRPr>
      </a:lvl3pPr>
      <a:lvl4pPr marL="1824038" indent="-436563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000">
          <a:solidFill>
            <a:srgbClr val="000000"/>
          </a:solidFill>
          <a:latin typeface="+mn-lt"/>
          <a:cs typeface="+mn-cs"/>
        </a:defRPr>
      </a:lvl4pPr>
      <a:lvl5pPr marL="22939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5pPr>
      <a:lvl6pPr marL="27511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6pPr>
      <a:lvl7pPr marL="32083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7pPr>
      <a:lvl8pPr marL="36655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8pPr>
      <a:lvl9pPr marL="41227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endParaRPr lang="en-US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endParaRPr lang="en-US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23D7FE43-4653-4145-A8AD-8550458651CE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  <p:sldLayoutId id="2147483698" r:id="rId13"/>
    <p:sldLayoutId id="2147483699" r:id="rId14"/>
    <p:sldLayoutId id="2147483700" r:id="rId15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8456613" cy="5942013"/>
            <a:chOff x="0" y="0"/>
            <a:chExt cx="5327" cy="3743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0">
              <a:gsLst>
                <a:gs pos="0">
                  <a:srgbClr val="60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2051" name="Freeform 3"/>
            <p:cNvSpPr>
              <a:spLocks noChangeArrowheads="1"/>
            </p:cNvSpPr>
            <p:nvPr/>
          </p:nvSpPr>
          <p:spPr bwMode="auto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</p:grpSp>
      <p:sp>
        <p:nvSpPr>
          <p:cNvPr id="2052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fld id="{23D7FE43-4653-4145-A8AD-8550458651CE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766888"/>
            <a:ext cx="7769225" cy="17351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1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2056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6425" cy="4524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41300"/>
            <a:ext cx="8226425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6425" cy="42989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16732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781800" y="6248400"/>
            <a:ext cx="19018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fld id="{156A3DE4-7D11-4316-B6D8-2B1EAC32FC5A}" type="slidenum">
              <a:rPr lang="en-GB"/>
              <a:pPr/>
              <a:t>‹#›</a:t>
            </a:fld>
            <a:endParaRPr lang="en-GB"/>
          </a:p>
        </p:txBody>
      </p:sp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279400" y="152400"/>
            <a:ext cx="8685213" cy="1600200"/>
            <a:chOff x="176" y="96"/>
            <a:chExt cx="5471" cy="1008"/>
          </a:xfrm>
        </p:grpSpPr>
        <p:sp>
          <p:nvSpPr>
            <p:cNvPr id="3" name="Line 7"/>
            <p:cNvSpPr>
              <a:spLocks noChangeShapeType="1"/>
            </p:cNvSpPr>
            <p:nvPr/>
          </p:nvSpPr>
          <p:spPr bwMode="auto">
            <a:xfrm flipH="1">
              <a:off x="286" y="1104"/>
              <a:ext cx="5236" cy="1"/>
            </a:xfrm>
            <a:prstGeom prst="line">
              <a:avLst/>
            </a:prstGeom>
            <a:noFill/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/>
            </a:p>
          </p:txBody>
        </p:sp>
        <p:sp>
          <p:nvSpPr>
            <p:cNvPr id="3080" name="Rectangle 8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3081" name="Rectangle 9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3082" name="Rectangle 10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3083" name="Rectangle 11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</p:sldLayoutIdLst>
  <p:txStyles>
    <p:titleStyle>
      <a:lvl1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+mj-lt"/>
          <a:ea typeface="+mj-ea"/>
          <a:cs typeface="+mj-cs"/>
        </a:defRPr>
      </a:lvl1pPr>
      <a:lvl2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2pPr>
      <a:lvl3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3pPr>
      <a:lvl4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4pPr>
      <a:lvl5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5pPr>
      <a:lvl6pPr marL="4572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6pPr>
      <a:lvl7pPr marL="9144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7pPr>
      <a:lvl8pPr marL="13716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8pPr>
      <a:lvl9pPr marL="18288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9pPr>
    </p:titleStyle>
    <p:bodyStyle>
      <a:lvl1pPr marL="466725" indent="-466725" algn="l" defTabSz="449263" rtl="0" eaLnBrk="1" fontAlgn="base" hangingPunct="1">
        <a:lnSpc>
          <a:spcPct val="90000"/>
        </a:lnSpc>
        <a:spcBef>
          <a:spcPts val="800"/>
        </a:spcBef>
        <a:spcAft>
          <a:spcPct val="0"/>
        </a:spcAft>
        <a:buClr>
          <a:srgbClr val="660000"/>
        </a:buClr>
        <a:buSzPct val="70000"/>
        <a:buFont typeface="Wingdings" pitchFamily="2" charset="2"/>
        <a:buChar char="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904875" indent="-434975" algn="l" defTabSz="449263" rtl="0" eaLnBrk="1" fontAlgn="base" hangingPunct="1">
        <a:lnSpc>
          <a:spcPct val="90000"/>
        </a:lnSpc>
        <a:spcBef>
          <a:spcPts val="7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800">
          <a:solidFill>
            <a:srgbClr val="000000"/>
          </a:solidFill>
          <a:latin typeface="+mn-lt"/>
          <a:cs typeface="+mn-cs"/>
        </a:defRPr>
      </a:lvl2pPr>
      <a:lvl3pPr marL="1374775" indent="-468313" algn="l" defTabSz="449263" rtl="0" eaLnBrk="1" fontAlgn="base" hangingPunct="1">
        <a:lnSpc>
          <a:spcPct val="90000"/>
        </a:lnSpc>
        <a:spcBef>
          <a:spcPts val="600"/>
        </a:spcBef>
        <a:spcAft>
          <a:spcPct val="0"/>
        </a:spcAft>
        <a:buClr>
          <a:srgbClr val="660000"/>
        </a:buClr>
        <a:buSzPct val="65000"/>
        <a:buFont typeface="Wingdings" pitchFamily="2" charset="2"/>
        <a:buChar char=""/>
        <a:defRPr sz="2400">
          <a:solidFill>
            <a:srgbClr val="000000"/>
          </a:solidFill>
          <a:latin typeface="+mn-lt"/>
          <a:cs typeface="+mn-cs"/>
        </a:defRPr>
      </a:lvl3pPr>
      <a:lvl4pPr marL="1824038" indent="-436563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000">
          <a:solidFill>
            <a:srgbClr val="000000"/>
          </a:solidFill>
          <a:latin typeface="+mn-lt"/>
          <a:cs typeface="+mn-cs"/>
        </a:defRPr>
      </a:lvl4pPr>
      <a:lvl5pPr marL="22939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5pPr>
      <a:lvl6pPr marL="27511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6pPr>
      <a:lvl7pPr marL="32083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7pPr>
      <a:lvl8pPr marL="36655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8pPr>
      <a:lvl9pPr marL="41227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endParaRPr lang="en-US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41300"/>
            <a:ext cx="8226425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6425" cy="42989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16732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781800" y="6248400"/>
            <a:ext cx="19018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fld id="{156A3DE4-7D11-4316-B6D8-2B1EAC32FC5A}" type="slidenum">
              <a:rPr lang="en-GB"/>
              <a:pPr/>
              <a:t>‹#›</a:t>
            </a:fld>
            <a:endParaRPr lang="en-GB"/>
          </a:p>
        </p:txBody>
      </p:sp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279400" y="152400"/>
            <a:ext cx="8685213" cy="1600200"/>
            <a:chOff x="176" y="96"/>
            <a:chExt cx="5471" cy="1008"/>
          </a:xfrm>
        </p:grpSpPr>
        <p:sp>
          <p:nvSpPr>
            <p:cNvPr id="3" name="Line 7"/>
            <p:cNvSpPr>
              <a:spLocks noChangeShapeType="1"/>
            </p:cNvSpPr>
            <p:nvPr/>
          </p:nvSpPr>
          <p:spPr bwMode="auto">
            <a:xfrm flipH="1">
              <a:off x="286" y="1104"/>
              <a:ext cx="5236" cy="1"/>
            </a:xfrm>
            <a:prstGeom prst="line">
              <a:avLst/>
            </a:prstGeom>
            <a:noFill/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0" name="Rectangle 8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1" name="Rectangle 9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2" name="Rectangle 10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3" name="Rectangle 11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48" r:id="rId5"/>
    <p:sldLayoutId id="2147483749" r:id="rId6"/>
    <p:sldLayoutId id="2147483750" r:id="rId7"/>
    <p:sldLayoutId id="2147483751" r:id="rId8"/>
    <p:sldLayoutId id="2147483752" r:id="rId9"/>
    <p:sldLayoutId id="2147483753" r:id="rId10"/>
    <p:sldLayoutId id="2147483754" r:id="rId11"/>
    <p:sldLayoutId id="2147483755" r:id="rId12"/>
  </p:sldLayoutIdLst>
  <p:txStyles>
    <p:titleStyle>
      <a:lvl1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+mj-lt"/>
          <a:ea typeface="+mj-ea"/>
          <a:cs typeface="+mj-cs"/>
        </a:defRPr>
      </a:lvl1pPr>
      <a:lvl2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2pPr>
      <a:lvl3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3pPr>
      <a:lvl4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4pPr>
      <a:lvl5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5pPr>
      <a:lvl6pPr marL="4572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6pPr>
      <a:lvl7pPr marL="9144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7pPr>
      <a:lvl8pPr marL="13716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8pPr>
      <a:lvl9pPr marL="18288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9pPr>
    </p:titleStyle>
    <p:bodyStyle>
      <a:lvl1pPr marL="466725" indent="-466725" algn="l" defTabSz="449263" rtl="0" eaLnBrk="1" fontAlgn="base" hangingPunct="1">
        <a:lnSpc>
          <a:spcPct val="90000"/>
        </a:lnSpc>
        <a:spcBef>
          <a:spcPts val="800"/>
        </a:spcBef>
        <a:spcAft>
          <a:spcPct val="0"/>
        </a:spcAft>
        <a:buClr>
          <a:srgbClr val="660000"/>
        </a:buClr>
        <a:buSzPct val="70000"/>
        <a:buFont typeface="Wingdings" pitchFamily="2" charset="2"/>
        <a:buChar char="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904875" indent="-434975" algn="l" defTabSz="449263" rtl="0" eaLnBrk="1" fontAlgn="base" hangingPunct="1">
        <a:lnSpc>
          <a:spcPct val="90000"/>
        </a:lnSpc>
        <a:spcBef>
          <a:spcPts val="7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800">
          <a:solidFill>
            <a:srgbClr val="000000"/>
          </a:solidFill>
          <a:latin typeface="+mn-lt"/>
          <a:cs typeface="+mn-cs"/>
        </a:defRPr>
      </a:lvl2pPr>
      <a:lvl3pPr marL="1374775" indent="-468313" algn="l" defTabSz="449263" rtl="0" eaLnBrk="1" fontAlgn="base" hangingPunct="1">
        <a:lnSpc>
          <a:spcPct val="90000"/>
        </a:lnSpc>
        <a:spcBef>
          <a:spcPts val="600"/>
        </a:spcBef>
        <a:spcAft>
          <a:spcPct val="0"/>
        </a:spcAft>
        <a:buClr>
          <a:srgbClr val="660000"/>
        </a:buClr>
        <a:buSzPct val="65000"/>
        <a:buFont typeface="Wingdings" pitchFamily="2" charset="2"/>
        <a:buChar char=""/>
        <a:defRPr sz="2400">
          <a:solidFill>
            <a:srgbClr val="000000"/>
          </a:solidFill>
          <a:latin typeface="+mn-lt"/>
          <a:cs typeface="+mn-cs"/>
        </a:defRPr>
      </a:lvl3pPr>
      <a:lvl4pPr marL="1824038" indent="-436563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000">
          <a:solidFill>
            <a:srgbClr val="000000"/>
          </a:solidFill>
          <a:latin typeface="+mn-lt"/>
          <a:cs typeface="+mn-cs"/>
        </a:defRPr>
      </a:lvl4pPr>
      <a:lvl5pPr marL="22939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5pPr>
      <a:lvl6pPr marL="27511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6pPr>
      <a:lvl7pPr marL="32083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7pPr>
      <a:lvl8pPr marL="36655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8pPr>
      <a:lvl9pPr marL="41227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112643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112644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2645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12646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12647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6E35FD60-2CE6-481B-9A33-23F82689334A}" type="datetimeFigureOut">
              <a:rPr lang="de-DE">
                <a:solidFill>
                  <a:srgbClr val="FFFFFF"/>
                </a:solidFill>
              </a:rPr>
              <a:pPr/>
              <a:t>31.01.2013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112648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112649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C722B2D8-945B-4ECF-B028-99B08F46F2B0}" type="slidenum">
              <a:rPr lang="de-DE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  <p:sldLayoutId id="2147483769" r:id="rId13"/>
  </p:sldLayoutIdLst>
  <p:timing>
    <p:tnLst>
      <p:par>
        <p:cTn id="1" dur="indefinite" restart="never" nodeType="tmRoot"/>
      </p:par>
    </p:tn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157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fld id="{F1379762-15AB-4EFB-98CA-D5F2D2A0FD8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115720" name="Line 8"/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5721" name="Rectangle 9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2" name="Rectangle 10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3" name="Rectangle 11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4" name="Rectangle 12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1" r:id="rId1"/>
    <p:sldLayoutId id="2147483772" r:id="rId2"/>
    <p:sldLayoutId id="2147483773" r:id="rId3"/>
    <p:sldLayoutId id="2147483774" r:id="rId4"/>
    <p:sldLayoutId id="2147483775" r:id="rId5"/>
    <p:sldLayoutId id="2147483776" r:id="rId6"/>
    <p:sldLayoutId id="2147483777" r:id="rId7"/>
    <p:sldLayoutId id="2147483778" r:id="rId8"/>
    <p:sldLayoutId id="2147483779" r:id="rId9"/>
    <p:sldLayoutId id="2147483780" r:id="rId10"/>
    <p:sldLayoutId id="2147483781" r:id="rId11"/>
  </p:sldLayoutIdLst>
  <p:timing>
    <p:tnLst>
      <p:par>
        <p:cTn id="1" dur="indefinite" restart="never" nodeType="tmRoot"/>
      </p:par>
    </p:tn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469900" indent="-4699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  <a:cs typeface="+mn-cs"/>
        </a:defRPr>
      </a:lvl2pPr>
      <a:lvl3pPr marL="1377950" indent="-468313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o"/>
        <a:defRPr sz="2400">
          <a:solidFill>
            <a:schemeClr val="tx1"/>
          </a:solidFill>
          <a:latin typeface="+mn-lt"/>
          <a:cs typeface="+mn-cs"/>
        </a:defRPr>
      </a:lvl3pPr>
      <a:lvl4pPr marL="1827213" indent="-4381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4pPr>
      <a:lvl5pPr marL="22971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5pPr>
      <a:lvl6pPr marL="27543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6pPr>
      <a:lvl7pPr marL="32115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7pPr>
      <a:lvl8pPr marL="36687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8pPr>
      <a:lvl9pPr marL="41259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41300"/>
            <a:ext cx="8226425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6425" cy="42989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16732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781800" y="6248400"/>
            <a:ext cx="19018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fld id="{156A3DE4-7D11-4316-B6D8-2B1EAC32FC5A}" type="slidenum">
              <a:rPr lang="en-GB"/>
              <a:pPr/>
              <a:t>‹#›</a:t>
            </a:fld>
            <a:endParaRPr lang="en-GB"/>
          </a:p>
        </p:txBody>
      </p:sp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279400" y="152400"/>
            <a:ext cx="8685213" cy="1600200"/>
            <a:chOff x="176" y="96"/>
            <a:chExt cx="5471" cy="1008"/>
          </a:xfrm>
        </p:grpSpPr>
        <p:sp>
          <p:nvSpPr>
            <p:cNvPr id="3" name="Line 7"/>
            <p:cNvSpPr>
              <a:spLocks noChangeShapeType="1"/>
            </p:cNvSpPr>
            <p:nvPr/>
          </p:nvSpPr>
          <p:spPr bwMode="auto">
            <a:xfrm flipH="1">
              <a:off x="286" y="1104"/>
              <a:ext cx="5236" cy="1"/>
            </a:xfrm>
            <a:prstGeom prst="line">
              <a:avLst/>
            </a:prstGeom>
            <a:noFill/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0" name="Rectangle 8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1" name="Rectangle 9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2" name="Rectangle 10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3" name="Rectangle 11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6" r:id="rId4"/>
    <p:sldLayoutId id="2147483787" r:id="rId5"/>
    <p:sldLayoutId id="2147483788" r:id="rId6"/>
    <p:sldLayoutId id="2147483789" r:id="rId7"/>
    <p:sldLayoutId id="2147483790" r:id="rId8"/>
    <p:sldLayoutId id="2147483791" r:id="rId9"/>
    <p:sldLayoutId id="2147483792" r:id="rId10"/>
    <p:sldLayoutId id="2147483793" r:id="rId11"/>
    <p:sldLayoutId id="2147483794" r:id="rId12"/>
  </p:sldLayoutIdLst>
  <p:txStyles>
    <p:titleStyle>
      <a:lvl1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+mj-lt"/>
          <a:ea typeface="+mj-ea"/>
          <a:cs typeface="+mj-cs"/>
        </a:defRPr>
      </a:lvl1pPr>
      <a:lvl2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2pPr>
      <a:lvl3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3pPr>
      <a:lvl4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4pPr>
      <a:lvl5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5pPr>
      <a:lvl6pPr marL="4572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6pPr>
      <a:lvl7pPr marL="9144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7pPr>
      <a:lvl8pPr marL="13716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8pPr>
      <a:lvl9pPr marL="18288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9pPr>
    </p:titleStyle>
    <p:bodyStyle>
      <a:lvl1pPr marL="466725" indent="-466725" algn="l" defTabSz="449263" rtl="0" eaLnBrk="1" fontAlgn="base" hangingPunct="1">
        <a:lnSpc>
          <a:spcPct val="90000"/>
        </a:lnSpc>
        <a:spcBef>
          <a:spcPts val="800"/>
        </a:spcBef>
        <a:spcAft>
          <a:spcPct val="0"/>
        </a:spcAft>
        <a:buClr>
          <a:srgbClr val="660000"/>
        </a:buClr>
        <a:buSzPct val="70000"/>
        <a:buFont typeface="Wingdings" pitchFamily="2" charset="2"/>
        <a:buChar char="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904875" indent="-434975" algn="l" defTabSz="449263" rtl="0" eaLnBrk="1" fontAlgn="base" hangingPunct="1">
        <a:lnSpc>
          <a:spcPct val="90000"/>
        </a:lnSpc>
        <a:spcBef>
          <a:spcPts val="7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800">
          <a:solidFill>
            <a:srgbClr val="000000"/>
          </a:solidFill>
          <a:latin typeface="+mn-lt"/>
          <a:cs typeface="+mn-cs"/>
        </a:defRPr>
      </a:lvl2pPr>
      <a:lvl3pPr marL="1374775" indent="-468313" algn="l" defTabSz="449263" rtl="0" eaLnBrk="1" fontAlgn="base" hangingPunct="1">
        <a:lnSpc>
          <a:spcPct val="90000"/>
        </a:lnSpc>
        <a:spcBef>
          <a:spcPts val="600"/>
        </a:spcBef>
        <a:spcAft>
          <a:spcPct val="0"/>
        </a:spcAft>
        <a:buClr>
          <a:srgbClr val="660000"/>
        </a:buClr>
        <a:buSzPct val="65000"/>
        <a:buFont typeface="Wingdings" pitchFamily="2" charset="2"/>
        <a:buChar char=""/>
        <a:defRPr sz="2400">
          <a:solidFill>
            <a:srgbClr val="000000"/>
          </a:solidFill>
          <a:latin typeface="+mn-lt"/>
          <a:cs typeface="+mn-cs"/>
        </a:defRPr>
      </a:lvl3pPr>
      <a:lvl4pPr marL="1824038" indent="-436563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000">
          <a:solidFill>
            <a:srgbClr val="000000"/>
          </a:solidFill>
          <a:latin typeface="+mn-lt"/>
          <a:cs typeface="+mn-cs"/>
        </a:defRPr>
      </a:lvl4pPr>
      <a:lvl5pPr marL="22939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5pPr>
      <a:lvl6pPr marL="27511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6pPr>
      <a:lvl7pPr marL="32083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7pPr>
      <a:lvl8pPr marL="36655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8pPr>
      <a:lvl9pPr marL="41227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endParaRPr lang="en-US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endParaRPr lang="en-US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23D7FE43-4653-4145-A8AD-8550458651CE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6" r:id="rId1"/>
    <p:sldLayoutId id="2147483797" r:id="rId2"/>
    <p:sldLayoutId id="2147483798" r:id="rId3"/>
    <p:sldLayoutId id="2147483799" r:id="rId4"/>
    <p:sldLayoutId id="2147483800" r:id="rId5"/>
    <p:sldLayoutId id="2147483801" r:id="rId6"/>
    <p:sldLayoutId id="2147483802" r:id="rId7"/>
    <p:sldLayoutId id="2147483803" r:id="rId8"/>
    <p:sldLayoutId id="2147483804" r:id="rId9"/>
    <p:sldLayoutId id="2147483805" r:id="rId10"/>
    <p:sldLayoutId id="2147483806" r:id="rId11"/>
    <p:sldLayoutId id="2147483807" r:id="rId12"/>
    <p:sldLayoutId id="2147483808" r:id="rId13"/>
    <p:sldLayoutId id="2147483809" r:id="rId14"/>
    <p:sldLayoutId id="2147483810" r:id="rId15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6.xml"/><Relationship Id="rId4" Type="http://schemas.openxmlformats.org/officeDocument/2006/relationships/image" Target="../media/image3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93.xml"/><Relationship Id="rId4" Type="http://schemas.openxmlformats.org/officeDocument/2006/relationships/image" Target="../media/image13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93.xml"/><Relationship Id="rId4" Type="http://schemas.openxmlformats.org/officeDocument/2006/relationships/image" Target="../media/image15.gi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9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18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9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9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6.xml"/><Relationship Id="rId4" Type="http://schemas.openxmlformats.org/officeDocument/2006/relationships/image" Target="../media/image22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9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5.xml"/><Relationship Id="rId4" Type="http://schemas.openxmlformats.org/officeDocument/2006/relationships/image" Target="../media/image25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gif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gif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65.xml"/><Relationship Id="rId4" Type="http://schemas.openxmlformats.org/officeDocument/2006/relationships/image" Target="../media/image28.gi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gif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6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gif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4.xml"/><Relationship Id="rId5" Type="http://schemas.openxmlformats.org/officeDocument/2006/relationships/image" Target="../media/image31.jpeg"/><Relationship Id="rId4" Type="http://schemas.openxmlformats.org/officeDocument/2006/relationships/image" Target="../media/image30.gi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69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69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gif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65.xml"/><Relationship Id="rId4" Type="http://schemas.openxmlformats.org/officeDocument/2006/relationships/image" Target="../media/image28.gif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gif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9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gif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93.xml"/><Relationship Id="rId4" Type="http://schemas.openxmlformats.org/officeDocument/2006/relationships/image" Target="../media/image36.gif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gif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93.xml"/><Relationship Id="rId4" Type="http://schemas.openxmlformats.org/officeDocument/2006/relationships/image" Target="../media/image38.gif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gif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93.xml"/><Relationship Id="rId4" Type="http://schemas.openxmlformats.org/officeDocument/2006/relationships/image" Target="../media/image40.gif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gif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96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6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63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6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6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66.xml"/><Relationship Id="rId4" Type="http://schemas.openxmlformats.org/officeDocument/2006/relationships/image" Target="../media/image46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73.xml"/><Relationship Id="rId5" Type="http://schemas.openxmlformats.org/officeDocument/2006/relationships/image" Target="../media/image49.jpeg"/><Relationship Id="rId4" Type="http://schemas.openxmlformats.org/officeDocument/2006/relationships/image" Target="../media/image48.jpe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65.xml"/><Relationship Id="rId4" Type="http://schemas.openxmlformats.org/officeDocument/2006/relationships/image" Target="../media/image51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69.xml"/><Relationship Id="rId4" Type="http://schemas.openxmlformats.org/officeDocument/2006/relationships/image" Target="../media/image51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65.xml"/><Relationship Id="rId4" Type="http://schemas.openxmlformats.org/officeDocument/2006/relationships/image" Target="../media/image53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3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73.xml"/><Relationship Id="rId6" Type="http://schemas.openxmlformats.org/officeDocument/2006/relationships/image" Target="../media/image58.jpeg"/><Relationship Id="rId5" Type="http://schemas.openxmlformats.org/officeDocument/2006/relationships/image" Target="../media/image57.jpeg"/><Relationship Id="rId4" Type="http://schemas.openxmlformats.org/officeDocument/2006/relationships/image" Target="../media/image56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gif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66.xml"/><Relationship Id="rId4" Type="http://schemas.openxmlformats.org/officeDocument/2006/relationships/image" Target="../media/image60.jpe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66.xml"/><Relationship Id="rId4" Type="http://schemas.openxmlformats.org/officeDocument/2006/relationships/image" Target="../media/image61.gif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65.xml"/><Relationship Id="rId4" Type="http://schemas.openxmlformats.org/officeDocument/2006/relationships/image" Target="../media/image63.jpe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69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gif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73.xml"/><Relationship Id="rId4" Type="http://schemas.openxmlformats.org/officeDocument/2006/relationships/image" Target="../media/image66.gif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gif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132.xml"/><Relationship Id="rId4" Type="http://schemas.openxmlformats.org/officeDocument/2006/relationships/image" Target="../media/image68.jpe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gif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1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2520279"/>
          </a:xfrm>
        </p:spPr>
        <p:txBody>
          <a:bodyPr/>
          <a:lstStyle/>
          <a:p>
            <a:r>
              <a:rPr lang="en-GB" dirty="0" smtClean="0"/>
              <a:t>2</a:t>
            </a:r>
            <a:br>
              <a:rPr lang="en-GB" dirty="0" smtClean="0"/>
            </a:br>
            <a:r>
              <a:rPr lang="en-US" dirty="0" smtClean="0"/>
              <a:t>Prehistory and State Formation in Ancient Egypt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55576" y="3886200"/>
            <a:ext cx="7920880" cy="2279104"/>
          </a:xfrm>
        </p:spPr>
        <p:txBody>
          <a:bodyPr/>
          <a:lstStyle/>
          <a:p>
            <a:r>
              <a:rPr lang="en-GB" dirty="0" smtClean="0"/>
              <a:t>AHAR4001</a:t>
            </a:r>
          </a:p>
          <a:p>
            <a:r>
              <a:rPr lang="en-GB" dirty="0" smtClean="0"/>
              <a:t>Pharaohs, Phoenicians and Peoples of the Sea</a:t>
            </a:r>
          </a:p>
          <a:p>
            <a:r>
              <a:rPr lang="en-GB" dirty="0" smtClean="0"/>
              <a:t>Dr. Katharina Zinn</a:t>
            </a:r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Additional Reading </a:t>
            </a:r>
            <a:r>
              <a:rPr lang="en-GB" sz="2400" dirty="0" smtClean="0"/>
              <a:t>(</a:t>
            </a:r>
            <a:r>
              <a:rPr lang="en-GB" sz="2400" dirty="0" smtClean="0">
                <a:sym typeface="Wingdings"/>
              </a:rPr>
              <a:t> in Lampeter Library)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0" y="1828800"/>
            <a:ext cx="9144000" cy="4298950"/>
          </a:xfrm>
        </p:spPr>
        <p:txBody>
          <a:bodyPr/>
          <a:lstStyle/>
          <a:p>
            <a:pPr>
              <a:spcBef>
                <a:spcPts val="600"/>
              </a:spcBef>
            </a:pPr>
            <a:r>
              <a:rPr lang="en-GB" sz="2800" dirty="0" smtClean="0">
                <a:solidFill>
                  <a:srgbClr val="FF0000"/>
                </a:solidFill>
                <a:sym typeface="Wingdings"/>
              </a:rPr>
              <a:t> </a:t>
            </a:r>
            <a:r>
              <a:rPr lang="en-GB" sz="2800" dirty="0" err="1" smtClean="0"/>
              <a:t>Wengrow</a:t>
            </a:r>
            <a:r>
              <a:rPr lang="en-GB" sz="2800" dirty="0" smtClean="0"/>
              <a:t>, D. (2006). </a:t>
            </a:r>
            <a:r>
              <a:rPr lang="en-GB" sz="2800" i="1" dirty="0" smtClean="0"/>
              <a:t>The Archaeology of Early Egypt: Social Transformations in North-East Africa, 10,000 to 2650 BC.</a:t>
            </a:r>
            <a:r>
              <a:rPr lang="en-GB" sz="2800" dirty="0" smtClean="0"/>
              <a:t> Cambridge.</a:t>
            </a:r>
          </a:p>
          <a:p>
            <a:pPr>
              <a:spcBef>
                <a:spcPts val="600"/>
              </a:spcBef>
            </a:pPr>
            <a:r>
              <a:rPr lang="en-GB" sz="2800" smtClean="0">
                <a:solidFill>
                  <a:srgbClr val="FF0000"/>
                </a:solidFill>
                <a:sym typeface="Wingdings"/>
              </a:rPr>
              <a:t> </a:t>
            </a:r>
            <a:r>
              <a:rPr lang="en-GB" sz="2800" smtClean="0"/>
              <a:t>Wenke</a:t>
            </a:r>
            <a:r>
              <a:rPr lang="en-GB" sz="2800" dirty="0" smtClean="0"/>
              <a:t>, R. J. (2009). </a:t>
            </a:r>
            <a:r>
              <a:rPr lang="en-GB" sz="2800" i="1" dirty="0" smtClean="0"/>
              <a:t>The Ancient Egyptian State: The Origins of Egyptian Culture (c. 8000-2000 BC). </a:t>
            </a:r>
            <a:r>
              <a:rPr lang="en-GB" sz="2800" dirty="0" smtClean="0"/>
              <a:t>Cambridge.</a:t>
            </a:r>
          </a:p>
          <a:p>
            <a:pPr>
              <a:spcBef>
                <a:spcPts val="600"/>
              </a:spcBef>
            </a:pPr>
            <a:r>
              <a:rPr lang="en-GB" sz="2800" dirty="0" smtClean="0"/>
              <a:t> </a:t>
            </a:r>
            <a:r>
              <a:rPr lang="en-GB" sz="2800" dirty="0" err="1" smtClean="0"/>
              <a:t>Wenke</a:t>
            </a:r>
            <a:r>
              <a:rPr lang="en-GB" sz="2800" dirty="0" smtClean="0"/>
              <a:t>, R. J. (1989). Origins of Complex Societies. In: Annual Review of Anthropology, Vol. 18 (1989), pp. 129-155. (</a:t>
            </a:r>
            <a:r>
              <a:rPr lang="en-GB" sz="2800" dirty="0" smtClean="0">
                <a:solidFill>
                  <a:srgbClr val="FF0000"/>
                </a:solidFill>
              </a:rPr>
              <a:t>MOODLE</a:t>
            </a:r>
            <a:r>
              <a:rPr lang="en-GB" sz="2800" dirty="0" smtClean="0"/>
              <a:t> and </a:t>
            </a:r>
            <a:r>
              <a:rPr lang="en-GB" sz="2800" dirty="0" smtClean="0">
                <a:solidFill>
                  <a:srgbClr val="FF0000"/>
                </a:solidFill>
              </a:rPr>
              <a:t>JSTOR</a:t>
            </a:r>
            <a:r>
              <a:rPr lang="en-GB" sz="2800" dirty="0" smtClean="0"/>
              <a:t>)</a:t>
            </a:r>
          </a:p>
          <a:p>
            <a:pPr>
              <a:spcBef>
                <a:spcPts val="600"/>
              </a:spcBef>
            </a:pPr>
            <a:r>
              <a:rPr lang="en-GB" sz="2800" dirty="0" smtClean="0"/>
              <a:t>Adams, B. (1988). </a:t>
            </a:r>
            <a:r>
              <a:rPr lang="en-GB" sz="2800" i="1" dirty="0" err="1" smtClean="0"/>
              <a:t>Predynastic</a:t>
            </a:r>
            <a:r>
              <a:rPr lang="en-GB" sz="2800" i="1" dirty="0" smtClean="0"/>
              <a:t> Egypt. </a:t>
            </a:r>
            <a:r>
              <a:rPr lang="en-GB" sz="2800" dirty="0" smtClean="0"/>
              <a:t>Aylesbury.</a:t>
            </a:r>
          </a:p>
          <a:p>
            <a:pPr>
              <a:spcBef>
                <a:spcPts val="600"/>
              </a:spcBef>
            </a:pPr>
            <a:r>
              <a:rPr lang="en-GB" sz="2800" dirty="0" smtClean="0">
                <a:solidFill>
                  <a:srgbClr val="FF0000"/>
                </a:solidFill>
                <a:sym typeface="Wingdings"/>
              </a:rPr>
              <a:t> </a:t>
            </a:r>
            <a:r>
              <a:rPr lang="en-US" sz="2800" dirty="0" smtClean="0"/>
              <a:t>Mark, S. (1998)  </a:t>
            </a:r>
            <a:r>
              <a:rPr lang="en-US" sz="2800" i="1" dirty="0" smtClean="0"/>
              <a:t>From Egypt to Mesopotamia : a study of predynastic trade routes</a:t>
            </a:r>
            <a:r>
              <a:rPr lang="en-US" sz="2800" dirty="0" smtClean="0"/>
              <a:t>. London.</a:t>
            </a:r>
            <a:endParaRPr 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722313" y="1556793"/>
            <a:ext cx="7772400" cy="2850108"/>
          </a:xfrm>
        </p:spPr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41006" t="26281" r="6903" b="8004"/>
          <a:stretch>
            <a:fillRect/>
          </a:stretch>
        </p:blipFill>
        <p:spPr bwMode="auto">
          <a:xfrm>
            <a:off x="395536" y="116632"/>
            <a:ext cx="8502314" cy="67037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de-DE" dirty="0"/>
          </a:p>
        </p:txBody>
      </p:sp>
      <p:pic>
        <p:nvPicPr>
          <p:cNvPr id="7" name="Content Placeholder 6" descr="ancient_egypt_EN_1.g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411157" y="214290"/>
            <a:ext cx="4553331" cy="6463475"/>
          </a:xfrm>
        </p:spPr>
      </p:pic>
      <p:pic>
        <p:nvPicPr>
          <p:cNvPr id="9" name="Picture 8" descr="egyptmap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07504" y="207600"/>
            <a:ext cx="4145280" cy="6461760"/>
          </a:xfrm>
          <a:prstGeom prst="rect">
            <a:avLst/>
          </a:prstGeom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Ancient Egypt</a:t>
            </a:r>
            <a:endParaRPr lang="de-DE" dirty="0"/>
          </a:p>
        </p:txBody>
      </p:sp>
      <p:pic>
        <p:nvPicPr>
          <p:cNvPr id="9" name="Content Placeholder 8" descr="egyptmap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0" y="1714488"/>
            <a:ext cx="9304020" cy="292608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4" name="Content Placeholder 3" descr="11xnilebank6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683568" y="476672"/>
            <a:ext cx="7700963" cy="58674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4" name="Content Placeholder 3" descr="08nilebank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000100" y="642918"/>
            <a:ext cx="6950869" cy="52959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Nile and Desert</a:t>
            </a:r>
            <a:endParaRPr lang="de-DE" dirty="0"/>
          </a:p>
        </p:txBody>
      </p:sp>
      <p:pic>
        <p:nvPicPr>
          <p:cNvPr id="6" name="Content Placeholder 5" descr="geog01b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r="3148"/>
          <a:stretch>
            <a:fillRect/>
          </a:stretch>
        </p:blipFill>
        <p:spPr>
          <a:xfrm>
            <a:off x="174178" y="1340768"/>
            <a:ext cx="8862318" cy="520738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8" name="Content Placeholder 7" descr="46thedesert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539552" y="332656"/>
            <a:ext cx="8201025" cy="62484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Kingdoms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000" dirty="0" smtClean="0"/>
              <a:t> </a:t>
            </a:r>
          </a:p>
          <a:p>
            <a:r>
              <a:rPr lang="en-GB" sz="3000" dirty="0" smtClean="0"/>
              <a:t>Old Kingdom</a:t>
            </a:r>
          </a:p>
          <a:p>
            <a:r>
              <a:rPr lang="en-GB" sz="3000" dirty="0" smtClean="0"/>
              <a:t> </a:t>
            </a:r>
          </a:p>
          <a:p>
            <a:r>
              <a:rPr lang="en-GB" sz="3000" dirty="0" smtClean="0"/>
              <a:t>Middle Kingdom</a:t>
            </a:r>
          </a:p>
          <a:p>
            <a:r>
              <a:rPr lang="en-GB" sz="3000" dirty="0" smtClean="0"/>
              <a:t> </a:t>
            </a:r>
          </a:p>
          <a:p>
            <a:r>
              <a:rPr lang="en-GB" sz="3000" dirty="0" smtClean="0"/>
              <a:t>New Kingdom</a:t>
            </a:r>
          </a:p>
          <a:p>
            <a:r>
              <a:rPr lang="en-GB" sz="3000" dirty="0" smtClean="0"/>
              <a:t> </a:t>
            </a:r>
          </a:p>
          <a:p>
            <a:r>
              <a:rPr lang="en-GB" sz="3000" dirty="0" smtClean="0"/>
              <a:t> </a:t>
            </a:r>
          </a:p>
          <a:p>
            <a:r>
              <a:rPr lang="en-GB" sz="3000" dirty="0" smtClean="0"/>
              <a:t> </a:t>
            </a:r>
            <a:endParaRPr lang="en-US" sz="3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All Periods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000" dirty="0" smtClean="0"/>
              <a:t>Pre- and Early Dynastic Period</a:t>
            </a:r>
          </a:p>
          <a:p>
            <a:r>
              <a:rPr lang="en-GB" sz="3000" dirty="0" smtClean="0"/>
              <a:t>Old Kingdom</a:t>
            </a:r>
          </a:p>
          <a:p>
            <a:r>
              <a:rPr lang="en-GB" sz="3000" dirty="0" smtClean="0"/>
              <a:t>First Intermediate Period</a:t>
            </a:r>
          </a:p>
          <a:p>
            <a:r>
              <a:rPr lang="en-GB" sz="3000" dirty="0" smtClean="0"/>
              <a:t>Middle Kingdom</a:t>
            </a:r>
          </a:p>
          <a:p>
            <a:r>
              <a:rPr lang="en-GB" sz="3000" dirty="0" smtClean="0"/>
              <a:t>Second Intermediate Period</a:t>
            </a:r>
          </a:p>
          <a:p>
            <a:r>
              <a:rPr lang="en-GB" sz="3000" dirty="0" smtClean="0"/>
              <a:t>New Kingdom</a:t>
            </a:r>
          </a:p>
          <a:p>
            <a:r>
              <a:rPr lang="en-GB" sz="3000" dirty="0" smtClean="0"/>
              <a:t>Third Intermediate Period</a:t>
            </a:r>
          </a:p>
          <a:p>
            <a:r>
              <a:rPr lang="en-GB" sz="3000" dirty="0" smtClean="0"/>
              <a:t>Late Period</a:t>
            </a:r>
          </a:p>
          <a:p>
            <a:r>
              <a:rPr lang="en-GB" sz="3000" dirty="0" smtClean="0"/>
              <a:t>Ptolemaic and Roman Period</a:t>
            </a:r>
            <a:endParaRPr lang="en-US" sz="3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Dynasties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30 Dynasties (“31 Dynasties”)</a:t>
            </a:r>
          </a:p>
          <a:p>
            <a:pPr lvl="1"/>
            <a:r>
              <a:rPr lang="en-GB" dirty="0" smtClean="0"/>
              <a:t>Until Alexander the Great</a:t>
            </a:r>
          </a:p>
          <a:p>
            <a:pPr lvl="1"/>
            <a:r>
              <a:rPr lang="en-GB" dirty="0" smtClean="0"/>
              <a:t>Then Ptolemaic and Roman Period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Periods	</a:t>
            </a:r>
            <a:r>
              <a:rPr lang="en-GB" dirty="0" smtClean="0"/>
              <a:t>			Dynasties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179512" y="1828800"/>
            <a:ext cx="4824536" cy="4302125"/>
          </a:xfrm>
        </p:spPr>
        <p:txBody>
          <a:bodyPr/>
          <a:lstStyle/>
          <a:p>
            <a:r>
              <a:rPr lang="en-GB" sz="2400" dirty="0" smtClean="0"/>
              <a:t>Pre- and Early Dynastic Period</a:t>
            </a:r>
          </a:p>
          <a:p>
            <a:r>
              <a:rPr lang="en-GB" sz="2400" dirty="0" smtClean="0"/>
              <a:t>Old Kingdom</a:t>
            </a:r>
          </a:p>
          <a:p>
            <a:r>
              <a:rPr lang="en-GB" sz="2400" dirty="0" smtClean="0"/>
              <a:t>First Intermediate Period</a:t>
            </a:r>
          </a:p>
          <a:p>
            <a:r>
              <a:rPr lang="en-GB" sz="2400" dirty="0" smtClean="0"/>
              <a:t>Middle Kingdom</a:t>
            </a:r>
          </a:p>
          <a:p>
            <a:r>
              <a:rPr lang="en-GB" sz="2400" dirty="0" smtClean="0"/>
              <a:t>Second Intermediate Period</a:t>
            </a:r>
          </a:p>
          <a:p>
            <a:r>
              <a:rPr lang="en-GB" sz="2400" dirty="0" smtClean="0"/>
              <a:t>New Kingdom</a:t>
            </a:r>
          </a:p>
          <a:p>
            <a:r>
              <a:rPr lang="en-GB" sz="2400" dirty="0" smtClean="0"/>
              <a:t>Third Intermediate Period</a:t>
            </a:r>
          </a:p>
          <a:p>
            <a:r>
              <a:rPr lang="en-GB" sz="2400" dirty="0" smtClean="0"/>
              <a:t>Late Period</a:t>
            </a:r>
          </a:p>
          <a:p>
            <a:r>
              <a:rPr lang="en-GB" sz="2400" dirty="0" smtClean="0"/>
              <a:t>Ptolemaic and Roman Period</a:t>
            </a:r>
            <a:endParaRPr lang="en-US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6016" y="1828800"/>
            <a:ext cx="4248472" cy="4302125"/>
          </a:xfrm>
        </p:spPr>
        <p:txBody>
          <a:bodyPr/>
          <a:lstStyle/>
          <a:p>
            <a:r>
              <a:rPr lang="en-GB" sz="2400" dirty="0" err="1" smtClean="0"/>
              <a:t>Predyn</a:t>
            </a:r>
            <a:r>
              <a:rPr lang="en-GB" sz="2400" dirty="0" smtClean="0"/>
              <a:t>. (5300-3000BC), 0-2</a:t>
            </a:r>
          </a:p>
          <a:p>
            <a:r>
              <a:rPr lang="en-GB" sz="2400" dirty="0" smtClean="0"/>
              <a:t>3-6</a:t>
            </a:r>
          </a:p>
          <a:p>
            <a:r>
              <a:rPr lang="en-GB" sz="2400" dirty="0" smtClean="0"/>
              <a:t>8-11</a:t>
            </a:r>
          </a:p>
          <a:p>
            <a:r>
              <a:rPr lang="en-GB" sz="2400" dirty="0" smtClean="0"/>
              <a:t>11-12</a:t>
            </a:r>
          </a:p>
          <a:p>
            <a:r>
              <a:rPr lang="en-GB" sz="2400" dirty="0" smtClean="0"/>
              <a:t>13-17</a:t>
            </a:r>
          </a:p>
          <a:p>
            <a:r>
              <a:rPr lang="en-GB" sz="2400" dirty="0" smtClean="0"/>
              <a:t>18-20</a:t>
            </a:r>
          </a:p>
          <a:p>
            <a:r>
              <a:rPr lang="en-GB" sz="2400" dirty="0" smtClean="0"/>
              <a:t>21-24	</a:t>
            </a:r>
          </a:p>
          <a:p>
            <a:r>
              <a:rPr lang="en-GB" sz="2400" dirty="0" smtClean="0"/>
              <a:t>25-”31”</a:t>
            </a:r>
          </a:p>
          <a:p>
            <a:r>
              <a:rPr lang="en-GB" sz="2400" dirty="0" smtClean="0"/>
              <a:t>No dynastic time anymore (332BC -331AD)</a:t>
            </a:r>
          </a:p>
          <a:p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Predynastic</a:t>
            </a:r>
            <a:r>
              <a:rPr lang="en-GB" dirty="0" smtClean="0"/>
              <a:t> Period</a:t>
            </a:r>
            <a:endParaRPr lang="en-GB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3050"/>
            <a:ext cx="3672408" cy="1643782"/>
          </a:xfrm>
        </p:spPr>
        <p:txBody>
          <a:bodyPr/>
          <a:lstStyle/>
          <a:p>
            <a:r>
              <a:rPr lang="en-GB" sz="3200" dirty="0" smtClean="0"/>
              <a:t>Map of Ancient Egypt in Prehistoric times</a:t>
            </a:r>
            <a:endParaRPr lang="en-US" sz="32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2856"/>
            <a:ext cx="3008313" cy="3993307"/>
          </a:xfrm>
        </p:spPr>
        <p:txBody>
          <a:bodyPr/>
          <a:lstStyle/>
          <a:p>
            <a:r>
              <a:rPr lang="en-GB" sz="2800" dirty="0" smtClean="0"/>
              <a:t>Showing the principal Palaeolithic, Neolithic, and </a:t>
            </a:r>
            <a:r>
              <a:rPr lang="en-GB" sz="2800" dirty="0" err="1" smtClean="0"/>
              <a:t>Badarian</a:t>
            </a:r>
            <a:r>
              <a:rPr lang="en-GB" sz="2800" dirty="0" smtClean="0"/>
              <a:t> Sites</a:t>
            </a:r>
            <a:endParaRPr lang="en-US" sz="2800" dirty="0"/>
          </a:p>
        </p:txBody>
      </p:sp>
      <p:pic>
        <p:nvPicPr>
          <p:cNvPr id="7" name="Content Placeholder 6" descr="mapShaw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3932" t="7237" b="1460"/>
          <a:stretch>
            <a:fillRect/>
          </a:stretch>
        </p:blipFill>
        <p:spPr>
          <a:xfrm>
            <a:off x="3779913" y="44625"/>
            <a:ext cx="5201863" cy="681257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Timeline after Shaw</a:t>
            </a:r>
            <a:endParaRPr lang="en-US" dirty="0"/>
          </a:p>
        </p:txBody>
      </p:sp>
      <p:pic>
        <p:nvPicPr>
          <p:cNvPr id="4" name="Content Placeholder 3" descr="timelineShaw.G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5496" y="2336215"/>
            <a:ext cx="9108281" cy="363616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 have to look at:</a:t>
            </a:r>
            <a:endParaRPr lang="en-US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22540" t="28848" r="23693" b="30952"/>
          <a:stretch>
            <a:fillRect/>
          </a:stretch>
        </p:blipFill>
        <p:spPr bwMode="auto">
          <a:xfrm>
            <a:off x="35499" y="1844825"/>
            <a:ext cx="9111829" cy="42579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Map of Egypt showing known </a:t>
            </a:r>
            <a:r>
              <a:rPr lang="en-US" dirty="0" err="1" smtClean="0"/>
              <a:t>Acheulian</a:t>
            </a:r>
            <a:r>
              <a:rPr lang="en-US" dirty="0" smtClean="0"/>
              <a:t> sites (100,000 BC)</a:t>
            </a:r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Content Placeholder 5" descr="100000gigitaleg.gif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179512" y="1772816"/>
            <a:ext cx="4314825" cy="4733925"/>
          </a:xfrm>
        </p:spPr>
      </p:pic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>
          <a:xfrm>
            <a:off x="4645025" y="1535112"/>
            <a:ext cx="4498975" cy="1749872"/>
          </a:xfrm>
        </p:spPr>
        <p:txBody>
          <a:bodyPr/>
          <a:lstStyle/>
          <a:p>
            <a:r>
              <a:rPr lang="en-US" sz="2000" dirty="0" smtClean="0"/>
              <a:t>typical are large flaked </a:t>
            </a:r>
            <a:r>
              <a:rPr lang="en-US" sz="2000" dirty="0" err="1" smtClean="0"/>
              <a:t>handaxes</a:t>
            </a:r>
            <a:r>
              <a:rPr lang="en-US" sz="2000" dirty="0" smtClean="0"/>
              <a:t>, picks and cleavers; people lived as gatherers of wild plants and scavengers/hunters of animals) – UCL 13549 from Thebes</a:t>
            </a:r>
            <a:endParaRPr lang="en-US" sz="2000" dirty="0"/>
          </a:p>
        </p:txBody>
      </p:sp>
      <p:pic>
        <p:nvPicPr>
          <p:cNvPr id="12" name="Content Placeholder 11" descr="uc13549.jpg"/>
          <p:cNvPicPr>
            <a:picLocks noGrp="1" noChangeAspect="1"/>
          </p:cNvPicPr>
          <p:nvPr>
            <p:ph sz="quarter" idx="4"/>
          </p:nvPr>
        </p:nvPicPr>
        <p:blipFill>
          <a:blip r:embed="rId4" cstate="print"/>
          <a:srcRect t="22136" b="18626"/>
          <a:stretch>
            <a:fillRect/>
          </a:stretch>
        </p:blipFill>
        <p:spPr>
          <a:xfrm>
            <a:off x="4919414" y="3501008"/>
            <a:ext cx="3829050" cy="302433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Fayum Neolithic </a:t>
            </a:r>
            <a:r>
              <a:rPr lang="en-US" dirty="0" err="1" smtClean="0"/>
              <a:t>Kom</a:t>
            </a:r>
            <a:r>
              <a:rPr lang="en-US" dirty="0" smtClean="0"/>
              <a:t> W and </a:t>
            </a:r>
            <a:r>
              <a:rPr lang="en-US" dirty="0" err="1" smtClean="0"/>
              <a:t>Kom</a:t>
            </a:r>
            <a:r>
              <a:rPr lang="en-US" dirty="0" smtClean="0"/>
              <a:t> K, about 4400 BC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Cooking Pot</a:t>
            </a:r>
            <a:endParaRPr lang="en-US" dirty="0"/>
          </a:p>
        </p:txBody>
      </p:sp>
      <p:pic>
        <p:nvPicPr>
          <p:cNvPr id="7" name="Content Placeholder 6" descr="uc2523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684397" y="2430040"/>
            <a:ext cx="3585794" cy="3951288"/>
          </a:xfrm>
        </p:spPr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8" name="Content Placeholder 7" descr="mapfayumneolithic.gif"/>
          <p:cNvPicPr>
            <a:picLocks noGrp="1" noChangeAspect="1"/>
          </p:cNvPicPr>
          <p:nvPr>
            <p:ph sz="quarter" idx="4"/>
          </p:nvPr>
        </p:nvPicPr>
        <p:blipFill>
          <a:blip r:embed="rId4" cstate="print"/>
          <a:srcRect l="2990" r="5799"/>
          <a:stretch>
            <a:fillRect/>
          </a:stretch>
        </p:blipFill>
        <p:spPr>
          <a:xfrm>
            <a:off x="4644008" y="1700808"/>
            <a:ext cx="4392488" cy="501319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507288" cy="1143000"/>
          </a:xfrm>
        </p:spPr>
        <p:txBody>
          <a:bodyPr/>
          <a:lstStyle/>
          <a:p>
            <a:r>
              <a:rPr lang="en-GB" dirty="0" err="1" smtClean="0"/>
              <a:t>Badarian</a:t>
            </a:r>
            <a:r>
              <a:rPr lang="en-GB" dirty="0" smtClean="0"/>
              <a:t> Culture (earliest farming in Upper Egypt), 4000BC</a:t>
            </a:r>
            <a:endParaRPr lang="en-US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29979" t="29467" r="30980" b="12873"/>
          <a:stretch>
            <a:fillRect/>
          </a:stretch>
        </p:blipFill>
        <p:spPr bwMode="auto">
          <a:xfrm>
            <a:off x="1691680" y="1556792"/>
            <a:ext cx="5711855" cy="52724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79512" y="620688"/>
            <a:ext cx="4608512" cy="1008112"/>
          </a:xfrm>
        </p:spPr>
        <p:txBody>
          <a:bodyPr/>
          <a:lstStyle/>
          <a:p>
            <a:r>
              <a:rPr lang="en-GB" sz="3600" dirty="0" smtClean="0"/>
              <a:t>Important </a:t>
            </a:r>
            <a:r>
              <a:rPr lang="en-GB" sz="3600" dirty="0" err="1" smtClean="0"/>
              <a:t>Predynastic</a:t>
            </a:r>
            <a:r>
              <a:rPr lang="en-GB" sz="3600" dirty="0" smtClean="0"/>
              <a:t> sites</a:t>
            </a:r>
            <a:endParaRPr lang="en-US" sz="3600" dirty="0"/>
          </a:p>
        </p:txBody>
      </p:sp>
      <p:pic>
        <p:nvPicPr>
          <p:cNvPr id="7" name="Content Placeholder 6" descr="MaadiNaqadafightsWneke.G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t="7318" b="3815"/>
          <a:stretch>
            <a:fillRect/>
          </a:stretch>
        </p:blipFill>
        <p:spPr>
          <a:xfrm>
            <a:off x="5088011" y="44624"/>
            <a:ext cx="3300413" cy="6732813"/>
          </a:xfrm>
        </p:spPr>
      </p:pic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>
          <a:xfrm>
            <a:off x="251520" y="1844824"/>
            <a:ext cx="4536504" cy="2520279"/>
          </a:xfrm>
        </p:spPr>
        <p:txBody>
          <a:bodyPr/>
          <a:lstStyle/>
          <a:p>
            <a:r>
              <a:rPr lang="en-GB" sz="2400" dirty="0" smtClean="0"/>
              <a:t>Indicating north- and southwards expansion of </a:t>
            </a:r>
            <a:r>
              <a:rPr lang="en-GB" sz="2400" dirty="0" err="1" smtClean="0"/>
              <a:t>Naqada</a:t>
            </a:r>
            <a:r>
              <a:rPr lang="en-GB" sz="2400" dirty="0" smtClean="0"/>
              <a:t> culture</a:t>
            </a:r>
          </a:p>
          <a:p>
            <a:endParaRPr lang="en-US" sz="2400" dirty="0"/>
          </a:p>
        </p:txBody>
      </p:sp>
      <p:pic>
        <p:nvPicPr>
          <p:cNvPr id="9" name="Picture 8" descr="BMBattlefield.jpg"/>
          <p:cNvPicPr>
            <a:picLocks noChangeAspect="1"/>
          </p:cNvPicPr>
          <p:nvPr/>
        </p:nvPicPr>
        <p:blipFill>
          <a:blip r:embed="rId4" cstate="print"/>
          <a:srcRect l="8001" t="8001" r="8001" b="4851"/>
          <a:stretch>
            <a:fillRect/>
          </a:stretch>
        </p:blipFill>
        <p:spPr>
          <a:xfrm>
            <a:off x="539554" y="2690554"/>
            <a:ext cx="3904395" cy="405081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 smtClean="0"/>
              <a:t>MMA 20.5</a:t>
            </a:r>
            <a:endParaRPr lang="en-US" sz="3600" dirty="0"/>
          </a:p>
        </p:txBody>
      </p:sp>
      <p:pic>
        <p:nvPicPr>
          <p:cNvPr id="4" name="Content Placeholder 3" descr="1 MMA 20.5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12848" t="31073" r="23179" b="9268"/>
          <a:stretch>
            <a:fillRect/>
          </a:stretch>
        </p:blipFill>
        <p:spPr>
          <a:xfrm>
            <a:off x="3945729" y="332656"/>
            <a:ext cx="4874743" cy="6061355"/>
          </a:xfrm>
        </p:spPr>
      </p:pic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>
          <a:xfrm>
            <a:off x="457200" y="1628800"/>
            <a:ext cx="3008313" cy="4497363"/>
          </a:xfrm>
        </p:spPr>
        <p:txBody>
          <a:bodyPr/>
          <a:lstStyle/>
          <a:p>
            <a:r>
              <a:rPr lang="en-GB" sz="3200" dirty="0" smtClean="0"/>
              <a:t>Hafted fishtail blade</a:t>
            </a:r>
            <a:endParaRPr lang="en-US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970784" cy="1162050"/>
          </a:xfrm>
        </p:spPr>
        <p:txBody>
          <a:bodyPr/>
          <a:lstStyle/>
          <a:p>
            <a:r>
              <a:rPr lang="en-GB" sz="4000" dirty="0" smtClean="0"/>
              <a:t>MMA 10.130.2883</a:t>
            </a:r>
            <a:endParaRPr lang="en-US" sz="4000" dirty="0"/>
          </a:p>
        </p:txBody>
      </p:sp>
      <p:pic>
        <p:nvPicPr>
          <p:cNvPr id="5" name="Content Placeholder 4" descr="2 MMA 10.1302583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574653" y="273050"/>
            <a:ext cx="4389835" cy="5853113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700808"/>
            <a:ext cx="3682752" cy="4425355"/>
          </a:xfrm>
        </p:spPr>
        <p:txBody>
          <a:bodyPr/>
          <a:lstStyle/>
          <a:p>
            <a:r>
              <a:rPr lang="en-GB" sz="3200" dirty="0" smtClean="0"/>
              <a:t>Female figurine</a:t>
            </a:r>
          </a:p>
          <a:p>
            <a:r>
              <a:rPr lang="en-GB" sz="3200" dirty="0" err="1" smtClean="0"/>
              <a:t>Naqada</a:t>
            </a:r>
            <a:r>
              <a:rPr lang="en-GB" sz="3200" dirty="0" smtClean="0"/>
              <a:t> II</a:t>
            </a:r>
            <a:endParaRPr lang="en-US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MMA: Pre-dynastic slate palettes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Mud turtles (</a:t>
            </a:r>
            <a:r>
              <a:rPr lang="en-GB" dirty="0" err="1" smtClean="0"/>
              <a:t>Naq</a:t>
            </a:r>
            <a:r>
              <a:rPr lang="en-GB" dirty="0" smtClean="0"/>
              <a:t> II)</a:t>
            </a:r>
            <a:endParaRPr lang="en-US" dirty="0"/>
          </a:p>
        </p:txBody>
      </p:sp>
      <p:pic>
        <p:nvPicPr>
          <p:cNvPr id="5" name="Content Placeholder 4" descr="3 MMA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57200" y="2635448"/>
            <a:ext cx="4040188" cy="3030141"/>
          </a:xfrm>
        </p:spPr>
      </p:pic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Fish shaped (</a:t>
            </a:r>
            <a:r>
              <a:rPr lang="en-GB" dirty="0" err="1" smtClean="0"/>
              <a:t>Naq</a:t>
            </a:r>
            <a:r>
              <a:rPr lang="en-GB" dirty="0" smtClean="0"/>
              <a:t> II)</a:t>
            </a:r>
            <a:endParaRPr lang="en-US" dirty="0"/>
          </a:p>
        </p:txBody>
      </p:sp>
      <p:pic>
        <p:nvPicPr>
          <p:cNvPr id="10" name="Content Placeholder 9" descr="4 MMA.jpg"/>
          <p:cNvPicPr>
            <a:picLocks noGrp="1" noChangeAspect="1"/>
          </p:cNvPicPr>
          <p:nvPr>
            <p:ph sz="quarter" idx="4"/>
          </p:nvPr>
        </p:nvPicPr>
        <p:blipFill>
          <a:blip r:embed="rId4" cstate="print"/>
          <a:stretch>
            <a:fillRect/>
          </a:stretch>
        </p:blipFill>
        <p:spPr>
          <a:xfrm>
            <a:off x="4645025" y="2634853"/>
            <a:ext cx="4041775" cy="303133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427758"/>
          </a:xfrm>
        </p:spPr>
        <p:txBody>
          <a:bodyPr/>
          <a:lstStyle/>
          <a:p>
            <a:r>
              <a:rPr lang="en-GB" sz="4400" dirty="0" smtClean="0"/>
              <a:t>PUAM</a:t>
            </a:r>
            <a:endParaRPr lang="en-US" sz="4400" dirty="0"/>
          </a:p>
        </p:txBody>
      </p:sp>
      <p:pic>
        <p:nvPicPr>
          <p:cNvPr id="5" name="Content Placeholder 4" descr="PUAM 013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203848" y="1282698"/>
            <a:ext cx="5725806" cy="4292027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513" y="2132856"/>
            <a:ext cx="3096344" cy="3993307"/>
          </a:xfrm>
        </p:spPr>
        <p:txBody>
          <a:bodyPr/>
          <a:lstStyle/>
          <a:p>
            <a:r>
              <a:rPr lang="en-GB" sz="4000" dirty="0" smtClean="0"/>
              <a:t>Slate palette (fish) and mace-heads</a:t>
            </a:r>
            <a:endParaRPr lang="en-US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Prehistoric Village Near </a:t>
            </a:r>
            <a:r>
              <a:rPr lang="en-US" dirty="0" err="1" smtClean="0"/>
              <a:t>Hemamieh</a:t>
            </a:r>
            <a:r>
              <a:rPr lang="en-US" smtClean="0"/>
              <a:t> </a:t>
            </a:r>
            <a:r>
              <a:rPr lang="de-DE" smtClean="0"/>
              <a:t>(</a:t>
            </a:r>
            <a:r>
              <a:rPr lang="de-DE" dirty="0" smtClean="0"/>
              <a:t>Predynasty)</a:t>
            </a:r>
            <a:endParaRPr lang="de-DE" dirty="0"/>
          </a:p>
        </p:txBody>
      </p:sp>
      <p:pic>
        <p:nvPicPr>
          <p:cNvPr id="7" name="Content Placeholder 6" descr="hemamieh5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357158" y="2143116"/>
            <a:ext cx="4836160" cy="3627120"/>
          </a:xfrm>
        </p:spPr>
      </p:pic>
      <p:pic>
        <p:nvPicPr>
          <p:cNvPr id="8" name="Content Placeholder 7" descr="plan.jp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5429256" y="1643050"/>
            <a:ext cx="3439740" cy="44958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South Town of Naqada</a:t>
            </a:r>
            <a:endParaRPr lang="de-DE" dirty="0"/>
          </a:p>
        </p:txBody>
      </p:sp>
      <p:pic>
        <p:nvPicPr>
          <p:cNvPr id="7" name="Content Placeholder 6" descr="petrieplan.g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428860" y="1785926"/>
            <a:ext cx="4645152" cy="473049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1" name="Content Placeholder 10" descr="map5.gif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4008" y="188640"/>
            <a:ext cx="4136898" cy="6408801"/>
          </a:xfrm>
        </p:spPr>
      </p:pic>
      <p:pic>
        <p:nvPicPr>
          <p:cNvPr id="10" name="Content Placeholder 9" descr="mapofegypt.gif"/>
          <p:cNvPicPr>
            <a:picLocks noGrp="1" noChangeAspect="1"/>
          </p:cNvPicPr>
          <p:nvPr>
            <p:ph sz="half" idx="1"/>
          </p:nvPr>
        </p:nvPicPr>
        <p:blipFill>
          <a:blip r:embed="rId4" cstate="print"/>
          <a:stretch>
            <a:fillRect/>
          </a:stretch>
        </p:blipFill>
        <p:spPr>
          <a:xfrm>
            <a:off x="395536" y="188640"/>
            <a:ext cx="4104322" cy="6408039"/>
          </a:xfrm>
        </p:spPr>
      </p:pic>
      <p:sp>
        <p:nvSpPr>
          <p:cNvPr id="6" name="Rounded Rectangle 5"/>
          <p:cNvSpPr/>
          <p:nvPr/>
        </p:nvSpPr>
        <p:spPr bwMode="auto">
          <a:xfrm>
            <a:off x="2699792" y="2420888"/>
            <a:ext cx="1080120" cy="720080"/>
          </a:xfrm>
          <a:prstGeom prst="roundRect">
            <a:avLst/>
          </a:prstGeom>
          <a:noFill/>
          <a:ln w="920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Pct val="100000"/>
              <a:buFont typeface="Arial" charset="0"/>
              <a:buNone/>
              <a:tabLst/>
            </a:pP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charset="0"/>
              <a:cs typeface="Arial" charset="0"/>
            </a:endParaRPr>
          </a:p>
        </p:txBody>
      </p:sp>
      <p:cxnSp>
        <p:nvCxnSpPr>
          <p:cNvPr id="8" name="Straight Arrow Connector 7"/>
          <p:cNvCxnSpPr/>
          <p:nvPr/>
        </p:nvCxnSpPr>
        <p:spPr bwMode="auto">
          <a:xfrm>
            <a:off x="3851920" y="2780928"/>
            <a:ext cx="2448272" cy="1008112"/>
          </a:xfrm>
          <a:prstGeom prst="straightConnector1">
            <a:avLst/>
          </a:prstGeom>
          <a:solidFill>
            <a:srgbClr val="00B8FF"/>
          </a:solidFill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/>
          </a:ln>
          <a:effectLst/>
        </p:spPr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Hierakonpolis Tomb 100</a:t>
            </a:r>
            <a:endParaRPr lang="en-US" dirty="0"/>
          </a:p>
        </p:txBody>
      </p:sp>
      <p:pic>
        <p:nvPicPr>
          <p:cNvPr id="7" name="Content Placeholder 6" descr="100painting.g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0" y="2420895"/>
            <a:ext cx="8990838" cy="262232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 sz="quarter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9" name="Content Placeholder 8" descr="100painting.gif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323528" y="476672"/>
            <a:ext cx="8675370" cy="2530316"/>
          </a:xfrm>
        </p:spPr>
      </p:pic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0" name="Content Placeholder 9" descr="planhierakonpolis 100.gif"/>
          <p:cNvPicPr>
            <a:picLocks noGrp="1" noChangeAspect="1"/>
          </p:cNvPicPr>
          <p:nvPr>
            <p:ph sz="quarter" idx="3"/>
          </p:nvPr>
        </p:nvPicPr>
        <p:blipFill>
          <a:blip r:embed="rId4" cstate="print"/>
          <a:srcRect t="4150" b="8141"/>
          <a:stretch>
            <a:fillRect/>
          </a:stretch>
        </p:blipFill>
        <p:spPr>
          <a:xfrm>
            <a:off x="280233" y="3284984"/>
            <a:ext cx="3715703" cy="3259005"/>
          </a:xfrm>
        </p:spPr>
      </p:pic>
      <p:pic>
        <p:nvPicPr>
          <p:cNvPr id="13" name="Content Placeholder 12" descr="hierakonpolis_pntg.jpg"/>
          <p:cNvPicPr>
            <a:picLocks noGrp="1" noChangeAspect="1"/>
          </p:cNvPicPr>
          <p:nvPr>
            <p:ph sz="quarter" idx="4"/>
          </p:nvPr>
        </p:nvPicPr>
        <p:blipFill>
          <a:blip r:embed="rId5" cstate="print"/>
          <a:stretch>
            <a:fillRect/>
          </a:stretch>
        </p:blipFill>
        <p:spPr>
          <a:xfrm>
            <a:off x="4283968" y="3501008"/>
            <a:ext cx="4712757" cy="278508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 smtClean="0"/>
              <a:t>PUAM</a:t>
            </a:r>
            <a:endParaRPr lang="en-US" sz="4400" dirty="0"/>
          </a:p>
        </p:txBody>
      </p:sp>
      <p:pic>
        <p:nvPicPr>
          <p:cNvPr id="5" name="Content Placeholder 4" descr="PUAM 017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123728" y="1700808"/>
            <a:ext cx="6083669" cy="4560279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3008313" cy="864096"/>
          </a:xfrm>
        </p:spPr>
        <p:txBody>
          <a:bodyPr/>
          <a:lstStyle/>
          <a:p>
            <a:r>
              <a:rPr lang="en-GB" sz="4000" dirty="0" smtClean="0"/>
              <a:t>PUAM</a:t>
            </a:r>
            <a:endParaRPr lang="en-US" sz="4000" dirty="0"/>
          </a:p>
        </p:txBody>
      </p:sp>
      <p:pic>
        <p:nvPicPr>
          <p:cNvPr id="5" name="Content Placeholder 4" descr="PUAM 004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899592" y="1412776"/>
            <a:ext cx="6799395" cy="5096782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1" name="Content Placeholder 10" descr="map5.gif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4008" y="188640"/>
            <a:ext cx="4136898" cy="6408801"/>
          </a:xfrm>
        </p:spPr>
      </p:pic>
      <p:pic>
        <p:nvPicPr>
          <p:cNvPr id="10" name="Content Placeholder 9" descr="mapofegypt.gif"/>
          <p:cNvPicPr>
            <a:picLocks noGrp="1" noChangeAspect="1"/>
          </p:cNvPicPr>
          <p:nvPr>
            <p:ph sz="half" idx="1"/>
          </p:nvPr>
        </p:nvPicPr>
        <p:blipFill>
          <a:blip r:embed="rId4" cstate="print"/>
          <a:stretch>
            <a:fillRect/>
          </a:stretch>
        </p:blipFill>
        <p:spPr>
          <a:xfrm>
            <a:off x="395536" y="188640"/>
            <a:ext cx="4104322" cy="6408039"/>
          </a:xfrm>
        </p:spPr>
      </p:pic>
      <p:sp>
        <p:nvSpPr>
          <p:cNvPr id="6" name="Rounded Rectangle 5"/>
          <p:cNvSpPr/>
          <p:nvPr/>
        </p:nvSpPr>
        <p:spPr bwMode="auto">
          <a:xfrm>
            <a:off x="2699792" y="2420888"/>
            <a:ext cx="1080120" cy="720080"/>
          </a:xfrm>
          <a:prstGeom prst="roundRect">
            <a:avLst/>
          </a:prstGeom>
          <a:noFill/>
          <a:ln w="920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Pct val="100000"/>
              <a:buFont typeface="Arial" charset="0"/>
              <a:buNone/>
              <a:tabLst/>
            </a:pP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charset="0"/>
              <a:cs typeface="Arial" charset="0"/>
            </a:endParaRPr>
          </a:p>
        </p:txBody>
      </p:sp>
      <p:cxnSp>
        <p:nvCxnSpPr>
          <p:cNvPr id="8" name="Straight Arrow Connector 7"/>
          <p:cNvCxnSpPr/>
          <p:nvPr/>
        </p:nvCxnSpPr>
        <p:spPr bwMode="auto">
          <a:xfrm flipV="1">
            <a:off x="3851920" y="1628800"/>
            <a:ext cx="2736304" cy="1152128"/>
          </a:xfrm>
          <a:prstGeom prst="straightConnector1">
            <a:avLst/>
          </a:prstGeom>
          <a:solidFill>
            <a:srgbClr val="00B8FF"/>
          </a:solidFill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/>
          </a:ln>
          <a:effectLst/>
        </p:spPr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273050"/>
            <a:ext cx="3429024" cy="2298694"/>
          </a:xfrm>
        </p:spPr>
        <p:txBody>
          <a:bodyPr/>
          <a:lstStyle/>
          <a:p>
            <a:r>
              <a:rPr lang="de-DE" sz="3600" dirty="0" smtClean="0"/>
              <a:t>Naqada period (II and III): pottery finds</a:t>
            </a:r>
            <a:endParaRPr lang="de-DE" sz="3600" dirty="0"/>
          </a:p>
        </p:txBody>
      </p:sp>
      <p:pic>
        <p:nvPicPr>
          <p:cNvPr id="4" name="Content Placeholder 3" descr="potteryinpalestine2.g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000496" y="285728"/>
            <a:ext cx="4697730" cy="6297930"/>
          </a:xfrm>
        </p:spPr>
      </p:pic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>
          <a:xfrm>
            <a:off x="214282" y="2857496"/>
            <a:ext cx="3500462" cy="3643338"/>
          </a:xfrm>
        </p:spPr>
        <p:txBody>
          <a:bodyPr/>
          <a:lstStyle/>
          <a:p>
            <a:r>
              <a:rPr lang="en-US" sz="2400" dirty="0" smtClean="0"/>
              <a:t>possible reasons for the strong presence of Egyptian material culture in South Palestine:</a:t>
            </a:r>
          </a:p>
          <a:p>
            <a:pPr marL="457200" indent="-457200">
              <a:buAutoNum type="arabicPeriod"/>
            </a:pPr>
            <a:r>
              <a:rPr lang="en-US" sz="2400" dirty="0" smtClean="0"/>
              <a:t>Trade</a:t>
            </a:r>
          </a:p>
          <a:p>
            <a:pPr marL="457200" indent="-457200">
              <a:buAutoNum type="arabicPeriod"/>
            </a:pPr>
            <a:r>
              <a:rPr lang="en-US" sz="2400" dirty="0" smtClean="0"/>
              <a:t>Military occupation </a:t>
            </a:r>
          </a:p>
          <a:p>
            <a:pPr marL="457200" indent="-457200">
              <a:buAutoNum type="arabicPeriod"/>
            </a:pPr>
            <a:r>
              <a:rPr lang="en-US" sz="2400" dirty="0" err="1" smtClean="0"/>
              <a:t>Colonisation</a:t>
            </a:r>
            <a:r>
              <a:rPr lang="en-US" sz="2400" dirty="0" smtClean="0"/>
              <a:t> </a:t>
            </a:r>
          </a:p>
          <a:p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Materials imported into Egypt</a:t>
            </a:r>
            <a:endParaRPr lang="de-DE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 smtClean="0"/>
              <a:t>lapis lazuli: UC4442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>
          <a:xfrm>
            <a:off x="4643438" y="1571612"/>
            <a:ext cx="4041775" cy="639762"/>
          </a:xfrm>
        </p:spPr>
        <p:txBody>
          <a:bodyPr/>
          <a:lstStyle/>
          <a:p>
            <a:r>
              <a:rPr lang="en-US" dirty="0" smtClean="0"/>
              <a:t>The Origin of Lapis Lazuli found in Egypt</a:t>
            </a:r>
            <a:endParaRPr lang="de-DE" dirty="0" smtClean="0"/>
          </a:p>
        </p:txBody>
      </p:sp>
      <p:pic>
        <p:nvPicPr>
          <p:cNvPr id="13" name="Content Placeholder 12" descr="lapislazuli.gif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5137150" y="2540794"/>
            <a:ext cx="3057525" cy="3219450"/>
          </a:xfrm>
        </p:spPr>
      </p:pic>
      <p:pic>
        <p:nvPicPr>
          <p:cNvPr id="12" name="Content Placeholder 11" descr="uc4442.gif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928662" y="3000372"/>
            <a:ext cx="2857500" cy="28575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Materials imported into Egypt</a:t>
            </a:r>
            <a:endParaRPr lang="de-DE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893755"/>
          </a:xfrm>
        </p:spPr>
        <p:txBody>
          <a:bodyPr/>
          <a:lstStyle/>
          <a:p>
            <a:r>
              <a:rPr lang="de-DE" dirty="0" smtClean="0"/>
              <a:t>Obsidian: pendant UC 9587 (Qau tomb 1629)</a:t>
            </a:r>
          </a:p>
        </p:txBody>
      </p:sp>
      <p:pic>
        <p:nvPicPr>
          <p:cNvPr id="10" name="Content Placeholder 9" descr="uc9587.gif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71472" y="3500458"/>
            <a:ext cx="2857500" cy="2857500"/>
          </a:xfrm>
        </p:spPr>
      </p:pic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1179508"/>
          </a:xfrm>
        </p:spPr>
        <p:txBody>
          <a:bodyPr/>
          <a:lstStyle/>
          <a:p>
            <a:r>
              <a:rPr lang="en-US" dirty="0" smtClean="0"/>
              <a:t>The origin of obsidian used in the </a:t>
            </a:r>
            <a:r>
              <a:rPr lang="en-US" dirty="0" err="1" smtClean="0"/>
              <a:t>Naqada</a:t>
            </a:r>
            <a:r>
              <a:rPr lang="en-US" dirty="0" smtClean="0"/>
              <a:t> Period in Egypt</a:t>
            </a:r>
            <a:endParaRPr lang="de-DE" dirty="0" smtClean="0"/>
          </a:p>
        </p:txBody>
      </p:sp>
      <p:pic>
        <p:nvPicPr>
          <p:cNvPr id="7" name="Content Placeholder 6" descr="originofflint.gif"/>
          <p:cNvPicPr>
            <a:picLocks noGrp="1" noChangeAspect="1"/>
          </p:cNvPicPr>
          <p:nvPr>
            <p:ph sz="quarter" idx="4"/>
          </p:nvPr>
        </p:nvPicPr>
        <p:blipFill>
          <a:blip r:embed="rId4" cstate="print"/>
          <a:stretch>
            <a:fillRect/>
          </a:stretch>
        </p:blipFill>
        <p:spPr>
          <a:xfrm>
            <a:off x="5137150" y="3209946"/>
            <a:ext cx="3057525" cy="32194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r>
              <a:rPr lang="de-DE" dirty="0" smtClean="0"/>
              <a:t>Naqada Tomb 1863</a:t>
            </a:r>
            <a:endParaRPr lang="de-DE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1536698"/>
          </a:xfrm>
        </p:spPr>
        <p:txBody>
          <a:bodyPr/>
          <a:lstStyle/>
          <a:p>
            <a:r>
              <a:rPr lang="en-US" dirty="0" smtClean="0"/>
              <a:t>cylinder seal UC 5374, Limestone 1.75 x 1.5 cm , most probably an import from Mesopotamia</a:t>
            </a:r>
          </a:p>
        </p:txBody>
      </p:sp>
      <p:pic>
        <p:nvPicPr>
          <p:cNvPr id="8" name="Content Placeholder 7" descr="uc5374.gif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28596" y="3143248"/>
            <a:ext cx="3695129" cy="3400425"/>
          </a:xfrm>
        </p:spPr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Similar seals found in the Near Eastern</a:t>
            </a:r>
          </a:p>
        </p:txBody>
      </p:sp>
      <p:pic>
        <p:nvPicPr>
          <p:cNvPr id="10" name="Content Placeholder 9" descr="cylsealsmapcompareseals.gif"/>
          <p:cNvPicPr>
            <a:picLocks noGrp="1" noChangeAspect="1"/>
          </p:cNvPicPr>
          <p:nvPr>
            <p:ph sz="quarter" idx="4"/>
          </p:nvPr>
        </p:nvPicPr>
        <p:blipFill>
          <a:blip r:embed="rId4" cstate="print"/>
          <a:stretch>
            <a:fillRect/>
          </a:stretch>
        </p:blipFill>
        <p:spPr>
          <a:xfrm>
            <a:off x="4572000" y="3323769"/>
            <a:ext cx="4217194" cy="303418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829048" cy="1870066"/>
          </a:xfrm>
        </p:spPr>
        <p:txBody>
          <a:bodyPr/>
          <a:lstStyle/>
          <a:p>
            <a:r>
              <a:rPr lang="en-US" sz="3200" dirty="0" smtClean="0"/>
              <a:t>Foreign Relations in Pre- and Early Dynastic Egypt</a:t>
            </a:r>
            <a:endParaRPr lang="de-DE" sz="3200" dirty="0"/>
          </a:p>
        </p:txBody>
      </p:sp>
      <p:pic>
        <p:nvPicPr>
          <p:cNvPr id="5" name="Content Placeholder 4" descr="mapneareastern.g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443443" y="1142984"/>
            <a:ext cx="4557713" cy="4814888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3357562"/>
            <a:ext cx="3008313" cy="2768601"/>
          </a:xfrm>
        </p:spPr>
        <p:txBody>
          <a:bodyPr/>
          <a:lstStyle/>
          <a:p>
            <a:r>
              <a:rPr lang="en-US" sz="2800" dirty="0" smtClean="0">
                <a:solidFill>
                  <a:srgbClr val="FFC000"/>
                </a:solidFill>
              </a:rPr>
              <a:t>orange</a:t>
            </a:r>
            <a:r>
              <a:rPr lang="en-US" sz="2800" dirty="0" smtClean="0"/>
              <a:t> - direct trade is attested</a:t>
            </a:r>
          </a:p>
          <a:p>
            <a:r>
              <a:rPr lang="en-US" sz="2800" dirty="0" smtClean="0">
                <a:solidFill>
                  <a:srgbClr val="92D050"/>
                </a:solidFill>
              </a:rPr>
              <a:t>green</a:t>
            </a:r>
            <a:r>
              <a:rPr lang="en-US" sz="2800" dirty="0" smtClean="0"/>
              <a:t> - indirect contacts are attested</a:t>
            </a:r>
          </a:p>
          <a:p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79512" y="3501008"/>
            <a:ext cx="8784976" cy="2267967"/>
          </a:xfrm>
        </p:spPr>
        <p:txBody>
          <a:bodyPr/>
          <a:lstStyle/>
          <a:p>
            <a:pPr algn="ctr"/>
            <a:r>
              <a:rPr lang="en-US" dirty="0" smtClean="0"/>
              <a:t>The emergence of the Egyptian state (3200 – 2686 BC)</a:t>
            </a:r>
            <a:br>
              <a:rPr lang="en-US" dirty="0" smtClean="0"/>
            </a:br>
            <a:r>
              <a:rPr lang="en-US" dirty="0" smtClean="0"/>
              <a:t>The Early Dynastic Period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 descr="ManleySouthernConf3500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t="2616" r="2381" b="11814"/>
          <a:stretch>
            <a:fillRect/>
          </a:stretch>
        </p:blipFill>
        <p:spPr>
          <a:xfrm>
            <a:off x="2339748" y="44623"/>
            <a:ext cx="6380710" cy="674897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 descr="ManleyProtodynEg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t="3498" b="2758"/>
          <a:stretch>
            <a:fillRect/>
          </a:stretch>
        </p:blipFill>
        <p:spPr>
          <a:xfrm>
            <a:off x="3131841" y="28141"/>
            <a:ext cx="4857750" cy="678523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650578"/>
          </a:xfrm>
        </p:spPr>
        <p:txBody>
          <a:bodyPr/>
          <a:lstStyle/>
          <a:p>
            <a:r>
              <a:rPr lang="de-DE" dirty="0" smtClean="0"/>
              <a:t>Narmer Palette </a:t>
            </a:r>
            <a:r>
              <a:rPr lang="de-DE" sz="4000" dirty="0" smtClean="0"/>
              <a:t>(31st century BC),</a:t>
            </a:r>
            <a:br>
              <a:rPr lang="de-DE" sz="4000" dirty="0" smtClean="0"/>
            </a:br>
            <a:r>
              <a:rPr lang="de-DE" sz="4000" dirty="0" smtClean="0"/>
              <a:t>found in Hierakonpolis, now Egyptian Museum</a:t>
            </a:r>
            <a:endParaRPr lang="de-DE" sz="4000" dirty="0"/>
          </a:p>
        </p:txBody>
      </p:sp>
      <p:pic>
        <p:nvPicPr>
          <p:cNvPr id="4" name="Content Placeholder 3" descr="800px-NarmerPalette_ROM-gamma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640408" y="1997030"/>
            <a:ext cx="6604000" cy="4672330"/>
          </a:xfrm>
        </p:spPr>
      </p:pic>
      <p:sp>
        <p:nvSpPr>
          <p:cNvPr id="5" name="Rounded Rectangle 4"/>
          <p:cNvSpPr/>
          <p:nvPr/>
        </p:nvSpPr>
        <p:spPr bwMode="auto">
          <a:xfrm>
            <a:off x="1835696" y="2492896"/>
            <a:ext cx="2736304" cy="3384376"/>
          </a:xfrm>
          <a:prstGeom prst="roundRect">
            <a:avLst/>
          </a:prstGeom>
          <a:noFill/>
          <a:ln w="889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Pct val="100000"/>
              <a:buFont typeface="Arial" charset="0"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Topos: Smiting the enemies</a:t>
            </a:r>
            <a:endParaRPr lang="de-DE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 smtClean="0"/>
              <a:t>Ivory Label King De(we)n</a:t>
            </a:r>
            <a:endParaRPr lang="en-GB" dirty="0"/>
          </a:p>
        </p:txBody>
      </p:sp>
      <p:pic>
        <p:nvPicPr>
          <p:cNvPr id="6" name="Content Placeholder 5" descr="den2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39552" y="2492896"/>
            <a:ext cx="3352800" cy="2799588"/>
          </a:xfrm>
        </p:spPr>
      </p:pic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err="1" smtClean="0"/>
              <a:t>Edfu</a:t>
            </a:r>
            <a:r>
              <a:rPr lang="en-GB" dirty="0" smtClean="0"/>
              <a:t> - </a:t>
            </a:r>
            <a:r>
              <a:rPr lang="en-GB" dirty="0" err="1" smtClean="0"/>
              <a:t>Graeco</a:t>
            </a:r>
            <a:r>
              <a:rPr lang="en-GB" dirty="0" smtClean="0"/>
              <a:t>-Roman times</a:t>
            </a:r>
            <a:endParaRPr lang="en-GB" dirty="0"/>
          </a:p>
        </p:txBody>
      </p:sp>
      <p:pic>
        <p:nvPicPr>
          <p:cNvPr id="9" name="Content Placeholder 8" descr="Edfu_2.jpg"/>
          <p:cNvPicPr>
            <a:picLocks noGrp="1" noChangeAspect="1"/>
          </p:cNvPicPr>
          <p:nvPr>
            <p:ph sz="quarter" idx="4"/>
          </p:nvPr>
        </p:nvPicPr>
        <p:blipFill>
          <a:blip r:embed="rId4" cstate="print"/>
          <a:srcRect l="6181" t="38075" r="55485" b="14416"/>
          <a:stretch>
            <a:fillRect/>
          </a:stretch>
        </p:blipFill>
        <p:spPr>
          <a:xfrm>
            <a:off x="4860032" y="2348880"/>
            <a:ext cx="4019380" cy="3736031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  <p:bldP spid="7" grpId="0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002506"/>
          </a:xfrm>
        </p:spPr>
        <p:txBody>
          <a:bodyPr/>
          <a:lstStyle/>
          <a:p>
            <a:r>
              <a:rPr lang="en-GB" dirty="0" err="1" smtClean="0"/>
              <a:t>Narmer</a:t>
            </a:r>
            <a:r>
              <a:rPr lang="en-GB" dirty="0" smtClean="0"/>
              <a:t> </a:t>
            </a:r>
            <a:r>
              <a:rPr lang="en-GB" dirty="0" err="1" smtClean="0"/>
              <a:t>Macehead</a:t>
            </a:r>
            <a:endParaRPr lang="en-GB" dirty="0"/>
          </a:p>
        </p:txBody>
      </p:sp>
      <p:pic>
        <p:nvPicPr>
          <p:cNvPr id="8" name="Content Placeholder 7" descr="narmermacehead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971600" y="908720"/>
            <a:ext cx="3000375" cy="3036380"/>
          </a:xfrm>
        </p:spPr>
      </p:pic>
      <p:pic>
        <p:nvPicPr>
          <p:cNvPr id="9" name="Content Placeholder 8" descr="Narmer_Macehead.jpg"/>
          <p:cNvPicPr>
            <a:picLocks noGrp="1" noChangeAspect="1"/>
          </p:cNvPicPr>
          <p:nvPr>
            <p:ph sz="half" idx="3"/>
          </p:nvPr>
        </p:nvPicPr>
        <p:blipFill>
          <a:blip r:embed="rId4" cstate="print"/>
          <a:srcRect t="6904" r="9018" b="18906"/>
          <a:stretch>
            <a:fillRect/>
          </a:stretch>
        </p:blipFill>
        <p:spPr>
          <a:xfrm>
            <a:off x="4716016" y="1412776"/>
            <a:ext cx="4306096" cy="4684400"/>
          </a:xfrm>
        </p:spPr>
      </p:pic>
      <p:pic>
        <p:nvPicPr>
          <p:cNvPr id="10" name="Content Placeholder 9" descr="narmer-macehead1.jpg"/>
          <p:cNvPicPr>
            <a:picLocks noGrp="1" noChangeAspect="1"/>
          </p:cNvPicPr>
          <p:nvPr>
            <p:ph sz="quarter" idx="2"/>
          </p:nvPr>
        </p:nvPicPr>
        <p:blipFill>
          <a:blip r:embed="rId5" cstate="print"/>
          <a:stretch>
            <a:fillRect/>
          </a:stretch>
        </p:blipFill>
        <p:spPr>
          <a:xfrm>
            <a:off x="323524" y="4509120"/>
            <a:ext cx="5343525" cy="20955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Earliest temple: HK29A</a:t>
            </a:r>
            <a:endParaRPr lang="en-US" dirty="0"/>
          </a:p>
        </p:txBody>
      </p:sp>
      <p:pic>
        <p:nvPicPr>
          <p:cNvPr id="10" name="Content Placeholder 9" descr="postholesHK29a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4211960" y="3645024"/>
            <a:ext cx="4572000" cy="3002280"/>
          </a:xfrm>
        </p:spPr>
      </p:pic>
      <p:pic>
        <p:nvPicPr>
          <p:cNvPr id="11" name="Content Placeholder 10" descr="temple_2.jp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251520" y="1556792"/>
            <a:ext cx="4876800" cy="312115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3050"/>
            <a:ext cx="3682752" cy="1162050"/>
          </a:xfrm>
        </p:spPr>
        <p:txBody>
          <a:bodyPr/>
          <a:lstStyle/>
          <a:p>
            <a:r>
              <a:rPr lang="en-GB" sz="3200" dirty="0" smtClean="0"/>
              <a:t>HK29A – Excavated Areas</a:t>
            </a:r>
            <a:endParaRPr lang="en-US" sz="3200" dirty="0"/>
          </a:p>
        </p:txBody>
      </p:sp>
      <p:pic>
        <p:nvPicPr>
          <p:cNvPr id="4" name="Content Placeholder 3" descr="HK29AWngrow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t="7020" b="1719"/>
          <a:stretch>
            <a:fillRect/>
          </a:stretch>
        </p:blipFill>
        <p:spPr>
          <a:xfrm>
            <a:off x="4679951" y="188640"/>
            <a:ext cx="4356545" cy="6552728"/>
          </a:xfrm>
        </p:spPr>
      </p:pic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7" name="Content Placeholder 10" descr="temple_2.jp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107504" y="1820016"/>
            <a:ext cx="4876800" cy="312115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64088" y="122238"/>
            <a:ext cx="3319537" cy="3234754"/>
          </a:xfrm>
        </p:spPr>
        <p:txBody>
          <a:bodyPr/>
          <a:lstStyle/>
          <a:p>
            <a:r>
              <a:rPr lang="en-GB" dirty="0" smtClean="0"/>
              <a:t>Comparison structure with </a:t>
            </a:r>
            <a:r>
              <a:rPr lang="en-GB" dirty="0" err="1" smtClean="0"/>
              <a:t>Narmer</a:t>
            </a:r>
            <a:r>
              <a:rPr lang="en-GB" dirty="0" smtClean="0"/>
              <a:t>- </a:t>
            </a:r>
            <a:r>
              <a:rPr lang="en-GB" dirty="0" err="1" smtClean="0"/>
              <a:t>Macehead</a:t>
            </a:r>
            <a:endParaRPr lang="en-US" dirty="0"/>
          </a:p>
        </p:txBody>
      </p:sp>
      <p:pic>
        <p:nvPicPr>
          <p:cNvPr id="5" name="Content Placeholder 4" descr="temple_2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107504" y="188640"/>
            <a:ext cx="4949952" cy="3167969"/>
          </a:xfrm>
        </p:spPr>
      </p:pic>
      <p:pic>
        <p:nvPicPr>
          <p:cNvPr id="6" name="Content Placeholder 5" descr="narglow.jp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1475656" y="3645024"/>
            <a:ext cx="7424928" cy="30480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Pharaoh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word 'pharaoh' = Egyptian per-</a:t>
            </a:r>
            <a:r>
              <a:rPr lang="en-GB" sz="2800" dirty="0" err="1" smtClean="0"/>
              <a:t>aa</a:t>
            </a:r>
            <a:r>
              <a:rPr lang="en-GB" sz="2800" dirty="0" smtClean="0"/>
              <a:t> = 'great house‘</a:t>
            </a:r>
          </a:p>
          <a:p>
            <a:r>
              <a:rPr lang="en-GB" sz="2800" dirty="0" smtClean="0"/>
              <a:t>Old Kingdom: was palace or court, but not king</a:t>
            </a:r>
          </a:p>
          <a:p>
            <a:r>
              <a:rPr lang="en-GB" sz="2800" dirty="0" smtClean="0"/>
              <a:t>Only from NK (around 1340 BCE) used to mean the king himself (letter to Akhenaten - </a:t>
            </a:r>
            <a:r>
              <a:rPr lang="en-GB" sz="2800" dirty="0" err="1" smtClean="0"/>
              <a:t>Amenhotep</a:t>
            </a:r>
            <a:r>
              <a:rPr lang="en-GB" sz="2800" dirty="0" smtClean="0"/>
              <a:t> IV, 18</a:t>
            </a:r>
            <a:r>
              <a:rPr lang="en-GB" sz="2800" baseline="30000" dirty="0" smtClean="0"/>
              <a:t>th</a:t>
            </a:r>
            <a:r>
              <a:rPr lang="en-GB" sz="2800" dirty="0" smtClean="0"/>
              <a:t> </a:t>
            </a:r>
            <a:r>
              <a:rPr lang="en-GB" sz="2800" dirty="0" err="1" smtClean="0"/>
              <a:t>dyn</a:t>
            </a:r>
            <a:r>
              <a:rPr lang="en-GB" sz="2800" dirty="0" smtClean="0"/>
              <a:t>.</a:t>
            </a:r>
          </a:p>
          <a:p>
            <a:r>
              <a:rPr lang="en-GB" sz="2800" dirty="0" smtClean="0"/>
              <a:t>more common in the Nineteenth Dynasty</a:t>
            </a:r>
          </a:p>
          <a:p>
            <a:r>
              <a:rPr lang="en-GB" sz="2800" dirty="0" smtClean="0"/>
              <a:t>Combined with name from Dynasty XXII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 l="39108" t="33801" r="49342" b="47400"/>
          <a:stretch>
            <a:fillRect/>
          </a:stretch>
        </p:blipFill>
        <p:spPr bwMode="auto">
          <a:xfrm>
            <a:off x="6012160" y="44624"/>
            <a:ext cx="1584176" cy="1611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8" name="Content Placeholder 7" descr="BMBattlefield.jpg"/>
          <p:cNvPicPr>
            <a:picLocks noGrp="1" noChangeAspect="1"/>
          </p:cNvPicPr>
          <p:nvPr>
            <p:ph sz="quarter" idx="2"/>
          </p:nvPr>
        </p:nvPicPr>
        <p:blipFill>
          <a:blip r:embed="rId3" cstate="print"/>
          <a:srcRect l="6636" t="6636" r="7091" b="3773"/>
          <a:stretch>
            <a:fillRect/>
          </a:stretch>
        </p:blipFill>
        <p:spPr>
          <a:xfrm>
            <a:off x="251520" y="1988840"/>
            <a:ext cx="2901287" cy="3012868"/>
          </a:xfrm>
        </p:spPr>
      </p:pic>
      <p:pic>
        <p:nvPicPr>
          <p:cNvPr id="12" name="Content Placeholder 11" descr="Egypte_louvre_321.jpg"/>
          <p:cNvPicPr>
            <a:picLocks noGrp="1" noChangeAspect="1"/>
          </p:cNvPicPr>
          <p:nvPr>
            <p:ph sz="half" idx="3"/>
          </p:nvPr>
        </p:nvPicPr>
        <p:blipFill>
          <a:blip r:embed="rId4" cstate="print"/>
          <a:stretch>
            <a:fillRect/>
          </a:stretch>
        </p:blipFill>
        <p:spPr>
          <a:xfrm>
            <a:off x="2540000" y="4149080"/>
            <a:ext cx="6604000" cy="2385695"/>
          </a:xfrm>
        </p:spPr>
      </p:pic>
      <p:pic>
        <p:nvPicPr>
          <p:cNvPr id="13" name="Picture 12" descr="Hunter's_Palette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923928" y="260648"/>
            <a:ext cx="4997831" cy="3746500"/>
          </a:xfrm>
          <a:prstGeom prst="rect">
            <a:avLst/>
          </a:prstGeom>
        </p:spPr>
      </p:pic>
      <p:pic>
        <p:nvPicPr>
          <p:cNvPr id="9" name="Content Placeholder 8" descr="800px-HuntersPalette-BritishMuseum-August21-08.jpg"/>
          <p:cNvPicPr>
            <a:picLocks noGrp="1" noChangeAspect="1"/>
          </p:cNvPicPr>
          <p:nvPr>
            <p:ph sz="quarter" idx="1"/>
          </p:nvPr>
        </p:nvPicPr>
        <p:blipFill>
          <a:blip r:embed="rId6" cstate="print"/>
          <a:stretch>
            <a:fillRect/>
          </a:stretch>
        </p:blipFill>
        <p:spPr>
          <a:xfrm>
            <a:off x="539552" y="260648"/>
            <a:ext cx="3800704" cy="1524347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was Menes?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Aha (“the Fighter”)</a:t>
            </a:r>
            <a:endParaRPr lang="en-US" dirty="0"/>
          </a:p>
        </p:txBody>
      </p:sp>
      <p:pic>
        <p:nvPicPr>
          <p:cNvPr id="10" name="Content Placeholder 9" descr="menes1-2.gif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1115616" y="2636912"/>
            <a:ext cx="2227040" cy="3524345"/>
          </a:xfrm>
        </p:spPr>
      </p:pic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247455" cy="639762"/>
          </a:xfrm>
        </p:spPr>
        <p:txBody>
          <a:bodyPr/>
          <a:lstStyle/>
          <a:p>
            <a:r>
              <a:rPr lang="en-GB" dirty="0" err="1" smtClean="0"/>
              <a:t>Narmer</a:t>
            </a:r>
            <a:r>
              <a:rPr lang="en-GB" dirty="0" smtClean="0"/>
              <a:t> (“Strong Catfish”)</a:t>
            </a:r>
            <a:endParaRPr lang="en-US" dirty="0"/>
          </a:p>
        </p:txBody>
      </p:sp>
      <p:pic>
        <p:nvPicPr>
          <p:cNvPr id="11" name="Content Placeholder 10" descr="Narmer.jpg"/>
          <p:cNvPicPr>
            <a:picLocks noGrp="1" noChangeAspect="1"/>
          </p:cNvPicPr>
          <p:nvPr>
            <p:ph sz="quarter" idx="4"/>
          </p:nvPr>
        </p:nvPicPr>
        <p:blipFill>
          <a:blip r:embed="rId4" cstate="print"/>
          <a:stretch>
            <a:fillRect/>
          </a:stretch>
        </p:blipFill>
        <p:spPr>
          <a:xfrm>
            <a:off x="5004048" y="2636912"/>
            <a:ext cx="3461309" cy="350203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3" descr="800px-NarmerPalette_ROM-gamma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3520504" y="2780928"/>
            <a:ext cx="5588000" cy="3953510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9" name="Content Placeholder 8" descr="menes1-5.gif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rcRect l="3200" t="3758" r="2401" b="6041"/>
          <a:stretch>
            <a:fillRect/>
          </a:stretch>
        </p:blipFill>
        <p:spPr>
          <a:xfrm>
            <a:off x="35496" y="44624"/>
            <a:ext cx="4248472" cy="345638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179512" y="122238"/>
            <a:ext cx="8504113" cy="1446212"/>
          </a:xfrm>
        </p:spPr>
        <p:txBody>
          <a:bodyPr/>
          <a:lstStyle/>
          <a:p>
            <a:r>
              <a:rPr lang="en-GB" dirty="0" smtClean="0"/>
              <a:t>Another possible candidate: King Scorpion (</a:t>
            </a:r>
            <a:r>
              <a:rPr lang="en-GB" dirty="0" err="1" smtClean="0"/>
              <a:t>Ashmolean</a:t>
            </a:r>
            <a:r>
              <a:rPr lang="en-GB" dirty="0" smtClean="0"/>
              <a:t> </a:t>
            </a:r>
            <a:r>
              <a:rPr lang="en-GB" dirty="0" err="1" smtClean="0"/>
              <a:t>Macehead</a:t>
            </a:r>
            <a:r>
              <a:rPr lang="en-GB" dirty="0" smtClean="0"/>
              <a:t>)</a:t>
            </a:r>
            <a:endParaRPr lang="en-US" dirty="0"/>
          </a:p>
        </p:txBody>
      </p:sp>
      <p:pic>
        <p:nvPicPr>
          <p:cNvPr id="10" name="Content Placeholder 9" descr="250px-Skorpion_II.pn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1284915" y="2193694"/>
            <a:ext cx="2381583" cy="3305637"/>
          </a:xfrm>
        </p:spPr>
      </p:pic>
      <p:pic>
        <p:nvPicPr>
          <p:cNvPr id="11" name="Content Placeholder 10" descr="Scorpionb12.jp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4067944" y="1772816"/>
            <a:ext cx="4773168" cy="488289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 smtClean="0"/>
              <a:t>Be careful: Menes?</a:t>
            </a:r>
            <a:endParaRPr lang="en-US" dirty="0"/>
          </a:p>
        </p:txBody>
      </p:sp>
      <p:pic>
        <p:nvPicPr>
          <p:cNvPr id="7" name="Content Placeholder 6" descr="menes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851920" y="908720"/>
            <a:ext cx="4929188" cy="5229225"/>
          </a:xfrm>
        </p:spPr>
      </p:pic>
      <p:sp>
        <p:nvSpPr>
          <p:cNvPr id="8" name="Text Placeholder 7"/>
          <p:cNvSpPr>
            <a:spLocks noGrp="1"/>
          </p:cNvSpPr>
          <p:nvPr>
            <p:ph type="body" sz="half" idx="2"/>
          </p:nvPr>
        </p:nvSpPr>
        <p:spPr>
          <a:xfrm>
            <a:off x="457200" y="1988840"/>
            <a:ext cx="3008313" cy="4137323"/>
          </a:xfrm>
        </p:spPr>
        <p:txBody>
          <a:bodyPr/>
          <a:lstStyle/>
          <a:p>
            <a:r>
              <a:rPr lang="en-GB" sz="2800" dirty="0" smtClean="0"/>
              <a:t>Allocated by Petrie, recently spread by several </a:t>
            </a:r>
            <a:r>
              <a:rPr lang="en-GB" sz="2800" dirty="0" err="1" smtClean="0"/>
              <a:t>webpages</a:t>
            </a:r>
            <a:endParaRPr lang="en-GB" sz="2800" dirty="0" smtClean="0"/>
          </a:p>
          <a:p>
            <a:r>
              <a:rPr lang="en-GB" sz="2800" dirty="0" smtClean="0"/>
              <a:t>Head of an unknown king, probably 2</a:t>
            </a:r>
            <a:r>
              <a:rPr lang="en-GB" sz="2800" baseline="30000" dirty="0" smtClean="0"/>
              <a:t>nd</a:t>
            </a:r>
            <a:r>
              <a:rPr lang="en-GB" sz="2800" dirty="0" smtClean="0"/>
              <a:t> </a:t>
            </a:r>
            <a:r>
              <a:rPr lang="en-GB" sz="2800" dirty="0" err="1" smtClean="0"/>
              <a:t>dyn</a:t>
            </a:r>
            <a:r>
              <a:rPr lang="en-GB" sz="2800" dirty="0" smtClean="0"/>
              <a:t>.</a:t>
            </a:r>
          </a:p>
          <a:p>
            <a:r>
              <a:rPr lang="en-GB" sz="2800" dirty="0" smtClean="0"/>
              <a:t>Petrie Museum, UCL</a:t>
            </a:r>
            <a:endParaRPr 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214446"/>
          </a:xfrm>
        </p:spPr>
        <p:txBody>
          <a:bodyPr/>
          <a:lstStyle/>
          <a:p>
            <a:r>
              <a:rPr lang="en-US" sz="3600" dirty="0" smtClean="0"/>
              <a:t>Sites in South Palestine with Egyptian archaeological finds</a:t>
            </a:r>
            <a:endParaRPr lang="de-DE" dirty="0"/>
          </a:p>
        </p:txBody>
      </p:sp>
      <p:pic>
        <p:nvPicPr>
          <p:cNvPr id="7" name="Content Placeholder 6" descr="potteryinpalastine.gif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214282" y="1943375"/>
            <a:ext cx="5943600" cy="2185988"/>
          </a:xfrm>
        </p:spPr>
      </p:pic>
      <p:pic>
        <p:nvPicPr>
          <p:cNvPr id="8" name="Content Placeholder 7" descr="narmerinPalastine.gif"/>
          <p:cNvPicPr>
            <a:picLocks noGrp="1" noChangeAspect="1"/>
          </p:cNvPicPr>
          <p:nvPr>
            <p:ph sz="quarter" idx="2"/>
          </p:nvPr>
        </p:nvPicPr>
        <p:blipFill>
          <a:blip r:embed="rId4" cstate="print"/>
          <a:stretch>
            <a:fillRect/>
          </a:stretch>
        </p:blipFill>
        <p:spPr>
          <a:xfrm>
            <a:off x="214282" y="4267475"/>
            <a:ext cx="5943600" cy="2185988"/>
          </a:xfrm>
        </p:spPr>
      </p:pic>
      <p:sp>
        <p:nvSpPr>
          <p:cNvPr id="6" name="Content Placeholder 5"/>
          <p:cNvSpPr>
            <a:spLocks noGrp="1"/>
          </p:cNvSpPr>
          <p:nvPr>
            <p:ph sz="half" idx="3"/>
          </p:nvPr>
        </p:nvSpPr>
        <p:spPr>
          <a:xfrm>
            <a:off x="6286512" y="1600200"/>
            <a:ext cx="2857488" cy="5043510"/>
          </a:xfrm>
        </p:spPr>
        <p:txBody>
          <a:bodyPr/>
          <a:lstStyle/>
          <a:p>
            <a:endParaRPr lang="en-US" sz="2400" dirty="0" smtClean="0"/>
          </a:p>
          <a:p>
            <a:r>
              <a:rPr lang="en-US" sz="2400" dirty="0" smtClean="0"/>
              <a:t>Egyptian pottery of the beginning of the First Dynasty</a:t>
            </a:r>
          </a:p>
          <a:p>
            <a:pPr>
              <a:buNone/>
            </a:pPr>
            <a:r>
              <a:rPr lang="en-US" sz="2400" dirty="0" smtClean="0"/>
              <a:t/>
            </a:r>
            <a:br>
              <a:rPr lang="en-US" sz="2400" dirty="0" smtClean="0"/>
            </a:br>
            <a:endParaRPr lang="de-DE" sz="2400" dirty="0" smtClean="0"/>
          </a:p>
          <a:p>
            <a:r>
              <a:rPr lang="en-US" sz="2400" dirty="0" smtClean="0"/>
              <a:t>Sites where objects bearing the name of king Narmer have been found</a:t>
            </a:r>
            <a:endParaRPr lang="de-DE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79512" y="273050"/>
            <a:ext cx="4104456" cy="1162050"/>
          </a:xfrm>
        </p:spPr>
        <p:txBody>
          <a:bodyPr/>
          <a:lstStyle/>
          <a:p>
            <a:r>
              <a:rPr lang="en-GB" sz="3200" dirty="0" smtClean="0"/>
              <a:t>The Establishment of Authority</a:t>
            </a:r>
            <a:endParaRPr lang="en-US" sz="3200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Content Placeholder 4" descr="adminEsrlyDyn.G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3751" t="8248" r="1750" b="198"/>
          <a:stretch>
            <a:fillRect/>
          </a:stretch>
        </p:blipFill>
        <p:spPr>
          <a:xfrm>
            <a:off x="5220072" y="44622"/>
            <a:ext cx="3888432" cy="6708520"/>
          </a:xfrm>
        </p:spPr>
      </p:pic>
      <p:pic>
        <p:nvPicPr>
          <p:cNvPr id="6" name="Picture 5" descr="U-tags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616" y="1772816"/>
            <a:ext cx="5108448" cy="42915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Content Placeholder 6" descr="earlyadminWilkinson.G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2368" r="2896"/>
          <a:stretch>
            <a:fillRect/>
          </a:stretch>
        </p:blipFill>
        <p:spPr>
          <a:xfrm>
            <a:off x="35496" y="80688"/>
            <a:ext cx="9052480" cy="666068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2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Katharina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3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4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1_Katharina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5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8.xml><?xml version="1.0" encoding="utf-8"?>
<a:theme xmlns:a="http://schemas.openxmlformats.org/drawingml/2006/main" name="2_Katharina">
  <a:themeElements>
    <a:clrScheme name="Slit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Sli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Slit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lit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9.xml><?xml version="1.0" encoding="utf-8"?>
<a:theme xmlns:a="http://schemas.openxmlformats.org/drawingml/2006/main" name="Quadrant">
  <a:themeElements>
    <a:clrScheme name="Quadrant 2">
      <a:dk1>
        <a:srgbClr val="000000"/>
      </a:dk1>
      <a:lt1>
        <a:srgbClr val="FFFFFF"/>
      </a:lt1>
      <a:dk2>
        <a:srgbClr val="420000"/>
      </a:dk2>
      <a:lt2>
        <a:srgbClr val="660000"/>
      </a:lt2>
      <a:accent1>
        <a:srgbClr val="CCCC00"/>
      </a:accent1>
      <a:accent2>
        <a:srgbClr val="999966"/>
      </a:accent2>
      <a:accent3>
        <a:srgbClr val="FFFFFF"/>
      </a:accent3>
      <a:accent4>
        <a:srgbClr val="000000"/>
      </a:accent4>
      <a:accent5>
        <a:srgbClr val="E2E2AA"/>
      </a:accent5>
      <a:accent6>
        <a:srgbClr val="8A8A5C"/>
      </a:accent6>
      <a:hlink>
        <a:srgbClr val="996633"/>
      </a:hlink>
      <a:folHlink>
        <a:srgbClr val="993300"/>
      </a:folHlink>
    </a:clrScheme>
    <a:fontScheme name="Quadrant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Qu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0.xml><?xml version="1.0" encoding="utf-8"?>
<a:theme xmlns:a="http://schemas.openxmlformats.org/drawingml/2006/main" name="6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1.xml><?xml version="1.0" encoding="utf-8"?>
<a:theme xmlns:a="http://schemas.openxmlformats.org/drawingml/2006/main" name="3_Katharina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1379</TotalTime>
  <Words>942</Words>
  <Application>Microsoft Office PowerPoint</Application>
  <PresentationFormat>On-screen Show (4:3)</PresentationFormat>
  <Paragraphs>236</Paragraphs>
  <Slides>57</Slides>
  <Notes>57</Notes>
  <HiddenSlides>0</HiddenSlides>
  <MMClips>0</MMClips>
  <ScaleCrop>false</ScaleCrop>
  <HeadingPairs>
    <vt:vector size="4" baseType="variant">
      <vt:variant>
        <vt:lpstr>Theme</vt:lpstr>
      </vt:variant>
      <vt:variant>
        <vt:i4>11</vt:i4>
      </vt:variant>
      <vt:variant>
        <vt:lpstr>Slide Titles</vt:lpstr>
      </vt:variant>
      <vt:variant>
        <vt:i4>57</vt:i4>
      </vt:variant>
    </vt:vector>
  </HeadingPairs>
  <TitlesOfParts>
    <vt:vector size="68" baseType="lpstr">
      <vt:lpstr>1_Office Theme</vt:lpstr>
      <vt:lpstr>2_Office Theme</vt:lpstr>
      <vt:lpstr>Katharina</vt:lpstr>
      <vt:lpstr>3_Office Theme</vt:lpstr>
      <vt:lpstr>4_Office Theme</vt:lpstr>
      <vt:lpstr>1_Katharina</vt:lpstr>
      <vt:lpstr>5_Office Theme</vt:lpstr>
      <vt:lpstr>2_Katharina</vt:lpstr>
      <vt:lpstr>Quadrant</vt:lpstr>
      <vt:lpstr>6_Office Theme</vt:lpstr>
      <vt:lpstr>3_Katharina</vt:lpstr>
      <vt:lpstr>2 Prehistory and State Formation in Ancient Egypt</vt:lpstr>
      <vt:lpstr>Additional Reading ( in Lampeter Library)</vt:lpstr>
      <vt:lpstr>Introduction</vt:lpstr>
      <vt:lpstr>Slide 4</vt:lpstr>
      <vt:lpstr>Slide 5</vt:lpstr>
      <vt:lpstr>Ancient Egypt</vt:lpstr>
      <vt:lpstr>Slide 7</vt:lpstr>
      <vt:lpstr>Slide 8</vt:lpstr>
      <vt:lpstr>Nile and Desert</vt:lpstr>
      <vt:lpstr>Slide 10</vt:lpstr>
      <vt:lpstr>Kingdoms</vt:lpstr>
      <vt:lpstr>All Periods</vt:lpstr>
      <vt:lpstr>Dynasties</vt:lpstr>
      <vt:lpstr>Periods    Dynasties</vt:lpstr>
      <vt:lpstr>Predynastic Period</vt:lpstr>
      <vt:lpstr>Map of Ancient Egypt in Prehistoric times</vt:lpstr>
      <vt:lpstr>Timeline after Shaw</vt:lpstr>
      <vt:lpstr>We have to look at:</vt:lpstr>
      <vt:lpstr>Map of Egypt showing known Acheulian sites (100,000 BC)</vt:lpstr>
      <vt:lpstr>Fayum Neolithic Kom W and Kom K, about 4400 BC</vt:lpstr>
      <vt:lpstr>Badarian Culture (earliest farming in Upper Egypt), 4000BC</vt:lpstr>
      <vt:lpstr>Important Predynastic sites</vt:lpstr>
      <vt:lpstr>MMA 20.5</vt:lpstr>
      <vt:lpstr>MMA 10.130.2883</vt:lpstr>
      <vt:lpstr>MMA: Pre-dynastic slate palettes</vt:lpstr>
      <vt:lpstr>PUAM</vt:lpstr>
      <vt:lpstr>The Prehistoric Village Near Hemamieh (Predynasty)</vt:lpstr>
      <vt:lpstr>South Town of Naqada</vt:lpstr>
      <vt:lpstr>Slide 29</vt:lpstr>
      <vt:lpstr>Hierakonpolis Tomb 100</vt:lpstr>
      <vt:lpstr>Slide 31</vt:lpstr>
      <vt:lpstr>PUAM</vt:lpstr>
      <vt:lpstr>PUAM</vt:lpstr>
      <vt:lpstr>Slide 34</vt:lpstr>
      <vt:lpstr>Naqada period (II and III): pottery finds</vt:lpstr>
      <vt:lpstr>Materials imported into Egypt</vt:lpstr>
      <vt:lpstr>Materials imported into Egypt</vt:lpstr>
      <vt:lpstr>Naqada Tomb 1863</vt:lpstr>
      <vt:lpstr>Foreign Relations in Pre- and Early Dynastic Egypt</vt:lpstr>
      <vt:lpstr>The emergence of the Egyptian state (3200 – 2686 BC) The Early Dynastic Period</vt:lpstr>
      <vt:lpstr>Slide 41</vt:lpstr>
      <vt:lpstr>Slide 42</vt:lpstr>
      <vt:lpstr>Narmer Palette (31st century BC), found in Hierakonpolis, now Egyptian Museum</vt:lpstr>
      <vt:lpstr>Topos: Smiting the enemies</vt:lpstr>
      <vt:lpstr>Narmer Macehead</vt:lpstr>
      <vt:lpstr>Earliest temple: HK29A</vt:lpstr>
      <vt:lpstr>HK29A – Excavated Areas</vt:lpstr>
      <vt:lpstr>Comparison structure with Narmer- Macehead</vt:lpstr>
      <vt:lpstr>Pharaoh </vt:lpstr>
      <vt:lpstr>Slide 50</vt:lpstr>
      <vt:lpstr>Who was Menes?</vt:lpstr>
      <vt:lpstr>Slide 52</vt:lpstr>
      <vt:lpstr>Another possible candidate: King Scorpion (Ashmolean Macehead)</vt:lpstr>
      <vt:lpstr>Be careful: Menes?</vt:lpstr>
      <vt:lpstr>Sites in South Palestine with Egyptian archaeological finds</vt:lpstr>
      <vt:lpstr>The Establishment of Authority</vt:lpstr>
      <vt:lpstr>Slide 57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3 Prehistory and the Naqada Period (4000-3200 BC)</dc:title>
  <dc:creator>Katharina</dc:creator>
  <cp:lastModifiedBy>sg087</cp:lastModifiedBy>
  <cp:revision>69</cp:revision>
  <dcterms:created xsi:type="dcterms:W3CDTF">2010-10-14T16:10:38Z</dcterms:created>
  <dcterms:modified xsi:type="dcterms:W3CDTF">2013-01-31T13:49:25Z</dcterms:modified>
</cp:coreProperties>
</file>