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6"/>
  </p:notesMasterIdLst>
  <p:sldIdLst>
    <p:sldId id="256" r:id="rId4"/>
    <p:sldId id="262" r:id="rId5"/>
    <p:sldId id="268" r:id="rId6"/>
    <p:sldId id="279" r:id="rId7"/>
    <p:sldId id="280" r:id="rId8"/>
    <p:sldId id="289" r:id="rId9"/>
    <p:sldId id="290" r:id="rId10"/>
    <p:sldId id="291" r:id="rId11"/>
    <p:sldId id="269" r:id="rId12"/>
    <p:sldId id="276" r:id="rId13"/>
    <p:sldId id="273" r:id="rId14"/>
    <p:sldId id="288" r:id="rId15"/>
    <p:sldId id="274" r:id="rId16"/>
    <p:sldId id="281" r:id="rId17"/>
    <p:sldId id="282" r:id="rId18"/>
    <p:sldId id="285" r:id="rId19"/>
    <p:sldId id="286" r:id="rId20"/>
    <p:sldId id="287" r:id="rId21"/>
    <p:sldId id="284" r:id="rId22"/>
    <p:sldId id="283" r:id="rId23"/>
    <p:sldId id="294" r:id="rId24"/>
    <p:sldId id="29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899"/>
    <p:restoredTop sz="73466" autoAdjust="0"/>
  </p:normalViewPr>
  <p:slideViewPr>
    <p:cSldViewPr snapToGrid="0" snapToObjects="1">
      <p:cViewPr varScale="1">
        <p:scale>
          <a:sx n="54" d="100"/>
          <a:sy n="54" d="100"/>
        </p:scale>
        <p:origin x="14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aa36a5e4-cd30-4109-a581-5f2fc96aeea0" providerId="ADAL" clId="{0BAEA0A8-0478-4215-8760-7F5C6A7EDB06}"/>
    <pc:docChg chg="custSel delSld modSld">
      <pc:chgData name="Maria Trevino Gonzalez" userId="aa36a5e4-cd30-4109-a581-5f2fc96aeea0" providerId="ADAL" clId="{0BAEA0A8-0478-4215-8760-7F5C6A7EDB06}" dt="2024-10-18T09:28:57.288" v="205" actId="47"/>
      <pc:docMkLst>
        <pc:docMk/>
      </pc:docMkLst>
      <pc:sldChg chg="modSp mod">
        <pc:chgData name="Maria Trevino Gonzalez" userId="aa36a5e4-cd30-4109-a581-5f2fc96aeea0" providerId="ADAL" clId="{0BAEA0A8-0478-4215-8760-7F5C6A7EDB06}" dt="2024-10-10T13:02:12.109" v="15" actId="20577"/>
        <pc:sldMkLst>
          <pc:docMk/>
          <pc:sldMk cId="2701479203" sldId="256"/>
        </pc:sldMkLst>
        <pc:spChg chg="mod">
          <ac:chgData name="Maria Trevino Gonzalez" userId="aa36a5e4-cd30-4109-a581-5f2fc96aeea0" providerId="ADAL" clId="{0BAEA0A8-0478-4215-8760-7F5C6A7EDB06}" dt="2024-10-10T13:02:12.109" v="15" actId="20577"/>
          <ac:spMkLst>
            <pc:docMk/>
            <pc:sldMk cId="2701479203" sldId="256"/>
            <ac:spMk id="2" creationId="{5D0054D4-EE1D-1740-9CE0-2EDEDDD374F9}"/>
          </ac:spMkLst>
        </pc:spChg>
      </pc:sldChg>
      <pc:sldChg chg="modSp mod">
        <pc:chgData name="Maria Trevino Gonzalez" userId="aa36a5e4-cd30-4109-a581-5f2fc96aeea0" providerId="ADAL" clId="{0BAEA0A8-0478-4215-8760-7F5C6A7EDB06}" dt="2024-10-10T13:05:42.619" v="199" actId="27636"/>
        <pc:sldMkLst>
          <pc:docMk/>
          <pc:sldMk cId="4163571651" sldId="292"/>
        </pc:sldMkLst>
        <pc:spChg chg="mod">
          <ac:chgData name="Maria Trevino Gonzalez" userId="aa36a5e4-cd30-4109-a581-5f2fc96aeea0" providerId="ADAL" clId="{0BAEA0A8-0478-4215-8760-7F5C6A7EDB06}" dt="2024-10-10T13:05:42.619" v="199" actId="27636"/>
          <ac:spMkLst>
            <pc:docMk/>
            <pc:sldMk cId="4163571651" sldId="292"/>
            <ac:spMk id="3" creationId="{B08384AF-3793-990C-804A-2DABA2102D0C}"/>
          </ac:spMkLst>
        </pc:spChg>
      </pc:sldChg>
      <pc:sldChg chg="modSp del mod">
        <pc:chgData name="Maria Trevino Gonzalez" userId="aa36a5e4-cd30-4109-a581-5f2fc96aeea0" providerId="ADAL" clId="{0BAEA0A8-0478-4215-8760-7F5C6A7EDB06}" dt="2024-10-18T09:28:57.288" v="205" actId="47"/>
        <pc:sldMkLst>
          <pc:docMk/>
          <pc:sldMk cId="1717113975" sldId="293"/>
        </pc:sldMkLst>
        <pc:spChg chg="mod">
          <ac:chgData name="Maria Trevino Gonzalez" userId="aa36a5e4-cd30-4109-a581-5f2fc96aeea0" providerId="ADAL" clId="{0BAEA0A8-0478-4215-8760-7F5C6A7EDB06}" dt="2024-10-18T09:28:53.883" v="204" actId="20577"/>
          <ac:spMkLst>
            <pc:docMk/>
            <pc:sldMk cId="1717113975" sldId="293"/>
            <ac:spMk id="2" creationId="{C5544BA8-8CD0-DC16-59B4-137F2017EBF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5B5EC-A86D-C345-9D85-2DDCF11B7D52}" type="datetimeFigureOut">
              <a:rPr lang="en-US" smtClean="0"/>
              <a:t>10/18/2024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E23842-B862-9141-B01E-396449820AE0}" type="slidenum">
              <a:rPr lang="en-US" smtClean="0"/>
              <a:t>‹#›</a:t>
            </a:fld>
            <a:endParaRPr lang="en-US"/>
          </a:p>
        </p:txBody>
      </p:sp>
    </p:spTree>
    <p:extLst>
      <p:ext uri="{BB962C8B-B14F-4D97-AF65-F5344CB8AC3E}">
        <p14:creationId xmlns:p14="http://schemas.microsoft.com/office/powerpoint/2010/main" val="2755710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charset="-128"/>
            </a:endParaRP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fontAlgn="base">
              <a:spcBef>
                <a:spcPct val="0"/>
              </a:spcBef>
              <a:spcAft>
                <a:spcPct val="0"/>
              </a:spcAft>
            </a:pPr>
            <a:fld id="{F1176C93-9567-6E4A-8349-C25F0A6D2539}" type="slidenum">
              <a:rPr lang="en-US" altLang="en-US">
                <a:latin typeface="Arial" charset="0"/>
                <a:ea typeface="ＭＳ Ｐゴシック" charset="-128"/>
              </a:rPr>
              <a:pPr fontAlgn="base">
                <a:spcBef>
                  <a:spcPct val="0"/>
                </a:spcBef>
                <a:spcAft>
                  <a:spcPct val="0"/>
                </a:spcAft>
              </a:pPr>
              <a:t>3</a:t>
            </a:fld>
            <a:endParaRPr lang="en-US" altLang="en-US">
              <a:latin typeface="Arial" charset="0"/>
              <a:ea typeface="ＭＳ Ｐゴシック" charset="-128"/>
            </a:endParaRPr>
          </a:p>
        </p:txBody>
      </p:sp>
    </p:spTree>
    <p:extLst>
      <p:ext uri="{BB962C8B-B14F-4D97-AF65-F5344CB8AC3E}">
        <p14:creationId xmlns:p14="http://schemas.microsoft.com/office/powerpoint/2010/main" val="1489128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Page 378 in the article asks questions about the what environment supports the development of PL ?</a:t>
            </a:r>
          </a:p>
        </p:txBody>
      </p:sp>
      <p:sp>
        <p:nvSpPr>
          <p:cNvPr id="4" name="Slide Number Placeholder 3"/>
          <p:cNvSpPr>
            <a:spLocks noGrp="1"/>
          </p:cNvSpPr>
          <p:nvPr>
            <p:ph type="sldNum" sz="quarter" idx="5"/>
          </p:nvPr>
        </p:nvSpPr>
        <p:spPr/>
        <p:txBody>
          <a:bodyPr/>
          <a:lstStyle/>
          <a:p>
            <a:fld id="{F6E23842-B862-9141-B01E-396449820AE0}" type="slidenum">
              <a:rPr lang="en-US" smtClean="0"/>
              <a:t>4</a:t>
            </a:fld>
            <a:endParaRPr lang="en-US"/>
          </a:p>
        </p:txBody>
      </p:sp>
    </p:spTree>
    <p:extLst>
      <p:ext uri="{BB962C8B-B14F-4D97-AF65-F5344CB8AC3E}">
        <p14:creationId xmlns:p14="http://schemas.microsoft.com/office/powerpoint/2010/main" val="4024859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Need to be clear about what our own understanding of the concept is and what version  / stance we are taking </a:t>
            </a:r>
          </a:p>
        </p:txBody>
      </p:sp>
      <p:sp>
        <p:nvSpPr>
          <p:cNvPr id="4" name="Slide Number Placeholder 3"/>
          <p:cNvSpPr>
            <a:spLocks noGrp="1"/>
          </p:cNvSpPr>
          <p:nvPr>
            <p:ph type="sldNum" sz="quarter" idx="5"/>
          </p:nvPr>
        </p:nvSpPr>
        <p:spPr/>
        <p:txBody>
          <a:bodyPr/>
          <a:lstStyle/>
          <a:p>
            <a:fld id="{F6E23842-B862-9141-B01E-396449820AE0}" type="slidenum">
              <a:rPr lang="en-US" smtClean="0"/>
              <a:t>5</a:t>
            </a:fld>
            <a:endParaRPr lang="en-US"/>
          </a:p>
        </p:txBody>
      </p:sp>
    </p:spTree>
    <p:extLst>
      <p:ext uri="{BB962C8B-B14F-4D97-AF65-F5344CB8AC3E}">
        <p14:creationId xmlns:p14="http://schemas.microsoft.com/office/powerpoint/2010/main" val="2544674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Links back to the </a:t>
            </a:r>
            <a:r>
              <a:rPr lang="en-US" dirty="0" err="1"/>
              <a:t>jurbula</a:t>
            </a:r>
            <a:r>
              <a:rPr lang="en-US" dirty="0"/>
              <a:t> article that discusses why the use of the term literacy and Whitehead’s rationale for this</a:t>
            </a:r>
          </a:p>
        </p:txBody>
      </p:sp>
      <p:sp>
        <p:nvSpPr>
          <p:cNvPr id="4" name="Slide Number Placeholder 3"/>
          <p:cNvSpPr>
            <a:spLocks noGrp="1"/>
          </p:cNvSpPr>
          <p:nvPr>
            <p:ph type="sldNum" sz="quarter" idx="5"/>
          </p:nvPr>
        </p:nvSpPr>
        <p:spPr/>
        <p:txBody>
          <a:bodyPr/>
          <a:lstStyle/>
          <a:p>
            <a:fld id="{F6E23842-B862-9141-B01E-396449820AE0}" type="slidenum">
              <a:rPr lang="en-US" smtClean="0"/>
              <a:t>7</a:t>
            </a:fld>
            <a:endParaRPr lang="en-US"/>
          </a:p>
        </p:txBody>
      </p:sp>
    </p:spTree>
    <p:extLst>
      <p:ext uri="{BB962C8B-B14F-4D97-AF65-F5344CB8AC3E}">
        <p14:creationId xmlns:p14="http://schemas.microsoft.com/office/powerpoint/2010/main" val="2244366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Holistic concept</a:t>
            </a:r>
            <a:r>
              <a:rPr lang="is-IS" altLang="en-US"/>
              <a:t>….</a:t>
            </a:r>
            <a:endParaRPr lang="en-US" altLang="en-US"/>
          </a:p>
        </p:txBody>
      </p:sp>
      <p:sp>
        <p:nvSpPr>
          <p:cNvPr id="4" name="Slide Number Placeholder 3"/>
          <p:cNvSpPr>
            <a:spLocks noGrp="1"/>
          </p:cNvSpPr>
          <p:nvPr>
            <p:ph type="sldNum" sz="quarter" idx="5"/>
          </p:nvPr>
        </p:nvSpPr>
        <p:spPr/>
        <p:txBody>
          <a:bodyPr/>
          <a:lstStyle/>
          <a:p>
            <a:pPr>
              <a:defRPr/>
            </a:pPr>
            <a:fld id="{A8ED1056-2701-4943-99AD-1BA62E3BE15B}" type="slidenum">
              <a:rPr lang="en-GB" smtClean="0"/>
              <a:pPr>
                <a:defRPr/>
              </a:pPr>
              <a:t>9</a:t>
            </a:fld>
            <a:endParaRPr lang="en-GB"/>
          </a:p>
        </p:txBody>
      </p:sp>
    </p:spTree>
    <p:extLst>
      <p:ext uri="{BB962C8B-B14F-4D97-AF65-F5344CB8AC3E}">
        <p14:creationId xmlns:p14="http://schemas.microsoft.com/office/powerpoint/2010/main" val="3066780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E23842-B862-9141-B01E-396449820AE0}" type="slidenum">
              <a:rPr lang="en-US" smtClean="0"/>
              <a:t>10</a:t>
            </a:fld>
            <a:endParaRPr lang="en-US"/>
          </a:p>
        </p:txBody>
      </p:sp>
    </p:spTree>
    <p:extLst>
      <p:ext uri="{BB962C8B-B14F-4D97-AF65-F5344CB8AC3E}">
        <p14:creationId xmlns:p14="http://schemas.microsoft.com/office/powerpoint/2010/main" val="945817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take a physical literacy perspective</a:t>
            </a:r>
            <a:r>
              <a:rPr lang="en-US" baseline="0" dirty="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11</a:t>
            </a:fld>
            <a:endParaRPr lang="en-US"/>
          </a:p>
        </p:txBody>
      </p:sp>
    </p:spTree>
    <p:extLst>
      <p:ext uri="{BB962C8B-B14F-4D97-AF65-F5344CB8AC3E}">
        <p14:creationId xmlns:p14="http://schemas.microsoft.com/office/powerpoint/2010/main" val="2892289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You are</a:t>
            </a:r>
            <a:r>
              <a:rPr lang="en-US" altLang="en-US" baseline="0" dirty="0"/>
              <a:t> all aware of affordance theory</a:t>
            </a:r>
            <a:r>
              <a:rPr lang="is-IS" altLang="en-US" baseline="0" dirty="0"/>
              <a:t>….</a:t>
            </a:r>
          </a:p>
          <a:p>
            <a:endParaRPr lang="is-IS" altLang="en-US" baseline="0" dirty="0"/>
          </a:p>
          <a:p>
            <a:endParaRPr lang="en-US" altLang="en-US" dirty="0"/>
          </a:p>
          <a:p>
            <a:r>
              <a:rPr lang="en-US" altLang="en-US" dirty="0"/>
              <a:t>Studies of the affordances of the home show that more opportunities in the home improve motor development and learning readiness, </a:t>
            </a:r>
          </a:p>
          <a:p>
            <a:r>
              <a:rPr lang="en-US" altLang="en-US" dirty="0"/>
              <a:t>Studies in</a:t>
            </a:r>
            <a:r>
              <a:rPr lang="en-US" altLang="en-US" baseline="0" dirty="0"/>
              <a:t> </a:t>
            </a:r>
            <a:r>
              <a:rPr lang="en-US" altLang="en-US" baseline="0" dirty="0" err="1"/>
              <a:t>Scandanavia</a:t>
            </a:r>
            <a:r>
              <a:rPr lang="en-US" altLang="en-US" baseline="0" dirty="0"/>
              <a:t> show that children in pre schools that move in natural settings have better motor development due to the rich variety of affordances that nature offers. </a:t>
            </a:r>
            <a:endParaRPr lang="en-US" altLang="en-US" dirty="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13</a:t>
            </a:fld>
            <a:endParaRPr lang="en-GB"/>
          </a:p>
        </p:txBody>
      </p:sp>
    </p:spTree>
    <p:extLst>
      <p:ext uri="{BB962C8B-B14F-4D97-AF65-F5344CB8AC3E}">
        <p14:creationId xmlns:p14="http://schemas.microsoft.com/office/powerpoint/2010/main" val="646868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10/18/2024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10/18/2024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10/18/2024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10/18/2024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10/18/2024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1449355" y="1785938"/>
            <a:ext cx="9144000" cy="3571875"/>
          </a:xfrm>
        </p:spPr>
        <p:txBody>
          <a:bodyPr>
            <a:normAutofit fontScale="90000"/>
          </a:bodyPr>
          <a:lstStyle/>
          <a:p>
            <a:r>
              <a:rPr lang="en-US" sz="4400" dirty="0"/>
              <a:t> </a:t>
            </a:r>
            <a:r>
              <a:rPr lang="en-US" sz="4400" b="1" dirty="0">
                <a:solidFill>
                  <a:schemeClr val="bg1"/>
                </a:solidFill>
              </a:rPr>
              <a:t>Affordances, physical literacy and outdoor learning</a:t>
            </a:r>
            <a:br>
              <a:rPr lang="en-US" sz="4400" b="1" dirty="0">
                <a:solidFill>
                  <a:schemeClr val="bg1"/>
                </a:solidFill>
              </a:rPr>
            </a:br>
            <a:r>
              <a:rPr lang="en-US" sz="4400" b="1" dirty="0">
                <a:solidFill>
                  <a:schemeClr val="bg1"/>
                </a:solidFill>
              </a:rPr>
              <a:t>BMOE6002</a:t>
            </a:r>
            <a:br>
              <a:rPr lang="en-US" sz="4400" b="1" dirty="0">
                <a:solidFill>
                  <a:schemeClr val="bg1"/>
                </a:solidFill>
              </a:rPr>
            </a:br>
            <a:br>
              <a:rPr lang="en-US" sz="4400" b="1" dirty="0">
                <a:solidFill>
                  <a:schemeClr val="bg1"/>
                </a:solidFill>
              </a:rPr>
            </a:br>
            <a:r>
              <a:rPr lang="en-US" sz="4400" b="1" dirty="0">
                <a:solidFill>
                  <a:schemeClr val="bg1"/>
                </a:solidFill>
              </a:rPr>
              <a:t>Mache </a:t>
            </a:r>
            <a:r>
              <a:rPr lang="en-US" sz="4400" b="1" dirty="0" err="1">
                <a:solidFill>
                  <a:schemeClr val="bg1"/>
                </a:solidFill>
              </a:rPr>
              <a:t>Trevi</a:t>
            </a:r>
            <a:r>
              <a:rPr lang="es-MX" sz="4400" b="1" dirty="0" err="1">
                <a:solidFill>
                  <a:schemeClr val="bg1"/>
                </a:solidFill>
              </a:rPr>
              <a:t>ño</a:t>
            </a:r>
            <a:r>
              <a:rPr lang="es-MX" sz="4400" b="1" dirty="0">
                <a:solidFill>
                  <a:schemeClr val="bg1"/>
                </a:solidFill>
              </a:rPr>
              <a:t>, </a:t>
            </a:r>
            <a:r>
              <a:rPr lang="en-US" sz="4400" b="1" dirty="0" err="1">
                <a:solidFill>
                  <a:schemeClr val="bg1"/>
                </a:solidFill>
              </a:rPr>
              <a:t>Nalda</a:t>
            </a:r>
            <a:r>
              <a:rPr lang="en-US" sz="4400" b="1" dirty="0">
                <a:solidFill>
                  <a:schemeClr val="bg1"/>
                </a:solidFill>
              </a:rPr>
              <a:t> Wainwright &amp; Heddwen Davies</a:t>
            </a:r>
            <a:endParaRPr lang="en-US" sz="4400" b="1" dirty="0">
              <a:solidFill>
                <a:schemeClr val="bg1"/>
              </a:solidFill>
              <a:cs typeface="Calibri Light"/>
            </a:endParaRPr>
          </a:p>
        </p:txBody>
      </p:sp>
      <p:sp>
        <p:nvSpPr>
          <p:cNvPr id="3" name="Subtitle 2">
            <a:extLst>
              <a:ext uri="{FF2B5EF4-FFF2-40B4-BE49-F238E27FC236}">
                <a16:creationId xmlns:a16="http://schemas.microsoft.com/office/drawing/2014/main" id="{25A781B2-82D3-5848-8EFF-808EF93572FF}"/>
              </a:ext>
            </a:extLst>
          </p:cNvPr>
          <p:cNvSpPr>
            <a:spLocks noGrp="1"/>
          </p:cNvSpPr>
          <p:nvPr>
            <p:ph type="subTitle" idx="1"/>
          </p:nvPr>
        </p:nvSpPr>
        <p:spPr>
          <a:xfrm>
            <a:off x="1691951" y="4783700"/>
            <a:ext cx="9144000" cy="2563312"/>
          </a:xfrm>
        </p:spPr>
        <p:txBody>
          <a:bodyPr vert="horz" lIns="91440" tIns="45720" rIns="91440" bIns="45720" rtlCol="0" anchor="t">
            <a:normAutofit/>
          </a:bodyPr>
          <a:lstStyle/>
          <a:p>
            <a:r>
              <a:rPr lang="en-US" sz="3600" b="1" dirty="0">
                <a:solidFill>
                  <a:schemeClr val="bg1"/>
                </a:solidFill>
                <a:cs typeface="Calibri"/>
              </a:rPr>
              <a:t> </a:t>
            </a:r>
          </a:p>
        </p:txBody>
      </p:sp>
    </p:spTree>
    <p:extLst>
      <p:ext uri="{BB962C8B-B14F-4D97-AF65-F5344CB8AC3E}">
        <p14:creationId xmlns:p14="http://schemas.microsoft.com/office/powerpoint/2010/main" val="2701479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151" y="-157389"/>
            <a:ext cx="10515600" cy="1325563"/>
          </a:xfrm>
        </p:spPr>
        <p:txBody>
          <a:bodyPr/>
          <a:lstStyle/>
          <a:p>
            <a:r>
              <a:rPr lang="en-US" b="1" dirty="0">
                <a:solidFill>
                  <a:schemeClr val="bg1"/>
                </a:solidFill>
              </a:rPr>
              <a:t>Session outline</a:t>
            </a:r>
          </a:p>
        </p:txBody>
      </p:sp>
      <p:sp>
        <p:nvSpPr>
          <p:cNvPr id="3" name="Content Placeholder 2"/>
          <p:cNvSpPr>
            <a:spLocks noGrp="1"/>
          </p:cNvSpPr>
          <p:nvPr>
            <p:ph idx="1"/>
          </p:nvPr>
        </p:nvSpPr>
        <p:spPr>
          <a:xfrm>
            <a:off x="614265" y="1471062"/>
            <a:ext cx="10515600" cy="4351338"/>
          </a:xfrm>
        </p:spPr>
        <p:txBody>
          <a:bodyPr>
            <a:normAutofit/>
          </a:bodyPr>
          <a:lstStyle/>
          <a:p>
            <a:r>
              <a:rPr lang="en-US" dirty="0"/>
              <a:t>Physical literacy </a:t>
            </a:r>
          </a:p>
          <a:p>
            <a:r>
              <a:rPr lang="en-US" dirty="0"/>
              <a:t>Theory of affordances</a:t>
            </a:r>
          </a:p>
          <a:p>
            <a:r>
              <a:rPr lang="en-US" dirty="0"/>
              <a:t>Explore affordances in the outdoors and how this relates to physical literacy</a:t>
            </a:r>
          </a:p>
          <a:p>
            <a:r>
              <a:rPr lang="en-US" dirty="0"/>
              <a:t>Explore affordances in the grounds </a:t>
            </a:r>
          </a:p>
          <a:p>
            <a:r>
              <a:rPr lang="en-US" dirty="0"/>
              <a:t>Confirm arrangements for next week </a:t>
            </a:r>
          </a:p>
          <a:p>
            <a:endParaRPr lang="en-US" dirty="0"/>
          </a:p>
        </p:txBody>
      </p:sp>
    </p:spTree>
    <p:extLst>
      <p:ext uri="{BB962C8B-B14F-4D97-AF65-F5344CB8AC3E}">
        <p14:creationId xmlns:p14="http://schemas.microsoft.com/office/powerpoint/2010/main" val="1640851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Rectangle 3"/>
          <p:cNvSpPr>
            <a:spLocks noChangeArrowheads="1"/>
          </p:cNvSpPr>
          <p:nvPr/>
        </p:nvSpPr>
        <p:spPr bwMode="auto">
          <a:xfrm>
            <a:off x="2711450" y="800100"/>
            <a:ext cx="36083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600" b="1" i="1">
                <a:latin typeface="Candara" charset="0"/>
                <a:ea typeface="ＭＳ Ｐゴシック" charset="-128"/>
              </a:rPr>
              <a:t>What is </a:t>
            </a:r>
          </a:p>
          <a:p>
            <a:pPr algn="ctr" eaLnBrk="1" hangingPunct="1">
              <a:spcBef>
                <a:spcPct val="0"/>
              </a:spcBef>
              <a:buFontTx/>
              <a:buNone/>
            </a:pPr>
            <a:r>
              <a:rPr lang="en-US" altLang="en-US" sz="3600" b="1" i="1">
                <a:latin typeface="Candara" charset="0"/>
                <a:ea typeface="ＭＳ Ｐゴシック" charset="-128"/>
              </a:rPr>
              <a:t>Physical Literacy?</a:t>
            </a:r>
          </a:p>
        </p:txBody>
      </p:sp>
      <p:sp>
        <p:nvSpPr>
          <p:cNvPr id="4100" name="TextBox 10"/>
          <p:cNvSpPr txBox="1">
            <a:spLocks noChangeArrowheads="1"/>
          </p:cNvSpPr>
          <p:nvPr/>
        </p:nvSpPr>
        <p:spPr bwMode="auto">
          <a:xfrm>
            <a:off x="1939131" y="2800350"/>
            <a:ext cx="8313737"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000" dirty="0">
                <a:latin typeface="Candara" charset="0"/>
                <a:ea typeface="ＭＳ Ｐゴシック" charset="-128"/>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charset="0"/>
                <a:ea typeface="ＭＳ Ｐゴシック" charset="-128"/>
              </a:rPr>
              <a:t>take responsibility for engagement in </a:t>
            </a:r>
          </a:p>
          <a:p>
            <a:pPr algn="ctr" eaLnBrk="1" hangingPunct="1">
              <a:spcBef>
                <a:spcPct val="0"/>
              </a:spcBef>
              <a:buFontTx/>
              <a:buNone/>
            </a:pPr>
            <a:r>
              <a:rPr lang="en-US" altLang="en-US" sz="3000" dirty="0">
                <a:latin typeface="Candara" charset="0"/>
                <a:ea typeface="ＭＳ Ｐゴシック" charset="-128"/>
              </a:rPr>
              <a:t>physical activities for life.</a:t>
            </a:r>
          </a:p>
          <a:p>
            <a:pPr algn="ctr" eaLnBrk="1" hangingPunct="1">
              <a:spcBef>
                <a:spcPct val="0"/>
              </a:spcBef>
              <a:buFontTx/>
              <a:buNone/>
            </a:pPr>
            <a:endParaRPr lang="en-US" altLang="en-US" sz="1500" i="1" dirty="0">
              <a:latin typeface="Candara" charset="0"/>
              <a:ea typeface="ＭＳ Ｐゴシック" charset="-128"/>
            </a:endParaRPr>
          </a:p>
          <a:p>
            <a:pPr algn="ctr" eaLnBrk="1" hangingPunct="1">
              <a:spcBef>
                <a:spcPct val="0"/>
              </a:spcBef>
              <a:buFontTx/>
              <a:buNone/>
            </a:pPr>
            <a:r>
              <a:rPr lang="de-DE" altLang="en-US" sz="1500" i="1" dirty="0">
                <a:latin typeface="Candara" charset="0"/>
                <a:ea typeface="ＭＳ Ｐゴシック" charset="-128"/>
              </a:rPr>
              <a:t>       Whitehead, M. 2016.</a:t>
            </a:r>
            <a:endParaRPr lang="en-US" altLang="en-US" sz="1500" i="1" dirty="0">
              <a:latin typeface="Candara" charset="0"/>
              <a:ea typeface="ＭＳ Ｐゴシック" charset="-128"/>
            </a:endParaRPr>
          </a:p>
        </p:txBody>
      </p:sp>
    </p:spTree>
    <p:extLst>
      <p:ext uri="{BB962C8B-B14F-4D97-AF65-F5344CB8AC3E}">
        <p14:creationId xmlns:p14="http://schemas.microsoft.com/office/powerpoint/2010/main" val="40970880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762000"/>
            <a:ext cx="12787313" cy="5310949"/>
          </a:xfrm>
          <a:prstGeom prst="rect">
            <a:avLst/>
          </a:prstGeom>
        </p:spPr>
      </p:pic>
    </p:spTree>
    <p:extLst>
      <p:ext uri="{BB962C8B-B14F-4D97-AF65-F5344CB8AC3E}">
        <p14:creationId xmlns:p14="http://schemas.microsoft.com/office/powerpoint/2010/main" val="7675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04900"/>
            <a:ext cx="12192000" cy="4634672"/>
          </a:xfrm>
          <a:prstGeom prst="rect">
            <a:avLst/>
          </a:prstGeom>
        </p:spPr>
      </p:pic>
    </p:spTree>
    <p:extLst>
      <p:ext uri="{BB962C8B-B14F-4D97-AF65-F5344CB8AC3E}">
        <p14:creationId xmlns:p14="http://schemas.microsoft.com/office/powerpoint/2010/main" val="802792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8498" y="921622"/>
            <a:ext cx="10775302" cy="4933746"/>
          </a:xfrm>
        </p:spPr>
      </p:pic>
    </p:spTree>
    <p:extLst>
      <p:ext uri="{BB962C8B-B14F-4D97-AF65-F5344CB8AC3E}">
        <p14:creationId xmlns:p14="http://schemas.microsoft.com/office/powerpoint/2010/main" val="219061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2295"/>
            <a:ext cx="10515600" cy="1325563"/>
          </a:xfrm>
        </p:spPr>
        <p:txBody>
          <a:bodyPr/>
          <a:lstStyle/>
          <a:p>
            <a:pPr algn="ctr"/>
            <a:r>
              <a:rPr lang="en-US" b="1" dirty="0">
                <a:solidFill>
                  <a:schemeClr val="bg1"/>
                </a:solidFill>
              </a:rPr>
              <a:t>Definition of Literacy</a:t>
            </a:r>
          </a:p>
        </p:txBody>
      </p:sp>
      <p:sp>
        <p:nvSpPr>
          <p:cNvPr id="3" name="Content Placeholder 2"/>
          <p:cNvSpPr>
            <a:spLocks noGrp="1"/>
          </p:cNvSpPr>
          <p:nvPr>
            <p:ph idx="1"/>
          </p:nvPr>
        </p:nvSpPr>
        <p:spPr>
          <a:xfrm>
            <a:off x="276726" y="1084932"/>
            <a:ext cx="10515600" cy="4717131"/>
          </a:xfrm>
        </p:spPr>
        <p:txBody>
          <a:bodyPr/>
          <a:lstStyle/>
          <a:p>
            <a:r>
              <a:rPr lang="en-US" dirty="0"/>
              <a:t>The ability to identify, understand, interpret, create, communicate and compute, using printed and written materials associated with varying contexts. Literacy involves a continuum of learning in enabling individuals to achieve their goals, to develop their knowledge and potential, and to participate fully in their community and wider society. (UNESCO, 2004)</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7852" y="3157389"/>
            <a:ext cx="4347410" cy="2644674"/>
          </a:xfrm>
          <a:prstGeom prst="rect">
            <a:avLst/>
          </a:prstGeom>
        </p:spPr>
      </p:pic>
    </p:spTree>
    <p:extLst>
      <p:ext uri="{BB962C8B-B14F-4D97-AF65-F5344CB8AC3E}">
        <p14:creationId xmlns:p14="http://schemas.microsoft.com/office/powerpoint/2010/main" val="2459884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3063" y="-148222"/>
            <a:ext cx="10515600" cy="1325563"/>
          </a:xfrm>
        </p:spPr>
        <p:txBody>
          <a:bodyPr/>
          <a:lstStyle/>
          <a:p>
            <a:r>
              <a:rPr lang="en-US" b="1" dirty="0">
                <a:solidFill>
                  <a:schemeClr val="bg1"/>
                </a:solidFill>
              </a:rPr>
              <a:t>Physical Literacy</a:t>
            </a:r>
          </a:p>
        </p:txBody>
      </p:sp>
      <p:sp>
        <p:nvSpPr>
          <p:cNvPr id="3" name="Content Placeholder 2"/>
          <p:cNvSpPr>
            <a:spLocks noGrp="1"/>
          </p:cNvSpPr>
          <p:nvPr>
            <p:ph idx="1"/>
          </p:nvPr>
        </p:nvSpPr>
        <p:spPr>
          <a:xfrm>
            <a:off x="886326" y="1016920"/>
            <a:ext cx="10515600" cy="4351338"/>
          </a:xfrm>
        </p:spPr>
        <p:txBody>
          <a:bodyPr/>
          <a:lstStyle/>
          <a:p>
            <a:r>
              <a:rPr lang="en-US" dirty="0"/>
              <a:t>The ability to </a:t>
            </a:r>
            <a:r>
              <a:rPr lang="en-US" dirty="0">
                <a:solidFill>
                  <a:srgbClr val="FF0000"/>
                </a:solidFill>
              </a:rPr>
              <a:t>move with confidence and competence </a:t>
            </a:r>
            <a:r>
              <a:rPr lang="en-US" dirty="0"/>
              <a:t>using </a:t>
            </a:r>
            <a:r>
              <a:rPr lang="en-US" dirty="0">
                <a:solidFill>
                  <a:srgbClr val="FF0000"/>
                </a:solidFill>
              </a:rPr>
              <a:t>all the physical assets they have at their disposal at any given point in time across </a:t>
            </a:r>
            <a:r>
              <a:rPr lang="en-US" dirty="0"/>
              <a:t>varying contexts. </a:t>
            </a:r>
            <a:r>
              <a:rPr lang="en-US" dirty="0">
                <a:solidFill>
                  <a:srgbClr val="FF0000"/>
                </a:solidFill>
              </a:rPr>
              <a:t>Physical </a:t>
            </a:r>
            <a:r>
              <a:rPr lang="en-US" dirty="0"/>
              <a:t>Literacy involves a continuum of learning </a:t>
            </a:r>
            <a:r>
              <a:rPr lang="en-US" dirty="0">
                <a:solidFill>
                  <a:srgbClr val="FF0000"/>
                </a:solidFill>
              </a:rPr>
              <a:t>by </a:t>
            </a:r>
            <a:r>
              <a:rPr lang="en-US" dirty="0"/>
              <a:t>enabling individuals to achieve their goals, to develop their knowledge, </a:t>
            </a:r>
            <a:r>
              <a:rPr lang="en-US" dirty="0">
                <a:solidFill>
                  <a:srgbClr val="FF0000"/>
                </a:solidFill>
              </a:rPr>
              <a:t>movement </a:t>
            </a:r>
            <a:r>
              <a:rPr lang="en-US" dirty="0"/>
              <a:t>and potential, and to participate fully in their community and wider society.                                                  (Adapted from UNESCO literacy definition, 2004)</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543" y="3913888"/>
            <a:ext cx="2409791" cy="194637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9642" y="3100946"/>
            <a:ext cx="2132931" cy="275931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8727" y="3886658"/>
            <a:ext cx="3500521" cy="1951230"/>
          </a:xfrm>
          <a:prstGeom prst="rect">
            <a:avLst/>
          </a:prstGeom>
        </p:spPr>
      </p:pic>
    </p:spTree>
    <p:extLst>
      <p:ext uri="{BB962C8B-B14F-4D97-AF65-F5344CB8AC3E}">
        <p14:creationId xmlns:p14="http://schemas.microsoft.com/office/powerpoint/2010/main" val="2123485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US" altLang="en-US">
              <a:ea typeface="ＭＳ Ｐゴシック" charset="-128"/>
            </a:endParaRPr>
          </a:p>
        </p:txBody>
      </p:sp>
      <p:sp>
        <p:nvSpPr>
          <p:cNvPr id="19458" name="Content Placeholder 2"/>
          <p:cNvSpPr>
            <a:spLocks noGrp="1"/>
          </p:cNvSpPr>
          <p:nvPr>
            <p:ph idx="1"/>
          </p:nvPr>
        </p:nvSpPr>
        <p:spPr>
          <a:xfrm>
            <a:off x="1981200" y="1600201"/>
            <a:ext cx="8229600" cy="3916363"/>
          </a:xfrm>
        </p:spPr>
        <p:txBody>
          <a:bodyPr/>
          <a:lstStyle/>
          <a:p>
            <a:pPr eaLnBrk="1" hangingPunct="1"/>
            <a:endParaRPr lang="en-US" altLang="en-US">
              <a:ea typeface="ＭＳ Ｐゴシック" charset="-128"/>
            </a:endParaRPr>
          </a:p>
        </p:txBody>
      </p:sp>
      <p:pic>
        <p:nvPicPr>
          <p:cNvPr id="19459" name="Picture 2" descr="photo-15.jpg"/>
          <p:cNvPicPr>
            <a:picLocks noChangeAspect="1"/>
          </p:cNvPicPr>
          <p:nvPr/>
        </p:nvPicPr>
        <p:blipFill>
          <a:blip r:embed="rId3">
            <a:extLst>
              <a:ext uri="{28A0092B-C50C-407E-A947-70E740481C1C}">
                <a14:useLocalDpi xmlns:a14="http://schemas.microsoft.com/office/drawing/2010/main" val="0"/>
              </a:ext>
            </a:extLst>
          </a:blip>
          <a:srcRect l="16283" t="-10638" r="5368" b="12337"/>
          <a:stretch>
            <a:fillRect/>
          </a:stretch>
        </p:blipFill>
        <p:spPr bwMode="auto">
          <a:xfrm>
            <a:off x="1" y="-819150"/>
            <a:ext cx="12192000" cy="775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0194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176" y="1120764"/>
            <a:ext cx="11530012" cy="4893647"/>
          </a:xfrm>
          <a:prstGeom prst="rect">
            <a:avLst/>
          </a:prstGeom>
        </p:spPr>
        <p:txBody>
          <a:bodyPr wrap="square">
            <a:spAutoFit/>
          </a:bodyPr>
          <a:lstStyle/>
          <a:p>
            <a:r>
              <a:rPr lang="en-US" sz="2400" dirty="0">
                <a:effectLst/>
                <a:latin typeface="Arial" charset="0"/>
              </a:rPr>
              <a:t>Core:  Physical literacy is lifelong holistic learning acquired and applied in movement and physical activity contexts.</a:t>
            </a:r>
          </a:p>
          <a:p>
            <a:endParaRPr lang="en-US" sz="2400" dirty="0">
              <a:effectLst/>
              <a:latin typeface="Arial" charset="0"/>
            </a:endParaRPr>
          </a:p>
          <a:p>
            <a:r>
              <a:rPr lang="en-US" sz="2400" dirty="0">
                <a:effectLst/>
                <a:latin typeface="Arial" charset="0"/>
              </a:rPr>
              <a:t>Constitution :  It reflects ongoing changes integrating physical, psychological, cognitive and social capabilities. </a:t>
            </a:r>
          </a:p>
          <a:p>
            <a:endParaRPr lang="en-US" sz="2400" dirty="0">
              <a:effectLst/>
              <a:latin typeface="Arial" charset="0"/>
            </a:endParaRPr>
          </a:p>
          <a:p>
            <a:r>
              <a:rPr lang="en-US" sz="2400" dirty="0">
                <a:effectLst/>
                <a:latin typeface="Arial" charset="0"/>
              </a:rPr>
              <a:t>Importance:  It is vital in helping us lead healthy and fulfilling lives through movement and physical activity.</a:t>
            </a:r>
          </a:p>
          <a:p>
            <a:endParaRPr lang="en-US" sz="2400" dirty="0">
              <a:effectLst/>
              <a:latin typeface="Arial" charset="0"/>
            </a:endParaRPr>
          </a:p>
          <a:p>
            <a:r>
              <a:rPr lang="en-US" sz="2400" dirty="0">
                <a:effectLst/>
                <a:latin typeface="Arial" charset="0"/>
              </a:rPr>
              <a:t>Aspiration:  A physically literate person is able to draw on their integrated physical, psychological, cognitive, and social capacities to support health promoting and fulfilling movement and physical activity - relative to their situation and context - throughout their lifespan</a:t>
            </a:r>
          </a:p>
        </p:txBody>
      </p:sp>
      <p:sp>
        <p:nvSpPr>
          <p:cNvPr id="3" name="TextBox 2"/>
          <p:cNvSpPr txBox="1"/>
          <p:nvPr/>
        </p:nvSpPr>
        <p:spPr>
          <a:xfrm>
            <a:off x="821094" y="187195"/>
            <a:ext cx="8322906" cy="584775"/>
          </a:xfrm>
          <a:prstGeom prst="rect">
            <a:avLst/>
          </a:prstGeom>
          <a:noFill/>
        </p:spPr>
        <p:txBody>
          <a:bodyPr wrap="square" rtlCol="0">
            <a:spAutoFit/>
          </a:bodyPr>
          <a:lstStyle/>
          <a:p>
            <a:r>
              <a:rPr lang="en-US" sz="3200" b="1" dirty="0">
                <a:solidFill>
                  <a:schemeClr val="bg1"/>
                </a:solidFill>
              </a:rPr>
              <a:t>Australian definition of physical literacy </a:t>
            </a:r>
          </a:p>
        </p:txBody>
      </p:sp>
    </p:spTree>
    <p:extLst>
      <p:ext uri="{BB962C8B-B14F-4D97-AF65-F5344CB8AC3E}">
        <p14:creationId xmlns:p14="http://schemas.microsoft.com/office/powerpoint/2010/main" val="2203866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1006151" y="-206374"/>
            <a:ext cx="10515600" cy="1325563"/>
          </a:xfrm>
        </p:spPr>
        <p:txBody>
          <a:bodyPr/>
          <a:lstStyle/>
          <a:p>
            <a:pPr eaLnBrk="1" hangingPunct="1"/>
            <a:r>
              <a:rPr lang="en-US" altLang="en-US" b="1" dirty="0">
                <a:solidFill>
                  <a:schemeClr val="bg1"/>
                </a:solidFill>
              </a:rPr>
              <a:t>A Physical Literacy perspective</a:t>
            </a:r>
          </a:p>
        </p:txBody>
      </p:sp>
      <p:sp>
        <p:nvSpPr>
          <p:cNvPr id="44034" name="Content Placeholder 2"/>
          <p:cNvSpPr>
            <a:spLocks noGrp="1"/>
          </p:cNvSpPr>
          <p:nvPr>
            <p:ph idx="1"/>
          </p:nvPr>
        </p:nvSpPr>
        <p:spPr>
          <a:xfrm>
            <a:off x="435929" y="1653383"/>
            <a:ext cx="4225925" cy="3916362"/>
          </a:xfrm>
        </p:spPr>
        <p:txBody>
          <a:bodyPr/>
          <a:lstStyle/>
          <a:p>
            <a:pPr eaLnBrk="1" hangingPunct="1"/>
            <a:r>
              <a:rPr lang="en-US" altLang="en-US" sz="3200" dirty="0"/>
              <a:t>It is through physical  ‘embodiment’ that humans </a:t>
            </a:r>
            <a:r>
              <a:rPr lang="en-GB" altLang="en-US" sz="3200" dirty="0"/>
              <a:t>‘create themselves as they interact with their surroundings’ (Whitehead, 2010:26).</a:t>
            </a:r>
          </a:p>
          <a:p>
            <a:pPr eaLnBrk="1" hangingPunct="1"/>
            <a:endParaRPr lang="en-US" altLang="en-US" dirty="0"/>
          </a:p>
        </p:txBody>
      </p:sp>
      <p:pic>
        <p:nvPicPr>
          <p:cNvPr id="44035" name="Picture 4" descr="cid:image006.jpg@01D1956D.2E1ECF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1" y="5949951"/>
            <a:ext cx="1655763"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7" name="Picture 5" descr="EYMMU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5757" y="1487489"/>
            <a:ext cx="5526124" cy="4082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5738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BDC1A-3CCB-C84F-A796-F7AC8DEA69BF}"/>
              </a:ext>
            </a:extLst>
          </p:cNvPr>
          <p:cNvSpPr>
            <a:spLocks noGrp="1"/>
          </p:cNvSpPr>
          <p:nvPr>
            <p:ph type="title"/>
          </p:nvPr>
        </p:nvSpPr>
        <p:spPr>
          <a:xfrm>
            <a:off x="838200" y="-138728"/>
            <a:ext cx="10515600" cy="1325563"/>
          </a:xfrm>
        </p:spPr>
        <p:txBody>
          <a:bodyPr/>
          <a:lstStyle/>
          <a:p>
            <a:r>
              <a:rPr lang="en-US" b="1" dirty="0">
                <a:solidFill>
                  <a:schemeClr val="bg1"/>
                </a:solidFill>
              </a:rPr>
              <a:t>Whitehead 2013 p43</a:t>
            </a:r>
          </a:p>
        </p:txBody>
      </p:sp>
      <p:pic>
        <p:nvPicPr>
          <p:cNvPr id="5" name="Content Placeholder 4">
            <a:extLst>
              <a:ext uri="{FF2B5EF4-FFF2-40B4-BE49-F238E27FC236}">
                <a16:creationId xmlns:a16="http://schemas.microsoft.com/office/drawing/2014/main" id="{C441FC3C-F3E6-B448-9EC9-CCC55994083A}"/>
              </a:ext>
            </a:extLst>
          </p:cNvPr>
          <p:cNvPicPr>
            <a:picLocks noGrp="1" noChangeAspect="1"/>
          </p:cNvPicPr>
          <p:nvPr>
            <p:ph idx="1"/>
          </p:nvPr>
        </p:nvPicPr>
        <p:blipFill>
          <a:blip r:embed="rId2"/>
          <a:stretch>
            <a:fillRect/>
          </a:stretch>
        </p:blipFill>
        <p:spPr>
          <a:xfrm>
            <a:off x="139959" y="2593911"/>
            <a:ext cx="11912082" cy="3042833"/>
          </a:xfrm>
        </p:spPr>
      </p:pic>
      <p:sp>
        <p:nvSpPr>
          <p:cNvPr id="6" name="TextBox 5">
            <a:extLst>
              <a:ext uri="{FF2B5EF4-FFF2-40B4-BE49-F238E27FC236}">
                <a16:creationId xmlns:a16="http://schemas.microsoft.com/office/drawing/2014/main" id="{049EBA17-B25A-D341-9948-A76FF2B98A62}"/>
              </a:ext>
            </a:extLst>
          </p:cNvPr>
          <p:cNvSpPr txBox="1"/>
          <p:nvPr/>
        </p:nvSpPr>
        <p:spPr>
          <a:xfrm>
            <a:off x="2985796" y="1455576"/>
            <a:ext cx="5117106" cy="584775"/>
          </a:xfrm>
          <a:prstGeom prst="rect">
            <a:avLst/>
          </a:prstGeom>
          <a:noFill/>
        </p:spPr>
        <p:txBody>
          <a:bodyPr wrap="none" rtlCol="0">
            <a:spAutoFit/>
          </a:bodyPr>
          <a:lstStyle/>
          <a:p>
            <a:r>
              <a:rPr lang="en-US" sz="3200" dirty="0"/>
              <a:t>The value of Physical Literacy </a:t>
            </a:r>
          </a:p>
        </p:txBody>
      </p:sp>
    </p:spTree>
    <p:extLst>
      <p:ext uri="{BB962C8B-B14F-4D97-AF65-F5344CB8AC3E}">
        <p14:creationId xmlns:p14="http://schemas.microsoft.com/office/powerpoint/2010/main" val="304119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a:xfrm>
            <a:off x="750063" y="-120650"/>
            <a:ext cx="8229600" cy="1143000"/>
          </a:xfrm>
        </p:spPr>
        <p:txBody>
          <a:bodyPr/>
          <a:lstStyle/>
          <a:p>
            <a:r>
              <a:rPr lang="en-US" altLang="en-US" sz="3600" b="1" dirty="0">
                <a:solidFill>
                  <a:schemeClr val="bg1"/>
                </a:solidFill>
              </a:rPr>
              <a:t>Theory of Affordances</a:t>
            </a:r>
          </a:p>
        </p:txBody>
      </p:sp>
      <p:sp>
        <p:nvSpPr>
          <p:cNvPr id="45058" name="Content Placeholder 2"/>
          <p:cNvSpPr>
            <a:spLocks noGrp="1"/>
          </p:cNvSpPr>
          <p:nvPr>
            <p:ph idx="1"/>
          </p:nvPr>
        </p:nvSpPr>
        <p:spPr>
          <a:xfrm>
            <a:off x="187846" y="904906"/>
            <a:ext cx="8229600" cy="4367453"/>
          </a:xfrm>
        </p:spPr>
        <p:txBody>
          <a:bodyPr>
            <a:normAutofit/>
          </a:bodyPr>
          <a:lstStyle/>
          <a:p>
            <a:r>
              <a:rPr lang="en-US" altLang="en-US" dirty="0"/>
              <a:t>Affordance theory states that the world is perceived not only in terms of object shapes and spatial relationships but also in terms of object possibilities for action (affordances) — perception drives action.                J. J. Gibson (1904-1979)</a:t>
            </a:r>
          </a:p>
          <a:p>
            <a:r>
              <a:rPr lang="en-US" altLang="en-US" dirty="0"/>
              <a:t>We need to ensure that children are given the opportunities to experience a wide variety of affordances from early childhood to ensure good motor development.</a:t>
            </a:r>
          </a:p>
        </p:txBody>
      </p:sp>
      <p:pic>
        <p:nvPicPr>
          <p:cNvPr id="4505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553" y="4528628"/>
            <a:ext cx="2636656" cy="22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647668" y="4168696"/>
            <a:ext cx="2311829" cy="258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51448" y="1585639"/>
            <a:ext cx="3282694" cy="2019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pic>
        <p:nvPicPr>
          <p:cNvPr id="45062" name="Picture 4" descr="Picture ey 1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50001" y="4884167"/>
            <a:ext cx="2756038" cy="190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3" descr="EYJMC95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6037" y="4884167"/>
            <a:ext cx="2673626" cy="187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5319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943" y="-176051"/>
            <a:ext cx="10515600" cy="1325563"/>
          </a:xfrm>
        </p:spPr>
        <p:txBody>
          <a:bodyPr/>
          <a:lstStyle/>
          <a:p>
            <a:r>
              <a:rPr lang="en-US" b="1" dirty="0">
                <a:solidFill>
                  <a:schemeClr val="bg1"/>
                </a:solidFill>
              </a:rPr>
              <a:t>The theory of affordances – continued  </a:t>
            </a:r>
          </a:p>
        </p:txBody>
      </p:sp>
      <p:sp>
        <p:nvSpPr>
          <p:cNvPr id="3" name="Content Placeholder 2"/>
          <p:cNvSpPr>
            <a:spLocks noGrp="1"/>
          </p:cNvSpPr>
          <p:nvPr>
            <p:ph idx="1"/>
          </p:nvPr>
        </p:nvSpPr>
        <p:spPr>
          <a:xfrm>
            <a:off x="576943" y="1149512"/>
            <a:ext cx="10515600" cy="4351338"/>
          </a:xfrm>
        </p:spPr>
        <p:txBody>
          <a:bodyPr/>
          <a:lstStyle/>
          <a:p>
            <a:r>
              <a:rPr lang="en-US" dirty="0"/>
              <a:t>”The affordances of the environment are what it offers to the animal, what it provides or furnishes</a:t>
            </a:r>
            <a:r>
              <a:rPr lang="is-IS" dirty="0"/>
              <a:t>…”</a:t>
            </a:r>
          </a:p>
          <a:p>
            <a:endParaRPr lang="is-IS" dirty="0"/>
          </a:p>
          <a:p>
            <a:r>
              <a:rPr lang="is-IS" dirty="0"/>
              <a:t>However they are relevant to the animal...eg. </a:t>
            </a:r>
            <a:r>
              <a:rPr lang="en-US" dirty="0"/>
              <a:t>S</a:t>
            </a:r>
            <a:r>
              <a:rPr lang="is-IS" dirty="0"/>
              <a:t>olid ground give support for animals to stand, walk run etc. </a:t>
            </a:r>
            <a:r>
              <a:rPr lang="en-US" dirty="0"/>
              <a:t>B</a:t>
            </a:r>
            <a:r>
              <a:rPr lang="is-IS" dirty="0"/>
              <a:t>ut a marsh land and water is sink-into- able into depending on the weight of the animal ...or supporting of weight if you are a bug </a:t>
            </a:r>
          </a:p>
          <a:p>
            <a:endParaRPr lang="is-IS" dirty="0"/>
          </a:p>
          <a:p>
            <a:pPr lvl="8"/>
            <a:r>
              <a:rPr lang="en-US" dirty="0"/>
              <a:t>G</a:t>
            </a:r>
            <a:r>
              <a:rPr lang="is-IS" dirty="0"/>
              <a:t>ibson p 127</a:t>
            </a:r>
          </a:p>
        </p:txBody>
      </p:sp>
    </p:spTree>
    <p:extLst>
      <p:ext uri="{BB962C8B-B14F-4D97-AF65-F5344CB8AC3E}">
        <p14:creationId xmlns:p14="http://schemas.microsoft.com/office/powerpoint/2010/main" val="1432010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3934"/>
            <a:ext cx="10515600" cy="1325563"/>
          </a:xfrm>
        </p:spPr>
        <p:txBody>
          <a:bodyPr/>
          <a:lstStyle/>
          <a:p>
            <a:r>
              <a:rPr lang="en-US" b="1" dirty="0">
                <a:solidFill>
                  <a:schemeClr val="bg1"/>
                </a:solidFill>
              </a:rPr>
              <a:t>Task </a:t>
            </a:r>
          </a:p>
        </p:txBody>
      </p:sp>
      <p:sp>
        <p:nvSpPr>
          <p:cNvPr id="3" name="Content Placeholder 2"/>
          <p:cNvSpPr>
            <a:spLocks noGrp="1"/>
          </p:cNvSpPr>
          <p:nvPr>
            <p:ph idx="1"/>
          </p:nvPr>
        </p:nvSpPr>
        <p:spPr>
          <a:xfrm>
            <a:off x="353008" y="1340433"/>
            <a:ext cx="10515600" cy="4351338"/>
          </a:xfrm>
        </p:spPr>
        <p:txBody>
          <a:bodyPr/>
          <a:lstStyle/>
          <a:p>
            <a:r>
              <a:rPr lang="en-US" dirty="0"/>
              <a:t>What are the affordances of these for adults, children and animals ? </a:t>
            </a:r>
            <a:endParaRPr lang="is-IS" dirty="0"/>
          </a:p>
          <a:p>
            <a:r>
              <a:rPr lang="is-IS" dirty="0"/>
              <a:t>Tree </a:t>
            </a:r>
          </a:p>
          <a:p>
            <a:r>
              <a:rPr lang="en-US" dirty="0"/>
              <a:t>Lake </a:t>
            </a:r>
          </a:p>
          <a:p>
            <a:r>
              <a:rPr lang="en-US" dirty="0"/>
              <a:t>Beach</a:t>
            </a:r>
          </a:p>
          <a:p>
            <a:r>
              <a:rPr lang="en-US" dirty="0"/>
              <a:t>Carpark</a:t>
            </a:r>
          </a:p>
          <a:p>
            <a:endParaRPr lang="en-US" dirty="0"/>
          </a:p>
          <a:p>
            <a:r>
              <a:rPr lang="en-US" dirty="0"/>
              <a:t>Can you think of some more?</a:t>
            </a:r>
          </a:p>
          <a:p>
            <a:endParaRPr lang="en-US" dirty="0"/>
          </a:p>
          <a:p>
            <a:endParaRPr lang="en-US" dirty="0"/>
          </a:p>
          <a:p>
            <a:endParaRPr lang="en-US" dirty="0"/>
          </a:p>
        </p:txBody>
      </p:sp>
      <p:pic>
        <p:nvPicPr>
          <p:cNvPr id="5" name="Picture 4">
            <a:extLst>
              <a:ext uri="{FF2B5EF4-FFF2-40B4-BE49-F238E27FC236}">
                <a16:creationId xmlns:a16="http://schemas.microsoft.com/office/drawing/2014/main" id="{2FBC1C19-48E7-B249-8788-4A1ADC671626}"/>
              </a:ext>
            </a:extLst>
          </p:cNvPr>
          <p:cNvPicPr>
            <a:picLocks noChangeAspect="1"/>
          </p:cNvPicPr>
          <p:nvPr/>
        </p:nvPicPr>
        <p:blipFill>
          <a:blip r:embed="rId2"/>
          <a:stretch>
            <a:fillRect/>
          </a:stretch>
        </p:blipFill>
        <p:spPr>
          <a:xfrm>
            <a:off x="7315200" y="2080009"/>
            <a:ext cx="3806890" cy="3611762"/>
          </a:xfrm>
          <a:prstGeom prst="rect">
            <a:avLst/>
          </a:prstGeom>
        </p:spPr>
      </p:pic>
    </p:spTree>
    <p:extLst>
      <p:ext uri="{BB962C8B-B14F-4D97-AF65-F5344CB8AC3E}">
        <p14:creationId xmlns:p14="http://schemas.microsoft.com/office/powerpoint/2010/main" val="3771532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070" y="1027906"/>
            <a:ext cx="11727859" cy="4741409"/>
          </a:xfrm>
        </p:spPr>
      </p:pic>
    </p:spTree>
    <p:extLst>
      <p:ext uri="{BB962C8B-B14F-4D97-AF65-F5344CB8AC3E}">
        <p14:creationId xmlns:p14="http://schemas.microsoft.com/office/powerpoint/2010/main" val="4250569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60379" y="169574"/>
            <a:ext cx="6586537" cy="6518494"/>
          </a:xfrm>
        </p:spPr>
      </p:pic>
    </p:spTree>
    <p:extLst>
      <p:ext uri="{BB962C8B-B14F-4D97-AF65-F5344CB8AC3E}">
        <p14:creationId xmlns:p14="http://schemas.microsoft.com/office/powerpoint/2010/main" val="376522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621" y="914400"/>
            <a:ext cx="11290041" cy="4918464"/>
          </a:xfrm>
        </p:spPr>
      </p:pic>
    </p:spTree>
    <p:extLst>
      <p:ext uri="{BB962C8B-B14F-4D97-AF65-F5344CB8AC3E}">
        <p14:creationId xmlns:p14="http://schemas.microsoft.com/office/powerpoint/2010/main" val="1629194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7389"/>
            <a:ext cx="10515600" cy="1325563"/>
          </a:xfrm>
        </p:spPr>
        <p:txBody>
          <a:bodyPr/>
          <a:lstStyle/>
          <a:p>
            <a:r>
              <a:rPr lang="en-US" b="1" dirty="0">
                <a:solidFill>
                  <a:schemeClr val="bg1"/>
                </a:solidFill>
              </a:rPr>
              <a:t>Practical</a:t>
            </a:r>
            <a:r>
              <a:rPr lang="en-US" dirty="0"/>
              <a:t> </a:t>
            </a:r>
            <a:r>
              <a:rPr lang="en-US" b="1" dirty="0">
                <a:solidFill>
                  <a:schemeClr val="bg1"/>
                </a:solidFill>
              </a:rPr>
              <a:t>tasks</a:t>
            </a:r>
          </a:p>
        </p:txBody>
      </p:sp>
      <p:sp>
        <p:nvSpPr>
          <p:cNvPr id="3" name="Content Placeholder 2"/>
          <p:cNvSpPr>
            <a:spLocks noGrp="1"/>
          </p:cNvSpPr>
          <p:nvPr>
            <p:ph idx="1"/>
          </p:nvPr>
        </p:nvSpPr>
        <p:spPr>
          <a:xfrm>
            <a:off x="408992" y="1168174"/>
            <a:ext cx="10515600" cy="4351338"/>
          </a:xfrm>
        </p:spPr>
        <p:txBody>
          <a:bodyPr vert="horz" lIns="91440" tIns="45720" rIns="91440" bIns="45720" rtlCol="0" anchor="t">
            <a:normAutofit/>
          </a:bodyPr>
          <a:lstStyle/>
          <a:p>
            <a:pPr marL="0" indent="0">
              <a:buNone/>
            </a:pPr>
            <a:r>
              <a:rPr lang="en-US" sz="4400" dirty="0"/>
              <a:t>Identifying affordances at </a:t>
            </a:r>
            <a:r>
              <a:rPr lang="en-US" sz="4400" dirty="0" err="1"/>
              <a:t>Cynefin</a:t>
            </a:r>
            <a:r>
              <a:rPr lang="en-US" sz="4400" dirty="0"/>
              <a:t> </a:t>
            </a:r>
          </a:p>
          <a:p>
            <a:pPr marL="0" indent="0">
              <a:buNone/>
            </a:pPr>
            <a:endParaRPr lang="en-US" sz="4400" dirty="0"/>
          </a:p>
          <a:p>
            <a:pPr>
              <a:buFont typeface="Wingdings" pitchFamily="2" charset="2"/>
              <a:buChar char="Ø"/>
            </a:pPr>
            <a:r>
              <a:rPr lang="en-US" sz="4400" dirty="0"/>
              <a:t>Lets go for a walk and consider the affordances that are here at </a:t>
            </a:r>
            <a:r>
              <a:rPr lang="en-US" sz="4400" dirty="0" err="1"/>
              <a:t>Cynefin</a:t>
            </a:r>
            <a:r>
              <a:rPr lang="en-US" sz="4400" dirty="0"/>
              <a:t> and how / if  they support physical literacy</a:t>
            </a:r>
          </a:p>
          <a:p>
            <a:endParaRPr lang="is-IS" sz="4400" dirty="0"/>
          </a:p>
          <a:p>
            <a:endParaRPr lang="en-US" dirty="0"/>
          </a:p>
          <a:p>
            <a:endParaRPr lang="en-US" dirty="0"/>
          </a:p>
        </p:txBody>
      </p:sp>
    </p:spTree>
    <p:extLst>
      <p:ext uri="{BB962C8B-B14F-4D97-AF65-F5344CB8AC3E}">
        <p14:creationId xmlns:p14="http://schemas.microsoft.com/office/powerpoint/2010/main" val="2694577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7389"/>
            <a:ext cx="10515600" cy="1325563"/>
          </a:xfrm>
        </p:spPr>
        <p:txBody>
          <a:bodyPr/>
          <a:lstStyle/>
          <a:p>
            <a:r>
              <a:rPr lang="en-US" b="1" dirty="0">
                <a:solidFill>
                  <a:schemeClr val="bg1"/>
                </a:solidFill>
              </a:rPr>
              <a:t>How does this relate to physical literacy?</a:t>
            </a:r>
          </a:p>
        </p:txBody>
      </p:sp>
      <p:sp>
        <p:nvSpPr>
          <p:cNvPr id="3" name="Content Placeholder 2"/>
          <p:cNvSpPr>
            <a:spLocks noGrp="1"/>
          </p:cNvSpPr>
          <p:nvPr>
            <p:ph idx="1"/>
          </p:nvPr>
        </p:nvSpPr>
        <p:spPr>
          <a:xfrm>
            <a:off x="595604" y="1209320"/>
            <a:ext cx="10965025" cy="4351338"/>
          </a:xfrm>
        </p:spPr>
        <p:txBody>
          <a:bodyPr>
            <a:normAutofit/>
          </a:bodyPr>
          <a:lstStyle/>
          <a:p>
            <a:r>
              <a:rPr lang="en-GB" sz="4000" dirty="0"/>
              <a:t>Speed writing…. You have 2 mins to write down as many ideas and thoughts as you can about this</a:t>
            </a:r>
            <a:endParaRPr lang="is-IS" sz="4000" dirty="0"/>
          </a:p>
          <a:p>
            <a:endParaRPr lang="is-IS" sz="4000" dirty="0"/>
          </a:p>
          <a:p>
            <a:pPr marL="0" indent="0">
              <a:buNone/>
            </a:pPr>
            <a:endParaRPr lang="is-IS" sz="4000" dirty="0"/>
          </a:p>
          <a:p>
            <a:r>
              <a:rPr lang="en-US" sz="4000" dirty="0"/>
              <a:t>Considering the theory of affordances </a:t>
            </a:r>
            <a:r>
              <a:rPr lang="is-IS" sz="4000" dirty="0"/>
              <a:t>…..how does the outdoors make a unique contribution to physical literacy?</a:t>
            </a:r>
            <a:endParaRPr lang="en-US" sz="4000" dirty="0"/>
          </a:p>
          <a:p>
            <a:endParaRPr lang="en-US" dirty="0"/>
          </a:p>
        </p:txBody>
      </p:sp>
    </p:spTree>
    <p:extLst>
      <p:ext uri="{BB962C8B-B14F-4D97-AF65-F5344CB8AC3E}">
        <p14:creationId xmlns:p14="http://schemas.microsoft.com/office/powerpoint/2010/main" val="124488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33CD-C3AC-99CA-5D18-AEA1F9EBB7FE}"/>
              </a:ext>
            </a:extLst>
          </p:cNvPr>
          <p:cNvSpPr>
            <a:spLocks noGrp="1"/>
          </p:cNvSpPr>
          <p:nvPr>
            <p:ph type="title"/>
          </p:nvPr>
        </p:nvSpPr>
        <p:spPr>
          <a:xfrm>
            <a:off x="838200" y="1027907"/>
            <a:ext cx="10515600" cy="980508"/>
          </a:xfrm>
        </p:spPr>
        <p:txBody>
          <a:bodyPr>
            <a:normAutofit/>
          </a:bodyPr>
          <a:lstStyle/>
          <a:p>
            <a:pPr algn="ctr"/>
            <a:r>
              <a:rPr lang="en-GB" sz="6000" b="1" dirty="0"/>
              <a:t>Task – Next Week (</a:t>
            </a:r>
            <a:r>
              <a:rPr lang="en-GB" sz="6000" b="1"/>
              <a:t>25 Oct)</a:t>
            </a:r>
            <a:endParaRPr lang="en-GB" sz="6000" b="1" dirty="0"/>
          </a:p>
        </p:txBody>
      </p:sp>
      <p:sp>
        <p:nvSpPr>
          <p:cNvPr id="3" name="Content Placeholder 2">
            <a:extLst>
              <a:ext uri="{FF2B5EF4-FFF2-40B4-BE49-F238E27FC236}">
                <a16:creationId xmlns:a16="http://schemas.microsoft.com/office/drawing/2014/main" id="{B08384AF-3793-990C-804A-2DABA2102D0C}"/>
              </a:ext>
            </a:extLst>
          </p:cNvPr>
          <p:cNvSpPr>
            <a:spLocks noGrp="1"/>
          </p:cNvSpPr>
          <p:nvPr>
            <p:ph idx="1"/>
          </p:nvPr>
        </p:nvSpPr>
        <p:spPr>
          <a:xfrm>
            <a:off x="397328" y="2008415"/>
            <a:ext cx="10956471" cy="3876788"/>
          </a:xfrm>
        </p:spPr>
        <p:txBody>
          <a:bodyPr>
            <a:normAutofit fontScale="92500" lnSpcReduction="10000"/>
          </a:bodyPr>
          <a:lstStyle/>
          <a:p>
            <a:r>
              <a:rPr lang="en-US" sz="3600" dirty="0"/>
              <a:t>Moodle Contents on Outdoor Adventure</a:t>
            </a:r>
          </a:p>
          <a:p>
            <a:endParaRPr lang="en-US" sz="3600" dirty="0"/>
          </a:p>
          <a:p>
            <a:r>
              <a:rPr lang="en-US" sz="3600" dirty="0"/>
              <a:t>Bring at least 2 slides or infographics (made by you) to share your findings:</a:t>
            </a:r>
          </a:p>
          <a:p>
            <a:pPr lvl="1"/>
            <a:r>
              <a:rPr lang="en-US" sz="3200" dirty="0"/>
              <a:t>The core basics of an Adventurous Activity (non-negotiables) that can be applied to ANY context (add examples)</a:t>
            </a:r>
          </a:p>
          <a:p>
            <a:pPr lvl="1"/>
            <a:r>
              <a:rPr lang="en-US" sz="3200" dirty="0"/>
              <a:t>Research findings on the outcomes of outdoor adventure pedagogy (group in cognitive/affective/physical/emotional)</a:t>
            </a:r>
          </a:p>
        </p:txBody>
      </p:sp>
    </p:spTree>
    <p:extLst>
      <p:ext uri="{BB962C8B-B14F-4D97-AF65-F5344CB8AC3E}">
        <p14:creationId xmlns:p14="http://schemas.microsoft.com/office/powerpoint/2010/main" val="2944854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33CD-C3AC-99CA-5D18-AEA1F9EBB7FE}"/>
              </a:ext>
            </a:extLst>
          </p:cNvPr>
          <p:cNvSpPr>
            <a:spLocks noGrp="1"/>
          </p:cNvSpPr>
          <p:nvPr>
            <p:ph type="title"/>
          </p:nvPr>
        </p:nvSpPr>
        <p:spPr>
          <a:xfrm>
            <a:off x="838200" y="1027907"/>
            <a:ext cx="10515600" cy="980508"/>
          </a:xfrm>
        </p:spPr>
        <p:txBody>
          <a:bodyPr>
            <a:normAutofit/>
          </a:bodyPr>
          <a:lstStyle/>
          <a:p>
            <a:pPr algn="ctr"/>
            <a:r>
              <a:rPr lang="en-GB" sz="6000" b="1" dirty="0"/>
              <a:t>What Next?</a:t>
            </a:r>
          </a:p>
        </p:txBody>
      </p:sp>
      <p:sp>
        <p:nvSpPr>
          <p:cNvPr id="3" name="Content Placeholder 2">
            <a:extLst>
              <a:ext uri="{FF2B5EF4-FFF2-40B4-BE49-F238E27FC236}">
                <a16:creationId xmlns:a16="http://schemas.microsoft.com/office/drawing/2014/main" id="{B08384AF-3793-990C-804A-2DABA2102D0C}"/>
              </a:ext>
            </a:extLst>
          </p:cNvPr>
          <p:cNvSpPr>
            <a:spLocks noGrp="1"/>
          </p:cNvSpPr>
          <p:nvPr>
            <p:ph idx="1"/>
          </p:nvPr>
        </p:nvSpPr>
        <p:spPr>
          <a:xfrm>
            <a:off x="397328" y="2008415"/>
            <a:ext cx="10956471" cy="3876788"/>
          </a:xfrm>
        </p:spPr>
        <p:txBody>
          <a:bodyPr>
            <a:normAutofit fontScale="92500" lnSpcReduction="10000"/>
          </a:bodyPr>
          <a:lstStyle/>
          <a:p>
            <a:r>
              <a:rPr lang="en-US" sz="3600" dirty="0"/>
              <a:t>Next Friday 18</a:t>
            </a:r>
            <a:r>
              <a:rPr lang="en-US" sz="3600" baseline="30000" dirty="0"/>
              <a:t>th</a:t>
            </a:r>
            <a:r>
              <a:rPr lang="en-US" sz="3600" dirty="0"/>
              <a:t> Oct – 9am. Be ready to be outdoors!</a:t>
            </a:r>
            <a:br>
              <a:rPr lang="en-US" sz="3600" dirty="0"/>
            </a:br>
            <a:endParaRPr lang="en-US" sz="3600" dirty="0"/>
          </a:p>
          <a:p>
            <a:r>
              <a:rPr lang="en-US" sz="3600" dirty="0"/>
              <a:t>Mission: to consider the range of natural affordances at the school grounds and to study the affordances of the man-made areas.</a:t>
            </a:r>
          </a:p>
          <a:p>
            <a:endParaRPr lang="en-US" sz="3600" dirty="0"/>
          </a:p>
          <a:p>
            <a:r>
              <a:rPr lang="en-US" sz="3600" dirty="0"/>
              <a:t>Bring notebook &amp; writing utensils… we will take notes and share</a:t>
            </a:r>
          </a:p>
          <a:p>
            <a:endParaRPr lang="en-GB" dirty="0"/>
          </a:p>
        </p:txBody>
      </p:sp>
    </p:spTree>
    <p:extLst>
      <p:ext uri="{BB962C8B-B14F-4D97-AF65-F5344CB8AC3E}">
        <p14:creationId xmlns:p14="http://schemas.microsoft.com/office/powerpoint/2010/main" val="41635716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911</Words>
  <Application>Microsoft Office PowerPoint</Application>
  <PresentationFormat>Widescreen</PresentationFormat>
  <Paragraphs>88</Paragraphs>
  <Slides>22</Slides>
  <Notes>8</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22</vt:i4>
      </vt:variant>
    </vt:vector>
  </HeadingPairs>
  <TitlesOfParts>
    <vt:vector size="31" baseType="lpstr">
      <vt:lpstr>ＭＳ Ｐゴシック</vt:lpstr>
      <vt:lpstr>Arial</vt:lpstr>
      <vt:lpstr>Calibri</vt:lpstr>
      <vt:lpstr>Calibri Light</vt:lpstr>
      <vt:lpstr>Candara</vt:lpstr>
      <vt:lpstr>Wingdings</vt:lpstr>
      <vt:lpstr>Office Theme</vt:lpstr>
      <vt:lpstr>Custom Design</vt:lpstr>
      <vt:lpstr>1_Custom Design</vt:lpstr>
      <vt:lpstr> Affordances, physical literacy and outdoor learning BMOE6002  Mache Treviño, Nalda Wainwright &amp; Heddwen Davies</vt:lpstr>
      <vt:lpstr>Session outline</vt:lpstr>
      <vt:lpstr>PowerPoint Presentation</vt:lpstr>
      <vt:lpstr>PowerPoint Presentation</vt:lpstr>
      <vt:lpstr>PowerPoint Presentation</vt:lpstr>
      <vt:lpstr>PowerPoint Presentation</vt:lpstr>
      <vt:lpstr>Definition of Literacy</vt:lpstr>
      <vt:lpstr>Physical Literacy</vt:lpstr>
      <vt:lpstr>PowerPoint Presentation</vt:lpstr>
      <vt:lpstr>PowerPoint Presentation</vt:lpstr>
      <vt:lpstr>A Physical Literacy perspective</vt:lpstr>
      <vt:lpstr>Whitehead 2013 p43</vt:lpstr>
      <vt:lpstr>Theory of Affordances</vt:lpstr>
      <vt:lpstr>The theory of affordances – continued  </vt:lpstr>
      <vt:lpstr>Task </vt:lpstr>
      <vt:lpstr>PowerPoint Presentation</vt:lpstr>
      <vt:lpstr>PowerPoint Presentation</vt:lpstr>
      <vt:lpstr>PowerPoint Presentation</vt:lpstr>
      <vt:lpstr>Practical tasks</vt:lpstr>
      <vt:lpstr>How does this relate to physical literacy?</vt:lpstr>
      <vt:lpstr>Task – Next Week (25 Oct)</vt:lpstr>
      <vt:lpstr>What Next?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Maria Trevino Gonzalez</cp:lastModifiedBy>
  <cp:revision>74</cp:revision>
  <dcterms:created xsi:type="dcterms:W3CDTF">2019-09-12T10:20:23Z</dcterms:created>
  <dcterms:modified xsi:type="dcterms:W3CDTF">2024-10-18T10:04:57Z</dcterms:modified>
</cp:coreProperties>
</file>