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56" r:id="rId5"/>
    <p:sldId id="281" r:id="rId6"/>
    <p:sldId id="282" r:id="rId7"/>
    <p:sldId id="284" r:id="rId8"/>
    <p:sldId id="427" r:id="rId9"/>
    <p:sldId id="478" r:id="rId10"/>
    <p:sldId id="480" r:id="rId11"/>
    <p:sldId id="479" r:id="rId12"/>
    <p:sldId id="285" r:id="rId13"/>
    <p:sldId id="286" r:id="rId14"/>
    <p:sldId id="481" r:id="rId15"/>
    <p:sldId id="472" r:id="rId16"/>
    <p:sldId id="482" r:id="rId17"/>
    <p:sldId id="473" r:id="rId18"/>
    <p:sldId id="474" r:id="rId19"/>
    <p:sldId id="475" r:id="rId20"/>
    <p:sldId id="476" r:id="rId21"/>
    <p:sldId id="477" r:id="rId22"/>
    <p:sldId id="483" r:id="rId23"/>
    <p:sldId id="485" r:id="rId24"/>
    <p:sldId id="487" r:id="rId25"/>
    <p:sldId id="426" r:id="rId2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05" d="100"/>
          <a:sy n="105" d="100"/>
        </p:scale>
        <p:origin x="5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pc:chgData name="Cerys Davies" userId="61e71dc1-9594-4277-b52b-4420989f68ee" providerId="ADAL" clId="{92221E59-9835-4275-A830-2AF2D2038E12}" dt="2025-11-03T09:23:02.789" v="2" actId="47"/>
      <pc:docMkLst>
        <pc:docMk/>
      </pc:docMkLst>
      <pc:sldChg chg="del">
        <pc:chgData name="Cerys Davies" userId="61e71dc1-9594-4277-b52b-4420989f68ee" providerId="ADAL" clId="{92221E59-9835-4275-A830-2AF2D2038E12}" dt="2025-11-03T09:22:53.826" v="0" actId="47"/>
        <pc:sldMkLst>
          <pc:docMk/>
          <pc:sldMk cId="3886348607" sldId="484"/>
        </pc:sldMkLst>
      </pc:sldChg>
      <pc:sldChg chg="del">
        <pc:chgData name="Cerys Davies" userId="61e71dc1-9594-4277-b52b-4420989f68ee" providerId="ADAL" clId="{92221E59-9835-4275-A830-2AF2D2038E12}" dt="2025-11-03T09:22:56.183" v="1" actId="47"/>
        <pc:sldMkLst>
          <pc:docMk/>
          <pc:sldMk cId="3871938987" sldId="486"/>
        </pc:sldMkLst>
      </pc:sldChg>
      <pc:sldChg chg="del">
        <pc:chgData name="Cerys Davies" userId="61e71dc1-9594-4277-b52b-4420989f68ee" providerId="ADAL" clId="{92221E59-9835-4275-A830-2AF2D2038E12}" dt="2025-11-03T09:23:02.789" v="2" actId="47"/>
        <pc:sldMkLst>
          <pc:docMk/>
          <pc:sldMk cId="2401715013" sldId="4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7E2D72F-3E32-482C-A1D2-1F8B3711A31F}" type="datetimeFigureOut">
              <a:rPr lang="en-GB" smtClean="0"/>
              <a:t>03/11/2025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1424347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03/11/2025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03/11/2025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74122" y="2838840"/>
            <a:ext cx="9977904" cy="1646302"/>
          </a:xfrm>
        </p:spPr>
        <p:txBody>
          <a:bodyPr/>
          <a:lstStyle/>
          <a:p>
            <a:pPr algn="l"/>
            <a:r>
              <a:rPr lang="en-GB" dirty="0"/>
              <a:t>Property and Conveyancing:</a:t>
            </a:r>
            <a:br>
              <a:rPr lang="en-GB" dirty="0"/>
            </a:br>
            <a:r>
              <a:rPr lang="en-GB" dirty="0"/>
              <a:t>Leases, Common Provisions and Registration</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288531" y="5109007"/>
            <a:ext cx="7766936" cy="1096899"/>
          </a:xfrm>
        </p:spPr>
        <p:txBody>
          <a:bodyPr>
            <a:normAutofit/>
          </a:bodyPr>
          <a:lstStyle/>
          <a:p>
            <a:pPr algn="ctr"/>
            <a:r>
              <a:rPr lang="en-GB" sz="4400" b="1" dirty="0"/>
              <a:t>Chapter 12</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normAutofit/>
          </a:bodyPr>
          <a:lstStyle/>
          <a:p>
            <a:r>
              <a:rPr lang="en-GB" sz="54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677334" y="1930400"/>
            <a:ext cx="8052598" cy="4602520"/>
          </a:xfrm>
        </p:spPr>
        <p:txBody>
          <a:bodyPr>
            <a:normAutofit/>
          </a:bodyPr>
          <a:lstStyle/>
          <a:p>
            <a:r>
              <a:rPr lang="en-GB" sz="3600" dirty="0"/>
              <a:t>Leases are Contracts</a:t>
            </a:r>
          </a:p>
          <a:p>
            <a:r>
              <a:rPr lang="en-GB" sz="3600" dirty="0"/>
              <a:t>Common Covenants and Terms in leases</a:t>
            </a:r>
          </a:p>
          <a:p>
            <a:r>
              <a:rPr lang="en-GB" sz="3600" dirty="0"/>
              <a:t>Key clauses</a:t>
            </a:r>
          </a:p>
          <a:p>
            <a:r>
              <a:rPr lang="en-GB" sz="3600" dirty="0"/>
              <a:t>Content and Structure of a Lease</a:t>
            </a:r>
          </a:p>
          <a:p>
            <a:r>
              <a:rPr lang="en-GB" sz="3600" dirty="0"/>
              <a:t>Registration of the lease at HMLR</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b="1" dirty="0"/>
              <a:t>Express Covenants </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326525" y="960408"/>
            <a:ext cx="9260297" cy="5528423"/>
          </a:xfrm>
        </p:spPr>
        <p:txBody>
          <a:bodyPr>
            <a:normAutofit/>
          </a:bodyPr>
          <a:lstStyle/>
          <a:p>
            <a:pPr fontAlgn="auto"/>
            <a:r>
              <a:rPr lang="en-GB" sz="2400" dirty="0"/>
              <a:t> = terms that the landlord and tenant have specifically agreed. </a:t>
            </a:r>
          </a:p>
          <a:p>
            <a:pPr fontAlgn="auto"/>
            <a:r>
              <a:rPr lang="en-GB" sz="2400" dirty="0"/>
              <a:t>The express terms can vary but are likely to include covenants relating to:</a:t>
            </a:r>
          </a:p>
          <a:p>
            <a:pPr lvl="1"/>
            <a:r>
              <a:rPr lang="en-GB" sz="2200" dirty="0"/>
              <a:t>paying </a:t>
            </a:r>
            <a:r>
              <a:rPr lang="en-GB" sz="2200" b="1" dirty="0"/>
              <a:t>rent</a:t>
            </a:r>
            <a:r>
              <a:rPr lang="en-GB" sz="2200" dirty="0"/>
              <a:t>;</a:t>
            </a:r>
          </a:p>
          <a:p>
            <a:pPr lvl="1"/>
            <a:r>
              <a:rPr lang="en-GB" sz="2200" b="1" dirty="0"/>
              <a:t>insurance</a:t>
            </a:r>
            <a:r>
              <a:rPr lang="en-GB" sz="2200" dirty="0"/>
              <a:t>;</a:t>
            </a:r>
          </a:p>
          <a:p>
            <a:pPr lvl="1"/>
            <a:r>
              <a:rPr lang="en-GB" sz="2200" dirty="0"/>
              <a:t>keeping the property in good condition (</a:t>
            </a:r>
            <a:r>
              <a:rPr lang="en-GB" sz="2200" b="1" dirty="0"/>
              <a:t>repair</a:t>
            </a:r>
            <a:r>
              <a:rPr lang="en-GB" sz="2200" dirty="0"/>
              <a:t>);</a:t>
            </a:r>
          </a:p>
          <a:p>
            <a:pPr lvl="1"/>
            <a:r>
              <a:rPr lang="en-GB" sz="2200" dirty="0"/>
              <a:t>restricting how the property may be used (</a:t>
            </a:r>
            <a:r>
              <a:rPr lang="en-GB" sz="2200" b="1" dirty="0"/>
              <a:t>user</a:t>
            </a:r>
            <a:r>
              <a:rPr lang="en-GB" sz="2200" dirty="0"/>
              <a:t>);</a:t>
            </a:r>
          </a:p>
          <a:p>
            <a:pPr lvl="1"/>
            <a:r>
              <a:rPr lang="en-GB" sz="2200" dirty="0"/>
              <a:t>making physical changes to the property (</a:t>
            </a:r>
            <a:r>
              <a:rPr lang="en-GB" sz="2200" b="1" dirty="0"/>
              <a:t>alterations and improvements</a:t>
            </a:r>
            <a:r>
              <a:rPr lang="en-GB" sz="2200" dirty="0"/>
              <a:t>);</a:t>
            </a:r>
          </a:p>
          <a:p>
            <a:pPr lvl="1"/>
            <a:r>
              <a:rPr lang="en-GB" sz="2200" dirty="0"/>
              <a:t>assigning the lease to a third party or sub-letting (</a:t>
            </a:r>
            <a:r>
              <a:rPr lang="en-GB" sz="2200" b="1" dirty="0"/>
              <a:t>alienation</a:t>
            </a:r>
            <a:r>
              <a:rPr lang="en-GB" sz="2200" dirty="0"/>
              <a:t>).</a:t>
            </a:r>
          </a:p>
          <a:p>
            <a:endParaRPr lang="en-GB" dirty="0"/>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487553" y="281796"/>
            <a:ext cx="8596668" cy="649857"/>
          </a:xfrm>
        </p:spPr>
        <p:txBody>
          <a:bodyPr>
            <a:normAutofit/>
          </a:bodyPr>
          <a:lstStyle/>
          <a:p>
            <a:r>
              <a:rPr lang="en-GB" dirty="0"/>
              <a:t>RENT</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487553" y="988281"/>
            <a:ext cx="9605353" cy="5205485"/>
          </a:xfrm>
        </p:spPr>
        <p:txBody>
          <a:bodyPr>
            <a:normAutofit fontScale="92500" lnSpcReduction="10000"/>
          </a:bodyPr>
          <a:lstStyle/>
          <a:p>
            <a:pPr fontAlgn="auto"/>
            <a:r>
              <a:rPr lang="en-GB" dirty="0"/>
              <a:t>Types:</a:t>
            </a:r>
          </a:p>
          <a:p>
            <a:pPr fontAlgn="auto"/>
            <a:r>
              <a:rPr lang="en-GB" b="1" dirty="0"/>
              <a:t>best rent</a:t>
            </a:r>
            <a:r>
              <a:rPr lang="en-GB" dirty="0"/>
              <a:t> – the highest rent that can reasonably be obtained (also called “market rent”);</a:t>
            </a:r>
          </a:p>
          <a:p>
            <a:pPr fontAlgn="auto"/>
            <a:r>
              <a:rPr lang="en-GB" b="1" dirty="0"/>
              <a:t>rack rent</a:t>
            </a:r>
            <a:r>
              <a:rPr lang="en-GB" dirty="0"/>
              <a:t> – a rent of the full annual value of the property at the start of the lease;</a:t>
            </a:r>
          </a:p>
          <a:p>
            <a:pPr fontAlgn="auto"/>
            <a:r>
              <a:rPr lang="en-GB" b="1" dirty="0"/>
              <a:t>ground rent</a:t>
            </a:r>
            <a:r>
              <a:rPr lang="en-GB" dirty="0"/>
              <a:t> – the rack rent for the premises less any premium which has been paid;</a:t>
            </a:r>
          </a:p>
          <a:p>
            <a:pPr fontAlgn="auto"/>
            <a:r>
              <a:rPr lang="en-GB" b="1" dirty="0"/>
              <a:t>peppercorn rent</a:t>
            </a:r>
            <a:r>
              <a:rPr lang="en-GB" dirty="0"/>
              <a:t> – a nominal rent.</a:t>
            </a:r>
          </a:p>
          <a:p>
            <a:pPr fontAlgn="auto"/>
            <a:r>
              <a:rPr lang="en-GB" dirty="0"/>
              <a:t>At common law, rent is the consideration granted in exchange for the occupation and use of the property. Nevertheless, it is also possible that a lease may treat other sums as rent, for example, service charges. In such cases, non-payment of such sums will entitle a landlord to bring an action for forfeiture where the right to forfeit has been reserved.</a:t>
            </a:r>
          </a:p>
          <a:p>
            <a:pPr fontAlgn="auto"/>
            <a:r>
              <a:rPr lang="en-GB" dirty="0"/>
              <a:t>Rent is always payable in arrears, unless the contrary is expressly stated. Rent does not have to be ‘money’ – could be payment ‘in kind’ </a:t>
            </a:r>
            <a:r>
              <a:rPr lang="en-GB" dirty="0" err="1"/>
              <a:t>e.g</a:t>
            </a:r>
            <a:r>
              <a:rPr lang="en-GB" dirty="0"/>
              <a:t> wine</a:t>
            </a:r>
          </a:p>
          <a:p>
            <a:pPr fontAlgn="auto"/>
            <a:r>
              <a:rPr lang="en-GB" dirty="0"/>
              <a:t>Rent is a basic term of the contract between a landlord and a tenant. It must, like any other contractual term, be certain or capable of being made certain. If this is not so, the lease is void.</a:t>
            </a:r>
          </a:p>
          <a:p>
            <a:pPr fontAlgn="auto"/>
            <a:r>
              <a:rPr lang="en-GB" dirty="0"/>
              <a:t>The rent need not necessarily be certain, but there must be some method by which it can be calculated with certainty. </a:t>
            </a:r>
          </a:p>
          <a:p>
            <a:pPr fontAlgn="auto"/>
            <a:endParaRPr lang="en-GB" dirty="0"/>
          </a:p>
          <a:p>
            <a:pPr fontAlgn="auto"/>
            <a:endParaRPr lang="en-GB" dirty="0"/>
          </a:p>
          <a:p>
            <a:endParaRPr lang="en-GB" sz="2400" dirty="0"/>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931E5-C4C0-B0F7-BAC1-BF03E3B52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32FD4-5891-B27A-78AC-856475FA707F}"/>
              </a:ext>
            </a:extLst>
          </p:cNvPr>
          <p:cNvSpPr>
            <a:spLocks noGrp="1"/>
          </p:cNvSpPr>
          <p:nvPr>
            <p:ph type="title"/>
          </p:nvPr>
        </p:nvSpPr>
        <p:spPr>
          <a:xfrm>
            <a:off x="464549" y="218535"/>
            <a:ext cx="8596668" cy="649857"/>
          </a:xfrm>
        </p:spPr>
        <p:txBody>
          <a:bodyPr>
            <a:normAutofit/>
          </a:bodyPr>
          <a:lstStyle/>
          <a:p>
            <a:r>
              <a:rPr lang="en-GB" dirty="0"/>
              <a:t>REPAIR</a:t>
            </a:r>
          </a:p>
        </p:txBody>
      </p:sp>
      <p:sp>
        <p:nvSpPr>
          <p:cNvPr id="3" name="Content Placeholder 2">
            <a:extLst>
              <a:ext uri="{FF2B5EF4-FFF2-40B4-BE49-F238E27FC236}">
                <a16:creationId xmlns:a16="http://schemas.microsoft.com/office/drawing/2014/main" id="{6B1F28AD-51C7-8410-4DED-13E25DF3202A}"/>
              </a:ext>
            </a:extLst>
          </p:cNvPr>
          <p:cNvSpPr>
            <a:spLocks noGrp="1"/>
          </p:cNvSpPr>
          <p:nvPr>
            <p:ph idx="1"/>
          </p:nvPr>
        </p:nvSpPr>
        <p:spPr>
          <a:xfrm>
            <a:off x="384036" y="868392"/>
            <a:ext cx="9570848" cy="5771073"/>
          </a:xfrm>
        </p:spPr>
        <p:txBody>
          <a:bodyPr>
            <a:noAutofit/>
          </a:bodyPr>
          <a:lstStyle/>
          <a:p>
            <a:r>
              <a:rPr lang="en-GB" b="1" dirty="0"/>
              <a:t>s11 Landlord and Tenant Act 1985 (LTA 1985)</a:t>
            </a:r>
            <a:r>
              <a:rPr lang="en-GB" dirty="0"/>
              <a:t> imposes an obligation on a landlord to </a:t>
            </a:r>
            <a:r>
              <a:rPr lang="en-GB" b="1" i="1" dirty="0"/>
              <a:t>keep in repair</a:t>
            </a:r>
            <a:r>
              <a:rPr lang="en-GB" dirty="0"/>
              <a:t> the </a:t>
            </a:r>
            <a:r>
              <a:rPr lang="en-GB" b="1" i="1" dirty="0"/>
              <a:t>structure and exterior</a:t>
            </a:r>
            <a:r>
              <a:rPr lang="en-GB" dirty="0"/>
              <a:t> of the dwelling. For this reason, it is more common to encounter express repairing covenants in a commercial context.</a:t>
            </a:r>
          </a:p>
          <a:p>
            <a:r>
              <a:rPr lang="en-GB" b="1" dirty="0"/>
              <a:t>s11 LTA 1985</a:t>
            </a:r>
            <a:r>
              <a:rPr lang="en-GB" dirty="0"/>
              <a:t> is heavily dependent on the principles set out here.</a:t>
            </a:r>
          </a:p>
          <a:p>
            <a:r>
              <a:rPr lang="en-GB" dirty="0"/>
              <a:t>the wording of the lease will determine the extent of the repairing obligation. It is not uncommon for this to include structural aspects. Furthermore, in considering the implications of a repairing covenant the court applies the normal rules of construction.</a:t>
            </a:r>
          </a:p>
          <a:p>
            <a:pPr fontAlgn="auto"/>
            <a:r>
              <a:rPr lang="en-GB" dirty="0"/>
              <a:t>The following standard formulations should be noted:</a:t>
            </a:r>
          </a:p>
          <a:p>
            <a:pPr fontAlgn="auto"/>
            <a:r>
              <a:rPr lang="en-GB" dirty="0"/>
              <a:t>“keep in repair”: requires the premises to be in repair at the outset of the tenancy (</a:t>
            </a:r>
            <a:r>
              <a:rPr lang="en-GB" b="1" i="1" dirty="0"/>
              <a:t>Luxmore v Robson [1818]</a:t>
            </a:r>
            <a:r>
              <a:rPr lang="en-GB" dirty="0"/>
              <a:t>). Further, the premises must be maintained for the duration of the lease;</a:t>
            </a:r>
          </a:p>
          <a:p>
            <a:pPr fontAlgn="auto"/>
            <a:r>
              <a:rPr lang="en-GB" dirty="0"/>
              <a:t>“leave in repair”: requires that the premises are in repair at the end of the tenancy, regardless of their prior state; and</a:t>
            </a:r>
          </a:p>
          <a:p>
            <a:pPr fontAlgn="auto"/>
            <a:r>
              <a:rPr lang="en-GB" dirty="0"/>
              <a:t>“put in repair”: requires the premises to be in repair from the beginning of the lease only (</a:t>
            </a:r>
            <a:r>
              <a:rPr lang="en-GB" b="1" i="1" dirty="0"/>
              <a:t>Proudfoot v Hart [1890]</a:t>
            </a:r>
            <a:r>
              <a:rPr lang="en-GB" dirty="0"/>
              <a:t>).</a:t>
            </a:r>
          </a:p>
          <a:p>
            <a:endParaRPr lang="en-GB" sz="2400" dirty="0"/>
          </a:p>
        </p:txBody>
      </p:sp>
    </p:spTree>
    <p:extLst>
      <p:ext uri="{BB962C8B-B14F-4D97-AF65-F5344CB8AC3E}">
        <p14:creationId xmlns:p14="http://schemas.microsoft.com/office/powerpoint/2010/main" val="334523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E1DB-A420-6A81-D152-9EC92AB7E80B}"/>
              </a:ext>
            </a:extLst>
          </p:cNvPr>
          <p:cNvSpPr>
            <a:spLocks noGrp="1"/>
          </p:cNvSpPr>
          <p:nvPr>
            <p:ph type="title"/>
          </p:nvPr>
        </p:nvSpPr>
        <p:spPr>
          <a:xfrm>
            <a:off x="585319" y="318223"/>
            <a:ext cx="8596668" cy="791709"/>
          </a:xfrm>
        </p:spPr>
        <p:txBody>
          <a:bodyPr/>
          <a:lstStyle/>
          <a:p>
            <a:r>
              <a:rPr lang="en-GB" dirty="0"/>
              <a:t>Definition of Repair</a:t>
            </a:r>
          </a:p>
        </p:txBody>
      </p:sp>
      <p:sp>
        <p:nvSpPr>
          <p:cNvPr id="3" name="Content Placeholder 2">
            <a:extLst>
              <a:ext uri="{FF2B5EF4-FFF2-40B4-BE49-F238E27FC236}">
                <a16:creationId xmlns:a16="http://schemas.microsoft.com/office/drawing/2014/main" id="{334EB56F-CB11-B3F6-80A5-51E1DC9B9962}"/>
              </a:ext>
            </a:extLst>
          </p:cNvPr>
          <p:cNvSpPr>
            <a:spLocks noGrp="1"/>
          </p:cNvSpPr>
          <p:nvPr>
            <p:ph idx="1"/>
          </p:nvPr>
        </p:nvSpPr>
        <p:spPr>
          <a:xfrm>
            <a:off x="545062" y="987397"/>
            <a:ext cx="8596668" cy="5160362"/>
          </a:xfrm>
        </p:spPr>
        <p:txBody>
          <a:bodyPr>
            <a:normAutofit lnSpcReduction="10000"/>
          </a:bodyPr>
          <a:lstStyle/>
          <a:p>
            <a:pPr fontAlgn="auto"/>
            <a:r>
              <a:rPr lang="en-GB" dirty="0"/>
              <a:t>Repair must always be distinguished from improvements or renewals. A party under an obligation to repair will not be required to remedy a defect if it amounts to a renewal or an improvement.</a:t>
            </a:r>
          </a:p>
          <a:p>
            <a:pPr fontAlgn="auto"/>
            <a:r>
              <a:rPr lang="en-GB" dirty="0"/>
              <a:t>In </a:t>
            </a:r>
            <a:r>
              <a:rPr lang="en-GB" b="1" i="1" dirty="0" err="1"/>
              <a:t>Lurcott</a:t>
            </a:r>
            <a:r>
              <a:rPr lang="en-GB" b="1" i="1" dirty="0"/>
              <a:t> v </a:t>
            </a:r>
            <a:r>
              <a:rPr lang="en-GB" b="1" i="1" dirty="0" err="1"/>
              <a:t>Wakeley</a:t>
            </a:r>
            <a:r>
              <a:rPr lang="en-GB" b="1" i="1" dirty="0"/>
              <a:t> and Wheeler [1911]</a:t>
            </a:r>
            <a:r>
              <a:rPr lang="en-GB" dirty="0"/>
              <a:t>, repair was regarded as </a:t>
            </a:r>
            <a:r>
              <a:rPr lang="en-GB" i="1" dirty="0"/>
              <a:t>“restoration by renewal or replacement of subsidiary parts” </a:t>
            </a:r>
            <a:r>
              <a:rPr lang="en-GB" dirty="0"/>
              <a:t>whilst a renewal is akin to </a:t>
            </a:r>
            <a:r>
              <a:rPr lang="en-GB" i="1" dirty="0"/>
              <a:t>“reconstruction of the entirety”</a:t>
            </a:r>
            <a:r>
              <a:rPr lang="en-GB" dirty="0"/>
              <a:t>.</a:t>
            </a:r>
          </a:p>
          <a:p>
            <a:pPr fontAlgn="auto"/>
            <a:r>
              <a:rPr lang="en-GB" dirty="0"/>
              <a:t>Test in </a:t>
            </a:r>
            <a:r>
              <a:rPr lang="en-GB" b="1" i="1" dirty="0"/>
              <a:t>McDougall v Easington District Council [1989]</a:t>
            </a:r>
            <a:r>
              <a:rPr lang="en-GB" dirty="0"/>
              <a:t> the court stated that there are:</a:t>
            </a:r>
          </a:p>
          <a:p>
            <a:pPr fontAlgn="auto"/>
            <a:r>
              <a:rPr lang="en-GB" i="1" dirty="0"/>
              <a:t>“three tests which may be applied separately or concurrently as the circumstances of the individual case may demand, …..:</a:t>
            </a:r>
            <a:endParaRPr lang="en-GB" dirty="0"/>
          </a:p>
          <a:p>
            <a:pPr fontAlgn="auto"/>
            <a:r>
              <a:rPr lang="en-GB" dirty="0"/>
              <a:t>whether the alterations went to the whole or substantially the whole of the structure or to only a subsidiary part;</a:t>
            </a:r>
          </a:p>
          <a:p>
            <a:pPr fontAlgn="auto"/>
            <a:r>
              <a:rPr lang="en-GB" dirty="0"/>
              <a:t>whether the effect of the alterations was to produce a building of a wholly different character from that which had been let; and</a:t>
            </a:r>
          </a:p>
          <a:p>
            <a:pPr fontAlgn="auto"/>
            <a:r>
              <a:rPr lang="en-GB" dirty="0"/>
              <a:t>what was the cost of the works in relation to the previous value of the building, and what was their effect on the value and lifespan of the building”.</a:t>
            </a:r>
          </a:p>
          <a:p>
            <a:pPr fontAlgn="auto"/>
            <a:endParaRPr lang="en-GB" dirty="0"/>
          </a:p>
          <a:p>
            <a:endParaRPr lang="en-GB" dirty="0"/>
          </a:p>
        </p:txBody>
      </p:sp>
    </p:spTree>
    <p:extLst>
      <p:ext uri="{BB962C8B-B14F-4D97-AF65-F5344CB8AC3E}">
        <p14:creationId xmlns:p14="http://schemas.microsoft.com/office/powerpoint/2010/main" val="548476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1D608-E552-D429-9932-9F5AEE320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9A1D9-DE6F-986F-79AF-B7515116F664}"/>
              </a:ext>
            </a:extLst>
          </p:cNvPr>
          <p:cNvSpPr>
            <a:spLocks noGrp="1"/>
          </p:cNvSpPr>
          <p:nvPr>
            <p:ph type="title"/>
          </p:nvPr>
        </p:nvSpPr>
        <p:spPr>
          <a:xfrm>
            <a:off x="585319" y="318223"/>
            <a:ext cx="8596668" cy="791709"/>
          </a:xfrm>
        </p:spPr>
        <p:txBody>
          <a:bodyPr/>
          <a:lstStyle/>
          <a:p>
            <a:r>
              <a:rPr lang="en-GB" dirty="0"/>
              <a:t>Definition of Repair</a:t>
            </a:r>
          </a:p>
        </p:txBody>
      </p:sp>
      <p:sp>
        <p:nvSpPr>
          <p:cNvPr id="3" name="Content Placeholder 2">
            <a:extLst>
              <a:ext uri="{FF2B5EF4-FFF2-40B4-BE49-F238E27FC236}">
                <a16:creationId xmlns:a16="http://schemas.microsoft.com/office/drawing/2014/main" id="{DE3A6647-ABF5-E873-400A-B3E2F2D87975}"/>
              </a:ext>
            </a:extLst>
          </p:cNvPr>
          <p:cNvSpPr>
            <a:spLocks noGrp="1"/>
          </p:cNvSpPr>
          <p:nvPr>
            <p:ph idx="1"/>
          </p:nvPr>
        </p:nvSpPr>
        <p:spPr>
          <a:xfrm>
            <a:off x="545062" y="987396"/>
            <a:ext cx="9156780" cy="5870603"/>
          </a:xfrm>
        </p:spPr>
        <p:txBody>
          <a:bodyPr>
            <a:normAutofit/>
          </a:bodyPr>
          <a:lstStyle/>
          <a:p>
            <a:pPr fontAlgn="auto"/>
            <a:r>
              <a:rPr lang="en-GB" b="1" dirty="0"/>
              <a:t>Whole or part</a:t>
            </a:r>
            <a:r>
              <a:rPr lang="en-GB" dirty="0"/>
              <a:t>: </a:t>
            </a:r>
            <a:r>
              <a:rPr lang="en-GB" dirty="0" err="1"/>
              <a:t>eg</a:t>
            </a:r>
            <a:r>
              <a:rPr lang="en-GB" dirty="0"/>
              <a:t> (1)  rebuilding a wall with concrete foundations, footings and a damp-proof course was a repair of a defective part of the premises rather than a renewal of a building but (2) timber platform on which a house had been built had rotted, causing structural damage to the walls and resulting in the demolition of the whole house. Replacement of the platform amounted to a renewal for which the tenant was not liable.</a:t>
            </a:r>
          </a:p>
          <a:p>
            <a:pPr fontAlgn="auto"/>
            <a:r>
              <a:rPr lang="en-GB" b="1" dirty="0"/>
              <a:t>Change of Character</a:t>
            </a:r>
            <a:r>
              <a:rPr lang="en-GB" dirty="0"/>
              <a:t>: A party under an obligation to repair is not under an obligation to return the building in a better state than it was in when it was let. As a result, a repairing covenant involves no obligation to replace an inherent defect. Eg </a:t>
            </a:r>
            <a:r>
              <a:rPr lang="en-GB" b="1" i="1" dirty="0"/>
              <a:t>Switzer v Law [1998]</a:t>
            </a:r>
            <a:r>
              <a:rPr lang="en-GB" dirty="0"/>
              <a:t>, lack of ventilation resulted in plaster damage. The landlord was required to remedy the defect.</a:t>
            </a:r>
          </a:p>
          <a:p>
            <a:pPr fontAlgn="auto"/>
            <a:r>
              <a:rPr lang="en-GB" b="1" dirty="0"/>
              <a:t>Cost of Works</a:t>
            </a:r>
            <a:r>
              <a:rPr lang="en-GB" dirty="0"/>
              <a:t>: This test considers the cost of the works in comparison with the cost of the demised premises as a whole; the greater the correspondence between the two, the more likely work will be regarded as a renewal</a:t>
            </a:r>
          </a:p>
          <a:p>
            <a:pPr fontAlgn="auto"/>
            <a:endParaRPr lang="en-GB" dirty="0"/>
          </a:p>
          <a:p>
            <a:endParaRPr lang="en-GB" dirty="0"/>
          </a:p>
        </p:txBody>
      </p:sp>
    </p:spTree>
    <p:extLst>
      <p:ext uri="{BB962C8B-B14F-4D97-AF65-F5344CB8AC3E}">
        <p14:creationId xmlns:p14="http://schemas.microsoft.com/office/powerpoint/2010/main" val="875824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7A4F-642C-4F05-C05B-F255F4D67600}"/>
              </a:ext>
            </a:extLst>
          </p:cNvPr>
          <p:cNvSpPr>
            <a:spLocks noGrp="1"/>
          </p:cNvSpPr>
          <p:nvPr>
            <p:ph type="title"/>
          </p:nvPr>
        </p:nvSpPr>
        <p:spPr>
          <a:xfrm>
            <a:off x="418541" y="109268"/>
            <a:ext cx="8596668" cy="822385"/>
          </a:xfrm>
        </p:spPr>
        <p:txBody>
          <a:bodyPr/>
          <a:lstStyle/>
          <a:p>
            <a:r>
              <a:rPr lang="en-GB" dirty="0"/>
              <a:t>Standard of Repair</a:t>
            </a:r>
          </a:p>
        </p:txBody>
      </p:sp>
      <p:sp>
        <p:nvSpPr>
          <p:cNvPr id="3" name="Content Placeholder 2">
            <a:extLst>
              <a:ext uri="{FF2B5EF4-FFF2-40B4-BE49-F238E27FC236}">
                <a16:creationId xmlns:a16="http://schemas.microsoft.com/office/drawing/2014/main" id="{3A26FFBB-D218-7C3F-4DB2-B07B76544F49}"/>
              </a:ext>
            </a:extLst>
          </p:cNvPr>
          <p:cNvSpPr>
            <a:spLocks noGrp="1"/>
          </p:cNvSpPr>
          <p:nvPr>
            <p:ph idx="1"/>
          </p:nvPr>
        </p:nvSpPr>
        <p:spPr>
          <a:xfrm>
            <a:off x="418541" y="868947"/>
            <a:ext cx="9547843" cy="5761891"/>
          </a:xfrm>
        </p:spPr>
        <p:txBody>
          <a:bodyPr>
            <a:normAutofit/>
          </a:bodyPr>
          <a:lstStyle/>
          <a:p>
            <a:pPr marL="0" indent="0" fontAlgn="auto">
              <a:buNone/>
            </a:pPr>
            <a:r>
              <a:rPr lang="en-GB" b="1" i="1" dirty="0"/>
              <a:t>Lord Esher MR in Proudfoot v Hart [1890]</a:t>
            </a:r>
            <a:r>
              <a:rPr lang="en-GB" dirty="0"/>
              <a:t>:</a:t>
            </a:r>
          </a:p>
          <a:p>
            <a:pPr marL="0" indent="0" fontAlgn="auto">
              <a:buNone/>
            </a:pPr>
            <a:r>
              <a:rPr lang="en-GB" dirty="0"/>
              <a:t>“Good tenantable repair is such repairs as, having regard to the age, character and locality of the house, would make it reasonably fit for the occupation of a reasonably minded tenant of the class who would be reasonably likely to take it”.</a:t>
            </a:r>
          </a:p>
          <a:p>
            <a:pPr marL="0" indent="0" fontAlgn="auto">
              <a:buNone/>
            </a:pPr>
            <a:r>
              <a:rPr lang="en-GB" dirty="0"/>
              <a:t>Therefore, the courts take into account:</a:t>
            </a:r>
          </a:p>
          <a:p>
            <a:pPr fontAlgn="auto"/>
            <a:r>
              <a:rPr lang="en-GB" dirty="0"/>
              <a:t>the age of the premises – the older it is, the more likely it is to be in disrepair;</a:t>
            </a:r>
          </a:p>
          <a:p>
            <a:pPr fontAlgn="auto"/>
            <a:r>
              <a:rPr lang="en-GB" dirty="0"/>
              <a:t>the character of the premises – whether it is a palace, or a cottage; and</a:t>
            </a:r>
          </a:p>
          <a:p>
            <a:pPr fontAlgn="auto"/>
            <a:r>
              <a:rPr lang="en-GB" dirty="0"/>
              <a:t>the locality at the time of the grant of the lease.</a:t>
            </a:r>
          </a:p>
          <a:p>
            <a:pPr fontAlgn="auto"/>
            <a:r>
              <a:rPr lang="en-GB" dirty="0"/>
              <a:t>Fair wear and tear excepted: A lease will often contain a covenant that “fair wear and tear” is excepted from the obligation to repair. Such a clause must be expressed as it will not be implied. The meaning of the phrase is now settled.</a:t>
            </a:r>
          </a:p>
          <a:p>
            <a:r>
              <a:rPr lang="en-GB" dirty="0"/>
              <a:t>Per Lord Denning : </a:t>
            </a:r>
            <a:r>
              <a:rPr lang="en-GB" i="1" dirty="0"/>
              <a:t>f a slate falls off through wear and tear and in consequence the roof is likely to let through the water, the tenant is not responsible for the slate coming off, but he ought to put in another one to prevent further damage”.</a:t>
            </a:r>
            <a:endParaRPr lang="en-GB" dirty="0"/>
          </a:p>
        </p:txBody>
      </p:sp>
    </p:spTree>
    <p:extLst>
      <p:ext uri="{BB962C8B-B14F-4D97-AF65-F5344CB8AC3E}">
        <p14:creationId xmlns:p14="http://schemas.microsoft.com/office/powerpoint/2010/main" val="176782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a:xfrm>
            <a:off x="539311" y="241540"/>
            <a:ext cx="5671708" cy="845388"/>
          </a:xfrm>
        </p:spPr>
        <p:txBody>
          <a:bodyPr>
            <a:normAutofit/>
          </a:bodyPr>
          <a:lstStyle/>
          <a:p>
            <a:r>
              <a:rPr lang="en-GB" b="1" dirty="0"/>
              <a:t>RIGHTS OF ENTRY</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a:xfrm>
            <a:off x="194255" y="984520"/>
            <a:ext cx="9381066" cy="5677947"/>
          </a:xfrm>
        </p:spPr>
        <p:txBody>
          <a:bodyPr>
            <a:normAutofit/>
          </a:bodyPr>
          <a:lstStyle/>
          <a:p>
            <a:pPr fontAlgn="auto"/>
            <a:r>
              <a:rPr lang="en-GB" dirty="0"/>
              <a:t>A right of entry entitles a landlord to enter property during the term for any express purpose set out in the covenant. For example, a landlord may reserve a right of entry to view and inspect the state of repair of premises. Such a reservation may include or may be coupled with a covenant on the part of a tenant to allow the landlord access for the purpose specified.</a:t>
            </a:r>
          </a:p>
          <a:p>
            <a:pPr fontAlgn="auto"/>
            <a:r>
              <a:rPr lang="en-GB" dirty="0"/>
              <a:t>Failure to observe a right of entry on the part of a tenant will amount to a breach of covenant and a landlord will be entitled to the usual remedies for breach, including, for example, specific performance or forfeiture.</a:t>
            </a:r>
          </a:p>
          <a:p>
            <a:pPr fontAlgn="auto"/>
            <a:endParaRPr lang="en-GB" dirty="0"/>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ABSOLUTE AND QUALIFIED COVENANTS</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a:xfrm>
            <a:off x="585319" y="1033404"/>
            <a:ext cx="9145278" cy="5614687"/>
          </a:xfrm>
        </p:spPr>
        <p:txBody>
          <a:bodyPr>
            <a:normAutofit/>
          </a:bodyPr>
          <a:lstStyle/>
          <a:p>
            <a:r>
              <a:rPr lang="en-GB" dirty="0"/>
              <a:t>Absolute Covenant: An absolute covenant is a covenant that contains an</a:t>
            </a:r>
            <a:r>
              <a:rPr lang="en-GB" b="1" dirty="0"/>
              <a:t> absolute restriction</a:t>
            </a:r>
            <a:r>
              <a:rPr lang="en-GB" dirty="0"/>
              <a:t>. For example, a covenant that provides that “the tenant must not sub-let” is an absolute covenant against sub-letting. An absolute covenant is not conditional and the tenant must not undertake the prohibited action ( gives no wiggle room)</a:t>
            </a:r>
          </a:p>
          <a:p>
            <a:r>
              <a:rPr lang="en-GB" dirty="0"/>
              <a:t>Qualified Covenants: A qualified covenant is a covenant which is expressed to be </a:t>
            </a:r>
            <a:r>
              <a:rPr lang="en-GB" b="1" dirty="0"/>
              <a:t>conditional</a:t>
            </a:r>
            <a:r>
              <a:rPr lang="en-GB" dirty="0"/>
              <a:t> on the granting of consent. For example, a covenant which provides that “the tenant may not sub-let without the consent of the landlord” is a qualified covenant against sub-letting.</a:t>
            </a:r>
          </a:p>
          <a:p>
            <a:pPr fontAlgn="auto"/>
            <a:r>
              <a:rPr lang="en-GB" dirty="0"/>
              <a:t>Types of commonly occurring qualified covenants are those relating to:</a:t>
            </a:r>
          </a:p>
          <a:p>
            <a:pPr fontAlgn="auto"/>
            <a:r>
              <a:rPr lang="en-GB" dirty="0"/>
              <a:t>alienation;</a:t>
            </a:r>
          </a:p>
          <a:p>
            <a:pPr fontAlgn="auto"/>
            <a:r>
              <a:rPr lang="en-GB" dirty="0"/>
              <a:t>alterations;</a:t>
            </a:r>
          </a:p>
          <a:p>
            <a:pPr fontAlgn="auto"/>
            <a:r>
              <a:rPr lang="en-GB" dirty="0"/>
              <a:t>improvements; and</a:t>
            </a:r>
          </a:p>
          <a:p>
            <a:pPr fontAlgn="auto"/>
            <a:r>
              <a:rPr lang="en-GB" dirty="0"/>
              <a:t>user.</a:t>
            </a:r>
          </a:p>
          <a:p>
            <a:endParaRPr lang="en-GB" dirty="0"/>
          </a:p>
          <a:p>
            <a:pPr marL="0" indent="0" fontAlgn="auto">
              <a:buNone/>
            </a:pPr>
            <a:endParaRPr lang="en-GB" dirty="0"/>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C0F8B-BE0A-A430-01CC-0DBA53BFCD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D8ED8-38A2-682E-77B5-EF4BA045C4D6}"/>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QUALIFIED COVENANTS</a:t>
            </a:r>
          </a:p>
        </p:txBody>
      </p:sp>
      <p:sp>
        <p:nvSpPr>
          <p:cNvPr id="3" name="Content Placeholder 2">
            <a:extLst>
              <a:ext uri="{FF2B5EF4-FFF2-40B4-BE49-F238E27FC236}">
                <a16:creationId xmlns:a16="http://schemas.microsoft.com/office/drawing/2014/main" id="{C7FC65B5-B204-613C-2A0D-AF2940BEE6B4}"/>
              </a:ext>
            </a:extLst>
          </p:cNvPr>
          <p:cNvSpPr>
            <a:spLocks noGrp="1"/>
          </p:cNvSpPr>
          <p:nvPr>
            <p:ph idx="1"/>
          </p:nvPr>
        </p:nvSpPr>
        <p:spPr>
          <a:xfrm>
            <a:off x="585319" y="1033404"/>
            <a:ext cx="9145278" cy="5614687"/>
          </a:xfrm>
        </p:spPr>
        <p:txBody>
          <a:bodyPr>
            <a:normAutofit lnSpcReduction="10000"/>
          </a:bodyPr>
          <a:lstStyle/>
          <a:p>
            <a:pPr fontAlgn="auto"/>
            <a:r>
              <a:rPr lang="en-GB" dirty="0"/>
              <a:t>What if L refuses consent to a T?  Only available options open to T are to seek a declaration in advance or proceed with the action and then defend any subsequent claim by the landlord.</a:t>
            </a:r>
          </a:p>
          <a:p>
            <a:pPr fontAlgn="auto"/>
            <a:r>
              <a:rPr lang="en-GB" b="1" dirty="0"/>
              <a:t>Landlord and Tenant Act 1927 (LTA 1927)</a:t>
            </a:r>
            <a:r>
              <a:rPr lang="en-GB" dirty="0"/>
              <a:t> remedies this position a little by regulating the granting of consent, but only applies to the following types of covenant:</a:t>
            </a:r>
          </a:p>
          <a:p>
            <a:pPr fontAlgn="auto"/>
            <a:r>
              <a:rPr lang="en-GB" b="1" dirty="0"/>
              <a:t>s19(1) </a:t>
            </a:r>
            <a:r>
              <a:rPr lang="en-GB" dirty="0"/>
              <a:t>applies to alienation covenants ( Alienation = when a tenant parts with all or part of their interest to a third party </a:t>
            </a:r>
            <a:r>
              <a:rPr lang="en-GB" dirty="0" err="1"/>
              <a:t>eg</a:t>
            </a:r>
            <a:r>
              <a:rPr lang="en-GB" dirty="0"/>
              <a:t>  T makes an assignment or T sub-lets the property.; and</a:t>
            </a:r>
          </a:p>
          <a:p>
            <a:pPr fontAlgn="auto"/>
            <a:r>
              <a:rPr lang="en-GB" b="1" dirty="0"/>
              <a:t>s19(2) </a:t>
            </a:r>
            <a:r>
              <a:rPr lang="en-GB" dirty="0"/>
              <a:t>applies to improvement covenants.</a:t>
            </a:r>
          </a:p>
          <a:p>
            <a:pPr fontAlgn="auto"/>
            <a:endParaRPr lang="en-GB" dirty="0"/>
          </a:p>
          <a:p>
            <a:r>
              <a:rPr lang="en-GB" dirty="0"/>
              <a:t>Assignment: where the T transfers the whole of their interest in the lease to someone else with the intention of having nothing more to do with it.</a:t>
            </a:r>
          </a:p>
          <a:p>
            <a:r>
              <a:rPr lang="en-GB" dirty="0"/>
              <a:t>Sub-letting: where the T lets the premises or any part of the premises for a shorter time than their own lease. The T will become a landlord themselves</a:t>
            </a:r>
          </a:p>
          <a:p>
            <a:r>
              <a:rPr lang="en-GB" dirty="0"/>
              <a:t>Parting with possession: covers any situation where someone other than the tenant is given exclusive possession. As such, it includes both assignment and sub-letting but it does not include the granting of a licence.</a:t>
            </a:r>
          </a:p>
          <a:p>
            <a:pPr marL="0" indent="0" fontAlgn="auto">
              <a:buNone/>
            </a:pPr>
            <a:endParaRPr lang="en-GB" dirty="0"/>
          </a:p>
        </p:txBody>
      </p:sp>
    </p:spTree>
    <p:extLst>
      <p:ext uri="{BB962C8B-B14F-4D97-AF65-F5344CB8AC3E}">
        <p14:creationId xmlns:p14="http://schemas.microsoft.com/office/powerpoint/2010/main" val="1955115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6EC38-72D3-941E-A7C7-8BB8922C84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6B6BD2-5334-360C-03E6-B71DD01848FF}"/>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COVENANTS AGAINST ALIENATION</a:t>
            </a:r>
          </a:p>
        </p:txBody>
      </p:sp>
      <p:sp>
        <p:nvSpPr>
          <p:cNvPr id="3" name="Content Placeholder 2">
            <a:extLst>
              <a:ext uri="{FF2B5EF4-FFF2-40B4-BE49-F238E27FC236}">
                <a16:creationId xmlns:a16="http://schemas.microsoft.com/office/drawing/2014/main" id="{56D6008E-666C-BB54-910B-5FE7743C72E5}"/>
              </a:ext>
            </a:extLst>
          </p:cNvPr>
          <p:cNvSpPr>
            <a:spLocks noGrp="1"/>
          </p:cNvSpPr>
          <p:nvPr>
            <p:ph idx="1"/>
          </p:nvPr>
        </p:nvSpPr>
        <p:spPr>
          <a:xfrm>
            <a:off x="585319" y="1033404"/>
            <a:ext cx="9145278" cy="5614687"/>
          </a:xfrm>
        </p:spPr>
        <p:txBody>
          <a:bodyPr>
            <a:normAutofit fontScale="85000" lnSpcReduction="10000"/>
          </a:bodyPr>
          <a:lstStyle/>
          <a:p>
            <a:pPr fontAlgn="auto"/>
            <a:r>
              <a:rPr lang="en-GB" b="1" dirty="0"/>
              <a:t>s19(1)(a) LTA 1927</a:t>
            </a:r>
            <a:r>
              <a:rPr lang="en-GB" dirty="0"/>
              <a:t> provides that any condition against </a:t>
            </a:r>
            <a:r>
              <a:rPr lang="en-GB" i="1" dirty="0"/>
              <a:t>assigning, underletting, charging or parting with possession will be subject to a proviso that consent is not to be unreasonably withheld</a:t>
            </a:r>
            <a:r>
              <a:rPr lang="en-GB" dirty="0"/>
              <a:t>.</a:t>
            </a:r>
          </a:p>
          <a:p>
            <a:pPr fontAlgn="auto"/>
            <a:r>
              <a:rPr lang="en-GB" b="1" dirty="0"/>
              <a:t>s19(1)(a)</a:t>
            </a:r>
            <a:r>
              <a:rPr lang="en-GB" dirty="0"/>
              <a:t> does not preclude the landlord from claiming</a:t>
            </a:r>
            <a:r>
              <a:rPr lang="en-GB" i="1" dirty="0"/>
              <a:t> a reasonable sum</a:t>
            </a:r>
            <a:r>
              <a:rPr lang="en-GB" dirty="0"/>
              <a:t> in respect of legal or other expenses connected with the application, but </a:t>
            </a:r>
            <a:r>
              <a:rPr lang="en-GB" b="1" dirty="0"/>
              <a:t>s144 Law of Property Act 1925</a:t>
            </a:r>
            <a:r>
              <a:rPr lang="en-GB" dirty="0"/>
              <a:t> prevents a landlord from charging a fine or premium for the granting of consent.</a:t>
            </a:r>
          </a:p>
          <a:p>
            <a:pPr marL="0" indent="0" fontAlgn="auto">
              <a:buNone/>
            </a:pPr>
            <a:r>
              <a:rPr lang="en-GB" b="1" dirty="0"/>
              <a:t>s1(6) Landlord and Tenant Act 1988</a:t>
            </a:r>
            <a:r>
              <a:rPr lang="en-GB" dirty="0"/>
              <a:t> provides that it is for the landlord to show that consent has been reasonably withheld. The question as to what constitutes a reasonable refusal is, therefore, a matter for the courts BUT 6 principles from </a:t>
            </a:r>
            <a:r>
              <a:rPr lang="en-GB" b="1" i="1" dirty="0"/>
              <a:t>International Drilling Fluids Ltd v Louisville Investments (Uxbridge) Ltd [1986]</a:t>
            </a:r>
          </a:p>
          <a:p>
            <a:pPr fontAlgn="auto"/>
            <a:r>
              <a:rPr lang="en-GB" dirty="0"/>
              <a:t>he purpose of a qualified covenant against alienation is to protect the landlord from having their premises used in an undesirable way or occupied by an unsatisfactory tenant.</a:t>
            </a:r>
          </a:p>
          <a:p>
            <a:pPr fontAlgn="auto"/>
            <a:r>
              <a:rPr lang="en-GB" dirty="0"/>
              <a:t>A landlord must not refuse consent on grounds that have nothing to do with the landlord and tenant relationship.</a:t>
            </a:r>
          </a:p>
          <a:p>
            <a:pPr fontAlgn="auto"/>
            <a:r>
              <a:rPr lang="en-GB" dirty="0"/>
              <a:t>A landlord need prove only that a reasonable landlord would have reached the conclusions that they reached.</a:t>
            </a:r>
          </a:p>
          <a:p>
            <a:pPr fontAlgn="auto"/>
            <a:r>
              <a:rPr lang="en-GB" dirty="0"/>
              <a:t>A landlord need consider only their own interests.</a:t>
            </a:r>
          </a:p>
          <a:p>
            <a:pPr fontAlgn="auto"/>
            <a:r>
              <a:rPr lang="en-GB" dirty="0"/>
              <a:t>It may be reasonable for the landlord to refuse consent to an assignment on the ground of the use for which the proposed assignee intends to use the premises even though that purpose is not forbidden by the lease.</a:t>
            </a:r>
          </a:p>
          <a:p>
            <a:pPr fontAlgn="auto"/>
            <a:r>
              <a:rPr lang="en-GB" dirty="0"/>
              <a:t>The landlord must consider each particular case on the merits ( question of fact).</a:t>
            </a:r>
          </a:p>
          <a:p>
            <a:pPr fontAlgn="auto">
              <a:buFont typeface="+mj-lt"/>
              <a:buAutoNum type="arabicPeriod"/>
            </a:pPr>
            <a:endParaRPr lang="en-GB" dirty="0"/>
          </a:p>
        </p:txBody>
      </p:sp>
    </p:spTree>
    <p:extLst>
      <p:ext uri="{BB962C8B-B14F-4D97-AF65-F5344CB8AC3E}">
        <p14:creationId xmlns:p14="http://schemas.microsoft.com/office/powerpoint/2010/main" val="2258084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1B65E-3736-EC39-B239-0ED5FF842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44597-7FDB-D25F-38D1-DC36E4BD9E30}"/>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COVENANTS AGAINST ALIENATION</a:t>
            </a:r>
          </a:p>
        </p:txBody>
      </p:sp>
      <p:sp>
        <p:nvSpPr>
          <p:cNvPr id="3" name="Content Placeholder 2">
            <a:extLst>
              <a:ext uri="{FF2B5EF4-FFF2-40B4-BE49-F238E27FC236}">
                <a16:creationId xmlns:a16="http://schemas.microsoft.com/office/drawing/2014/main" id="{263735CA-A0FC-6578-02B7-3EB30D62BC8C}"/>
              </a:ext>
            </a:extLst>
          </p:cNvPr>
          <p:cNvSpPr>
            <a:spLocks noGrp="1"/>
          </p:cNvSpPr>
          <p:nvPr>
            <p:ph idx="1"/>
          </p:nvPr>
        </p:nvSpPr>
        <p:spPr>
          <a:xfrm>
            <a:off x="585319" y="1033404"/>
            <a:ext cx="9145278" cy="5614687"/>
          </a:xfrm>
        </p:spPr>
        <p:txBody>
          <a:bodyPr>
            <a:normAutofit/>
          </a:bodyPr>
          <a:lstStyle/>
          <a:p>
            <a:pPr fontAlgn="auto"/>
            <a:r>
              <a:rPr lang="en-GB" dirty="0"/>
              <a:t>But condensed by the House of Lords in </a:t>
            </a:r>
            <a:r>
              <a:rPr lang="en-GB" b="1" i="1" dirty="0"/>
              <a:t>Ashworth Frazer Ltd v Gloucester City Council [2001] </a:t>
            </a:r>
            <a:r>
              <a:rPr lang="en-GB" dirty="0"/>
              <a:t>namely that:</a:t>
            </a:r>
          </a:p>
          <a:p>
            <a:pPr fontAlgn="auto"/>
            <a:r>
              <a:rPr lang="en-GB" dirty="0"/>
              <a:t>A landlord is not entitled to refuse consent to an assignment on grounds which have nothing whatsoever to do with the relationship of landlord and tenant.</a:t>
            </a:r>
          </a:p>
          <a:p>
            <a:pPr fontAlgn="auto"/>
            <a:r>
              <a:rPr lang="en-GB" dirty="0"/>
              <a:t>The question whether the landlord’s conduct was reasonable or unreasonable will be one of fact to be decided by the tribunal of fact.</a:t>
            </a:r>
          </a:p>
          <a:p>
            <a:pPr fontAlgn="auto"/>
            <a:r>
              <a:rPr lang="en-GB" dirty="0"/>
              <a:t>The landlord’s obligation is to show that his conduct was reasonable, not that it was right or justifiable.</a:t>
            </a:r>
          </a:p>
          <a:p>
            <a:pPr fontAlgn="auto"/>
            <a:r>
              <a:rPr lang="en-GB" b="1" dirty="0"/>
              <a:t> Landlord and Tenant Act 1988 (LTA 1988)</a:t>
            </a:r>
            <a:r>
              <a:rPr lang="en-GB" dirty="0"/>
              <a:t> imposes a statutory duty on landlords to consider an application for consent within a reasonable time (a question of fact). The duty arises when the tenant serves written notice on the landlord at the address provided for in the lease.</a:t>
            </a:r>
          </a:p>
          <a:p>
            <a:pPr fontAlgn="auto"/>
            <a:r>
              <a:rPr lang="en-GB" b="1" dirty="0"/>
              <a:t>LTA 1988</a:t>
            </a:r>
            <a:r>
              <a:rPr lang="en-GB" dirty="0"/>
              <a:t> adds a new remedy. Where the landlord is in breach of their duty under </a:t>
            </a:r>
            <a:r>
              <a:rPr lang="en-GB" b="1" dirty="0"/>
              <a:t>s1(3)</a:t>
            </a:r>
            <a:r>
              <a:rPr lang="en-GB" dirty="0"/>
              <a:t>, they are open to a claim by the tenant in statutory tort (</a:t>
            </a:r>
            <a:r>
              <a:rPr lang="en-GB" b="1" dirty="0"/>
              <a:t>s4</a:t>
            </a:r>
            <a:r>
              <a:rPr lang="en-GB" dirty="0"/>
              <a:t>).</a:t>
            </a:r>
          </a:p>
          <a:p>
            <a:pPr fontAlgn="auto"/>
            <a:r>
              <a:rPr lang="en-GB" dirty="0"/>
              <a:t>The position set out above applies to most types of tenancy but does not apply to statutory tenancies.</a:t>
            </a:r>
          </a:p>
          <a:p>
            <a:pPr fontAlgn="auto">
              <a:buFont typeface="+mj-lt"/>
              <a:buAutoNum type="arabicPeriod"/>
            </a:pPr>
            <a:endParaRPr lang="en-GB" dirty="0"/>
          </a:p>
        </p:txBody>
      </p:sp>
    </p:spTree>
    <p:extLst>
      <p:ext uri="{BB962C8B-B14F-4D97-AF65-F5344CB8AC3E}">
        <p14:creationId xmlns:p14="http://schemas.microsoft.com/office/powerpoint/2010/main" val="628097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04F11-543E-9FDB-DA63-8C6F4E146F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5D2D9E-CD1B-1829-3B94-FF45854E710B}"/>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COVENANTS AGAINST IMPROVEMENTS</a:t>
            </a:r>
          </a:p>
        </p:txBody>
      </p:sp>
      <p:sp>
        <p:nvSpPr>
          <p:cNvPr id="3" name="Content Placeholder 2">
            <a:extLst>
              <a:ext uri="{FF2B5EF4-FFF2-40B4-BE49-F238E27FC236}">
                <a16:creationId xmlns:a16="http://schemas.microsoft.com/office/drawing/2014/main" id="{A61C2FDF-CD12-5704-DFAD-B1A94F934E00}"/>
              </a:ext>
            </a:extLst>
          </p:cNvPr>
          <p:cNvSpPr>
            <a:spLocks noGrp="1"/>
          </p:cNvSpPr>
          <p:nvPr>
            <p:ph idx="1"/>
          </p:nvPr>
        </p:nvSpPr>
        <p:spPr>
          <a:xfrm>
            <a:off x="389786" y="950015"/>
            <a:ext cx="9720371" cy="5907985"/>
          </a:xfrm>
        </p:spPr>
        <p:txBody>
          <a:bodyPr>
            <a:normAutofit/>
          </a:bodyPr>
          <a:lstStyle/>
          <a:p>
            <a:pPr fontAlgn="auto"/>
            <a:r>
              <a:rPr lang="en-GB" dirty="0"/>
              <a:t>Distinguish between an alteration and an improvement. An alteration amounts to “a change in the form, structure or constitution of the </a:t>
            </a:r>
            <a:r>
              <a:rPr lang="en-GB" dirty="0" err="1"/>
              <a:t>building”.An</a:t>
            </a:r>
            <a:r>
              <a:rPr lang="en-GB" dirty="0"/>
              <a:t> improvement has a narrower definition and amounts to any alteration which makes the tenant’s occupation more pleasant or more convenient.</a:t>
            </a:r>
          </a:p>
          <a:p>
            <a:pPr fontAlgn="auto"/>
            <a:r>
              <a:rPr lang="en-GB" b="1" dirty="0"/>
              <a:t>s19(2) LTA 1927</a:t>
            </a:r>
            <a:r>
              <a:rPr lang="en-GB" dirty="0"/>
              <a:t> implies the proviso that consent cannot be unreasonably withheld in the case of qualified covenants against </a:t>
            </a:r>
            <a:r>
              <a:rPr lang="en-GB" b="1" dirty="0">
                <a:solidFill>
                  <a:srgbClr val="7030A0"/>
                </a:solidFill>
              </a:rPr>
              <a:t>improvements (</a:t>
            </a:r>
            <a:r>
              <a:rPr lang="en-GB" dirty="0"/>
              <a:t>not to alterations).</a:t>
            </a:r>
          </a:p>
          <a:p>
            <a:pPr fontAlgn="auto"/>
            <a:r>
              <a:rPr lang="en-GB" dirty="0"/>
              <a:t>L can require the following from the T as a condition of giving consent:</a:t>
            </a:r>
          </a:p>
          <a:p>
            <a:pPr fontAlgn="auto"/>
            <a:r>
              <a:rPr lang="en-GB" dirty="0"/>
              <a:t>compensation for damage to, or reduction in the value of, the demised premises or of any of the landlord’s neighbouring premises as a result of the improvement;</a:t>
            </a:r>
          </a:p>
          <a:p>
            <a:pPr fontAlgn="auto"/>
            <a:r>
              <a:rPr lang="en-GB" dirty="0"/>
              <a:t>payment of legal or other expenses incurred in connection with the consent;</a:t>
            </a:r>
          </a:p>
          <a:p>
            <a:pPr fontAlgn="auto"/>
            <a:r>
              <a:rPr lang="en-GB" dirty="0"/>
              <a:t>an undertaking, if reasonable, on the part of the tenant to reinstate the premises to their previous condition on the termination of the lease.</a:t>
            </a:r>
          </a:p>
          <a:p>
            <a:pPr fontAlgn="auto"/>
            <a:endParaRPr lang="en-GB" dirty="0"/>
          </a:p>
          <a:p>
            <a:pPr fontAlgn="auto"/>
            <a:r>
              <a:rPr lang="en-GB" dirty="0"/>
              <a:t>On the termination of a tenancy, business tenants may have a claim against the landlord for compensation for improvements they have made to the premises. The improvement must have added to the letting value of the building.</a:t>
            </a:r>
          </a:p>
          <a:p>
            <a:pPr fontAlgn="auto"/>
            <a:endParaRPr lang="en-GB" dirty="0"/>
          </a:p>
          <a:p>
            <a:pPr marL="0" indent="0" fontAlgn="auto">
              <a:buNone/>
            </a:pPr>
            <a:endParaRPr lang="en-GB" dirty="0"/>
          </a:p>
        </p:txBody>
      </p:sp>
    </p:spTree>
    <p:extLst>
      <p:ext uri="{BB962C8B-B14F-4D97-AF65-F5344CB8AC3E}">
        <p14:creationId xmlns:p14="http://schemas.microsoft.com/office/powerpoint/2010/main" val="3858106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08367-D5B6-6B2B-4367-2BDF088F95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8608AE-CE00-4EB0-6811-F4C639D744BA}"/>
              </a:ext>
            </a:extLst>
          </p:cNvPr>
          <p:cNvSpPr>
            <a:spLocks noGrp="1"/>
          </p:cNvSpPr>
          <p:nvPr>
            <p:ph type="title"/>
          </p:nvPr>
        </p:nvSpPr>
        <p:spPr>
          <a:xfrm>
            <a:off x="585319" y="156238"/>
            <a:ext cx="8596668" cy="942192"/>
          </a:xfrm>
        </p:spPr>
        <p:txBody>
          <a:bodyPr>
            <a:normAutofit fontScale="90000"/>
          </a:bodyPr>
          <a:lstStyle/>
          <a:p>
            <a:r>
              <a:rPr lang="en-GB" b="1" dirty="0">
                <a:solidFill>
                  <a:srgbClr val="0070C0"/>
                </a:solidFill>
              </a:rPr>
              <a:t>Qualified Covenants NOT regulated by the LTA 1927</a:t>
            </a:r>
          </a:p>
        </p:txBody>
      </p:sp>
      <p:sp>
        <p:nvSpPr>
          <p:cNvPr id="3" name="Content Placeholder 2">
            <a:extLst>
              <a:ext uri="{FF2B5EF4-FFF2-40B4-BE49-F238E27FC236}">
                <a16:creationId xmlns:a16="http://schemas.microsoft.com/office/drawing/2014/main" id="{F0E8759E-E7CE-3FD3-DD3C-EE7626011B55}"/>
              </a:ext>
            </a:extLst>
          </p:cNvPr>
          <p:cNvSpPr>
            <a:spLocks noGrp="1"/>
          </p:cNvSpPr>
          <p:nvPr>
            <p:ph idx="1"/>
          </p:nvPr>
        </p:nvSpPr>
        <p:spPr>
          <a:xfrm>
            <a:off x="585319" y="1403230"/>
            <a:ext cx="9145278" cy="5244861"/>
          </a:xfrm>
        </p:spPr>
        <p:txBody>
          <a:bodyPr>
            <a:normAutofit/>
          </a:bodyPr>
          <a:lstStyle/>
          <a:p>
            <a:r>
              <a:rPr lang="en-GB" dirty="0"/>
              <a:t>common law still applies in the case of covenants not covered by </a:t>
            </a:r>
            <a:r>
              <a:rPr lang="en-GB" b="1" dirty="0"/>
              <a:t>LTA 1927</a:t>
            </a:r>
            <a:r>
              <a:rPr lang="en-GB" dirty="0"/>
              <a:t>, for example, alteration and use covenants. That is to say, where a tenant believes consent has been unreasonably refused, it will either have to run the risk and act, or seek a declaration that consent was unreasonably withheld.</a:t>
            </a:r>
          </a:p>
          <a:p>
            <a:endParaRPr lang="en-GB" dirty="0"/>
          </a:p>
          <a:p>
            <a:r>
              <a:rPr lang="en-GB" dirty="0"/>
              <a:t>In such cases, however, the general guidelines in relation to reasonableness will still apply, as confirmed by the Supreme Court in </a:t>
            </a:r>
            <a:r>
              <a:rPr lang="en-GB" b="1" i="1" dirty="0"/>
              <a:t>Sequent Nominees Ltd (formerly </a:t>
            </a:r>
            <a:r>
              <a:rPr lang="en-GB" b="1" i="1" dirty="0" err="1"/>
              <a:t>Rotrust</a:t>
            </a:r>
            <a:r>
              <a:rPr lang="en-GB" b="1" i="1" dirty="0"/>
              <a:t> Nominees Ltd) v </a:t>
            </a:r>
            <a:r>
              <a:rPr lang="en-GB" b="1" i="1" dirty="0" err="1"/>
              <a:t>Hautford</a:t>
            </a:r>
            <a:r>
              <a:rPr lang="en-GB" b="1" i="1" dirty="0"/>
              <a:t> Ltd [2019]</a:t>
            </a:r>
            <a:r>
              <a:rPr lang="en-GB" dirty="0"/>
              <a:t>.</a:t>
            </a:r>
          </a:p>
          <a:p>
            <a:endParaRPr lang="en-GB" dirty="0"/>
          </a:p>
        </p:txBody>
      </p:sp>
    </p:spTree>
    <p:extLst>
      <p:ext uri="{BB962C8B-B14F-4D97-AF65-F5344CB8AC3E}">
        <p14:creationId xmlns:p14="http://schemas.microsoft.com/office/powerpoint/2010/main" val="2091259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15534-BFE8-A432-1203-C03E45F4D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CC1CCF-6D33-C33B-0AE7-E5B9AF64365D}"/>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KEY CLAUSES IN A LEASE</a:t>
            </a:r>
          </a:p>
        </p:txBody>
      </p:sp>
      <p:sp>
        <p:nvSpPr>
          <p:cNvPr id="3" name="Content Placeholder 2">
            <a:extLst>
              <a:ext uri="{FF2B5EF4-FFF2-40B4-BE49-F238E27FC236}">
                <a16:creationId xmlns:a16="http://schemas.microsoft.com/office/drawing/2014/main" id="{702B6222-15B2-6687-C07B-E6B64915236A}"/>
              </a:ext>
            </a:extLst>
          </p:cNvPr>
          <p:cNvSpPr>
            <a:spLocks noGrp="1"/>
          </p:cNvSpPr>
          <p:nvPr>
            <p:ph idx="1"/>
          </p:nvPr>
        </p:nvSpPr>
        <p:spPr>
          <a:xfrm>
            <a:off x="585319" y="1033404"/>
            <a:ext cx="9145278" cy="5614687"/>
          </a:xfrm>
        </p:spPr>
        <p:txBody>
          <a:bodyPr>
            <a:normAutofit/>
          </a:bodyPr>
          <a:lstStyle/>
          <a:p>
            <a:r>
              <a:rPr lang="en-GB" dirty="0"/>
              <a:t>What is included in a lease will depend on the nature of the transaction, for example, whether the property is residential or commercial and the length of the term. However, there are some commonly occurring provisions that appear in most leases which we will consider below.</a:t>
            </a:r>
          </a:p>
          <a:p>
            <a:r>
              <a:rPr lang="en-GB" b="1" dirty="0"/>
              <a:t>Land Registration (Amendment) (No. 2) Rules 2005</a:t>
            </a:r>
            <a:r>
              <a:rPr lang="en-GB" dirty="0"/>
              <a:t> provided that certain leases must contain prescribed clauses. E.G Date of Lease, Title number, Parties to the Lease, Property, Lease Term, Premium, Restriction on Disposition, Restrictive Covenants, Easements…..</a:t>
            </a:r>
          </a:p>
          <a:p>
            <a:endParaRPr lang="en-GB" dirty="0"/>
          </a:p>
          <a:p>
            <a:endParaRPr lang="en-GB" dirty="0"/>
          </a:p>
        </p:txBody>
      </p:sp>
    </p:spTree>
    <p:extLst>
      <p:ext uri="{BB962C8B-B14F-4D97-AF65-F5344CB8AC3E}">
        <p14:creationId xmlns:p14="http://schemas.microsoft.com/office/powerpoint/2010/main" val="1608451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2597-5DE2-2E44-CB63-9637D711B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C435A-505C-DCEC-ED48-B5586239E723}"/>
              </a:ext>
            </a:extLst>
          </p:cNvPr>
          <p:cNvSpPr>
            <a:spLocks noGrp="1"/>
          </p:cNvSpPr>
          <p:nvPr>
            <p:ph type="title"/>
          </p:nvPr>
        </p:nvSpPr>
        <p:spPr>
          <a:xfrm>
            <a:off x="585319" y="156238"/>
            <a:ext cx="8596668" cy="942192"/>
          </a:xfrm>
        </p:spPr>
        <p:txBody>
          <a:bodyPr>
            <a:normAutofit fontScale="90000"/>
          </a:bodyPr>
          <a:lstStyle/>
          <a:p>
            <a:r>
              <a:rPr lang="en-GB" b="1" dirty="0">
                <a:solidFill>
                  <a:srgbClr val="0070C0"/>
                </a:solidFill>
              </a:rPr>
              <a:t>CONTENT AND STRUCTURE OF THE LEASE</a:t>
            </a:r>
          </a:p>
        </p:txBody>
      </p:sp>
      <p:sp>
        <p:nvSpPr>
          <p:cNvPr id="3" name="Content Placeholder 2">
            <a:extLst>
              <a:ext uri="{FF2B5EF4-FFF2-40B4-BE49-F238E27FC236}">
                <a16:creationId xmlns:a16="http://schemas.microsoft.com/office/drawing/2014/main" id="{1E50B63E-CB0B-74BB-A18D-BEA70E891A77}"/>
              </a:ext>
            </a:extLst>
          </p:cNvPr>
          <p:cNvSpPr>
            <a:spLocks noGrp="1"/>
          </p:cNvSpPr>
          <p:nvPr>
            <p:ph idx="1"/>
          </p:nvPr>
        </p:nvSpPr>
        <p:spPr>
          <a:xfrm>
            <a:off x="585319" y="1033404"/>
            <a:ext cx="9145278" cy="5614687"/>
          </a:xfrm>
        </p:spPr>
        <p:txBody>
          <a:bodyPr>
            <a:normAutofit fontScale="92500" lnSpcReduction="20000"/>
          </a:bodyPr>
          <a:lstStyle/>
          <a:p>
            <a:r>
              <a:rPr lang="en-GB" dirty="0"/>
              <a:t>Date of commencement</a:t>
            </a:r>
          </a:p>
          <a:p>
            <a:r>
              <a:rPr lang="en-GB" dirty="0"/>
              <a:t>Premium: Where the landlord is granting a long lease of residential property, they will usually charge a premium or capital sum for its grant.</a:t>
            </a:r>
          </a:p>
          <a:p>
            <a:r>
              <a:rPr lang="en-GB" dirty="0"/>
              <a:t>Operative Words: the words showing intent to create a new leasehold interest in the land. The words were traditionally “the Landlord hereby demises”.</a:t>
            </a:r>
          </a:p>
          <a:p>
            <a:r>
              <a:rPr lang="en-GB" dirty="0"/>
              <a:t>Title guarantee: he lease should indicate whether the tenant is getting the benefit of a full or limited title guarantee from the landlord. </a:t>
            </a:r>
          </a:p>
          <a:p>
            <a:r>
              <a:rPr lang="en-GB" dirty="0"/>
              <a:t>Term: The length of the term, including its start date, must be set out</a:t>
            </a:r>
          </a:p>
          <a:p>
            <a:r>
              <a:rPr lang="en-GB" dirty="0"/>
              <a:t>Description of the Property to be let</a:t>
            </a:r>
          </a:p>
          <a:p>
            <a:r>
              <a:rPr lang="en-GB" dirty="0"/>
              <a:t>Easements granted and/or reserved</a:t>
            </a:r>
          </a:p>
          <a:p>
            <a:r>
              <a:rPr lang="en-GB" dirty="0"/>
              <a:t>Rent</a:t>
            </a:r>
          </a:p>
          <a:p>
            <a:r>
              <a:rPr lang="en-GB" dirty="0"/>
              <a:t>Alterations and Improvements</a:t>
            </a:r>
          </a:p>
          <a:p>
            <a:r>
              <a:rPr lang="en-GB" dirty="0"/>
              <a:t>Insurance</a:t>
            </a:r>
          </a:p>
          <a:p>
            <a:r>
              <a:rPr lang="en-GB" dirty="0"/>
              <a:t>Permitted use</a:t>
            </a:r>
          </a:p>
          <a:p>
            <a:r>
              <a:rPr lang="en-GB" dirty="0"/>
              <a:t>Assignment and sub letting</a:t>
            </a:r>
          </a:p>
          <a:p>
            <a:r>
              <a:rPr lang="en-GB" dirty="0"/>
              <a:t>Repair and services</a:t>
            </a:r>
          </a:p>
          <a:p>
            <a:r>
              <a:rPr lang="en-GB" dirty="0"/>
              <a:t>Forfeiture clause</a:t>
            </a:r>
          </a:p>
          <a:p>
            <a:r>
              <a:rPr lang="en-GB" dirty="0"/>
              <a:t>Quiet enjoyment</a:t>
            </a:r>
          </a:p>
          <a:p>
            <a:endParaRPr lang="en-GB" dirty="0"/>
          </a:p>
        </p:txBody>
      </p:sp>
    </p:spTree>
    <p:extLst>
      <p:ext uri="{BB962C8B-B14F-4D97-AF65-F5344CB8AC3E}">
        <p14:creationId xmlns:p14="http://schemas.microsoft.com/office/powerpoint/2010/main" val="129566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8BEDD-2639-61ED-7267-EE265FFF0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ED782C-1FE3-666F-015E-80158A1AC721}"/>
              </a:ext>
            </a:extLst>
          </p:cNvPr>
          <p:cNvSpPr>
            <a:spLocks noGrp="1"/>
          </p:cNvSpPr>
          <p:nvPr>
            <p:ph type="title"/>
          </p:nvPr>
        </p:nvSpPr>
        <p:spPr>
          <a:xfrm>
            <a:off x="585319" y="156238"/>
            <a:ext cx="8596668" cy="942192"/>
          </a:xfrm>
        </p:spPr>
        <p:txBody>
          <a:bodyPr>
            <a:normAutofit/>
          </a:bodyPr>
          <a:lstStyle/>
          <a:p>
            <a:r>
              <a:rPr lang="en-GB" b="1" dirty="0">
                <a:solidFill>
                  <a:srgbClr val="0070C0"/>
                </a:solidFill>
              </a:rPr>
              <a:t>REGISTRATION OF THE LEASE AT HMLR</a:t>
            </a:r>
          </a:p>
        </p:txBody>
      </p:sp>
      <p:sp>
        <p:nvSpPr>
          <p:cNvPr id="3" name="Content Placeholder 2">
            <a:extLst>
              <a:ext uri="{FF2B5EF4-FFF2-40B4-BE49-F238E27FC236}">
                <a16:creationId xmlns:a16="http://schemas.microsoft.com/office/drawing/2014/main" id="{2FB7FEEE-BF4C-4915-18C6-9A812DD3B902}"/>
              </a:ext>
            </a:extLst>
          </p:cNvPr>
          <p:cNvSpPr>
            <a:spLocks noGrp="1"/>
          </p:cNvSpPr>
          <p:nvPr>
            <p:ph idx="1"/>
          </p:nvPr>
        </p:nvSpPr>
        <p:spPr>
          <a:xfrm>
            <a:off x="585319" y="1033404"/>
            <a:ext cx="9145278" cy="5614687"/>
          </a:xfrm>
        </p:spPr>
        <p:txBody>
          <a:bodyPr>
            <a:normAutofit/>
          </a:bodyPr>
          <a:lstStyle/>
          <a:p>
            <a:pPr marL="0" indent="0" fontAlgn="auto">
              <a:buNone/>
            </a:pPr>
            <a:r>
              <a:rPr lang="en-GB" dirty="0"/>
              <a:t>if a new lease is granted for more than seven years, it is registrable at HMLR in its own right. A new leasehold register will be created and a title number allocated. Similarly, if on the assignment of an unregistered lease, the unexpired residue is more than seven years, that lease is also registrable at HMLR.</a:t>
            </a:r>
          </a:p>
          <a:p>
            <a:pPr marL="0" indent="0" fontAlgn="auto">
              <a:buNone/>
            </a:pPr>
            <a:r>
              <a:rPr lang="en-GB" dirty="0"/>
              <a:t>Lease plans: to ensure that an HMLR compliant plan is attached to any registrable lease. A plan must be such that the land concerned can be identified clearly on the ordnance survey map and the plan should comply with HMLR’s guidelines</a:t>
            </a:r>
          </a:p>
        </p:txBody>
      </p:sp>
    </p:spTree>
    <p:extLst>
      <p:ext uri="{BB962C8B-B14F-4D97-AF65-F5344CB8AC3E}">
        <p14:creationId xmlns:p14="http://schemas.microsoft.com/office/powerpoint/2010/main" val="79750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02870A-F499-DC75-A5BA-A4B6E665E214}"/>
              </a:ext>
            </a:extLst>
          </p:cNvPr>
          <p:cNvPicPr>
            <a:picLocks noChangeAspect="1"/>
          </p:cNvPicPr>
          <p:nvPr/>
        </p:nvPicPr>
        <p:blipFill>
          <a:blip r:embed="rId2"/>
          <a:stretch>
            <a:fillRect/>
          </a:stretch>
        </p:blipFill>
        <p:spPr>
          <a:xfrm>
            <a:off x="1652735" y="588041"/>
            <a:ext cx="7712201" cy="5673449"/>
          </a:xfrm>
          <a:prstGeom prst="rect">
            <a:avLst/>
          </a:prstGeom>
        </p:spPr>
      </p:pic>
    </p:spTree>
    <p:extLst>
      <p:ext uri="{BB962C8B-B14F-4D97-AF65-F5344CB8AC3E}">
        <p14:creationId xmlns:p14="http://schemas.microsoft.com/office/powerpoint/2010/main" val="3093390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6EC3B51-451A-A3E5-CB96-542843BA4903}"/>
              </a:ext>
            </a:extLst>
          </p:cNvPr>
          <p:cNvPicPr>
            <a:picLocks noChangeAspect="1"/>
          </p:cNvPicPr>
          <p:nvPr/>
        </p:nvPicPr>
        <p:blipFill>
          <a:blip r:embed="rId2"/>
          <a:stretch>
            <a:fillRect/>
          </a:stretch>
        </p:blipFill>
        <p:spPr>
          <a:xfrm>
            <a:off x="838536" y="1040768"/>
            <a:ext cx="10705241" cy="4014463"/>
          </a:xfrm>
          <a:prstGeom prst="rect">
            <a:avLst/>
          </a:prstGeom>
        </p:spPr>
      </p:pic>
    </p:spTree>
    <p:extLst>
      <p:ext uri="{BB962C8B-B14F-4D97-AF65-F5344CB8AC3E}">
        <p14:creationId xmlns:p14="http://schemas.microsoft.com/office/powerpoint/2010/main" val="2030753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118A7CF-26A7-B2C1-3E54-7D112CA3AAD7}"/>
              </a:ext>
            </a:extLst>
          </p:cNvPr>
          <p:cNvPicPr>
            <a:picLocks noChangeAspect="1"/>
          </p:cNvPicPr>
          <p:nvPr/>
        </p:nvPicPr>
        <p:blipFill>
          <a:blip r:embed="rId2"/>
          <a:stretch>
            <a:fillRect/>
          </a:stretch>
        </p:blipFill>
        <p:spPr>
          <a:xfrm>
            <a:off x="971098" y="736121"/>
            <a:ext cx="9497637" cy="4986259"/>
          </a:xfrm>
          <a:prstGeom prst="rect">
            <a:avLst/>
          </a:prstGeom>
        </p:spPr>
      </p:pic>
    </p:spTree>
    <p:extLst>
      <p:ext uri="{BB962C8B-B14F-4D97-AF65-F5344CB8AC3E}">
        <p14:creationId xmlns:p14="http://schemas.microsoft.com/office/powerpoint/2010/main" val="2995085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22</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F0701E-60EF-4B4C-8D12-DB743092C380}">
  <ds:schemaRefs>
    <ds:schemaRef ds:uri="http://purl.org/dc/elements/1.1/"/>
    <ds:schemaRef ds:uri="aa0a0978-40ed-489e-9e56-6db48364def5"/>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 ds:uri="http://schemas.openxmlformats.org/package/2006/metadata/core-properties"/>
    <ds:schemaRef ds:uri="041b216b-d67c-40f0-8fda-c03876662904"/>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2522</TotalTime>
  <Words>2767</Words>
  <Application>Microsoft Office PowerPoint</Application>
  <PresentationFormat>Widescreen</PresentationFormat>
  <Paragraphs>134</Paragraphs>
  <Slides>22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Trebuchet MS</vt:lpstr>
      <vt:lpstr>Wingdings 3</vt:lpstr>
      <vt:lpstr>Facet</vt:lpstr>
      <vt:lpstr>Property and Conveyancing: Leases, Common Provisions and Registration</vt:lpstr>
      <vt:lpstr>Overview</vt:lpstr>
      <vt:lpstr>Express Covenants </vt:lpstr>
      <vt:lpstr>RENT</vt:lpstr>
      <vt:lpstr>REPAIR</vt:lpstr>
      <vt:lpstr>Definition of Repair</vt:lpstr>
      <vt:lpstr>Definition of Repair</vt:lpstr>
      <vt:lpstr>Standard of Repair</vt:lpstr>
      <vt:lpstr>RIGHTS OF ENTRY</vt:lpstr>
      <vt:lpstr>ABSOLUTE AND QUALIFIED COVENANTS</vt:lpstr>
      <vt:lpstr>QUALIFIED COVENANTS</vt:lpstr>
      <vt:lpstr>COVENANTS AGAINST ALIENATION</vt:lpstr>
      <vt:lpstr>COVENANTS AGAINST ALIENATION</vt:lpstr>
      <vt:lpstr>COVENANTS AGAINST IMPROVEMENTS</vt:lpstr>
      <vt:lpstr>Qualified Covenants NOT regulated by the LTA 1927</vt:lpstr>
      <vt:lpstr>KEY CLAUSES IN A LEASE</vt:lpstr>
      <vt:lpstr>CONTENT AND STRUCTURE OF THE LEASE</vt:lpstr>
      <vt:lpstr>REGISTRATION OF THE LEASE AT HMLR</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16</cp:revision>
  <cp:lastPrinted>2025-11-03T09:21:50Z</cp:lastPrinted>
  <dcterms:created xsi:type="dcterms:W3CDTF">2024-02-03T18:13:02Z</dcterms:created>
  <dcterms:modified xsi:type="dcterms:W3CDTF">2025-11-03T09:23:03Z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