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5" autoAdjust="0"/>
    <p:restoredTop sz="94660"/>
  </p:normalViewPr>
  <p:slideViewPr>
    <p:cSldViewPr snapToGrid="0">
      <p:cViewPr varScale="1">
        <p:scale>
          <a:sx n="105" d="100"/>
          <a:sy n="105" d="100"/>
        </p:scale>
        <p:origin x="120"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B4FCEEB-B0A5-407F-814B-9F86BDE16243}"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8E7D8-5C11-44A7-BDE9-7D7183A46A2C}" type="slidenum">
              <a:rPr lang="en-GB" smtClean="0"/>
              <a:t>‹#›</a:t>
            </a:fld>
            <a:endParaRPr lang="en-GB"/>
          </a:p>
        </p:txBody>
      </p:sp>
    </p:spTree>
    <p:extLst>
      <p:ext uri="{BB962C8B-B14F-4D97-AF65-F5344CB8AC3E}">
        <p14:creationId xmlns:p14="http://schemas.microsoft.com/office/powerpoint/2010/main" val="2206610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4FCEEB-B0A5-407F-814B-9F86BDE16243}"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8E7D8-5C11-44A7-BDE9-7D7183A46A2C}" type="slidenum">
              <a:rPr lang="en-GB" smtClean="0"/>
              <a:t>‹#›</a:t>
            </a:fld>
            <a:endParaRPr lang="en-GB"/>
          </a:p>
        </p:txBody>
      </p:sp>
    </p:spTree>
    <p:extLst>
      <p:ext uri="{BB962C8B-B14F-4D97-AF65-F5344CB8AC3E}">
        <p14:creationId xmlns:p14="http://schemas.microsoft.com/office/powerpoint/2010/main" val="265190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B4FCEEB-B0A5-407F-814B-9F86BDE16243}"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8E7D8-5C11-44A7-BDE9-7D7183A46A2C}" type="slidenum">
              <a:rPr lang="en-GB" smtClean="0"/>
              <a:t>‹#›</a:t>
            </a:fld>
            <a:endParaRPr lang="en-GB"/>
          </a:p>
        </p:txBody>
      </p:sp>
    </p:spTree>
    <p:extLst>
      <p:ext uri="{BB962C8B-B14F-4D97-AF65-F5344CB8AC3E}">
        <p14:creationId xmlns:p14="http://schemas.microsoft.com/office/powerpoint/2010/main" val="3017860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B4FCEEB-B0A5-407F-814B-9F86BDE16243}" type="datetimeFigureOut">
              <a:rPr lang="en-GB" smtClean="0"/>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78E7D8-5C11-44A7-BDE9-7D7183A46A2C}" type="slidenum">
              <a:rPr lang="en-GB" smtClean="0"/>
              <a:t>‹#›</a:t>
            </a:fld>
            <a:endParaRPr lang="en-GB"/>
          </a:p>
        </p:txBody>
      </p:sp>
    </p:spTree>
    <p:extLst>
      <p:ext uri="{BB962C8B-B14F-4D97-AF65-F5344CB8AC3E}">
        <p14:creationId xmlns:p14="http://schemas.microsoft.com/office/powerpoint/2010/main" val="9217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B4FCEEB-B0A5-407F-814B-9F86BDE16243}" type="datetimeFigureOut">
              <a:rPr lang="en-GB" smtClean="0"/>
              <a:t>19/03/2019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78E7D8-5C11-44A7-BDE9-7D7183A46A2C}" type="slidenum">
              <a:rPr lang="en-GB" smtClean="0"/>
              <a:t>‹#›</a:t>
            </a:fld>
            <a:endParaRPr lang="en-GB"/>
          </a:p>
        </p:txBody>
      </p:sp>
    </p:spTree>
    <p:extLst>
      <p:ext uri="{BB962C8B-B14F-4D97-AF65-F5344CB8AC3E}">
        <p14:creationId xmlns:p14="http://schemas.microsoft.com/office/powerpoint/2010/main" val="1583800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B4FCEEB-B0A5-407F-814B-9F86BDE16243}" type="datetimeFigureOut">
              <a:rPr lang="en-GB" smtClean="0"/>
              <a:t>19/03/2019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78E7D8-5C11-44A7-BDE9-7D7183A46A2C}" type="slidenum">
              <a:rPr lang="en-GB" smtClean="0"/>
              <a:t>‹#›</a:t>
            </a:fld>
            <a:endParaRPr lang="en-GB"/>
          </a:p>
        </p:txBody>
      </p:sp>
    </p:spTree>
    <p:extLst>
      <p:ext uri="{BB962C8B-B14F-4D97-AF65-F5344CB8AC3E}">
        <p14:creationId xmlns:p14="http://schemas.microsoft.com/office/powerpoint/2010/main" val="2469459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4FCEEB-B0A5-407F-814B-9F86BDE16243}" type="datetimeFigureOut">
              <a:rPr lang="en-GB" smtClean="0"/>
              <a:t>19/03/2019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78E7D8-5C11-44A7-BDE9-7D7183A46A2C}" type="slidenum">
              <a:rPr lang="en-GB" smtClean="0"/>
              <a:t>‹#›</a:t>
            </a:fld>
            <a:endParaRPr lang="en-GB"/>
          </a:p>
        </p:txBody>
      </p:sp>
    </p:spTree>
    <p:extLst>
      <p:ext uri="{BB962C8B-B14F-4D97-AF65-F5344CB8AC3E}">
        <p14:creationId xmlns:p14="http://schemas.microsoft.com/office/powerpoint/2010/main" val="2526816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B4FCEEB-B0A5-407F-814B-9F86BDE16243}" type="datetimeFigureOut">
              <a:rPr lang="en-GB" smtClean="0"/>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78E7D8-5C11-44A7-BDE9-7D7183A46A2C}" type="slidenum">
              <a:rPr lang="en-GB" smtClean="0"/>
              <a:t>‹#›</a:t>
            </a:fld>
            <a:endParaRPr lang="en-GB"/>
          </a:p>
        </p:txBody>
      </p:sp>
    </p:spTree>
    <p:extLst>
      <p:ext uri="{BB962C8B-B14F-4D97-AF65-F5344CB8AC3E}">
        <p14:creationId xmlns:p14="http://schemas.microsoft.com/office/powerpoint/2010/main" val="2802483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B4FCEEB-B0A5-407F-814B-9F86BDE16243}" type="datetimeFigureOut">
              <a:rPr lang="en-GB" smtClean="0"/>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78E7D8-5C11-44A7-BDE9-7D7183A46A2C}" type="slidenum">
              <a:rPr lang="en-GB" smtClean="0"/>
              <a:t>‹#›</a:t>
            </a:fld>
            <a:endParaRPr lang="en-GB"/>
          </a:p>
        </p:txBody>
      </p:sp>
    </p:spTree>
    <p:extLst>
      <p:ext uri="{BB962C8B-B14F-4D97-AF65-F5344CB8AC3E}">
        <p14:creationId xmlns:p14="http://schemas.microsoft.com/office/powerpoint/2010/main" val="1342769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4FCEEB-B0A5-407F-814B-9F86BDE16243}"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8E7D8-5C11-44A7-BDE9-7D7183A46A2C}" type="slidenum">
              <a:rPr lang="en-GB" smtClean="0"/>
              <a:t>‹#›</a:t>
            </a:fld>
            <a:endParaRPr lang="en-GB"/>
          </a:p>
        </p:txBody>
      </p:sp>
    </p:spTree>
    <p:extLst>
      <p:ext uri="{BB962C8B-B14F-4D97-AF65-F5344CB8AC3E}">
        <p14:creationId xmlns:p14="http://schemas.microsoft.com/office/powerpoint/2010/main" val="1649699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4FCEEB-B0A5-407F-814B-9F86BDE16243}"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8E7D8-5C11-44A7-BDE9-7D7183A46A2C}" type="slidenum">
              <a:rPr lang="en-GB" smtClean="0"/>
              <a:t>‹#›</a:t>
            </a:fld>
            <a:endParaRPr lang="en-GB"/>
          </a:p>
        </p:txBody>
      </p:sp>
    </p:spTree>
    <p:extLst>
      <p:ext uri="{BB962C8B-B14F-4D97-AF65-F5344CB8AC3E}">
        <p14:creationId xmlns:p14="http://schemas.microsoft.com/office/powerpoint/2010/main" val="2279187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476A46-80A4-45E8-A020-24154236838F}"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3057929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76A46-80A4-45E8-A020-24154236838F}"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38960733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476A46-80A4-45E8-A020-24154236838F}"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20775431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476A46-80A4-45E8-A020-24154236838F}" type="datetimeFigureOut">
              <a:rPr lang="en-GB" smtClean="0"/>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725082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476A46-80A4-45E8-A020-24154236838F}" type="datetimeFigureOut">
              <a:rPr lang="en-GB" smtClean="0"/>
              <a:t>19/03/2019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22541967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476A46-80A4-45E8-A020-24154236838F}" type="datetimeFigureOut">
              <a:rPr lang="en-GB" smtClean="0"/>
              <a:t>19/03/2019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21303664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476A46-80A4-45E8-A020-24154236838F}" type="datetimeFigureOut">
              <a:rPr lang="en-GB" smtClean="0"/>
              <a:t>19/03/2019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29288364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476A46-80A4-45E8-A020-24154236838F}" type="datetimeFigureOut">
              <a:rPr lang="en-GB" smtClean="0"/>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14096646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B6476A46-80A4-45E8-A020-24154236838F}" type="datetimeFigureOut">
              <a:rPr lang="en-GB" smtClean="0"/>
              <a:t>19/03/2019</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11410177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476A46-80A4-45E8-A020-24154236838F}" type="datetimeFigureOut">
              <a:rPr lang="en-GB" smtClean="0"/>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13380759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B6476A46-80A4-45E8-A020-24154236838F}"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17197559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B6476A46-80A4-45E8-A020-24154236838F}" type="datetimeFigureOut">
              <a:rPr lang="en-GB" smtClean="0"/>
              <a:t>19/03/2019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1970557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76A46-80A4-45E8-A020-24154236838F}"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1169463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76A46-80A4-45E8-A020-24154236838F}"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3053383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4FCEEB-B0A5-407F-814B-9F86BDE16243}" type="datetimeFigureOut">
              <a:rPr lang="en-GB" smtClean="0"/>
              <a:t>19/03/2019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8E7D8-5C11-44A7-BDE9-7D7183A46A2C}" type="slidenum">
              <a:rPr lang="en-GB" smtClean="0"/>
              <a:t>‹#›</a:t>
            </a:fld>
            <a:endParaRPr lang="en-GB"/>
          </a:p>
        </p:txBody>
      </p:sp>
    </p:spTree>
    <p:extLst>
      <p:ext uri="{BB962C8B-B14F-4D97-AF65-F5344CB8AC3E}">
        <p14:creationId xmlns:p14="http://schemas.microsoft.com/office/powerpoint/2010/main" val="31494243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B6476A46-80A4-45E8-A020-24154236838F}" type="datetimeFigureOut">
              <a:rPr lang="en-GB" smtClean="0"/>
              <a:t>19/03/2019</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917E8024-9DA2-4D6A-8D2D-6250E4B4646D}" type="slidenum">
              <a:rPr lang="en-GB" smtClean="0"/>
              <a:t>‹#›</a:t>
            </a:fld>
            <a:endParaRPr lang="en-GB"/>
          </a:p>
        </p:txBody>
      </p:sp>
    </p:spTree>
    <p:extLst>
      <p:ext uri="{BB962C8B-B14F-4D97-AF65-F5344CB8AC3E}">
        <p14:creationId xmlns:p14="http://schemas.microsoft.com/office/powerpoint/2010/main" val="14444688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ACTIVITY</a:t>
            </a:r>
            <a:r>
              <a:rPr lang="en-GB" smtClean="0"/>
              <a:t>: Finance in the NHS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80707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D0FA3-D62F-4D55-9552-F89D1AB373DD}"/>
              </a:ext>
            </a:extLst>
          </p:cNvPr>
          <p:cNvSpPr>
            <a:spLocks noGrp="1"/>
          </p:cNvSpPr>
          <p:nvPr>
            <p:ph type="title"/>
          </p:nvPr>
        </p:nvSpPr>
        <p:spPr>
          <a:xfrm>
            <a:off x="818712" y="1251837"/>
            <a:ext cx="10571998" cy="970450"/>
          </a:xfrm>
        </p:spPr>
        <p:txBody>
          <a:bodyPr/>
          <a:lstStyle/>
          <a:p>
            <a:r>
              <a:rPr lang="en-GB" dirty="0"/>
              <a:t>Establishing a strong and sustainable workforce: Barriers</a:t>
            </a:r>
            <a:br>
              <a:rPr lang="en-GB" dirty="0"/>
            </a:br>
            <a:endParaRPr lang="en-GB" dirty="0"/>
          </a:p>
        </p:txBody>
      </p:sp>
      <p:sp>
        <p:nvSpPr>
          <p:cNvPr id="3" name="Content Placeholder 2">
            <a:extLst>
              <a:ext uri="{FF2B5EF4-FFF2-40B4-BE49-F238E27FC236}">
                <a16:creationId xmlns:a16="http://schemas.microsoft.com/office/drawing/2014/main" id="{E19D9070-E338-449C-8281-DCE46EFC7918}"/>
              </a:ext>
            </a:extLst>
          </p:cNvPr>
          <p:cNvSpPr>
            <a:spLocks noGrp="1"/>
          </p:cNvSpPr>
          <p:nvPr>
            <p:ph idx="1"/>
          </p:nvPr>
        </p:nvSpPr>
        <p:spPr/>
        <p:txBody>
          <a:bodyPr>
            <a:normAutofit/>
          </a:bodyPr>
          <a:lstStyle/>
          <a:p>
            <a:pPr>
              <a:buFont typeface="+mj-lt"/>
              <a:buAutoNum type="arabicPeriod"/>
            </a:pPr>
            <a:r>
              <a:rPr lang="en-GB" dirty="0"/>
              <a:t>Slower recruitment processes</a:t>
            </a:r>
          </a:p>
          <a:p>
            <a:pPr>
              <a:buFont typeface="+mj-lt"/>
              <a:buAutoNum type="arabicPeriod"/>
            </a:pPr>
            <a:r>
              <a:rPr lang="en-GB" dirty="0"/>
              <a:t>Challenges of Brexit</a:t>
            </a:r>
          </a:p>
          <a:p>
            <a:pPr>
              <a:buFont typeface="+mj-lt"/>
              <a:buAutoNum type="arabicPeriod"/>
            </a:pPr>
            <a:r>
              <a:rPr lang="en-GB" dirty="0"/>
              <a:t>Increased agency / locum spend due to internal staff shortages and recruitment issues</a:t>
            </a:r>
          </a:p>
          <a:p>
            <a:pPr>
              <a:buFont typeface="+mj-lt"/>
              <a:buAutoNum type="arabicPeriod"/>
            </a:pPr>
            <a:r>
              <a:rPr lang="en-GB" dirty="0"/>
              <a:t>Workforce sickness absence</a:t>
            </a:r>
          </a:p>
          <a:p>
            <a:pPr>
              <a:buFont typeface="+mj-lt"/>
              <a:buAutoNum type="arabicPeriod"/>
            </a:pPr>
            <a:r>
              <a:rPr lang="en-GB" dirty="0"/>
              <a:t>Threats to use of EU recruitment</a:t>
            </a:r>
          </a:p>
          <a:p>
            <a:pPr>
              <a:buFont typeface="+mj-lt"/>
              <a:buAutoNum type="arabicPeriod"/>
            </a:pPr>
            <a:endParaRPr lang="en-GB" dirty="0"/>
          </a:p>
          <a:p>
            <a:pPr marL="0" indent="0">
              <a:buNone/>
            </a:pPr>
            <a:r>
              <a:rPr lang="en-GB" dirty="0"/>
              <a:t>Which of these stand out as most problematic to you?</a:t>
            </a:r>
          </a:p>
          <a:p>
            <a:pPr marL="0" indent="0">
              <a:buNone/>
            </a:pPr>
            <a:r>
              <a:rPr lang="en-GB" dirty="0"/>
              <a:t>Put them in your own order of importance </a:t>
            </a:r>
          </a:p>
        </p:txBody>
      </p:sp>
    </p:spTree>
    <p:extLst>
      <p:ext uri="{BB962C8B-B14F-4D97-AF65-F5344CB8AC3E}">
        <p14:creationId xmlns:p14="http://schemas.microsoft.com/office/powerpoint/2010/main" val="3510557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EFE7A-6688-4FDA-9DAE-EE935A4FA024}"/>
              </a:ext>
            </a:extLst>
          </p:cNvPr>
          <p:cNvSpPr>
            <a:spLocks noGrp="1"/>
          </p:cNvSpPr>
          <p:nvPr>
            <p:ph type="title"/>
          </p:nvPr>
        </p:nvSpPr>
        <p:spPr/>
        <p:txBody>
          <a:bodyPr/>
          <a:lstStyle/>
          <a:p>
            <a:r>
              <a:rPr lang="en-GB" dirty="0"/>
              <a:t>In addition </a:t>
            </a:r>
          </a:p>
        </p:txBody>
      </p:sp>
      <p:sp>
        <p:nvSpPr>
          <p:cNvPr id="3" name="Content Placeholder 2">
            <a:extLst>
              <a:ext uri="{FF2B5EF4-FFF2-40B4-BE49-F238E27FC236}">
                <a16:creationId xmlns:a16="http://schemas.microsoft.com/office/drawing/2014/main" id="{A4D4D2D6-89F9-4ADB-BEA2-98734DF45FEF}"/>
              </a:ext>
            </a:extLst>
          </p:cNvPr>
          <p:cNvSpPr>
            <a:spLocks noGrp="1"/>
          </p:cNvSpPr>
          <p:nvPr>
            <p:ph idx="1"/>
          </p:nvPr>
        </p:nvSpPr>
        <p:spPr/>
        <p:txBody>
          <a:bodyPr/>
          <a:lstStyle/>
          <a:p>
            <a:r>
              <a:rPr lang="en-GB" dirty="0"/>
              <a:t>The workforce must evolve and respond to the challenges ahead</a:t>
            </a:r>
          </a:p>
          <a:p>
            <a:r>
              <a:rPr lang="en-GB" dirty="0"/>
              <a:t>Must meet future needs of the population</a:t>
            </a:r>
          </a:p>
          <a:p>
            <a:r>
              <a:rPr lang="en-GB" dirty="0"/>
              <a:t>Develop new ways of working in community settings/services closer to peoples’ homes</a:t>
            </a:r>
          </a:p>
          <a:p>
            <a:r>
              <a:rPr lang="en-GB" dirty="0"/>
              <a:t>Provide new models of care</a:t>
            </a:r>
          </a:p>
          <a:p>
            <a:r>
              <a:rPr lang="en-GB" dirty="0"/>
              <a:t>Provide new ways of working across sectors</a:t>
            </a:r>
          </a:p>
          <a:p>
            <a:r>
              <a:rPr lang="en-GB" dirty="0"/>
              <a:t>Maintaining and developing the current workforce is just as important as growing and training a new one</a:t>
            </a:r>
          </a:p>
          <a:p>
            <a:endParaRPr lang="en-GB" dirty="0"/>
          </a:p>
        </p:txBody>
      </p:sp>
    </p:spTree>
    <p:extLst>
      <p:ext uri="{BB962C8B-B14F-4D97-AF65-F5344CB8AC3E}">
        <p14:creationId xmlns:p14="http://schemas.microsoft.com/office/powerpoint/2010/main" val="2332057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CBA35-AFAC-4D06-9154-8C355A0CAE72}"/>
              </a:ext>
            </a:extLst>
          </p:cNvPr>
          <p:cNvSpPr>
            <a:spLocks noGrp="1"/>
          </p:cNvSpPr>
          <p:nvPr>
            <p:ph type="title"/>
          </p:nvPr>
        </p:nvSpPr>
        <p:spPr/>
        <p:txBody>
          <a:bodyPr/>
          <a:lstStyle/>
          <a:p>
            <a:r>
              <a:rPr lang="en-GB" dirty="0"/>
              <a:t>Health Management </a:t>
            </a:r>
          </a:p>
        </p:txBody>
      </p:sp>
      <p:sp>
        <p:nvSpPr>
          <p:cNvPr id="3" name="Content Placeholder 2">
            <a:extLst>
              <a:ext uri="{FF2B5EF4-FFF2-40B4-BE49-F238E27FC236}">
                <a16:creationId xmlns:a16="http://schemas.microsoft.com/office/drawing/2014/main" id="{BF6B8D1C-6B17-4188-AF7A-DD8492C42A5C}"/>
              </a:ext>
            </a:extLst>
          </p:cNvPr>
          <p:cNvSpPr>
            <a:spLocks noGrp="1"/>
          </p:cNvSpPr>
          <p:nvPr>
            <p:ph idx="1"/>
          </p:nvPr>
        </p:nvSpPr>
        <p:spPr/>
        <p:txBody>
          <a:bodyPr/>
          <a:lstStyle/>
          <a:p>
            <a:r>
              <a:rPr lang="en-GB" dirty="0"/>
              <a:t>How, as a health manager, would you combat this?</a:t>
            </a:r>
          </a:p>
        </p:txBody>
      </p:sp>
    </p:spTree>
    <p:extLst>
      <p:ext uri="{BB962C8B-B14F-4D97-AF65-F5344CB8AC3E}">
        <p14:creationId xmlns:p14="http://schemas.microsoft.com/office/powerpoint/2010/main" val="700816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49368-AF2C-44A1-A9E5-12BD18919823}"/>
              </a:ext>
            </a:extLst>
          </p:cNvPr>
          <p:cNvSpPr>
            <a:spLocks noGrp="1"/>
          </p:cNvSpPr>
          <p:nvPr>
            <p:ph type="title"/>
          </p:nvPr>
        </p:nvSpPr>
        <p:spPr/>
        <p:txBody>
          <a:bodyPr/>
          <a:lstStyle/>
          <a:p>
            <a:r>
              <a:rPr lang="en-GB" dirty="0"/>
              <a:t>Activity: Solve a Problem </a:t>
            </a:r>
          </a:p>
        </p:txBody>
      </p:sp>
      <p:sp>
        <p:nvSpPr>
          <p:cNvPr id="3" name="Content Placeholder 2">
            <a:extLst>
              <a:ext uri="{FF2B5EF4-FFF2-40B4-BE49-F238E27FC236}">
                <a16:creationId xmlns:a16="http://schemas.microsoft.com/office/drawing/2014/main" id="{04AB1D61-E1C2-44B5-8D76-FEF89442C4D4}"/>
              </a:ext>
            </a:extLst>
          </p:cNvPr>
          <p:cNvSpPr>
            <a:spLocks noGrp="1"/>
          </p:cNvSpPr>
          <p:nvPr>
            <p:ph idx="1"/>
          </p:nvPr>
        </p:nvSpPr>
        <p:spPr/>
        <p:txBody>
          <a:bodyPr>
            <a:normAutofit/>
          </a:bodyPr>
          <a:lstStyle/>
          <a:p>
            <a:pPr marL="0" indent="0">
              <a:buNone/>
            </a:pPr>
            <a:r>
              <a:rPr lang="en-GB" dirty="0"/>
              <a:t>Rising demands and increasing expectations of the public</a:t>
            </a:r>
          </a:p>
          <a:p>
            <a:r>
              <a:rPr lang="en-GB" dirty="0"/>
              <a:t>Wales has an increasingly ageing population - people are living longer and are developing multiple and/or chronic conditions that place an increasing demand on health and care services. </a:t>
            </a:r>
          </a:p>
          <a:p>
            <a:r>
              <a:rPr lang="en-GB" dirty="0"/>
              <a:t>The number of people aged 65 and over is projected to rise by 50% by 2037 and the percentage of people living with multiple chronic conditions is set to grow by 56% over this period if population increases are taken into account.</a:t>
            </a:r>
          </a:p>
          <a:p>
            <a:r>
              <a:rPr lang="en-GB" dirty="0"/>
              <a:t>Not only will such a development impact on frontline NHS services, but an increasing number of people will require further support through the social care system, which is already facing unprecedented workforce and financial challenges across Wales.</a:t>
            </a:r>
          </a:p>
        </p:txBody>
      </p:sp>
    </p:spTree>
    <p:extLst>
      <p:ext uri="{BB962C8B-B14F-4D97-AF65-F5344CB8AC3E}">
        <p14:creationId xmlns:p14="http://schemas.microsoft.com/office/powerpoint/2010/main" val="1767887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FFAD0-C31A-40CD-A436-EA859096B200}"/>
              </a:ext>
            </a:extLst>
          </p:cNvPr>
          <p:cNvSpPr>
            <a:spLocks noGrp="1"/>
          </p:cNvSpPr>
          <p:nvPr>
            <p:ph type="title"/>
          </p:nvPr>
        </p:nvSpPr>
        <p:spPr/>
        <p:txBody>
          <a:bodyPr/>
          <a:lstStyle/>
          <a:p>
            <a:r>
              <a:rPr lang="en-GB" dirty="0"/>
              <a:t>Managing Organisations</a:t>
            </a:r>
          </a:p>
        </p:txBody>
      </p:sp>
      <p:sp>
        <p:nvSpPr>
          <p:cNvPr id="3" name="Content Placeholder 2">
            <a:extLst>
              <a:ext uri="{FF2B5EF4-FFF2-40B4-BE49-F238E27FC236}">
                <a16:creationId xmlns:a16="http://schemas.microsoft.com/office/drawing/2014/main" id="{3F6457BB-1502-45F9-B5E4-C3F1FB29EB79}"/>
              </a:ext>
            </a:extLst>
          </p:cNvPr>
          <p:cNvSpPr>
            <a:spLocks noGrp="1"/>
          </p:cNvSpPr>
          <p:nvPr>
            <p:ph idx="1"/>
          </p:nvPr>
        </p:nvSpPr>
        <p:spPr/>
        <p:txBody>
          <a:bodyPr/>
          <a:lstStyle/>
          <a:p>
            <a:r>
              <a:rPr lang="en-GB" dirty="0"/>
              <a:t>How would you </a:t>
            </a:r>
            <a:r>
              <a:rPr lang="en-GB"/>
              <a:t>combat this?</a:t>
            </a:r>
          </a:p>
        </p:txBody>
      </p:sp>
    </p:spTree>
    <p:extLst>
      <p:ext uri="{BB962C8B-B14F-4D97-AF65-F5344CB8AC3E}">
        <p14:creationId xmlns:p14="http://schemas.microsoft.com/office/powerpoint/2010/main" val="55514260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docProps/app.xml><?xml version="1.0" encoding="utf-8"?>
<Properties xmlns="http://schemas.openxmlformats.org/officeDocument/2006/extended-properties" xmlns:vt="http://schemas.openxmlformats.org/officeDocument/2006/docPropsVTypes">
  <TotalTime>0</TotalTime>
  <Words>271</Words>
  <Application>Microsoft Office PowerPoint</Application>
  <PresentationFormat>Widescreen</PresentationFormat>
  <Paragraphs>26</Paragraphs>
  <Slides>6</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6</vt:i4>
      </vt:variant>
    </vt:vector>
  </HeadingPairs>
  <TitlesOfParts>
    <vt:vector size="13" baseType="lpstr">
      <vt:lpstr>Arial</vt:lpstr>
      <vt:lpstr>Calibri</vt:lpstr>
      <vt:lpstr>Calibri Light</vt:lpstr>
      <vt:lpstr>Century Gothic</vt:lpstr>
      <vt:lpstr>Wingdings 2</vt:lpstr>
      <vt:lpstr>Office Theme</vt:lpstr>
      <vt:lpstr>Quotable</vt:lpstr>
      <vt:lpstr>ACTIVITY: Finance in the NHS</vt:lpstr>
      <vt:lpstr>Establishing a strong and sustainable workforce: Barriers </vt:lpstr>
      <vt:lpstr>In addition </vt:lpstr>
      <vt:lpstr>Health Management </vt:lpstr>
      <vt:lpstr>Activity: Solve a Problem </vt:lpstr>
      <vt:lpstr>Managing Organisations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ACTIVITY: Finance in the NHS</dc:title>
  <dc:creator>Tania Davies</dc:creator>
  <cp:lastModifiedBy>Tania Davies</cp:lastModifiedBy>
  <cp:revision>1</cp:revision>
  <dcterms:created xsi:type="dcterms:W3CDTF">2019-03-19T09:43:08Z</dcterms:created>
  <dcterms:modified xsi:type="dcterms:W3CDTF">2019-03-19T09:43:27Z</dcterms:modified>
</cp:coreProperties>
</file>