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72" r:id="rId7"/>
    <p:sldId id="261" r:id="rId8"/>
    <p:sldId id="273" r:id="rId9"/>
    <p:sldId id="262" r:id="rId10"/>
    <p:sldId id="263" r:id="rId11"/>
    <p:sldId id="274" r:id="rId12"/>
    <p:sldId id="264" r:id="rId13"/>
    <p:sldId id="265" r:id="rId14"/>
    <p:sldId id="267" r:id="rId15"/>
    <p:sldId id="266" r:id="rId16"/>
    <p:sldId id="268" r:id="rId17"/>
    <p:sldId id="275" r:id="rId18"/>
    <p:sldId id="276" r:id="rId19"/>
    <p:sldId id="271" r:id="rId20"/>
    <p:sldId id="27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592" y="64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4564F98-02ED-F360-EBBD-0E9FEB40276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7D3C8A-6656-DF88-9B7D-CBAB9255084C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57B5478-6958-472E-A7FE-5341635C7C08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8EDCD10-0082-27EE-9BBF-5938936F39D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34B4B57-FBC3-C826-C195-0FE2E1E0EC9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4B79A-3CE4-5AE6-B004-0919B72B87F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76DBD3-D938-F653-4BC6-2C3983F9A90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E1B909CD-2023-4EFA-960D-2B0A59B18D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412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1DA877-C289-4C74-4DCA-B401368206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AA6D10-D53C-20C5-D2A7-B94BCFE4D82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AB369A-3842-74D1-FFD5-C9237B28C7E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663ABF4-6072-44E6-85F5-A4923B7C6E84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DBABED-09D3-8F21-5C35-9AABEDBEEA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AFFBAA-BC8F-B50C-1207-CAB8C5808B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EB67A2-4E33-DA9E-2F1C-D85A774BE85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79F9FD-EB9A-41D0-B00C-2B42E3689FF4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A3C9FD-29C6-12F4-9DFD-64D4F9BD99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42A94F-4605-902B-BB0F-990074C14CA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C81F43-98B5-DDF4-C2BB-FE60DCF3A02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25534AB-39F9-4F52-851F-444A2FECE41F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29597C-26AB-1156-FE58-6D8F4616C5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6FE127-7A3A-AEEE-94A4-193FD0E5717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36AB0E-2055-D8A0-C58F-8E8B2F26EC3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1B465AF-6209-4765-AF26-FCE457774519}" type="slidenum">
              <a:t>15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F0E21-E762-70F7-672D-2BC90496866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712CC5-A694-7C2C-A4B4-6C2AA14B2C0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EFDB1-8D55-0245-CEDB-0F6A198E87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B8C067-5693-4957-BA84-0413F3D4D7E5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17FBF-C6CD-625A-24BA-BAA5327C41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390240-F717-2510-68DF-EAFB65C70A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AE62D7-B5A8-49B3-B26C-BBB8E7A51C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83916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EAD2B-0B22-773C-D338-C36FA89485D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55934-8232-3D44-9711-EE9CA3A2E48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9CC0E9-4573-9CAA-0DC5-772C6A1581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538EF4-B7DD-4634-A30C-4ED4B76B2C3F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B891C-8137-5477-6FC2-48CE658866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A1353-645F-A457-24F4-26A2C41F8D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0912D8-3E6D-4464-8FD8-C91ECE2F78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83618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79204-9493-8EC1-983E-DA481EE9EA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78C723-EA85-92F9-1789-451923CB6F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26C04-C524-A8E5-C8EB-11265EA4A4F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64CA0C-0B99-4F01-B689-F4822BF97DB6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10B3E-C6BB-0877-4041-8CA669AB90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F4A27-2211-A242-D92C-C0060F0B3F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81A3AB-A3AA-4D49-82A7-8E947A9C33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95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67C76-8A55-6FAB-C942-6F6E9DF127D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1E5A0-0508-124B-7DE9-9142722DB50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714F39-37E9-49FD-790B-DEBB68B63A7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30C757-617E-728F-536A-B1CD65154C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154145-8DAB-4129-8E9D-A4E64AD5EB2A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DCB49-ABC5-3C96-BD8E-6E9B4A7B9A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16F3B0-EB85-404A-F0C0-FCE3B68CC2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B99063-0CFB-4CB9-B03A-564B9E819E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158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F30D8-19F9-57EF-A94C-6E1F690296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F72342-F8A2-5015-2244-F4BC555728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C6B332-0D20-0016-780A-64C7A741353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B2317E-A028-000F-B99A-8BDA446BCAC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E7430D-56FC-C542-333A-D65EF69EB79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5BA62D-945B-D8DA-AD22-B3EBD07986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AC8488-DEC1-46AA-911B-13DF4F774324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04DA83-CE14-F5E1-525A-4D2FED8190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8ACBD3-B475-EDC7-19A4-1B82D2D94B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AE9FA7-9CB6-486A-B465-BEF1FD1F3B5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243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5D3CA-B282-A27C-5DB3-8B967669A80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51146-2E8F-4073-2EDD-F84B594A22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C3E75D-B842-4B17-9262-0EAA0A92F6AB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12FE2A-60CF-A7CA-338D-6B07E026A1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626C59-2D86-4247-86C8-1C864E04C7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A3E6F5-3028-4FF8-9E43-1B162D1C84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934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95529D-053D-6A4C-E2EE-1CA0FAEB82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F62B97-8394-4E9B-9C82-45684A873426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E20BEE-FD6C-48CA-9FC1-E8D9A71FB8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847695-CA92-8F38-DDEB-154C49184B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E4E392-6C23-46A3-8BE6-8039BFFFE5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430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7906C-4C81-95D4-0411-E3AE7F61C6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317A8-0DAB-4D53-515F-14F7A735C0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91DF80-BFBF-61D2-F162-B1812B21FA6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EC205-5AD0-4147-CBA5-B01C39B7B0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3B0493-0C5C-4633-B070-8BC121BCDE0A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A15184-B572-1262-153B-66AD9A9605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ECB0E4-FBD4-31F5-CC16-9702FBE68A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3B840D-D0A3-4071-9209-AF2DFE7A32F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700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A11E1-808B-01D3-5D51-D402443023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FE809C-B56B-5D95-A5C4-77F8E3DCDFF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7CADD6-CD1B-949C-09B4-F64CC825B3F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05D10-642D-8489-7D73-04026D9F7D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CAC372-8764-4512-A9AC-95A7A7A7FF60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23AA0C-E2D1-A903-7DE1-BF1C7449083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194E27-1779-24F7-328C-75DF26734A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7303E9-702D-4F87-8281-0F11BE48F9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669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25818-04D6-FC9D-D72B-8797C4E8BF6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CB626A-759B-FA22-7587-CC62C9F78FA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BC1E8-090E-5807-1DC4-ED13223594B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589822-BDA2-4A85-B235-BB5B2BF2853B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A1565C-A9A8-B6C5-1463-73796A779E9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D8816-6777-208F-631C-F031032117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145DFC-EA2C-4741-BAE0-2399F602B0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770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366E49-8FDB-DDF1-4F5C-41FA7D8EFAC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E862A1-7F89-68A6-4F07-EED5F9A9D43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09F30D-56EB-F5AB-2975-3FEC6A17CF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D8EFA3-B187-4D44-818D-DC7D661250D6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AEB40-9EE9-CBE2-52F8-1014887DB2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B08E5-38E6-D18E-89AF-B5D1FBECB0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7FEEF9-910D-4134-9141-7E640219F2A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31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538E7A-7B2E-F5D1-8E2D-6EB114D3D5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8B269D-C82D-8963-B5E9-5A695582542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A10C8-C26D-4596-A8E7-61D9D7DABB1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725633D0-2B4A-4C47-A350-516C3E9137FE}" type="datetime1">
              <a:rPr lang="en-GB"/>
              <a:pPr lvl="0"/>
              <a:t>25/10/2025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A7A52-A992-76B1-88B0-8CB8A7B7FBF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EA4C5D-DE05-8F0C-3BBE-94FFF140A6A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3EF92023-F5F4-4E42-A03A-D6973528437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image" Target="../media/image14.jp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98/42/contents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legislation.gov.uk/ukpga/2010/15/contents" TargetMode="External"/><Relationship Id="rId12" Type="http://schemas.openxmlformats.org/officeDocument/2006/relationships/hyperlink" Target="https://www.un.org/development/desa" TargetMode="Externa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hyperlink" Target="https://www.legislation.gov.uk/ukpga/2014/23/contents/enacted" TargetMode="External"/><Relationship Id="rId11" Type="http://schemas.openxmlformats.org/officeDocument/2006/relationships/hyperlink" Target="https://www.scie.org.uk/" TargetMode="External"/><Relationship Id="rId5" Type="http://schemas.openxmlformats.org/officeDocument/2006/relationships/hyperlink" Target="https://www.bgs.org.uk/" TargetMode="External"/><Relationship Id="rId10" Type="http://schemas.openxmlformats.org/officeDocument/2006/relationships/hyperlink" Target="https://www.ons.gov.uk/" TargetMode="External"/><Relationship Id="rId4" Type="http://schemas.openxmlformats.org/officeDocument/2006/relationships/hyperlink" Target="https://www.ageuk.org.uk/" TargetMode="External"/><Relationship Id="rId9" Type="http://schemas.openxmlformats.org/officeDocument/2006/relationships/hyperlink" Target="https://www.longtermplan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2AF35-1CD4-FE07-15A6-2136AE3F6F4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01660" y="367643"/>
            <a:ext cx="11604394" cy="782424"/>
          </a:xfrm>
        </p:spPr>
        <p:txBody>
          <a:bodyPr>
            <a:noAutofit/>
          </a:bodyPr>
          <a:lstStyle/>
          <a:p>
            <a:pPr lvl="0"/>
            <a:r>
              <a:rPr lang="en-US" sz="3200" b="1" u="sng">
                <a:latin typeface="Arial" pitchFamily="34"/>
                <a:cs typeface="Arial" pitchFamily="34"/>
              </a:rPr>
              <a:t>Representations of Ageing, Ageism, and Frailty in UK Care</a:t>
            </a:r>
            <a:endParaRPr lang="en-GB" sz="3200" b="1" u="sng">
              <a:latin typeface="Arial" pitchFamily="34"/>
              <a:cs typeface="Arial" pitchFamily="34"/>
            </a:endParaRPr>
          </a:p>
        </p:txBody>
      </p:sp>
      <p:pic>
        <p:nvPicPr>
          <p:cNvPr id="3" name="Picture 4" descr="A person in a wheelchair talking to a young person&#10;&#10;AI-generated content may be incorrect.">
            <a:extLst>
              <a:ext uri="{FF2B5EF4-FFF2-40B4-BE49-F238E27FC236}">
                <a16:creationId xmlns:a16="http://schemas.microsoft.com/office/drawing/2014/main" id="{2E20CA20-6354-2560-4E61-418AE60AA2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9704" y="1357463"/>
            <a:ext cx="6699909" cy="478881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E0A272A2-8F0D-54A3-5067-576569EA2E4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68200" y="2564087"/>
            <a:ext cx="3939207" cy="3582189"/>
          </a:xfrm>
        </p:spPr>
        <p:txBody>
          <a:bodyPr anchorCtr="0"/>
          <a:lstStyle/>
          <a:p>
            <a:pPr lvl="0" algn="l">
              <a:lnSpc>
                <a:spcPct val="80000"/>
              </a:lnSpc>
            </a:pPr>
            <a:endParaRPr lang="en-US" sz="1700">
              <a:latin typeface="Arial" pitchFamily="34"/>
              <a:cs typeface="Arial" pitchFamily="34"/>
            </a:endParaRPr>
          </a:p>
          <a:p>
            <a:pPr lvl="0" algn="l">
              <a:lnSpc>
                <a:spcPct val="80000"/>
              </a:lnSpc>
            </a:pPr>
            <a:endParaRPr lang="en-US" sz="1700">
              <a:latin typeface="Arial" pitchFamily="34"/>
              <a:cs typeface="Arial" pitchFamily="34"/>
            </a:endParaRPr>
          </a:p>
          <a:p>
            <a:pPr lvl="0" algn="l">
              <a:lnSpc>
                <a:spcPct val="80000"/>
              </a:lnSpc>
            </a:pPr>
            <a:endParaRPr lang="en-US" sz="1700">
              <a:latin typeface="Arial" pitchFamily="34"/>
              <a:cs typeface="Arial" pitchFamily="34"/>
            </a:endParaRPr>
          </a:p>
          <a:p>
            <a:pPr lvl="0" algn="l">
              <a:lnSpc>
                <a:spcPct val="80000"/>
              </a:lnSpc>
            </a:pPr>
            <a:endParaRPr lang="en-US" sz="1700">
              <a:latin typeface="Arial" pitchFamily="34"/>
              <a:cs typeface="Arial" pitchFamily="34"/>
            </a:endParaRPr>
          </a:p>
          <a:p>
            <a:pPr lvl="0" algn="l">
              <a:lnSpc>
                <a:spcPct val="80000"/>
              </a:lnSpc>
            </a:pPr>
            <a:endParaRPr lang="en-US" sz="1700">
              <a:latin typeface="Arial" pitchFamily="34"/>
              <a:cs typeface="Arial" pitchFamily="34"/>
            </a:endParaRPr>
          </a:p>
          <a:p>
            <a:pPr lvl="0" algn="l">
              <a:lnSpc>
                <a:spcPct val="80000"/>
              </a:lnSpc>
            </a:pPr>
            <a:r>
              <a:rPr lang="en-US" sz="1600" b="1">
                <a:latin typeface="Arial" pitchFamily="34"/>
                <a:cs typeface="Arial" pitchFamily="34"/>
              </a:rPr>
              <a:t>Harwinder Kaur</a:t>
            </a:r>
          </a:p>
          <a:p>
            <a:pPr lvl="0" algn="l">
              <a:lnSpc>
                <a:spcPct val="80000"/>
              </a:lnSpc>
            </a:pPr>
            <a:r>
              <a:rPr lang="en-US" sz="1600" b="1">
                <a:latin typeface="Arial" pitchFamily="34"/>
                <a:cs typeface="Arial" pitchFamily="34"/>
              </a:rPr>
              <a:t>Student ID: 2245630</a:t>
            </a:r>
          </a:p>
          <a:p>
            <a:pPr lvl="0" algn="l">
              <a:lnSpc>
                <a:spcPct val="80000"/>
              </a:lnSpc>
            </a:pPr>
            <a:r>
              <a:rPr lang="en-US" sz="1600" b="1">
                <a:latin typeface="Arial" pitchFamily="34"/>
                <a:cs typeface="Arial" pitchFamily="34"/>
              </a:rPr>
              <a:t>Module Code: BMHP6027</a:t>
            </a:r>
          </a:p>
          <a:p>
            <a:pPr lvl="0" algn="l">
              <a:lnSpc>
                <a:spcPct val="80000"/>
              </a:lnSpc>
            </a:pPr>
            <a:r>
              <a:rPr lang="en-US" sz="1600" b="1">
                <a:latin typeface="Arial" pitchFamily="34"/>
                <a:cs typeface="Arial" pitchFamily="34"/>
              </a:rPr>
              <a:t>Module: Empowering the Older Person</a:t>
            </a:r>
          </a:p>
          <a:p>
            <a:pPr lvl="0" algn="l">
              <a:lnSpc>
                <a:spcPct val="80000"/>
              </a:lnSpc>
            </a:pPr>
            <a:r>
              <a:rPr lang="en-US" sz="1600" b="1">
                <a:latin typeface="Arial" pitchFamily="34"/>
                <a:cs typeface="Arial" pitchFamily="34"/>
              </a:rPr>
              <a:t>Date: 26 Oct 2026 </a:t>
            </a:r>
          </a:p>
          <a:p>
            <a:pPr lvl="0" algn="l">
              <a:lnSpc>
                <a:spcPct val="80000"/>
              </a:lnSpc>
            </a:pPr>
            <a:r>
              <a:rPr lang="en-US" sz="1600" b="1">
                <a:latin typeface="Arial" pitchFamily="34"/>
                <a:cs typeface="Arial" pitchFamily="34"/>
              </a:rPr>
              <a:t>Lecturer: Zakiyyah Ahmed</a:t>
            </a:r>
          </a:p>
          <a:p>
            <a:pPr lvl="0">
              <a:lnSpc>
                <a:spcPct val="80000"/>
              </a:lnSpc>
            </a:pPr>
            <a:endParaRPr lang="en-GB" sz="2000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2A37A352-689D-18FD-9663-0A41ED4F9DF5}"/>
              </a:ext>
            </a:extLst>
          </p:cNvPr>
          <p:cNvSpPr txBox="1"/>
          <p:nvPr/>
        </p:nvSpPr>
        <p:spPr>
          <a:xfrm>
            <a:off x="7365821" y="6230557"/>
            <a:ext cx="4930216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https://www.bsmhft.nhs.uk/our-services/older-adult-services/</a:t>
            </a:r>
          </a:p>
        </p:txBody>
      </p:sp>
      <p:pic>
        <p:nvPicPr>
          <p:cNvPr id="6" name="Audio 38">
            <a:extLst>
              <a:ext uri="{FF2B5EF4-FFF2-40B4-BE49-F238E27FC236}">
                <a16:creationId xmlns:a16="http://schemas.microsoft.com/office/drawing/2014/main" id="{4089725F-684A-FB4B-4505-0F08EB4236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769"/>
    </mc:Choice>
    <mc:Fallback>
      <p:transition spd="slow" advTm="46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769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284B6-5BE0-25C1-EDB8-D48F191A42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6342" y="385191"/>
            <a:ext cx="10515600" cy="315906"/>
          </a:xfrm>
        </p:spPr>
        <p:txBody>
          <a:bodyPr anchorCtr="1"/>
          <a:lstStyle/>
          <a:p>
            <a:pPr lvl="0" algn="ctr"/>
            <a:r>
              <a:rPr lang="en-GB" sz="2900" b="1" u="sng">
                <a:latin typeface="Arial" pitchFamily="34"/>
                <a:cs typeface="Arial" pitchFamily="34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D37B6-9ECB-CEC0-7703-2377CCBE81D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5926" y="2988295"/>
            <a:ext cx="11387580" cy="3484513"/>
          </a:xfrm>
        </p:spPr>
        <p:txBody>
          <a:bodyPr>
            <a:noAutofit/>
          </a:bodyPr>
          <a:lstStyle/>
          <a:p>
            <a:pPr lvl="0" algn="just">
              <a:lnSpc>
                <a:spcPct val="120000"/>
              </a:lnSpc>
            </a:pPr>
            <a:r>
              <a:rPr lang="en-US" sz="1400">
                <a:latin typeface="Arial" pitchFamily="34"/>
                <a:cs typeface="Arial" pitchFamily="34"/>
              </a:rPr>
              <a:t>Overview of what the presentation will cover</a:t>
            </a:r>
          </a:p>
          <a:p>
            <a:pPr lvl="0" algn="just">
              <a:lnSpc>
                <a:spcPct val="120000"/>
              </a:lnSpc>
            </a:pPr>
            <a:r>
              <a:rPr lang="en-US" sz="1400">
                <a:latin typeface="Arial" pitchFamily="34"/>
                <a:cs typeface="Arial" pitchFamily="34"/>
              </a:rPr>
              <a:t>Meaning of ageing: biological and social changes</a:t>
            </a:r>
          </a:p>
          <a:p>
            <a:pPr lvl="0" algn="just">
              <a:lnSpc>
                <a:spcPct val="120000"/>
              </a:lnSpc>
            </a:pPr>
            <a:r>
              <a:rPr lang="en-US" sz="1400">
                <a:latin typeface="Arial" pitchFamily="34"/>
                <a:cs typeface="Arial" pitchFamily="34"/>
              </a:rPr>
              <a:t>Focus areas:</a:t>
            </a:r>
          </a:p>
          <a:p>
            <a:pPr lvl="0" algn="just">
              <a:lnSpc>
                <a:spcPct val="120000"/>
              </a:lnSpc>
            </a:pPr>
            <a:r>
              <a:rPr lang="en-US" sz="1400">
                <a:latin typeface="Arial" pitchFamily="34"/>
                <a:cs typeface="Arial" pitchFamily="34"/>
              </a:rPr>
              <a:t>Ageing theories</a:t>
            </a:r>
          </a:p>
          <a:p>
            <a:pPr lvl="0" algn="just">
              <a:lnSpc>
                <a:spcPct val="120000"/>
              </a:lnSpc>
            </a:pPr>
            <a:r>
              <a:rPr lang="en-US" sz="1400">
                <a:latin typeface="Arial" pitchFamily="34"/>
                <a:cs typeface="Arial" pitchFamily="34"/>
              </a:rPr>
              <a:t>UK policy and legislation</a:t>
            </a:r>
          </a:p>
          <a:p>
            <a:pPr lvl="0" algn="just">
              <a:lnSpc>
                <a:spcPct val="120000"/>
              </a:lnSpc>
            </a:pPr>
            <a:r>
              <a:rPr lang="en-US" sz="1400">
                <a:latin typeface="Arial" pitchFamily="34"/>
                <a:cs typeface="Arial" pitchFamily="34"/>
              </a:rPr>
              <a:t>Care services and challenges</a:t>
            </a:r>
          </a:p>
          <a:p>
            <a:pPr lvl="0" algn="just">
              <a:lnSpc>
                <a:spcPct val="120000"/>
              </a:lnSpc>
            </a:pPr>
            <a:r>
              <a:rPr lang="en-US" sz="1400">
                <a:latin typeface="Arial" pitchFamily="34"/>
                <a:cs typeface="Arial" pitchFamily="34"/>
              </a:rPr>
              <a:t>Recommendations for improvement</a:t>
            </a:r>
          </a:p>
          <a:p>
            <a:pPr lvl="0" algn="just">
              <a:lnSpc>
                <a:spcPct val="120000"/>
              </a:lnSpc>
            </a:pPr>
            <a:r>
              <a:rPr lang="en-US" sz="1400">
                <a:latin typeface="Arial" pitchFamily="34"/>
                <a:cs typeface="Arial" pitchFamily="34"/>
              </a:rPr>
              <a:t>Importance of the growing older population in the UK</a:t>
            </a:r>
          </a:p>
        </p:txBody>
      </p:sp>
      <p:pic>
        <p:nvPicPr>
          <p:cNvPr id="4" name="Picture 4" descr="A close-up of a doctor's hands&#10;&#10;AI-generated content may be incorrect.">
            <a:extLst>
              <a:ext uri="{FF2B5EF4-FFF2-40B4-BE49-F238E27FC236}">
                <a16:creationId xmlns:a16="http://schemas.microsoft.com/office/drawing/2014/main" id="{DCB89478-4C46-A9C8-3581-952E375D06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342" y="911263"/>
            <a:ext cx="10181213" cy="174709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795E761E-A72F-4466-9415-8AEF815CE159}"/>
              </a:ext>
            </a:extLst>
          </p:cNvPr>
          <p:cNvSpPr txBox="1"/>
          <p:nvPr/>
        </p:nvSpPr>
        <p:spPr>
          <a:xfrm>
            <a:off x="5483848" y="2658361"/>
            <a:ext cx="5781806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https://www.stonebridge.uk.com/blog/distance-learning/what-is-health-and-social-care-or/</a:t>
            </a:r>
          </a:p>
        </p:txBody>
      </p:sp>
      <p:pic>
        <p:nvPicPr>
          <p:cNvPr id="6" name="Audio 18">
            <a:extLst>
              <a:ext uri="{FF2B5EF4-FFF2-40B4-BE49-F238E27FC236}">
                <a16:creationId xmlns:a16="http://schemas.microsoft.com/office/drawing/2014/main" id="{6E319286-21C1-D674-1DDB-B06DD11F1F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238"/>
    </mc:Choice>
    <mc:Fallback>
      <p:transition spd="slow" advTm="42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38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E870A-8778-745F-40B7-1A0A49BC477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US" sz="3600" b="1" u="sng">
                <a:latin typeface="Arial" pitchFamily="34"/>
                <a:cs typeface="Arial" pitchFamily="34"/>
              </a:rPr>
              <a:t>WHAT IS AGEING (BIOLOGICAL &amp; SOCIAL)</a:t>
            </a:r>
            <a:endParaRPr lang="en-GB" sz="3600" b="1" u="sng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A7D1C-58B8-A6CB-0FD5-D6826BF847E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385736"/>
            <a:ext cx="10332564" cy="5107125"/>
          </a:xfrm>
        </p:spPr>
        <p:txBody>
          <a:bodyPr/>
          <a:lstStyle/>
          <a:p>
            <a:pPr marL="0" lvl="0" indent="0" algn="just">
              <a:lnSpc>
                <a:spcPct val="150000"/>
              </a:lnSpc>
              <a:buNone/>
            </a:pPr>
            <a:endParaRPr lang="en-US" sz="2000" b="1" u="sng">
              <a:latin typeface="Arial" pitchFamily="34"/>
              <a:cs typeface="Arial" pitchFamily="34"/>
            </a:endParaRPr>
          </a:p>
          <a:p>
            <a:pPr lvl="0" algn="just">
              <a:lnSpc>
                <a:spcPct val="150000"/>
              </a:lnSpc>
            </a:pPr>
            <a:r>
              <a:rPr lang="en-US" sz="2000" b="1">
                <a:latin typeface="Arial" pitchFamily="34"/>
                <a:cs typeface="Arial" pitchFamily="34"/>
              </a:rPr>
              <a:t>Biological ageing</a:t>
            </a:r>
            <a:r>
              <a:rPr lang="en-US" sz="2000">
                <a:latin typeface="Arial" pitchFamily="34"/>
                <a:cs typeface="Arial" pitchFamily="34"/>
              </a:rPr>
              <a:t> refers to physical changes as people get older; their cells and organs weaken, affecting strength, health, and energy (Rowe and Kahn, 1997; ONS, 2023).</a:t>
            </a:r>
          </a:p>
          <a:p>
            <a:pPr lvl="0" algn="just">
              <a:lnSpc>
                <a:spcPct val="150000"/>
              </a:lnSpc>
            </a:pPr>
            <a:r>
              <a:rPr lang="en-US" sz="2000" b="1">
                <a:latin typeface="Arial" pitchFamily="34"/>
                <a:cs typeface="Arial" pitchFamily="34"/>
              </a:rPr>
              <a:t>Social ageing </a:t>
            </a:r>
            <a:r>
              <a:rPr lang="en-US" sz="2000">
                <a:latin typeface="Arial" pitchFamily="34"/>
                <a:cs typeface="Arial" pitchFamily="34"/>
              </a:rPr>
              <a:t>is about people’s changing roles and identities. Retirement, role shifts within the family, and reduced social networks can all influence this stage (Phillipson, 2013; Gilleard and Higgs, 2000).</a:t>
            </a:r>
          </a:p>
          <a:p>
            <a:pPr lvl="0" algn="just">
              <a:lnSpc>
                <a:spcPct val="150000"/>
              </a:lnSpc>
            </a:pPr>
            <a:r>
              <a:rPr lang="en-US" sz="2000" b="1">
                <a:latin typeface="Arial" pitchFamily="34"/>
                <a:cs typeface="Arial" pitchFamily="34"/>
              </a:rPr>
              <a:t>Ageing</a:t>
            </a:r>
            <a:r>
              <a:rPr lang="en-US" sz="2000">
                <a:latin typeface="Arial" pitchFamily="34"/>
                <a:cs typeface="Arial" pitchFamily="34"/>
              </a:rPr>
              <a:t> is not the same for everyone it varies depending on health, lifestyle, and available support (ONS, 2023).</a:t>
            </a:r>
          </a:p>
        </p:txBody>
      </p:sp>
      <p:pic>
        <p:nvPicPr>
          <p:cNvPr id="4" name="Audio 10">
            <a:extLst>
              <a:ext uri="{FF2B5EF4-FFF2-40B4-BE49-F238E27FC236}">
                <a16:creationId xmlns:a16="http://schemas.microsoft.com/office/drawing/2014/main" id="{21F65BD9-A5E6-5544-961C-5185787741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450"/>
    </mc:Choice>
    <mc:Fallback>
      <p:transition spd="slow" advTm="564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450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5DC61-63F8-BFB2-CE49-AC54A8491E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643536"/>
          </a:xfrm>
        </p:spPr>
        <p:txBody>
          <a:bodyPr anchorCtr="1"/>
          <a:lstStyle/>
          <a:p>
            <a:pPr lvl="0" algn="ctr"/>
            <a:r>
              <a:rPr lang="en-GB" sz="4000" b="1" u="sng">
                <a:latin typeface="Arial" pitchFamily="34"/>
                <a:cs typeface="Arial" pitchFamily="34"/>
              </a:rPr>
              <a:t>THEORIES OF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0555F-307D-2B9D-6599-B162014A5D3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432873"/>
            <a:ext cx="10515600" cy="4939643"/>
          </a:xfrm>
        </p:spPr>
        <p:txBody>
          <a:bodyPr>
            <a:noAutofit/>
          </a:bodyPr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en-US" sz="1800" b="1" u="sng">
                <a:latin typeface="Arial" pitchFamily="34"/>
                <a:cs typeface="Arial" pitchFamily="34"/>
              </a:rPr>
              <a:t>Disengagement Theory</a:t>
            </a:r>
          </a:p>
          <a:p>
            <a:pPr lvl="0" algn="just">
              <a:lnSpc>
                <a:spcPct val="150000"/>
              </a:lnSpc>
            </a:pPr>
            <a:r>
              <a:rPr lang="en-US" sz="1800">
                <a:latin typeface="Arial" pitchFamily="34"/>
                <a:cs typeface="Arial" pitchFamily="34"/>
              </a:rPr>
              <a:t>Older people slowly withdraw from society (Katz, 1996)</a:t>
            </a:r>
          </a:p>
          <a:p>
            <a:pPr lvl="0" algn="just">
              <a:lnSpc>
                <a:spcPct val="150000"/>
              </a:lnSpc>
            </a:pPr>
            <a:r>
              <a:rPr lang="en-US" sz="1800">
                <a:latin typeface="Arial" pitchFamily="34"/>
                <a:cs typeface="Arial" pitchFamily="34"/>
              </a:rPr>
              <a:t>Criticised for being outdated (Phillipson, 2013)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1800" b="1" u="sng">
                <a:latin typeface="Arial" pitchFamily="34"/>
                <a:cs typeface="Arial" pitchFamily="34"/>
              </a:rPr>
              <a:t>Activity Theory</a:t>
            </a:r>
          </a:p>
          <a:p>
            <a:pPr lvl="0" algn="just">
              <a:lnSpc>
                <a:spcPct val="150000"/>
              </a:lnSpc>
            </a:pPr>
            <a:r>
              <a:rPr lang="en-US" sz="1800">
                <a:latin typeface="Arial" pitchFamily="34"/>
                <a:cs typeface="Arial" pitchFamily="34"/>
              </a:rPr>
              <a:t>Staying active and involved leads to better ageing (Rowe and Kahn, 1997)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1800" b="1" u="sng">
                <a:latin typeface="Arial" pitchFamily="34"/>
                <a:cs typeface="Arial" pitchFamily="34"/>
              </a:rPr>
              <a:t>Continuity Theory</a:t>
            </a:r>
          </a:p>
          <a:p>
            <a:pPr lvl="0" algn="just">
              <a:lnSpc>
                <a:spcPct val="150000"/>
              </a:lnSpc>
            </a:pPr>
            <a:r>
              <a:rPr lang="en-US" sz="1800">
                <a:latin typeface="Arial" pitchFamily="34"/>
                <a:cs typeface="Arial" pitchFamily="34"/>
              </a:rPr>
              <a:t>Older people keep habits, roles, and lifestyles from earlier life (Phillipson, 2013)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1800" b="1" u="sng">
                <a:latin typeface="Arial" pitchFamily="34"/>
                <a:cs typeface="Arial" pitchFamily="34"/>
              </a:rPr>
              <a:t>Life Course Perspective</a:t>
            </a:r>
          </a:p>
          <a:p>
            <a:pPr lvl="0" algn="just">
              <a:lnSpc>
                <a:spcPct val="150000"/>
              </a:lnSpc>
            </a:pPr>
            <a:r>
              <a:rPr lang="en-US" sz="1800">
                <a:latin typeface="Arial" pitchFamily="34"/>
                <a:cs typeface="Arial" pitchFamily="34"/>
              </a:rPr>
              <a:t>Earlier life experiences affect ageing later on (Katz, 1996; Phillipson, 2013)</a:t>
            </a:r>
          </a:p>
        </p:txBody>
      </p:sp>
      <p:pic>
        <p:nvPicPr>
          <p:cNvPr id="4" name="Audio 8">
            <a:extLst>
              <a:ext uri="{FF2B5EF4-FFF2-40B4-BE49-F238E27FC236}">
                <a16:creationId xmlns:a16="http://schemas.microsoft.com/office/drawing/2014/main" id="{54FEA7D6-98D8-9F3E-83FB-C480C571E7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728"/>
    </mc:Choice>
    <mc:Fallback>
      <p:transition spd="slow" advTm="66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28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54A7C93-FE85-6354-CF9B-89F40BEDC0A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300898"/>
            <a:ext cx="10515600" cy="4977353"/>
          </a:xfrm>
        </p:spPr>
        <p:txBody>
          <a:bodyPr/>
          <a:lstStyle/>
          <a:p>
            <a:pPr lvl="0">
              <a:lnSpc>
                <a:spcPct val="130000"/>
              </a:lnSpc>
              <a:buNone/>
            </a:pPr>
            <a:r>
              <a:rPr lang="en-US" sz="1600" b="1">
                <a:latin typeface="Arial" pitchFamily="34"/>
                <a:cs typeface="Arial" pitchFamily="34"/>
              </a:rPr>
              <a:t>Care Act 2014</a:t>
            </a:r>
            <a:endParaRPr lang="en-US" sz="1600">
              <a:latin typeface="Arial" pitchFamily="34"/>
              <a:cs typeface="Arial" pitchFamily="34"/>
            </a:endParaRPr>
          </a:p>
          <a:p>
            <a:pPr lvl="0">
              <a:lnSpc>
                <a:spcPct val="130000"/>
              </a:lnSpc>
            </a:pPr>
            <a:r>
              <a:rPr lang="en-US" sz="1600">
                <a:latin typeface="Arial" pitchFamily="34"/>
                <a:cs typeface="Arial" pitchFamily="34"/>
              </a:rPr>
              <a:t>Focuses on wellbeing, personalisation, and independence.</a:t>
            </a:r>
          </a:p>
          <a:p>
            <a:pPr lvl="0">
              <a:lnSpc>
                <a:spcPct val="130000"/>
              </a:lnSpc>
            </a:pPr>
            <a:r>
              <a:rPr lang="en-US" sz="1600">
                <a:latin typeface="Arial" pitchFamily="34"/>
                <a:cs typeface="Arial" pitchFamily="34"/>
              </a:rPr>
              <a:t>Gives older people more choice and control over their care (Department of Health and Social Care, 2014).</a:t>
            </a:r>
          </a:p>
          <a:p>
            <a:pPr lvl="0">
              <a:lnSpc>
                <a:spcPct val="130000"/>
              </a:lnSpc>
              <a:buNone/>
            </a:pPr>
            <a:r>
              <a:rPr lang="en-US" sz="1600" b="1">
                <a:latin typeface="Arial" pitchFamily="34"/>
                <a:cs typeface="Arial" pitchFamily="34"/>
              </a:rPr>
              <a:t>Equality Act 2010</a:t>
            </a:r>
            <a:endParaRPr lang="en-US" sz="1600">
              <a:latin typeface="Arial" pitchFamily="34"/>
              <a:cs typeface="Arial" pitchFamily="34"/>
            </a:endParaRPr>
          </a:p>
          <a:p>
            <a:pPr lvl="0">
              <a:lnSpc>
                <a:spcPct val="130000"/>
              </a:lnSpc>
            </a:pPr>
            <a:r>
              <a:rPr lang="en-US" sz="1600">
                <a:latin typeface="Arial" pitchFamily="34"/>
                <a:cs typeface="Arial" pitchFamily="34"/>
              </a:rPr>
              <a:t>Protects individuals from age discrimination in services, employment, and society (Equality and Human Rights Commission, 2010).</a:t>
            </a:r>
          </a:p>
          <a:p>
            <a:pPr lvl="0">
              <a:lnSpc>
                <a:spcPct val="130000"/>
              </a:lnSpc>
              <a:buNone/>
            </a:pPr>
            <a:r>
              <a:rPr lang="en-US" sz="1600" b="1">
                <a:latin typeface="Arial" pitchFamily="34"/>
                <a:cs typeface="Arial" pitchFamily="34"/>
              </a:rPr>
              <a:t>Human Rights Act 1998</a:t>
            </a:r>
            <a:endParaRPr lang="en-US" sz="1600">
              <a:latin typeface="Arial" pitchFamily="34"/>
              <a:cs typeface="Arial" pitchFamily="34"/>
            </a:endParaRPr>
          </a:p>
          <a:p>
            <a:pPr lvl="0">
              <a:lnSpc>
                <a:spcPct val="130000"/>
              </a:lnSpc>
            </a:pPr>
            <a:r>
              <a:rPr lang="en-US" sz="1600">
                <a:latin typeface="Arial" pitchFamily="34"/>
                <a:cs typeface="Arial" pitchFamily="34"/>
              </a:rPr>
              <a:t>Safeguards fundamental rights such as dignity, respect, and freedom—essential within care settings (Human Rights Act, 1998).</a:t>
            </a:r>
          </a:p>
          <a:p>
            <a:pPr lvl="0">
              <a:lnSpc>
                <a:spcPct val="130000"/>
              </a:lnSpc>
              <a:buNone/>
            </a:pPr>
            <a:r>
              <a:rPr lang="en-US" sz="1600" b="1">
                <a:latin typeface="Arial" pitchFamily="34"/>
                <a:cs typeface="Arial" pitchFamily="34"/>
              </a:rPr>
              <a:t>NHS Long Term Plan (2019)</a:t>
            </a:r>
            <a:endParaRPr lang="en-US" sz="1600">
              <a:latin typeface="Arial" pitchFamily="34"/>
              <a:cs typeface="Arial" pitchFamily="34"/>
            </a:endParaRPr>
          </a:p>
          <a:p>
            <a:pPr lvl="0">
              <a:lnSpc>
                <a:spcPct val="130000"/>
              </a:lnSpc>
            </a:pPr>
            <a:r>
              <a:rPr lang="en-US" sz="1600">
                <a:latin typeface="Arial" pitchFamily="34"/>
                <a:cs typeface="Arial" pitchFamily="34"/>
              </a:rPr>
              <a:t>Promotes community-based care and aims to reduce hospital admissions for older adults (NHS England, 2019).</a:t>
            </a:r>
          </a:p>
          <a:p>
            <a:pPr lvl="0">
              <a:lnSpc>
                <a:spcPct val="70000"/>
              </a:lnSpc>
            </a:pPr>
            <a:endParaRPr lang="en-GB" sz="2200"/>
          </a:p>
        </p:txBody>
      </p:sp>
      <p:pic>
        <p:nvPicPr>
          <p:cNvPr id="3" name="Picture 4" descr="A yellow and black rectangular sign&#10;&#10;AI-generated content may be incorrect.">
            <a:extLst>
              <a:ext uri="{FF2B5EF4-FFF2-40B4-BE49-F238E27FC236}">
                <a16:creationId xmlns:a16="http://schemas.microsoft.com/office/drawing/2014/main" id="{CD654582-EBB2-31CB-933A-994A5AD8F7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248" y="-67958"/>
            <a:ext cx="11547838" cy="13688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Audio 8">
            <a:extLst>
              <a:ext uri="{FF2B5EF4-FFF2-40B4-BE49-F238E27FC236}">
                <a16:creationId xmlns:a16="http://schemas.microsoft.com/office/drawing/2014/main" id="{29DCD007-93B8-778B-B2E8-45B9212C97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14"/>
    </mc:Choice>
    <mc:Fallback>
      <p:transition spd="slow" advTm="53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14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657DC-FD9A-EA6A-4947-310835D8B4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605835"/>
          </a:xfrm>
        </p:spPr>
        <p:txBody>
          <a:bodyPr anchorCtr="1"/>
          <a:lstStyle/>
          <a:p>
            <a:pPr lvl="0" algn="ctr"/>
            <a:r>
              <a:rPr lang="en-US" sz="3600" b="1" u="sng">
                <a:latin typeface="Arial" pitchFamily="34"/>
                <a:cs typeface="Arial" pitchFamily="34"/>
              </a:rPr>
              <a:t>UK AGEING POPULATION: KEY STATISTICS</a:t>
            </a:r>
            <a:endParaRPr lang="en-GB" sz="3600" b="1" u="sng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DC3A7-4D47-60A6-D0CE-2163F20EB57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0256" y="1253770"/>
            <a:ext cx="7457663" cy="4923193"/>
          </a:xfrm>
        </p:spPr>
        <p:txBody>
          <a:bodyPr/>
          <a:lstStyle/>
          <a:p>
            <a:pPr lvl="0">
              <a:lnSpc>
                <a:spcPct val="130000"/>
              </a:lnSpc>
              <a:buFont typeface="Wingdings" pitchFamily="2"/>
              <a:buChar char="Ø"/>
            </a:pPr>
            <a:r>
              <a:rPr lang="en-US" sz="2200">
                <a:latin typeface="Arial" pitchFamily="34"/>
                <a:cs typeface="Arial" pitchFamily="34"/>
              </a:rPr>
              <a:t>There are now around </a:t>
            </a:r>
            <a:r>
              <a:rPr lang="en-US" sz="2200" b="1">
                <a:latin typeface="Arial" pitchFamily="34"/>
                <a:cs typeface="Arial" pitchFamily="34"/>
              </a:rPr>
              <a:t>11 million people aged 65 and over</a:t>
            </a:r>
            <a:r>
              <a:rPr lang="en-US" sz="2200">
                <a:latin typeface="Arial" pitchFamily="34"/>
                <a:cs typeface="Arial" pitchFamily="34"/>
              </a:rPr>
              <a:t>, representing about </a:t>
            </a:r>
            <a:r>
              <a:rPr lang="en-US" sz="2200" b="1">
                <a:latin typeface="Arial" pitchFamily="34"/>
                <a:cs typeface="Arial" pitchFamily="34"/>
              </a:rPr>
              <a:t>19%</a:t>
            </a:r>
            <a:r>
              <a:rPr lang="en-US" sz="2200">
                <a:latin typeface="Arial" pitchFamily="34"/>
                <a:cs typeface="Arial" pitchFamily="34"/>
              </a:rPr>
              <a:t> of the UK population (ONS, 2023).</a:t>
            </a:r>
          </a:p>
          <a:p>
            <a:pPr lvl="0">
              <a:lnSpc>
                <a:spcPct val="130000"/>
              </a:lnSpc>
              <a:buFont typeface="Wingdings" pitchFamily="2"/>
              <a:buChar char="Ø"/>
            </a:pPr>
            <a:r>
              <a:rPr lang="en-US" sz="2200">
                <a:latin typeface="Arial" pitchFamily="34"/>
                <a:cs typeface="Arial" pitchFamily="34"/>
              </a:rPr>
              <a:t>The </a:t>
            </a:r>
            <a:r>
              <a:rPr lang="en-US" sz="2200" b="1">
                <a:latin typeface="Arial" pitchFamily="34"/>
                <a:cs typeface="Arial" pitchFamily="34"/>
              </a:rPr>
              <a:t>85+ age group</a:t>
            </a:r>
            <a:r>
              <a:rPr lang="en-US" sz="2200">
                <a:latin typeface="Arial" pitchFamily="34"/>
                <a:cs typeface="Arial" pitchFamily="34"/>
              </a:rPr>
              <a:t> is growing fastest and requires the most care.</a:t>
            </a:r>
          </a:p>
          <a:p>
            <a:pPr lvl="0">
              <a:lnSpc>
                <a:spcPct val="130000"/>
              </a:lnSpc>
              <a:buFont typeface="Wingdings" pitchFamily="2"/>
              <a:buChar char="Ø"/>
            </a:pPr>
            <a:r>
              <a:rPr lang="en-US" sz="2200">
                <a:latin typeface="Arial" pitchFamily="34"/>
                <a:cs typeface="Arial" pitchFamily="34"/>
              </a:rPr>
              <a:t>By </a:t>
            </a:r>
            <a:r>
              <a:rPr lang="en-US" sz="2200" b="1">
                <a:latin typeface="Arial" pitchFamily="34"/>
                <a:cs typeface="Arial" pitchFamily="34"/>
              </a:rPr>
              <a:t>2043</a:t>
            </a:r>
            <a:r>
              <a:rPr lang="en-US" sz="2200">
                <a:latin typeface="Arial" pitchFamily="34"/>
                <a:cs typeface="Arial" pitchFamily="34"/>
              </a:rPr>
              <a:t>, nearly one in four people will be over 65 (ONS, 2023; United Nations, 2020).</a:t>
            </a:r>
          </a:p>
          <a:p>
            <a:pPr lvl="0">
              <a:lnSpc>
                <a:spcPct val="130000"/>
              </a:lnSpc>
              <a:buFont typeface="Wingdings" pitchFamily="2"/>
              <a:buChar char="Ø"/>
            </a:pPr>
            <a:r>
              <a:rPr lang="en-US" sz="2200">
                <a:latin typeface="Arial" pitchFamily="34"/>
                <a:cs typeface="Arial" pitchFamily="34"/>
              </a:rPr>
              <a:t>This trend increases pressure on health and social care, demanding stronger planning and funding (Age UK, 2023).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924DF7-F4F7-D078-72AF-269A312775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6221" y="1253770"/>
            <a:ext cx="3795518" cy="49231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73E1689-2710-6433-9E4A-E29EA4C12BF6}"/>
              </a:ext>
            </a:extLst>
          </p:cNvPr>
          <p:cNvSpPr txBox="1"/>
          <p:nvPr/>
        </p:nvSpPr>
        <p:spPr>
          <a:xfrm>
            <a:off x="7956221" y="6158109"/>
            <a:ext cx="3853821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https://debatablelandsnewfrontiers.wordpress.com/2018/11/08/the-uk-population-is-aging/</a:t>
            </a:r>
          </a:p>
        </p:txBody>
      </p:sp>
      <p:pic>
        <p:nvPicPr>
          <p:cNvPr id="6" name="Audio 8">
            <a:extLst>
              <a:ext uri="{FF2B5EF4-FFF2-40B4-BE49-F238E27FC236}">
                <a16:creationId xmlns:a16="http://schemas.microsoft.com/office/drawing/2014/main" id="{E9259A1A-DF82-D038-E632-B4F2702D72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71"/>
    </mc:Choice>
    <mc:Fallback>
      <p:transition spd="slow" advTm="405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71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0C33C-7C26-8259-2ECD-1595C31D6D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418273"/>
          </a:xfrm>
        </p:spPr>
        <p:txBody>
          <a:bodyPr anchorCtr="1"/>
          <a:lstStyle/>
          <a:p>
            <a:pPr lvl="0" algn="ctr"/>
            <a:r>
              <a:rPr lang="en-GB" sz="4000" b="1" u="sng">
                <a:latin typeface="Arial" pitchFamily="34"/>
                <a:cs typeface="Arial" pitchFamily="34"/>
              </a:rPr>
              <a:t>Current Care &amp; Support (Overview)</a:t>
            </a:r>
          </a:p>
        </p:txBody>
      </p:sp>
      <p:pic>
        <p:nvPicPr>
          <p:cNvPr id="3" name="Picture 4" descr="A diagram of a care and support planning conversation&#10;&#10;AI-generated content may be incorrect.">
            <a:extLst>
              <a:ext uri="{FF2B5EF4-FFF2-40B4-BE49-F238E27FC236}">
                <a16:creationId xmlns:a16="http://schemas.microsoft.com/office/drawing/2014/main" id="{907EDA77-D31B-F2B4-8689-5D1CE15942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1575" y="1319753"/>
            <a:ext cx="3308811" cy="406654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B3E7E09-D415-153E-FD54-D772B5B8D0B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1619" y="1225488"/>
            <a:ext cx="7839955" cy="5005635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UK care involves the NHS, local councils, private providers, and charities, reflecting a collaborative model (Age UK, 2023).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The focus is now on community-based care, enabling older people to live at home longer (British Geriatrics Society, 2022).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Services include domiciliary care, residential and nursing homes, day centres, respite care, and palliative care (Age UK, 2023).</a:t>
            </a:r>
            <a:br>
              <a:rPr lang="en-US" sz="2000">
                <a:latin typeface="Arial" pitchFamily="34"/>
                <a:cs typeface="Arial" pitchFamily="34"/>
              </a:rPr>
            </a:br>
            <a:r>
              <a:rPr lang="en-US" sz="2000">
                <a:latin typeface="Arial" pitchFamily="34"/>
                <a:cs typeface="Arial" pitchFamily="34"/>
              </a:rPr>
              <a:t>The Care Act 2014 ensures care is personalised and prevention-focused (DHSC, 2014).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3071A3F2-C6F6-D9AC-B88D-3CCA0CE401FD}"/>
              </a:ext>
            </a:extLst>
          </p:cNvPr>
          <p:cNvSpPr txBox="1"/>
          <p:nvPr/>
        </p:nvSpPr>
        <p:spPr>
          <a:xfrm>
            <a:off x="8361575" y="5428271"/>
            <a:ext cx="3308811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https://www.benbeculamedicalpractice.co.uk/page1.aspx?p=2&amp;t=3</a:t>
            </a:r>
          </a:p>
        </p:txBody>
      </p:sp>
      <p:pic>
        <p:nvPicPr>
          <p:cNvPr id="6" name="Audio 8">
            <a:extLst>
              <a:ext uri="{FF2B5EF4-FFF2-40B4-BE49-F238E27FC236}">
                <a16:creationId xmlns:a16="http://schemas.microsoft.com/office/drawing/2014/main" id="{7F83EB92-BF59-B86B-247C-5B3BF70DB7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83"/>
    </mc:Choice>
    <mc:Fallback>
      <p:transition spd="slow" advTm="472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283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05455-A552-4A7A-A22D-760E848433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690673"/>
          </a:xfrm>
        </p:spPr>
        <p:txBody>
          <a:bodyPr anchorCtr="1"/>
          <a:lstStyle/>
          <a:p>
            <a:pPr lvl="0" algn="ctr"/>
            <a:r>
              <a:rPr lang="en-GB" sz="4000" b="1" u="sng"/>
              <a:t>DOMICILIARY CARE (HOME CARE)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2454F-0927-A6AF-FE73-9146BAF48C8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338608"/>
            <a:ext cx="10515600" cy="4838355"/>
          </a:xfrm>
        </p:spPr>
        <p:txBody>
          <a:bodyPr/>
          <a:lstStyle/>
          <a:p>
            <a:pPr lvl="0" algn="just">
              <a:lnSpc>
                <a:spcPct val="140000"/>
              </a:lnSpc>
              <a:buNone/>
            </a:pPr>
            <a:r>
              <a:rPr lang="en-US" sz="2400" b="1" u="sng">
                <a:latin typeface="Arial" pitchFamily="34"/>
                <a:cs typeface="Arial" pitchFamily="34"/>
              </a:rPr>
              <a:t>Strengths:</a:t>
            </a:r>
            <a:endParaRPr lang="en-US" sz="2400" u="sng">
              <a:latin typeface="Arial" pitchFamily="34"/>
              <a:cs typeface="Arial" pitchFamily="34"/>
            </a:endParaRPr>
          </a:p>
          <a:p>
            <a:pPr lvl="0" algn="just">
              <a:lnSpc>
                <a:spcPct val="140000"/>
              </a:lnSpc>
            </a:pPr>
            <a:r>
              <a:rPr lang="en-US" sz="2400">
                <a:latin typeface="Arial" pitchFamily="34"/>
                <a:cs typeface="Arial" pitchFamily="34"/>
              </a:rPr>
              <a:t>Promotes independence and comfort at home (Age UK, 2023; BGS, 2022).</a:t>
            </a:r>
          </a:p>
          <a:p>
            <a:pPr lvl="0" algn="just">
              <a:lnSpc>
                <a:spcPct val="140000"/>
              </a:lnSpc>
            </a:pPr>
            <a:r>
              <a:rPr lang="en-US" sz="2400">
                <a:latin typeface="Arial" pitchFamily="34"/>
                <a:cs typeface="Arial" pitchFamily="34"/>
              </a:rPr>
              <a:t>Reduces hospital admissions through regular monitoring (SCIE, 2022).</a:t>
            </a:r>
          </a:p>
          <a:p>
            <a:pPr lvl="0" algn="just">
              <a:lnSpc>
                <a:spcPct val="140000"/>
              </a:lnSpc>
              <a:buNone/>
            </a:pPr>
            <a:r>
              <a:rPr lang="en-US" sz="2400" b="1" u="sng">
                <a:latin typeface="Arial" pitchFamily="34"/>
                <a:cs typeface="Arial" pitchFamily="34"/>
              </a:rPr>
              <a:t>Limitations:</a:t>
            </a:r>
            <a:endParaRPr lang="en-US" sz="2400" u="sng">
              <a:latin typeface="Arial" pitchFamily="34"/>
              <a:cs typeface="Arial" pitchFamily="34"/>
            </a:endParaRPr>
          </a:p>
          <a:p>
            <a:pPr lvl="0" algn="just">
              <a:lnSpc>
                <a:spcPct val="140000"/>
              </a:lnSpc>
            </a:pPr>
            <a:r>
              <a:rPr lang="en-US" sz="2400">
                <a:latin typeface="Arial" pitchFamily="34"/>
                <a:cs typeface="Arial" pitchFamily="34"/>
              </a:rPr>
              <a:t>Workforce shortages and time pressures affect quality (Age UK, 2023).</a:t>
            </a:r>
          </a:p>
          <a:p>
            <a:pPr lvl="0" algn="just">
              <a:lnSpc>
                <a:spcPct val="140000"/>
              </a:lnSpc>
            </a:pPr>
            <a:r>
              <a:rPr lang="en-US" sz="2400">
                <a:latin typeface="Arial" pitchFamily="34"/>
                <a:cs typeface="Arial" pitchFamily="34"/>
              </a:rPr>
              <a:t>Regional inequalities lead to inconsistent care levels (BGS, 2022; SCIE, 2022).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/>
          </a:p>
        </p:txBody>
      </p:sp>
      <p:pic>
        <p:nvPicPr>
          <p:cNvPr id="4" name="Audio 5">
            <a:extLst>
              <a:ext uri="{FF2B5EF4-FFF2-40B4-BE49-F238E27FC236}">
                <a16:creationId xmlns:a16="http://schemas.microsoft.com/office/drawing/2014/main" id="{F13406E7-68FD-C581-E03E-4DDDCBDE22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572"/>
    </mc:Choice>
    <mc:Fallback>
      <p:transition spd="slow" advTm="38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72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D4377-E9BD-7B9D-4ABE-162EB39747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492706"/>
          </a:xfrm>
        </p:spPr>
        <p:txBody>
          <a:bodyPr anchorCtr="1"/>
          <a:lstStyle/>
          <a:p>
            <a:pPr lvl="0" algn="ctr"/>
            <a:r>
              <a:rPr lang="en-US" sz="4000" b="1" u="sng">
                <a:latin typeface="Arial" pitchFamily="34"/>
                <a:cs typeface="Arial" pitchFamily="34"/>
              </a:rPr>
              <a:t>Residential and Nursing Care</a:t>
            </a:r>
            <a:endParaRPr lang="en-GB" sz="4000" b="1" u="sng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BC4B7-4BC0-7A04-847A-FD92C9352E6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61113" y="1253770"/>
            <a:ext cx="7947589" cy="5239100"/>
          </a:xfrm>
        </p:spPr>
        <p:txBody>
          <a:bodyPr/>
          <a:lstStyle/>
          <a:p>
            <a:pPr lvl="0">
              <a:lnSpc>
                <a:spcPct val="140000"/>
              </a:lnSpc>
              <a:buNone/>
            </a:pPr>
            <a:r>
              <a:rPr lang="en-US" sz="2000" b="1" u="sng">
                <a:latin typeface="Arial" pitchFamily="34"/>
                <a:cs typeface="Arial" pitchFamily="34"/>
              </a:rPr>
              <a:t>Strengths:</a:t>
            </a:r>
            <a:endParaRPr lang="en-US" sz="2000" u="sng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2000">
                <a:latin typeface="Arial" pitchFamily="34"/>
                <a:cs typeface="Arial" pitchFamily="34"/>
              </a:rPr>
              <a:t>24-hour professional support (Age UK, 2023).</a:t>
            </a:r>
          </a:p>
          <a:p>
            <a:pPr lvl="0">
              <a:lnSpc>
                <a:spcPct val="140000"/>
              </a:lnSpc>
            </a:pPr>
            <a:r>
              <a:rPr lang="en-US" sz="2000">
                <a:latin typeface="Arial" pitchFamily="34"/>
                <a:cs typeface="Arial" pitchFamily="34"/>
              </a:rPr>
              <a:t>Reduces loneliness through social contact (BGS, 2022).</a:t>
            </a:r>
          </a:p>
          <a:p>
            <a:pPr lvl="0">
              <a:lnSpc>
                <a:spcPct val="140000"/>
              </a:lnSpc>
            </a:pPr>
            <a:r>
              <a:rPr lang="en-US" sz="2000">
                <a:latin typeface="Arial" pitchFamily="34"/>
                <a:cs typeface="Arial" pitchFamily="34"/>
              </a:rPr>
              <a:t>Specialist dementia and complex care available (Care Quality Commission, 2023).</a:t>
            </a:r>
          </a:p>
          <a:p>
            <a:pPr lvl="0">
              <a:lnSpc>
                <a:spcPct val="140000"/>
              </a:lnSpc>
              <a:buNone/>
            </a:pPr>
            <a:r>
              <a:rPr lang="en-US" sz="2000" b="1" u="sng">
                <a:latin typeface="Arial" pitchFamily="34"/>
                <a:cs typeface="Arial" pitchFamily="34"/>
              </a:rPr>
              <a:t>Limitations:</a:t>
            </a:r>
            <a:endParaRPr lang="en-US" sz="2000" u="sng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2000">
                <a:latin typeface="Arial" pitchFamily="34"/>
                <a:cs typeface="Arial" pitchFamily="34"/>
              </a:rPr>
              <a:t>High costs and staffing pressures reduce access (Age UK, 2023).</a:t>
            </a:r>
          </a:p>
          <a:p>
            <a:pPr lvl="0">
              <a:lnSpc>
                <a:spcPct val="140000"/>
              </a:lnSpc>
            </a:pPr>
            <a:r>
              <a:rPr lang="en-US" sz="2000">
                <a:latin typeface="Arial" pitchFamily="34"/>
                <a:cs typeface="Arial" pitchFamily="34"/>
              </a:rPr>
              <a:t>May reduce independence (BGS, 2022).</a:t>
            </a:r>
          </a:p>
          <a:p>
            <a:pPr lvl="0">
              <a:lnSpc>
                <a:spcPct val="140000"/>
              </a:lnSpc>
            </a:pPr>
            <a:r>
              <a:rPr lang="en-US" sz="2000">
                <a:latin typeface="Arial" pitchFamily="34"/>
                <a:cs typeface="Arial" pitchFamily="34"/>
              </a:rPr>
              <a:t>Care quality varies (CQC, 2023).</a:t>
            </a:r>
          </a:p>
          <a:p>
            <a:pPr lvl="0">
              <a:lnSpc>
                <a:spcPct val="60000"/>
              </a:lnSpc>
            </a:pPr>
            <a:endParaRPr lang="en-GB" sz="1700"/>
          </a:p>
        </p:txBody>
      </p:sp>
      <p:pic>
        <p:nvPicPr>
          <p:cNvPr id="4" name="Picture 4" descr="A building with cars parked in front of it&#10;&#10;AI-generated content may be incorrect.">
            <a:extLst>
              <a:ext uri="{FF2B5EF4-FFF2-40B4-BE49-F238E27FC236}">
                <a16:creationId xmlns:a16="http://schemas.microsoft.com/office/drawing/2014/main" id="{B432CF61-4890-E7F8-43C6-FFA139244E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7816" y="1178350"/>
            <a:ext cx="3143067" cy="475096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DA6922FE-32B9-6903-2F49-A96A65B839B8}"/>
              </a:ext>
            </a:extLst>
          </p:cNvPr>
          <p:cNvSpPr txBox="1"/>
          <p:nvPr/>
        </p:nvSpPr>
        <p:spPr>
          <a:xfrm>
            <a:off x="8493550" y="5930743"/>
            <a:ext cx="3237332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https://www.averyhealthcare.co.uk/care-homes/abbey-court/</a:t>
            </a:r>
          </a:p>
        </p:txBody>
      </p:sp>
      <p:pic>
        <p:nvPicPr>
          <p:cNvPr id="6" name="Audio 7">
            <a:extLst>
              <a:ext uri="{FF2B5EF4-FFF2-40B4-BE49-F238E27FC236}">
                <a16:creationId xmlns:a16="http://schemas.microsoft.com/office/drawing/2014/main" id="{DA8B03BF-9C08-20D9-9B76-33CCEAE99F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028"/>
    </mc:Choice>
    <mc:Fallback>
      <p:transition spd="slow" advTm="380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28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6EFE8-AB36-9B7A-A15C-8B0086E8E0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19783"/>
            <a:ext cx="10515600" cy="709528"/>
          </a:xfrm>
        </p:spPr>
        <p:txBody>
          <a:bodyPr anchorCtr="1"/>
          <a:lstStyle/>
          <a:p>
            <a:pPr lvl="0" algn="ctr"/>
            <a:r>
              <a:rPr lang="en-US" b="1" u="sng">
                <a:latin typeface="Arial" pitchFamily="34"/>
                <a:cs typeface="Arial" pitchFamily="34"/>
              </a:rPr>
              <a:t>Challenges for Older People</a:t>
            </a:r>
            <a:endParaRPr lang="en-GB" b="1" u="sng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3BFE7-90C7-F3D2-F97A-0F9F3FFE8D9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5353" y="1234915"/>
            <a:ext cx="8578388" cy="4906121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800" b="1">
                <a:latin typeface="Arial" pitchFamily="34"/>
                <a:cs typeface="Arial" pitchFamily="34"/>
              </a:rPr>
              <a:t>Physical health:</a:t>
            </a:r>
            <a:r>
              <a:rPr lang="en-US" sz="1800">
                <a:latin typeface="Arial" pitchFamily="34"/>
                <a:cs typeface="Arial" pitchFamily="34"/>
              </a:rPr>
              <a:t> Mobility, hearing, and chronic illness affect independence (BGS, 2022).</a:t>
            </a:r>
          </a:p>
          <a:p>
            <a:pPr lvl="0" algn="just">
              <a:lnSpc>
                <a:spcPct val="150000"/>
              </a:lnSpc>
            </a:pPr>
            <a:r>
              <a:rPr lang="en-US" sz="1800" b="1">
                <a:latin typeface="Arial" pitchFamily="34"/>
                <a:cs typeface="Arial" pitchFamily="34"/>
              </a:rPr>
              <a:t>Mental health:</a:t>
            </a:r>
            <a:r>
              <a:rPr lang="en-US" sz="1800">
                <a:latin typeface="Arial" pitchFamily="34"/>
                <a:cs typeface="Arial" pitchFamily="34"/>
              </a:rPr>
              <a:t> Dementia, depression, and loneliness limit participation (Age UK, 2023).</a:t>
            </a:r>
          </a:p>
          <a:p>
            <a:pPr lvl="0" algn="just">
              <a:lnSpc>
                <a:spcPct val="150000"/>
              </a:lnSpc>
            </a:pPr>
            <a:r>
              <a:rPr lang="en-US" sz="1800" b="1">
                <a:latin typeface="Arial" pitchFamily="34"/>
                <a:cs typeface="Arial" pitchFamily="34"/>
              </a:rPr>
              <a:t>Social barriers:</a:t>
            </a:r>
            <a:r>
              <a:rPr lang="en-US" sz="1800">
                <a:latin typeface="Arial" pitchFamily="34"/>
                <a:cs typeface="Arial" pitchFamily="34"/>
              </a:rPr>
              <a:t> Isolation and ageism restrict engagement (Age UK, 2023).</a:t>
            </a:r>
          </a:p>
          <a:p>
            <a:pPr lvl="0" algn="just">
              <a:lnSpc>
                <a:spcPct val="150000"/>
              </a:lnSpc>
            </a:pPr>
            <a:r>
              <a:rPr lang="en-US" sz="1800" b="1">
                <a:latin typeface="Arial" pitchFamily="34"/>
                <a:cs typeface="Arial" pitchFamily="34"/>
              </a:rPr>
              <a:t>Financial inequality:</a:t>
            </a:r>
            <a:r>
              <a:rPr lang="en-US" sz="1800">
                <a:latin typeface="Arial" pitchFamily="34"/>
                <a:cs typeface="Arial" pitchFamily="34"/>
              </a:rPr>
              <a:t> Unequal access to care (ONS, 2023).</a:t>
            </a:r>
          </a:p>
          <a:p>
            <a:pPr lvl="0" algn="just">
              <a:lnSpc>
                <a:spcPct val="150000"/>
              </a:lnSpc>
            </a:pPr>
            <a:r>
              <a:rPr lang="en-US" sz="1800" b="1">
                <a:latin typeface="Arial" pitchFamily="34"/>
                <a:cs typeface="Arial" pitchFamily="34"/>
              </a:rPr>
              <a:t>Policy-practice gap:</a:t>
            </a:r>
            <a:r>
              <a:rPr lang="en-US" sz="1800">
                <a:latin typeface="Arial" pitchFamily="34"/>
                <a:cs typeface="Arial" pitchFamily="34"/>
              </a:rPr>
              <a:t> Services often fail to meet policy goals (BGS, 2022).</a:t>
            </a:r>
          </a:p>
          <a:p>
            <a:pPr lvl="0" algn="just">
              <a:lnSpc>
                <a:spcPct val="150000"/>
              </a:lnSpc>
              <a:buNone/>
            </a:pPr>
            <a:r>
              <a:rPr lang="en-US" sz="1800">
                <a:latin typeface="Arial" pitchFamily="34"/>
                <a:cs typeface="Arial" pitchFamily="34"/>
              </a:rPr>
              <a:t>As Townsend (1981) argued, dependency can be created by how social policy structures support, not just by ageing itself.</a:t>
            </a:r>
          </a:p>
        </p:txBody>
      </p:sp>
      <p:pic>
        <p:nvPicPr>
          <p:cNvPr id="4" name="Picture 4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300711B9-1BC0-1525-5B51-4FFB865E5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6547" y="1234915"/>
            <a:ext cx="2705499" cy="45060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FE0ACEB4-15FF-8802-C0BB-2011BF48E277}"/>
              </a:ext>
            </a:extLst>
          </p:cNvPr>
          <p:cNvSpPr txBox="1"/>
          <p:nvPr/>
        </p:nvSpPr>
        <p:spPr>
          <a:xfrm>
            <a:off x="9266547" y="5740923"/>
            <a:ext cx="2705499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https://1community.org.uk/support-at-home/day-centre-service/</a:t>
            </a:r>
          </a:p>
        </p:txBody>
      </p:sp>
      <p:pic>
        <p:nvPicPr>
          <p:cNvPr id="6" name="Audio 7">
            <a:extLst>
              <a:ext uri="{FF2B5EF4-FFF2-40B4-BE49-F238E27FC236}">
                <a16:creationId xmlns:a16="http://schemas.microsoft.com/office/drawing/2014/main" id="{98B8850E-99D6-1DE9-86E3-130D510E3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508"/>
    </mc:Choice>
    <mc:Fallback>
      <p:transition spd="slow" advTm="37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08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62333-7259-B716-1720-AD434F4C84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586980"/>
          </a:xfrm>
        </p:spPr>
        <p:txBody>
          <a:bodyPr anchorCtr="1"/>
          <a:lstStyle/>
          <a:p>
            <a:pPr lvl="0" algn="ctr"/>
            <a:r>
              <a:rPr lang="en-US" sz="3600" b="1" u="sng">
                <a:latin typeface="Arial" pitchFamily="34"/>
                <a:cs typeface="Arial" pitchFamily="34"/>
              </a:rPr>
              <a:t>Linking Theory &amp; Policy to Practice</a:t>
            </a:r>
            <a:endParaRPr lang="en-GB" sz="3600" b="1" u="sng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15C88-9744-6127-8F98-6B76970899E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357463"/>
            <a:ext cx="10515600" cy="4819500"/>
          </a:xfrm>
        </p:spPr>
        <p:txBody>
          <a:bodyPr/>
          <a:lstStyle/>
          <a:p>
            <a:pPr marL="0" lvl="0" indent="0" algn="ctr">
              <a:lnSpc>
                <a:spcPct val="150000"/>
              </a:lnSpc>
              <a:buNone/>
            </a:pPr>
            <a:r>
              <a:rPr lang="en-US" sz="2200" b="1" u="sng">
                <a:latin typeface="Arial" pitchFamily="34"/>
                <a:cs typeface="Arial" pitchFamily="34"/>
              </a:rPr>
              <a:t>How Theory and Policy Shape Care Practice</a:t>
            </a:r>
          </a:p>
          <a:p>
            <a:pPr lvl="0" algn="just">
              <a:lnSpc>
                <a:spcPct val="140000"/>
              </a:lnSpc>
            </a:pPr>
            <a:r>
              <a:rPr lang="en-US" sz="2200" b="1">
                <a:latin typeface="Arial" pitchFamily="34"/>
                <a:cs typeface="Arial" pitchFamily="34"/>
              </a:rPr>
              <a:t>Activity theory</a:t>
            </a:r>
            <a:r>
              <a:rPr lang="en-US" sz="2200">
                <a:latin typeface="Arial" pitchFamily="34"/>
                <a:cs typeface="Arial" pitchFamily="34"/>
              </a:rPr>
              <a:t> supports community programmes that promote engagement (Katz, 1996).</a:t>
            </a:r>
          </a:p>
          <a:p>
            <a:pPr lvl="0" algn="just">
              <a:lnSpc>
                <a:spcPct val="140000"/>
              </a:lnSpc>
            </a:pPr>
            <a:r>
              <a:rPr lang="en-US" sz="2200" b="1">
                <a:latin typeface="Arial" pitchFamily="34"/>
                <a:cs typeface="Arial" pitchFamily="34"/>
              </a:rPr>
              <a:t>Continuity theory</a:t>
            </a:r>
            <a:r>
              <a:rPr lang="en-US" sz="2200">
                <a:latin typeface="Arial" pitchFamily="34"/>
                <a:cs typeface="Arial" pitchFamily="34"/>
              </a:rPr>
              <a:t> aligns with person-centred care (Katz, 1996).</a:t>
            </a:r>
          </a:p>
          <a:p>
            <a:pPr lvl="0" algn="just">
              <a:lnSpc>
                <a:spcPct val="140000"/>
              </a:lnSpc>
            </a:pPr>
            <a:r>
              <a:rPr lang="en-US" sz="2200" b="1">
                <a:latin typeface="Arial" pitchFamily="34"/>
                <a:cs typeface="Arial" pitchFamily="34"/>
              </a:rPr>
              <a:t>Care Act 2014</a:t>
            </a:r>
            <a:r>
              <a:rPr lang="en-US" sz="2200">
                <a:latin typeface="Arial" pitchFamily="34"/>
                <a:cs typeface="Arial" pitchFamily="34"/>
              </a:rPr>
              <a:t> prioritises independence (DHSC, 2014).</a:t>
            </a:r>
          </a:p>
          <a:p>
            <a:pPr lvl="0" algn="just">
              <a:lnSpc>
                <a:spcPct val="140000"/>
              </a:lnSpc>
            </a:pPr>
            <a:r>
              <a:rPr lang="en-US" sz="2200" b="1">
                <a:latin typeface="Arial" pitchFamily="34"/>
                <a:cs typeface="Arial" pitchFamily="34"/>
              </a:rPr>
              <a:t>Equality Act 2010</a:t>
            </a:r>
            <a:r>
              <a:rPr lang="en-US" sz="2200">
                <a:latin typeface="Arial" pitchFamily="34"/>
                <a:cs typeface="Arial" pitchFamily="34"/>
              </a:rPr>
              <a:t> ensures fairness (EHRC, 2010).</a:t>
            </a:r>
          </a:p>
          <a:p>
            <a:pPr lvl="0" algn="just">
              <a:lnSpc>
                <a:spcPct val="140000"/>
              </a:lnSpc>
            </a:pPr>
            <a:r>
              <a:rPr lang="en-US" sz="2200" b="1">
                <a:latin typeface="Arial" pitchFamily="34"/>
                <a:cs typeface="Arial" pitchFamily="34"/>
              </a:rPr>
              <a:t>NHS Long Term Plan</a:t>
            </a:r>
            <a:r>
              <a:rPr lang="en-US" sz="2200">
                <a:latin typeface="Arial" pitchFamily="34"/>
                <a:cs typeface="Arial" pitchFamily="34"/>
              </a:rPr>
              <a:t> supports community-based care (NHS England, 2019).</a:t>
            </a:r>
          </a:p>
          <a:p>
            <a:pPr lvl="0" algn="just">
              <a:lnSpc>
                <a:spcPct val="140000"/>
              </a:lnSpc>
              <a:buNone/>
            </a:pPr>
            <a:r>
              <a:rPr lang="en-US" sz="2200">
                <a:latin typeface="Arial" pitchFamily="34"/>
                <a:cs typeface="Arial" pitchFamily="34"/>
              </a:rPr>
              <a:t>These frameworks encourage independence, equality, and well-being.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600"/>
          </a:p>
        </p:txBody>
      </p:sp>
      <p:pic>
        <p:nvPicPr>
          <p:cNvPr id="4" name="Audio 5">
            <a:extLst>
              <a:ext uri="{FF2B5EF4-FFF2-40B4-BE49-F238E27FC236}">
                <a16:creationId xmlns:a16="http://schemas.microsoft.com/office/drawing/2014/main" id="{91B04DBA-06D0-C8DF-B8D0-805474AE3B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248"/>
    </mc:Choice>
    <mc:Fallback>
      <p:transition spd="slow" advTm="35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48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6435D-996D-E6E9-6DFF-B74E9631B8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643536"/>
          </a:xfrm>
        </p:spPr>
        <p:txBody>
          <a:bodyPr anchorCtr="1"/>
          <a:lstStyle/>
          <a:p>
            <a:pPr lvl="0" algn="ctr"/>
            <a:r>
              <a:rPr lang="en-US" sz="4000" b="1" u="sng">
                <a:latin typeface="Arial" pitchFamily="34"/>
                <a:cs typeface="Arial" pitchFamily="34"/>
              </a:rPr>
              <a:t>Technological Innovations in Elderly Care</a:t>
            </a:r>
            <a:endParaRPr lang="en-GB" sz="4000" b="1" u="sng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71C2F-C2BF-4ABD-9EB8-7CFACD6A31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20285" y="1366881"/>
            <a:ext cx="8063837" cy="4807677"/>
          </a:xfrm>
        </p:spPr>
        <p:txBody>
          <a:bodyPr/>
          <a:lstStyle/>
          <a:p>
            <a:pPr lvl="0" algn="just">
              <a:lnSpc>
                <a:spcPct val="140000"/>
              </a:lnSpc>
            </a:pPr>
            <a:r>
              <a:rPr lang="en-US" sz="2200" b="1">
                <a:latin typeface="Arial" pitchFamily="34"/>
                <a:cs typeface="Arial" pitchFamily="34"/>
              </a:rPr>
              <a:t>Telecare and remote monitoring:</a:t>
            </a:r>
            <a:r>
              <a:rPr lang="en-US" sz="2200">
                <a:latin typeface="Arial" pitchFamily="34"/>
                <a:cs typeface="Arial" pitchFamily="34"/>
              </a:rPr>
              <a:t> sensors, fall alarms, medication reminders (SCIE, 2022).</a:t>
            </a:r>
          </a:p>
          <a:p>
            <a:pPr lvl="0" algn="just">
              <a:lnSpc>
                <a:spcPct val="140000"/>
              </a:lnSpc>
            </a:pPr>
            <a:r>
              <a:rPr lang="en-US" sz="2200" b="1">
                <a:latin typeface="Arial" pitchFamily="34"/>
                <a:cs typeface="Arial" pitchFamily="34"/>
              </a:rPr>
              <a:t>Dementia tech:</a:t>
            </a:r>
            <a:r>
              <a:rPr lang="en-US" sz="2200">
                <a:latin typeface="Arial" pitchFamily="34"/>
                <a:cs typeface="Arial" pitchFamily="34"/>
              </a:rPr>
              <a:t> GPS and smart systems aid memory and safety (Age UK, 2023).</a:t>
            </a:r>
          </a:p>
          <a:p>
            <a:pPr lvl="0" algn="just">
              <a:lnSpc>
                <a:spcPct val="140000"/>
              </a:lnSpc>
            </a:pPr>
            <a:r>
              <a:rPr lang="en-US" sz="2200" b="1">
                <a:latin typeface="Arial" pitchFamily="34"/>
                <a:cs typeface="Arial" pitchFamily="34"/>
              </a:rPr>
              <a:t>Robotics and AI:</a:t>
            </a:r>
            <a:r>
              <a:rPr lang="en-US" sz="2200">
                <a:latin typeface="Arial" pitchFamily="34"/>
                <a:cs typeface="Arial" pitchFamily="34"/>
              </a:rPr>
              <a:t> assist with loneliness and daily tasks (NHS England, 2019).</a:t>
            </a:r>
          </a:p>
          <a:p>
            <a:pPr lvl="0">
              <a:lnSpc>
                <a:spcPct val="140000"/>
              </a:lnSpc>
              <a:buNone/>
            </a:pPr>
            <a:r>
              <a:rPr lang="en-US" sz="2200">
                <a:latin typeface="Arial" pitchFamily="34"/>
                <a:cs typeface="Arial" pitchFamily="34"/>
              </a:rPr>
              <a:t>   Benefits include safety and independence, but digital exclusion and training gaps remain barriers (SCIE, 2022; Age UK, 2023).</a:t>
            </a:r>
            <a:endParaRPr lang="en-GB" sz="2200">
              <a:latin typeface="Arial" pitchFamily="34"/>
              <a:cs typeface="Arial" pitchFamily="34"/>
            </a:endParaRPr>
          </a:p>
        </p:txBody>
      </p:sp>
      <p:pic>
        <p:nvPicPr>
          <p:cNvPr id="4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58A08DA-E2FF-F9FB-A443-C79752B2C6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59533" y="1366881"/>
            <a:ext cx="3120271" cy="47228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9E69642B-0485-A8BA-5F87-207FFF814A6C}"/>
              </a:ext>
            </a:extLst>
          </p:cNvPr>
          <p:cNvSpPr txBox="1"/>
          <p:nvPr/>
        </p:nvSpPr>
        <p:spPr>
          <a:xfrm>
            <a:off x="8559533" y="6089711"/>
            <a:ext cx="3120271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https://link.springer.com/chapter/10.1007/978-981-96-1741-8_39</a:t>
            </a:r>
          </a:p>
        </p:txBody>
      </p:sp>
      <p:pic>
        <p:nvPicPr>
          <p:cNvPr id="6" name="Audio 7">
            <a:extLst>
              <a:ext uri="{FF2B5EF4-FFF2-40B4-BE49-F238E27FC236}">
                <a16:creationId xmlns:a16="http://schemas.microsoft.com/office/drawing/2014/main" id="{893B32DB-DF29-2A38-746A-5DEF1F73A0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160"/>
    </mc:Choice>
    <mc:Fallback>
      <p:transition spd="slow" advTm="48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60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D10D6-BE28-5906-1AD5-98887656C7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728383"/>
          </a:xfrm>
        </p:spPr>
        <p:txBody>
          <a:bodyPr anchorCtr="1"/>
          <a:lstStyle/>
          <a:p>
            <a:pPr lvl="0" algn="ctr"/>
            <a:r>
              <a:rPr lang="en-US" sz="4000" b="1" u="sng">
                <a:latin typeface="Arial" pitchFamily="34"/>
                <a:cs typeface="Arial" pitchFamily="34"/>
              </a:rPr>
              <a:t>Case Study 1: Telecare in Practice (UK)</a:t>
            </a:r>
            <a:endParaRPr lang="en-GB" sz="4000" b="1" u="sng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0A5C7-FFE3-FA7D-DA67-BFB2257F39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39370" y="1385736"/>
            <a:ext cx="8022214" cy="4939652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US" sz="2400">
                <a:latin typeface="Arial" pitchFamily="34"/>
                <a:cs typeface="Arial" pitchFamily="34"/>
              </a:rPr>
              <a:t>Used across England to help older adults live independently.</a:t>
            </a:r>
          </a:p>
          <a:p>
            <a:pPr lvl="0">
              <a:lnSpc>
                <a:spcPct val="150000"/>
              </a:lnSpc>
            </a:pPr>
            <a:r>
              <a:rPr lang="en-US" sz="2400">
                <a:latin typeface="Arial" pitchFamily="34"/>
                <a:cs typeface="Arial" pitchFamily="34"/>
              </a:rPr>
              <a:t>Telecare links devices to 24-hour support centres (SCIE, 2022).</a:t>
            </a:r>
          </a:p>
          <a:p>
            <a:pPr lvl="0">
              <a:lnSpc>
                <a:spcPct val="150000"/>
              </a:lnSpc>
            </a:pPr>
            <a:r>
              <a:rPr lang="en-US" sz="2400">
                <a:latin typeface="Arial" pitchFamily="34"/>
                <a:cs typeface="Arial" pitchFamily="34"/>
              </a:rPr>
              <a:t>It reduces hospital admissions and increases confidence (NHS England, 2019; Age UK, 2023).</a:t>
            </a:r>
          </a:p>
          <a:p>
            <a:pPr lvl="0">
              <a:lnSpc>
                <a:spcPct val="150000"/>
              </a:lnSpc>
            </a:pPr>
            <a:r>
              <a:rPr lang="en-US" sz="2400">
                <a:latin typeface="Arial" pitchFamily="34"/>
                <a:cs typeface="Arial" pitchFamily="34"/>
              </a:rPr>
              <a:t>Challenges include digital exclusion and uneven funding (Age UK, 2023).</a:t>
            </a:r>
            <a:endParaRPr lang="en-GB" sz="2400">
              <a:latin typeface="Arial" pitchFamily="34"/>
              <a:cs typeface="Arial" pitchFamily="34"/>
            </a:endParaRPr>
          </a:p>
        </p:txBody>
      </p:sp>
      <p:pic>
        <p:nvPicPr>
          <p:cNvPr id="4" name="Picture 4" descr="A flag with stars and numbers&#10;&#10;AI-generated content may be incorrect.">
            <a:extLst>
              <a:ext uri="{FF2B5EF4-FFF2-40B4-BE49-F238E27FC236}">
                <a16:creationId xmlns:a16="http://schemas.microsoft.com/office/drawing/2014/main" id="{64241822-9FC5-1652-E27B-26E27ABF5B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7816" y="1385736"/>
            <a:ext cx="2950595" cy="445887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E79C3EE8-2DFA-CBD7-5FB2-C11B2166A15F}"/>
              </a:ext>
            </a:extLst>
          </p:cNvPr>
          <p:cNvSpPr txBox="1"/>
          <p:nvPr/>
        </p:nvSpPr>
        <p:spPr>
          <a:xfrm>
            <a:off x="8587816" y="5929463"/>
            <a:ext cx="2950595" cy="5539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https://www.csoonline.com/article/562107/general-data-protection-regulation-gdpr-requirements-deadlines-and-facts.html</a:t>
            </a:r>
          </a:p>
        </p:txBody>
      </p:sp>
      <p:pic>
        <p:nvPicPr>
          <p:cNvPr id="6" name="Audio 7">
            <a:extLst>
              <a:ext uri="{FF2B5EF4-FFF2-40B4-BE49-F238E27FC236}">
                <a16:creationId xmlns:a16="http://schemas.microsoft.com/office/drawing/2014/main" id="{747D352F-B7E2-B0D1-9CF7-43CEB2C80A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967"/>
    </mc:Choice>
    <mc:Fallback>
      <p:transition spd="slow" advTm="38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967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2A409-9F27-F7F8-9636-F0B778273B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822649"/>
          </a:xfrm>
        </p:spPr>
        <p:txBody>
          <a:bodyPr anchorCtr="1"/>
          <a:lstStyle/>
          <a:p>
            <a:pPr lvl="0" algn="ctr"/>
            <a:r>
              <a:rPr lang="en-US" sz="3600" b="1" u="sng">
                <a:latin typeface="Arial" pitchFamily="34"/>
                <a:cs typeface="Arial" pitchFamily="34"/>
              </a:rPr>
              <a:t>Case Study 2: Dementia Village (Netherlands)</a:t>
            </a:r>
            <a:endParaRPr lang="en-GB" sz="3600" b="1" u="sng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5A71C-A44E-D25B-7166-2C1EAEAE5C5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2764" y="1500009"/>
            <a:ext cx="7283772" cy="4448299"/>
          </a:xfrm>
        </p:spPr>
        <p:txBody>
          <a:bodyPr/>
          <a:lstStyle/>
          <a:p>
            <a:pPr lvl="0">
              <a:lnSpc>
                <a:spcPct val="140000"/>
              </a:lnSpc>
            </a:pPr>
            <a:r>
              <a:rPr lang="en-US" sz="2400">
                <a:latin typeface="Arial" pitchFamily="34"/>
                <a:cs typeface="Arial" pitchFamily="34"/>
              </a:rPr>
              <a:t>A homelike community where residents with dementia live freely in a safe environment (Verbeek et al., 2009).</a:t>
            </a:r>
          </a:p>
          <a:p>
            <a:pPr lvl="0">
              <a:lnSpc>
                <a:spcPct val="140000"/>
              </a:lnSpc>
            </a:pPr>
            <a:r>
              <a:rPr lang="en-US" sz="2400">
                <a:latin typeface="Arial" pitchFamily="34"/>
                <a:cs typeface="Arial" pitchFamily="34"/>
              </a:rPr>
              <a:t>Encourages independence and dignity, aligning with </a:t>
            </a:r>
            <a:r>
              <a:rPr lang="en-US" sz="2400" b="1">
                <a:latin typeface="Arial" pitchFamily="34"/>
                <a:cs typeface="Arial" pitchFamily="34"/>
              </a:rPr>
              <a:t>Activity Theory</a:t>
            </a:r>
            <a:r>
              <a:rPr lang="en-US" sz="2400">
                <a:latin typeface="Arial" pitchFamily="34"/>
                <a:cs typeface="Arial" pitchFamily="34"/>
              </a:rPr>
              <a:t> and </a:t>
            </a:r>
            <a:r>
              <a:rPr lang="en-US" sz="2400" b="1">
                <a:latin typeface="Arial" pitchFamily="34"/>
                <a:cs typeface="Arial" pitchFamily="34"/>
              </a:rPr>
              <a:t>person-centred care</a:t>
            </a:r>
            <a:r>
              <a:rPr lang="en-US" sz="2400">
                <a:latin typeface="Arial" pitchFamily="34"/>
                <a:cs typeface="Arial" pitchFamily="34"/>
              </a:rPr>
              <a:t> (Rowe and Kahn, 1997; Age UK, 2023).</a:t>
            </a:r>
          </a:p>
          <a:p>
            <a:pPr lvl="0">
              <a:lnSpc>
                <a:spcPct val="140000"/>
              </a:lnSpc>
            </a:pPr>
            <a:r>
              <a:rPr lang="en-US" sz="2400">
                <a:latin typeface="Arial" pitchFamily="34"/>
                <a:cs typeface="Arial" pitchFamily="34"/>
              </a:rPr>
              <a:t>The model has inspired similar approaches globally (Verbeek et al., 2009).</a:t>
            </a:r>
            <a:endParaRPr lang="en-GB" sz="2400">
              <a:latin typeface="Arial" pitchFamily="34"/>
              <a:cs typeface="Arial" pitchFamily="34"/>
            </a:endParaRPr>
          </a:p>
        </p:txBody>
      </p:sp>
      <p:pic>
        <p:nvPicPr>
          <p:cNvPr id="4" name="Picture 4" descr="A group of people sitting on chairs in a courtyard&#10;&#10;AI-generated content may be incorrect.">
            <a:extLst>
              <a:ext uri="{FF2B5EF4-FFF2-40B4-BE49-F238E27FC236}">
                <a16:creationId xmlns:a16="http://schemas.microsoft.com/office/drawing/2014/main" id="{A8F21711-0BF0-9D4D-C2F0-832585527E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6479" y="1500018"/>
            <a:ext cx="3648163" cy="385797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F91BFCB9-68DC-CB88-9C6F-30465018FEF9}"/>
              </a:ext>
            </a:extLst>
          </p:cNvPr>
          <p:cNvSpPr txBox="1"/>
          <p:nvPr/>
        </p:nvSpPr>
        <p:spPr>
          <a:xfrm>
            <a:off x="8116479" y="5357981"/>
            <a:ext cx="3648163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https://www.thelovepost.global/the-hogeweyk-village-rethinking-normalcy-for-people-living-with-dementia/</a:t>
            </a:r>
          </a:p>
        </p:txBody>
      </p:sp>
      <p:pic>
        <p:nvPicPr>
          <p:cNvPr id="6" name="Audio 7">
            <a:extLst>
              <a:ext uri="{FF2B5EF4-FFF2-40B4-BE49-F238E27FC236}">
                <a16:creationId xmlns:a16="http://schemas.microsoft.com/office/drawing/2014/main" id="{99A67621-C3BA-B98C-1926-DC2EBFB652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610"/>
    </mc:Choice>
    <mc:Fallback>
      <p:transition spd="slow" advTm="33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10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135E0-81CF-2D0D-92B6-A5C5859048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400114"/>
          </a:xfrm>
        </p:spPr>
        <p:txBody>
          <a:bodyPr anchorCtr="1">
            <a:noAutofit/>
          </a:bodyPr>
          <a:lstStyle/>
          <a:p>
            <a:pPr lvl="0" algn="ctr"/>
            <a:r>
              <a:rPr lang="en-US" sz="3200" b="1" u="sng">
                <a:latin typeface="Arial" pitchFamily="34"/>
                <a:cs typeface="Arial" pitchFamily="34"/>
              </a:rPr>
              <a:t>Evaluation of Current Care Provisions in the UK</a:t>
            </a:r>
            <a:endParaRPr lang="en-GB" sz="3200" b="1" u="sng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E4821-F650-A92E-CDB6-03BF1CA956A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53365" y="1372020"/>
            <a:ext cx="7938153" cy="4482023"/>
          </a:xfrm>
        </p:spPr>
        <p:txBody>
          <a:bodyPr/>
          <a:lstStyle/>
          <a:p>
            <a:pPr lvl="0" algn="just">
              <a:lnSpc>
                <a:spcPct val="130000"/>
              </a:lnSpc>
              <a:buNone/>
            </a:pPr>
            <a:r>
              <a:rPr lang="en-US" sz="2200" b="1" u="sng">
                <a:latin typeface="Arial" pitchFamily="34"/>
                <a:cs typeface="Arial" pitchFamily="34"/>
              </a:rPr>
              <a:t>Strengths:</a:t>
            </a:r>
            <a:endParaRPr lang="en-US" sz="2200" u="sng">
              <a:latin typeface="Arial" pitchFamily="34"/>
              <a:cs typeface="Arial" pitchFamily="34"/>
            </a:endParaRPr>
          </a:p>
          <a:p>
            <a:pPr lvl="0" algn="just">
              <a:lnSpc>
                <a:spcPct val="130000"/>
              </a:lnSpc>
            </a:pPr>
            <a:r>
              <a:rPr lang="en-US" sz="2200">
                <a:latin typeface="Arial" pitchFamily="34"/>
                <a:cs typeface="Arial" pitchFamily="34"/>
              </a:rPr>
              <a:t>Mixed providers offer diverse care (Age UK, 2023).</a:t>
            </a:r>
          </a:p>
          <a:p>
            <a:pPr lvl="0" algn="just">
              <a:lnSpc>
                <a:spcPct val="130000"/>
              </a:lnSpc>
            </a:pPr>
            <a:r>
              <a:rPr lang="en-US" sz="2200">
                <a:latin typeface="Arial" pitchFamily="34"/>
                <a:cs typeface="Arial" pitchFamily="34"/>
              </a:rPr>
              <a:t>Focus on independence and technology (BGS, 2022).</a:t>
            </a:r>
          </a:p>
          <a:p>
            <a:pPr lvl="0" algn="just">
              <a:lnSpc>
                <a:spcPct val="130000"/>
              </a:lnSpc>
              <a:buNone/>
            </a:pPr>
            <a:r>
              <a:rPr lang="en-US" sz="2200" b="1" u="sng">
                <a:latin typeface="Arial" pitchFamily="34"/>
                <a:cs typeface="Arial" pitchFamily="34"/>
              </a:rPr>
              <a:t>Weaknesses:</a:t>
            </a:r>
            <a:endParaRPr lang="en-US" sz="2200" u="sng">
              <a:latin typeface="Arial" pitchFamily="34"/>
              <a:cs typeface="Arial" pitchFamily="34"/>
            </a:endParaRPr>
          </a:p>
          <a:p>
            <a:pPr lvl="0" algn="just">
              <a:lnSpc>
                <a:spcPct val="130000"/>
              </a:lnSpc>
            </a:pPr>
            <a:r>
              <a:rPr lang="en-US" sz="2200">
                <a:latin typeface="Arial" pitchFamily="34"/>
                <a:cs typeface="Arial" pitchFamily="34"/>
              </a:rPr>
              <a:t>Funding and workforce shortages (BGS, 2022).</a:t>
            </a:r>
          </a:p>
          <a:p>
            <a:pPr lvl="0" algn="just">
              <a:lnSpc>
                <a:spcPct val="130000"/>
              </a:lnSpc>
            </a:pPr>
            <a:r>
              <a:rPr lang="en-US" sz="2200">
                <a:latin typeface="Arial" pitchFamily="34"/>
                <a:cs typeface="Arial" pitchFamily="34"/>
              </a:rPr>
              <a:t>Regional inequalities (ONS, 2023).</a:t>
            </a:r>
          </a:p>
          <a:p>
            <a:pPr lvl="0" algn="just">
              <a:lnSpc>
                <a:spcPct val="130000"/>
              </a:lnSpc>
            </a:pPr>
            <a:r>
              <a:rPr lang="en-US" sz="2200">
                <a:latin typeface="Arial" pitchFamily="34"/>
                <a:cs typeface="Arial" pitchFamily="34"/>
              </a:rPr>
              <a:t>Policy-practice gap (Age UK, 2023).</a:t>
            </a:r>
          </a:p>
          <a:p>
            <a:pPr lvl="0" algn="just">
              <a:lnSpc>
                <a:spcPct val="130000"/>
              </a:lnSpc>
            </a:pPr>
            <a:r>
              <a:rPr lang="en-US" sz="2200">
                <a:latin typeface="Arial" pitchFamily="34"/>
                <a:cs typeface="Arial" pitchFamily="34"/>
              </a:rPr>
              <a:t>Growing population pressure (ONS, 2023).</a:t>
            </a:r>
          </a:p>
          <a:p>
            <a:pPr lvl="0">
              <a:lnSpc>
                <a:spcPct val="50000"/>
              </a:lnSpc>
            </a:pPr>
            <a:endParaRPr lang="en-GB" sz="1900"/>
          </a:p>
        </p:txBody>
      </p:sp>
      <p:pic>
        <p:nvPicPr>
          <p:cNvPr id="4" name="Picture 4" descr="A diagram of a community health assets&#10;&#10;AI-generated content may be incorrect.">
            <a:extLst>
              <a:ext uri="{FF2B5EF4-FFF2-40B4-BE49-F238E27FC236}">
                <a16:creationId xmlns:a16="http://schemas.microsoft.com/office/drawing/2014/main" id="{282B186D-5D75-C5CD-B7AA-48BF8C2EE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49734" y="1372020"/>
            <a:ext cx="2519702" cy="435947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E5775834-FA61-065D-4102-CFA717CA7BA2}"/>
              </a:ext>
            </a:extLst>
          </p:cNvPr>
          <p:cNvSpPr txBox="1"/>
          <p:nvPr/>
        </p:nvSpPr>
        <p:spPr>
          <a:xfrm>
            <a:off x="9049734" y="5771263"/>
            <a:ext cx="2519702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https://www.england.nhs.uk/long-read/working-in-partnership-with-people-and-communities-statutory-guidance/</a:t>
            </a:r>
          </a:p>
        </p:txBody>
      </p:sp>
      <p:pic>
        <p:nvPicPr>
          <p:cNvPr id="6" name="Audio 7">
            <a:extLst>
              <a:ext uri="{FF2B5EF4-FFF2-40B4-BE49-F238E27FC236}">
                <a16:creationId xmlns:a16="http://schemas.microsoft.com/office/drawing/2014/main" id="{3595F248-689D-54D8-A865-636BA95139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575"/>
    </mc:Choice>
    <mc:Fallback>
      <p:transition spd="slow" advTm="31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75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7E42D-4348-0133-DA12-FDCC0B6287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398440"/>
          </a:xfrm>
        </p:spPr>
        <p:txBody>
          <a:bodyPr anchorCtr="1"/>
          <a:lstStyle/>
          <a:p>
            <a:pPr lvl="0" algn="ctr"/>
            <a:r>
              <a:rPr lang="en-GB" sz="2900" b="1" u="sng">
                <a:latin typeface="Arial" pitchFamily="34"/>
                <a:cs typeface="Arial" pitchFamily="34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28679-909B-5942-A05C-BA7E97BA44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1336" y="2667789"/>
            <a:ext cx="11236750" cy="3162690"/>
          </a:xfrm>
        </p:spPr>
        <p:txBody>
          <a:bodyPr/>
          <a:lstStyle/>
          <a:p>
            <a:pPr marL="0" lvl="0" indent="0" algn="ctr">
              <a:lnSpc>
                <a:spcPct val="110000"/>
              </a:lnSpc>
              <a:buNone/>
            </a:pPr>
            <a:r>
              <a:rPr lang="en-US" sz="1900" b="1" u="sng">
                <a:latin typeface="Arial" pitchFamily="34"/>
                <a:cs typeface="Arial" pitchFamily="34"/>
              </a:rPr>
              <a:t>Recommendations for Better Care and Support</a:t>
            </a:r>
          </a:p>
          <a:p>
            <a:pPr marL="0" lvl="0" indent="0" algn="ctr">
              <a:lnSpc>
                <a:spcPct val="110000"/>
              </a:lnSpc>
              <a:buNone/>
            </a:pPr>
            <a:endParaRPr lang="en-US" sz="1900" b="1" u="sng">
              <a:latin typeface="Arial" pitchFamily="34"/>
              <a:cs typeface="Arial" pitchFamily="34"/>
            </a:endParaRPr>
          </a:p>
          <a:p>
            <a:pPr lvl="0" algn="just">
              <a:lnSpc>
                <a:spcPct val="150000"/>
              </a:lnSpc>
              <a:buFont typeface="Aptos Display"/>
              <a:buAutoNum type="arabicPeriod"/>
            </a:pPr>
            <a:r>
              <a:rPr lang="en-US" sz="2000">
                <a:latin typeface="Arial" pitchFamily="34"/>
                <a:cs typeface="Arial" pitchFamily="34"/>
              </a:rPr>
              <a:t>Increase funding and invest in workforce training (Age UK, 2023).</a:t>
            </a:r>
          </a:p>
          <a:p>
            <a:pPr lvl="0" algn="just">
              <a:lnSpc>
                <a:spcPct val="150000"/>
              </a:lnSpc>
              <a:buFont typeface="Aptos Display"/>
              <a:buAutoNum type="arabicPeriod"/>
            </a:pPr>
            <a:r>
              <a:rPr lang="en-US" sz="2000">
                <a:latin typeface="Arial" pitchFamily="34"/>
                <a:cs typeface="Arial" pitchFamily="34"/>
              </a:rPr>
              <a:t>Expand community-based care (NHS England, 2019).</a:t>
            </a:r>
          </a:p>
          <a:p>
            <a:pPr lvl="0" algn="just">
              <a:lnSpc>
                <a:spcPct val="150000"/>
              </a:lnSpc>
              <a:buFont typeface="Aptos Display"/>
              <a:buAutoNum type="arabicPeriod"/>
            </a:pPr>
            <a:r>
              <a:rPr lang="en-US" sz="2000">
                <a:latin typeface="Arial" pitchFamily="34"/>
                <a:cs typeface="Arial" pitchFamily="34"/>
              </a:rPr>
              <a:t>Tackle ageism with awareness campaigns (EHRC, 2010).</a:t>
            </a:r>
          </a:p>
          <a:p>
            <a:pPr lvl="0" algn="just">
              <a:lnSpc>
                <a:spcPct val="150000"/>
              </a:lnSpc>
              <a:buFont typeface="Aptos Display"/>
              <a:buAutoNum type="arabicPeriod"/>
            </a:pPr>
            <a:r>
              <a:rPr lang="en-US" sz="2000">
                <a:latin typeface="Arial" pitchFamily="34"/>
                <a:cs typeface="Arial" pitchFamily="34"/>
              </a:rPr>
              <a:t>Make technology affordable and user-friendly (Age UK, 2023; SCIE, 2022).</a:t>
            </a:r>
            <a:endParaRPr lang="en-GB" sz="2000"/>
          </a:p>
        </p:txBody>
      </p:sp>
      <p:pic>
        <p:nvPicPr>
          <p:cNvPr id="4" name="Picture 4" descr="A blue and white sign with black text&#10;&#10;AI-generated content may be incorrect.">
            <a:extLst>
              <a:ext uri="{FF2B5EF4-FFF2-40B4-BE49-F238E27FC236}">
                <a16:creationId xmlns:a16="http://schemas.microsoft.com/office/drawing/2014/main" id="{94CB574B-4DD7-8712-9CA4-49AFB2090A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517" y="1027520"/>
            <a:ext cx="8653808" cy="118777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FACD7148-4B7D-F478-BF9E-F7DF44A046FD}"/>
              </a:ext>
            </a:extLst>
          </p:cNvPr>
          <p:cNvSpPr txBox="1"/>
          <p:nvPr/>
        </p:nvSpPr>
        <p:spPr>
          <a:xfrm>
            <a:off x="3450204" y="2215298"/>
            <a:ext cx="7126669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https://www.england.nhs.uk/long-read/inclusive-digital-healthcare-a-framework-for-nhs-action-on-digital-inclusion/</a:t>
            </a:r>
          </a:p>
        </p:txBody>
      </p:sp>
      <p:pic>
        <p:nvPicPr>
          <p:cNvPr id="6" name="Audio 7">
            <a:extLst>
              <a:ext uri="{FF2B5EF4-FFF2-40B4-BE49-F238E27FC236}">
                <a16:creationId xmlns:a16="http://schemas.microsoft.com/office/drawing/2014/main" id="{B19EBDAC-E580-A91D-3725-6222BA1719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514"/>
    </mc:Choice>
    <mc:Fallback>
      <p:transition spd="slow" advTm="37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14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93DE4-02DC-1621-F1B8-32AFCB27D7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586980"/>
          </a:xfrm>
        </p:spPr>
        <p:txBody>
          <a:bodyPr anchorCtr="1"/>
          <a:lstStyle/>
          <a:p>
            <a:pPr lvl="0" algn="ctr"/>
            <a:r>
              <a:rPr lang="en-GB" sz="3600" b="1" u="sng">
                <a:latin typeface="Arial" pitchFamily="34"/>
                <a:cs typeface="Arial" pitchFamily="34"/>
              </a:rPr>
              <a:t>Policy Enhancement Suggestions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C7227-2E26-D402-E916-D3D03017BDC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414019"/>
            <a:ext cx="10515600" cy="4986780"/>
          </a:xfrm>
        </p:spPr>
        <p:txBody>
          <a:bodyPr/>
          <a:lstStyle/>
          <a:p>
            <a:pPr lvl="0" algn="just">
              <a:lnSpc>
                <a:spcPct val="160000"/>
              </a:lnSpc>
            </a:pPr>
            <a:r>
              <a:rPr lang="en-US" sz="2400">
                <a:latin typeface="Arial" pitchFamily="34"/>
                <a:cs typeface="Arial" pitchFamily="34"/>
              </a:rPr>
              <a:t>Stronger national funding model (Age UK, 2023).</a:t>
            </a:r>
          </a:p>
          <a:p>
            <a:pPr lvl="0" algn="just">
              <a:lnSpc>
                <a:spcPct val="160000"/>
              </a:lnSpc>
            </a:pPr>
            <a:r>
              <a:rPr lang="en-US" sz="2400">
                <a:latin typeface="Arial" pitchFamily="34"/>
                <a:cs typeface="Arial" pitchFamily="34"/>
              </a:rPr>
              <a:t>Better health–social care integration (NHS England, 2019).</a:t>
            </a:r>
          </a:p>
          <a:p>
            <a:pPr lvl="0" algn="just">
              <a:lnSpc>
                <a:spcPct val="160000"/>
              </a:lnSpc>
            </a:pPr>
            <a:r>
              <a:rPr lang="en-US" sz="2400">
                <a:latin typeface="Arial" pitchFamily="34"/>
                <a:cs typeface="Arial" pitchFamily="34"/>
              </a:rPr>
              <a:t>Update Care Act guidance (DHSC, 2014).</a:t>
            </a:r>
          </a:p>
          <a:p>
            <a:pPr lvl="0" algn="just">
              <a:lnSpc>
                <a:spcPct val="160000"/>
              </a:lnSpc>
            </a:pPr>
            <a:r>
              <a:rPr lang="en-US" sz="2400">
                <a:latin typeface="Arial" pitchFamily="34"/>
                <a:cs typeface="Arial" pitchFamily="34"/>
              </a:rPr>
              <a:t>Enforce Equality Act (EHRC, 2010).</a:t>
            </a:r>
          </a:p>
          <a:p>
            <a:pPr lvl="0" algn="just">
              <a:lnSpc>
                <a:spcPct val="160000"/>
              </a:lnSpc>
            </a:pPr>
            <a:r>
              <a:rPr lang="en-US" sz="2400">
                <a:latin typeface="Arial" pitchFamily="34"/>
                <a:cs typeface="Arial" pitchFamily="34"/>
              </a:rPr>
              <a:t>Support innovation and technology (Age UK, 2023).</a:t>
            </a:r>
            <a:endParaRPr lang="en-GB"/>
          </a:p>
        </p:txBody>
      </p:sp>
      <p:pic>
        <p:nvPicPr>
          <p:cNvPr id="4" name="Audio 5">
            <a:extLst>
              <a:ext uri="{FF2B5EF4-FFF2-40B4-BE49-F238E27FC236}">
                <a16:creationId xmlns:a16="http://schemas.microsoft.com/office/drawing/2014/main" id="{D01E764A-E627-C36B-A9FC-F595301345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132"/>
    </mc:Choice>
    <mc:Fallback>
      <p:transition spd="slow" advTm="45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32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1E20A-9D25-A38F-54B2-19991B625F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709528"/>
          </a:xfrm>
        </p:spPr>
        <p:txBody>
          <a:bodyPr/>
          <a:lstStyle/>
          <a:p>
            <a:pPr lvl="0"/>
            <a:r>
              <a:rPr lang="en-GB" sz="3200" b="1" u="sng">
                <a:latin typeface="Arial" pitchFamily="34"/>
                <a:cs typeface="Arial" pitchFamily="34"/>
              </a:rPr>
              <a:t>Barriers to Implementation and 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D543E-D5BB-E95E-10A3-893E0060B38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451728"/>
            <a:ext cx="10515600" cy="4440024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b="1">
                <a:latin typeface="Arial" pitchFamily="34"/>
                <a:cs typeface="Arial" pitchFamily="34"/>
              </a:rPr>
              <a:t>Funding limits: </a:t>
            </a:r>
            <a:r>
              <a:rPr lang="en-US" sz="2400">
                <a:latin typeface="Arial" pitchFamily="34"/>
                <a:cs typeface="Arial" pitchFamily="34"/>
              </a:rPr>
              <a:t>Need fair, long-term investment (Age UK, 2023).</a:t>
            </a:r>
          </a:p>
          <a:p>
            <a:pPr lvl="0" algn="just">
              <a:lnSpc>
                <a:spcPct val="150000"/>
              </a:lnSpc>
            </a:pPr>
            <a:r>
              <a:rPr lang="en-US" sz="2400" b="1">
                <a:latin typeface="Arial" pitchFamily="34"/>
                <a:cs typeface="Arial" pitchFamily="34"/>
              </a:rPr>
              <a:t>Workforce shortages: </a:t>
            </a:r>
            <a:r>
              <a:rPr lang="en-US" sz="2400">
                <a:latin typeface="Arial" pitchFamily="34"/>
                <a:cs typeface="Arial" pitchFamily="34"/>
              </a:rPr>
              <a:t>Improve pay, training, and career paths (BGS, 2022).</a:t>
            </a:r>
          </a:p>
          <a:p>
            <a:pPr lvl="0" algn="just">
              <a:lnSpc>
                <a:spcPct val="150000"/>
              </a:lnSpc>
            </a:pPr>
            <a:r>
              <a:rPr lang="en-US" sz="2400" b="1">
                <a:latin typeface="Arial" pitchFamily="34"/>
                <a:cs typeface="Arial" pitchFamily="34"/>
              </a:rPr>
              <a:t>Digital exclusion: </a:t>
            </a:r>
            <a:r>
              <a:rPr lang="en-US" sz="2400">
                <a:latin typeface="Arial" pitchFamily="34"/>
                <a:cs typeface="Arial" pitchFamily="34"/>
              </a:rPr>
              <a:t>Provide training and access (SCIE, 2022).</a:t>
            </a:r>
          </a:p>
          <a:p>
            <a:pPr lvl="0" algn="just">
              <a:lnSpc>
                <a:spcPct val="150000"/>
              </a:lnSpc>
            </a:pPr>
            <a:r>
              <a:rPr lang="en-US" sz="2400" b="1">
                <a:latin typeface="Arial" pitchFamily="34"/>
                <a:cs typeface="Arial" pitchFamily="34"/>
              </a:rPr>
              <a:t>Policy-practice gap:</a:t>
            </a:r>
            <a:r>
              <a:rPr lang="en-US" sz="2400">
                <a:latin typeface="Arial" pitchFamily="34"/>
                <a:cs typeface="Arial" pitchFamily="34"/>
              </a:rPr>
              <a:t> Strengthen accountability (Age UK, 2023).</a:t>
            </a:r>
          </a:p>
          <a:p>
            <a:pPr lvl="0" algn="just">
              <a:lnSpc>
                <a:spcPct val="150000"/>
              </a:lnSpc>
            </a:pPr>
            <a:r>
              <a:rPr lang="en-US" sz="2400" b="1">
                <a:latin typeface="Arial" pitchFamily="34"/>
                <a:cs typeface="Arial" pitchFamily="34"/>
              </a:rPr>
              <a:t>Public attitudes: </a:t>
            </a:r>
            <a:r>
              <a:rPr lang="en-US" sz="2400">
                <a:latin typeface="Arial" pitchFamily="34"/>
                <a:cs typeface="Arial" pitchFamily="34"/>
              </a:rPr>
              <a:t>Promote awareness to challenge ageism (EHRC, 2010).</a:t>
            </a:r>
            <a:endParaRPr lang="en-GB" sz="2400"/>
          </a:p>
        </p:txBody>
      </p:sp>
      <p:pic>
        <p:nvPicPr>
          <p:cNvPr id="4" name="Audio 6">
            <a:extLst>
              <a:ext uri="{FF2B5EF4-FFF2-40B4-BE49-F238E27FC236}">
                <a16:creationId xmlns:a16="http://schemas.microsoft.com/office/drawing/2014/main" id="{05F5A317-7497-DAFD-8CBA-F53DBE4539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959"/>
    </mc:Choice>
    <mc:Fallback>
      <p:transition spd="slow" advTm="53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59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9A7AA-700B-8A53-4B1A-082B869C36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591689"/>
          </a:xfrm>
        </p:spPr>
        <p:txBody>
          <a:bodyPr anchorCtr="1"/>
          <a:lstStyle/>
          <a:p>
            <a:pPr lvl="0" algn="ctr"/>
            <a:r>
              <a:rPr lang="en-GB" sz="4000" b="1" u="sng">
                <a:latin typeface="Arial" pitchFamily="34"/>
                <a:cs typeface="Arial" pitchFamily="34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E9DB1-9CCD-7B06-14B8-E6D32583D20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5353" y="1099758"/>
            <a:ext cx="8050487" cy="5272759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  <a:buFont typeface="Wingdings" pitchFamily="2"/>
              <a:buChar char="q"/>
            </a:pPr>
            <a:r>
              <a:rPr lang="en-US" sz="1800">
                <a:latin typeface="Arial" pitchFamily="34"/>
                <a:cs typeface="Arial" pitchFamily="34"/>
              </a:rPr>
              <a:t>The ageing population is rapidly growing (ONS, 2023; United Nations, 2020).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q"/>
            </a:pPr>
            <a:r>
              <a:rPr lang="en-US" sz="1800">
                <a:latin typeface="Arial" pitchFamily="34"/>
                <a:cs typeface="Arial" pitchFamily="34"/>
              </a:rPr>
              <a:t>Ageing theories and UK policies shape how care is delivered (Age UK, 2023).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q"/>
            </a:pPr>
            <a:r>
              <a:rPr lang="en-US" sz="1800">
                <a:latin typeface="Arial" pitchFamily="34"/>
                <a:cs typeface="Arial" pitchFamily="34"/>
              </a:rPr>
              <a:t>Current care focuses on independence, but gaps remain in funding, staffing, and access (NHS England, 2019).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q"/>
            </a:pPr>
            <a:r>
              <a:rPr lang="en-US" sz="1800">
                <a:latin typeface="Arial" pitchFamily="34"/>
                <a:cs typeface="Arial" pitchFamily="34"/>
              </a:rPr>
              <a:t>Technology and innovation create new opportunities (SCIE, 2022).</a:t>
            </a:r>
            <a:br>
              <a:rPr lang="en-US" sz="1800">
                <a:latin typeface="Arial" pitchFamily="34"/>
                <a:cs typeface="Arial" pitchFamily="34"/>
              </a:rPr>
            </a:br>
            <a:r>
              <a:rPr lang="en-US" sz="1800">
                <a:latin typeface="Arial" pitchFamily="34"/>
                <a:cs typeface="Arial" pitchFamily="34"/>
              </a:rPr>
              <a:t>Improving funding, training, and public awareness is essential (Age UK, 2023).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q"/>
            </a:pPr>
            <a:r>
              <a:rPr lang="en-US" sz="1800">
                <a:latin typeface="Arial" pitchFamily="34"/>
                <a:cs typeface="Arial" pitchFamily="34"/>
              </a:rPr>
              <a:t>Integrating theory and policy into practice enhances outcomes and quality of life (NHS England, 2019).</a:t>
            </a:r>
          </a:p>
        </p:txBody>
      </p:sp>
      <p:pic>
        <p:nvPicPr>
          <p:cNvPr id="4" name="Picture 4" descr="Hands covering a shadow of an old couple&#10;&#10;AI-generated content may be incorrect.">
            <a:extLst>
              <a:ext uri="{FF2B5EF4-FFF2-40B4-BE49-F238E27FC236}">
                <a16:creationId xmlns:a16="http://schemas.microsoft.com/office/drawing/2014/main" id="{95C8036F-9D07-FD62-E4A6-51EB448C13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5840" y="1099758"/>
            <a:ext cx="3330802" cy="45563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EE4FBE34-AE58-3755-7099-FE64AF9C64A5}"/>
              </a:ext>
            </a:extLst>
          </p:cNvPr>
          <p:cNvSpPr txBox="1"/>
          <p:nvPr/>
        </p:nvSpPr>
        <p:spPr>
          <a:xfrm>
            <a:off x="8559542" y="5656085"/>
            <a:ext cx="3330802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https://www.ageing.ox.ac.uk/blog/getting-older-more-urban</a:t>
            </a:r>
          </a:p>
        </p:txBody>
      </p:sp>
      <p:pic>
        <p:nvPicPr>
          <p:cNvPr id="6" name="Audio 8">
            <a:extLst>
              <a:ext uri="{FF2B5EF4-FFF2-40B4-BE49-F238E27FC236}">
                <a16:creationId xmlns:a16="http://schemas.microsoft.com/office/drawing/2014/main" id="{9D326199-F988-8603-B62C-E0169F4699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298"/>
    </mc:Choice>
    <mc:Fallback>
      <p:transition spd="slow" advTm="692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298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86B3-8FBD-BD2C-6FFF-C28EFBCAB2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315906"/>
          </a:xfrm>
        </p:spPr>
        <p:txBody>
          <a:bodyPr anchorCtr="1"/>
          <a:lstStyle/>
          <a:p>
            <a:pPr lvl="0" algn="ctr"/>
            <a:r>
              <a:rPr lang="en-GB" sz="2300" b="1" u="sng"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CFF4E-AB69-6212-3D0B-95FC406379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904972"/>
            <a:ext cx="10515600" cy="5656085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Age UK. (2023) </a:t>
            </a:r>
            <a:r>
              <a:rPr lang="en-GB" sz="900" i="1">
                <a:latin typeface="Italic"/>
                <a:cs typeface="Arial" pitchFamily="34"/>
              </a:rPr>
              <a:t>Later life in the United Kingdom: Facts and statistics.</a:t>
            </a:r>
            <a:r>
              <a:rPr lang="en-GB" sz="900">
                <a:latin typeface="Arial" pitchFamily="34"/>
              </a:rPr>
              <a:t> London: Age UK. Available at: </a:t>
            </a:r>
            <a:r>
              <a:rPr lang="en-GB" sz="900" u="sng">
                <a:solidFill>
                  <a:srgbClr val="467886"/>
                </a:solidFill>
                <a:latin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</a:t>
            </a:r>
            <a:r>
              <a:rPr lang="en-GB" sz="900">
                <a:latin typeface="Arial" pitchFamily="34"/>
              </a:rPr>
              <a:t> (Accessed: 3 October 2025).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British Geriatrics Society. (2022) </a:t>
            </a:r>
            <a:r>
              <a:rPr lang="en-GB" sz="900" i="1">
                <a:latin typeface="Italic"/>
                <a:cs typeface="Arial" pitchFamily="34"/>
              </a:rPr>
              <a:t>A vision for older people’s care</a:t>
            </a:r>
            <a:r>
              <a:rPr lang="en-GB" sz="900">
                <a:latin typeface="Arial" pitchFamily="34"/>
              </a:rPr>
              <a:t>. London: BGS. Available at: </a:t>
            </a:r>
            <a:r>
              <a:rPr lang="en-GB" sz="900" u="sng">
                <a:solidFill>
                  <a:srgbClr val="467886"/>
                </a:solidFill>
                <a:latin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https://www.bgs.org.uk</a:t>
            </a:r>
            <a:r>
              <a:rPr lang="en-GB" sz="900">
                <a:latin typeface="Arial" pitchFamily="34"/>
              </a:rPr>
              <a:t> (Accessed: 3 October 2025).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Care Quality Commission. (2023) </a:t>
            </a:r>
            <a:r>
              <a:rPr lang="en-GB" sz="900" i="1">
                <a:latin typeface="Italic"/>
                <a:cs typeface="Arial" pitchFamily="34"/>
              </a:rPr>
              <a:t>The state of health care and adult social care in England 2023</a:t>
            </a:r>
            <a:r>
              <a:rPr lang="en-GB" sz="900">
                <a:latin typeface="Arial" pitchFamily="34"/>
              </a:rPr>
              <a:t>. London: CQC.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Department of Health and Social Care. (2014) </a:t>
            </a:r>
            <a:r>
              <a:rPr lang="en-GB" sz="900" i="1">
                <a:latin typeface="Italic"/>
                <a:cs typeface="Arial" pitchFamily="34"/>
              </a:rPr>
              <a:t>Care Act 2014</a:t>
            </a:r>
            <a:r>
              <a:rPr lang="en-GB" sz="900">
                <a:latin typeface="Arial" pitchFamily="34"/>
              </a:rPr>
              <a:t>. London: The Stationery Office. Available at: </a:t>
            </a:r>
            <a:r>
              <a:rPr lang="en-GB" sz="900" u="sng">
                <a:solidFill>
                  <a:srgbClr val="467886"/>
                </a:solidFill>
                <a:latin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https://www.legislation.gov.uk/ukpga/2014/23/contents/enacted</a:t>
            </a:r>
            <a:r>
              <a:rPr lang="en-GB" sz="900">
                <a:latin typeface="Arial" pitchFamily="34"/>
              </a:rPr>
              <a:t> (Accessed: 3 October 2025).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Equality and Human Rights Commission. (2010) </a:t>
            </a:r>
            <a:r>
              <a:rPr lang="en-GB" sz="900" i="1">
                <a:latin typeface="Italic"/>
                <a:cs typeface="Arial" pitchFamily="34"/>
              </a:rPr>
              <a:t>Equality Act 2010</a:t>
            </a:r>
            <a:r>
              <a:rPr lang="en-GB" sz="900">
                <a:latin typeface="Arial" pitchFamily="34"/>
              </a:rPr>
              <a:t>. London: EHRC. Available at: </a:t>
            </a:r>
            <a:r>
              <a:rPr lang="en-GB" sz="900" u="sng">
                <a:solidFill>
                  <a:srgbClr val="467886"/>
                </a:solidFill>
                <a:latin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GB" sz="900">
                <a:latin typeface="Arial" pitchFamily="34"/>
              </a:rPr>
              <a:t> (Accessed: 3 October 2025).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Gilleard, C. and Higgs, P. (2000) </a:t>
            </a:r>
            <a:r>
              <a:rPr lang="en-GB" sz="900" i="1">
                <a:latin typeface="Italic"/>
                <a:cs typeface="Arial" pitchFamily="34"/>
              </a:rPr>
              <a:t>Culture of ageing: Self, citizen and the body</a:t>
            </a:r>
            <a:r>
              <a:rPr lang="en-GB" sz="900">
                <a:latin typeface="Arial" pitchFamily="34"/>
              </a:rPr>
              <a:t>. Harlow: Prentice Hall.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Human Rights Act. (1998) </a:t>
            </a:r>
            <a:r>
              <a:rPr lang="en-GB" sz="900" i="1">
                <a:latin typeface="Italic"/>
                <a:cs typeface="Arial" pitchFamily="34"/>
              </a:rPr>
              <a:t>Human Rights Act 1998</a:t>
            </a:r>
            <a:r>
              <a:rPr lang="en-GB" sz="900">
                <a:latin typeface="Arial" pitchFamily="34"/>
              </a:rPr>
              <a:t>. London: The Stationery Office. Available at: </a:t>
            </a:r>
            <a:r>
              <a:rPr lang="en-GB" sz="900" u="sng">
                <a:solidFill>
                  <a:srgbClr val="467886"/>
                </a:solidFill>
                <a:latin typeface="Arial" pitchFamily="34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https://www.legislation.gov.uk/ukpga/1998/42/contents</a:t>
            </a:r>
            <a:r>
              <a:rPr lang="en-GB" sz="900">
                <a:latin typeface="Arial" pitchFamily="34"/>
              </a:rPr>
              <a:t> (Accessed: 3 October 2025).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Katz, S. (1996). </a:t>
            </a:r>
            <a:r>
              <a:rPr lang="en-GB" sz="900" i="1">
                <a:latin typeface="Italic"/>
                <a:cs typeface="Arial" pitchFamily="34"/>
              </a:rPr>
              <a:t>Disciplining old age: The formation of gerontological knowledge.</a:t>
            </a:r>
            <a:r>
              <a:rPr lang="en-GB" sz="900">
                <a:latin typeface="Arial" pitchFamily="34"/>
              </a:rPr>
              <a:t> Charlottesville: University Press of Virginia.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NHS England. (2019) </a:t>
            </a:r>
            <a:r>
              <a:rPr lang="en-GB" sz="900" i="1">
                <a:latin typeface="Italic"/>
                <a:cs typeface="Arial" pitchFamily="34"/>
              </a:rPr>
              <a:t>The NHS Long Term Plan</a:t>
            </a:r>
            <a:r>
              <a:rPr lang="en-GB" sz="900">
                <a:latin typeface="Arial" pitchFamily="34"/>
              </a:rPr>
              <a:t>. London: NHS England. Available at: </a:t>
            </a:r>
            <a:r>
              <a:rPr lang="en-GB" sz="900" u="sng">
                <a:solidFill>
                  <a:srgbClr val="467886"/>
                </a:solidFill>
                <a:latin typeface="Arial" pitchFamily="34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</a:t>
            </a:r>
            <a:r>
              <a:rPr lang="en-GB" sz="900">
                <a:latin typeface="Arial" pitchFamily="34"/>
              </a:rPr>
              <a:t> (Accessed: 3 October 2025).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Office for National Statistics (ONS). (2023) </a:t>
            </a:r>
            <a:r>
              <a:rPr lang="en-GB" sz="900" i="1">
                <a:latin typeface="Italic"/>
                <a:cs typeface="Arial" pitchFamily="34"/>
              </a:rPr>
              <a:t>Overview of the UK population</a:t>
            </a:r>
            <a:r>
              <a:rPr lang="en-GB" sz="900">
                <a:latin typeface="Arial" pitchFamily="34"/>
              </a:rPr>
              <a:t>: 2023. London: ONS. Available at: </a:t>
            </a:r>
            <a:r>
              <a:rPr lang="en-GB" sz="900" u="sng">
                <a:solidFill>
                  <a:srgbClr val="467886"/>
                </a:solidFill>
                <a:latin typeface="Arial" pitchFamily="34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</a:t>
            </a:r>
            <a:r>
              <a:rPr lang="en-GB" sz="900">
                <a:latin typeface="Arial" pitchFamily="34"/>
              </a:rPr>
              <a:t> (Accessed: 3 October 2025).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Phillipson, C. (2013). </a:t>
            </a:r>
            <a:r>
              <a:rPr lang="en-GB" sz="900" i="1">
                <a:latin typeface="Italic"/>
                <a:cs typeface="Arial" pitchFamily="34"/>
              </a:rPr>
              <a:t>Ageing</a:t>
            </a:r>
            <a:r>
              <a:rPr lang="en-GB" sz="900">
                <a:latin typeface="Arial" pitchFamily="34"/>
              </a:rPr>
              <a:t>. Cambridge: Polity Press.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Rowe, J.W. and Kahn, R.L. (1997) ‘</a:t>
            </a:r>
            <a:r>
              <a:rPr lang="en-GB" sz="900" i="1">
                <a:latin typeface="Italic"/>
                <a:cs typeface="Arial" pitchFamily="34"/>
              </a:rPr>
              <a:t>Successful ageing’, The Gerontologist</a:t>
            </a:r>
            <a:r>
              <a:rPr lang="en-GB" sz="900">
                <a:latin typeface="Arial" pitchFamily="34"/>
              </a:rPr>
              <a:t>, 37(4), pp. 433–440.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SCIE (Social Care Institute for Excellence). (2022) </a:t>
            </a:r>
            <a:r>
              <a:rPr lang="en-GB" sz="900" i="1">
                <a:latin typeface="Italic"/>
                <a:cs typeface="Arial" pitchFamily="34"/>
              </a:rPr>
              <a:t>Telecare and telehealth</a:t>
            </a:r>
            <a:r>
              <a:rPr lang="en-GB" sz="900">
                <a:latin typeface="Arial" pitchFamily="34"/>
              </a:rPr>
              <a:t>: </a:t>
            </a:r>
            <a:r>
              <a:rPr lang="en-GB" sz="900" i="1">
                <a:latin typeface="Italic"/>
                <a:cs typeface="Arial" pitchFamily="34"/>
              </a:rPr>
              <a:t>Evidence review.</a:t>
            </a:r>
            <a:r>
              <a:rPr lang="en-GB" sz="900">
                <a:latin typeface="Arial" pitchFamily="34"/>
              </a:rPr>
              <a:t> London: SCIE. Available at: </a:t>
            </a:r>
            <a:r>
              <a:rPr lang="en-GB" sz="900" u="sng">
                <a:solidFill>
                  <a:srgbClr val="467886"/>
                </a:solidFill>
                <a:latin typeface="Arial" pitchFamily="34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https://www.scie.org.uk</a:t>
            </a:r>
            <a:r>
              <a:rPr lang="en-GB" sz="900">
                <a:latin typeface="Arial" pitchFamily="34"/>
              </a:rPr>
              <a:t> (Accessed: 3 October 2025).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Townsend, P. (1981) ‘</a:t>
            </a:r>
            <a:r>
              <a:rPr lang="en-GB" sz="900" i="1">
                <a:latin typeface="Italic"/>
                <a:cs typeface="Arial" pitchFamily="34"/>
              </a:rPr>
              <a:t>The structured dependency of the elderly: Creation of social policy in the twentieth century’, Ageing &amp; Society</a:t>
            </a:r>
            <a:r>
              <a:rPr lang="en-GB" sz="900">
                <a:latin typeface="Arial" pitchFamily="34"/>
              </a:rPr>
              <a:t>, 1(1), pp. 5–28.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United Nations. (2020) </a:t>
            </a:r>
            <a:r>
              <a:rPr lang="en-GB" sz="900" i="1">
                <a:latin typeface="Italic"/>
                <a:cs typeface="Arial" pitchFamily="34"/>
              </a:rPr>
              <a:t>World population ageing 2020.</a:t>
            </a:r>
            <a:r>
              <a:rPr lang="en-GB" sz="900">
                <a:latin typeface="Arial" pitchFamily="34"/>
              </a:rPr>
              <a:t> New York: UN Department of Economic and Social Affairs. Available at: </a:t>
            </a:r>
            <a:r>
              <a:rPr lang="en-GB" sz="900" u="sng">
                <a:solidFill>
                  <a:srgbClr val="467886"/>
                </a:solidFill>
                <a:latin typeface="Arial" pitchFamily="34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https://www.un.org/development/desa</a:t>
            </a:r>
            <a:r>
              <a:rPr lang="en-GB" sz="900">
                <a:latin typeface="Arial" pitchFamily="34"/>
              </a:rPr>
              <a:t> (Accessed: 3 October 2025).</a:t>
            </a:r>
            <a:endParaRPr lang="en-GB" sz="900">
              <a:latin typeface="Times New Roman" pitchFamily="18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en-GB" sz="900">
                <a:latin typeface="Arial" pitchFamily="34"/>
              </a:rPr>
              <a:t>Verbeek, H. et al. (2009) ‘</a:t>
            </a:r>
            <a:r>
              <a:rPr lang="en-GB" sz="900" i="1">
                <a:latin typeface="Italic"/>
                <a:cs typeface="Arial" pitchFamily="34"/>
              </a:rPr>
              <a:t>Reducing institutionalisation through small-scale, homelike dementia care</a:t>
            </a:r>
            <a:r>
              <a:rPr lang="en-GB" sz="900">
                <a:latin typeface="Arial" pitchFamily="34"/>
              </a:rPr>
              <a:t>: The Dutch experience’, The Gerontologist, 49(6), pp. 774–787.</a:t>
            </a:r>
            <a:endParaRPr lang="en-GB" sz="900">
              <a:latin typeface="Times New Roman" pitchFamily="18"/>
            </a:endParaRPr>
          </a:p>
        </p:txBody>
      </p:sp>
      <p:pic>
        <p:nvPicPr>
          <p:cNvPr id="4" name="Audio 7">
            <a:extLst>
              <a:ext uri="{FF2B5EF4-FFF2-40B4-BE49-F238E27FC236}">
                <a16:creationId xmlns:a16="http://schemas.microsoft.com/office/drawing/2014/main" id="{7F59AE6A-6C3B-1209-61BB-3A0238CF6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84"/>
    </mc:Choice>
    <mc:Fallback>
      <p:transition spd="slow" advTm="120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30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1084</TotalTime>
  <Words>2155</Words>
  <Application>Microsoft Office PowerPoint</Application>
  <PresentationFormat>Widescreen</PresentationFormat>
  <Paragraphs>166</Paragraphs>
  <Slides>20</Slides>
  <Notes>4</Notes>
  <HiddenSlides>0</HiddenSlides>
  <MMClips>20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Aptos</vt:lpstr>
      <vt:lpstr>Aptos Display</vt:lpstr>
      <vt:lpstr>Arial</vt:lpstr>
      <vt:lpstr>Italic</vt:lpstr>
      <vt:lpstr>Times New Roman</vt:lpstr>
      <vt:lpstr>Wingdings</vt:lpstr>
      <vt:lpstr>Office Theme</vt:lpstr>
      <vt:lpstr>Representations of Ageing, Ageism, and Frailty in UK Care</vt:lpstr>
      <vt:lpstr>Introduction</vt:lpstr>
      <vt:lpstr>WHAT IS AGEING (BIOLOGICAL &amp; SOCIAL)</vt:lpstr>
      <vt:lpstr>THEORIES OF AGEING</vt:lpstr>
      <vt:lpstr>PowerPoint Presentation</vt:lpstr>
      <vt:lpstr>UK AGEING POPULATION: KEY STATISTICS</vt:lpstr>
      <vt:lpstr>Current Care &amp; Support (Overview)</vt:lpstr>
      <vt:lpstr>DOMICILIARY CARE (HOME CARE)</vt:lpstr>
      <vt:lpstr>Residential and Nursing Care</vt:lpstr>
      <vt:lpstr>Challenges for Older People</vt:lpstr>
      <vt:lpstr>Linking Theory &amp; Policy to Practice</vt:lpstr>
      <vt:lpstr>Technological Innovations in Elderly Care</vt:lpstr>
      <vt:lpstr>Case Study 1: Telecare in Practice (UK)</vt:lpstr>
      <vt:lpstr>Case Study 2: Dementia Village (Netherlands)</vt:lpstr>
      <vt:lpstr>Evaluation of Current Care Provisions in the UK</vt:lpstr>
      <vt:lpstr>Recommendations</vt:lpstr>
      <vt:lpstr>Policy Enhancement Suggestions</vt:lpstr>
      <vt:lpstr>Barriers to Implementation and Possible Solutions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Harwinder Kaur</dc:creator>
  <cp:lastModifiedBy>Harwinder Kaur</cp:lastModifiedBy>
  <cp:revision>36</cp:revision>
  <dcterms:created xsi:type="dcterms:W3CDTF">2025-10-03T14:40:06Z</dcterms:created>
  <dcterms:modified xsi:type="dcterms:W3CDTF">2025-10-25T03:15:00Z</dcterms:modified>
</cp:coreProperties>
</file>