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5" r:id="rId4"/>
  </p:sldMasterIdLst>
  <p:notesMasterIdLst>
    <p:notesMasterId r:id="rId27"/>
  </p:notesMasterIdLst>
  <p:sldIdLst>
    <p:sldId id="256" r:id="rId5"/>
    <p:sldId id="347" r:id="rId6"/>
    <p:sldId id="293" r:id="rId7"/>
    <p:sldId id="348" r:id="rId8"/>
    <p:sldId id="349" r:id="rId9"/>
    <p:sldId id="350" r:id="rId10"/>
    <p:sldId id="351" r:id="rId11"/>
    <p:sldId id="352" r:id="rId12"/>
    <p:sldId id="353" r:id="rId13"/>
    <p:sldId id="354" r:id="rId14"/>
    <p:sldId id="355" r:id="rId15"/>
    <p:sldId id="356" r:id="rId16"/>
    <p:sldId id="357" r:id="rId17"/>
    <p:sldId id="358" r:id="rId18"/>
    <p:sldId id="359" r:id="rId19"/>
    <p:sldId id="360" r:id="rId20"/>
    <p:sldId id="361" r:id="rId21"/>
    <p:sldId id="362" r:id="rId22"/>
    <p:sldId id="363" r:id="rId23"/>
    <p:sldId id="364" r:id="rId24"/>
    <p:sldId id="365" r:id="rId25"/>
    <p:sldId id="265" r:id="rId2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00FA6AE-D921-4C27-8BB8-37C640066D38}" v="3" dt="2021-01-21T12:30:56.72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5299" autoAdjust="0"/>
  </p:normalViewPr>
  <p:slideViewPr>
    <p:cSldViewPr>
      <p:cViewPr varScale="1">
        <p:scale>
          <a:sx n="68" d="100"/>
          <a:sy n="68" d="100"/>
        </p:scale>
        <p:origin x="1455" y="51"/>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son Murphy" userId="9ba79fcb-d62b-4ed0-b66e-b4415e918fea" providerId="ADAL" clId="{200FA6AE-D921-4C27-8BB8-37C640066D38}"/>
    <pc:docChg chg="undo custSel addSld delSld modSld sldOrd">
      <pc:chgData name="Alison Murphy" userId="9ba79fcb-d62b-4ed0-b66e-b4415e918fea" providerId="ADAL" clId="{200FA6AE-D921-4C27-8BB8-37C640066D38}" dt="2021-01-28T09:29:52.276" v="494" actId="20577"/>
      <pc:docMkLst>
        <pc:docMk/>
      </pc:docMkLst>
      <pc:sldChg chg="modSp mod">
        <pc:chgData name="Alison Murphy" userId="9ba79fcb-d62b-4ed0-b66e-b4415e918fea" providerId="ADAL" clId="{200FA6AE-D921-4C27-8BB8-37C640066D38}" dt="2021-01-28T09:29:52.276" v="494" actId="20577"/>
        <pc:sldMkLst>
          <pc:docMk/>
          <pc:sldMk cId="3848929031" sldId="256"/>
        </pc:sldMkLst>
        <pc:spChg chg="mod">
          <ac:chgData name="Alison Murphy" userId="9ba79fcb-d62b-4ed0-b66e-b4415e918fea" providerId="ADAL" clId="{200FA6AE-D921-4C27-8BB8-37C640066D38}" dt="2021-01-28T09:29:52.276" v="494" actId="20577"/>
          <ac:spMkLst>
            <pc:docMk/>
            <pc:sldMk cId="3848929031" sldId="256"/>
            <ac:spMk id="3" creationId="{00000000-0000-0000-0000-000000000000}"/>
          </ac:spMkLst>
        </pc:spChg>
      </pc:sldChg>
      <pc:sldChg chg="modSp mod">
        <pc:chgData name="Alison Murphy" userId="9ba79fcb-d62b-4ed0-b66e-b4415e918fea" providerId="ADAL" clId="{200FA6AE-D921-4C27-8BB8-37C640066D38}" dt="2021-01-21T12:02:33.937" v="0" actId="27636"/>
        <pc:sldMkLst>
          <pc:docMk/>
          <pc:sldMk cId="3768316094" sldId="298"/>
        </pc:sldMkLst>
        <pc:spChg chg="mod">
          <ac:chgData name="Alison Murphy" userId="9ba79fcb-d62b-4ed0-b66e-b4415e918fea" providerId="ADAL" clId="{200FA6AE-D921-4C27-8BB8-37C640066D38}" dt="2021-01-21T12:02:33.937" v="0" actId="27636"/>
          <ac:spMkLst>
            <pc:docMk/>
            <pc:sldMk cId="3768316094" sldId="298"/>
            <ac:spMk id="3" creationId="{00000000-0000-0000-0000-000000000000}"/>
          </ac:spMkLst>
        </pc:spChg>
      </pc:sldChg>
      <pc:sldChg chg="ord">
        <pc:chgData name="Alison Murphy" userId="9ba79fcb-d62b-4ed0-b66e-b4415e918fea" providerId="ADAL" clId="{200FA6AE-D921-4C27-8BB8-37C640066D38}" dt="2021-01-21T12:13:30.005" v="240" actId="20578"/>
        <pc:sldMkLst>
          <pc:docMk/>
          <pc:sldMk cId="1426234989" sldId="306"/>
        </pc:sldMkLst>
      </pc:sldChg>
      <pc:sldChg chg="addSp delSp modSp new mod">
        <pc:chgData name="Alison Murphy" userId="9ba79fcb-d62b-4ed0-b66e-b4415e918fea" providerId="ADAL" clId="{200FA6AE-D921-4C27-8BB8-37C640066D38}" dt="2021-01-21T12:13:10.079" v="237" actId="20577"/>
        <pc:sldMkLst>
          <pc:docMk/>
          <pc:sldMk cId="4023302743" sldId="312"/>
        </pc:sldMkLst>
        <pc:spChg chg="del">
          <ac:chgData name="Alison Murphy" userId="9ba79fcb-d62b-4ed0-b66e-b4415e918fea" providerId="ADAL" clId="{200FA6AE-D921-4C27-8BB8-37C640066D38}" dt="2021-01-21T12:10:21.086" v="2"/>
          <ac:spMkLst>
            <pc:docMk/>
            <pc:sldMk cId="4023302743" sldId="312"/>
            <ac:spMk id="2" creationId="{0F03752E-8594-4283-98C9-679193E6B30B}"/>
          </ac:spMkLst>
        </pc:spChg>
        <pc:spChg chg="del">
          <ac:chgData name="Alison Murphy" userId="9ba79fcb-d62b-4ed0-b66e-b4415e918fea" providerId="ADAL" clId="{200FA6AE-D921-4C27-8BB8-37C640066D38}" dt="2021-01-21T12:10:21.086" v="2"/>
          <ac:spMkLst>
            <pc:docMk/>
            <pc:sldMk cId="4023302743" sldId="312"/>
            <ac:spMk id="3" creationId="{36257A6A-C41A-45E1-990C-0B174A2E9522}"/>
          </ac:spMkLst>
        </pc:spChg>
        <pc:spChg chg="del">
          <ac:chgData name="Alison Murphy" userId="9ba79fcb-d62b-4ed0-b66e-b4415e918fea" providerId="ADAL" clId="{200FA6AE-D921-4C27-8BB8-37C640066D38}" dt="2021-01-21T12:10:21.086" v="2"/>
          <ac:spMkLst>
            <pc:docMk/>
            <pc:sldMk cId="4023302743" sldId="312"/>
            <ac:spMk id="4" creationId="{A529DDF8-CE65-4F3F-BD0A-1DC5531BF500}"/>
          </ac:spMkLst>
        </pc:spChg>
        <pc:spChg chg="add mod">
          <ac:chgData name="Alison Murphy" userId="9ba79fcb-d62b-4ed0-b66e-b4415e918fea" providerId="ADAL" clId="{200FA6AE-D921-4C27-8BB8-37C640066D38}" dt="2021-01-21T12:13:10.079" v="237" actId="20577"/>
          <ac:spMkLst>
            <pc:docMk/>
            <pc:sldMk cId="4023302743" sldId="312"/>
            <ac:spMk id="5" creationId="{F0BEBFF6-4A35-430E-86AD-F6E4D4658C91}"/>
          </ac:spMkLst>
        </pc:spChg>
        <pc:spChg chg="add mod">
          <ac:chgData name="Alison Murphy" userId="9ba79fcb-d62b-4ed0-b66e-b4415e918fea" providerId="ADAL" clId="{200FA6AE-D921-4C27-8BB8-37C640066D38}" dt="2021-01-21T12:10:21.086" v="2"/>
          <ac:spMkLst>
            <pc:docMk/>
            <pc:sldMk cId="4023302743" sldId="312"/>
            <ac:spMk id="6" creationId="{22E496C0-CEA0-4694-BF7E-FF97DDB68CCF}"/>
          </ac:spMkLst>
        </pc:spChg>
        <pc:spChg chg="add mod">
          <ac:chgData name="Alison Murphy" userId="9ba79fcb-d62b-4ed0-b66e-b4415e918fea" providerId="ADAL" clId="{200FA6AE-D921-4C27-8BB8-37C640066D38}" dt="2021-01-21T12:12:52.908" v="210" actId="20577"/>
          <ac:spMkLst>
            <pc:docMk/>
            <pc:sldMk cId="4023302743" sldId="312"/>
            <ac:spMk id="7" creationId="{72CD59AC-135B-42C2-8AEA-B85E6298A408}"/>
          </ac:spMkLst>
        </pc:spChg>
      </pc:sldChg>
      <pc:sldChg chg="modSp new del mod ord">
        <pc:chgData name="Alison Murphy" userId="9ba79fcb-d62b-4ed0-b66e-b4415e918fea" providerId="ADAL" clId="{200FA6AE-D921-4C27-8BB8-37C640066D38}" dt="2021-01-28T09:28:07.082" v="492" actId="2696"/>
        <pc:sldMkLst>
          <pc:docMk/>
          <pc:sldMk cId="720401653" sldId="313"/>
        </pc:sldMkLst>
        <pc:spChg chg="mod">
          <ac:chgData name="Alison Murphy" userId="9ba79fcb-d62b-4ed0-b66e-b4415e918fea" providerId="ADAL" clId="{200FA6AE-D921-4C27-8BB8-37C640066D38}" dt="2021-01-21T12:32:19.543" v="284" actId="20577"/>
          <ac:spMkLst>
            <pc:docMk/>
            <pc:sldMk cId="720401653" sldId="313"/>
            <ac:spMk id="2" creationId="{A039A863-FB71-485D-A0CB-57D0B60533B8}"/>
          </ac:spMkLst>
        </pc:spChg>
        <pc:spChg chg="mod">
          <ac:chgData name="Alison Murphy" userId="9ba79fcb-d62b-4ed0-b66e-b4415e918fea" providerId="ADAL" clId="{200FA6AE-D921-4C27-8BB8-37C640066D38}" dt="2021-01-21T12:33:52.493" v="489" actId="20577"/>
          <ac:spMkLst>
            <pc:docMk/>
            <pc:sldMk cId="720401653" sldId="313"/>
            <ac:spMk id="4" creationId="{CDE17DDD-BBF9-4D64-89BC-FCE72D4C40A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2739699-0D1C-4F8C-8770-B5899D571FCA}" type="doc">
      <dgm:prSet loTypeId="urn:microsoft.com/office/officeart/2005/8/layout/venn2" loCatId="relationship" qsTypeId="urn:microsoft.com/office/officeart/2005/8/quickstyle/simple1" qsCatId="simple" csTypeId="urn:microsoft.com/office/officeart/2005/8/colors/accent1_2" csCatId="accent1" phldr="1"/>
      <dgm:spPr/>
      <dgm:t>
        <a:bodyPr/>
        <a:lstStyle/>
        <a:p>
          <a:endParaRPr lang="cy-GB"/>
        </a:p>
      </dgm:t>
    </dgm:pt>
    <dgm:pt modelId="{E9D6B65D-CC34-4C21-BB8C-13C76D339E9D}">
      <dgm:prSet phldrT="[Text]" custT="1"/>
      <dgm:spPr/>
      <dgm:t>
        <a:bodyPr/>
        <a:lstStyle/>
        <a:p>
          <a:r>
            <a:rPr lang="en-GB" sz="2400" b="1" dirty="0">
              <a:solidFill>
                <a:srgbClr val="FF0000"/>
              </a:solidFill>
            </a:rPr>
            <a:t>S</a:t>
          </a:r>
          <a:r>
            <a:rPr lang="en-GB" sz="2400" dirty="0">
              <a:solidFill>
                <a:schemeClr val="tx1"/>
              </a:solidFill>
            </a:rPr>
            <a:t>tructural / social divisions</a:t>
          </a:r>
          <a:endParaRPr lang="cy-GB" sz="2400" dirty="0">
            <a:solidFill>
              <a:schemeClr val="tx1"/>
            </a:solidFill>
          </a:endParaRPr>
        </a:p>
      </dgm:t>
    </dgm:pt>
    <dgm:pt modelId="{2E3E80AA-134C-443A-BABF-635BD889654B}" type="parTrans" cxnId="{E3E0E520-C4FF-4B47-B9CA-8FC6AE6DE496}">
      <dgm:prSet/>
      <dgm:spPr/>
      <dgm:t>
        <a:bodyPr/>
        <a:lstStyle/>
        <a:p>
          <a:endParaRPr lang="cy-GB"/>
        </a:p>
      </dgm:t>
    </dgm:pt>
    <dgm:pt modelId="{4F520BDD-8482-4869-A8D2-F5A0ECC89CC5}" type="sibTrans" cxnId="{E3E0E520-C4FF-4B47-B9CA-8FC6AE6DE496}">
      <dgm:prSet/>
      <dgm:spPr/>
      <dgm:t>
        <a:bodyPr/>
        <a:lstStyle/>
        <a:p>
          <a:endParaRPr lang="cy-GB"/>
        </a:p>
      </dgm:t>
    </dgm:pt>
    <dgm:pt modelId="{94657E89-7478-4188-B393-D50E33FCE326}">
      <dgm:prSet phldrT="[Text]" custT="1"/>
      <dgm:spPr/>
      <dgm:t>
        <a:bodyPr/>
        <a:lstStyle/>
        <a:p>
          <a:r>
            <a:rPr lang="en-GB" sz="2400" b="1" dirty="0">
              <a:solidFill>
                <a:srgbClr val="FF0000"/>
              </a:solidFill>
            </a:rPr>
            <a:t>C</a:t>
          </a:r>
          <a:r>
            <a:rPr lang="en-GB" sz="2400" dirty="0">
              <a:solidFill>
                <a:schemeClr val="tx1"/>
              </a:solidFill>
            </a:rPr>
            <a:t>ultural / Common-</a:t>
          </a:r>
          <a:r>
            <a:rPr lang="en-GB" sz="2400" dirty="0" err="1">
              <a:solidFill>
                <a:schemeClr val="tx1"/>
              </a:solidFill>
            </a:rPr>
            <a:t>alities</a:t>
          </a:r>
          <a:endParaRPr lang="cy-GB" sz="2400" dirty="0">
            <a:solidFill>
              <a:schemeClr val="tx1"/>
            </a:solidFill>
          </a:endParaRPr>
        </a:p>
      </dgm:t>
    </dgm:pt>
    <dgm:pt modelId="{00A3BC8E-9728-46D9-9233-D8A1F723317F}" type="parTrans" cxnId="{0E0C3F07-9729-45CA-A6D7-30E23C357467}">
      <dgm:prSet/>
      <dgm:spPr/>
      <dgm:t>
        <a:bodyPr/>
        <a:lstStyle/>
        <a:p>
          <a:endParaRPr lang="cy-GB"/>
        </a:p>
      </dgm:t>
    </dgm:pt>
    <dgm:pt modelId="{F3BCC24D-7F7B-4919-90BE-A0D336C7CAC4}" type="sibTrans" cxnId="{0E0C3F07-9729-45CA-A6D7-30E23C357467}">
      <dgm:prSet/>
      <dgm:spPr/>
      <dgm:t>
        <a:bodyPr/>
        <a:lstStyle/>
        <a:p>
          <a:endParaRPr lang="cy-GB"/>
        </a:p>
      </dgm:t>
    </dgm:pt>
    <dgm:pt modelId="{3726C57D-BF62-4FB8-ABB7-94C998897996}">
      <dgm:prSet phldrT="[Text]" custT="1"/>
      <dgm:spPr/>
      <dgm:t>
        <a:bodyPr/>
        <a:lstStyle/>
        <a:p>
          <a:r>
            <a:rPr lang="en-GB" sz="2400" b="1" dirty="0">
              <a:solidFill>
                <a:srgbClr val="FF0000"/>
              </a:solidFill>
            </a:rPr>
            <a:t>P</a:t>
          </a:r>
          <a:r>
            <a:rPr lang="en-GB" sz="2400" dirty="0">
              <a:solidFill>
                <a:schemeClr val="tx1"/>
              </a:solidFill>
            </a:rPr>
            <a:t>ersonal / Psych-</a:t>
          </a:r>
          <a:r>
            <a:rPr lang="en-GB" sz="2400" dirty="0" err="1">
              <a:solidFill>
                <a:schemeClr val="tx1"/>
              </a:solidFill>
            </a:rPr>
            <a:t>ological</a:t>
          </a:r>
          <a:endParaRPr lang="cy-GB" sz="2400" dirty="0">
            <a:solidFill>
              <a:schemeClr val="tx1"/>
            </a:solidFill>
          </a:endParaRPr>
        </a:p>
      </dgm:t>
    </dgm:pt>
    <dgm:pt modelId="{38542D92-EB14-4DD0-AB17-4AC0DB4A4680}" type="parTrans" cxnId="{C02487E5-F7D4-4E98-ABE7-07DCCB3CB309}">
      <dgm:prSet/>
      <dgm:spPr/>
      <dgm:t>
        <a:bodyPr/>
        <a:lstStyle/>
        <a:p>
          <a:endParaRPr lang="cy-GB"/>
        </a:p>
      </dgm:t>
    </dgm:pt>
    <dgm:pt modelId="{AFCC3B6E-FCB5-4CFC-8ADF-A47ECF291CF7}" type="sibTrans" cxnId="{C02487E5-F7D4-4E98-ABE7-07DCCB3CB309}">
      <dgm:prSet/>
      <dgm:spPr/>
      <dgm:t>
        <a:bodyPr/>
        <a:lstStyle/>
        <a:p>
          <a:endParaRPr lang="cy-GB"/>
        </a:p>
      </dgm:t>
    </dgm:pt>
    <dgm:pt modelId="{DB080606-1C70-4FE5-9395-0191F1C30F6B}" type="pres">
      <dgm:prSet presAssocID="{B2739699-0D1C-4F8C-8770-B5899D571FCA}" presName="Name0" presStyleCnt="0">
        <dgm:presLayoutVars>
          <dgm:chMax val="7"/>
          <dgm:resizeHandles val="exact"/>
        </dgm:presLayoutVars>
      </dgm:prSet>
      <dgm:spPr/>
      <dgm:t>
        <a:bodyPr/>
        <a:lstStyle/>
        <a:p>
          <a:endParaRPr lang="en-US"/>
        </a:p>
      </dgm:t>
    </dgm:pt>
    <dgm:pt modelId="{57A22E1B-4628-459F-8D39-7B693094F481}" type="pres">
      <dgm:prSet presAssocID="{B2739699-0D1C-4F8C-8770-B5899D571FCA}" presName="comp1" presStyleCnt="0"/>
      <dgm:spPr/>
    </dgm:pt>
    <dgm:pt modelId="{DB16E82A-1585-47F7-B994-F7F79F791DB2}" type="pres">
      <dgm:prSet presAssocID="{B2739699-0D1C-4F8C-8770-B5899D571FCA}" presName="circle1" presStyleLbl="node1" presStyleIdx="0" presStyleCnt="3" custScaleX="167347" custLinFactNeighborX="-9660" custLinFactNeighborY="1667"/>
      <dgm:spPr/>
      <dgm:t>
        <a:bodyPr/>
        <a:lstStyle/>
        <a:p>
          <a:endParaRPr lang="en-US"/>
        </a:p>
      </dgm:t>
    </dgm:pt>
    <dgm:pt modelId="{4A603273-0B06-46F9-A2AD-DB37EFF64161}" type="pres">
      <dgm:prSet presAssocID="{B2739699-0D1C-4F8C-8770-B5899D571FCA}" presName="c1text" presStyleLbl="node1" presStyleIdx="0" presStyleCnt="3">
        <dgm:presLayoutVars>
          <dgm:bulletEnabled val="1"/>
        </dgm:presLayoutVars>
      </dgm:prSet>
      <dgm:spPr/>
      <dgm:t>
        <a:bodyPr/>
        <a:lstStyle/>
        <a:p>
          <a:endParaRPr lang="en-US"/>
        </a:p>
      </dgm:t>
    </dgm:pt>
    <dgm:pt modelId="{2E15DB19-91AC-4D1B-A178-E5D60AF2518D}" type="pres">
      <dgm:prSet presAssocID="{B2739699-0D1C-4F8C-8770-B5899D571FCA}" presName="comp2" presStyleCnt="0"/>
      <dgm:spPr/>
    </dgm:pt>
    <dgm:pt modelId="{5610D477-CB7D-4588-ACCE-23F84B54CAC9}" type="pres">
      <dgm:prSet presAssocID="{B2739699-0D1C-4F8C-8770-B5899D571FCA}" presName="circle2" presStyleLbl="node1" presStyleIdx="1" presStyleCnt="3"/>
      <dgm:spPr/>
      <dgm:t>
        <a:bodyPr/>
        <a:lstStyle/>
        <a:p>
          <a:endParaRPr lang="en-US"/>
        </a:p>
      </dgm:t>
    </dgm:pt>
    <dgm:pt modelId="{E5C2B4A2-2C56-4A79-ADA3-81DF4D5F6EFD}" type="pres">
      <dgm:prSet presAssocID="{B2739699-0D1C-4F8C-8770-B5899D571FCA}" presName="c2text" presStyleLbl="node1" presStyleIdx="1" presStyleCnt="3">
        <dgm:presLayoutVars>
          <dgm:bulletEnabled val="1"/>
        </dgm:presLayoutVars>
      </dgm:prSet>
      <dgm:spPr/>
      <dgm:t>
        <a:bodyPr/>
        <a:lstStyle/>
        <a:p>
          <a:endParaRPr lang="en-US"/>
        </a:p>
      </dgm:t>
    </dgm:pt>
    <dgm:pt modelId="{8CE6479E-4507-4DDA-A7CF-2000B9951679}" type="pres">
      <dgm:prSet presAssocID="{B2739699-0D1C-4F8C-8770-B5899D571FCA}" presName="comp3" presStyleCnt="0"/>
      <dgm:spPr/>
    </dgm:pt>
    <dgm:pt modelId="{E8249AC8-8ADE-45A3-9BC4-F0B026B75EF6}" type="pres">
      <dgm:prSet presAssocID="{B2739699-0D1C-4F8C-8770-B5899D571FCA}" presName="circle3" presStyleLbl="node1" presStyleIdx="2" presStyleCnt="3"/>
      <dgm:spPr/>
      <dgm:t>
        <a:bodyPr/>
        <a:lstStyle/>
        <a:p>
          <a:endParaRPr lang="en-US"/>
        </a:p>
      </dgm:t>
    </dgm:pt>
    <dgm:pt modelId="{8EDF3E5F-139F-48B1-8C71-AF3296C4D42F}" type="pres">
      <dgm:prSet presAssocID="{B2739699-0D1C-4F8C-8770-B5899D571FCA}" presName="c3text" presStyleLbl="node1" presStyleIdx="2" presStyleCnt="3">
        <dgm:presLayoutVars>
          <dgm:bulletEnabled val="1"/>
        </dgm:presLayoutVars>
      </dgm:prSet>
      <dgm:spPr/>
      <dgm:t>
        <a:bodyPr/>
        <a:lstStyle/>
        <a:p>
          <a:endParaRPr lang="en-US"/>
        </a:p>
      </dgm:t>
    </dgm:pt>
  </dgm:ptLst>
  <dgm:cxnLst>
    <dgm:cxn modelId="{A69E5509-224F-4BA3-AB9B-4A02F8000111}" type="presOf" srcId="{E9D6B65D-CC34-4C21-BB8C-13C76D339E9D}" destId="{DB16E82A-1585-47F7-B994-F7F79F791DB2}" srcOrd="0" destOrd="0" presId="urn:microsoft.com/office/officeart/2005/8/layout/venn2"/>
    <dgm:cxn modelId="{B3E7FB20-BE4E-4560-AA6E-71FE7F65ACBD}" type="presOf" srcId="{94657E89-7478-4188-B393-D50E33FCE326}" destId="{5610D477-CB7D-4588-ACCE-23F84B54CAC9}" srcOrd="0" destOrd="0" presId="urn:microsoft.com/office/officeart/2005/8/layout/venn2"/>
    <dgm:cxn modelId="{7360C1D5-DE88-4220-A91F-1150BFEE0428}" type="presOf" srcId="{94657E89-7478-4188-B393-D50E33FCE326}" destId="{E5C2B4A2-2C56-4A79-ADA3-81DF4D5F6EFD}" srcOrd="1" destOrd="0" presId="urn:microsoft.com/office/officeart/2005/8/layout/venn2"/>
    <dgm:cxn modelId="{103238EC-3BE1-4F10-97AA-1F9448253047}" type="presOf" srcId="{E9D6B65D-CC34-4C21-BB8C-13C76D339E9D}" destId="{4A603273-0B06-46F9-A2AD-DB37EFF64161}" srcOrd="1" destOrd="0" presId="urn:microsoft.com/office/officeart/2005/8/layout/venn2"/>
    <dgm:cxn modelId="{AA50B5B5-E18C-445A-BA09-E03AFA0E6EA2}" type="presOf" srcId="{B2739699-0D1C-4F8C-8770-B5899D571FCA}" destId="{DB080606-1C70-4FE5-9395-0191F1C30F6B}" srcOrd="0" destOrd="0" presId="urn:microsoft.com/office/officeart/2005/8/layout/venn2"/>
    <dgm:cxn modelId="{C02487E5-F7D4-4E98-ABE7-07DCCB3CB309}" srcId="{B2739699-0D1C-4F8C-8770-B5899D571FCA}" destId="{3726C57D-BF62-4FB8-ABB7-94C998897996}" srcOrd="2" destOrd="0" parTransId="{38542D92-EB14-4DD0-AB17-4AC0DB4A4680}" sibTransId="{AFCC3B6E-FCB5-4CFC-8ADF-A47ECF291CF7}"/>
    <dgm:cxn modelId="{E3E0E520-C4FF-4B47-B9CA-8FC6AE6DE496}" srcId="{B2739699-0D1C-4F8C-8770-B5899D571FCA}" destId="{E9D6B65D-CC34-4C21-BB8C-13C76D339E9D}" srcOrd="0" destOrd="0" parTransId="{2E3E80AA-134C-443A-BABF-635BD889654B}" sibTransId="{4F520BDD-8482-4869-A8D2-F5A0ECC89CC5}"/>
    <dgm:cxn modelId="{0E0C3F07-9729-45CA-A6D7-30E23C357467}" srcId="{B2739699-0D1C-4F8C-8770-B5899D571FCA}" destId="{94657E89-7478-4188-B393-D50E33FCE326}" srcOrd="1" destOrd="0" parTransId="{00A3BC8E-9728-46D9-9233-D8A1F723317F}" sibTransId="{F3BCC24D-7F7B-4919-90BE-A0D336C7CAC4}"/>
    <dgm:cxn modelId="{D5FC710D-5D71-4F13-850C-F67C0FB7053D}" type="presOf" srcId="{3726C57D-BF62-4FB8-ABB7-94C998897996}" destId="{8EDF3E5F-139F-48B1-8C71-AF3296C4D42F}" srcOrd="1" destOrd="0" presId="urn:microsoft.com/office/officeart/2005/8/layout/venn2"/>
    <dgm:cxn modelId="{350DAA94-0B9F-4724-8D14-5BDEDB837290}" type="presOf" srcId="{3726C57D-BF62-4FB8-ABB7-94C998897996}" destId="{E8249AC8-8ADE-45A3-9BC4-F0B026B75EF6}" srcOrd="0" destOrd="0" presId="urn:microsoft.com/office/officeart/2005/8/layout/venn2"/>
    <dgm:cxn modelId="{80670B6D-0B01-49BF-B6F5-5594ACBDD1E0}" type="presParOf" srcId="{DB080606-1C70-4FE5-9395-0191F1C30F6B}" destId="{57A22E1B-4628-459F-8D39-7B693094F481}" srcOrd="0" destOrd="0" presId="urn:microsoft.com/office/officeart/2005/8/layout/venn2"/>
    <dgm:cxn modelId="{50FD3A52-1FBA-4473-8FB1-2CB38414242E}" type="presParOf" srcId="{57A22E1B-4628-459F-8D39-7B693094F481}" destId="{DB16E82A-1585-47F7-B994-F7F79F791DB2}" srcOrd="0" destOrd="0" presId="urn:microsoft.com/office/officeart/2005/8/layout/venn2"/>
    <dgm:cxn modelId="{81469A42-0F14-4BAC-A1C1-D1C9F427528E}" type="presParOf" srcId="{57A22E1B-4628-459F-8D39-7B693094F481}" destId="{4A603273-0B06-46F9-A2AD-DB37EFF64161}" srcOrd="1" destOrd="0" presId="urn:microsoft.com/office/officeart/2005/8/layout/venn2"/>
    <dgm:cxn modelId="{56620119-63E3-4A0C-B228-701ABAE04E24}" type="presParOf" srcId="{DB080606-1C70-4FE5-9395-0191F1C30F6B}" destId="{2E15DB19-91AC-4D1B-A178-E5D60AF2518D}" srcOrd="1" destOrd="0" presId="urn:microsoft.com/office/officeart/2005/8/layout/venn2"/>
    <dgm:cxn modelId="{33CD4C51-25B8-48B4-AE65-6B453C0F58B1}" type="presParOf" srcId="{2E15DB19-91AC-4D1B-A178-E5D60AF2518D}" destId="{5610D477-CB7D-4588-ACCE-23F84B54CAC9}" srcOrd="0" destOrd="0" presId="urn:microsoft.com/office/officeart/2005/8/layout/venn2"/>
    <dgm:cxn modelId="{A71100D2-440D-4BD2-8209-5407D8CF2138}" type="presParOf" srcId="{2E15DB19-91AC-4D1B-A178-E5D60AF2518D}" destId="{E5C2B4A2-2C56-4A79-ADA3-81DF4D5F6EFD}" srcOrd="1" destOrd="0" presId="urn:microsoft.com/office/officeart/2005/8/layout/venn2"/>
    <dgm:cxn modelId="{69D3877B-9613-431B-B0DB-5F07D12989CA}" type="presParOf" srcId="{DB080606-1C70-4FE5-9395-0191F1C30F6B}" destId="{8CE6479E-4507-4DDA-A7CF-2000B9951679}" srcOrd="2" destOrd="0" presId="urn:microsoft.com/office/officeart/2005/8/layout/venn2"/>
    <dgm:cxn modelId="{66081F94-375E-493A-8185-F3FB9D41345A}" type="presParOf" srcId="{8CE6479E-4507-4DDA-A7CF-2000B9951679}" destId="{E8249AC8-8ADE-45A3-9BC4-F0B026B75EF6}" srcOrd="0" destOrd="0" presId="urn:microsoft.com/office/officeart/2005/8/layout/venn2"/>
    <dgm:cxn modelId="{26665FE0-D0E8-4AB3-8754-B1B683DF05C3}" type="presParOf" srcId="{8CE6479E-4507-4DDA-A7CF-2000B9951679}" destId="{8EDF3E5F-139F-48B1-8C71-AF3296C4D42F}" srcOrd="1" destOrd="0" presId="urn:microsoft.com/office/officeart/2005/8/layout/ven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16E82A-1585-47F7-B994-F7F79F791DB2}">
      <dsp:nvSpPr>
        <dsp:cNvPr id="0" name=""/>
        <dsp:cNvSpPr/>
      </dsp:nvSpPr>
      <dsp:spPr>
        <a:xfrm>
          <a:off x="-434652" y="0"/>
          <a:ext cx="7651104" cy="4572000"/>
        </a:xfrm>
        <a:prstGeom prst="ellipse">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n-GB" sz="2400" b="1" kern="1200" dirty="0">
              <a:solidFill>
                <a:srgbClr val="FF0000"/>
              </a:solidFill>
            </a:rPr>
            <a:t>S</a:t>
          </a:r>
          <a:r>
            <a:rPr lang="en-GB" sz="2400" kern="1200" dirty="0">
              <a:solidFill>
                <a:schemeClr val="tx1"/>
              </a:solidFill>
            </a:rPr>
            <a:t>tructural / social divisions</a:t>
          </a:r>
          <a:endParaRPr lang="cy-GB" sz="2400" kern="1200" dirty="0">
            <a:solidFill>
              <a:schemeClr val="tx1"/>
            </a:solidFill>
          </a:endParaRPr>
        </a:p>
      </dsp:txBody>
      <dsp:txXfrm>
        <a:off x="2053869" y="228599"/>
        <a:ext cx="2674061" cy="685800"/>
      </dsp:txXfrm>
    </dsp:sp>
    <dsp:sp modelId="{5610D477-CB7D-4588-ACCE-23F84B54CAC9}">
      <dsp:nvSpPr>
        <dsp:cNvPr id="0" name=""/>
        <dsp:cNvSpPr/>
      </dsp:nvSpPr>
      <dsp:spPr>
        <a:xfrm>
          <a:off x="1676399" y="1142999"/>
          <a:ext cx="3429000" cy="3429000"/>
        </a:xfrm>
        <a:prstGeom prst="ellipse">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n-GB" sz="2400" b="1" kern="1200" dirty="0">
              <a:solidFill>
                <a:srgbClr val="FF0000"/>
              </a:solidFill>
            </a:rPr>
            <a:t>C</a:t>
          </a:r>
          <a:r>
            <a:rPr lang="en-GB" sz="2400" kern="1200" dirty="0">
              <a:solidFill>
                <a:schemeClr val="tx1"/>
              </a:solidFill>
            </a:rPr>
            <a:t>ultural / Common-</a:t>
          </a:r>
          <a:r>
            <a:rPr lang="en-GB" sz="2400" kern="1200" dirty="0" err="1">
              <a:solidFill>
                <a:schemeClr val="tx1"/>
              </a:solidFill>
            </a:rPr>
            <a:t>alities</a:t>
          </a:r>
          <a:endParaRPr lang="cy-GB" sz="2400" kern="1200" dirty="0">
            <a:solidFill>
              <a:schemeClr val="tx1"/>
            </a:solidFill>
          </a:endParaRPr>
        </a:p>
      </dsp:txBody>
      <dsp:txXfrm>
        <a:off x="2591942" y="1357312"/>
        <a:ext cx="1597914" cy="642937"/>
      </dsp:txXfrm>
    </dsp:sp>
    <dsp:sp modelId="{E8249AC8-8ADE-45A3-9BC4-F0B026B75EF6}">
      <dsp:nvSpPr>
        <dsp:cNvPr id="0" name=""/>
        <dsp:cNvSpPr/>
      </dsp:nvSpPr>
      <dsp:spPr>
        <a:xfrm>
          <a:off x="2247900" y="2286000"/>
          <a:ext cx="2286000" cy="2286000"/>
        </a:xfrm>
        <a:prstGeom prst="ellipse">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n-GB" sz="2400" b="1" kern="1200" dirty="0">
              <a:solidFill>
                <a:srgbClr val="FF0000"/>
              </a:solidFill>
            </a:rPr>
            <a:t>P</a:t>
          </a:r>
          <a:r>
            <a:rPr lang="en-GB" sz="2400" kern="1200" dirty="0">
              <a:solidFill>
                <a:schemeClr val="tx1"/>
              </a:solidFill>
            </a:rPr>
            <a:t>ersonal / Psych-</a:t>
          </a:r>
          <a:r>
            <a:rPr lang="en-GB" sz="2400" kern="1200" dirty="0" err="1">
              <a:solidFill>
                <a:schemeClr val="tx1"/>
              </a:solidFill>
            </a:rPr>
            <a:t>ological</a:t>
          </a:r>
          <a:endParaRPr lang="cy-GB" sz="2400" kern="1200" dirty="0">
            <a:solidFill>
              <a:schemeClr val="tx1"/>
            </a:solidFill>
          </a:endParaRPr>
        </a:p>
      </dsp:txBody>
      <dsp:txXfrm>
        <a:off x="2582676" y="2857500"/>
        <a:ext cx="1616446" cy="1143000"/>
      </dsp:txXfrm>
    </dsp:sp>
  </dsp:spTree>
</dsp:drawing>
</file>

<file path=ppt/diagrams/layout1.xml><?xml version="1.0" encoding="utf-8"?>
<dgm:layoutDef xmlns:dgm="http://schemas.openxmlformats.org/drawingml/2006/diagram" xmlns:a="http://schemas.openxmlformats.org/drawingml/2006/main" uniqueId="urn:microsoft.com/office/officeart/2005/8/layout/venn2">
  <dgm:title val=""/>
  <dgm:desc val=""/>
  <dgm:catLst>
    <dgm:cat type="relationship" pri="30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resizeHandles val="exact"/>
    </dgm:varLst>
    <dgm:alg type="composite">
      <dgm:param type="ar" val="1"/>
    </dgm:alg>
    <dgm:shape xmlns:r="http://schemas.openxmlformats.org/officeDocument/2006/relationships" r:blip="">
      <dgm:adjLst/>
    </dgm:shape>
    <dgm:presOf/>
    <dgm:choose name="Name1">
      <dgm:if name="Name2" axis="ch" ptType="node" func="cnt" op="lte" val="3">
        <dgm:constrLst>
          <dgm:constr type="w" for="ch" forName="comp1" refType="w"/>
          <dgm:constr type="h" for="ch" forName="comp1" refType="w" refFor="ch" refForName="comp1"/>
          <dgm:constr type="w" for="ch" forName="comp2" refType="w" fact="0.75"/>
          <dgm:constr type="h" for="ch" forName="comp2" refType="w" refFor="ch" refForName="comp2"/>
          <dgm:constr type="ctrX" for="ch" forName="comp2" refType="ctrX" refFor="ch" refForName="comp1"/>
          <dgm:constr type="b" for="ch" forName="comp2" refType="b" refFor="ch" refForName="comp1"/>
          <dgm:constr type="w" for="ch" forName="comp3" refType="w" fact="0.5"/>
          <dgm:constr type="h" for="ch" forName="comp3" refType="w" refFor="ch" refForName="comp3"/>
          <dgm:constr type="ctrX" for="ch" forName="comp3" refType="ctrX" refFor="ch" refForName="comp1"/>
          <dgm:constr type="b" for="ch" forName="comp3" refType="b" refFor="ch" refForName="comp1"/>
          <dgm:constr type="primFontSz" for="des" ptType="node" op="equ" val="65"/>
        </dgm:constrLst>
      </dgm:if>
      <dgm:if name="Name3" axis="ch" ptType="node" func="cnt" op="equ" val="4">
        <dgm:constrLst>
          <dgm:constr type="w" for="ch" forName="comp1" refType="w"/>
          <dgm:constr type="h" for="ch" forName="comp1" refType="w" refFor="ch" refForName="comp1"/>
          <dgm:constr type="w" for="ch" forName="comp2" refType="w" fact="0.8"/>
          <dgm:constr type="h" for="ch" forName="comp2" refType="w" refFor="ch" refForName="comp2"/>
          <dgm:constr type="ctrX" for="ch" forName="comp2" refType="ctrX" refFor="ch" refForName="comp1"/>
          <dgm:constr type="b" for="ch" forName="comp2" refType="b" refFor="ch" refForName="comp1"/>
          <dgm:constr type="w" for="ch" forName="comp3" refType="w" fact="0.6"/>
          <dgm:constr type="h" for="ch" forName="comp3" refType="w" refFor="ch" refForName="comp3"/>
          <dgm:constr type="ctrX" for="ch" forName="comp3" refType="ctrX" refFor="ch" refForName="comp1"/>
          <dgm:constr type="b" for="ch" forName="comp3" refType="b" refFor="ch" refForName="comp1"/>
          <dgm:constr type="w" for="ch" forName="comp4" refType="w" fact="0.4"/>
          <dgm:constr type="h" for="ch" forName="comp4" refType="w" refFor="ch" refForName="comp4"/>
          <dgm:constr type="ctrX" for="ch" forName="comp4" refType="ctrX" refFor="ch" refForName="comp1"/>
          <dgm:constr type="b" for="ch" forName="comp4" refType="b" refFor="ch" refForName="comp1"/>
          <dgm:constr type="primFontSz" for="des" ptType="node" op="equ" val="65"/>
        </dgm:constrLst>
      </dgm:if>
      <dgm:else name="Name4">
        <dgm:constrLst>
          <dgm:constr type="w" for="ch" forName="comp1" refType="w"/>
          <dgm:constr type="h" for="ch" forName="comp1" refType="w" refFor="ch" refForName="comp1"/>
          <dgm:constr type="w" for="ch" forName="comp2" refType="w" fact="0.85"/>
          <dgm:constr type="h" for="ch" forName="comp2" refType="w" refFor="ch" refForName="comp2"/>
          <dgm:constr type="ctrX" for="ch" forName="comp2" refType="ctrX" refFor="ch" refForName="comp1"/>
          <dgm:constr type="b" for="ch" forName="comp2" refType="b" refFor="ch" refForName="comp1"/>
          <dgm:constr type="w" for="ch" forName="comp3" refType="w" fact="0.7"/>
          <dgm:constr type="h" for="ch" forName="comp3" refType="w" refFor="ch" refForName="comp3"/>
          <dgm:constr type="ctrX" for="ch" forName="comp3" refType="ctrX" refFor="ch" refForName="comp1"/>
          <dgm:constr type="b" for="ch" forName="comp3" refType="b" refFor="ch" refForName="comp1"/>
          <dgm:constr type="w" for="ch" forName="comp4" refType="w" fact="0.55"/>
          <dgm:constr type="h" for="ch" forName="comp4" refType="w" refFor="ch" refForName="comp4"/>
          <dgm:constr type="ctrX" for="ch" forName="comp4" refType="ctrX" refFor="ch" refForName="comp1"/>
          <dgm:constr type="b" for="ch" forName="comp4" refType="b" refFor="ch" refForName="comp1"/>
          <dgm:constr type="w" for="ch" forName="comp5" refType="w" fact="0.4"/>
          <dgm:constr type="h" for="ch" forName="comp5" refType="w" refFor="ch" refForName="comp5"/>
          <dgm:constr type="ctrX" for="ch" forName="comp5" refType="ctrX" refFor="ch" refForName="comp1"/>
          <dgm:constr type="b" for="ch" forName="comp5" refType="b" refFor="ch" refForName="comp1"/>
          <dgm:constr type="w" for="ch" forName="comp6" refType="w" fact="0.25"/>
          <dgm:constr type="h" for="ch" forName="comp6" refType="w" refFor="ch" refForName="comp6"/>
          <dgm:constr type="ctrX" for="ch" forName="comp6" refType="ctrX" refFor="ch" refForName="comp1"/>
          <dgm:constr type="b" for="ch" forName="comp6" refType="b" refFor="ch" refForName="comp1"/>
          <dgm:constr type="w" for="ch" forName="comp7" refType="w" fact="0.15"/>
          <dgm:constr type="h" for="ch" forName="comp7" refType="w" refFor="ch" refForName="comp7"/>
          <dgm:constr type="ctrX" for="ch" forName="comp7" refType="ctrX" refFor="ch" refForName="comp1"/>
          <dgm:constr type="b" for="ch" forName="comp7" refType="b" refFor="ch" refForName="comp1"/>
          <dgm:constr type="primFontSz" for="des" ptType="node" op="equ" val="65"/>
        </dgm:constrLst>
      </dgm:else>
    </dgm:choose>
    <dgm:ruleLst/>
    <dgm:choose name="Name5">
      <dgm:if name="Name6" axis="ch" ptType="node" func="cnt" op="gte" val="1">
        <dgm:layoutNode name="comp1">
          <dgm:alg type="composite"/>
          <dgm:shape xmlns:r="http://schemas.openxmlformats.org/officeDocument/2006/relationships" r:blip="">
            <dgm:adjLst/>
          </dgm:shape>
          <dgm:presOf/>
          <dgm:choose name="Name7">
            <dgm:if name="Name8" axis="ch" ptType="node" func="cnt" op="equ" val="1">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5"/>
                <dgm:constr type="w" for="ch" forName="c1text" refType="w" refFor="ch" refForName="circle1" fact="0.70711"/>
                <dgm:constr type="h" for="ch" forName="c1text" refType="h" refFor="ch" refForName="circle1" fact="0.5"/>
              </dgm:constrLst>
            </dgm:if>
            <dgm:if name="Name9" axis="ch" ptType="node" func="cnt" op="equ" val="2">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6"/>
                <dgm:constr type="w" for="ch" forName="c1text" refType="w" refFor="ch" refForName="circle1" fact="0.525"/>
                <dgm:constr type="h" for="ch" forName="c1text" refType="h" refFor="ch" refForName="circle1" fact="0.17"/>
              </dgm:constrLst>
            </dgm:if>
            <dgm:if name="Name10" axis="ch" ptType="node" func="cnt" op="equ" val="3">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3495"/>
                <dgm:constr type="h" for="ch" forName="c1text" refType="h" refFor="ch" refForName="circle1" fact="0.15"/>
              </dgm:constrLst>
            </dgm:if>
            <dgm:if name="Name11" axis="ch" ptType="node" func="cnt" op="equ" val="4">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2796"/>
                <dgm:constr type="h" for="ch" forName="c1text" refType="h" refFor="ch" refForName="circle1" fact="0.15"/>
              </dgm:constrLst>
            </dgm:if>
            <dgm:if name="Name12" axis="ch" ptType="node" func="cnt" op="gte" val="5">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
                <dgm:constr type="w" for="ch" forName="c1text" refType="w" refFor="ch" refForName="circle1" fact="0.375"/>
                <dgm:constr type="h" for="ch" forName="c1text" refType="h" refFor="ch" refForName="circle1" fact="0.1"/>
              </dgm:constrLst>
            </dgm:if>
            <dgm:else name="Name13"/>
          </dgm:choose>
          <dgm:ruleLst/>
          <dgm:layoutNode name="circle1" styleLbl="node1">
            <dgm:alg type="sp"/>
            <dgm:shape xmlns:r="http://schemas.openxmlformats.org/officeDocument/2006/relationships" type="ellipse" r:blip="">
              <dgm:adjLst/>
            </dgm:shape>
            <dgm:presOf axis="ch desOrSelf" ptType="node node" st="1 1" cnt="1 0"/>
            <dgm:constrLst>
              <dgm:constr type="h" refType="w"/>
            </dgm:constrLst>
            <dgm:ruleLst/>
          </dgm:layoutNode>
          <dgm:layoutNode name="c1text">
            <dgm:varLst>
              <dgm:bulletEnabled val="1"/>
            </dgm:varLst>
            <dgm:alg type="tx"/>
            <dgm:shape xmlns:r="http://schemas.openxmlformats.org/officeDocument/2006/relationships" type="rect" r:blip="" hideGeom="1">
              <dgm:adjLst/>
            </dgm:shape>
            <dgm:presOf axis="ch desOrSelf" ptType="node node" st="1 1" cnt="1 0"/>
            <dgm:constrLst/>
            <dgm:ruleLst>
              <dgm:rule type="primFontSz" val="5" fact="NaN" max="NaN"/>
            </dgm:ruleLst>
          </dgm:layoutNode>
        </dgm:layoutNode>
      </dgm:if>
      <dgm:else name="Name14"/>
    </dgm:choose>
    <dgm:choose name="Name15">
      <dgm:if name="Name16" axis="ch" ptType="node" func="cnt" op="gte" val="2">
        <dgm:layoutNode name="comp2">
          <dgm:alg type="composite"/>
          <dgm:shape xmlns:r="http://schemas.openxmlformats.org/officeDocument/2006/relationships" r:blip="">
            <dgm:adjLst/>
          </dgm:shape>
          <dgm:presOf/>
          <dgm:choose name="Name17">
            <dgm:if name="Name18" axis="ch" ptType="node" func="cnt" op="equ" val="2">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5"/>
                <dgm:constr type="w" for="ch" forName="c2text" refType="w" refFor="ch" refForName="circle2" fact="0.70711"/>
                <dgm:constr type="h" for="ch" forName="c2text" refType="h" refFor="ch" refForName="circle2" fact="0.5"/>
              </dgm:constrLst>
            </dgm:if>
            <dgm:if name="Name19" axis="ch" ptType="node" func="cnt" op="equ" val="3">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625"/>
                <dgm:constr type="w" for="ch" forName="c2text" refType="w" refFor="ch" refForName="circle2" fact="0.466"/>
                <dgm:constr type="h" for="ch" forName="c2text" refType="h" refFor="ch" refForName="circle2" fact="0.1875"/>
              </dgm:constrLst>
            </dgm:if>
            <dgm:if name="Name20" axis="ch" ptType="node" func="cnt" op="equ" val="4">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
                <dgm:constr type="w" for="ch" forName="c2text" refType="w" refFor="ch" refForName="circle2" fact="0.3495"/>
                <dgm:constr type="h" for="ch" forName="c2text" refType="h" refFor="ch" refForName="circle2" fact="0.18"/>
              </dgm:constrLst>
            </dgm:if>
            <dgm:if name="Name21" axis="ch" ptType="node" func="cnt" op="gte" val="5">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15"/>
                <dgm:constr type="w" for="ch" forName="c2text" refType="w" refFor="ch" refForName="circle2" fact="0.43125"/>
                <dgm:constr type="h" for="ch" forName="c2text" refType="h" refFor="ch" refForName="circle2" fact="0.115"/>
              </dgm:constrLst>
            </dgm:if>
            <dgm:else name="Name22"/>
          </dgm:choose>
          <dgm:ruleLst/>
          <dgm:layoutNode name="circle2" styleLbl="node1">
            <dgm:alg type="sp"/>
            <dgm:shape xmlns:r="http://schemas.openxmlformats.org/officeDocument/2006/relationships" type="ellipse" r:blip="">
              <dgm:adjLst/>
            </dgm:shape>
            <dgm:presOf axis="ch desOrSelf" ptType="node node" st="2 1" cnt="1 0"/>
            <dgm:constrLst>
              <dgm:constr type="h" refType="w"/>
            </dgm:constrLst>
            <dgm:ruleLst/>
          </dgm:layoutNode>
          <dgm:layoutNode name="c2text">
            <dgm:varLst>
              <dgm:bulletEnabled val="1"/>
            </dgm:varLst>
            <dgm:alg type="tx"/>
            <dgm:shape xmlns:r="http://schemas.openxmlformats.org/officeDocument/2006/relationships" type="rect" r:blip="" hideGeom="1">
              <dgm:adjLst/>
            </dgm:shape>
            <dgm:presOf axis="ch desOrSelf" ptType="node node" st="2 1" cnt="1 0"/>
            <dgm:constrLst/>
            <dgm:ruleLst>
              <dgm:rule type="primFontSz" val="5" fact="NaN" max="NaN"/>
            </dgm:ruleLst>
          </dgm:layoutNode>
        </dgm:layoutNode>
      </dgm:if>
      <dgm:else name="Name23"/>
    </dgm:choose>
    <dgm:choose name="Name24">
      <dgm:if name="Name25" axis="ch" ptType="node" func="cnt" op="gte" val="3">
        <dgm:layoutNode name="comp3">
          <dgm:alg type="composite"/>
          <dgm:shape xmlns:r="http://schemas.openxmlformats.org/officeDocument/2006/relationships" r:blip="">
            <dgm:adjLst/>
          </dgm:shape>
          <dgm:presOf/>
          <dgm:choose name="Name26">
            <dgm:if name="Name27" axis="ch" ptType="node" func="cnt" op="equ" val="3">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5"/>
                <dgm:constr type="w" for="ch" forName="c3text" refType="w" refFor="ch" refForName="circle3" fact="0.70711"/>
                <dgm:constr type="h" for="ch" forName="c3text" refType="h" refFor="ch" refForName="circle3" fact="0.5"/>
              </dgm:constrLst>
            </dgm:if>
            <dgm:if name="Name28" axis="ch" ptType="node" func="cnt" op="equ" val="4">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875"/>
                <dgm:constr type="w" for="ch" forName="c3text" refType="w" refFor="ch" refForName="circle3" fact="0.466"/>
                <dgm:constr type="h" for="ch" forName="c3text" refType="h" refFor="ch" refForName="circle3" fact="0.225"/>
              </dgm:constrLst>
            </dgm:if>
            <dgm:if name="Name29" axis="ch" ptType="node" func="cnt" op="gte" val="5">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38"/>
                <dgm:constr type="w" for="ch" forName="c3text" refType="w" refFor="ch" refForName="circle3" fact="0.5175"/>
                <dgm:constr type="h" for="ch" forName="c3text" refType="h" refFor="ch" refForName="circle3" fact="0.138"/>
              </dgm:constrLst>
            </dgm:if>
            <dgm:else name="Name30"/>
          </dgm:choose>
          <dgm:ruleLst/>
          <dgm:layoutNode name="circle3" styleLbl="node1">
            <dgm:alg type="sp"/>
            <dgm:shape xmlns:r="http://schemas.openxmlformats.org/officeDocument/2006/relationships" type="ellipse" r:blip="">
              <dgm:adjLst/>
            </dgm:shape>
            <dgm:presOf axis="ch desOrSelf" ptType="node node" st="3 1" cnt="1 0"/>
            <dgm:constrLst>
              <dgm:constr type="h" refType="w"/>
            </dgm:constrLst>
            <dgm:ruleLst/>
          </dgm:layoutNode>
          <dgm:layoutNode name="c3text">
            <dgm:varLst>
              <dgm:bulletEnabled val="1"/>
            </dgm:varLst>
            <dgm:alg type="tx"/>
            <dgm:shape xmlns:r="http://schemas.openxmlformats.org/officeDocument/2006/relationships" type="rect" r:blip="" hideGeom="1">
              <dgm:adjLst/>
            </dgm:shape>
            <dgm:presOf axis="ch desOrSelf" ptType="node node" st="3 1" cnt="1 0"/>
            <dgm:constrLst/>
            <dgm:ruleLst>
              <dgm:rule type="primFontSz" val="5" fact="NaN" max="NaN"/>
            </dgm:ruleLst>
          </dgm:layoutNode>
        </dgm:layoutNode>
      </dgm:if>
      <dgm:else name="Name31"/>
    </dgm:choose>
    <dgm:choose name="Name32">
      <dgm:if name="Name33" axis="ch" ptType="node" func="cnt" op="gte" val="4">
        <dgm:layoutNode name="comp4">
          <dgm:alg type="composite"/>
          <dgm:shape xmlns:r="http://schemas.openxmlformats.org/officeDocument/2006/relationships" r:blip="">
            <dgm:adjLst/>
          </dgm:shape>
          <dgm:presOf/>
          <dgm:choose name="Name34">
            <dgm:if name="Name35" axis="ch" ptType="node" func="cnt" op="equ" val="4">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5"/>
                <dgm:constr type="w" for="ch" forName="c4text" refType="w" refFor="ch" refForName="circle4" fact="0.70711"/>
                <dgm:constr type="h" for="ch" forName="c4text" refType="h" refFor="ch" refForName="circle4" fact="0.5"/>
              </dgm:constrLst>
            </dgm:if>
            <dgm:if name="Name36" axis="ch" ptType="node" func="cnt" op="gte" val="5">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18"/>
                <dgm:constr type="w" for="ch" forName="c4text" refType="w" refFor="ch" refForName="circle4" fact="0.54"/>
                <dgm:constr type="h" for="ch" forName="c4text" refType="h" refFor="ch" refForName="circle4" fact="0.18"/>
              </dgm:constrLst>
            </dgm:if>
            <dgm:else name="Name37"/>
          </dgm:choose>
          <dgm:ruleLst/>
          <dgm:layoutNode name="circle4" styleLbl="node1">
            <dgm:alg type="sp"/>
            <dgm:shape xmlns:r="http://schemas.openxmlformats.org/officeDocument/2006/relationships" type="ellipse" r:blip="">
              <dgm:adjLst/>
            </dgm:shape>
            <dgm:presOf axis="ch desOrSelf" ptType="node node" st="4 1" cnt="1 0"/>
            <dgm:constrLst>
              <dgm:constr type="h" refType="w"/>
            </dgm:constrLst>
            <dgm:ruleLst/>
          </dgm:layoutNode>
          <dgm:layoutNode name="c4text">
            <dgm:varLst>
              <dgm:bulletEnabled val="1"/>
            </dgm:varLst>
            <dgm:alg type="tx"/>
            <dgm:shape xmlns:r="http://schemas.openxmlformats.org/officeDocument/2006/relationships" type="rect" r:blip="" hideGeom="1">
              <dgm:adjLst/>
            </dgm:shape>
            <dgm:presOf axis="ch desOrSelf" ptType="node node" st="4 1" cnt="1 0"/>
            <dgm:constrLst/>
            <dgm:ruleLst>
              <dgm:rule type="primFontSz" val="5" fact="NaN" max="NaN"/>
            </dgm:ruleLst>
          </dgm:layoutNode>
        </dgm:layoutNode>
      </dgm:if>
      <dgm:else name="Name38"/>
    </dgm:choose>
    <dgm:choose name="Name39">
      <dgm:if name="Name40" axis="ch" ptType="node" func="cnt" op="gte" val="5">
        <dgm:layoutNode name="comp5">
          <dgm:alg type="composite"/>
          <dgm:shape xmlns:r="http://schemas.openxmlformats.org/officeDocument/2006/relationships" r:blip="">
            <dgm:adjLst/>
          </dgm:shape>
          <dgm:presOf/>
          <dgm:choose name="Name41">
            <dgm:if name="Name42" axis="ch" ptType="node" func="cnt" op="equ" val="5">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5"/>
                <dgm:constr type="w" for="ch" forName="c5text" refType="w" refFor="ch" refForName="circle5" fact="0.70711"/>
                <dgm:constr type="h" for="ch" forName="c5text" refType="h" refFor="ch" refForName="circle5" fact="0.5"/>
              </dgm:constrLst>
            </dgm:if>
            <dgm:if name="Name43" axis="ch" ptType="node" func="cnt" op="gte" val="6">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25"/>
                <dgm:constr type="w" for="ch" forName="c5text" refType="w" refFor="ch" refForName="circle5" fact="0.65"/>
                <dgm:constr type="h" for="ch" forName="c5text" refType="h" refFor="ch" refForName="circle5" fact="0.25"/>
              </dgm:constrLst>
            </dgm:if>
            <dgm:else name="Name44"/>
          </dgm:choose>
          <dgm:ruleLst/>
          <dgm:layoutNode name="circle5" styleLbl="node1">
            <dgm:alg type="sp"/>
            <dgm:shape xmlns:r="http://schemas.openxmlformats.org/officeDocument/2006/relationships" type="ellipse" r:blip="">
              <dgm:adjLst/>
            </dgm:shape>
            <dgm:presOf axis="ch desOrSelf" ptType="node node" st="5 1" cnt="1 0"/>
            <dgm:constrLst>
              <dgm:constr type="h" refType="w"/>
            </dgm:constrLst>
            <dgm:ruleLst/>
          </dgm:layoutNode>
          <dgm:layoutNode name="c5text">
            <dgm:varLst>
              <dgm:bulletEnabled val="1"/>
            </dgm:varLst>
            <dgm:alg type="tx"/>
            <dgm:shape xmlns:r="http://schemas.openxmlformats.org/officeDocument/2006/relationships" type="rect" r:blip="" hideGeom="1">
              <dgm:adjLst/>
            </dgm:shape>
            <dgm:presOf axis="ch desOrSelf" ptType="node node" st="5 1" cnt="1 0"/>
            <dgm:constrLst/>
            <dgm:ruleLst>
              <dgm:rule type="primFontSz" val="5" fact="NaN" max="NaN"/>
            </dgm:ruleLst>
          </dgm:layoutNode>
        </dgm:layoutNode>
      </dgm:if>
      <dgm:else name="Name45"/>
    </dgm:choose>
    <dgm:choose name="Name46">
      <dgm:if name="Name47" axis="ch" ptType="node" func="cnt" op="gte" val="6">
        <dgm:layoutNode name="comp6">
          <dgm:alg type="composite"/>
          <dgm:shape xmlns:r="http://schemas.openxmlformats.org/officeDocument/2006/relationships" r:blip="">
            <dgm:adjLst/>
          </dgm:shape>
          <dgm:presOf/>
          <dgm:choose name="Name48">
            <dgm:if name="Name49" axis="ch" ptType="node" func="cnt" op="equ" val="6">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5"/>
                <dgm:constr type="w" for="ch" forName="c6text" refType="w" refFor="ch" refForName="circle6" fact="0.70711"/>
                <dgm:constr type="h" for="ch" forName="c6text" refType="h" refFor="ch" refForName="circle6" fact="0.5"/>
              </dgm:constrLst>
            </dgm:if>
            <dgm:if name="Name50" axis="ch" ptType="node" func="cnt" op="gte" val="7">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27"/>
                <dgm:constr type="w" for="ch" forName="c6text" refType="w" refFor="ch" refForName="circle6" fact="0.68"/>
                <dgm:constr type="h" for="ch" forName="c6text" refType="h" refFor="ch" refForName="circle6" fact="0.241"/>
              </dgm:constrLst>
            </dgm:if>
            <dgm:else name="Name51"/>
          </dgm:choose>
          <dgm:ruleLst/>
          <dgm:layoutNode name="circle6" styleLbl="node1">
            <dgm:alg type="sp"/>
            <dgm:shape xmlns:r="http://schemas.openxmlformats.org/officeDocument/2006/relationships" type="ellipse" r:blip="">
              <dgm:adjLst/>
            </dgm:shape>
            <dgm:presOf axis="ch desOrSelf" ptType="node node" st="6 1" cnt="1 0"/>
            <dgm:constrLst>
              <dgm:constr type="h" refType="w"/>
            </dgm:constrLst>
            <dgm:ruleLst/>
          </dgm:layoutNode>
          <dgm:layoutNode name="c6text">
            <dgm:varLst>
              <dgm:bulletEnabled val="1"/>
            </dgm:varLst>
            <dgm:alg type="tx"/>
            <dgm:shape xmlns:r="http://schemas.openxmlformats.org/officeDocument/2006/relationships" type="rect" r:blip="" hideGeom="1">
              <dgm:adjLst/>
            </dgm:shape>
            <dgm:presOf axis="ch desOrSelf" ptType="node node" st="6 1" cnt="1 0"/>
            <dgm:constrLst/>
            <dgm:ruleLst>
              <dgm:rule type="primFontSz" val="5" fact="NaN" max="NaN"/>
            </dgm:ruleLst>
          </dgm:layoutNode>
        </dgm:layoutNode>
      </dgm:if>
      <dgm:else name="Name52"/>
    </dgm:choose>
    <dgm:choose name="Name53">
      <dgm:if name="Name54" axis="ch" ptType="node" func="cnt" op="gte" val="7">
        <dgm:layoutNode name="comp7">
          <dgm:alg type="composite"/>
          <dgm:shape xmlns:r="http://schemas.openxmlformats.org/officeDocument/2006/relationships" r:blip="">
            <dgm:adjLst/>
          </dgm:shape>
          <dgm:presOf/>
          <dgm:constrLst>
            <dgm:constr type="w" for="ch" forName="circle7" refType="w"/>
            <dgm:constr type="h" for="ch" forName="circle7" refType="h"/>
            <dgm:constr type="ctrX" for="ch" forName="circle7" refType="w" fact="0.5"/>
            <dgm:constr type="ctrY" for="ch" forName="circle7" refType="h" fact="0.5"/>
            <dgm:constr type="ctrX" for="ch" forName="c7text" refType="w" fact="0.5"/>
            <dgm:constr type="ctrY" for="ch" forName="c7text" refType="h" fact="0.5"/>
            <dgm:constr type="w" for="ch" forName="c7text" refType="w" refFor="ch" refForName="circle7" fact="0.70711"/>
            <dgm:constr type="h" for="ch" forName="c7text" refType="h" refFor="ch" refForName="circle7" fact="0.5"/>
          </dgm:constrLst>
          <dgm:ruleLst/>
          <dgm:layoutNode name="circle7" styleLbl="node1">
            <dgm:alg type="sp"/>
            <dgm:shape xmlns:r="http://schemas.openxmlformats.org/officeDocument/2006/relationships" type="ellipse" r:blip="">
              <dgm:adjLst/>
            </dgm:shape>
            <dgm:presOf axis="ch desOrSelf" ptType="node node" st="7 1" cnt="1 0"/>
            <dgm:constrLst>
              <dgm:constr type="h" refType="w"/>
            </dgm:constrLst>
            <dgm:ruleLst/>
          </dgm:layoutNode>
          <dgm:layoutNode name="c7text">
            <dgm:varLst>
              <dgm:bulletEnabled val="1"/>
            </dgm:varLst>
            <dgm:alg type="tx"/>
            <dgm:shape xmlns:r="http://schemas.openxmlformats.org/officeDocument/2006/relationships" type="rect" r:blip="" hideGeom="1">
              <dgm:adjLst/>
            </dgm:shape>
            <dgm:presOf axis="ch desOrSelf" ptType="node node" st="7 1" cnt="1 0"/>
            <dgm:constrLst/>
            <dgm:ruleLst>
              <dgm:rule type="primFontSz" val="5" fact="NaN" max="NaN"/>
            </dgm:ruleLst>
          </dgm:layoutNode>
        </dgm:layoutNode>
      </dgm:if>
      <dgm:else name="Name5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D91AFF7-FCC0-4F82-9C54-4A1D8597F5DF}" type="datetimeFigureOut">
              <a:rPr lang="en-GB" smtClean="0"/>
              <a:t>01/03/2021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D2A2BCE-4FE1-47DD-8E4B-6DFABC027966}" type="slidenum">
              <a:rPr lang="en-GB" smtClean="0"/>
              <a:t>‹#›</a:t>
            </a:fld>
            <a:endParaRPr lang="en-GB"/>
          </a:p>
        </p:txBody>
      </p:sp>
    </p:spTree>
    <p:extLst>
      <p:ext uri="{BB962C8B-B14F-4D97-AF65-F5344CB8AC3E}">
        <p14:creationId xmlns:p14="http://schemas.microsoft.com/office/powerpoint/2010/main" val="9983767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sz="1200" b="0" i="0" kern="1200" dirty="0" smtClean="0">
                <a:solidFill>
                  <a:schemeClr val="tx1"/>
                </a:solidFill>
                <a:effectLst/>
                <a:latin typeface="+mn-lt"/>
                <a:ea typeface="+mn-ea"/>
                <a:cs typeface="+mn-cs"/>
              </a:rPr>
              <a:t>Neil Thompson (1997, 2006) designed a model that has been influential in both social work and education contexts to enable practitioners to understand the need to address inequalities:</a:t>
            </a:r>
          </a:p>
          <a:p>
            <a:pPr fontAlgn="base"/>
            <a:r>
              <a:rPr lang="en-GB" sz="1200" b="0" i="0" kern="1200" dirty="0" smtClean="0">
                <a:solidFill>
                  <a:schemeClr val="tx1"/>
                </a:solidFill>
                <a:effectLst/>
                <a:latin typeface="+mn-lt"/>
                <a:ea typeface="+mn-ea"/>
                <a:cs typeface="+mn-cs"/>
              </a:rPr>
              <a:t>“</a:t>
            </a:r>
            <a:r>
              <a:rPr lang="en-GB" sz="1200" b="0" i="1" kern="1200" dirty="0" smtClean="0">
                <a:solidFill>
                  <a:schemeClr val="tx1"/>
                </a:solidFill>
                <a:effectLst/>
                <a:latin typeface="+mn-lt"/>
                <a:ea typeface="+mn-ea"/>
                <a:cs typeface="+mn-cs"/>
              </a:rPr>
              <a:t>Thompson suggests that individuals are affected by what he calls personal, cultural and structural influences that come together to impact on how we fit into the social world. What Thompson calls ‘cultural’ influences encompass broader shared approaches – such as what is seen as acceptable behaviour. Structural issues refer to the ‘bigger picture’ of how society is organised and include aspects such as government policy and the shape of the welfare state. Thompson calls his PCS model an ‘analysis’ because it is a way of examining different aspects of situations that [practitioners] come across. However, he emphasises that it is about action as well as thought. [Practitioners] (…) need to do more than understand how individuals are affected by social and other factors; they need to act on this understanding to challenge disadvantage and prejudice. The PCS analysis could be set out in a diagrammatic form (below), showing how the individual or personal experience is surrounded by cultural and structural influences</a:t>
            </a:r>
            <a:r>
              <a:rPr lang="en-GB" sz="1200" b="0" i="0" kern="1200" dirty="0" smtClean="0">
                <a:solidFill>
                  <a:schemeClr val="tx1"/>
                </a:solidFill>
                <a:effectLst/>
                <a:latin typeface="+mn-lt"/>
                <a:ea typeface="+mn-ea"/>
                <a:cs typeface="+mn-cs"/>
              </a:rPr>
              <a:t>.”</a:t>
            </a:r>
          </a:p>
          <a:p>
            <a:endParaRPr lang="en-GB" dirty="0"/>
          </a:p>
        </p:txBody>
      </p:sp>
      <p:sp>
        <p:nvSpPr>
          <p:cNvPr id="4" name="Slide Number Placeholder 3"/>
          <p:cNvSpPr>
            <a:spLocks noGrp="1"/>
          </p:cNvSpPr>
          <p:nvPr>
            <p:ph type="sldNum" sz="quarter" idx="10"/>
          </p:nvPr>
        </p:nvSpPr>
        <p:spPr/>
        <p:txBody>
          <a:bodyPr/>
          <a:lstStyle/>
          <a:p>
            <a:fld id="{2D2A2BCE-4FE1-47DD-8E4B-6DFABC027966}" type="slidenum">
              <a:rPr lang="en-GB" smtClean="0"/>
              <a:t>3</a:t>
            </a:fld>
            <a:endParaRPr lang="en-GB"/>
          </a:p>
        </p:txBody>
      </p:sp>
    </p:spTree>
    <p:extLst>
      <p:ext uri="{BB962C8B-B14F-4D97-AF65-F5344CB8AC3E}">
        <p14:creationId xmlns:p14="http://schemas.microsoft.com/office/powerpoint/2010/main" val="185389030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9" name="Picture 8" descr="SD-PanelTitle-GrommetsCombine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1921934" y="1811863"/>
            <a:ext cx="5308866" cy="1515533"/>
          </a:xfrm>
        </p:spPr>
        <p:txBody>
          <a:bodyPr anchor="b">
            <a:noAutofit/>
          </a:bodyPr>
          <a:lstStyle>
            <a:lvl1pPr algn="ctr">
              <a:defRPr sz="48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1921934" y="3598327"/>
            <a:ext cx="5308866" cy="1377651"/>
          </a:xfrm>
        </p:spPr>
        <p:txBody>
          <a:bodyPr anchor="t">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6065417" y="5054602"/>
            <a:ext cx="673276" cy="279400"/>
          </a:xfrm>
        </p:spPr>
        <p:txBody>
          <a:bodyPr/>
          <a:lstStyle/>
          <a:p>
            <a:fld id="{75779B43-CA7A-455C-ABA1-8379DC736556}" type="datetimeFigureOut">
              <a:rPr lang="en-GB" smtClean="0"/>
              <a:t>26/02/2021</a:t>
            </a:fld>
            <a:endParaRPr lang="en-GB"/>
          </a:p>
        </p:txBody>
      </p:sp>
      <p:sp>
        <p:nvSpPr>
          <p:cNvPr id="5" name="Footer Placeholder 4"/>
          <p:cNvSpPr>
            <a:spLocks noGrp="1"/>
          </p:cNvSpPr>
          <p:nvPr>
            <p:ph type="ftr" sz="quarter" idx="11"/>
          </p:nvPr>
        </p:nvSpPr>
        <p:spPr>
          <a:xfrm>
            <a:off x="1921934" y="5054602"/>
            <a:ext cx="4064860" cy="279400"/>
          </a:xfrm>
        </p:spPr>
        <p:txBody>
          <a:bodyPr/>
          <a:lstStyle/>
          <a:p>
            <a:endParaRPr lang="en-GB"/>
          </a:p>
        </p:txBody>
      </p:sp>
      <p:sp>
        <p:nvSpPr>
          <p:cNvPr id="6" name="Slide Number Placeholder 5"/>
          <p:cNvSpPr>
            <a:spLocks noGrp="1"/>
          </p:cNvSpPr>
          <p:nvPr>
            <p:ph type="sldNum" sz="quarter" idx="12"/>
          </p:nvPr>
        </p:nvSpPr>
        <p:spPr>
          <a:xfrm>
            <a:off x="6817317" y="5054602"/>
            <a:ext cx="413483" cy="279400"/>
          </a:xfrm>
        </p:spPr>
        <p:txBody>
          <a:bodyPr/>
          <a:lstStyle/>
          <a:p>
            <a:fld id="{CC935741-5D89-4008-8F08-26031587A366}" type="slidenum">
              <a:rPr lang="en-GB" smtClean="0"/>
              <a:t>‹#›</a:t>
            </a:fld>
            <a:endParaRPr lang="en-GB"/>
          </a:p>
        </p:txBody>
      </p:sp>
      <p:cxnSp>
        <p:nvCxnSpPr>
          <p:cNvPr id="15" name="Straight Connector 14"/>
          <p:cNvCxnSpPr/>
          <p:nvPr/>
        </p:nvCxnSpPr>
        <p:spPr>
          <a:xfrm>
            <a:off x="2019825" y="3471329"/>
            <a:ext cx="5113083"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212561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278466" y="2354670"/>
            <a:ext cx="6595533"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5779B43-CA7A-455C-ABA1-8379DC736556}" type="datetimeFigureOut">
              <a:rPr lang="en-GB" smtClean="0"/>
              <a:t>26/02/2021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C935741-5D89-4008-8F08-26031587A366}" type="slidenum">
              <a:rPr lang="en-GB" smtClean="0"/>
              <a:t>‹#›</a:t>
            </a:fld>
            <a:endParaRPr lang="en-GB"/>
          </a:p>
        </p:txBody>
      </p:sp>
    </p:spTree>
    <p:extLst>
      <p:ext uri="{BB962C8B-B14F-4D97-AF65-F5344CB8AC3E}">
        <p14:creationId xmlns:p14="http://schemas.microsoft.com/office/powerpoint/2010/main" val="1828375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78465" y="1641413"/>
            <a:ext cx="6595534" cy="1822514"/>
          </a:xfrm>
        </p:spPr>
        <p:txBody>
          <a:bodyPr anchor="b">
            <a:normAutofit/>
          </a:bodyPr>
          <a:lstStyle>
            <a:lvl1pPr algn="ctr">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78465" y="3734859"/>
            <a:ext cx="6595534" cy="1090015"/>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5779B43-CA7A-455C-ABA1-8379DC736556}" type="datetimeFigureOut">
              <a:rPr lang="en-GB" smtClean="0"/>
              <a:t>26/02/2021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C935741-5D89-4008-8F08-26031587A366}" type="slidenum">
              <a:rPr lang="en-GB" smtClean="0"/>
              <a:t>‹#›</a:t>
            </a:fld>
            <a:endParaRPr lang="en-GB"/>
          </a:p>
        </p:txBody>
      </p:sp>
      <p:cxnSp>
        <p:nvCxnSpPr>
          <p:cNvPr id="31" name="Straight Connector 30"/>
          <p:cNvCxnSpPr/>
          <p:nvPr/>
        </p:nvCxnSpPr>
        <p:spPr>
          <a:xfrm>
            <a:off x="1278466" y="3599392"/>
            <a:ext cx="6595533"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224977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278465" y="2356260"/>
            <a:ext cx="659553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79576" y="2487168"/>
            <a:ext cx="3337560" cy="344728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5152" y="2487168"/>
            <a:ext cx="3337560" cy="344728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5779B43-CA7A-455C-ABA1-8379DC736556}" type="datetimeFigureOut">
              <a:rPr lang="en-GB" smtClean="0"/>
              <a:t>26/02/2021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C935741-5D89-4008-8F08-26031587A366}" type="slidenum">
              <a:rPr lang="en-GB" smtClean="0"/>
              <a:t>‹#›</a:t>
            </a:fld>
            <a:endParaRPr lang="en-GB"/>
          </a:p>
        </p:txBody>
      </p:sp>
    </p:spTree>
    <p:extLst>
      <p:ext uri="{BB962C8B-B14F-4D97-AF65-F5344CB8AC3E}">
        <p14:creationId xmlns:p14="http://schemas.microsoft.com/office/powerpoint/2010/main" val="1166711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76868"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76868" y="3243262"/>
            <a:ext cx="3337560" cy="2706624"/>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1832"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41832" y="3243262"/>
            <a:ext cx="3337560" cy="2706624"/>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5779B43-CA7A-455C-ABA1-8379DC736556}" type="datetimeFigureOut">
              <a:rPr lang="en-GB" smtClean="0"/>
              <a:t>26/02/2021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C935741-5D89-4008-8F08-26031587A366}" type="slidenum">
              <a:rPr lang="en-GB" smtClean="0"/>
              <a:t>‹#›</a:t>
            </a:fld>
            <a:endParaRPr lang="en-GB"/>
          </a:p>
        </p:txBody>
      </p:sp>
      <p:cxnSp>
        <p:nvCxnSpPr>
          <p:cNvPr id="41" name="Straight Connector 40"/>
          <p:cNvCxnSpPr/>
          <p:nvPr/>
        </p:nvCxnSpPr>
        <p:spPr>
          <a:xfrm>
            <a:off x="1278466" y="2354670"/>
            <a:ext cx="659553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058240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6798735" cy="1303867"/>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5779B43-CA7A-455C-ABA1-8379DC736556}" type="datetimeFigureOut">
              <a:rPr lang="en-GB" smtClean="0"/>
              <a:t>26/02/2021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C935741-5D89-4008-8F08-26031587A366}" type="slidenum">
              <a:rPr lang="en-GB" smtClean="0"/>
              <a:t>‹#›</a:t>
            </a:fld>
            <a:endParaRPr lang="en-GB"/>
          </a:p>
        </p:txBody>
      </p:sp>
      <p:cxnSp>
        <p:nvCxnSpPr>
          <p:cNvPr id="14" name="Straight Connector 13"/>
          <p:cNvCxnSpPr/>
          <p:nvPr/>
        </p:nvCxnSpPr>
        <p:spPr>
          <a:xfrm>
            <a:off x="1278466" y="2354670"/>
            <a:ext cx="659553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319058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5779B43-CA7A-455C-ABA1-8379DC736556}" type="datetimeFigureOut">
              <a:rPr lang="en-GB" smtClean="0"/>
              <a:t>26/02/2021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C935741-5D89-4008-8F08-26031587A366}" type="slidenum">
              <a:rPr lang="en-GB" smtClean="0"/>
              <a:t>‹#›</a:t>
            </a:fld>
            <a:endParaRPr lang="en-GB"/>
          </a:p>
        </p:txBody>
      </p:sp>
    </p:spTree>
    <p:extLst>
      <p:ext uri="{BB962C8B-B14F-4D97-AF65-F5344CB8AC3E}">
        <p14:creationId xmlns:p14="http://schemas.microsoft.com/office/powerpoint/2010/main" val="16367830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388534"/>
            <a:ext cx="2536798"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120062" y="982132"/>
            <a:ext cx="3855539" cy="4893735"/>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76865" y="3031065"/>
            <a:ext cx="2536798"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75779B43-CA7A-455C-ABA1-8379DC736556}" type="datetimeFigureOut">
              <a:rPr lang="en-GB" smtClean="0"/>
              <a:t>26/02/2021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C935741-5D89-4008-8F08-26031587A366}" type="slidenum">
              <a:rPr lang="en-GB" smtClean="0"/>
              <a:t>‹#›</a:t>
            </a:fld>
            <a:endParaRPr lang="en-GB"/>
          </a:p>
        </p:txBody>
      </p:sp>
      <p:cxnSp>
        <p:nvCxnSpPr>
          <p:cNvPr id="16" name="Straight Connector 15"/>
          <p:cNvCxnSpPr/>
          <p:nvPr/>
        </p:nvCxnSpPr>
        <p:spPr>
          <a:xfrm>
            <a:off x="1278466" y="2912533"/>
            <a:ext cx="233359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489901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883832"/>
            <a:ext cx="3632202" cy="1371600"/>
          </a:xfrm>
        </p:spPr>
        <p:txBody>
          <a:bodyPr anchor="b">
            <a:normAutofit/>
          </a:bodyPr>
          <a:lstStyle>
            <a:lvl1pPr algn="ctr">
              <a:defRPr sz="2400" b="0"/>
            </a:lvl1pPr>
          </a:lstStyle>
          <a:p>
            <a:r>
              <a:rPr lang="en-US" smtClean="0"/>
              <a:t>Click to edit Master title style</a:t>
            </a:r>
            <a:endParaRPr lang="en-US" dirty="0"/>
          </a:p>
        </p:txBody>
      </p:sp>
      <p:sp>
        <p:nvSpPr>
          <p:cNvPr id="17" name="Picture Placeholder 2"/>
          <p:cNvSpPr>
            <a:spLocks noGrp="1" noChangeAspect="1"/>
          </p:cNvSpPr>
          <p:nvPr>
            <p:ph type="pic" idx="1"/>
          </p:nvPr>
        </p:nvSpPr>
        <p:spPr>
          <a:xfrm>
            <a:off x="5218221" y="1032933"/>
            <a:ext cx="2929463" cy="4792136"/>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76865" y="3255432"/>
            <a:ext cx="3632201" cy="182880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75779B43-CA7A-455C-ABA1-8379DC736556}" type="datetimeFigureOut">
              <a:rPr lang="en-GB" smtClean="0"/>
              <a:t>26/02/2021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C935741-5D89-4008-8F08-26031587A366}" type="slidenum">
              <a:rPr lang="en-GB" smtClean="0"/>
              <a:t>‹#›</a:t>
            </a:fld>
            <a:endParaRPr lang="en-GB"/>
          </a:p>
        </p:txBody>
      </p:sp>
    </p:spTree>
    <p:extLst>
      <p:ext uri="{BB962C8B-B14F-4D97-AF65-F5344CB8AC3E}">
        <p14:creationId xmlns:p14="http://schemas.microsoft.com/office/powerpoint/2010/main" val="36974338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4815415"/>
            <a:ext cx="6798734"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026260" y="1032933"/>
            <a:ext cx="7091482" cy="3361269"/>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76866" y="5382153"/>
            <a:ext cx="6798734" cy="493712"/>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75779B43-CA7A-455C-ABA1-8379DC736556}" type="datetimeFigureOut">
              <a:rPr lang="en-GB" smtClean="0"/>
              <a:t>26/02/2021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C935741-5D89-4008-8F08-26031587A366}" type="slidenum">
              <a:rPr lang="en-GB" smtClean="0"/>
              <a:t>‹#›</a:t>
            </a:fld>
            <a:endParaRPr lang="en-GB"/>
          </a:p>
        </p:txBody>
      </p:sp>
    </p:spTree>
    <p:extLst>
      <p:ext uri="{BB962C8B-B14F-4D97-AF65-F5344CB8AC3E}">
        <p14:creationId xmlns:p14="http://schemas.microsoft.com/office/powerpoint/2010/main" val="18345909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906873"/>
            <a:ext cx="6798734" cy="3097860"/>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76865" y="4275666"/>
            <a:ext cx="6798736" cy="1600202"/>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5779B43-CA7A-455C-ABA1-8379DC736556}" type="datetimeFigureOut">
              <a:rPr lang="en-GB" smtClean="0"/>
              <a:t>26/02/2021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C935741-5D89-4008-8F08-26031587A366}" type="slidenum">
              <a:rPr lang="en-GB" smtClean="0"/>
              <a:t>‹#›</a:t>
            </a:fld>
            <a:endParaRPr lang="en-GB"/>
          </a:p>
        </p:txBody>
      </p:sp>
      <p:cxnSp>
        <p:nvCxnSpPr>
          <p:cNvPr id="15" name="Straight Connector 14"/>
          <p:cNvCxnSpPr/>
          <p:nvPr/>
        </p:nvCxnSpPr>
        <p:spPr>
          <a:xfrm>
            <a:off x="1278465" y="4140199"/>
            <a:ext cx="6606425"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785552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4333" y="982132"/>
            <a:ext cx="6400250" cy="2370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00200" y="3352799"/>
            <a:ext cx="5892798" cy="651933"/>
          </a:xfrm>
        </p:spPr>
        <p:txBody>
          <a:bodyPr anchor="ctr">
            <a:normAutofit/>
          </a:bodyPr>
          <a:lstStyle>
            <a:lvl1pPr marL="0" indent="0" algn="r">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1176863" y="4343400"/>
            <a:ext cx="6798738"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5779B43-CA7A-455C-ABA1-8379DC736556}" type="datetimeFigureOut">
              <a:rPr lang="en-GB" smtClean="0"/>
              <a:t>26/02/2021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C935741-5D89-4008-8F08-26031587A366}" type="slidenum">
              <a:rPr lang="en-GB" smtClean="0"/>
              <a:t>‹#›</a:t>
            </a:fld>
            <a:endParaRPr lang="en-GB"/>
          </a:p>
        </p:txBody>
      </p:sp>
      <p:sp>
        <p:nvSpPr>
          <p:cNvPr id="14" name="TextBox 13"/>
          <p:cNvSpPr txBox="1"/>
          <p:nvPr/>
        </p:nvSpPr>
        <p:spPr>
          <a:xfrm>
            <a:off x="849969" y="905362"/>
            <a:ext cx="457319" cy="584776"/>
          </a:xfrm>
          <a:prstGeom prst="rect">
            <a:avLst/>
          </a:prstGeom>
        </p:spPr>
        <p:txBody>
          <a:bodyPr vert="horz" lIns="91440" tIns="45720" rIns="91440" bIns="45720" rtlCol="0" anchor="ctr">
            <a:noAutofit/>
          </a:bodyPr>
          <a:lstStyle/>
          <a:p>
            <a:pPr lvl="0"/>
            <a:r>
              <a:rPr lang="en-US" sz="7200" dirty="0">
                <a:solidFill>
                  <a:schemeClr val="tx1"/>
                </a:solidFill>
                <a:effectLst/>
              </a:rPr>
              <a:t>“</a:t>
            </a:r>
          </a:p>
        </p:txBody>
      </p:sp>
      <p:sp>
        <p:nvSpPr>
          <p:cNvPr id="15" name="TextBox 14"/>
          <p:cNvSpPr txBox="1"/>
          <p:nvPr/>
        </p:nvSpPr>
        <p:spPr>
          <a:xfrm>
            <a:off x="7633503" y="2827870"/>
            <a:ext cx="457319" cy="584776"/>
          </a:xfrm>
          <a:prstGeom prst="rect">
            <a:avLst/>
          </a:prstGeom>
        </p:spPr>
        <p:txBody>
          <a:bodyPr vert="horz" lIns="91440" tIns="45720" rIns="91440" bIns="45720" rtlCol="0" anchor="ctr">
            <a:noAutofit/>
          </a:bodyPr>
          <a:lstStyle/>
          <a:p>
            <a:pPr lvl="0" algn="r"/>
            <a:r>
              <a:rPr lang="en-US" sz="7200" dirty="0">
                <a:solidFill>
                  <a:schemeClr val="tx1"/>
                </a:solidFill>
                <a:effectLst/>
              </a:rPr>
              <a:t>”</a:t>
            </a:r>
          </a:p>
        </p:txBody>
      </p:sp>
      <p:cxnSp>
        <p:nvCxnSpPr>
          <p:cNvPr id="19" name="Straight Connector 18"/>
          <p:cNvCxnSpPr/>
          <p:nvPr/>
        </p:nvCxnSpPr>
        <p:spPr>
          <a:xfrm>
            <a:off x="1278466" y="4140199"/>
            <a:ext cx="659553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571434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76869" y="3308581"/>
            <a:ext cx="6798728"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76868" y="4777381"/>
            <a:ext cx="6798730"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5779B43-CA7A-455C-ABA1-8379DC736556}" type="datetimeFigureOut">
              <a:rPr lang="en-GB" smtClean="0"/>
              <a:t>26/02/2021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C935741-5D89-4008-8F08-26031587A366}" type="slidenum">
              <a:rPr lang="en-GB" smtClean="0"/>
              <a:t>‹#›</a:t>
            </a:fld>
            <a:endParaRPr lang="en-GB"/>
          </a:p>
        </p:txBody>
      </p:sp>
    </p:spTree>
    <p:extLst>
      <p:ext uri="{BB962C8B-B14F-4D97-AF65-F5344CB8AC3E}">
        <p14:creationId xmlns:p14="http://schemas.microsoft.com/office/powerpoint/2010/main" val="235506535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09416" y="982132"/>
            <a:ext cx="6325168" cy="2243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4" name="Text Placeholder 2"/>
          <p:cNvSpPr>
            <a:spLocks noGrp="1"/>
          </p:cNvSpPr>
          <p:nvPr>
            <p:ph type="body" idx="13"/>
          </p:nvPr>
        </p:nvSpPr>
        <p:spPr>
          <a:xfrm>
            <a:off x="1176868" y="3639312"/>
            <a:ext cx="6798730" cy="886968"/>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176865" y="4529667"/>
            <a:ext cx="6798736" cy="13462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5779B43-CA7A-455C-ABA1-8379DC736556}" type="datetimeFigureOut">
              <a:rPr lang="en-GB" smtClean="0"/>
              <a:t>26/02/2021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C935741-5D89-4008-8F08-26031587A366}" type="slidenum">
              <a:rPr lang="en-GB" smtClean="0"/>
              <a:t>‹#›</a:t>
            </a:fld>
            <a:endParaRPr lang="en-GB"/>
          </a:p>
        </p:txBody>
      </p:sp>
      <p:sp>
        <p:nvSpPr>
          <p:cNvPr id="12" name="TextBox 11"/>
          <p:cNvSpPr txBox="1"/>
          <p:nvPr/>
        </p:nvSpPr>
        <p:spPr>
          <a:xfrm>
            <a:off x="878060" y="896895"/>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7649796" y="2607728"/>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278466" y="3429000"/>
            <a:ext cx="659553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691452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76865" y="982131"/>
            <a:ext cx="6798734" cy="2294467"/>
          </a:xfrm>
        </p:spPr>
        <p:txBody>
          <a:bodyPr vert="horz" lIns="91440" tIns="45720" rIns="91440" bIns="45720" rtlCol="0" anchor="ctr">
            <a:normAutofit/>
          </a:bodyPr>
          <a:lstStyle>
            <a:lvl1pPr>
              <a:defRPr lang="en-US" sz="3200" b="0" dirty="0"/>
            </a:lvl1pPr>
          </a:lstStyle>
          <a:p>
            <a:pPr marL="0" lvl="0"/>
            <a:r>
              <a:rPr lang="en-US" smtClean="0"/>
              <a:t>Click to edit Master title style</a:t>
            </a:r>
            <a:endParaRPr lang="en-US" dirty="0"/>
          </a:p>
        </p:txBody>
      </p:sp>
      <p:sp>
        <p:nvSpPr>
          <p:cNvPr id="11" name="Text Placeholder 2"/>
          <p:cNvSpPr>
            <a:spLocks noGrp="1"/>
          </p:cNvSpPr>
          <p:nvPr>
            <p:ph type="body" idx="13"/>
          </p:nvPr>
        </p:nvSpPr>
        <p:spPr>
          <a:xfrm>
            <a:off x="1176868" y="3566160"/>
            <a:ext cx="6798730" cy="905256"/>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176866" y="4470400"/>
            <a:ext cx="6798734" cy="1405467"/>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5779B43-CA7A-455C-ABA1-8379DC736556}" type="datetimeFigureOut">
              <a:rPr lang="en-GB" smtClean="0"/>
              <a:t>26/02/2021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C935741-5D89-4008-8F08-26031587A366}" type="slidenum">
              <a:rPr lang="en-GB" smtClean="0"/>
              <a:t>‹#›</a:t>
            </a:fld>
            <a:endParaRPr lang="en-GB"/>
          </a:p>
        </p:txBody>
      </p:sp>
      <p:cxnSp>
        <p:nvCxnSpPr>
          <p:cNvPr id="15" name="Straight Connector 14"/>
          <p:cNvCxnSpPr/>
          <p:nvPr/>
        </p:nvCxnSpPr>
        <p:spPr>
          <a:xfrm>
            <a:off x="1278469" y="3429000"/>
            <a:ext cx="6606421"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5138028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76865" y="2490135"/>
            <a:ext cx="6798736" cy="3385733"/>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5779B43-CA7A-455C-ABA1-8379DC736556}" type="datetimeFigureOut">
              <a:rPr lang="en-GB" smtClean="0"/>
              <a:t>26/02/2021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C935741-5D89-4008-8F08-26031587A366}" type="slidenum">
              <a:rPr lang="en-GB" smtClean="0"/>
              <a:t>‹#›</a:t>
            </a:fld>
            <a:endParaRPr lang="en-GB"/>
          </a:p>
        </p:txBody>
      </p:sp>
      <p:cxnSp>
        <p:nvCxnSpPr>
          <p:cNvPr id="14" name="Straight Connector 13"/>
          <p:cNvCxnSpPr/>
          <p:nvPr/>
        </p:nvCxnSpPr>
        <p:spPr>
          <a:xfrm>
            <a:off x="1278466" y="2354670"/>
            <a:ext cx="660642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3092762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56667" y="906873"/>
            <a:ext cx="1618930" cy="496899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76867" y="906873"/>
            <a:ext cx="4915509" cy="4968993"/>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5779B43-CA7A-455C-ABA1-8379DC736556}" type="datetimeFigureOut">
              <a:rPr lang="en-GB" smtClean="0"/>
              <a:t>26/02/2021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C935741-5D89-4008-8F08-26031587A366}" type="slidenum">
              <a:rPr lang="en-GB" smtClean="0"/>
              <a:t>‹#›</a:t>
            </a:fld>
            <a:endParaRPr lang="en-GB"/>
          </a:p>
        </p:txBody>
      </p:sp>
      <p:cxnSp>
        <p:nvCxnSpPr>
          <p:cNvPr id="14" name="Straight Connector 13"/>
          <p:cNvCxnSpPr/>
          <p:nvPr/>
        </p:nvCxnSpPr>
        <p:spPr>
          <a:xfrm>
            <a:off x="6245512" y="906873"/>
            <a:ext cx="0" cy="4968993"/>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46160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SD-PanelContent-GrommetsCombined.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1176866" y="915337"/>
            <a:ext cx="6798734" cy="13038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176865" y="2490135"/>
            <a:ext cx="6798736" cy="3444997"/>
          </a:xfrm>
          <a:prstGeom prst="rect">
            <a:avLst/>
          </a:prstGeom>
        </p:spPr>
        <p:txBody>
          <a:bodyPr vert="horz" lIns="91440" tIns="45720" rIns="91440" bIns="45720" rtlCol="0"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356670" y="5960533"/>
            <a:ext cx="11482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75779B43-CA7A-455C-ABA1-8379DC736556}" type="datetimeFigureOut">
              <a:rPr lang="en-GB" smtClean="0"/>
              <a:t>26/02/2021</a:t>
            </a:fld>
            <a:endParaRPr lang="en-GB"/>
          </a:p>
        </p:txBody>
      </p:sp>
      <p:sp>
        <p:nvSpPr>
          <p:cNvPr id="5" name="Footer Placeholder 4"/>
          <p:cNvSpPr>
            <a:spLocks noGrp="1"/>
          </p:cNvSpPr>
          <p:nvPr>
            <p:ph type="ftr" sz="quarter" idx="3"/>
          </p:nvPr>
        </p:nvSpPr>
        <p:spPr>
          <a:xfrm>
            <a:off x="1176865" y="5960533"/>
            <a:ext cx="510466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7580091" y="5960533"/>
            <a:ext cx="39551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CC935741-5D89-4008-8F08-26031587A366}" type="slidenum">
              <a:rPr lang="en-GB" smtClean="0"/>
              <a:t>‹#›</a:t>
            </a:fld>
            <a:endParaRPr lang="en-GB"/>
          </a:p>
        </p:txBody>
      </p:sp>
    </p:spTree>
    <p:extLst>
      <p:ext uri="{BB962C8B-B14F-4D97-AF65-F5344CB8AC3E}">
        <p14:creationId xmlns:p14="http://schemas.microsoft.com/office/powerpoint/2010/main" val="155317091"/>
      </p:ext>
    </p:extLst>
  </p:cSld>
  <p:clrMap bg1="lt1" tx1="dk1" bg2="lt2" tx2="dk2" accent1="accent1" accent2="accent2" accent3="accent3" accent4="accent4" accent5="accent5" accent6="accent6" hlink="hlink" folHlink="folHlink"/>
  <p:sldLayoutIdLst>
    <p:sldLayoutId id="2147483716" r:id="rId1"/>
    <p:sldLayoutId id="2147483717" r:id="rId2"/>
    <p:sldLayoutId id="2147483718" r:id="rId3"/>
    <p:sldLayoutId id="2147483719" r:id="rId4"/>
    <p:sldLayoutId id="2147483720" r:id="rId5"/>
    <p:sldLayoutId id="2147483721" r:id="rId6"/>
    <p:sldLayoutId id="2147483722" r:id="rId7"/>
    <p:sldLayoutId id="2147483723" r:id="rId8"/>
    <p:sldLayoutId id="2147483724" r:id="rId9"/>
    <p:sldLayoutId id="2147483725" r:id="rId10"/>
    <p:sldLayoutId id="2147483726" r:id="rId11"/>
    <p:sldLayoutId id="2147483727" r:id="rId12"/>
    <p:sldLayoutId id="2147483728" r:id="rId13"/>
    <p:sldLayoutId id="2147483729" r:id="rId14"/>
    <p:sldLayoutId id="2147483730" r:id="rId15"/>
    <p:sldLayoutId id="2147483731" r:id="rId16"/>
    <p:sldLayoutId id="2147483732" r:id="rId17"/>
  </p:sldLayoutIdLst>
  <p:txStyles>
    <p:titleStyle>
      <a:lvl1pPr algn="ctr" defTabSz="457200" rtl="0"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Layout" Target="../slideLayouts/slideLayout2.xml"/><Relationship Id="rId1" Type="http://schemas.openxmlformats.org/officeDocument/2006/relationships/video" Target="https://www.youtube.com/embed/jsnQEAyP8Rk"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councilfordisabledchildren.org.uk/information-advice-and-support-programme/useful-resources-publications-animations/what-person-centred-planning"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981200" y="2057400"/>
            <a:ext cx="5410200" cy="1295400"/>
          </a:xfrm>
        </p:spPr>
        <p:txBody>
          <a:bodyPr>
            <a:noAutofit/>
          </a:bodyPr>
          <a:lstStyle/>
          <a:p>
            <a:r>
              <a:rPr lang="en-GB" sz="3400" dirty="0" smtClean="0"/>
              <a:t>ECES6009/C </a:t>
            </a:r>
            <a:r>
              <a:rPr lang="en-GB" sz="3400" dirty="0"/>
              <a:t/>
            </a:r>
            <a:br>
              <a:rPr lang="en-GB" sz="3400" dirty="0"/>
            </a:br>
            <a:r>
              <a:rPr lang="en-GB" sz="3400" dirty="0" smtClean="0"/>
              <a:t>MAKING </a:t>
            </a:r>
            <a:r>
              <a:rPr lang="en-GB" sz="3400" dirty="0" smtClean="0"/>
              <a:t>A DIFFERENCE</a:t>
            </a:r>
            <a:endParaRPr lang="en-GB" sz="3400" dirty="0"/>
          </a:p>
        </p:txBody>
      </p:sp>
      <p:sp>
        <p:nvSpPr>
          <p:cNvPr id="3" name="Subtitle 2"/>
          <p:cNvSpPr>
            <a:spLocks noGrp="1"/>
          </p:cNvSpPr>
          <p:nvPr>
            <p:ph type="subTitle" idx="1"/>
          </p:nvPr>
        </p:nvSpPr>
        <p:spPr/>
        <p:txBody>
          <a:bodyPr/>
          <a:lstStyle/>
          <a:p>
            <a:r>
              <a:rPr lang="en-GB" dirty="0" smtClean="0"/>
              <a:t>Session 5</a:t>
            </a:r>
            <a:endParaRPr lang="en-GB" dirty="0"/>
          </a:p>
        </p:txBody>
      </p:sp>
    </p:spTree>
    <p:extLst>
      <p:ext uri="{BB962C8B-B14F-4D97-AF65-F5344CB8AC3E}">
        <p14:creationId xmlns:p14="http://schemas.microsoft.com/office/powerpoint/2010/main" val="38489290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Arial" panose="020B0604020202020204" pitchFamily="34" charset="0"/>
                <a:cs typeface="Arial" panose="020B0604020202020204" pitchFamily="34" charset="0"/>
              </a:rPr>
              <a:t>Overview</a:t>
            </a:r>
            <a:endParaRPr lang="en-GB" dirty="0"/>
          </a:p>
        </p:txBody>
      </p:sp>
      <p:sp>
        <p:nvSpPr>
          <p:cNvPr id="3" name="Content Placeholder 2"/>
          <p:cNvSpPr>
            <a:spLocks noGrp="1"/>
          </p:cNvSpPr>
          <p:nvPr>
            <p:ph idx="1"/>
          </p:nvPr>
        </p:nvSpPr>
        <p:spPr/>
        <p:txBody>
          <a:bodyPr/>
          <a:lstStyle/>
          <a:p>
            <a:r>
              <a:rPr lang="en-GB" i="1" dirty="0">
                <a:latin typeface="Arial" panose="020B0604020202020204" pitchFamily="34" charset="0"/>
                <a:cs typeface="Arial" panose="020B0604020202020204" pitchFamily="34" charset="0"/>
              </a:rPr>
              <a:t>Empowerment</a:t>
            </a:r>
          </a:p>
          <a:p>
            <a:r>
              <a:rPr lang="en-GB" i="1" dirty="0">
                <a:latin typeface="Arial" panose="020B0604020202020204" pitchFamily="34" charset="0"/>
                <a:cs typeface="Arial" panose="020B0604020202020204" pitchFamily="34" charset="0"/>
              </a:rPr>
              <a:t>Choice</a:t>
            </a:r>
          </a:p>
          <a:p>
            <a:r>
              <a:rPr lang="en-GB" i="1" dirty="0">
                <a:latin typeface="Arial" panose="020B0604020202020204" pitchFamily="34" charset="0"/>
                <a:cs typeface="Arial" panose="020B0604020202020204" pitchFamily="34" charset="0"/>
              </a:rPr>
              <a:t>Features and Role of Person Centred Planning</a:t>
            </a:r>
          </a:p>
          <a:p>
            <a:endParaRPr lang="en-GB" dirty="0"/>
          </a:p>
        </p:txBody>
      </p:sp>
    </p:spTree>
    <p:extLst>
      <p:ext uri="{BB962C8B-B14F-4D97-AF65-F5344CB8AC3E}">
        <p14:creationId xmlns:p14="http://schemas.microsoft.com/office/powerpoint/2010/main" val="33901436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GB" dirty="0"/>
              <a:t>Thompson’s 1992 model of inequalities and </a:t>
            </a:r>
            <a:r>
              <a:rPr lang="en-GB" dirty="0" smtClean="0"/>
              <a:t>discrimination </a:t>
            </a:r>
            <a:r>
              <a:rPr lang="en-GB" dirty="0"/>
              <a:t>: </a:t>
            </a:r>
            <a:r>
              <a:rPr lang="en-GB" b="1" dirty="0">
                <a:solidFill>
                  <a:srgbClr val="FF0000"/>
                </a:solidFill>
              </a:rPr>
              <a:t>PCS </a:t>
            </a:r>
            <a:r>
              <a:rPr lang="en-GB" dirty="0"/>
              <a:t>( 2006)</a:t>
            </a:r>
            <a:endParaRPr lang="cy-GB" dirty="0"/>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1510373835"/>
              </p:ext>
            </p:extLst>
          </p:nvPr>
        </p:nvGraphicFramePr>
        <p:xfrm>
          <a:off x="990600" y="1752600"/>
          <a:ext cx="6781800" cy="4572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268620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Inequalities and discrimination</a:t>
            </a:r>
          </a:p>
        </p:txBody>
      </p:sp>
      <p:sp>
        <p:nvSpPr>
          <p:cNvPr id="3" name="Content Placeholder 2"/>
          <p:cNvSpPr>
            <a:spLocks noGrp="1"/>
          </p:cNvSpPr>
          <p:nvPr>
            <p:ph idx="1"/>
          </p:nvPr>
        </p:nvSpPr>
        <p:spPr/>
        <p:txBody>
          <a:bodyPr>
            <a:normAutofit fontScale="92500"/>
          </a:bodyPr>
          <a:lstStyle/>
          <a:p>
            <a:r>
              <a:rPr lang="en-GB" dirty="0"/>
              <a:t>Helpful to analyse situation in terms of 3 levels</a:t>
            </a:r>
          </a:p>
          <a:p>
            <a:r>
              <a:rPr lang="en-GB" dirty="0"/>
              <a:t>The 3 levels (PCS) are interlinked and interact constantly</a:t>
            </a:r>
          </a:p>
          <a:p>
            <a:r>
              <a:rPr lang="en-GB" b="1" dirty="0">
                <a:solidFill>
                  <a:srgbClr val="FF0000"/>
                </a:solidFill>
              </a:rPr>
              <a:t>P-</a:t>
            </a:r>
            <a:r>
              <a:rPr lang="en-GB" dirty="0"/>
              <a:t> personal – thoughts, feelings, attitudes</a:t>
            </a:r>
          </a:p>
          <a:p>
            <a:r>
              <a:rPr lang="en-GB" b="1" dirty="0">
                <a:solidFill>
                  <a:srgbClr val="FF0000"/>
                </a:solidFill>
              </a:rPr>
              <a:t>C</a:t>
            </a:r>
            <a:r>
              <a:rPr lang="en-GB" dirty="0"/>
              <a:t>- cultural, consensus, conformity, unwritten rules</a:t>
            </a:r>
          </a:p>
          <a:p>
            <a:r>
              <a:rPr lang="en-GB" b="1" dirty="0">
                <a:solidFill>
                  <a:srgbClr val="FF0000"/>
                </a:solidFill>
              </a:rPr>
              <a:t>S</a:t>
            </a:r>
            <a:r>
              <a:rPr lang="en-GB" dirty="0"/>
              <a:t>- structural, social divisions, oppression &amp; discrimination are institutionalised, ‘sewn in’</a:t>
            </a:r>
          </a:p>
          <a:p>
            <a:pPr algn="r"/>
            <a:r>
              <a:rPr lang="en-GB" dirty="0"/>
              <a:t>Thompson, 2006</a:t>
            </a:r>
            <a:endParaRPr lang="cy-GB" dirty="0"/>
          </a:p>
          <a:p>
            <a:endParaRPr lang="en-GB" dirty="0"/>
          </a:p>
        </p:txBody>
      </p:sp>
    </p:spTree>
    <p:extLst>
      <p:ext uri="{BB962C8B-B14F-4D97-AF65-F5344CB8AC3E}">
        <p14:creationId xmlns:p14="http://schemas.microsoft.com/office/powerpoint/2010/main" val="32599698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prstClr val="black"/>
                </a:solidFill>
              </a:rPr>
              <a:t>Inequalities and discrimination</a:t>
            </a:r>
            <a:endParaRPr lang="en-GB" dirty="0"/>
          </a:p>
        </p:txBody>
      </p:sp>
      <p:sp>
        <p:nvSpPr>
          <p:cNvPr id="3" name="Content Placeholder 2"/>
          <p:cNvSpPr>
            <a:spLocks noGrp="1"/>
          </p:cNvSpPr>
          <p:nvPr>
            <p:ph idx="1"/>
          </p:nvPr>
        </p:nvSpPr>
        <p:spPr/>
        <p:txBody>
          <a:bodyPr/>
          <a:lstStyle/>
          <a:p>
            <a:r>
              <a:rPr lang="en-GB" dirty="0"/>
              <a:t>PCS analysis shows the different levels at which discrimination operates</a:t>
            </a:r>
          </a:p>
          <a:p>
            <a:r>
              <a:rPr lang="en-GB" dirty="0"/>
              <a:t>Inadequacy of explanations that stop at the individual level</a:t>
            </a:r>
          </a:p>
          <a:p>
            <a:r>
              <a:rPr lang="en-GB" dirty="0"/>
              <a:t>Oppression does not derive from individual actions </a:t>
            </a:r>
          </a:p>
          <a:p>
            <a:r>
              <a:rPr lang="en-GB" dirty="0"/>
              <a:t>Can be and is often institutional</a:t>
            </a:r>
          </a:p>
          <a:p>
            <a:pPr algn="r"/>
            <a:r>
              <a:rPr lang="en-GB" dirty="0"/>
              <a:t>Thompson 2006</a:t>
            </a:r>
            <a:endParaRPr lang="cy-GB" dirty="0"/>
          </a:p>
        </p:txBody>
      </p:sp>
    </p:spTree>
    <p:extLst>
      <p:ext uri="{BB962C8B-B14F-4D97-AF65-F5344CB8AC3E}">
        <p14:creationId xmlns:p14="http://schemas.microsoft.com/office/powerpoint/2010/main" val="7987244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solidFill>
                  <a:srgbClr val="2C7C9F"/>
                </a:solidFill>
                <a:latin typeface="News Gothic MT"/>
                <a:cs typeface="News Gothic MT"/>
              </a:rPr>
              <a:t>Task - </a:t>
            </a:r>
            <a:r>
              <a:rPr lang="en-US" dirty="0">
                <a:solidFill>
                  <a:srgbClr val="2C7C9F"/>
                </a:solidFill>
                <a:latin typeface="News Gothic MT"/>
                <a:cs typeface="News Gothic MT"/>
              </a:rPr>
              <a:t>Power / Empowerment</a:t>
            </a:r>
            <a:endParaRPr lang="en-GB" dirty="0"/>
          </a:p>
        </p:txBody>
      </p:sp>
      <p:sp>
        <p:nvSpPr>
          <p:cNvPr id="3" name="Content Placeholder 2"/>
          <p:cNvSpPr>
            <a:spLocks noGrp="1"/>
          </p:cNvSpPr>
          <p:nvPr>
            <p:ph idx="1"/>
          </p:nvPr>
        </p:nvSpPr>
        <p:spPr/>
        <p:txBody>
          <a:bodyPr/>
          <a:lstStyle/>
          <a:p>
            <a:pPr marL="457200" indent="-457200">
              <a:buFont typeface="Arial" panose="020B0604020202020204" pitchFamily="34" charset="0"/>
              <a:buChar char="•"/>
            </a:pPr>
            <a:r>
              <a:rPr lang="en-US" dirty="0"/>
              <a:t>Individually: identify 3 times in your life when you felt powerful and 3 times in your life when you have felt powerless</a:t>
            </a:r>
          </a:p>
          <a:p>
            <a:pPr marL="457200" indent="-457200">
              <a:buFont typeface="Arial" panose="020B0604020202020204" pitchFamily="34" charset="0"/>
              <a:buChar char="•"/>
            </a:pPr>
            <a:r>
              <a:rPr lang="en-US" dirty="0"/>
              <a:t>What was the nature of the power?</a:t>
            </a:r>
          </a:p>
          <a:p>
            <a:endParaRPr lang="en-GB" dirty="0"/>
          </a:p>
        </p:txBody>
      </p:sp>
      <p:pic>
        <p:nvPicPr>
          <p:cNvPr id="4" name="Picture 2" descr="C:\Users\l.roberts\AppData\Local\Microsoft\Windows\Temporary Internet Files\Content.IE5\HEPN0LIZ\powerful-001[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62600" y="4654947"/>
            <a:ext cx="2368658" cy="12508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88888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chemeClr val="accent1"/>
                </a:solidFill>
                <a:latin typeface="News Gothic MT"/>
                <a:cs typeface="News Gothic MT"/>
              </a:rPr>
              <a:t>Nature of </a:t>
            </a:r>
            <a:r>
              <a:rPr lang="en-US" dirty="0" smtClean="0">
                <a:solidFill>
                  <a:schemeClr val="accent1"/>
                </a:solidFill>
                <a:latin typeface="News Gothic MT"/>
                <a:cs typeface="News Gothic MT"/>
              </a:rPr>
              <a:t>power</a:t>
            </a:r>
            <a:endParaRPr lang="en-GB" dirty="0"/>
          </a:p>
        </p:txBody>
      </p:sp>
      <p:sp>
        <p:nvSpPr>
          <p:cNvPr id="3" name="Content Placeholder 2"/>
          <p:cNvSpPr>
            <a:spLocks noGrp="1"/>
          </p:cNvSpPr>
          <p:nvPr>
            <p:ph idx="1"/>
          </p:nvPr>
        </p:nvSpPr>
        <p:spPr/>
        <p:txBody>
          <a:bodyPr/>
          <a:lstStyle/>
          <a:p>
            <a:pPr marL="0" indent="0"/>
            <a:r>
              <a:rPr lang="en-US" altLang="cy-GB" i="1" dirty="0">
                <a:latin typeface="Miriam" panose="020B0502050101010101" pitchFamily="34" charset="-79"/>
                <a:cs typeface="Miriam" panose="020B0502050101010101" pitchFamily="34" charset="-79"/>
              </a:rPr>
              <a:t>Power can be:</a:t>
            </a:r>
          </a:p>
          <a:p>
            <a:pPr marL="457200" lvl="1" indent="0">
              <a:buFontTx/>
              <a:buChar char="•"/>
            </a:pPr>
            <a:r>
              <a:rPr lang="en-US" altLang="cy-GB" i="1" dirty="0">
                <a:latin typeface="Miriam" panose="020B0502050101010101" pitchFamily="34" charset="-79"/>
                <a:cs typeface="Miriam" panose="020B0502050101010101" pitchFamily="34" charset="-79"/>
              </a:rPr>
              <a:t>Emotional</a:t>
            </a:r>
          </a:p>
          <a:p>
            <a:pPr marL="457200" lvl="1" indent="0">
              <a:buFontTx/>
              <a:buChar char="•"/>
            </a:pPr>
            <a:r>
              <a:rPr lang="en-US" altLang="cy-GB" i="1" dirty="0">
                <a:latin typeface="Miriam" panose="020B0502050101010101" pitchFamily="34" charset="-79"/>
                <a:cs typeface="Miriam" panose="020B0502050101010101" pitchFamily="34" charset="-79"/>
              </a:rPr>
              <a:t>Political</a:t>
            </a:r>
          </a:p>
          <a:p>
            <a:pPr marL="457200" lvl="1" indent="0">
              <a:buFontTx/>
              <a:buChar char="•"/>
            </a:pPr>
            <a:r>
              <a:rPr lang="en-US" altLang="cy-GB" i="1" dirty="0">
                <a:latin typeface="Miriam" panose="020B0502050101010101" pitchFamily="34" charset="-79"/>
                <a:cs typeface="Miriam" panose="020B0502050101010101" pitchFamily="34" charset="-79"/>
              </a:rPr>
              <a:t>Economic</a:t>
            </a:r>
          </a:p>
          <a:p>
            <a:pPr marL="457200" lvl="1" indent="0">
              <a:buFontTx/>
              <a:buChar char="•"/>
            </a:pPr>
            <a:r>
              <a:rPr lang="en-US" altLang="cy-GB" i="1" dirty="0">
                <a:latin typeface="Miriam" panose="020B0502050101010101" pitchFamily="34" charset="-79"/>
                <a:cs typeface="Miriam" panose="020B0502050101010101" pitchFamily="34" charset="-79"/>
              </a:rPr>
              <a:t>Cultural</a:t>
            </a:r>
          </a:p>
          <a:p>
            <a:pPr marL="457200" lvl="1" indent="0">
              <a:buFontTx/>
              <a:buChar char="•"/>
            </a:pPr>
            <a:r>
              <a:rPr lang="en-US" altLang="cy-GB" i="1" dirty="0">
                <a:latin typeface="Miriam" panose="020B0502050101010101" pitchFamily="34" charset="-79"/>
                <a:cs typeface="Miriam" panose="020B0502050101010101" pitchFamily="34" charset="-79"/>
              </a:rPr>
              <a:t>Physical……..</a:t>
            </a:r>
            <a:endParaRPr lang="en-GB" dirty="0"/>
          </a:p>
        </p:txBody>
      </p:sp>
      <p:pic>
        <p:nvPicPr>
          <p:cNvPr id="4" name="Picture 2" descr="C:\Users\l.roberts\AppData\Local\Microsoft\Windows\Temporary Internet Files\Content.IE5\HEPN0LIZ\powerful-001[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62600" y="4654947"/>
            <a:ext cx="2368658" cy="12508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7020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a:solidFill>
                  <a:srgbClr val="2C7C9F"/>
                </a:solidFill>
                <a:latin typeface="News Gothic MT" charset="0"/>
                <a:cs typeface="News Gothic MT" charset="0"/>
                <a:sym typeface="News Gothic MT" charset="0"/>
              </a:rPr>
              <a:t>Empowerment</a:t>
            </a:r>
            <a:endParaRPr lang="en-GB" dirty="0"/>
          </a:p>
        </p:txBody>
      </p:sp>
      <p:sp>
        <p:nvSpPr>
          <p:cNvPr id="3" name="Content Placeholder 2"/>
          <p:cNvSpPr>
            <a:spLocks noGrp="1"/>
          </p:cNvSpPr>
          <p:nvPr>
            <p:ph idx="1"/>
          </p:nvPr>
        </p:nvSpPr>
        <p:spPr/>
        <p:txBody>
          <a:bodyPr>
            <a:normAutofit lnSpcReduction="10000"/>
          </a:bodyPr>
          <a:lstStyle/>
          <a:p>
            <a:r>
              <a:rPr lang="en-GB" dirty="0"/>
              <a:t>The process by which individuals who lack power can become more powerful</a:t>
            </a:r>
          </a:p>
          <a:p>
            <a:r>
              <a:rPr lang="en-GB" dirty="0"/>
              <a:t>Began to be embraced by policy makers in 1980’s through initiatives such as advocacy and user and carer involvement</a:t>
            </a:r>
          </a:p>
          <a:p>
            <a:r>
              <a:rPr lang="en-GB" dirty="0"/>
              <a:t>Realisation that ‘top down’ may not be the most effective way of challenging disadvantage</a:t>
            </a:r>
          </a:p>
          <a:p>
            <a:pPr algn="r"/>
            <a:r>
              <a:rPr lang="en-GB" dirty="0" smtClean="0"/>
              <a:t>(Booth</a:t>
            </a:r>
            <a:r>
              <a:rPr lang="en-GB" dirty="0"/>
              <a:t>, 2014)</a:t>
            </a:r>
            <a:endParaRPr lang="cy-GB" dirty="0"/>
          </a:p>
          <a:p>
            <a:endParaRPr lang="en-GB" dirty="0"/>
          </a:p>
        </p:txBody>
      </p:sp>
      <p:pic>
        <p:nvPicPr>
          <p:cNvPr id="4" name="Picture 3" descr="C:\Users\l.roberts\AppData\Local\Microsoft\Windows\Temporary Internet Files\Content.IE5\6IDJCSBB\groups[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0800" y="1067216"/>
            <a:ext cx="2209800" cy="1168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62353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solidFill>
                  <a:srgbClr val="0070C0"/>
                </a:solidFill>
              </a:rPr>
              <a:t>Empowerment</a:t>
            </a:r>
            <a:endParaRPr lang="en-GB" dirty="0"/>
          </a:p>
        </p:txBody>
      </p:sp>
      <p:sp>
        <p:nvSpPr>
          <p:cNvPr id="3" name="Content Placeholder 2"/>
          <p:cNvSpPr>
            <a:spLocks noGrp="1"/>
          </p:cNvSpPr>
          <p:nvPr>
            <p:ph idx="1"/>
          </p:nvPr>
        </p:nvSpPr>
        <p:spPr/>
        <p:txBody>
          <a:bodyPr>
            <a:normAutofit fontScale="92500" lnSpcReduction="10000"/>
          </a:bodyPr>
          <a:lstStyle/>
          <a:p>
            <a:r>
              <a:rPr lang="en-GB" dirty="0"/>
              <a:t>Gaining more control over your own life</a:t>
            </a:r>
          </a:p>
          <a:p>
            <a:r>
              <a:rPr lang="en-GB" dirty="0"/>
              <a:t>Being able to use your own resources to meet your own needs</a:t>
            </a:r>
          </a:p>
          <a:p>
            <a:r>
              <a:rPr lang="en-GB" dirty="0"/>
              <a:t>Overcoming obstacles to meet your needs and aspirations</a:t>
            </a:r>
          </a:p>
          <a:p>
            <a:r>
              <a:rPr lang="en-GB" dirty="0"/>
              <a:t>Having your voice heard in decision-making</a:t>
            </a:r>
          </a:p>
          <a:p>
            <a:r>
              <a:rPr lang="en-GB" dirty="0"/>
              <a:t>Being able to challenge inequality, inequity and oppression in yours/others lives</a:t>
            </a:r>
          </a:p>
          <a:p>
            <a:pPr algn="r"/>
            <a:r>
              <a:rPr lang="en-GB" dirty="0"/>
              <a:t>(Dalrymple and Burke, 2001 cited in Booth, 2014)</a:t>
            </a:r>
          </a:p>
          <a:p>
            <a:endParaRPr lang="en-GB" dirty="0"/>
          </a:p>
        </p:txBody>
      </p:sp>
      <p:pic>
        <p:nvPicPr>
          <p:cNvPr id="4" name="Picture 3" descr="C:\Users\l.roberts\AppData\Local\Microsoft\Windows\Temporary Internet Files\Content.IE5\6IDJCSBB\groups[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0800" y="1067216"/>
            <a:ext cx="2209800" cy="1168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42272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0070C0"/>
                </a:solidFill>
              </a:rPr>
              <a:t>Empowerment</a:t>
            </a:r>
            <a:endParaRPr lang="en-GB" dirty="0"/>
          </a:p>
        </p:txBody>
      </p:sp>
      <p:sp>
        <p:nvSpPr>
          <p:cNvPr id="3" name="Content Placeholder 2"/>
          <p:cNvSpPr>
            <a:spLocks noGrp="1"/>
          </p:cNvSpPr>
          <p:nvPr>
            <p:ph idx="1"/>
          </p:nvPr>
        </p:nvSpPr>
        <p:spPr/>
        <p:txBody>
          <a:bodyPr>
            <a:normAutofit lnSpcReduction="10000"/>
          </a:bodyPr>
          <a:lstStyle/>
          <a:p>
            <a:r>
              <a:rPr lang="en-GB" dirty="0"/>
              <a:t>Health and social care practitioners do not instantly give people power</a:t>
            </a:r>
          </a:p>
          <a:p>
            <a:r>
              <a:rPr lang="en-GB" dirty="0"/>
              <a:t>They aim to reduce the powerlessness that individuals and groups experience</a:t>
            </a:r>
          </a:p>
          <a:p>
            <a:pPr algn="r"/>
            <a:r>
              <a:rPr lang="en-GB" dirty="0" smtClean="0"/>
              <a:t>(</a:t>
            </a:r>
            <a:r>
              <a:rPr lang="en-GB" dirty="0"/>
              <a:t>Dalrymple &amp; Burke 1995)</a:t>
            </a:r>
          </a:p>
          <a:p>
            <a:endParaRPr lang="en-GB" dirty="0"/>
          </a:p>
          <a:p>
            <a:r>
              <a:rPr lang="en-GB" dirty="0" smtClean="0"/>
              <a:t>An </a:t>
            </a:r>
            <a:r>
              <a:rPr lang="en-GB" dirty="0"/>
              <a:t>empowerment perspective enables us to move away from a medical model to a social model</a:t>
            </a:r>
          </a:p>
        </p:txBody>
      </p:sp>
      <p:pic>
        <p:nvPicPr>
          <p:cNvPr id="4" name="Picture 3" descr="C:\Users\l.roberts\AppData\Local\Microsoft\Windows\Temporary Internet Files\Content.IE5\6IDJCSBB\groups[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0800" y="1067216"/>
            <a:ext cx="2209800" cy="1168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68834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choice</a:t>
            </a:r>
          </a:p>
        </p:txBody>
      </p:sp>
      <p:sp>
        <p:nvSpPr>
          <p:cNvPr id="3" name="Content Placeholder 2"/>
          <p:cNvSpPr>
            <a:spLocks noGrp="1"/>
          </p:cNvSpPr>
          <p:nvPr>
            <p:ph idx="1"/>
          </p:nvPr>
        </p:nvSpPr>
        <p:spPr/>
        <p:txBody>
          <a:bodyPr>
            <a:normAutofit lnSpcReduction="10000"/>
          </a:bodyPr>
          <a:lstStyle/>
          <a:p>
            <a:r>
              <a:rPr lang="en-GB" dirty="0"/>
              <a:t>Choice is the most powerful word and the most abused word in the current lexicon of the disabilities services system (</a:t>
            </a:r>
            <a:r>
              <a:rPr lang="en-GB" dirty="0" err="1"/>
              <a:t>Smull</a:t>
            </a:r>
            <a:r>
              <a:rPr lang="en-GB" dirty="0"/>
              <a:t> in O’Brien &amp; O’Brien, 2000)</a:t>
            </a:r>
          </a:p>
          <a:p>
            <a:r>
              <a:rPr lang="en-GB" dirty="0"/>
              <a:t>Preferences- what someone likes, and their desires and dreams</a:t>
            </a:r>
          </a:p>
          <a:p>
            <a:r>
              <a:rPr lang="en-GB" dirty="0"/>
              <a:t>Opportunities- what is available</a:t>
            </a:r>
          </a:p>
          <a:p>
            <a:r>
              <a:rPr lang="en-GB" dirty="0"/>
              <a:t>Control- the authority to make use of an opportunity to satisfy a preference</a:t>
            </a:r>
            <a:endParaRPr lang="cy-GB" dirty="0"/>
          </a:p>
        </p:txBody>
      </p:sp>
      <p:pic>
        <p:nvPicPr>
          <p:cNvPr id="4" name="Picture 2" descr="C:\Users\l.roberts\AppData\Local\Microsoft\Windows\Temporary Internet Files\Content.IE5\HEPN0LIZ\choice4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86400" y="5410200"/>
            <a:ext cx="2590800" cy="9639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43735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Control</a:t>
            </a:r>
            <a:endParaRPr lang="en-GB" dirty="0"/>
          </a:p>
        </p:txBody>
      </p:sp>
      <p:sp>
        <p:nvSpPr>
          <p:cNvPr id="3" name="Content Placeholder 2"/>
          <p:cNvSpPr>
            <a:spLocks noGrp="1"/>
          </p:cNvSpPr>
          <p:nvPr>
            <p:ph idx="1"/>
          </p:nvPr>
        </p:nvSpPr>
        <p:spPr/>
        <p:txBody>
          <a:bodyPr>
            <a:normAutofit fontScale="92500" lnSpcReduction="10000"/>
          </a:bodyPr>
          <a:lstStyle/>
          <a:p>
            <a:r>
              <a:rPr lang="en-GB" dirty="0"/>
              <a:t>Control is a complex concept</a:t>
            </a:r>
          </a:p>
          <a:p>
            <a:r>
              <a:rPr lang="en-GB" dirty="0"/>
              <a:t>Having control means having to make decisions</a:t>
            </a:r>
          </a:p>
          <a:p>
            <a:r>
              <a:rPr lang="en-GB" dirty="0"/>
              <a:t>Most of us do not want absolute control</a:t>
            </a:r>
          </a:p>
          <a:p>
            <a:r>
              <a:rPr lang="en-GB" dirty="0"/>
              <a:t>How much control we have and what we have a control over should be a function of desire and capacity</a:t>
            </a:r>
          </a:p>
          <a:p>
            <a:r>
              <a:rPr lang="en-GB" dirty="0"/>
              <a:t>However, our stereotypes of people with significant learning disabilities cause us to overlook capacities</a:t>
            </a:r>
          </a:p>
          <a:p>
            <a:pPr algn="r"/>
            <a:r>
              <a:rPr lang="en-GB" dirty="0"/>
              <a:t>(</a:t>
            </a:r>
            <a:r>
              <a:rPr lang="en-GB" dirty="0" err="1"/>
              <a:t>Smull</a:t>
            </a:r>
            <a:r>
              <a:rPr lang="en-GB" dirty="0"/>
              <a:t> in O’Brien &amp; O’Brien, 2000)</a:t>
            </a:r>
          </a:p>
          <a:p>
            <a:endParaRPr lang="en-GB" dirty="0"/>
          </a:p>
        </p:txBody>
      </p:sp>
      <p:pic>
        <p:nvPicPr>
          <p:cNvPr id="4" name="Picture 2" descr="C:\Users\l.roberts\AppData\Local\Microsoft\Windows\Temporary Internet Files\Content.IE5\VT7L4AUG\control[1].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2200" y="1042278"/>
            <a:ext cx="2419350" cy="13123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0164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Control</a:t>
            </a:r>
          </a:p>
        </p:txBody>
      </p:sp>
      <p:sp>
        <p:nvSpPr>
          <p:cNvPr id="3" name="Content Placeholder 2"/>
          <p:cNvSpPr>
            <a:spLocks noGrp="1"/>
          </p:cNvSpPr>
          <p:nvPr>
            <p:ph idx="1"/>
          </p:nvPr>
        </p:nvSpPr>
        <p:spPr/>
        <p:txBody>
          <a:bodyPr/>
          <a:lstStyle/>
          <a:p>
            <a:r>
              <a:rPr lang="en-GB" dirty="0"/>
              <a:t>Important to differentiate between giving control and sharing control</a:t>
            </a:r>
          </a:p>
          <a:p>
            <a:r>
              <a:rPr lang="en-GB" dirty="0"/>
              <a:t>We need to recognise that all people want and needs control over some aspects of their lives</a:t>
            </a:r>
          </a:p>
          <a:p>
            <a:r>
              <a:rPr lang="en-GB" sz="1800" dirty="0"/>
              <a:t>(</a:t>
            </a:r>
            <a:r>
              <a:rPr lang="en-GB" sz="1800" dirty="0" err="1"/>
              <a:t>Smull</a:t>
            </a:r>
            <a:r>
              <a:rPr lang="en-GB" sz="1800" dirty="0"/>
              <a:t> in O’Brien &amp; O’Brien, 2000)</a:t>
            </a:r>
            <a:endParaRPr lang="cy-GB" sz="1800" dirty="0"/>
          </a:p>
          <a:p>
            <a:endParaRPr lang="en-GB" dirty="0"/>
          </a:p>
        </p:txBody>
      </p:sp>
      <p:pic>
        <p:nvPicPr>
          <p:cNvPr id="6" name="Picture 2" descr="C:\Users\l.roberts\AppData\Local\Microsoft\Windows\Temporary Internet Files\Content.IE5\VT7L4AUG\control[1].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2200" y="1042278"/>
            <a:ext cx="2419350" cy="13123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58412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457200"/>
            <a:ext cx="6798734" cy="1303867"/>
          </a:xfrm>
        </p:spPr>
        <p:txBody>
          <a:bodyPr/>
          <a:lstStyle/>
          <a:p>
            <a:r>
              <a:rPr lang="en-GB" dirty="0"/>
              <a:t>What is PCP? </a:t>
            </a:r>
          </a:p>
        </p:txBody>
      </p:sp>
      <p:pic>
        <p:nvPicPr>
          <p:cNvPr id="4" name="jsnQEAyP8Rk"/>
          <p:cNvPicPr>
            <a:picLocks noGrp="1" noRot="1" noChangeAspect="1"/>
          </p:cNvPicPr>
          <p:nvPr>
            <p:ph idx="1"/>
            <a:videoFile r:link="rId1"/>
          </p:nvPr>
        </p:nvPicPr>
        <p:blipFill>
          <a:blip r:embed="rId3"/>
          <a:stretch>
            <a:fillRect/>
          </a:stretch>
        </p:blipFill>
        <p:spPr>
          <a:xfrm>
            <a:off x="591038" y="1600200"/>
            <a:ext cx="7902658" cy="4445242"/>
          </a:xfrm>
          <a:prstGeom prst="rect">
            <a:avLst/>
          </a:prstGeom>
        </p:spPr>
      </p:pic>
    </p:spTree>
    <p:extLst>
      <p:ext uri="{BB962C8B-B14F-4D97-AF65-F5344CB8AC3E}">
        <p14:creationId xmlns:p14="http://schemas.microsoft.com/office/powerpoint/2010/main" val="40113892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PCP? </a:t>
            </a:r>
          </a:p>
        </p:txBody>
      </p:sp>
      <p:sp>
        <p:nvSpPr>
          <p:cNvPr id="3" name="Content Placeholder 2"/>
          <p:cNvSpPr>
            <a:spLocks noGrp="1"/>
          </p:cNvSpPr>
          <p:nvPr>
            <p:ph idx="1"/>
          </p:nvPr>
        </p:nvSpPr>
        <p:spPr>
          <a:xfrm>
            <a:off x="1176865" y="2490135"/>
            <a:ext cx="4233335" cy="3444997"/>
          </a:xfrm>
        </p:spPr>
        <p:txBody>
          <a:bodyPr>
            <a:normAutofit lnSpcReduction="10000"/>
          </a:bodyPr>
          <a:lstStyle/>
          <a:p>
            <a:r>
              <a:rPr lang="en-GB" dirty="0">
                <a:hlinkClick r:id="rId2"/>
              </a:rPr>
              <a:t>What is PCP? Council for Disable Children</a:t>
            </a:r>
            <a:endParaRPr lang="en-GB" dirty="0"/>
          </a:p>
          <a:p>
            <a:r>
              <a:rPr lang="en-GB" dirty="0"/>
              <a:t>Discuss </a:t>
            </a:r>
            <a:r>
              <a:rPr lang="en-GB" dirty="0" smtClean="0"/>
              <a:t>as a group</a:t>
            </a:r>
            <a:endParaRPr lang="en-GB" dirty="0"/>
          </a:p>
          <a:p>
            <a:r>
              <a:rPr lang="en-GB" dirty="0"/>
              <a:t>Feedback on benefits and challenges of employing this approach</a:t>
            </a:r>
          </a:p>
          <a:p>
            <a:r>
              <a:rPr lang="en-GB" dirty="0"/>
              <a:t>(Video= 5 </a:t>
            </a:r>
            <a:r>
              <a:rPr lang="en-GB" dirty="0" err="1"/>
              <a:t>mins</a:t>
            </a:r>
            <a:r>
              <a:rPr lang="en-GB" dirty="0"/>
              <a:t>, Discussion 10mins)</a:t>
            </a:r>
          </a:p>
          <a:p>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62600" y="2667000"/>
            <a:ext cx="2857500" cy="2857500"/>
          </a:xfrm>
          <a:prstGeom prst="rect">
            <a:avLst/>
          </a:prstGeom>
        </p:spPr>
      </p:pic>
    </p:spTree>
    <p:extLst>
      <p:ext uri="{BB962C8B-B14F-4D97-AF65-F5344CB8AC3E}">
        <p14:creationId xmlns:p14="http://schemas.microsoft.com/office/powerpoint/2010/main" val="30779181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Values </a:t>
            </a:r>
            <a:r>
              <a:rPr lang="en-GB" dirty="0"/>
              <a:t>of  PCP</a:t>
            </a:r>
          </a:p>
        </p:txBody>
      </p:sp>
      <p:sp>
        <p:nvSpPr>
          <p:cNvPr id="3" name="Content Placeholder 2"/>
          <p:cNvSpPr>
            <a:spLocks noGrp="1"/>
          </p:cNvSpPr>
          <p:nvPr>
            <p:ph idx="1"/>
          </p:nvPr>
        </p:nvSpPr>
        <p:spPr/>
        <p:txBody>
          <a:bodyPr/>
          <a:lstStyle/>
          <a:p>
            <a:r>
              <a:rPr lang="en-GB" dirty="0"/>
              <a:t>Community presence</a:t>
            </a:r>
          </a:p>
          <a:p>
            <a:r>
              <a:rPr lang="en-GB" dirty="0"/>
              <a:t>Choice / control</a:t>
            </a:r>
          </a:p>
          <a:p>
            <a:r>
              <a:rPr lang="en-GB" dirty="0"/>
              <a:t>Competence</a:t>
            </a:r>
          </a:p>
          <a:p>
            <a:r>
              <a:rPr lang="en-GB" dirty="0"/>
              <a:t>Reputation / respect</a:t>
            </a:r>
          </a:p>
          <a:p>
            <a:r>
              <a:rPr lang="en-GB" dirty="0"/>
              <a:t>Relationships</a:t>
            </a:r>
          </a:p>
          <a:p>
            <a:pPr algn="r"/>
            <a:r>
              <a:rPr lang="en-GB" sz="1200" dirty="0"/>
              <a:t>(Mercer, 2003)</a:t>
            </a:r>
            <a:endParaRPr lang="cy-GB" sz="1200" dirty="0"/>
          </a:p>
          <a:p>
            <a:endParaRPr lang="en-GB" dirty="0"/>
          </a:p>
        </p:txBody>
      </p:sp>
      <p:pic>
        <p:nvPicPr>
          <p:cNvPr id="4" name="Picture 15" descr="C:\Users\l.roberts\AppData\Local\Microsoft\Windows\Temporary Internet Files\Content.IE5\5KQJEYQZ\Circle_Of_Hands_by_Circleoffriends[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01167" y="2934818"/>
            <a:ext cx="2374433" cy="1295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69535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Values of  PCP</a:t>
            </a:r>
          </a:p>
        </p:txBody>
      </p:sp>
      <p:sp>
        <p:nvSpPr>
          <p:cNvPr id="3" name="Content Placeholder 2"/>
          <p:cNvSpPr>
            <a:spLocks noGrp="1"/>
          </p:cNvSpPr>
          <p:nvPr>
            <p:ph idx="1"/>
          </p:nvPr>
        </p:nvSpPr>
        <p:spPr/>
        <p:txBody>
          <a:bodyPr/>
          <a:lstStyle/>
          <a:p>
            <a:r>
              <a:rPr lang="en-GB" dirty="0"/>
              <a:t>Community presence</a:t>
            </a:r>
          </a:p>
          <a:p>
            <a:r>
              <a:rPr lang="en-GB" dirty="0"/>
              <a:t>Sharing ordinary places and valued activities with others</a:t>
            </a:r>
          </a:p>
          <a:p>
            <a:pPr lvl="0">
              <a:buClr>
                <a:srgbClr val="6EA0B0"/>
              </a:buClr>
            </a:pPr>
            <a:r>
              <a:rPr lang="en-GB" sz="1400" dirty="0">
                <a:solidFill>
                  <a:prstClr val="black"/>
                </a:solidFill>
              </a:rPr>
              <a:t>(Mercer, 2003)</a:t>
            </a:r>
            <a:endParaRPr lang="cy-GB" sz="1400" dirty="0">
              <a:solidFill>
                <a:prstClr val="black"/>
              </a:solidFill>
            </a:endParaRPr>
          </a:p>
          <a:p>
            <a:endParaRPr lang="cy-GB" dirty="0"/>
          </a:p>
        </p:txBody>
      </p:sp>
      <p:pic>
        <p:nvPicPr>
          <p:cNvPr id="4" name="Picture 4" descr="C:\Users\l.roberts\AppData\Local\Microsoft\Windows\Temporary Internet Files\Content.IE5\S9T0P2O1\community[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0033" y="4778064"/>
            <a:ext cx="7772400" cy="1143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94451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Values of  PCP</a:t>
            </a:r>
          </a:p>
        </p:txBody>
      </p:sp>
      <p:sp>
        <p:nvSpPr>
          <p:cNvPr id="3" name="Content Placeholder 2"/>
          <p:cNvSpPr>
            <a:spLocks noGrp="1"/>
          </p:cNvSpPr>
          <p:nvPr>
            <p:ph idx="1"/>
          </p:nvPr>
        </p:nvSpPr>
        <p:spPr/>
        <p:txBody>
          <a:bodyPr/>
          <a:lstStyle/>
          <a:p>
            <a:r>
              <a:rPr lang="en-GB" dirty="0"/>
              <a:t>Choice / control</a:t>
            </a:r>
          </a:p>
          <a:p>
            <a:r>
              <a:rPr lang="en-GB" dirty="0"/>
              <a:t>Freedom to make decisions, both in everyday matters and large, life-defining matters</a:t>
            </a:r>
          </a:p>
          <a:p>
            <a:pPr algn="r"/>
            <a:r>
              <a:rPr lang="en-GB" dirty="0"/>
              <a:t>(Mercer, 2003)</a:t>
            </a:r>
          </a:p>
          <a:p>
            <a:endParaRPr lang="en-GB" dirty="0"/>
          </a:p>
        </p:txBody>
      </p:sp>
      <p:pic>
        <p:nvPicPr>
          <p:cNvPr id="4" name="Picture 3" descr="C:\Users\l.roberts\AppData\Local\Microsoft\Windows\Temporary Internet Files\Content.IE5\UU4Z21D1\word-choice[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09800" y="4876800"/>
            <a:ext cx="5257800" cy="1219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1817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Values of  PCP</a:t>
            </a:r>
          </a:p>
        </p:txBody>
      </p:sp>
      <p:sp>
        <p:nvSpPr>
          <p:cNvPr id="3" name="Content Placeholder 2"/>
          <p:cNvSpPr>
            <a:spLocks noGrp="1"/>
          </p:cNvSpPr>
          <p:nvPr>
            <p:ph idx="1"/>
          </p:nvPr>
        </p:nvSpPr>
        <p:spPr/>
        <p:txBody>
          <a:bodyPr/>
          <a:lstStyle/>
          <a:p>
            <a:r>
              <a:rPr lang="en-GB" dirty="0"/>
              <a:t>Competence</a:t>
            </a:r>
          </a:p>
          <a:p>
            <a:r>
              <a:rPr lang="en-GB" dirty="0"/>
              <a:t>Opportunities to engage in meaningful, functional activities with whatever level of assistance is required</a:t>
            </a:r>
          </a:p>
          <a:p>
            <a:pPr algn="r"/>
            <a:r>
              <a:rPr lang="en-GB" dirty="0"/>
              <a:t>(Mercer, 2003)</a:t>
            </a:r>
          </a:p>
        </p:txBody>
      </p:sp>
      <p:pic>
        <p:nvPicPr>
          <p:cNvPr id="4" name="Picture 17" descr="C:\Users\l.roberts\AppData\Local\Microsoft\Windows\Temporary Internet Files\Content.IE5\UU4Z21D1\7167416842_27e1144d97_z[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6400" y="4675713"/>
            <a:ext cx="3235144" cy="1530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48013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Values of  PCP</a:t>
            </a:r>
          </a:p>
        </p:txBody>
      </p:sp>
      <p:sp>
        <p:nvSpPr>
          <p:cNvPr id="3" name="Content Placeholder 2"/>
          <p:cNvSpPr>
            <a:spLocks noGrp="1"/>
          </p:cNvSpPr>
          <p:nvPr>
            <p:ph idx="1"/>
          </p:nvPr>
        </p:nvSpPr>
        <p:spPr/>
        <p:txBody>
          <a:bodyPr/>
          <a:lstStyle/>
          <a:p>
            <a:r>
              <a:rPr lang="en-GB" dirty="0"/>
              <a:t>Reputation / respect</a:t>
            </a:r>
          </a:p>
          <a:p>
            <a:r>
              <a:rPr lang="en-GB" dirty="0"/>
              <a:t>Having a valued place or role in one’s community and being seen by others in positive ways</a:t>
            </a:r>
          </a:p>
          <a:p>
            <a:pPr algn="r"/>
            <a:r>
              <a:rPr lang="en-GB" dirty="0"/>
              <a:t>(Mercer, 2003)</a:t>
            </a:r>
          </a:p>
          <a:p>
            <a:endParaRPr lang="en-GB" dirty="0"/>
          </a:p>
        </p:txBody>
      </p:sp>
      <p:pic>
        <p:nvPicPr>
          <p:cNvPr id="4" name="Picture 13" descr="C:\Users\l.roberts\AppData\Local\Microsoft\Windows\Temporary Internet Files\Content.IE5\S9T0P2O1\respect[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05000" y="4779237"/>
            <a:ext cx="5181600" cy="1143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02365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Values of  PCP</a:t>
            </a:r>
          </a:p>
        </p:txBody>
      </p:sp>
      <p:sp>
        <p:nvSpPr>
          <p:cNvPr id="3" name="Content Placeholder 2"/>
          <p:cNvSpPr>
            <a:spLocks noGrp="1"/>
          </p:cNvSpPr>
          <p:nvPr>
            <p:ph idx="1"/>
          </p:nvPr>
        </p:nvSpPr>
        <p:spPr/>
        <p:txBody>
          <a:bodyPr/>
          <a:lstStyle/>
          <a:p>
            <a:r>
              <a:rPr lang="en-GB" dirty="0"/>
              <a:t>Relationships</a:t>
            </a:r>
          </a:p>
          <a:p>
            <a:r>
              <a:rPr lang="en-GB" dirty="0"/>
              <a:t>Development of a network of personal relationships and friendships, which in turn provides the context and the support for a person to engage in self chosen activities</a:t>
            </a:r>
          </a:p>
          <a:p>
            <a:pPr algn="r"/>
            <a:r>
              <a:rPr lang="en-GB" dirty="0"/>
              <a:t>(Mercer, 2003)</a:t>
            </a:r>
          </a:p>
          <a:p>
            <a:endParaRPr lang="en-GB" dirty="0"/>
          </a:p>
        </p:txBody>
      </p:sp>
      <p:pic>
        <p:nvPicPr>
          <p:cNvPr id="4" name="Picture 7" descr="C:\Users\l.roberts\AppData\Local\Microsoft\Windows\Temporary Internet Files\Content.IE5\VGH11Z05\best_friends[19][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9800" y="5181600"/>
            <a:ext cx="5048250" cy="10906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21927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normAutofit/>
          </a:bodyPr>
          <a:lstStyle/>
          <a:p>
            <a:r>
              <a:rPr lang="en-GB" dirty="0" smtClean="0"/>
              <a:t>Reference </a:t>
            </a:r>
            <a:r>
              <a:rPr lang="en-GB" dirty="0"/>
              <a:t>list</a:t>
            </a:r>
            <a:endParaRPr lang="cy-GB" dirty="0"/>
          </a:p>
        </p:txBody>
      </p:sp>
      <p:sp>
        <p:nvSpPr>
          <p:cNvPr id="9" name="Content Placeholder 8"/>
          <p:cNvSpPr>
            <a:spLocks noGrp="1"/>
          </p:cNvSpPr>
          <p:nvPr>
            <p:ph idx="1"/>
          </p:nvPr>
        </p:nvSpPr>
        <p:spPr/>
        <p:txBody>
          <a:bodyPr>
            <a:noAutofit/>
          </a:bodyPr>
          <a:lstStyle/>
          <a:p>
            <a:r>
              <a:rPr lang="en-US" sz="1800" dirty="0">
                <a:latin typeface="Arial" panose="020B0604020202020204" pitchFamily="34" charset="0"/>
                <a:cs typeface="Arial" panose="020B0604020202020204" pitchFamily="34" charset="0"/>
              </a:rPr>
              <a:t>Booth , J. (2014) Lecture 6  - Empowerment and Social Change SJSI6017. University of Wales Trinity Saint David. Unpublished.</a:t>
            </a:r>
          </a:p>
          <a:p>
            <a:r>
              <a:rPr lang="en-US" sz="1800" dirty="0" err="1">
                <a:latin typeface="Arial" panose="020B0604020202020204" pitchFamily="34" charset="0"/>
                <a:cs typeface="Arial" panose="020B0604020202020204" pitchFamily="34" charset="0"/>
              </a:rPr>
              <a:t>Dalrymple</a:t>
            </a:r>
            <a:r>
              <a:rPr lang="en-US" sz="1800" dirty="0">
                <a:latin typeface="Arial" panose="020B0604020202020204" pitchFamily="34" charset="0"/>
                <a:cs typeface="Arial" panose="020B0604020202020204" pitchFamily="34" charset="0"/>
              </a:rPr>
              <a:t>, J. &amp; Burke, B. (1995). </a:t>
            </a:r>
            <a:r>
              <a:rPr lang="en-US" sz="1800" i="1" dirty="0">
                <a:latin typeface="Arial" panose="020B0604020202020204" pitchFamily="34" charset="0"/>
                <a:cs typeface="Arial" panose="020B0604020202020204" pitchFamily="34" charset="0"/>
              </a:rPr>
              <a:t>Anti-oppressive practice: social care and the law</a:t>
            </a:r>
            <a:r>
              <a:rPr lang="en-US" sz="1800" dirty="0">
                <a:latin typeface="Arial" panose="020B0604020202020204" pitchFamily="34" charset="0"/>
                <a:cs typeface="Arial" panose="020B0604020202020204" pitchFamily="34" charset="0"/>
              </a:rPr>
              <a:t>. Buckingham, Open University Press. </a:t>
            </a:r>
          </a:p>
          <a:p>
            <a:r>
              <a:rPr lang="en-GB" sz="1800" dirty="0">
                <a:latin typeface="Arial" panose="020B0604020202020204" pitchFamily="34" charset="0"/>
                <a:cs typeface="Arial" panose="020B0604020202020204" pitchFamily="34" charset="0"/>
              </a:rPr>
              <a:t>Mercer, M. ( 2003) </a:t>
            </a:r>
            <a:r>
              <a:rPr lang="en-GB" sz="1800" i="1" dirty="0">
                <a:latin typeface="Arial" panose="020B0604020202020204" pitchFamily="34" charset="0"/>
                <a:cs typeface="Arial" panose="020B0604020202020204" pitchFamily="34" charset="0"/>
              </a:rPr>
              <a:t>Person </a:t>
            </a:r>
            <a:r>
              <a:rPr lang="en-GB" sz="1800" i="1" dirty="0" err="1">
                <a:latin typeface="Arial" panose="020B0604020202020204" pitchFamily="34" charset="0"/>
                <a:cs typeface="Arial" panose="020B0604020202020204" pitchFamily="34" charset="0"/>
              </a:rPr>
              <a:t>Centered</a:t>
            </a:r>
            <a:r>
              <a:rPr lang="en-GB" sz="1800" i="1" dirty="0">
                <a:latin typeface="Arial" panose="020B0604020202020204" pitchFamily="34" charset="0"/>
                <a:cs typeface="Arial" panose="020B0604020202020204" pitchFamily="34" charset="0"/>
              </a:rPr>
              <a:t> Planning. Helping People with Disabilities Achieve Personal Outcomes</a:t>
            </a:r>
            <a:r>
              <a:rPr lang="en-GB" sz="1800" dirty="0">
                <a:latin typeface="Arial" panose="020B0604020202020204" pitchFamily="34" charset="0"/>
                <a:cs typeface="Arial" panose="020B0604020202020204" pitchFamily="34" charset="0"/>
              </a:rPr>
              <a:t>. Illinois: High Tide Press</a:t>
            </a:r>
            <a:endParaRPr lang="en-US" sz="1800" dirty="0">
              <a:latin typeface="Arial" panose="020B0604020202020204" pitchFamily="34" charset="0"/>
              <a:cs typeface="Arial" panose="020B0604020202020204" pitchFamily="34" charset="0"/>
            </a:endParaRPr>
          </a:p>
          <a:p>
            <a:r>
              <a:rPr lang="en-GB" sz="1800" dirty="0" err="1">
                <a:latin typeface="Arial" panose="020B0604020202020204" pitchFamily="34" charset="0"/>
                <a:cs typeface="Arial" panose="020B0604020202020204" pitchFamily="34" charset="0"/>
              </a:rPr>
              <a:t>O’Brien.J</a:t>
            </a:r>
            <a:r>
              <a:rPr lang="en-GB" sz="1800" dirty="0">
                <a:latin typeface="Arial" panose="020B0604020202020204" pitchFamily="34" charset="0"/>
                <a:cs typeface="Arial" panose="020B0604020202020204" pitchFamily="34" charset="0"/>
              </a:rPr>
              <a:t>. &amp; O’Brien, C.L ( 2000) </a:t>
            </a:r>
            <a:r>
              <a:rPr lang="en-GB" sz="1800" i="1" dirty="0">
                <a:latin typeface="Arial" panose="020B0604020202020204" pitchFamily="34" charset="0"/>
                <a:cs typeface="Arial" panose="020B0604020202020204" pitchFamily="34" charset="0"/>
              </a:rPr>
              <a:t>A Little Book About Person Centred Planning</a:t>
            </a:r>
            <a:r>
              <a:rPr lang="en-GB" sz="1800" dirty="0">
                <a:latin typeface="Arial" panose="020B0604020202020204" pitchFamily="34" charset="0"/>
                <a:cs typeface="Arial" panose="020B0604020202020204" pitchFamily="34" charset="0"/>
              </a:rPr>
              <a:t>. Ontario: Inclusion Press</a:t>
            </a:r>
            <a:endParaRPr lang="en-US" sz="1800" dirty="0">
              <a:latin typeface="Arial" panose="020B0604020202020204" pitchFamily="34" charset="0"/>
              <a:cs typeface="Arial" panose="020B0604020202020204" pitchFamily="34" charset="0"/>
            </a:endParaRPr>
          </a:p>
          <a:p>
            <a:r>
              <a:rPr lang="en-GB" sz="1800" dirty="0">
                <a:latin typeface="Arial" panose="020B0604020202020204" pitchFamily="34" charset="0"/>
                <a:cs typeface="Arial" panose="020B0604020202020204" pitchFamily="34" charset="0"/>
              </a:rPr>
              <a:t>Thompson, N. ( 2006) Anti-discriminatory practice. ( 4</a:t>
            </a:r>
            <a:r>
              <a:rPr lang="en-GB" sz="1800" baseline="30000" dirty="0">
                <a:latin typeface="Arial" panose="020B0604020202020204" pitchFamily="34" charset="0"/>
                <a:cs typeface="Arial" panose="020B0604020202020204" pitchFamily="34" charset="0"/>
              </a:rPr>
              <a:t>th</a:t>
            </a:r>
            <a:r>
              <a:rPr lang="en-GB" sz="1800" dirty="0">
                <a:latin typeface="Arial" panose="020B0604020202020204" pitchFamily="34" charset="0"/>
                <a:cs typeface="Arial" panose="020B0604020202020204" pitchFamily="34" charset="0"/>
              </a:rPr>
              <a:t> </a:t>
            </a:r>
            <a:r>
              <a:rPr lang="en-GB" sz="1800" dirty="0" err="1">
                <a:latin typeface="Arial" panose="020B0604020202020204" pitchFamily="34" charset="0"/>
                <a:cs typeface="Arial" panose="020B0604020202020204" pitchFamily="34" charset="0"/>
              </a:rPr>
              <a:t>edn</a:t>
            </a:r>
            <a:r>
              <a:rPr lang="en-GB" sz="1800" dirty="0">
                <a:latin typeface="Arial" panose="020B0604020202020204" pitchFamily="34" charset="0"/>
                <a:cs typeface="Arial" panose="020B0604020202020204" pitchFamily="34" charset="0"/>
              </a:rPr>
              <a:t>) Basingstoke: Palgrave Macmillan</a:t>
            </a:r>
          </a:p>
        </p:txBody>
      </p:sp>
    </p:spTree>
    <p:extLst>
      <p:ext uri="{BB962C8B-B14F-4D97-AF65-F5344CB8AC3E}">
        <p14:creationId xmlns:p14="http://schemas.microsoft.com/office/powerpoint/2010/main" val="1073883927"/>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D9B247"/>
      </a:accent1>
      <a:accent2>
        <a:srgbClr val="CC702D"/>
      </a:accent2>
      <a:accent3>
        <a:srgbClr val="B53A31"/>
      </a:accent3>
      <a:accent4>
        <a:srgbClr val="815F56"/>
      </a:accent4>
      <a:accent5>
        <a:srgbClr val="AE9E7C"/>
      </a:accent5>
      <a:accent6>
        <a:srgbClr val="7B8864"/>
      </a:accent6>
      <a:hlink>
        <a:srgbClr val="BB7826"/>
      </a:hlink>
      <a:folHlink>
        <a:srgbClr val="CF9C5F"/>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E4E49EB0-FB00-41F5-9359-4843D783A23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97978D6BD23DF9499B100DF67025C4A4" ma:contentTypeVersion="8" ma:contentTypeDescription="Create a new document." ma:contentTypeScope="" ma:versionID="ac34d2014a6e290f639fbefb4cf572c3">
  <xsd:schema xmlns:xsd="http://www.w3.org/2001/XMLSchema" xmlns:xs="http://www.w3.org/2001/XMLSchema" xmlns:p="http://schemas.microsoft.com/office/2006/metadata/properties" xmlns:ns3="86807d6d-212c-47c2-9ccb-06e47adbafa4" xmlns:ns4="b0eec7eb-90c5-4dfa-b4c7-29fb51310a23" targetNamespace="http://schemas.microsoft.com/office/2006/metadata/properties" ma:root="true" ma:fieldsID="422ee9468e56f3bb1e33b24e227d18c5" ns3:_="" ns4:_="">
    <xsd:import namespace="86807d6d-212c-47c2-9ccb-06e47adbafa4"/>
    <xsd:import namespace="b0eec7eb-90c5-4dfa-b4c7-29fb51310a23"/>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807d6d-212c-47c2-9ccb-06e47adbafa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0eec7eb-90c5-4dfa-b4c7-29fb51310a23"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63D2694-6EDC-44CC-BC3B-B41ABA7C5F81}">
  <ds:schemaRefs>
    <ds:schemaRef ds:uri="http://purl.org/dc/elements/1.1/"/>
    <ds:schemaRef ds:uri="http://schemas.microsoft.com/office/2006/metadata/properties"/>
    <ds:schemaRef ds:uri="86807d6d-212c-47c2-9ccb-06e47adbafa4"/>
    <ds:schemaRef ds:uri="b0eec7eb-90c5-4dfa-b4c7-29fb51310a23"/>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www.w3.org/XML/1998/namespace"/>
    <ds:schemaRef ds:uri="http://purl.org/dc/dcmitype/"/>
  </ds:schemaRefs>
</ds:datastoreItem>
</file>

<file path=customXml/itemProps2.xml><?xml version="1.0" encoding="utf-8"?>
<ds:datastoreItem xmlns:ds="http://schemas.openxmlformats.org/officeDocument/2006/customXml" ds:itemID="{C27A5AE3-A276-44CE-97AB-751F8B39FC61}">
  <ds:schemaRefs>
    <ds:schemaRef ds:uri="http://schemas.microsoft.com/sharepoint/v3/contenttype/forms"/>
  </ds:schemaRefs>
</ds:datastoreItem>
</file>

<file path=customXml/itemProps3.xml><?xml version="1.0" encoding="utf-8"?>
<ds:datastoreItem xmlns:ds="http://schemas.openxmlformats.org/officeDocument/2006/customXml" ds:itemID="{35CE3E45-2F60-4971-8B3B-D9313DDFC69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6807d6d-212c-47c2-9ccb-06e47adbafa4"/>
    <ds:schemaRef ds:uri="b0eec7eb-90c5-4dfa-b4c7-29fb51310a2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Organic</Template>
  <TotalTime>5200</TotalTime>
  <Words>1020</Words>
  <Application>Microsoft Office PowerPoint</Application>
  <PresentationFormat>On-screen Show (4:3)</PresentationFormat>
  <Paragraphs>109</Paragraphs>
  <Slides>22</Slides>
  <Notes>1</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Miriam</vt:lpstr>
      <vt:lpstr>News Gothic MT</vt:lpstr>
      <vt:lpstr>Arial</vt:lpstr>
      <vt:lpstr>Calibri</vt:lpstr>
      <vt:lpstr>Garamond</vt:lpstr>
      <vt:lpstr>Organic</vt:lpstr>
      <vt:lpstr>ECES6009/C  MAKING A DIFFERENCE</vt:lpstr>
      <vt:lpstr>Overview</vt:lpstr>
      <vt:lpstr>Thompson’s 1992 model of inequalities and discrimination : PCS ( 2006)</vt:lpstr>
      <vt:lpstr>Inequalities and discrimination</vt:lpstr>
      <vt:lpstr>Inequalities and discrimination</vt:lpstr>
      <vt:lpstr>Task - Power / Empowerment</vt:lpstr>
      <vt:lpstr>Nature of power</vt:lpstr>
      <vt:lpstr>Empowerment</vt:lpstr>
      <vt:lpstr>Empowerment</vt:lpstr>
      <vt:lpstr>Empowerment</vt:lpstr>
      <vt:lpstr>choice</vt:lpstr>
      <vt:lpstr>Control</vt:lpstr>
      <vt:lpstr>Control</vt:lpstr>
      <vt:lpstr>What is PCP? </vt:lpstr>
      <vt:lpstr>What is PCP? </vt:lpstr>
      <vt:lpstr>Values of  PCP</vt:lpstr>
      <vt:lpstr>Values of  PCP</vt:lpstr>
      <vt:lpstr>Values of  PCP</vt:lpstr>
      <vt:lpstr>Values of  PCP</vt:lpstr>
      <vt:lpstr>Values of  PCP</vt:lpstr>
      <vt:lpstr>Values of  PCP</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SJPE6011/C Dimensions of Collaboration/ Agweddau ar Gydweithio</dc:title>
  <dc:creator>Administrator</dc:creator>
  <cp:lastModifiedBy>Ross Phillips</cp:lastModifiedBy>
  <cp:revision>93</cp:revision>
  <dcterms:created xsi:type="dcterms:W3CDTF">2014-08-18T08:44:16Z</dcterms:created>
  <dcterms:modified xsi:type="dcterms:W3CDTF">2021-03-01T13:15:41Z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0x01010097978D6BD23DF9499B100DF67025C4A4</vt:lpwstr>
  </property>
</Properties>
</file>