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2" r:id="rId5"/>
    <p:sldId id="266" r:id="rId6"/>
    <p:sldId id="267" r:id="rId7"/>
    <p:sldId id="261" r:id="rId8"/>
    <p:sldId id="258" r:id="rId9"/>
    <p:sldId id="263" r:id="rId10"/>
    <p:sldId id="264" r:id="rId11"/>
    <p:sldId id="265" r:id="rId12"/>
    <p:sldId id="268"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65" autoAdjust="0"/>
    <p:restoredTop sz="94660"/>
  </p:normalViewPr>
  <p:slideViewPr>
    <p:cSldViewPr snapToGrid="0">
      <p:cViewPr varScale="1">
        <p:scale>
          <a:sx n="77" d="100"/>
          <a:sy n="77" d="100"/>
        </p:scale>
        <p:origin x="11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563E-A9B2-492F-ACD2-31AC7BFEAE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A8344F-04D7-4E06-BBA7-9EBA1F413B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BCDEC7-5B58-4959-83CA-84C7C89550FF}"/>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5" name="Footer Placeholder 4">
            <a:extLst>
              <a:ext uri="{FF2B5EF4-FFF2-40B4-BE49-F238E27FC236}">
                <a16:creationId xmlns:a16="http://schemas.microsoft.com/office/drawing/2014/main" id="{B0D03C3B-5C04-49E1-B521-E241820A7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1E9645-00D8-428E-9B21-530DBA6BCC76}"/>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3560358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AE32D-336F-4665-83EF-C3C01B57A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DD5F4C-6B93-4DBA-99A9-06E6EB841E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98D5D1-6DBE-4B9E-8B64-9ED2B8B3A88D}"/>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5" name="Footer Placeholder 4">
            <a:extLst>
              <a:ext uri="{FF2B5EF4-FFF2-40B4-BE49-F238E27FC236}">
                <a16:creationId xmlns:a16="http://schemas.microsoft.com/office/drawing/2014/main" id="{73604AA8-4DA9-4F79-8189-A6B6EEB779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E28A39-CC7B-4E2D-8D76-F04CF3EA921F}"/>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470586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ED44F-F4AF-44F8-AC73-266D8F8921A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31466B-8B00-4151-AB34-C1D607120DF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AB6ECD-D8FD-4F58-8A2A-434C3C78AF7E}"/>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5" name="Footer Placeholder 4">
            <a:extLst>
              <a:ext uri="{FF2B5EF4-FFF2-40B4-BE49-F238E27FC236}">
                <a16:creationId xmlns:a16="http://schemas.microsoft.com/office/drawing/2014/main" id="{58D8A6B8-02B1-4221-8760-C5F3EEA94B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8B04D-0DF1-461F-B502-BB28AA32910A}"/>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2277903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157CC-E9D6-4C22-B77F-C6618B9D03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D6B764-4389-454F-8573-381297F1AE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FDF44B-088C-4F24-A4A5-087DEF4F22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C7EA21-B548-48A7-8EBD-78F90A31896A}"/>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6" name="Footer Placeholder 5">
            <a:extLst>
              <a:ext uri="{FF2B5EF4-FFF2-40B4-BE49-F238E27FC236}">
                <a16:creationId xmlns:a16="http://schemas.microsoft.com/office/drawing/2014/main" id="{BF770B45-27D5-416F-822F-A693D96149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18CAF9-E5AF-4915-9B61-3D2502B269D4}"/>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2461876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2B16B-E9A2-4909-8A75-8C422517F2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03706D-57E6-43A6-AA0D-5EB5D0D449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4421E0-7668-4CAA-9C11-5E55DADAA7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C00BA4-7ACD-4435-AC67-B0A13D739D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FD11CD-2313-4FD9-8DA1-9434B2BE5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CEC3D9-96E9-4F45-96E5-10EE4FEDB497}"/>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8" name="Footer Placeholder 7">
            <a:extLst>
              <a:ext uri="{FF2B5EF4-FFF2-40B4-BE49-F238E27FC236}">
                <a16:creationId xmlns:a16="http://schemas.microsoft.com/office/drawing/2014/main" id="{07B62D40-DD1B-42DE-B1F0-ABA9C9D87C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7CFD6F-646C-41D1-9E0C-F5F4B12D3DFE}"/>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1338264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B191D-220F-497E-9565-8032B24F68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FFC512-26E7-41FC-9E66-3119E4F668B2}"/>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4" name="Footer Placeholder 3">
            <a:extLst>
              <a:ext uri="{FF2B5EF4-FFF2-40B4-BE49-F238E27FC236}">
                <a16:creationId xmlns:a16="http://schemas.microsoft.com/office/drawing/2014/main" id="{2A4A2C15-A2B3-4340-B4B0-CA25728B1B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DB9D79-DDF4-48B6-A18D-D204B148CC4A}"/>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735708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FD15A-AE0B-4917-A3AC-F8950E1BB976}"/>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3" name="Footer Placeholder 2">
            <a:extLst>
              <a:ext uri="{FF2B5EF4-FFF2-40B4-BE49-F238E27FC236}">
                <a16:creationId xmlns:a16="http://schemas.microsoft.com/office/drawing/2014/main" id="{7FB092EB-15E2-4830-8F4F-1F5C62CF6B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7688E9-1574-47E1-98D7-953FBADD2000}"/>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3121003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64A49-94AD-46B8-831C-EF02CEB49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AC6647-2FFB-48DE-B942-13C8852B2A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54D364-021F-4223-9CAC-AD2F4CABF9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BD1047-4E89-4DA1-8EA9-63234768ECE6}"/>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6" name="Footer Placeholder 5">
            <a:extLst>
              <a:ext uri="{FF2B5EF4-FFF2-40B4-BE49-F238E27FC236}">
                <a16:creationId xmlns:a16="http://schemas.microsoft.com/office/drawing/2014/main" id="{8BFF7964-561D-46E1-8721-534CF05A6B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DFE635-E9B3-4E86-9108-60882A275A5F}"/>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1940937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6B9A5-1FEB-459A-9B17-DD4CB6676A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50D3BD-1A0F-4BAE-8512-E16F5DE588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4E53DA-46C7-4757-86A5-C9AABA54DD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5D5305-6BBF-4037-A6D4-9EE160D413B8}"/>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6" name="Footer Placeholder 5">
            <a:extLst>
              <a:ext uri="{FF2B5EF4-FFF2-40B4-BE49-F238E27FC236}">
                <a16:creationId xmlns:a16="http://schemas.microsoft.com/office/drawing/2014/main" id="{DB44D35D-882D-4896-B0A6-B919C1FE38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BD9F48-E834-48C5-8515-89DCDFC5CEFC}"/>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3101520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0142-448E-4D3A-8683-5117841EB6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38B2FC-257E-4BB0-8C63-473E4A6075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CF3C6D-2739-4CB3-AE8A-F5D964641EEE}"/>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5" name="Footer Placeholder 4">
            <a:extLst>
              <a:ext uri="{FF2B5EF4-FFF2-40B4-BE49-F238E27FC236}">
                <a16:creationId xmlns:a16="http://schemas.microsoft.com/office/drawing/2014/main" id="{4FF8D1D0-CDB4-4E6A-804E-6E88256436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DF58AD-41D0-42BB-BC38-ECEAA14D9C7A}"/>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3282048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6A8584-E818-4645-AFCC-EB2CEB5D75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07E6D3-CB13-46E7-937F-5B6070AC5F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1B672C-9311-4667-9C8B-000A48166BF5}"/>
              </a:ext>
            </a:extLst>
          </p:cNvPr>
          <p:cNvSpPr>
            <a:spLocks noGrp="1"/>
          </p:cNvSpPr>
          <p:nvPr>
            <p:ph type="dt" sz="half" idx="10"/>
          </p:nvPr>
        </p:nvSpPr>
        <p:spPr/>
        <p:txBody>
          <a:bodyPr/>
          <a:lstStyle/>
          <a:p>
            <a:fld id="{691FC2CF-3A04-4E52-9B7B-85D712827769}" type="datetimeFigureOut">
              <a:rPr lang="en-GB" smtClean="0"/>
              <a:t>15/10/2019</a:t>
            </a:fld>
            <a:endParaRPr lang="en-GB"/>
          </a:p>
        </p:txBody>
      </p:sp>
      <p:sp>
        <p:nvSpPr>
          <p:cNvPr id="5" name="Footer Placeholder 4">
            <a:extLst>
              <a:ext uri="{FF2B5EF4-FFF2-40B4-BE49-F238E27FC236}">
                <a16:creationId xmlns:a16="http://schemas.microsoft.com/office/drawing/2014/main" id="{C910B3BA-FBD2-4D52-8212-A269C675E0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63E42B-C935-4610-862C-00F2781EE438}"/>
              </a:ext>
            </a:extLst>
          </p:cNvPr>
          <p:cNvSpPr>
            <a:spLocks noGrp="1"/>
          </p:cNvSpPr>
          <p:nvPr>
            <p:ph type="sldNum" sz="quarter" idx="12"/>
          </p:nvPr>
        </p:nvSpPr>
        <p:spPr/>
        <p:txBody>
          <a:bodyPr/>
          <a:lstStyle/>
          <a:p>
            <a:fld id="{5BE31147-B528-45C9-88F9-3942FAA58D0E}" type="slidenum">
              <a:rPr lang="en-GB" smtClean="0"/>
              <a:t>‹#›</a:t>
            </a:fld>
            <a:endParaRPr lang="en-GB"/>
          </a:p>
        </p:txBody>
      </p:sp>
    </p:spTree>
    <p:extLst>
      <p:ext uri="{BB962C8B-B14F-4D97-AF65-F5344CB8AC3E}">
        <p14:creationId xmlns:p14="http://schemas.microsoft.com/office/powerpoint/2010/main" val="1845328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AD5D28-8F29-45C4-A517-79CB33A8C3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01A0C9-5E12-4511-A46F-520F94C078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2B71C4-C4E3-4E73-9768-DA9605E76D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1FC2CF-3A04-4E52-9B7B-85D712827769}" type="datetimeFigureOut">
              <a:rPr lang="en-GB" smtClean="0"/>
              <a:t>15/10/2019</a:t>
            </a:fld>
            <a:endParaRPr lang="en-GB"/>
          </a:p>
        </p:txBody>
      </p:sp>
      <p:sp>
        <p:nvSpPr>
          <p:cNvPr id="5" name="Footer Placeholder 4">
            <a:extLst>
              <a:ext uri="{FF2B5EF4-FFF2-40B4-BE49-F238E27FC236}">
                <a16:creationId xmlns:a16="http://schemas.microsoft.com/office/drawing/2014/main" id="{28D8A85F-7CBC-4091-8594-18C0D3761B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BAF142-460D-4152-9FC9-3A9CB49523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E31147-B528-45C9-88F9-3942FAA58D0E}" type="slidenum">
              <a:rPr lang="en-GB" smtClean="0"/>
              <a:t>‹#›</a:t>
            </a:fld>
            <a:endParaRPr lang="en-GB"/>
          </a:p>
        </p:txBody>
      </p:sp>
    </p:spTree>
    <p:extLst>
      <p:ext uri="{BB962C8B-B14F-4D97-AF65-F5344CB8AC3E}">
        <p14:creationId xmlns:p14="http://schemas.microsoft.com/office/powerpoint/2010/main" val="944363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ocs.wixstatic.com/ugd/537bca_980e06cbfd414b8497aafb00fa7caae8.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cs.wixstatic.com/ugd/537bca_980e06cbfd414b8497aafb00fa7caae8.pdf" TargetMode="External"/><Relationship Id="rId2" Type="http://schemas.openxmlformats.org/officeDocument/2006/relationships/hyperlink" Target="https://www.englishoutdoorcouncil.org/benefits.of.outdoor.learning.html" TargetMode="External"/><Relationship Id="rId1" Type="http://schemas.openxmlformats.org/officeDocument/2006/relationships/slideLayout" Target="../slideLayouts/slideLayout2.xml"/><Relationship Id="rId4" Type="http://schemas.openxmlformats.org/officeDocument/2006/relationships/hyperlink" Target="https://www.bing.com/images/search?view=detailV2&amp;ccid=rz1xNQN7&amp;id=72015AE20DB4E8F678C387CB7CE43B86D16465DD&amp;thid=OIP.rz1xNQN7JI732snIY2PbEwHaEL&amp;mediaurl=https%3a%2f%2fwww.giveagradago.com%2fuploads%2flibrary%2fimages%2fstar-interview-technique.png&amp;exph=569&amp;expw=1010&amp;q=star+technique&amp;simid=608016026551649095&amp;selectedIndex=2&amp;ajaxhist=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806DD-3179-4111-928E-D59A8EDA34B9}"/>
              </a:ext>
            </a:extLst>
          </p:cNvPr>
          <p:cNvSpPr>
            <a:spLocks noGrp="1"/>
          </p:cNvSpPr>
          <p:nvPr>
            <p:ph type="ctrTitle"/>
          </p:nvPr>
        </p:nvSpPr>
        <p:spPr>
          <a:xfrm>
            <a:off x="1457498" y="1995200"/>
            <a:ext cx="9144000" cy="2387600"/>
          </a:xfrm>
        </p:spPr>
        <p:txBody>
          <a:bodyPr/>
          <a:lstStyle/>
          <a:p>
            <a:r>
              <a:rPr lang="en-GB" dirty="0">
                <a:latin typeface="+mn-lt"/>
              </a:rPr>
              <a:t>Employability and Future Pathways.</a:t>
            </a:r>
          </a:p>
        </p:txBody>
      </p:sp>
      <p:sp>
        <p:nvSpPr>
          <p:cNvPr id="3" name="Subtitle 2">
            <a:extLst>
              <a:ext uri="{FF2B5EF4-FFF2-40B4-BE49-F238E27FC236}">
                <a16:creationId xmlns:a16="http://schemas.microsoft.com/office/drawing/2014/main" id="{2BD86494-BA2D-46D7-8B3D-DD60802A238A}"/>
              </a:ext>
            </a:extLst>
          </p:cNvPr>
          <p:cNvSpPr>
            <a:spLocks noGrp="1"/>
          </p:cNvSpPr>
          <p:nvPr>
            <p:ph type="subTitle" idx="1"/>
          </p:nvPr>
        </p:nvSpPr>
        <p:spPr>
          <a:xfrm>
            <a:off x="8415130" y="6434594"/>
            <a:ext cx="4505739" cy="667812"/>
          </a:xfrm>
        </p:spPr>
        <p:txBody>
          <a:bodyPr/>
          <a:lstStyle/>
          <a:p>
            <a:r>
              <a:rPr lang="en-GB" dirty="0"/>
              <a:t>Kaitlyn Hole (1705192)</a:t>
            </a:r>
          </a:p>
        </p:txBody>
      </p:sp>
      <p:pic>
        <p:nvPicPr>
          <p:cNvPr id="5" name="Picture 4">
            <a:extLst>
              <a:ext uri="{FF2B5EF4-FFF2-40B4-BE49-F238E27FC236}">
                <a16:creationId xmlns:a16="http://schemas.microsoft.com/office/drawing/2014/main" id="{B6633F16-8F7D-4CD8-B550-827BA842BFFA}"/>
              </a:ext>
            </a:extLst>
          </p:cNvPr>
          <p:cNvPicPr>
            <a:picLocks noChangeAspect="1"/>
          </p:cNvPicPr>
          <p:nvPr/>
        </p:nvPicPr>
        <p:blipFill>
          <a:blip r:embed="rId2"/>
          <a:stretch>
            <a:fillRect/>
          </a:stretch>
        </p:blipFill>
        <p:spPr>
          <a:xfrm>
            <a:off x="0" y="3991494"/>
            <a:ext cx="2683625" cy="2683625"/>
          </a:xfrm>
          <a:prstGeom prst="rect">
            <a:avLst/>
          </a:prstGeom>
        </p:spPr>
      </p:pic>
      <p:pic>
        <p:nvPicPr>
          <p:cNvPr id="6" name="Picture 5">
            <a:extLst>
              <a:ext uri="{FF2B5EF4-FFF2-40B4-BE49-F238E27FC236}">
                <a16:creationId xmlns:a16="http://schemas.microsoft.com/office/drawing/2014/main" id="{95D30925-2B0A-4189-98C7-20A9C0D1673C}"/>
              </a:ext>
            </a:extLst>
          </p:cNvPr>
          <p:cNvPicPr>
            <a:picLocks noChangeAspect="1"/>
          </p:cNvPicPr>
          <p:nvPr/>
        </p:nvPicPr>
        <p:blipFill>
          <a:blip r:embed="rId3"/>
          <a:stretch>
            <a:fillRect/>
          </a:stretch>
        </p:blipFill>
        <p:spPr>
          <a:xfrm>
            <a:off x="9633065" y="266007"/>
            <a:ext cx="2202873" cy="2202873"/>
          </a:xfrm>
          <a:prstGeom prst="rect">
            <a:avLst/>
          </a:prstGeom>
        </p:spPr>
      </p:pic>
    </p:spTree>
    <p:extLst>
      <p:ext uri="{BB962C8B-B14F-4D97-AF65-F5344CB8AC3E}">
        <p14:creationId xmlns:p14="http://schemas.microsoft.com/office/powerpoint/2010/main" val="2466955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social media post&#10;&#10;Description automatically generated">
            <a:extLst>
              <a:ext uri="{FF2B5EF4-FFF2-40B4-BE49-F238E27FC236}">
                <a16:creationId xmlns:a16="http://schemas.microsoft.com/office/drawing/2014/main" id="{326212FE-83A9-4A17-BD88-4037B994B5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 y="125650"/>
            <a:ext cx="11887200" cy="6606699"/>
          </a:xfrm>
          <a:prstGeom prst="rect">
            <a:avLst/>
          </a:prstGeom>
        </p:spPr>
      </p:pic>
    </p:spTree>
    <p:extLst>
      <p:ext uri="{BB962C8B-B14F-4D97-AF65-F5344CB8AC3E}">
        <p14:creationId xmlns:p14="http://schemas.microsoft.com/office/powerpoint/2010/main" val="1108987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5995A-BBDB-48D0-A527-30CFEED2CF74}"/>
              </a:ext>
            </a:extLst>
          </p:cNvPr>
          <p:cNvSpPr>
            <a:spLocks noGrp="1"/>
          </p:cNvSpPr>
          <p:nvPr>
            <p:ph type="title"/>
          </p:nvPr>
        </p:nvSpPr>
        <p:spPr/>
        <p:txBody>
          <a:bodyPr/>
          <a:lstStyle/>
          <a:p>
            <a:r>
              <a:rPr lang="en-GB" dirty="0"/>
              <a:t>About </a:t>
            </a:r>
            <a:r>
              <a:rPr lang="en-GB" dirty="0" err="1"/>
              <a:t>Birchgrove</a:t>
            </a:r>
            <a:r>
              <a:rPr lang="en-GB" dirty="0"/>
              <a:t> Primary School.</a:t>
            </a:r>
          </a:p>
        </p:txBody>
      </p:sp>
      <p:sp>
        <p:nvSpPr>
          <p:cNvPr id="3" name="Content Placeholder 2">
            <a:extLst>
              <a:ext uri="{FF2B5EF4-FFF2-40B4-BE49-F238E27FC236}">
                <a16:creationId xmlns:a16="http://schemas.microsoft.com/office/drawing/2014/main" id="{6F2DDCBF-1E42-43CB-A861-5D8953AF7979}"/>
              </a:ext>
            </a:extLst>
          </p:cNvPr>
          <p:cNvSpPr>
            <a:spLocks noGrp="1"/>
          </p:cNvSpPr>
          <p:nvPr>
            <p:ph idx="1"/>
          </p:nvPr>
        </p:nvSpPr>
        <p:spPr/>
        <p:txBody>
          <a:bodyPr>
            <a:normAutofit/>
          </a:bodyPr>
          <a:lstStyle/>
          <a:p>
            <a:r>
              <a:rPr lang="en-GB" sz="2000" dirty="0"/>
              <a:t>“Always be the best you can be” </a:t>
            </a:r>
          </a:p>
          <a:p>
            <a:r>
              <a:rPr lang="en-GB" sz="2000" dirty="0" err="1"/>
              <a:t>Birchgrove</a:t>
            </a:r>
            <a:r>
              <a:rPr lang="en-GB" sz="2000" dirty="0"/>
              <a:t> puts creativity at the heart of the curriculum, which I want to engage and develop further with the skills I have developed of Creativity. During my school days – you would be encouraged to participate in Creativity, but as soon as you joined comprehensive school, you was encouraged to participate more in exams; Which I as an aspiring Teacher, would love to develop further into the curriculum when working with children of additional learning needs. </a:t>
            </a:r>
          </a:p>
          <a:p>
            <a:r>
              <a:rPr lang="en-GB" sz="2000" dirty="0"/>
              <a:t>There is also a Forest School – which is fantastic for the use of outdoor learning, it is depicted on “What are the benefits of Outdoor Learning?” that “outdoor learning enhances personal and communication skills, increases children’s physical health and also enhanced mental and spiritual health” – with Mental Health being on the increase, outdoor learning has many benefits and could also help with the Mental Health of young children. </a:t>
            </a:r>
          </a:p>
          <a:p>
            <a:endParaRPr lang="en-GB" sz="1600" dirty="0"/>
          </a:p>
          <a:p>
            <a:endParaRPr lang="en-GB" sz="2000" dirty="0"/>
          </a:p>
        </p:txBody>
      </p:sp>
    </p:spTree>
    <p:extLst>
      <p:ext uri="{BB962C8B-B14F-4D97-AF65-F5344CB8AC3E}">
        <p14:creationId xmlns:p14="http://schemas.microsoft.com/office/powerpoint/2010/main" val="3892267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BCC9D-2258-43E0-9CA1-4293215C6BA1}"/>
              </a:ext>
            </a:extLst>
          </p:cNvPr>
          <p:cNvSpPr>
            <a:spLocks noGrp="1"/>
          </p:cNvSpPr>
          <p:nvPr>
            <p:ph type="title"/>
          </p:nvPr>
        </p:nvSpPr>
        <p:spPr/>
        <p:txBody>
          <a:bodyPr/>
          <a:lstStyle/>
          <a:p>
            <a:r>
              <a:rPr lang="en-GB" dirty="0" err="1"/>
              <a:t>Birchgrove’s</a:t>
            </a:r>
            <a:r>
              <a:rPr lang="en-GB" dirty="0"/>
              <a:t> Aims:</a:t>
            </a:r>
          </a:p>
        </p:txBody>
      </p:sp>
      <p:sp>
        <p:nvSpPr>
          <p:cNvPr id="3" name="Content Placeholder 2">
            <a:extLst>
              <a:ext uri="{FF2B5EF4-FFF2-40B4-BE49-F238E27FC236}">
                <a16:creationId xmlns:a16="http://schemas.microsoft.com/office/drawing/2014/main" id="{371D855C-249C-430A-BEBE-188FA2957D55}"/>
              </a:ext>
            </a:extLst>
          </p:cNvPr>
          <p:cNvSpPr>
            <a:spLocks noGrp="1"/>
          </p:cNvSpPr>
          <p:nvPr>
            <p:ph idx="1"/>
          </p:nvPr>
        </p:nvSpPr>
        <p:spPr/>
        <p:txBody>
          <a:bodyPr>
            <a:normAutofit/>
          </a:bodyPr>
          <a:lstStyle/>
          <a:p>
            <a:r>
              <a:rPr lang="en-GB" sz="1800" dirty="0"/>
              <a:t>The School has very thorough aims, which as a candidate I find very important  - to make sure every child has the best start and continue to have the best education and enjoy every minute of attending education.</a:t>
            </a:r>
          </a:p>
          <a:p>
            <a:r>
              <a:rPr lang="en-GB" sz="1800" dirty="0"/>
              <a:t>Some of these aims are :- </a:t>
            </a:r>
          </a:p>
          <a:p>
            <a:r>
              <a:rPr lang="en-GB" sz="1800" dirty="0"/>
              <a:t>“To develop a self-confident, well mannered community where children and adults value themselves and respect the difference in others.”</a:t>
            </a:r>
          </a:p>
          <a:p>
            <a:r>
              <a:rPr lang="en-GB" sz="1800" dirty="0"/>
              <a:t>“To provide a happy, friendly, caring environment where children and adults can develop their full potential.”</a:t>
            </a:r>
          </a:p>
          <a:p>
            <a:r>
              <a:rPr lang="en-GB" sz="1800" dirty="0"/>
              <a:t>To recognise and develop children’s individual needs to foster a love of learning in all.</a:t>
            </a:r>
          </a:p>
          <a:p>
            <a:r>
              <a:rPr lang="en-GB" sz="1800" dirty="0"/>
              <a:t>To become a valued part of our local community and help children become responsible, caring and happy citizens.</a:t>
            </a:r>
          </a:p>
          <a:p>
            <a:r>
              <a:rPr lang="en-GB" sz="1800" dirty="0"/>
              <a:t>With the skills I have been taught in education, from Primary School all the way to University, I am confident that I would make the ideal candidate and I will explain why in my slides. </a:t>
            </a:r>
          </a:p>
        </p:txBody>
      </p:sp>
      <p:pic>
        <p:nvPicPr>
          <p:cNvPr id="4" name="Picture 3">
            <a:extLst>
              <a:ext uri="{FF2B5EF4-FFF2-40B4-BE49-F238E27FC236}">
                <a16:creationId xmlns:a16="http://schemas.microsoft.com/office/drawing/2014/main" id="{BA6467C3-2818-45FC-AB6E-10785279CF57}"/>
              </a:ext>
            </a:extLst>
          </p:cNvPr>
          <p:cNvPicPr>
            <a:picLocks noChangeAspect="1"/>
          </p:cNvPicPr>
          <p:nvPr/>
        </p:nvPicPr>
        <p:blipFill>
          <a:blip r:embed="rId2"/>
          <a:stretch>
            <a:fillRect/>
          </a:stretch>
        </p:blipFill>
        <p:spPr>
          <a:xfrm>
            <a:off x="10156049" y="5128591"/>
            <a:ext cx="1535184" cy="1545418"/>
          </a:xfrm>
          <a:prstGeom prst="rect">
            <a:avLst/>
          </a:prstGeom>
        </p:spPr>
      </p:pic>
    </p:spTree>
    <p:extLst>
      <p:ext uri="{BB962C8B-B14F-4D97-AF65-F5344CB8AC3E}">
        <p14:creationId xmlns:p14="http://schemas.microsoft.com/office/powerpoint/2010/main" val="2099031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FD051-21E6-4CDA-81A2-28A29B1E599A}"/>
              </a:ext>
            </a:extLst>
          </p:cNvPr>
          <p:cNvSpPr>
            <a:spLocks noGrp="1"/>
          </p:cNvSpPr>
          <p:nvPr>
            <p:ph type="title"/>
          </p:nvPr>
        </p:nvSpPr>
        <p:spPr/>
        <p:txBody>
          <a:bodyPr/>
          <a:lstStyle/>
          <a:p>
            <a:r>
              <a:rPr lang="en-GB" dirty="0"/>
              <a:t>How the skills developed throughout the module will ensure I meet the aims. </a:t>
            </a:r>
          </a:p>
        </p:txBody>
      </p:sp>
      <p:sp>
        <p:nvSpPr>
          <p:cNvPr id="3" name="Content Placeholder 2">
            <a:extLst>
              <a:ext uri="{FF2B5EF4-FFF2-40B4-BE49-F238E27FC236}">
                <a16:creationId xmlns:a16="http://schemas.microsoft.com/office/drawing/2014/main" id="{E8B27EB2-1973-4868-9BD8-F2377DCBDE81}"/>
              </a:ext>
            </a:extLst>
          </p:cNvPr>
          <p:cNvSpPr>
            <a:spLocks noGrp="1"/>
          </p:cNvSpPr>
          <p:nvPr>
            <p:ph idx="1"/>
          </p:nvPr>
        </p:nvSpPr>
        <p:spPr/>
        <p:txBody>
          <a:bodyPr>
            <a:normAutofit fontScale="92500" lnSpcReduction="20000"/>
          </a:bodyPr>
          <a:lstStyle/>
          <a:p>
            <a:r>
              <a:rPr lang="en-GB" sz="1700" dirty="0"/>
              <a:t>One of the competencies that will link into the </a:t>
            </a:r>
            <a:r>
              <a:rPr lang="en-GB" sz="1700" dirty="0" err="1"/>
              <a:t>Birchgrove</a:t>
            </a:r>
            <a:r>
              <a:rPr lang="en-GB" sz="1700" dirty="0"/>
              <a:t> Primary School is communication skills that I have developed and continue to develop throughout this module. I would make sure that the way I communicate to children is professional, also friendly and be patient with each young person. </a:t>
            </a:r>
          </a:p>
          <a:p>
            <a:r>
              <a:rPr lang="en-GB" sz="1700" dirty="0"/>
              <a:t>“That making a connection requires only a little effort. From this, the basis of good trust or even life-long friendships can develop. This can be :-</a:t>
            </a:r>
          </a:p>
          <a:p>
            <a:pPr lvl="0"/>
            <a:r>
              <a:rPr lang="en-GB" sz="1700" dirty="0"/>
              <a:t> Making eye contact.</a:t>
            </a:r>
          </a:p>
          <a:p>
            <a:pPr lvl="0"/>
            <a:r>
              <a:rPr lang="en-GB" sz="1700" dirty="0"/>
              <a:t>Giving a genuine smile. </a:t>
            </a:r>
          </a:p>
          <a:p>
            <a:pPr lvl="0"/>
            <a:r>
              <a:rPr lang="en-GB" sz="1700" dirty="0"/>
              <a:t>Being helpful when asked. </a:t>
            </a:r>
          </a:p>
          <a:p>
            <a:pPr lvl="0"/>
            <a:r>
              <a:rPr lang="en-GB" sz="1700" dirty="0"/>
              <a:t>Showing basic consideration for the other person. </a:t>
            </a:r>
          </a:p>
          <a:p>
            <a:pPr lvl="0"/>
            <a:r>
              <a:rPr lang="en-GB" sz="1700" dirty="0"/>
              <a:t>Using a friendly, polite manner.” </a:t>
            </a:r>
            <a:r>
              <a:rPr lang="en-GB" sz="1800" dirty="0"/>
              <a:t>(Cottrell, 2010). </a:t>
            </a:r>
            <a:br>
              <a:rPr lang="en-GB" sz="1700" dirty="0"/>
            </a:br>
            <a:br>
              <a:rPr lang="en-GB" sz="1700" dirty="0"/>
            </a:br>
            <a:r>
              <a:rPr lang="en-GB" sz="1700" dirty="0"/>
              <a:t>Communication skills can be developed further with them points, this can help relationships with the children in the class, also develop relationships with your co-workers and also your employers.</a:t>
            </a:r>
          </a:p>
          <a:p>
            <a:pPr lvl="0"/>
            <a:r>
              <a:rPr lang="en-GB" sz="1700" dirty="0"/>
              <a:t>“People skills are a combination of good inter-personal skills (being able to work with others)  and intra-personal skills (being able to manage one own’s attitudes and emotions).”</a:t>
            </a:r>
            <a:r>
              <a:rPr lang="en-GB" sz="1800" dirty="0"/>
              <a:t>(Cottrell, 2010).</a:t>
            </a:r>
            <a:r>
              <a:rPr lang="en-GB" sz="1700" dirty="0"/>
              <a:t> Throughout the time of University and also having the experience of working in retail and also in the education sector; I have vast experience of working in a team, also working independently. Working well with my initiative, which I use daily in University when it comes to deadlines for coursework, and also have various experience of working as a 1:1 support. </a:t>
            </a:r>
          </a:p>
          <a:p>
            <a:endParaRPr lang="en-GB" sz="1800" dirty="0"/>
          </a:p>
          <a:p>
            <a:endParaRPr lang="en-GB" sz="1800" dirty="0"/>
          </a:p>
          <a:p>
            <a:endParaRPr lang="en-GB" sz="1800" dirty="0"/>
          </a:p>
        </p:txBody>
      </p:sp>
    </p:spTree>
    <p:extLst>
      <p:ext uri="{BB962C8B-B14F-4D97-AF65-F5344CB8AC3E}">
        <p14:creationId xmlns:p14="http://schemas.microsoft.com/office/powerpoint/2010/main" val="298237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4C01-9A09-4334-93BA-BE7698E8BB5C}"/>
              </a:ext>
            </a:extLst>
          </p:cNvPr>
          <p:cNvSpPr>
            <a:spLocks noGrp="1"/>
          </p:cNvSpPr>
          <p:nvPr>
            <p:ph type="title"/>
          </p:nvPr>
        </p:nvSpPr>
        <p:spPr/>
        <p:txBody>
          <a:bodyPr/>
          <a:lstStyle/>
          <a:p>
            <a:r>
              <a:rPr lang="en-GB" dirty="0"/>
              <a:t>How the skills developed throughout the module will ensure I meet the aims. </a:t>
            </a:r>
          </a:p>
        </p:txBody>
      </p:sp>
      <p:sp>
        <p:nvSpPr>
          <p:cNvPr id="3" name="Content Placeholder 2">
            <a:extLst>
              <a:ext uri="{FF2B5EF4-FFF2-40B4-BE49-F238E27FC236}">
                <a16:creationId xmlns:a16="http://schemas.microsoft.com/office/drawing/2014/main" id="{93CCE4FB-A754-4CE4-87F5-E62834CA8802}"/>
              </a:ext>
            </a:extLst>
          </p:cNvPr>
          <p:cNvSpPr>
            <a:spLocks noGrp="1"/>
          </p:cNvSpPr>
          <p:nvPr>
            <p:ph idx="1"/>
          </p:nvPr>
        </p:nvSpPr>
        <p:spPr/>
        <p:txBody>
          <a:bodyPr>
            <a:normAutofit/>
          </a:bodyPr>
          <a:lstStyle/>
          <a:p>
            <a:r>
              <a:rPr lang="en-GB" sz="1800" dirty="0"/>
              <a:t>The skills I have developed in PDP, can reflect in my professional life that best meet the aims and requirements of the job. Always </a:t>
            </a:r>
            <a:r>
              <a:rPr lang="en-GB" sz="1800" dirty="0" err="1"/>
              <a:t>putforth</a:t>
            </a:r>
            <a:r>
              <a:rPr lang="en-GB" sz="1800" dirty="0"/>
              <a:t> my  best professional practice within the classroom environment. </a:t>
            </a:r>
          </a:p>
          <a:p>
            <a:r>
              <a:rPr lang="en-GB" sz="1800" dirty="0"/>
              <a:t>PDP will benefit me in the following way – </a:t>
            </a:r>
            <a:br>
              <a:rPr lang="en-GB" sz="1800" dirty="0"/>
            </a:br>
            <a:r>
              <a:rPr lang="en-GB" sz="1600" dirty="0"/>
              <a:t>“When undertaken in supported and structed ways, PDP gives you a much deeper understanding of your performance”</a:t>
            </a:r>
            <a:r>
              <a:rPr lang="en-GB" sz="1800" dirty="0"/>
              <a:t> </a:t>
            </a:r>
            <a:r>
              <a:rPr lang="en-GB" sz="1600" dirty="0"/>
              <a:t>(Cottrell, 2010). </a:t>
            </a:r>
          </a:p>
          <a:p>
            <a:r>
              <a:rPr lang="en-GB" sz="1600" dirty="0"/>
              <a:t>PDP on the Academic Performance will also give me a clearer focus of my academic work, this will also give me more personal motivation to achieve my goals academically, this will also give me greater independence. This does not just give me Academic Performance, this will also develop my skills to my personal life; this will give me greater independence of thinking and also develop a positive, forward-looking approach. </a:t>
            </a:r>
          </a:p>
          <a:p>
            <a:r>
              <a:rPr lang="en-GB" sz="1600" dirty="0"/>
              <a:t>“PDP will give you strategies for improving personal life performance, a better sense of the life and work I want.”</a:t>
            </a:r>
          </a:p>
          <a:p>
            <a:r>
              <a:rPr lang="en-GB" sz="1600" dirty="0"/>
              <a:t>The skills I have developed for PDP, is that I have created one for the module; for future goals, this one will be linked into my portfolio to help me for future prospects of employment. </a:t>
            </a:r>
          </a:p>
          <a:p>
            <a:endParaRPr lang="en-GB" sz="1600" dirty="0"/>
          </a:p>
          <a:p>
            <a:endParaRPr lang="en-GB" sz="1600" dirty="0"/>
          </a:p>
        </p:txBody>
      </p:sp>
    </p:spTree>
    <p:extLst>
      <p:ext uri="{BB962C8B-B14F-4D97-AF65-F5344CB8AC3E}">
        <p14:creationId xmlns:p14="http://schemas.microsoft.com/office/powerpoint/2010/main" val="3430149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862EE-B3C5-4592-B34C-1B6796D77C61}"/>
              </a:ext>
            </a:extLst>
          </p:cNvPr>
          <p:cNvSpPr>
            <a:spLocks noGrp="1"/>
          </p:cNvSpPr>
          <p:nvPr>
            <p:ph type="title"/>
          </p:nvPr>
        </p:nvSpPr>
        <p:spPr/>
        <p:txBody>
          <a:bodyPr>
            <a:normAutofit/>
          </a:bodyPr>
          <a:lstStyle/>
          <a:p>
            <a:r>
              <a:rPr lang="en-GB" sz="3600" dirty="0"/>
              <a:t>Estyn Report of </a:t>
            </a:r>
            <a:r>
              <a:rPr lang="en-GB" sz="3600" dirty="0" err="1"/>
              <a:t>Birchgrove</a:t>
            </a:r>
            <a:r>
              <a:rPr lang="en-GB" sz="3600" dirty="0"/>
              <a:t> Primary School</a:t>
            </a:r>
          </a:p>
        </p:txBody>
      </p:sp>
      <p:sp>
        <p:nvSpPr>
          <p:cNvPr id="3" name="Content Placeholder 2">
            <a:extLst>
              <a:ext uri="{FF2B5EF4-FFF2-40B4-BE49-F238E27FC236}">
                <a16:creationId xmlns:a16="http://schemas.microsoft.com/office/drawing/2014/main" id="{DE4CF06E-05D4-434F-ACE2-615516235E8D}"/>
              </a:ext>
            </a:extLst>
          </p:cNvPr>
          <p:cNvSpPr>
            <a:spLocks noGrp="1"/>
          </p:cNvSpPr>
          <p:nvPr>
            <p:ph idx="1"/>
          </p:nvPr>
        </p:nvSpPr>
        <p:spPr/>
        <p:txBody>
          <a:bodyPr>
            <a:normAutofit/>
          </a:bodyPr>
          <a:lstStyle/>
          <a:p>
            <a:r>
              <a:rPr lang="en-GB" sz="1800" dirty="0"/>
              <a:t>As important as the Aims are for every individual, it is also important that </a:t>
            </a:r>
            <a:r>
              <a:rPr lang="en-GB" sz="1800" dirty="0" err="1"/>
              <a:t>Birchgrove</a:t>
            </a:r>
            <a:r>
              <a:rPr lang="en-GB" sz="1800" dirty="0"/>
              <a:t> Primary School have an outstanding Estyn Report. I took the time to read the Estyn Report of 2014; developing my knowledge further of the school. </a:t>
            </a:r>
          </a:p>
          <a:p>
            <a:r>
              <a:rPr lang="en-GB" sz="1800" dirty="0"/>
              <a:t>In the school at the time, there was 372 full time pupils attending between the ages of four and eleven. An additional 88 pupils attended the nursery on part time basis. </a:t>
            </a:r>
          </a:p>
          <a:p>
            <a:r>
              <a:rPr lang="en-GB" sz="1800" dirty="0"/>
              <a:t>The School's current performance in 2014 – was adequate.</a:t>
            </a:r>
            <a:br>
              <a:rPr lang="en-GB" sz="1800" dirty="0"/>
            </a:br>
            <a:r>
              <a:rPr lang="en-GB" sz="1800" dirty="0"/>
              <a:t>The School’s prospects of improvement in 2014 – was good.</a:t>
            </a:r>
          </a:p>
          <a:p>
            <a:r>
              <a:rPr lang="en-GB" sz="1800" dirty="0"/>
              <a:t>The reason why they were adequate was because the standards of pupils books have improved significantly, nearly all pupils behave well and are polite, pupils use their literacy and numeracy skills across the curriculum and also the quality of teaching was good.</a:t>
            </a:r>
          </a:p>
          <a:p>
            <a:r>
              <a:rPr lang="en-GB" sz="1800" dirty="0"/>
              <a:t>The reason why the prospects of improvement was good was because the leadership of the headteacher and the senior management team is purposeful and effective, the leaders have a clear understanding of the School’s strength and areas of improvement and also they are clear about the priorities of the school.</a:t>
            </a:r>
          </a:p>
        </p:txBody>
      </p:sp>
      <p:sp>
        <p:nvSpPr>
          <p:cNvPr id="4" name="Rectangle 3">
            <a:extLst>
              <a:ext uri="{FF2B5EF4-FFF2-40B4-BE49-F238E27FC236}">
                <a16:creationId xmlns:a16="http://schemas.microsoft.com/office/drawing/2014/main" id="{A9036A27-A352-461F-A14D-C543F5574090}"/>
              </a:ext>
            </a:extLst>
          </p:cNvPr>
          <p:cNvSpPr/>
          <p:nvPr/>
        </p:nvSpPr>
        <p:spPr>
          <a:xfrm>
            <a:off x="5870713" y="5988734"/>
            <a:ext cx="6096000" cy="646331"/>
          </a:xfrm>
          <a:prstGeom prst="rect">
            <a:avLst/>
          </a:prstGeom>
        </p:spPr>
        <p:txBody>
          <a:bodyPr>
            <a:spAutoFit/>
          </a:bodyPr>
          <a:lstStyle/>
          <a:p>
            <a:r>
              <a:rPr lang="en-GB" dirty="0">
                <a:hlinkClick r:id="rId2"/>
              </a:rPr>
              <a:t>https://docs.wixstatic.com/ugd/537bca_980e06cbfd414b8497aafb00fa7caae8.pdf</a:t>
            </a:r>
            <a:endParaRPr lang="en-GB" dirty="0"/>
          </a:p>
        </p:txBody>
      </p:sp>
    </p:spTree>
    <p:extLst>
      <p:ext uri="{BB962C8B-B14F-4D97-AF65-F5344CB8AC3E}">
        <p14:creationId xmlns:p14="http://schemas.microsoft.com/office/powerpoint/2010/main" val="4078337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25193-5A2F-4766-A66F-33769EDE0A57}"/>
              </a:ext>
            </a:extLst>
          </p:cNvPr>
          <p:cNvSpPr>
            <a:spLocks noGrp="1"/>
          </p:cNvSpPr>
          <p:nvPr>
            <p:ph type="title"/>
          </p:nvPr>
        </p:nvSpPr>
        <p:spPr>
          <a:xfrm>
            <a:off x="1012768" y="681037"/>
            <a:ext cx="10515600" cy="1023100"/>
          </a:xfrm>
        </p:spPr>
        <p:txBody>
          <a:bodyPr>
            <a:normAutofit/>
          </a:bodyPr>
          <a:lstStyle/>
          <a:p>
            <a:r>
              <a:rPr lang="en-GB" sz="2800" dirty="0"/>
              <a:t>How I am the Ideal Candidate for this position..</a:t>
            </a:r>
          </a:p>
        </p:txBody>
      </p:sp>
      <p:sp>
        <p:nvSpPr>
          <p:cNvPr id="3" name="Content Placeholder 2">
            <a:extLst>
              <a:ext uri="{FF2B5EF4-FFF2-40B4-BE49-F238E27FC236}">
                <a16:creationId xmlns:a16="http://schemas.microsoft.com/office/drawing/2014/main" id="{D3CF2083-88EE-4219-A679-36CBCCF6CFAC}"/>
              </a:ext>
            </a:extLst>
          </p:cNvPr>
          <p:cNvSpPr>
            <a:spLocks noGrp="1"/>
          </p:cNvSpPr>
          <p:nvPr>
            <p:ph idx="1"/>
          </p:nvPr>
        </p:nvSpPr>
        <p:spPr/>
        <p:txBody>
          <a:bodyPr/>
          <a:lstStyle/>
          <a:p>
            <a:r>
              <a:rPr lang="en-GB" sz="1800" dirty="0"/>
              <a:t>As I depicted previously in another slide; I will explain how I am the Ideal Candidate for this position…</a:t>
            </a:r>
          </a:p>
          <a:p>
            <a:r>
              <a:rPr lang="en-GB" sz="1800" dirty="0"/>
              <a:t>I have previous experience working with children with additional learning needs, I know how to meet the requirements of the children. I am a patient, friendly and outgoing individual who works well in a team as well a working independently. </a:t>
            </a:r>
          </a:p>
          <a:p>
            <a:r>
              <a:rPr lang="en-GB" sz="1800" dirty="0"/>
              <a:t>As the job description depicts – making and recording pupil observations, I have 2 years experience of participating in observations that was conducted in my college experience and have experience of conducting observations that I achieved in my University Degree. </a:t>
            </a:r>
          </a:p>
          <a:p>
            <a:r>
              <a:rPr lang="en-GB" sz="1800" dirty="0"/>
              <a:t>I am a very professional individual and understand very importantly how it is to leave your personal situations outside the education sector – to give the children outstanding education in the classroom and remain professional from the time that school starts to when it finishes. </a:t>
            </a:r>
          </a:p>
          <a:p>
            <a:r>
              <a:rPr lang="en-GB" sz="1800" dirty="0"/>
              <a:t>I am very independent, work well with my initiative – also work hard in a team. I am also very enthusiastic to partake in various courses and training programmes to develop my knowledge further and enhance my skills throughout. </a:t>
            </a:r>
          </a:p>
          <a:p>
            <a:endParaRPr lang="en-GB" dirty="0"/>
          </a:p>
        </p:txBody>
      </p:sp>
    </p:spTree>
    <p:extLst>
      <p:ext uri="{BB962C8B-B14F-4D97-AF65-F5344CB8AC3E}">
        <p14:creationId xmlns:p14="http://schemas.microsoft.com/office/powerpoint/2010/main" val="500640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9B1D2-6F12-4FEE-99D6-ECE3B2188AF1}"/>
              </a:ext>
            </a:extLst>
          </p:cNvPr>
          <p:cNvSpPr>
            <a:spLocks noGrp="1"/>
          </p:cNvSpPr>
          <p:nvPr>
            <p:ph type="title"/>
          </p:nvPr>
        </p:nvSpPr>
        <p:spPr/>
        <p:txBody>
          <a:bodyPr/>
          <a:lstStyle/>
          <a:p>
            <a:r>
              <a:rPr lang="en-GB" dirty="0"/>
              <a:t>Experience..</a:t>
            </a:r>
          </a:p>
        </p:txBody>
      </p:sp>
      <p:pic>
        <p:nvPicPr>
          <p:cNvPr id="5" name="Content Placeholder 4" descr="A picture containing food&#10;&#10;Description automatically generated">
            <a:extLst>
              <a:ext uri="{FF2B5EF4-FFF2-40B4-BE49-F238E27FC236}">
                <a16:creationId xmlns:a16="http://schemas.microsoft.com/office/drawing/2014/main" id="{8142B8C6-661B-4400-8AA0-55C6188D5B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96325" y="0"/>
            <a:ext cx="3095675" cy="2687005"/>
          </a:xfrm>
        </p:spPr>
      </p:pic>
      <p:sp>
        <p:nvSpPr>
          <p:cNvPr id="6" name="TextBox 5">
            <a:extLst>
              <a:ext uri="{FF2B5EF4-FFF2-40B4-BE49-F238E27FC236}">
                <a16:creationId xmlns:a16="http://schemas.microsoft.com/office/drawing/2014/main" id="{E694F53F-A496-4988-B6D5-3374395AA6E1}"/>
              </a:ext>
            </a:extLst>
          </p:cNvPr>
          <p:cNvSpPr txBox="1"/>
          <p:nvPr/>
        </p:nvSpPr>
        <p:spPr>
          <a:xfrm>
            <a:off x="695077" y="1219350"/>
            <a:ext cx="8178579" cy="584775"/>
          </a:xfrm>
          <a:prstGeom prst="rect">
            <a:avLst/>
          </a:prstGeom>
          <a:noFill/>
        </p:spPr>
        <p:txBody>
          <a:bodyPr wrap="square" rtlCol="0">
            <a:spAutoFit/>
          </a:bodyPr>
          <a:lstStyle/>
          <a:p>
            <a:r>
              <a:rPr lang="en-GB" sz="1600" dirty="0"/>
              <a:t>I have vast experience with working with children and also working in retail. The skills I have developed in both, make me the best person for this job.</a:t>
            </a:r>
          </a:p>
        </p:txBody>
      </p:sp>
      <p:sp>
        <p:nvSpPr>
          <p:cNvPr id="7" name="TextBox 6">
            <a:extLst>
              <a:ext uri="{FF2B5EF4-FFF2-40B4-BE49-F238E27FC236}">
                <a16:creationId xmlns:a16="http://schemas.microsoft.com/office/drawing/2014/main" id="{84C7B74A-73D2-40EB-AFC6-6C703302BCCF}"/>
              </a:ext>
            </a:extLst>
          </p:cNvPr>
          <p:cNvSpPr txBox="1"/>
          <p:nvPr/>
        </p:nvSpPr>
        <p:spPr>
          <a:xfrm>
            <a:off x="611588" y="1865681"/>
            <a:ext cx="8345556" cy="4524315"/>
          </a:xfrm>
          <a:prstGeom prst="rect">
            <a:avLst/>
          </a:prstGeom>
          <a:noFill/>
        </p:spPr>
        <p:txBody>
          <a:bodyPr wrap="square" rtlCol="0">
            <a:spAutoFit/>
          </a:bodyPr>
          <a:lstStyle/>
          <a:p>
            <a:r>
              <a:rPr lang="en-GB" sz="1600" dirty="0"/>
              <a:t>The experience I have from working with children, is that I have worked with babies to young adults; I have also been a 1:1 support worker/teaching assistant to help a young lady with additional learning needs. I had a professional relationship with the parents and young adult but also worked hard to make sure that if she had any concerns; that she could communicate with myself. There were some tough days, but also more rewarding days – various meetings with her parents; explaining to my boss and I how much the child has improved in her education and her personal life, when she had me as a 1:1 support. I made sure that my communication skills developed throughout the time of working with this young lady; developing my empathy and sympathy skills further, working well as team; so if another 1:1 was not well on a certain day; we would all work together to make sure the child he/she was supporting – did not miss out on the support they would have had if the teacher was/was not in. </a:t>
            </a:r>
          </a:p>
          <a:p>
            <a:r>
              <a:rPr lang="en-GB" sz="1600" dirty="0"/>
              <a:t>Also using my initiative was very important when working in a Comprehensive School with the young adult, not just having a good relationship with her; but also having a good relationship with every other member of the class, being professional but also being there for them – being friendly and patient. </a:t>
            </a:r>
          </a:p>
          <a:p>
            <a:r>
              <a:rPr lang="en-GB" sz="1600" dirty="0"/>
              <a:t>During every inset day, we would also have training days – these training days would be such subjects like – mental health, bullying, becoming an invigilator, building good working relationships with the young adults etc. </a:t>
            </a:r>
          </a:p>
        </p:txBody>
      </p:sp>
      <p:pic>
        <p:nvPicPr>
          <p:cNvPr id="9" name="Picture 8" descr="A close up of a logo&#10;&#10;Description automatically generated">
            <a:extLst>
              <a:ext uri="{FF2B5EF4-FFF2-40B4-BE49-F238E27FC236}">
                <a16:creationId xmlns:a16="http://schemas.microsoft.com/office/drawing/2014/main" id="{87A2132E-BF89-42C2-B05C-973841D46F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49422" y="4707171"/>
            <a:ext cx="2589479" cy="1593227"/>
          </a:xfrm>
          <a:prstGeom prst="rect">
            <a:avLst/>
          </a:prstGeom>
        </p:spPr>
      </p:pic>
    </p:spTree>
    <p:extLst>
      <p:ext uri="{BB962C8B-B14F-4D97-AF65-F5344CB8AC3E}">
        <p14:creationId xmlns:p14="http://schemas.microsoft.com/office/powerpoint/2010/main" val="1592647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455CB-21F3-4388-894C-D0278B9EE9AC}"/>
              </a:ext>
            </a:extLst>
          </p:cNvPr>
          <p:cNvSpPr>
            <a:spLocks noGrp="1"/>
          </p:cNvSpPr>
          <p:nvPr>
            <p:ph type="title"/>
          </p:nvPr>
        </p:nvSpPr>
        <p:spPr/>
        <p:txBody>
          <a:bodyPr/>
          <a:lstStyle/>
          <a:p>
            <a:r>
              <a:rPr lang="en-GB" dirty="0"/>
              <a:t>Being a Rounded Person… </a:t>
            </a:r>
          </a:p>
        </p:txBody>
      </p:sp>
      <p:sp>
        <p:nvSpPr>
          <p:cNvPr id="3" name="Content Placeholder 2">
            <a:extLst>
              <a:ext uri="{FF2B5EF4-FFF2-40B4-BE49-F238E27FC236}">
                <a16:creationId xmlns:a16="http://schemas.microsoft.com/office/drawing/2014/main" id="{C19363B6-4D45-4E80-860C-6807CAA2635B}"/>
              </a:ext>
            </a:extLst>
          </p:cNvPr>
          <p:cNvSpPr>
            <a:spLocks noGrp="1"/>
          </p:cNvSpPr>
          <p:nvPr>
            <p:ph idx="1"/>
          </p:nvPr>
        </p:nvSpPr>
        <p:spPr/>
        <p:txBody>
          <a:bodyPr>
            <a:normAutofit lnSpcReduction="10000"/>
          </a:bodyPr>
          <a:lstStyle/>
          <a:p>
            <a:pPr marL="0" indent="0">
              <a:buNone/>
            </a:pPr>
            <a:r>
              <a:rPr lang="en-GB" sz="1800" i="1" dirty="0"/>
              <a:t>“People often feel that all employers are looking for is someone who can carry out a specific role or function within the organisation. In traditional employment, some jobs require frequent changes. Take a secondary school teacher for example – every thirty - five minutes; s/he will change roles to take different class each comprising individual pupils with individual needs.” </a:t>
            </a:r>
            <a:r>
              <a:rPr lang="en-GB" sz="1800" dirty="0"/>
              <a:t>(Ashley/N.D) </a:t>
            </a:r>
            <a:endParaRPr lang="en-GB" sz="1800" i="1" dirty="0"/>
          </a:p>
          <a:p>
            <a:r>
              <a:rPr lang="en-GB" sz="1800" dirty="0"/>
              <a:t>That is very important when it comes to children – not every child learns at the same speed, has the same personality, want to achieve the same goal.. This is why when you are working in the education sector; you have to be able to have varied class management skills </a:t>
            </a:r>
            <a:r>
              <a:rPr lang="en-GB" sz="1800" i="1" dirty="0"/>
              <a:t>“in order to present an accessible yet challenging learning environment” </a:t>
            </a:r>
            <a:r>
              <a:rPr lang="en-GB" sz="1800" dirty="0"/>
              <a:t>(Ashley/N.D) </a:t>
            </a:r>
            <a:endParaRPr lang="en-GB" sz="1800" i="1" dirty="0"/>
          </a:p>
          <a:p>
            <a:r>
              <a:rPr lang="en-GB" sz="1800" i="1" dirty="0"/>
              <a:t>“It is all too easy for employees in any field to forget that employers will take the overview of the total contribution to the organisation an individual can bring”</a:t>
            </a:r>
            <a:r>
              <a:rPr lang="en-GB" sz="1800" dirty="0"/>
              <a:t> (Ashley/N.D) </a:t>
            </a:r>
            <a:endParaRPr lang="en-GB" sz="1800" i="1" dirty="0"/>
          </a:p>
          <a:p>
            <a:r>
              <a:rPr lang="en-GB" sz="1800" dirty="0"/>
              <a:t>It is important that you show the employer that you are a hardworking individual, who can bring many skills to the environment; who can work hard in a team as well as independently. </a:t>
            </a:r>
          </a:p>
          <a:p>
            <a:r>
              <a:rPr lang="en-GB" sz="1800" dirty="0"/>
              <a:t>The job I am applying for – this is important that I NEED to be a rounded person – to be able to develop skills further for each pupil, comprising individual pupils with individual needs; having the experience of working with young adults and also having the experience of working in a team in University; gives me vast experience for me to become the perfect candidate. </a:t>
            </a:r>
          </a:p>
          <a:p>
            <a:endParaRPr lang="en-GB" sz="1800" dirty="0"/>
          </a:p>
          <a:p>
            <a:endParaRPr lang="en-GB" sz="1800" dirty="0"/>
          </a:p>
        </p:txBody>
      </p:sp>
      <p:pic>
        <p:nvPicPr>
          <p:cNvPr id="5" name="Picture 4" descr="A picture containing food&#10;&#10;Description automatically generated">
            <a:extLst>
              <a:ext uri="{FF2B5EF4-FFF2-40B4-BE49-F238E27FC236}">
                <a16:creationId xmlns:a16="http://schemas.microsoft.com/office/drawing/2014/main" id="{ED34FFE6-49AA-4FF2-9F0F-6B87B58BEE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91969" y="142848"/>
            <a:ext cx="1928396" cy="1547840"/>
          </a:xfrm>
          <a:prstGeom prst="rect">
            <a:avLst/>
          </a:prstGeom>
        </p:spPr>
      </p:pic>
    </p:spTree>
    <p:extLst>
      <p:ext uri="{BB962C8B-B14F-4D97-AF65-F5344CB8AC3E}">
        <p14:creationId xmlns:p14="http://schemas.microsoft.com/office/powerpoint/2010/main" val="4293165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13339-3C0B-4CD6-8054-FEF94BF404FF}"/>
              </a:ext>
            </a:extLst>
          </p:cNvPr>
          <p:cNvSpPr>
            <a:spLocks noGrp="1"/>
          </p:cNvSpPr>
          <p:nvPr>
            <p:ph type="title"/>
          </p:nvPr>
        </p:nvSpPr>
        <p:spPr/>
        <p:txBody>
          <a:bodyPr/>
          <a:lstStyle/>
          <a:p>
            <a:r>
              <a:rPr lang="en-GB" dirty="0"/>
              <a:t>STAR Technique</a:t>
            </a:r>
          </a:p>
        </p:txBody>
      </p:sp>
      <p:pic>
        <p:nvPicPr>
          <p:cNvPr id="5" name="Content Placeholder 4" descr="A screenshot of a cell phone&#10;&#10;Description automatically generated">
            <a:extLst>
              <a:ext uri="{FF2B5EF4-FFF2-40B4-BE49-F238E27FC236}">
                <a16:creationId xmlns:a16="http://schemas.microsoft.com/office/drawing/2014/main" id="{B5DA5B2D-7DDE-4462-8541-591936EF06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00817" y="1443469"/>
            <a:ext cx="4654789" cy="2590933"/>
          </a:xfrm>
        </p:spPr>
      </p:pic>
      <p:sp>
        <p:nvSpPr>
          <p:cNvPr id="7" name="TextBox 6">
            <a:extLst>
              <a:ext uri="{FF2B5EF4-FFF2-40B4-BE49-F238E27FC236}">
                <a16:creationId xmlns:a16="http://schemas.microsoft.com/office/drawing/2014/main" id="{1CAD1B0D-E6D3-45A3-AE61-D50818150407}"/>
              </a:ext>
            </a:extLst>
          </p:cNvPr>
          <p:cNvSpPr txBox="1"/>
          <p:nvPr/>
        </p:nvSpPr>
        <p:spPr>
          <a:xfrm>
            <a:off x="760651" y="1804524"/>
            <a:ext cx="5033246" cy="3970318"/>
          </a:xfrm>
          <a:prstGeom prst="rect">
            <a:avLst/>
          </a:prstGeom>
          <a:noFill/>
        </p:spPr>
        <p:txBody>
          <a:bodyPr wrap="square" rtlCol="0">
            <a:spAutoFit/>
          </a:bodyPr>
          <a:lstStyle/>
          <a:p>
            <a:r>
              <a:rPr lang="en-GB" dirty="0"/>
              <a:t>Throughout this module, I have been introduced and been able develop my skills of communication and answering questions using the STAR Technique.</a:t>
            </a:r>
          </a:p>
          <a:p>
            <a:endParaRPr lang="en-GB" dirty="0"/>
          </a:p>
          <a:p>
            <a:r>
              <a:rPr lang="en-GB" dirty="0"/>
              <a:t>Using this will help me develop my knowledge further of the question and be able to explain more about the task at hand of question that is being asked during interviews.</a:t>
            </a:r>
          </a:p>
          <a:p>
            <a:endParaRPr lang="en-GB" dirty="0"/>
          </a:p>
          <a:p>
            <a:r>
              <a:rPr lang="en-GB" dirty="0"/>
              <a:t>This will help to also get the result of the question and give the interviewer the goal of what is needed to be achieved of asking that question and having the skills to answer it efficiently and effectively as possible. </a:t>
            </a:r>
          </a:p>
        </p:txBody>
      </p:sp>
    </p:spTree>
    <p:extLst>
      <p:ext uri="{BB962C8B-B14F-4D97-AF65-F5344CB8AC3E}">
        <p14:creationId xmlns:p14="http://schemas.microsoft.com/office/powerpoint/2010/main" val="3584562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18E2B-E5C2-4BC9-8AAD-A557E986E85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5446CC7-2546-48D9-92C9-B9BB55657634}"/>
              </a:ext>
            </a:extLst>
          </p:cNvPr>
          <p:cNvSpPr>
            <a:spLocks noGrp="1"/>
          </p:cNvSpPr>
          <p:nvPr>
            <p:ph idx="1"/>
          </p:nvPr>
        </p:nvSpPr>
        <p:spPr>
          <a:xfrm>
            <a:off x="838200" y="1534680"/>
            <a:ext cx="10515600" cy="4351338"/>
          </a:xfrm>
        </p:spPr>
        <p:txBody>
          <a:bodyPr>
            <a:normAutofit fontScale="92500" lnSpcReduction="20000"/>
          </a:bodyPr>
          <a:lstStyle/>
          <a:p>
            <a:r>
              <a:rPr lang="en-GB" sz="1600" dirty="0"/>
              <a:t>To Conclude this </a:t>
            </a:r>
            <a:r>
              <a:rPr lang="en-GB" sz="1600" dirty="0" err="1"/>
              <a:t>powerpoint</a:t>
            </a:r>
            <a:r>
              <a:rPr lang="en-GB" sz="1600" dirty="0"/>
              <a:t>, I am the ideal candidate for this position because I have various experience throughout the education sector of working in the school environments, also developing and enhancing my prospects and knowledge of working in a team and also working independently and using my initiative throughout the time of partaking in University through various modules. </a:t>
            </a:r>
          </a:p>
          <a:p>
            <a:r>
              <a:rPr lang="en-GB" sz="1600" dirty="0"/>
              <a:t>Throughout the module, I have developed my PDP, this means I am able to achieve my goals by thinking critically and evaluating about my academic performance and also my personal performance; such things like “If only I had known then what I know now, with hindsight, I realise…, I could never have imagined that doing X would result in Y…” (Cottrell) </a:t>
            </a:r>
          </a:p>
          <a:p>
            <a:r>
              <a:rPr lang="en-GB" sz="1600" dirty="0"/>
              <a:t>I am the Ideal Candidate for this job because throughout this time of the module, we have learnt how to develop not just our academic prospects, but also our personal development which is communication skills, using your initiative, good people skills, and most importantly I have experience in that field. </a:t>
            </a:r>
          </a:p>
          <a:p>
            <a:r>
              <a:rPr lang="en-GB" sz="1600" dirty="0"/>
              <a:t>I also have good problem-solving skills, I can work well independently as well as working well in a group, I can take on major projects in almost any area, I am also a responsible worker. </a:t>
            </a:r>
          </a:p>
          <a:p>
            <a:r>
              <a:rPr lang="en-GB" sz="1600" dirty="0"/>
              <a:t>As the job role depicts about creating observations for young children, I have various experience which is from college up until university, I also created observations for Nursery; this was to show the parents where the child was developing; whether it was physically, emotionally, mentally etc. </a:t>
            </a:r>
          </a:p>
          <a:p>
            <a:r>
              <a:rPr lang="en-GB" sz="1600" dirty="0"/>
              <a:t>You will not be disappointed in offering me the job role, I am a very patient, friendly, outgoing and also a hard worker, I work well in teams and also work well independently and always use my initiative to the best of my ability..</a:t>
            </a:r>
          </a:p>
          <a:p>
            <a:endParaRPr lang="en-GB" sz="1600" dirty="0"/>
          </a:p>
          <a:p>
            <a:r>
              <a:rPr lang="en-GB" sz="1600" dirty="0"/>
              <a:t> Thank you so much for considering me for the job role. </a:t>
            </a:r>
          </a:p>
          <a:p>
            <a:endParaRPr lang="en-GB" sz="1600" dirty="0"/>
          </a:p>
        </p:txBody>
      </p:sp>
    </p:spTree>
    <p:extLst>
      <p:ext uri="{BB962C8B-B14F-4D97-AF65-F5344CB8AC3E}">
        <p14:creationId xmlns:p14="http://schemas.microsoft.com/office/powerpoint/2010/main" val="1749303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C369D-40F6-46B6-8768-C0C42A939AA9}"/>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63BB6F4-AF92-4A81-9306-2338EA070E54}"/>
              </a:ext>
            </a:extLst>
          </p:cNvPr>
          <p:cNvSpPr>
            <a:spLocks noGrp="1"/>
          </p:cNvSpPr>
          <p:nvPr>
            <p:ph idx="1"/>
          </p:nvPr>
        </p:nvSpPr>
        <p:spPr>
          <a:xfrm>
            <a:off x="949518" y="1897187"/>
            <a:ext cx="10515600" cy="4351338"/>
          </a:xfrm>
        </p:spPr>
        <p:txBody>
          <a:bodyPr>
            <a:normAutofit/>
          </a:bodyPr>
          <a:lstStyle/>
          <a:p>
            <a:r>
              <a:rPr lang="en-GB" sz="1800" dirty="0">
                <a:hlinkClick r:id="rId2"/>
              </a:rPr>
              <a:t>https://www.englishoutdoorcouncil.org/benefits.of.outdoor.learning.html</a:t>
            </a:r>
            <a:endParaRPr lang="en-GB" sz="1800" dirty="0"/>
          </a:p>
          <a:p>
            <a:r>
              <a:rPr lang="en-GB" sz="1800" dirty="0">
                <a:hlinkClick r:id="rId3"/>
              </a:rPr>
              <a:t>https://docs.wixstatic.com/ugd/537bca_980e06cbfd414b8497aafb00fa7caae8.pdf</a:t>
            </a:r>
            <a:endParaRPr lang="en-GB" sz="1800" dirty="0"/>
          </a:p>
          <a:p>
            <a:endParaRPr lang="en-GB" sz="1800" dirty="0"/>
          </a:p>
          <a:p>
            <a:r>
              <a:rPr lang="en-GB" sz="1800" dirty="0">
                <a:hlinkClick r:id="rId4"/>
              </a:rPr>
              <a:t>https://www.bing.com/images/search?view=detailV2&amp;ccid=rz1xNQN7&amp;id=72015AE20DB4E8F678C387CB7CE43B86D16465DD&amp;thid=OIP.rz1xNQN7JI732snIY2PbEwHaEL&amp;mediaurl=https%3a%2f%2fwww.giveagradago.com%2fuploads%2flibrary%2fimages%2fstar-interview-technique.png&amp;exph=569&amp;expw=1010&amp;q=star+technique&amp;simid=608016026551649095&amp;selectedIndex=2&amp;ajaxhist=0</a:t>
            </a:r>
            <a:endParaRPr lang="en-GB" sz="1800" dirty="0"/>
          </a:p>
          <a:p>
            <a:endParaRPr lang="en-GB" sz="2000" dirty="0"/>
          </a:p>
          <a:p>
            <a:endParaRPr lang="en-GB" sz="2000" dirty="0"/>
          </a:p>
          <a:p>
            <a:pPr marL="0" indent="0">
              <a:buNone/>
            </a:pPr>
            <a:endParaRPr lang="en-GB" sz="2000" dirty="0"/>
          </a:p>
        </p:txBody>
      </p:sp>
      <p:sp>
        <p:nvSpPr>
          <p:cNvPr id="5" name="Rectangle 2">
            <a:extLst>
              <a:ext uri="{FF2B5EF4-FFF2-40B4-BE49-F238E27FC236}">
                <a16:creationId xmlns:a16="http://schemas.microsoft.com/office/drawing/2014/main" id="{A195FBAB-9229-47CD-B70C-1F138CE84CE0}"/>
              </a:ext>
            </a:extLst>
          </p:cNvPr>
          <p:cNvSpPr>
            <a:spLocks noChangeArrowheads="1"/>
          </p:cNvSpPr>
          <p:nvPr/>
        </p:nvSpPr>
        <p:spPr bwMode="auto">
          <a:xfrm>
            <a:off x="1137036" y="2707108"/>
            <a:ext cx="6495624"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Ashley, R. (n.d.).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Enhancing your Employability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Deer Park Productions. </a:t>
            </a:r>
            <a:r>
              <a:rPr lang="en-US" altLang="en-US" sz="1600" dirty="0">
                <a:latin typeface="Calibri" panose="020F0502020204030204" pitchFamily="34" charset="0"/>
                <a:ea typeface="Calibri" panose="020F0502020204030204" pitchFamily="34" charset="0"/>
                <a:cs typeface="Times New Roman" panose="02020603050405020304" pitchFamily="18" charset="0"/>
              </a:rPr>
              <a:t>P-29</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
        <p:nvSpPr>
          <p:cNvPr id="4" name="Rectangle 1">
            <a:extLst>
              <a:ext uri="{FF2B5EF4-FFF2-40B4-BE49-F238E27FC236}">
                <a16:creationId xmlns:a16="http://schemas.microsoft.com/office/drawing/2014/main" id="{0DCF893A-B83A-43B3-B8E2-E2BB1780844D}"/>
              </a:ext>
            </a:extLst>
          </p:cNvPr>
          <p:cNvSpPr>
            <a:spLocks noChangeArrowheads="1"/>
          </p:cNvSpPr>
          <p:nvPr/>
        </p:nvSpPr>
        <p:spPr bwMode="auto">
          <a:xfrm>
            <a:off x="1137036" y="4354706"/>
            <a:ext cx="100704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Cottrell, S. (2010).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Skills for Success, Personal Development and Employability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Stella Cottrell and Macmillan Publishers. P- 2,3, 133, 188. </a:t>
            </a:r>
            <a:endParaRPr kumimoji="0" lang="en-GB"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467966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2078</Words>
  <Application>Microsoft Office PowerPoint</Application>
  <PresentationFormat>Widescreen</PresentationFormat>
  <Paragraphs>77</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Employability and Future Pathways.</vt:lpstr>
      <vt:lpstr>PowerPoint Presentation</vt:lpstr>
      <vt:lpstr>About Birchgrove Primary School.</vt:lpstr>
      <vt:lpstr>Birchgrove’s Aims:</vt:lpstr>
      <vt:lpstr>How the skills developed throughout the module will ensure I meet the aims. </vt:lpstr>
      <vt:lpstr>How the skills developed throughout the module will ensure I meet the aims. </vt:lpstr>
      <vt:lpstr>Estyn Report of Birchgrove Primary School</vt:lpstr>
      <vt:lpstr>How I am the Ideal Candidate for this position..</vt:lpstr>
      <vt:lpstr>Experience..</vt:lpstr>
      <vt:lpstr>Being a Rounded Person… </vt:lpstr>
      <vt:lpstr>STAR Technique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and Future Pathways.</dc:title>
  <dc:creator>Kaitlyn Hole</dc:creator>
  <cp:lastModifiedBy>Kaitlyn Hole</cp:lastModifiedBy>
  <cp:revision>24</cp:revision>
  <dcterms:created xsi:type="dcterms:W3CDTF">2019-10-15T11:32:47Z</dcterms:created>
  <dcterms:modified xsi:type="dcterms:W3CDTF">2019-10-15T21:35:43Z</dcterms:modified>
</cp:coreProperties>
</file>