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58" r:id="rId5"/>
    <p:sldId id="266" r:id="rId6"/>
    <p:sldId id="259" r:id="rId7"/>
    <p:sldId id="267" r:id="rId8"/>
    <p:sldId id="262" r:id="rId9"/>
    <p:sldId id="264" r:id="rId10"/>
    <p:sldId id="263" r:id="rId11"/>
    <p:sldId id="268" r:id="rId12"/>
    <p:sldId id="26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78E7-D9E7-4560-9AB3-8F33D1A6BD98}" type="datetimeFigureOut">
              <a:rPr lang="en-US" smtClean="0"/>
              <a:pPr/>
              <a:t>3/15/2017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E49048A-6A9B-47E7-81E1-0F40480EF1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78E7-D9E7-4560-9AB3-8F33D1A6BD98}" type="datetimeFigureOut">
              <a:rPr lang="en-US" smtClean="0"/>
              <a:pPr/>
              <a:t>3/15/2017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E49048A-6A9B-47E7-81E1-0F40480EF1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78E7-D9E7-4560-9AB3-8F33D1A6BD98}" type="datetimeFigureOut">
              <a:rPr lang="en-US" smtClean="0"/>
              <a:pPr/>
              <a:t>3/15/2017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9048A-6A9B-47E7-81E1-0F40480EF16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78E7-D9E7-4560-9AB3-8F33D1A6BD98}" type="datetimeFigureOut">
              <a:rPr lang="en-US" smtClean="0"/>
              <a:pPr/>
              <a:t>3/15/2017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9048A-6A9B-47E7-81E1-0F40480EF1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78E7-D9E7-4560-9AB3-8F33D1A6BD98}" type="datetimeFigureOut">
              <a:rPr lang="en-US" smtClean="0"/>
              <a:pPr/>
              <a:t>3/15/2017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CE49048A-6A9B-47E7-81E1-0F40480EF16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78E7-D9E7-4560-9AB3-8F33D1A6BD98}" type="datetimeFigureOut">
              <a:rPr lang="en-US" smtClean="0"/>
              <a:pPr/>
              <a:t>3/15/2017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9048A-6A9B-47E7-81E1-0F40480EF1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78E7-D9E7-4560-9AB3-8F33D1A6BD98}" type="datetimeFigureOut">
              <a:rPr lang="en-US" smtClean="0"/>
              <a:pPr/>
              <a:t>3/15/2017</a:t>
            </a:fld>
            <a:endParaRPr lang="en-GB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9048A-6A9B-47E7-81E1-0F40480EF1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78E7-D9E7-4560-9AB3-8F33D1A6BD98}" type="datetimeFigureOut">
              <a:rPr lang="en-US" smtClean="0"/>
              <a:pPr/>
              <a:t>3/15/2017</a:t>
            </a:fld>
            <a:endParaRPr lang="en-GB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9048A-6A9B-47E7-81E1-0F40480EF1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78E7-D9E7-4560-9AB3-8F33D1A6BD98}" type="datetimeFigureOut">
              <a:rPr lang="en-US" smtClean="0"/>
              <a:pPr/>
              <a:t>3/15/2017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9048A-6A9B-47E7-81E1-0F40480EF16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78E7-D9E7-4560-9AB3-8F33D1A6BD98}" type="datetimeFigureOut">
              <a:rPr lang="en-US" smtClean="0"/>
              <a:pPr/>
              <a:t>3/15/2017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9048A-6A9B-47E7-81E1-0F40480EF1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E78E7-D9E7-4560-9AB3-8F33D1A6BD98}" type="datetimeFigureOut">
              <a:rPr lang="en-US" smtClean="0"/>
              <a:pPr/>
              <a:t>3/15/2017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9048A-6A9B-47E7-81E1-0F40480EF16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88E78E7-D9E7-4560-9AB3-8F33D1A6BD98}" type="datetimeFigureOut">
              <a:rPr lang="en-US" smtClean="0"/>
              <a:pPr/>
              <a:t>3/15/2017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E49048A-6A9B-47E7-81E1-0F40480EF16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alileo-services.org/index.html" TargetMode="External"/><Relationship Id="rId2" Type="http://schemas.openxmlformats.org/officeDocument/2006/relationships/hyperlink" Target="http://www.gsa.europa.eu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/>
          <a:lstStyle/>
          <a:p>
            <a:r>
              <a:rPr lang="en-GB" dirty="0" smtClean="0"/>
              <a:t>Location Based Services</a:t>
            </a:r>
            <a:endParaRPr lang="en-GB" dirty="0"/>
          </a:p>
        </p:txBody>
      </p:sp>
      <p:pic>
        <p:nvPicPr>
          <p:cNvPr id="1026" name="Picture 2" descr="http://www.watblog.com/wp-content/uploads/2008/04/a-gps-9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643182"/>
            <a:ext cx="5072098" cy="36997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Location Based Services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Location based services present a compelling new business opportunity for application developers, operators, and content producers. Location awareness differentiates mobile applications from traditional PC and wired Internet services.</a:t>
            </a:r>
          </a:p>
          <a:p>
            <a:r>
              <a:rPr lang="en-US" dirty="0" smtClean="0"/>
              <a:t>Location </a:t>
            </a:r>
            <a:r>
              <a:rPr lang="en-US" dirty="0"/>
              <a:t>based services are applications </a:t>
            </a:r>
            <a:r>
              <a:rPr lang="en-US" dirty="0" smtClean="0"/>
              <a:t>that make use of the </a:t>
            </a:r>
            <a:r>
              <a:rPr lang="en-US" dirty="0"/>
              <a:t>users physical location in order to provide an enhanced service or </a:t>
            </a:r>
            <a:r>
              <a:rPr lang="en-US" dirty="0" smtClean="0"/>
              <a:t>experience.</a:t>
            </a:r>
          </a:p>
          <a:p>
            <a:r>
              <a:rPr lang="en-US" dirty="0"/>
              <a:t>Location acquisition interface is a middleware technology </a:t>
            </a:r>
            <a:r>
              <a:rPr lang="en-US" dirty="0" smtClean="0"/>
              <a:t>which </a:t>
            </a:r>
            <a:r>
              <a:rPr lang="en-US" dirty="0"/>
              <a:t>simplifies location based </a:t>
            </a:r>
            <a:r>
              <a:rPr lang="en-US" dirty="0" smtClean="0"/>
              <a:t>applications </a:t>
            </a:r>
            <a:r>
              <a:rPr lang="en-US" dirty="0"/>
              <a:t>and </a:t>
            </a:r>
            <a:r>
              <a:rPr lang="en-US" dirty="0" smtClean="0"/>
              <a:t>service </a:t>
            </a:r>
            <a:r>
              <a:rPr lang="en-US" dirty="0"/>
              <a:t>development by giving developers an instant compatibility with any supported positioning method available in the mobile device.</a:t>
            </a:r>
            <a:endParaRPr lang="en-GB" dirty="0"/>
          </a:p>
          <a:p>
            <a:pPr>
              <a:buNone/>
            </a:pP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Images of where Location Based Services are used</a:t>
            </a:r>
            <a:endParaRPr lang="en-GB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004100" y="1554163"/>
            <a:ext cx="7288199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Where are Location Based Services used?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Location Based Services can be used in many different ways, some examples are below - </a:t>
            </a:r>
          </a:p>
          <a:p>
            <a:pPr lvl="1"/>
            <a:r>
              <a:rPr lang="en-GB" dirty="0" smtClean="0"/>
              <a:t>Location Based Services can be used to find Businesses, Restaurants and ATM’s.</a:t>
            </a:r>
          </a:p>
          <a:p>
            <a:pPr lvl="1"/>
            <a:r>
              <a:rPr lang="en-GB" dirty="0" smtClean="0"/>
              <a:t>They also provide the user with alerts or notifications for e.g. A Traffic Jam.</a:t>
            </a:r>
          </a:p>
          <a:p>
            <a:pPr lvl="1"/>
            <a:r>
              <a:rPr lang="en-GB" dirty="0" smtClean="0"/>
              <a:t>They can be used to find someone or something, like a doctor or hospital.	</a:t>
            </a:r>
            <a:endParaRPr lang="en-GB" dirty="0"/>
          </a:p>
          <a:p>
            <a:r>
              <a:rPr lang="en-US" dirty="0" smtClean="0"/>
              <a:t>Location awareness can be used for navigation, mapping, workforce tracking, finding points of interest and getting weather information.</a:t>
            </a:r>
          </a:p>
          <a:p>
            <a:pPr lvl="1"/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ahoma" pitchFamily="34" charset="0"/>
              </a:rPr>
              <a:t>Location Based Services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5059288" cy="4525963"/>
          </a:xfrm>
        </p:spPr>
        <p:txBody>
          <a:bodyPr/>
          <a:lstStyle/>
          <a:p>
            <a:pPr marL="609600" indent="-609600" algn="just"/>
            <a:r>
              <a:rPr lang="en-GB" sz="1600" dirty="0" smtClean="0">
                <a:latin typeface="Tahoma" pitchFamily="34" charset="0"/>
              </a:rPr>
              <a:t>The use of geographic data in the field on mobile devices like networked Personal Digital Assistant (PDA) </a:t>
            </a:r>
          </a:p>
          <a:p>
            <a:pPr marL="609600" indent="-609600">
              <a:buNone/>
            </a:pPr>
            <a:endParaRPr lang="en-GB" sz="1600" dirty="0" smtClean="0">
              <a:latin typeface="Tahoma" pitchFamily="34" charset="0"/>
            </a:endParaRPr>
          </a:p>
          <a:p>
            <a:pPr marL="609600" indent="-609600"/>
            <a:r>
              <a:rPr lang="en-GB" sz="1600" dirty="0" smtClean="0">
                <a:latin typeface="Tahoma" pitchFamily="34" charset="0"/>
              </a:rPr>
              <a:t>The main components for LBS are </a:t>
            </a:r>
          </a:p>
          <a:p>
            <a:pPr marL="609600" indent="-609600">
              <a:buNone/>
            </a:pPr>
            <a:r>
              <a:rPr lang="en-GB" sz="1600" dirty="0" smtClean="0">
                <a:latin typeface="Tahoma" pitchFamily="34" charset="0"/>
              </a:rPr>
              <a:t>		Mobile device i.e. PDA's</a:t>
            </a:r>
          </a:p>
          <a:p>
            <a:pPr marL="609600" indent="-609600">
              <a:buNone/>
            </a:pPr>
            <a:r>
              <a:rPr lang="en-GB" sz="1600" dirty="0" smtClean="0">
                <a:latin typeface="Tahoma" pitchFamily="34" charset="0"/>
              </a:rPr>
              <a:t>		Global positioning system (GPS)</a:t>
            </a:r>
          </a:p>
          <a:p>
            <a:pPr marL="609600" indent="-609600">
              <a:buNone/>
            </a:pPr>
            <a:r>
              <a:rPr lang="en-GB" sz="1600" dirty="0" smtClean="0">
                <a:latin typeface="Tahoma" pitchFamily="34" charset="0"/>
              </a:rPr>
              <a:t>		Communication network </a:t>
            </a:r>
          </a:p>
          <a:p>
            <a:pPr marL="609600" indent="-609600">
              <a:buNone/>
            </a:pPr>
            <a:r>
              <a:rPr lang="en-GB" sz="1600" dirty="0" smtClean="0">
                <a:latin typeface="Tahoma" pitchFamily="34" charset="0"/>
              </a:rPr>
              <a:t>		GIS</a:t>
            </a:r>
          </a:p>
          <a:p>
            <a:pPr marL="609600" indent="-609600">
              <a:buNone/>
            </a:pPr>
            <a:endParaRPr lang="en-GB" sz="1600" dirty="0" smtClean="0">
              <a:latin typeface="Tahoma" pitchFamily="34" charset="0"/>
            </a:endParaRPr>
          </a:p>
          <a:p>
            <a:pPr marL="609600" indent="-609600"/>
            <a:r>
              <a:rPr lang="en-GB" sz="1600" dirty="0" smtClean="0">
                <a:latin typeface="Tahoma" pitchFamily="34" charset="0"/>
              </a:rPr>
              <a:t>Typical Queries for LBS Applications</a:t>
            </a:r>
          </a:p>
          <a:p>
            <a:pPr marL="1004888" lvl="1" indent="-533400">
              <a:buFont typeface="Wingdings" pitchFamily="2" charset="2"/>
              <a:buChar char="Ø"/>
            </a:pPr>
            <a:r>
              <a:rPr lang="en-GB" sz="1600" dirty="0" smtClean="0">
                <a:latin typeface="Tahoma" pitchFamily="34" charset="0"/>
              </a:rPr>
              <a:t>Where am I?</a:t>
            </a:r>
          </a:p>
          <a:p>
            <a:pPr marL="1004888" lvl="1" indent="-533400">
              <a:buFont typeface="Wingdings" pitchFamily="2" charset="2"/>
              <a:buChar char="Ø"/>
            </a:pPr>
            <a:r>
              <a:rPr lang="en-GB" sz="1600" dirty="0" smtClean="0">
                <a:latin typeface="Tahoma" pitchFamily="34" charset="0"/>
              </a:rPr>
              <a:t>Where is the nearest…?</a:t>
            </a:r>
          </a:p>
          <a:p>
            <a:pPr marL="1004888" lvl="1" indent="-533400">
              <a:buFont typeface="Wingdings" pitchFamily="2" charset="2"/>
              <a:buChar char="Ø"/>
            </a:pPr>
            <a:r>
              <a:rPr lang="en-GB" sz="1600" dirty="0" smtClean="0">
                <a:latin typeface="Tahoma" pitchFamily="34" charset="0"/>
              </a:rPr>
              <a:t>How do I get To…?</a:t>
            </a:r>
          </a:p>
          <a:p>
            <a:endParaRPr lang="en-GB" dirty="0"/>
          </a:p>
        </p:txBody>
      </p:sp>
      <p:pic>
        <p:nvPicPr>
          <p:cNvPr id="4" name="Picture 4" descr="fieldpa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795963" y="2060575"/>
            <a:ext cx="2690812" cy="38893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Companies Using Location Based Services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There are many companies in which use location based services, in both the retail and tourism industry</a:t>
            </a:r>
            <a:r>
              <a:rPr lang="en-US" dirty="0" smtClean="0"/>
              <a:t>.</a:t>
            </a:r>
            <a:r>
              <a:rPr lang="en-GB" dirty="0" smtClean="0"/>
              <a:t> These include –</a:t>
            </a:r>
          </a:p>
          <a:p>
            <a:pPr lvl="1"/>
            <a:r>
              <a:rPr lang="en-US" dirty="0"/>
              <a:t>In the retail industry of many companies in which uses GIS and location based services is </a:t>
            </a:r>
            <a:r>
              <a:rPr lang="en-US" dirty="0" smtClean="0"/>
              <a:t>T-Mobile. </a:t>
            </a:r>
            <a:r>
              <a:rPr lang="en-US" dirty="0"/>
              <a:t>T-Mobile use a variety of </a:t>
            </a:r>
            <a:r>
              <a:rPr lang="en-US" dirty="0" err="1"/>
              <a:t>mapinfo</a:t>
            </a:r>
            <a:r>
              <a:rPr lang="en-US" dirty="0"/>
              <a:t> products, which it is therefore able to effectively and cost efficiently determine potential new locations to develop a site, locate possible new customer populations and furthermore expand the company infrastructure</a:t>
            </a:r>
            <a:r>
              <a:rPr lang="en-US" dirty="0" smtClean="0"/>
              <a:t>.</a:t>
            </a:r>
          </a:p>
          <a:p>
            <a:pPr lvl="1">
              <a:buNone/>
            </a:pPr>
            <a:endParaRPr lang="en-GB" dirty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ahoma" pitchFamily="34" charset="0"/>
              </a:rPr>
              <a:t>Types of LBS</a:t>
            </a:r>
            <a:endParaRPr lang="en-GB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sz="2400" dirty="0" smtClean="0">
                <a:latin typeface="Tahoma" pitchFamily="34" charset="0"/>
              </a:rPr>
              <a:t>Triggered</a:t>
            </a:r>
          </a:p>
          <a:p>
            <a:pPr eaLnBrk="1" hangingPunct="1">
              <a:buFont typeface="Wingdings" pitchFamily="2" charset="2"/>
              <a:buNone/>
            </a:pPr>
            <a:endParaRPr lang="en-GB" sz="2400" dirty="0" smtClean="0">
              <a:latin typeface="Tahoma" pitchFamily="34" charset="0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en-GB" sz="2000" dirty="0" smtClean="0">
                <a:latin typeface="Tahoma" pitchFamily="34" charset="0"/>
              </a:rPr>
              <a:t>Emergency Services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en-GB" sz="2000" dirty="0" smtClean="0">
                <a:latin typeface="Tahoma" pitchFamily="34" charset="0"/>
              </a:rPr>
              <a:t>Fleet Tracking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en-GB" sz="2000" dirty="0" smtClean="0">
                <a:latin typeface="Tahoma" pitchFamily="34" charset="0"/>
              </a:rPr>
              <a:t>Navigation Services</a:t>
            </a:r>
          </a:p>
          <a:p>
            <a:pPr eaLnBrk="1" hangingPunct="1">
              <a:buFont typeface="Wingdings" pitchFamily="2" charset="2"/>
              <a:buChar char="Ø"/>
            </a:pPr>
            <a:endParaRPr lang="en-GB" sz="2400" dirty="0" smtClean="0">
              <a:latin typeface="Tahoma" pitchFamily="34" charset="0"/>
            </a:endParaRPr>
          </a:p>
          <a:p>
            <a:pPr eaLnBrk="1" hangingPunct="1"/>
            <a:r>
              <a:rPr lang="en-GB" sz="2400" dirty="0" smtClean="0">
                <a:latin typeface="Tahoma" pitchFamily="34" charset="0"/>
              </a:rPr>
              <a:t>User- requested</a:t>
            </a:r>
          </a:p>
          <a:p>
            <a:pPr eaLnBrk="1" hangingPunct="1">
              <a:buFont typeface="Wingdings" pitchFamily="2" charset="2"/>
              <a:buNone/>
            </a:pPr>
            <a:endParaRPr lang="en-GB" sz="2400" dirty="0" smtClean="0">
              <a:latin typeface="Tahoma" pitchFamily="34" charset="0"/>
            </a:endParaRPr>
          </a:p>
          <a:p>
            <a:pPr lvl="1" eaLnBrk="1" hangingPunct="1">
              <a:buFont typeface="Wingdings" pitchFamily="2" charset="2"/>
              <a:buChar char="Ø"/>
            </a:pPr>
            <a:r>
              <a:rPr lang="en-GB" sz="2000" dirty="0" smtClean="0">
                <a:latin typeface="Tahoma" pitchFamily="34" charset="0"/>
              </a:rPr>
              <a:t>Information Services (weather forecasts etc)</a:t>
            </a:r>
          </a:p>
          <a:p>
            <a:pPr lvl="1" eaLnBrk="1" hangingPunct="1">
              <a:buFont typeface="Wingdings" pitchFamily="2" charset="2"/>
              <a:buChar char="Ø"/>
            </a:pPr>
            <a:r>
              <a:rPr lang="en-GB" sz="2000" dirty="0" smtClean="0">
                <a:latin typeface="Tahoma" pitchFamily="34" charset="0"/>
              </a:rPr>
              <a:t>Service Location (finding nearest)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Where Location Based Services are used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GB" sz="2800" dirty="0" smtClean="0"/>
              <a:t>LBS as an intersection of technologies</a:t>
            </a:r>
          </a:p>
          <a:p>
            <a:pPr algn="ctr">
              <a:buNone/>
            </a:pPr>
            <a:r>
              <a:rPr lang="en-GB" sz="2800" dirty="0"/>
              <a:t>u</a:t>
            </a:r>
            <a:r>
              <a:rPr lang="en-GB" sz="2800" dirty="0" smtClean="0"/>
              <a:t>sed within the Web, Mobile Devices and the Internet:</a:t>
            </a:r>
            <a:endParaRPr lang="en-GB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3286124"/>
            <a:ext cx="431482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Categories of Location Service Applications</a:t>
            </a:r>
            <a:br>
              <a:rPr lang="en-GB" dirty="0" smtClean="0"/>
            </a:br>
            <a:r>
              <a:rPr lang="en-GB" sz="2200" dirty="0" smtClean="0"/>
              <a:t>LBS application categories</a:t>
            </a:r>
            <a:endParaRPr lang="en-GB" sz="2200" dirty="0"/>
          </a:p>
        </p:txBody>
      </p:sp>
      <p:pic>
        <p:nvPicPr>
          <p:cNvPr id="512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928802"/>
            <a:ext cx="7426531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Why are Location Based Services useful?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Navigation – planning a route</a:t>
            </a:r>
          </a:p>
          <a:p>
            <a:r>
              <a:rPr lang="en-GB" dirty="0" smtClean="0"/>
              <a:t>Orientation and Localisation - locating</a:t>
            </a:r>
          </a:p>
          <a:p>
            <a:r>
              <a:rPr lang="en-GB" dirty="0" smtClean="0"/>
              <a:t>Search – search for people and objects</a:t>
            </a:r>
          </a:p>
          <a:p>
            <a:r>
              <a:rPr lang="en-GB" dirty="0" smtClean="0"/>
              <a:t>Identification - </a:t>
            </a:r>
            <a:r>
              <a:rPr lang="en-GB" dirty="0"/>
              <a:t>identifying and recognising</a:t>
            </a:r>
          </a:p>
          <a:p>
            <a:pPr>
              <a:buNone/>
            </a:pPr>
            <a:r>
              <a:rPr lang="en-GB" dirty="0" smtClean="0"/>
              <a:t>persons </a:t>
            </a:r>
            <a:r>
              <a:rPr lang="en-GB" dirty="0"/>
              <a:t>or objects</a:t>
            </a:r>
            <a:endParaRPr lang="en-GB" dirty="0" smtClean="0"/>
          </a:p>
          <a:p>
            <a:r>
              <a:rPr lang="en-GB" dirty="0" smtClean="0"/>
              <a:t>Event Check – checking for events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important is Galileo? Investigate.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hlinkClick r:id="rId2"/>
              </a:rPr>
              <a:t>http://www.gsa.europa.eu/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>
                <a:hlinkClick r:id="rId3"/>
              </a:rPr>
              <a:t>http://www.galileo-services.org/index.html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/>
              <a:t>Location-based services are different from more conventional paper and internet based media </a:t>
            </a:r>
            <a:r>
              <a:rPr lang="en-GB" dirty="0" smtClean="0"/>
              <a:t>(guides, directories, </a:t>
            </a:r>
            <a:r>
              <a:rPr lang="en-GB" dirty="0"/>
              <a:t>maps etc.) because they are aware of the context in which they are being used and </a:t>
            </a:r>
            <a:r>
              <a:rPr lang="en-GB" dirty="0" smtClean="0"/>
              <a:t>can adapt </a:t>
            </a:r>
            <a:r>
              <a:rPr lang="en-GB" dirty="0"/>
              <a:t>their contents and presentation accordingly.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91</TotalTime>
  <Words>432</Words>
  <Application>Microsoft Office PowerPoint</Application>
  <PresentationFormat>On-screen Show (4:3)</PresentationFormat>
  <Paragraphs>57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Trek</vt:lpstr>
      <vt:lpstr>Location Based Services</vt:lpstr>
      <vt:lpstr>What are Location Based Services</vt:lpstr>
      <vt:lpstr>Images of where Location Based Services are used</vt:lpstr>
      <vt:lpstr>Where are Location Based Services used?</vt:lpstr>
      <vt:lpstr>Location Based Services</vt:lpstr>
      <vt:lpstr>Companies Using Location Based Services</vt:lpstr>
      <vt:lpstr>Types of LBS</vt:lpstr>
      <vt:lpstr>Where Location Based Services are used</vt:lpstr>
      <vt:lpstr>Categories of Location Service Applications LBS application categories</vt:lpstr>
      <vt:lpstr>Why are Location Based Services useful?</vt:lpstr>
      <vt:lpstr>How important is Galileo? Investigate.</vt:lpstr>
      <vt:lpstr>Summary</vt:lpstr>
    </vt:vector>
  </TitlesOfParts>
  <Company>smu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Location Based Services</dc:title>
  <dc:creator>p091777</dc:creator>
  <cp:lastModifiedBy>Beverley Holland</cp:lastModifiedBy>
  <cp:revision>12</cp:revision>
  <dcterms:created xsi:type="dcterms:W3CDTF">2009-02-24T13:32:20Z</dcterms:created>
  <dcterms:modified xsi:type="dcterms:W3CDTF">2017-03-15T10:46:19Z</dcterms:modified>
</cp:coreProperties>
</file>