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5" r:id="rId7"/>
    <p:sldId id="264" r:id="rId8"/>
    <p:sldId id="261" r:id="rId9"/>
    <p:sldId id="262" r:id="rId10"/>
    <p:sldId id="263" r:id="rId11"/>
    <p:sldId id="266" r:id="rId12"/>
    <p:sldId id="268" r:id="rId13"/>
    <p:sldId id="267"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9B2F58F-ECD7-46B6-944F-67C9AE112A6F}">
          <p14:sldIdLst>
            <p14:sldId id="256"/>
            <p14:sldId id="257"/>
            <p14:sldId id="258"/>
            <p14:sldId id="259"/>
            <p14:sldId id="260"/>
            <p14:sldId id="265"/>
            <p14:sldId id="264"/>
            <p14:sldId id="261"/>
            <p14:sldId id="262"/>
            <p14:sldId id="263"/>
            <p14:sldId id="266"/>
            <p14:sldId id="268"/>
            <p14:sldId id="267"/>
            <p14:sldId id="269"/>
          </p14:sldIdLst>
        </p14:section>
        <p14:section name="Untitled Section" id="{13B5DAB5-83F2-47ED-B7F8-3E30F8C3A2D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p:scale>
          <a:sx n="100" d="100"/>
          <a:sy n="100" d="100"/>
        </p:scale>
        <p:origin x="31"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SchemeForSuggestions">
  <dgm:title val="Color Scheme for Suggestions"/>
  <dgm:desc val="Color Scheme for Suggestions"/>
  <dgm:catLst>
    <dgm:cat type="Other" pri="2"/>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bg1">
        <a:lumMod val="95000"/>
      </a:schemeClr>
    </dgm:fillClrLst>
    <dgm:linClrLst>
      <a:schemeClr val="bg1">
        <a:lumMod val="95000"/>
      </a:schemeClr>
    </dgm:linClrLst>
    <dgm:effectClrLst/>
    <dgm:txLinClrLst/>
    <dgm:txFillClrLst meth="repeat">
      <a:schemeClr val="tx1">
        <a:lumMod val="75000"/>
        <a:lumOff val="25000"/>
      </a:schemeClr>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9BD95-B50F-4ACC-8E63-0034BEA23C49}" type="doc">
      <dgm:prSet loTypeId="urn:microsoft.com/office/officeart/2005/8/layout/hierarchy1" loCatId="hierarchy" qsTypeId="urn:microsoft.com/office/officeart/2005/8/quickstyle/simple5" qsCatId="simple" csTypeId="urn:microsoft.com/office/officeart/2005/8/colors/accent5_2" csCatId="accent5" phldr="1"/>
      <dgm:spPr/>
      <dgm:t>
        <a:bodyPr/>
        <a:lstStyle/>
        <a:p>
          <a:endParaRPr lang="en-US"/>
        </a:p>
      </dgm:t>
    </dgm:pt>
    <dgm:pt modelId="{10EAE6AB-C736-4266-B5A8-C7569DC7D389}">
      <dgm:prSet/>
      <dgm:spPr/>
      <dgm:t>
        <a:bodyPr/>
        <a:lstStyle/>
        <a:p>
          <a:r>
            <a:rPr lang="en-GB" dirty="0"/>
            <a:t>SWIE  </a:t>
          </a:r>
          <a:endParaRPr lang="en-US" dirty="0"/>
        </a:p>
      </dgm:t>
    </dgm:pt>
    <dgm:pt modelId="{7375FDB7-BEC8-4627-8C5C-421C63971636}" type="parTrans" cxnId="{281B6F3A-E082-43F9-BCB0-198C39FCF291}">
      <dgm:prSet/>
      <dgm:spPr/>
      <dgm:t>
        <a:bodyPr/>
        <a:lstStyle/>
        <a:p>
          <a:endParaRPr lang="en-US"/>
        </a:p>
      </dgm:t>
    </dgm:pt>
    <dgm:pt modelId="{C89C5C9B-9B93-4A8D-906E-D80AED302948}" type="sibTrans" cxnId="{281B6F3A-E082-43F9-BCB0-198C39FCF291}">
      <dgm:prSet/>
      <dgm:spPr/>
      <dgm:t>
        <a:bodyPr/>
        <a:lstStyle/>
        <a:p>
          <a:endParaRPr lang="en-US"/>
        </a:p>
      </dgm:t>
    </dgm:pt>
    <dgm:pt modelId="{0A3D569E-AD1C-47C4-8968-F8C279377C17}">
      <dgm:prSet/>
      <dgm:spPr/>
      <dgm:t>
        <a:bodyPr/>
        <a:lstStyle/>
        <a:p>
          <a:r>
            <a:rPr lang="en-GB"/>
            <a:t>Unilift </a:t>
          </a:r>
          <a:endParaRPr lang="en-US"/>
        </a:p>
      </dgm:t>
    </dgm:pt>
    <dgm:pt modelId="{A999EE1E-D653-4C4C-9054-23B44644881A}" type="parTrans" cxnId="{C63D339B-199B-4FD8-B2DA-472182BD40C6}">
      <dgm:prSet/>
      <dgm:spPr/>
      <dgm:t>
        <a:bodyPr/>
        <a:lstStyle/>
        <a:p>
          <a:endParaRPr lang="en-US"/>
        </a:p>
      </dgm:t>
    </dgm:pt>
    <dgm:pt modelId="{D4141120-55DF-4C08-9CA4-DC9634D659FF}" type="sibTrans" cxnId="{C63D339B-199B-4FD8-B2DA-472182BD40C6}">
      <dgm:prSet/>
      <dgm:spPr/>
      <dgm:t>
        <a:bodyPr/>
        <a:lstStyle/>
        <a:p>
          <a:endParaRPr lang="en-US"/>
        </a:p>
      </dgm:t>
    </dgm:pt>
    <dgm:pt modelId="{D906CA27-594E-4C05-A5D5-5214D688CDF7}">
      <dgm:prSet/>
      <dgm:spPr/>
      <dgm:t>
        <a:bodyPr/>
        <a:lstStyle/>
        <a:p>
          <a:r>
            <a:rPr lang="en-GB" dirty="0"/>
            <a:t>Gwent Machine Hire </a:t>
          </a:r>
          <a:endParaRPr lang="en-US" dirty="0"/>
        </a:p>
      </dgm:t>
    </dgm:pt>
    <dgm:pt modelId="{7C969942-CB29-483C-860C-ECC9C87FFBA7}" type="parTrans" cxnId="{8CA7EB4B-4DEB-49E6-9FDF-926EB7F60337}">
      <dgm:prSet/>
      <dgm:spPr/>
      <dgm:t>
        <a:bodyPr/>
        <a:lstStyle/>
        <a:p>
          <a:endParaRPr lang="en-US"/>
        </a:p>
      </dgm:t>
    </dgm:pt>
    <dgm:pt modelId="{C39B492C-5935-4E5F-B47D-75297BF158B4}" type="sibTrans" cxnId="{8CA7EB4B-4DEB-49E6-9FDF-926EB7F60337}">
      <dgm:prSet/>
      <dgm:spPr/>
      <dgm:t>
        <a:bodyPr/>
        <a:lstStyle/>
        <a:p>
          <a:endParaRPr lang="en-US"/>
        </a:p>
      </dgm:t>
    </dgm:pt>
    <dgm:pt modelId="{BCBB94E3-FF32-4BC6-B6F0-D8ACC445DB9B}" type="pres">
      <dgm:prSet presAssocID="{1DF9BD95-B50F-4ACC-8E63-0034BEA23C49}" presName="hierChild1" presStyleCnt="0">
        <dgm:presLayoutVars>
          <dgm:chPref val="1"/>
          <dgm:dir/>
          <dgm:animOne val="branch"/>
          <dgm:animLvl val="lvl"/>
          <dgm:resizeHandles/>
        </dgm:presLayoutVars>
      </dgm:prSet>
      <dgm:spPr/>
    </dgm:pt>
    <dgm:pt modelId="{A951F66B-7DED-4BF7-B1DA-451A5D79E0F1}" type="pres">
      <dgm:prSet presAssocID="{10EAE6AB-C736-4266-B5A8-C7569DC7D389}" presName="hierRoot1" presStyleCnt="0"/>
      <dgm:spPr/>
    </dgm:pt>
    <dgm:pt modelId="{1332DDFB-F33B-41BB-9A34-52C72EE2FA0A}" type="pres">
      <dgm:prSet presAssocID="{10EAE6AB-C736-4266-B5A8-C7569DC7D389}" presName="composite" presStyleCnt="0"/>
      <dgm:spPr/>
    </dgm:pt>
    <dgm:pt modelId="{CAE4F9E0-31D3-4973-8B1B-44EE7B021F77}" type="pres">
      <dgm:prSet presAssocID="{10EAE6AB-C736-4266-B5A8-C7569DC7D389}" presName="background" presStyleLbl="node0" presStyleIdx="0" presStyleCnt="3"/>
      <dgm:spPr/>
    </dgm:pt>
    <dgm:pt modelId="{882C5FDB-7396-4381-A024-4AF874774D2B}" type="pres">
      <dgm:prSet presAssocID="{10EAE6AB-C736-4266-B5A8-C7569DC7D389}" presName="text" presStyleLbl="fgAcc0" presStyleIdx="0" presStyleCnt="3">
        <dgm:presLayoutVars>
          <dgm:chPref val="3"/>
        </dgm:presLayoutVars>
      </dgm:prSet>
      <dgm:spPr/>
    </dgm:pt>
    <dgm:pt modelId="{6943D96D-413C-4A2F-824D-210883954A2F}" type="pres">
      <dgm:prSet presAssocID="{10EAE6AB-C736-4266-B5A8-C7569DC7D389}" presName="hierChild2" presStyleCnt="0"/>
      <dgm:spPr/>
    </dgm:pt>
    <dgm:pt modelId="{8A4BE21C-FD9B-4786-88E0-32D835CEE9DC}" type="pres">
      <dgm:prSet presAssocID="{0A3D569E-AD1C-47C4-8968-F8C279377C17}" presName="hierRoot1" presStyleCnt="0"/>
      <dgm:spPr/>
    </dgm:pt>
    <dgm:pt modelId="{4EFF71B6-449C-41B4-8D12-5F5F03BB5EF0}" type="pres">
      <dgm:prSet presAssocID="{0A3D569E-AD1C-47C4-8968-F8C279377C17}" presName="composite" presStyleCnt="0"/>
      <dgm:spPr/>
    </dgm:pt>
    <dgm:pt modelId="{1B720B1C-18C8-4DCC-9E28-B5217E9D71AF}" type="pres">
      <dgm:prSet presAssocID="{0A3D569E-AD1C-47C4-8968-F8C279377C17}" presName="background" presStyleLbl="node0" presStyleIdx="1" presStyleCnt="3"/>
      <dgm:spPr/>
    </dgm:pt>
    <dgm:pt modelId="{7C445315-DF79-4E95-958F-AA2B7506B205}" type="pres">
      <dgm:prSet presAssocID="{0A3D569E-AD1C-47C4-8968-F8C279377C17}" presName="text" presStyleLbl="fgAcc0" presStyleIdx="1" presStyleCnt="3">
        <dgm:presLayoutVars>
          <dgm:chPref val="3"/>
        </dgm:presLayoutVars>
      </dgm:prSet>
      <dgm:spPr/>
    </dgm:pt>
    <dgm:pt modelId="{8C12098E-B103-4B9A-A653-BDBF8672CDEC}" type="pres">
      <dgm:prSet presAssocID="{0A3D569E-AD1C-47C4-8968-F8C279377C17}" presName="hierChild2" presStyleCnt="0"/>
      <dgm:spPr/>
    </dgm:pt>
    <dgm:pt modelId="{4451A5C5-BC99-4FC0-B446-51FA701C115E}" type="pres">
      <dgm:prSet presAssocID="{D906CA27-594E-4C05-A5D5-5214D688CDF7}" presName="hierRoot1" presStyleCnt="0"/>
      <dgm:spPr/>
    </dgm:pt>
    <dgm:pt modelId="{FD5302EB-1F4E-4F41-B121-D45069780845}" type="pres">
      <dgm:prSet presAssocID="{D906CA27-594E-4C05-A5D5-5214D688CDF7}" presName="composite" presStyleCnt="0"/>
      <dgm:spPr/>
    </dgm:pt>
    <dgm:pt modelId="{24B074A1-F8D2-43FE-B880-40759C791DF3}" type="pres">
      <dgm:prSet presAssocID="{D906CA27-594E-4C05-A5D5-5214D688CDF7}" presName="background" presStyleLbl="node0" presStyleIdx="2" presStyleCnt="3"/>
      <dgm:spPr/>
    </dgm:pt>
    <dgm:pt modelId="{EA6B6CA5-FFB2-49DF-BD50-68A8412E3AE0}" type="pres">
      <dgm:prSet presAssocID="{D906CA27-594E-4C05-A5D5-5214D688CDF7}" presName="text" presStyleLbl="fgAcc0" presStyleIdx="2" presStyleCnt="3">
        <dgm:presLayoutVars>
          <dgm:chPref val="3"/>
        </dgm:presLayoutVars>
      </dgm:prSet>
      <dgm:spPr/>
    </dgm:pt>
    <dgm:pt modelId="{171B7E01-536F-4E1A-9BD8-0C8E99B2B57A}" type="pres">
      <dgm:prSet presAssocID="{D906CA27-594E-4C05-A5D5-5214D688CDF7}" presName="hierChild2" presStyleCnt="0"/>
      <dgm:spPr/>
    </dgm:pt>
  </dgm:ptLst>
  <dgm:cxnLst>
    <dgm:cxn modelId="{23196D17-7D55-41C0-BB3E-9DFE97FB9B59}" type="presOf" srcId="{D906CA27-594E-4C05-A5D5-5214D688CDF7}" destId="{EA6B6CA5-FFB2-49DF-BD50-68A8412E3AE0}" srcOrd="0" destOrd="0" presId="urn:microsoft.com/office/officeart/2005/8/layout/hierarchy1"/>
    <dgm:cxn modelId="{281B6F3A-E082-43F9-BCB0-198C39FCF291}" srcId="{1DF9BD95-B50F-4ACC-8E63-0034BEA23C49}" destId="{10EAE6AB-C736-4266-B5A8-C7569DC7D389}" srcOrd="0" destOrd="0" parTransId="{7375FDB7-BEC8-4627-8C5C-421C63971636}" sibTransId="{C89C5C9B-9B93-4A8D-906E-D80AED302948}"/>
    <dgm:cxn modelId="{8CA7EB4B-4DEB-49E6-9FDF-926EB7F60337}" srcId="{1DF9BD95-B50F-4ACC-8E63-0034BEA23C49}" destId="{D906CA27-594E-4C05-A5D5-5214D688CDF7}" srcOrd="2" destOrd="0" parTransId="{7C969942-CB29-483C-860C-ECC9C87FFBA7}" sibTransId="{C39B492C-5935-4E5F-B47D-75297BF158B4}"/>
    <dgm:cxn modelId="{C990674E-E526-4A97-BCFA-ECDAFD6FD32B}" type="presOf" srcId="{10EAE6AB-C736-4266-B5A8-C7569DC7D389}" destId="{882C5FDB-7396-4381-A024-4AF874774D2B}" srcOrd="0" destOrd="0" presId="urn:microsoft.com/office/officeart/2005/8/layout/hierarchy1"/>
    <dgm:cxn modelId="{2125D24E-CB54-49CF-B097-036EE2024458}" type="presOf" srcId="{0A3D569E-AD1C-47C4-8968-F8C279377C17}" destId="{7C445315-DF79-4E95-958F-AA2B7506B205}" srcOrd="0" destOrd="0" presId="urn:microsoft.com/office/officeart/2005/8/layout/hierarchy1"/>
    <dgm:cxn modelId="{C63D339B-199B-4FD8-B2DA-472182BD40C6}" srcId="{1DF9BD95-B50F-4ACC-8E63-0034BEA23C49}" destId="{0A3D569E-AD1C-47C4-8968-F8C279377C17}" srcOrd="1" destOrd="0" parTransId="{A999EE1E-D653-4C4C-9054-23B44644881A}" sibTransId="{D4141120-55DF-4C08-9CA4-DC9634D659FF}"/>
    <dgm:cxn modelId="{963979CC-F66B-4F95-BCCE-A416C23D8E88}" type="presOf" srcId="{1DF9BD95-B50F-4ACC-8E63-0034BEA23C49}" destId="{BCBB94E3-FF32-4BC6-B6F0-D8ACC445DB9B}" srcOrd="0" destOrd="0" presId="urn:microsoft.com/office/officeart/2005/8/layout/hierarchy1"/>
    <dgm:cxn modelId="{4CAA5721-0B5E-4755-9A1F-9FC9CFBDB1AD}" type="presParOf" srcId="{BCBB94E3-FF32-4BC6-B6F0-D8ACC445DB9B}" destId="{A951F66B-7DED-4BF7-B1DA-451A5D79E0F1}" srcOrd="0" destOrd="0" presId="urn:microsoft.com/office/officeart/2005/8/layout/hierarchy1"/>
    <dgm:cxn modelId="{4B3281BE-E13E-4496-B604-085523FDE9DF}" type="presParOf" srcId="{A951F66B-7DED-4BF7-B1DA-451A5D79E0F1}" destId="{1332DDFB-F33B-41BB-9A34-52C72EE2FA0A}" srcOrd="0" destOrd="0" presId="urn:microsoft.com/office/officeart/2005/8/layout/hierarchy1"/>
    <dgm:cxn modelId="{9B74FA1D-EFE9-4AF5-98DD-6526D5163C89}" type="presParOf" srcId="{1332DDFB-F33B-41BB-9A34-52C72EE2FA0A}" destId="{CAE4F9E0-31D3-4973-8B1B-44EE7B021F77}" srcOrd="0" destOrd="0" presId="urn:microsoft.com/office/officeart/2005/8/layout/hierarchy1"/>
    <dgm:cxn modelId="{69F3766A-91A0-4508-8E88-4B5B8A52EF78}" type="presParOf" srcId="{1332DDFB-F33B-41BB-9A34-52C72EE2FA0A}" destId="{882C5FDB-7396-4381-A024-4AF874774D2B}" srcOrd="1" destOrd="0" presId="urn:microsoft.com/office/officeart/2005/8/layout/hierarchy1"/>
    <dgm:cxn modelId="{F62C4B33-AFE9-48AD-8478-E1245E7A108A}" type="presParOf" srcId="{A951F66B-7DED-4BF7-B1DA-451A5D79E0F1}" destId="{6943D96D-413C-4A2F-824D-210883954A2F}" srcOrd="1" destOrd="0" presId="urn:microsoft.com/office/officeart/2005/8/layout/hierarchy1"/>
    <dgm:cxn modelId="{4D862875-2B19-4E04-86ED-2DA2E3DF6D84}" type="presParOf" srcId="{BCBB94E3-FF32-4BC6-B6F0-D8ACC445DB9B}" destId="{8A4BE21C-FD9B-4786-88E0-32D835CEE9DC}" srcOrd="1" destOrd="0" presId="urn:microsoft.com/office/officeart/2005/8/layout/hierarchy1"/>
    <dgm:cxn modelId="{74B3FB17-BA83-4C77-8A4D-6D6B2BBB7A0F}" type="presParOf" srcId="{8A4BE21C-FD9B-4786-88E0-32D835CEE9DC}" destId="{4EFF71B6-449C-41B4-8D12-5F5F03BB5EF0}" srcOrd="0" destOrd="0" presId="urn:microsoft.com/office/officeart/2005/8/layout/hierarchy1"/>
    <dgm:cxn modelId="{60978B78-62E5-4C59-BB3F-A0228C00C9C5}" type="presParOf" srcId="{4EFF71B6-449C-41B4-8D12-5F5F03BB5EF0}" destId="{1B720B1C-18C8-4DCC-9E28-B5217E9D71AF}" srcOrd="0" destOrd="0" presId="urn:microsoft.com/office/officeart/2005/8/layout/hierarchy1"/>
    <dgm:cxn modelId="{324EB020-481D-4201-B53E-6652B0CB9B99}" type="presParOf" srcId="{4EFF71B6-449C-41B4-8D12-5F5F03BB5EF0}" destId="{7C445315-DF79-4E95-958F-AA2B7506B205}" srcOrd="1" destOrd="0" presId="urn:microsoft.com/office/officeart/2005/8/layout/hierarchy1"/>
    <dgm:cxn modelId="{FD004B0D-3CC2-409A-A134-CEFD97E683E1}" type="presParOf" srcId="{8A4BE21C-FD9B-4786-88E0-32D835CEE9DC}" destId="{8C12098E-B103-4B9A-A653-BDBF8672CDEC}" srcOrd="1" destOrd="0" presId="urn:microsoft.com/office/officeart/2005/8/layout/hierarchy1"/>
    <dgm:cxn modelId="{F1FA2555-8EC1-4DD1-8661-8E900D0804B9}" type="presParOf" srcId="{BCBB94E3-FF32-4BC6-B6F0-D8ACC445DB9B}" destId="{4451A5C5-BC99-4FC0-B446-51FA701C115E}" srcOrd="2" destOrd="0" presId="urn:microsoft.com/office/officeart/2005/8/layout/hierarchy1"/>
    <dgm:cxn modelId="{579B1791-119F-4F8F-A113-23191645A2FE}" type="presParOf" srcId="{4451A5C5-BC99-4FC0-B446-51FA701C115E}" destId="{FD5302EB-1F4E-4F41-B121-D45069780845}" srcOrd="0" destOrd="0" presId="urn:microsoft.com/office/officeart/2005/8/layout/hierarchy1"/>
    <dgm:cxn modelId="{18FD0C8C-8BC9-4AA9-8F62-80756B056D26}" type="presParOf" srcId="{FD5302EB-1F4E-4F41-B121-D45069780845}" destId="{24B074A1-F8D2-43FE-B880-40759C791DF3}" srcOrd="0" destOrd="0" presId="urn:microsoft.com/office/officeart/2005/8/layout/hierarchy1"/>
    <dgm:cxn modelId="{E5176A93-EB9F-47F1-8947-D9A7434D2041}" type="presParOf" srcId="{FD5302EB-1F4E-4F41-B121-D45069780845}" destId="{EA6B6CA5-FFB2-49DF-BD50-68A8412E3AE0}" srcOrd="1" destOrd="0" presId="urn:microsoft.com/office/officeart/2005/8/layout/hierarchy1"/>
    <dgm:cxn modelId="{C071C5CF-341F-4F09-B92B-8C3AE7EDFDA3}" type="presParOf" srcId="{4451A5C5-BC99-4FC0-B446-51FA701C115E}" destId="{171B7E01-536F-4E1A-9BD8-0C8E99B2B57A}"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8CB02D-CAB6-404D-BD01-030A0E941867}" type="doc">
      <dgm:prSet loTypeId="urn:microsoft.com/office/officeart/2005/8/layout/vProcess5" loCatId="process" qsTypeId="urn:microsoft.com/office/officeart/2005/8/quickstyle/simple2" qsCatId="simple" csTypeId="urn:microsoft.com/office/officeart/2005/8/colors/accent1_2" csCatId="accent1" phldr="1"/>
      <dgm:spPr/>
      <dgm:t>
        <a:bodyPr/>
        <a:lstStyle/>
        <a:p>
          <a:endParaRPr lang="en-US"/>
        </a:p>
      </dgm:t>
    </dgm:pt>
    <dgm:pt modelId="{D0222A11-1312-4820-A4A6-9BD7A9FEF81D}">
      <dgm:prSet/>
      <dgm:spPr/>
      <dgm:t>
        <a:bodyPr/>
        <a:lstStyle/>
        <a:p>
          <a:r>
            <a:rPr lang="en-GB" dirty="0"/>
            <a:t>These are direct competitors for SWFT, they are offering the same products, and services, to the same customer base. </a:t>
          </a:r>
          <a:endParaRPr lang="en-US" dirty="0"/>
        </a:p>
      </dgm:t>
    </dgm:pt>
    <dgm:pt modelId="{864BB8B2-42E8-4026-A558-B1AA2F8AD3AB}" type="parTrans" cxnId="{E3DA1225-62D8-4EE4-BD08-02907EF4A565}">
      <dgm:prSet/>
      <dgm:spPr/>
      <dgm:t>
        <a:bodyPr/>
        <a:lstStyle/>
        <a:p>
          <a:endParaRPr lang="en-US"/>
        </a:p>
      </dgm:t>
    </dgm:pt>
    <dgm:pt modelId="{F0059786-BF14-4707-B81A-5B0F18BA31B2}" type="sibTrans" cxnId="{E3DA1225-62D8-4EE4-BD08-02907EF4A565}">
      <dgm:prSet/>
      <dgm:spPr/>
      <dgm:t>
        <a:bodyPr/>
        <a:lstStyle/>
        <a:p>
          <a:endParaRPr lang="en-US"/>
        </a:p>
      </dgm:t>
    </dgm:pt>
    <dgm:pt modelId="{6F55E78A-19C6-4C78-8F6E-BFAB30EC6EFD}">
      <dgm:prSet/>
      <dgm:spPr/>
      <dgm:t>
        <a:bodyPr/>
        <a:lstStyle/>
        <a:p>
          <a:r>
            <a:rPr lang="en-GB" dirty="0"/>
            <a:t>SWIE are based in port Talbot, </a:t>
          </a:r>
          <a:r>
            <a:rPr lang="en-GB" dirty="0" err="1"/>
            <a:t>Unilift</a:t>
          </a:r>
          <a:r>
            <a:rPr lang="en-GB" dirty="0"/>
            <a:t> have a base in both Swansea, and Newport, and  Gwent Machine Hire are also based in Newport. </a:t>
          </a:r>
          <a:endParaRPr lang="en-US" dirty="0"/>
        </a:p>
      </dgm:t>
    </dgm:pt>
    <dgm:pt modelId="{D5EA3695-C8D4-48CF-8048-A4769F67D626}" type="parTrans" cxnId="{2A9731A3-B203-4122-95FD-9685C5CDBFDE}">
      <dgm:prSet/>
      <dgm:spPr/>
      <dgm:t>
        <a:bodyPr/>
        <a:lstStyle/>
        <a:p>
          <a:endParaRPr lang="en-US"/>
        </a:p>
      </dgm:t>
    </dgm:pt>
    <dgm:pt modelId="{448B05BA-82F7-4F12-AA5C-84A7907B7964}" type="sibTrans" cxnId="{2A9731A3-B203-4122-95FD-9685C5CDBFDE}">
      <dgm:prSet/>
      <dgm:spPr/>
      <dgm:t>
        <a:bodyPr/>
        <a:lstStyle/>
        <a:p>
          <a:endParaRPr lang="en-US"/>
        </a:p>
      </dgm:t>
    </dgm:pt>
    <dgm:pt modelId="{62A0993D-6210-494C-BDF9-9B4EA69BE792}">
      <dgm:prSet/>
      <dgm:spPr/>
      <dgm:t>
        <a:bodyPr/>
        <a:lstStyle/>
        <a:p>
          <a:r>
            <a:rPr lang="en-GB" dirty="0"/>
            <a:t>These organisations are all fighting for the biggest share of the same market, their goals are the same. To posses the biggest market share of their industry. </a:t>
          </a:r>
          <a:endParaRPr lang="en-US" dirty="0"/>
        </a:p>
      </dgm:t>
    </dgm:pt>
    <dgm:pt modelId="{66B389DF-09FB-4196-9DAA-255458C4DFDC}" type="parTrans" cxnId="{C1CE3827-6A13-47F3-9978-8013C4147E20}">
      <dgm:prSet/>
      <dgm:spPr/>
      <dgm:t>
        <a:bodyPr/>
        <a:lstStyle/>
        <a:p>
          <a:endParaRPr lang="en-US"/>
        </a:p>
      </dgm:t>
    </dgm:pt>
    <dgm:pt modelId="{D244DD3A-7D2E-413F-8302-EE87DE574C71}" type="sibTrans" cxnId="{C1CE3827-6A13-47F3-9978-8013C4147E20}">
      <dgm:prSet/>
      <dgm:spPr/>
      <dgm:t>
        <a:bodyPr/>
        <a:lstStyle/>
        <a:p>
          <a:endParaRPr lang="en-US"/>
        </a:p>
      </dgm:t>
    </dgm:pt>
    <dgm:pt modelId="{B6104381-5C55-4C85-90DB-27594661E82A}" type="pres">
      <dgm:prSet presAssocID="{7D8CB02D-CAB6-404D-BD01-030A0E941867}" presName="outerComposite" presStyleCnt="0">
        <dgm:presLayoutVars>
          <dgm:chMax val="5"/>
          <dgm:dir/>
          <dgm:resizeHandles val="exact"/>
        </dgm:presLayoutVars>
      </dgm:prSet>
      <dgm:spPr/>
    </dgm:pt>
    <dgm:pt modelId="{ABE673FE-F201-4185-8906-DBA67D5ED09A}" type="pres">
      <dgm:prSet presAssocID="{7D8CB02D-CAB6-404D-BD01-030A0E941867}" presName="dummyMaxCanvas" presStyleCnt="0">
        <dgm:presLayoutVars/>
      </dgm:prSet>
      <dgm:spPr/>
    </dgm:pt>
    <dgm:pt modelId="{55BB2744-2BCA-4B33-90EE-0CCBF91A9F3C}" type="pres">
      <dgm:prSet presAssocID="{7D8CB02D-CAB6-404D-BD01-030A0E941867}" presName="ThreeNodes_1" presStyleLbl="node1" presStyleIdx="0" presStyleCnt="3">
        <dgm:presLayoutVars>
          <dgm:bulletEnabled val="1"/>
        </dgm:presLayoutVars>
      </dgm:prSet>
      <dgm:spPr/>
    </dgm:pt>
    <dgm:pt modelId="{51E12238-0259-400C-96FA-9220DD42DCA8}" type="pres">
      <dgm:prSet presAssocID="{7D8CB02D-CAB6-404D-BD01-030A0E941867}" presName="ThreeNodes_2" presStyleLbl="node1" presStyleIdx="1" presStyleCnt="3">
        <dgm:presLayoutVars>
          <dgm:bulletEnabled val="1"/>
        </dgm:presLayoutVars>
      </dgm:prSet>
      <dgm:spPr/>
    </dgm:pt>
    <dgm:pt modelId="{71B42544-5B8B-41A6-9748-C62B7E6111F8}" type="pres">
      <dgm:prSet presAssocID="{7D8CB02D-CAB6-404D-BD01-030A0E941867}" presName="ThreeNodes_3" presStyleLbl="node1" presStyleIdx="2" presStyleCnt="3">
        <dgm:presLayoutVars>
          <dgm:bulletEnabled val="1"/>
        </dgm:presLayoutVars>
      </dgm:prSet>
      <dgm:spPr/>
    </dgm:pt>
    <dgm:pt modelId="{8467E448-CA6D-46D5-8036-4DC8194FD2FB}" type="pres">
      <dgm:prSet presAssocID="{7D8CB02D-CAB6-404D-BD01-030A0E941867}" presName="ThreeConn_1-2" presStyleLbl="fgAccFollowNode1" presStyleIdx="0" presStyleCnt="2">
        <dgm:presLayoutVars>
          <dgm:bulletEnabled val="1"/>
        </dgm:presLayoutVars>
      </dgm:prSet>
      <dgm:spPr/>
    </dgm:pt>
    <dgm:pt modelId="{286023D5-EDA8-4C59-8927-E5FCCC989082}" type="pres">
      <dgm:prSet presAssocID="{7D8CB02D-CAB6-404D-BD01-030A0E941867}" presName="ThreeConn_2-3" presStyleLbl="fgAccFollowNode1" presStyleIdx="1" presStyleCnt="2">
        <dgm:presLayoutVars>
          <dgm:bulletEnabled val="1"/>
        </dgm:presLayoutVars>
      </dgm:prSet>
      <dgm:spPr/>
    </dgm:pt>
    <dgm:pt modelId="{88E5789D-D054-453C-8939-9893747AB00B}" type="pres">
      <dgm:prSet presAssocID="{7D8CB02D-CAB6-404D-BD01-030A0E941867}" presName="ThreeNodes_1_text" presStyleLbl="node1" presStyleIdx="2" presStyleCnt="3">
        <dgm:presLayoutVars>
          <dgm:bulletEnabled val="1"/>
        </dgm:presLayoutVars>
      </dgm:prSet>
      <dgm:spPr/>
    </dgm:pt>
    <dgm:pt modelId="{15028551-C0F6-46D6-8C0D-F2772A69B06D}" type="pres">
      <dgm:prSet presAssocID="{7D8CB02D-CAB6-404D-BD01-030A0E941867}" presName="ThreeNodes_2_text" presStyleLbl="node1" presStyleIdx="2" presStyleCnt="3">
        <dgm:presLayoutVars>
          <dgm:bulletEnabled val="1"/>
        </dgm:presLayoutVars>
      </dgm:prSet>
      <dgm:spPr/>
    </dgm:pt>
    <dgm:pt modelId="{7B0C10AA-6535-445C-A9A0-FA7454AD47C2}" type="pres">
      <dgm:prSet presAssocID="{7D8CB02D-CAB6-404D-BD01-030A0E941867}" presName="ThreeNodes_3_text" presStyleLbl="node1" presStyleIdx="2" presStyleCnt="3">
        <dgm:presLayoutVars>
          <dgm:bulletEnabled val="1"/>
        </dgm:presLayoutVars>
      </dgm:prSet>
      <dgm:spPr/>
    </dgm:pt>
  </dgm:ptLst>
  <dgm:cxnLst>
    <dgm:cxn modelId="{D36A410E-C0BA-49A4-B000-E522F14C915F}" type="presOf" srcId="{F0059786-BF14-4707-B81A-5B0F18BA31B2}" destId="{8467E448-CA6D-46D5-8036-4DC8194FD2FB}" srcOrd="0" destOrd="0" presId="urn:microsoft.com/office/officeart/2005/8/layout/vProcess5"/>
    <dgm:cxn modelId="{1B6AAE10-7BDE-4C67-84EE-B5BF4B3E7711}" type="presOf" srcId="{6F55E78A-19C6-4C78-8F6E-BFAB30EC6EFD}" destId="{51E12238-0259-400C-96FA-9220DD42DCA8}" srcOrd="0" destOrd="0" presId="urn:microsoft.com/office/officeart/2005/8/layout/vProcess5"/>
    <dgm:cxn modelId="{20043C1F-4F92-434D-87F1-1AAE19109664}" type="presOf" srcId="{D0222A11-1312-4820-A4A6-9BD7A9FEF81D}" destId="{88E5789D-D054-453C-8939-9893747AB00B}" srcOrd="1" destOrd="0" presId="urn:microsoft.com/office/officeart/2005/8/layout/vProcess5"/>
    <dgm:cxn modelId="{E3DA1225-62D8-4EE4-BD08-02907EF4A565}" srcId="{7D8CB02D-CAB6-404D-BD01-030A0E941867}" destId="{D0222A11-1312-4820-A4A6-9BD7A9FEF81D}" srcOrd="0" destOrd="0" parTransId="{864BB8B2-42E8-4026-A558-B1AA2F8AD3AB}" sibTransId="{F0059786-BF14-4707-B81A-5B0F18BA31B2}"/>
    <dgm:cxn modelId="{C1CE3827-6A13-47F3-9978-8013C4147E20}" srcId="{7D8CB02D-CAB6-404D-BD01-030A0E941867}" destId="{62A0993D-6210-494C-BDF9-9B4EA69BE792}" srcOrd="2" destOrd="0" parTransId="{66B389DF-09FB-4196-9DAA-255458C4DFDC}" sibTransId="{D244DD3A-7D2E-413F-8302-EE87DE574C71}"/>
    <dgm:cxn modelId="{1832A76E-32D8-4830-8198-399412DA3175}" type="presOf" srcId="{6F55E78A-19C6-4C78-8F6E-BFAB30EC6EFD}" destId="{15028551-C0F6-46D6-8C0D-F2772A69B06D}" srcOrd="1" destOrd="0" presId="urn:microsoft.com/office/officeart/2005/8/layout/vProcess5"/>
    <dgm:cxn modelId="{A793EB58-2F84-44F3-AB92-5235EF88BFD9}" type="presOf" srcId="{448B05BA-82F7-4F12-AA5C-84A7907B7964}" destId="{286023D5-EDA8-4C59-8927-E5FCCC989082}" srcOrd="0" destOrd="0" presId="urn:microsoft.com/office/officeart/2005/8/layout/vProcess5"/>
    <dgm:cxn modelId="{EF779B94-8884-4FB9-84FE-8F3C9324446D}" type="presOf" srcId="{7D8CB02D-CAB6-404D-BD01-030A0E941867}" destId="{B6104381-5C55-4C85-90DB-27594661E82A}" srcOrd="0" destOrd="0" presId="urn:microsoft.com/office/officeart/2005/8/layout/vProcess5"/>
    <dgm:cxn modelId="{2A9731A3-B203-4122-95FD-9685C5CDBFDE}" srcId="{7D8CB02D-CAB6-404D-BD01-030A0E941867}" destId="{6F55E78A-19C6-4C78-8F6E-BFAB30EC6EFD}" srcOrd="1" destOrd="0" parTransId="{D5EA3695-C8D4-48CF-8048-A4769F67D626}" sibTransId="{448B05BA-82F7-4F12-AA5C-84A7907B7964}"/>
    <dgm:cxn modelId="{9915CFB2-BE6A-40A5-BD72-1A003C00994E}" type="presOf" srcId="{62A0993D-6210-494C-BDF9-9B4EA69BE792}" destId="{7B0C10AA-6535-445C-A9A0-FA7454AD47C2}" srcOrd="1" destOrd="0" presId="urn:microsoft.com/office/officeart/2005/8/layout/vProcess5"/>
    <dgm:cxn modelId="{34BEEDE1-8DD7-4957-9957-76305AA099F4}" type="presOf" srcId="{62A0993D-6210-494C-BDF9-9B4EA69BE792}" destId="{71B42544-5B8B-41A6-9748-C62B7E6111F8}" srcOrd="0" destOrd="0" presId="urn:microsoft.com/office/officeart/2005/8/layout/vProcess5"/>
    <dgm:cxn modelId="{74EE9CEB-D907-4ACC-8B24-C387EC19B678}" type="presOf" srcId="{D0222A11-1312-4820-A4A6-9BD7A9FEF81D}" destId="{55BB2744-2BCA-4B33-90EE-0CCBF91A9F3C}" srcOrd="0" destOrd="0" presId="urn:microsoft.com/office/officeart/2005/8/layout/vProcess5"/>
    <dgm:cxn modelId="{305B33F3-7CCB-43D8-8B45-1726C25B5A5D}" type="presParOf" srcId="{B6104381-5C55-4C85-90DB-27594661E82A}" destId="{ABE673FE-F201-4185-8906-DBA67D5ED09A}" srcOrd="0" destOrd="0" presId="urn:microsoft.com/office/officeart/2005/8/layout/vProcess5"/>
    <dgm:cxn modelId="{B6E87FB8-7420-468A-B820-09123A260E0F}" type="presParOf" srcId="{B6104381-5C55-4C85-90DB-27594661E82A}" destId="{55BB2744-2BCA-4B33-90EE-0CCBF91A9F3C}" srcOrd="1" destOrd="0" presId="urn:microsoft.com/office/officeart/2005/8/layout/vProcess5"/>
    <dgm:cxn modelId="{3E8999C1-2655-4610-9E8F-53699FDDC050}" type="presParOf" srcId="{B6104381-5C55-4C85-90DB-27594661E82A}" destId="{51E12238-0259-400C-96FA-9220DD42DCA8}" srcOrd="2" destOrd="0" presId="urn:microsoft.com/office/officeart/2005/8/layout/vProcess5"/>
    <dgm:cxn modelId="{8B053CF5-5C0D-4A9A-9118-CEA5A6836938}" type="presParOf" srcId="{B6104381-5C55-4C85-90DB-27594661E82A}" destId="{71B42544-5B8B-41A6-9748-C62B7E6111F8}" srcOrd="3" destOrd="0" presId="urn:microsoft.com/office/officeart/2005/8/layout/vProcess5"/>
    <dgm:cxn modelId="{C40A4EBB-439C-46B6-9B11-B341BFA7C961}" type="presParOf" srcId="{B6104381-5C55-4C85-90DB-27594661E82A}" destId="{8467E448-CA6D-46D5-8036-4DC8194FD2FB}" srcOrd="4" destOrd="0" presId="urn:microsoft.com/office/officeart/2005/8/layout/vProcess5"/>
    <dgm:cxn modelId="{E9C68748-80BA-43EA-9544-58F12E27D0CB}" type="presParOf" srcId="{B6104381-5C55-4C85-90DB-27594661E82A}" destId="{286023D5-EDA8-4C59-8927-E5FCCC989082}" srcOrd="5" destOrd="0" presId="urn:microsoft.com/office/officeart/2005/8/layout/vProcess5"/>
    <dgm:cxn modelId="{BCF8FA0A-A0C3-47E6-AD37-8F481BFDFBB5}" type="presParOf" srcId="{B6104381-5C55-4C85-90DB-27594661E82A}" destId="{88E5789D-D054-453C-8939-9893747AB00B}" srcOrd="6" destOrd="0" presId="urn:microsoft.com/office/officeart/2005/8/layout/vProcess5"/>
    <dgm:cxn modelId="{92B5A881-70B2-4F81-8AE4-BC7853E76459}" type="presParOf" srcId="{B6104381-5C55-4C85-90DB-27594661E82A}" destId="{15028551-C0F6-46D6-8C0D-F2772A69B06D}" srcOrd="7" destOrd="0" presId="urn:microsoft.com/office/officeart/2005/8/layout/vProcess5"/>
    <dgm:cxn modelId="{5159EB18-AB95-469C-99BF-A8F62FC4D0A5}" type="presParOf" srcId="{B6104381-5C55-4C85-90DB-27594661E82A}" destId="{7B0C10AA-6535-445C-A9A0-FA7454AD47C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011AD4-C80D-45FD-BEEE-1AE0FB391A02}" type="doc">
      <dgm:prSet loTypeId="urn:microsoft.com/office/officeart/2008/layout/LinedList" loCatId="list" qsTypeId="urn:microsoft.com/office/officeart/2005/8/quickstyle/simple1" qsCatId="simple" csTypeId="urn:microsoft.com/office/officeart/2005/8/colors/ColorSchemeForSuggestions" csCatId="other"/>
      <dgm:spPr/>
      <dgm:t>
        <a:bodyPr/>
        <a:lstStyle/>
        <a:p>
          <a:endParaRPr lang="en-US"/>
        </a:p>
      </dgm:t>
    </dgm:pt>
    <dgm:pt modelId="{3F7D215C-7497-453D-AD12-35A78B1D3A66}">
      <dgm:prSet/>
      <dgm:spPr/>
      <dgm:t>
        <a:bodyPr/>
        <a:lstStyle/>
        <a:p>
          <a:r>
            <a:rPr lang="en-GB"/>
            <a:t>Scot JBC self declare themselves as one of the leading JCB dealers in the UK, with seventeen depots across the UK. </a:t>
          </a:r>
          <a:endParaRPr lang="en-US"/>
        </a:p>
      </dgm:t>
    </dgm:pt>
    <dgm:pt modelId="{FBA78375-D528-4761-B224-8B8AE1B75B43}" type="parTrans" cxnId="{30600B70-6903-4D7D-B539-CD6A043CE91B}">
      <dgm:prSet/>
      <dgm:spPr/>
      <dgm:t>
        <a:bodyPr/>
        <a:lstStyle/>
        <a:p>
          <a:endParaRPr lang="en-US"/>
        </a:p>
      </dgm:t>
    </dgm:pt>
    <dgm:pt modelId="{7A7580B7-7C1F-466D-A5F4-5C008AB9DA3D}" type="sibTrans" cxnId="{30600B70-6903-4D7D-B539-CD6A043CE91B}">
      <dgm:prSet/>
      <dgm:spPr/>
      <dgm:t>
        <a:bodyPr/>
        <a:lstStyle/>
        <a:p>
          <a:endParaRPr lang="en-US"/>
        </a:p>
      </dgm:t>
    </dgm:pt>
    <dgm:pt modelId="{1B2E3E54-8622-4197-A73F-A79CB1E3CDBE}">
      <dgm:prSet/>
      <dgm:spPr/>
      <dgm:t>
        <a:bodyPr/>
        <a:lstStyle/>
        <a:p>
          <a:r>
            <a:rPr lang="en-GB"/>
            <a:t>Their growth has allowed them to stretch their product range, which now includes a variety of different JCB machines. </a:t>
          </a:r>
          <a:endParaRPr lang="en-US"/>
        </a:p>
      </dgm:t>
    </dgm:pt>
    <dgm:pt modelId="{A79D7B73-14D0-4E90-BAD9-53A2920B8D3A}" type="parTrans" cxnId="{DDD17C7E-458A-4C55-B2B9-80B600DE9BB2}">
      <dgm:prSet/>
      <dgm:spPr/>
      <dgm:t>
        <a:bodyPr/>
        <a:lstStyle/>
        <a:p>
          <a:endParaRPr lang="en-US"/>
        </a:p>
      </dgm:t>
    </dgm:pt>
    <dgm:pt modelId="{B022ED33-E274-4C3E-82A4-DCA2852DEFE1}" type="sibTrans" cxnId="{DDD17C7E-458A-4C55-B2B9-80B600DE9BB2}">
      <dgm:prSet/>
      <dgm:spPr/>
      <dgm:t>
        <a:bodyPr/>
        <a:lstStyle/>
        <a:p>
          <a:endParaRPr lang="en-US"/>
        </a:p>
      </dgm:t>
    </dgm:pt>
    <dgm:pt modelId="{44810055-1CA6-4D84-A5CE-25A1569F6620}">
      <dgm:prSet/>
      <dgm:spPr/>
      <dgm:t>
        <a:bodyPr/>
        <a:lstStyle/>
        <a:p>
          <a:r>
            <a:rPr lang="en-GB"/>
            <a:t>They optimise the use of all social media platforms, including twitter, Instagram, and Facebook. This includes a massive ten and a half thousand Facebook likes. </a:t>
          </a:r>
          <a:endParaRPr lang="en-US"/>
        </a:p>
      </dgm:t>
    </dgm:pt>
    <dgm:pt modelId="{0B03EE1E-90BA-41B7-B80B-9EC93F619F80}" type="parTrans" cxnId="{A7EB38A4-57F8-4017-B800-33814BA5F3D3}">
      <dgm:prSet/>
      <dgm:spPr/>
      <dgm:t>
        <a:bodyPr/>
        <a:lstStyle/>
        <a:p>
          <a:endParaRPr lang="en-US"/>
        </a:p>
      </dgm:t>
    </dgm:pt>
    <dgm:pt modelId="{3AA60D3A-DD9C-41BA-988C-C6C6912B6099}" type="sibTrans" cxnId="{A7EB38A4-57F8-4017-B800-33814BA5F3D3}">
      <dgm:prSet/>
      <dgm:spPr/>
      <dgm:t>
        <a:bodyPr/>
        <a:lstStyle/>
        <a:p>
          <a:endParaRPr lang="en-US"/>
        </a:p>
      </dgm:t>
    </dgm:pt>
    <dgm:pt modelId="{B7B53CC0-C741-4B37-8FF8-C83FA9C660D2}">
      <dgm:prSet/>
      <dgm:spPr/>
      <dgm:t>
        <a:bodyPr/>
        <a:lstStyle/>
        <a:p>
          <a:r>
            <a:rPr lang="en-GB"/>
            <a:t>Scot JCB utilise their social media pages to advertise their other products, such as JCB clothing, tyres/tyre chains, machine oil’s, etc. </a:t>
          </a:r>
          <a:endParaRPr lang="en-US"/>
        </a:p>
      </dgm:t>
    </dgm:pt>
    <dgm:pt modelId="{21CEF5D6-378F-4181-93DD-C1EF8CEA4675}" type="parTrans" cxnId="{7AD0744C-D221-4590-91EB-2B9A0F81FF59}">
      <dgm:prSet/>
      <dgm:spPr/>
      <dgm:t>
        <a:bodyPr/>
        <a:lstStyle/>
        <a:p>
          <a:endParaRPr lang="en-US"/>
        </a:p>
      </dgm:t>
    </dgm:pt>
    <dgm:pt modelId="{37569856-7FBC-4A17-B7D8-CCE58FD5EB4E}" type="sibTrans" cxnId="{7AD0744C-D221-4590-91EB-2B9A0F81FF59}">
      <dgm:prSet/>
      <dgm:spPr/>
      <dgm:t>
        <a:bodyPr/>
        <a:lstStyle/>
        <a:p>
          <a:endParaRPr lang="en-US"/>
        </a:p>
      </dgm:t>
    </dgm:pt>
    <dgm:pt modelId="{C7837DF3-82A8-4981-BE60-59ED2CBFC363}" type="pres">
      <dgm:prSet presAssocID="{08011AD4-C80D-45FD-BEEE-1AE0FB391A02}" presName="vert0" presStyleCnt="0">
        <dgm:presLayoutVars>
          <dgm:dir/>
          <dgm:animOne val="branch"/>
          <dgm:animLvl val="lvl"/>
        </dgm:presLayoutVars>
      </dgm:prSet>
      <dgm:spPr/>
    </dgm:pt>
    <dgm:pt modelId="{F797BDDB-5D80-4CFF-A08A-7C0F52E82AB4}" type="pres">
      <dgm:prSet presAssocID="{3F7D215C-7497-453D-AD12-35A78B1D3A66}" presName="thickLine" presStyleLbl="alignNode1" presStyleIdx="0" presStyleCnt="4"/>
      <dgm:spPr/>
    </dgm:pt>
    <dgm:pt modelId="{3A145260-D2F3-4446-A7B6-3DDF1A2CDFE7}" type="pres">
      <dgm:prSet presAssocID="{3F7D215C-7497-453D-AD12-35A78B1D3A66}" presName="horz1" presStyleCnt="0"/>
      <dgm:spPr/>
    </dgm:pt>
    <dgm:pt modelId="{0A3871AE-02ED-469D-9560-4EAC5965C66C}" type="pres">
      <dgm:prSet presAssocID="{3F7D215C-7497-453D-AD12-35A78B1D3A66}" presName="tx1" presStyleLbl="revTx" presStyleIdx="0" presStyleCnt="4"/>
      <dgm:spPr/>
    </dgm:pt>
    <dgm:pt modelId="{8B63F8B2-CD0F-47E1-90FB-CA50E95334BB}" type="pres">
      <dgm:prSet presAssocID="{3F7D215C-7497-453D-AD12-35A78B1D3A66}" presName="vert1" presStyleCnt="0"/>
      <dgm:spPr/>
    </dgm:pt>
    <dgm:pt modelId="{DFE1E3A8-C572-42F0-8A85-EEE8EB59F25F}" type="pres">
      <dgm:prSet presAssocID="{1B2E3E54-8622-4197-A73F-A79CB1E3CDBE}" presName="thickLine" presStyleLbl="alignNode1" presStyleIdx="1" presStyleCnt="4"/>
      <dgm:spPr/>
    </dgm:pt>
    <dgm:pt modelId="{4C098C6E-99EC-4B7C-AF86-22120CDCF7D2}" type="pres">
      <dgm:prSet presAssocID="{1B2E3E54-8622-4197-A73F-A79CB1E3CDBE}" presName="horz1" presStyleCnt="0"/>
      <dgm:spPr/>
    </dgm:pt>
    <dgm:pt modelId="{FE137569-27A1-4BA0-BDE9-31A7B296FC61}" type="pres">
      <dgm:prSet presAssocID="{1B2E3E54-8622-4197-A73F-A79CB1E3CDBE}" presName="tx1" presStyleLbl="revTx" presStyleIdx="1" presStyleCnt="4"/>
      <dgm:spPr/>
    </dgm:pt>
    <dgm:pt modelId="{4C15B3D3-4D7A-48DA-B955-0A4D7D882C1B}" type="pres">
      <dgm:prSet presAssocID="{1B2E3E54-8622-4197-A73F-A79CB1E3CDBE}" presName="vert1" presStyleCnt="0"/>
      <dgm:spPr/>
    </dgm:pt>
    <dgm:pt modelId="{EC4AC079-150F-481F-B529-92FE05D60635}" type="pres">
      <dgm:prSet presAssocID="{44810055-1CA6-4D84-A5CE-25A1569F6620}" presName="thickLine" presStyleLbl="alignNode1" presStyleIdx="2" presStyleCnt="4"/>
      <dgm:spPr/>
    </dgm:pt>
    <dgm:pt modelId="{0740D1FE-AD21-4AA6-B1A2-A431D6D20D0A}" type="pres">
      <dgm:prSet presAssocID="{44810055-1CA6-4D84-A5CE-25A1569F6620}" presName="horz1" presStyleCnt="0"/>
      <dgm:spPr/>
    </dgm:pt>
    <dgm:pt modelId="{96B76E88-249C-4938-B88B-5CD8961CC089}" type="pres">
      <dgm:prSet presAssocID="{44810055-1CA6-4D84-A5CE-25A1569F6620}" presName="tx1" presStyleLbl="revTx" presStyleIdx="2" presStyleCnt="4"/>
      <dgm:spPr/>
    </dgm:pt>
    <dgm:pt modelId="{680801B5-5CB1-4D4F-A975-9E864D4853DB}" type="pres">
      <dgm:prSet presAssocID="{44810055-1CA6-4D84-A5CE-25A1569F6620}" presName="vert1" presStyleCnt="0"/>
      <dgm:spPr/>
    </dgm:pt>
    <dgm:pt modelId="{71FC2387-B15D-49AF-8EDB-3F2703AD180C}" type="pres">
      <dgm:prSet presAssocID="{B7B53CC0-C741-4B37-8FF8-C83FA9C660D2}" presName="thickLine" presStyleLbl="alignNode1" presStyleIdx="3" presStyleCnt="4"/>
      <dgm:spPr/>
    </dgm:pt>
    <dgm:pt modelId="{5EE7F3DC-9276-449B-96A0-B3064BCEDF8A}" type="pres">
      <dgm:prSet presAssocID="{B7B53CC0-C741-4B37-8FF8-C83FA9C660D2}" presName="horz1" presStyleCnt="0"/>
      <dgm:spPr/>
    </dgm:pt>
    <dgm:pt modelId="{233CF19F-EB5D-4DCD-8616-56DED75625F6}" type="pres">
      <dgm:prSet presAssocID="{B7B53CC0-C741-4B37-8FF8-C83FA9C660D2}" presName="tx1" presStyleLbl="revTx" presStyleIdx="3" presStyleCnt="4"/>
      <dgm:spPr/>
    </dgm:pt>
    <dgm:pt modelId="{4924C987-4D93-4545-818C-8779C789E5C8}" type="pres">
      <dgm:prSet presAssocID="{B7B53CC0-C741-4B37-8FF8-C83FA9C660D2}" presName="vert1" presStyleCnt="0"/>
      <dgm:spPr/>
    </dgm:pt>
  </dgm:ptLst>
  <dgm:cxnLst>
    <dgm:cxn modelId="{FC91DC40-019F-4C79-A7F3-F68B14864A7E}" type="presOf" srcId="{44810055-1CA6-4D84-A5CE-25A1569F6620}" destId="{96B76E88-249C-4938-B88B-5CD8961CC089}" srcOrd="0" destOrd="0" presId="urn:microsoft.com/office/officeart/2008/layout/LinedList"/>
    <dgm:cxn modelId="{7AD0744C-D221-4590-91EB-2B9A0F81FF59}" srcId="{08011AD4-C80D-45FD-BEEE-1AE0FB391A02}" destId="{B7B53CC0-C741-4B37-8FF8-C83FA9C660D2}" srcOrd="3" destOrd="0" parTransId="{21CEF5D6-378F-4181-93DD-C1EF8CEA4675}" sibTransId="{37569856-7FBC-4A17-B7D8-CCE58FD5EB4E}"/>
    <dgm:cxn modelId="{30600B70-6903-4D7D-B539-CD6A043CE91B}" srcId="{08011AD4-C80D-45FD-BEEE-1AE0FB391A02}" destId="{3F7D215C-7497-453D-AD12-35A78B1D3A66}" srcOrd="0" destOrd="0" parTransId="{FBA78375-D528-4761-B224-8B8AE1B75B43}" sibTransId="{7A7580B7-7C1F-466D-A5F4-5C008AB9DA3D}"/>
    <dgm:cxn modelId="{465C7450-0506-485C-9568-80E88AB8BF59}" type="presOf" srcId="{3F7D215C-7497-453D-AD12-35A78B1D3A66}" destId="{0A3871AE-02ED-469D-9560-4EAC5965C66C}" srcOrd="0" destOrd="0" presId="urn:microsoft.com/office/officeart/2008/layout/LinedList"/>
    <dgm:cxn modelId="{87994C71-EFA6-4DAF-86F7-5DA1E7059A1C}" type="presOf" srcId="{B7B53CC0-C741-4B37-8FF8-C83FA9C660D2}" destId="{233CF19F-EB5D-4DCD-8616-56DED75625F6}" srcOrd="0" destOrd="0" presId="urn:microsoft.com/office/officeart/2008/layout/LinedList"/>
    <dgm:cxn modelId="{DDD17C7E-458A-4C55-B2B9-80B600DE9BB2}" srcId="{08011AD4-C80D-45FD-BEEE-1AE0FB391A02}" destId="{1B2E3E54-8622-4197-A73F-A79CB1E3CDBE}" srcOrd="1" destOrd="0" parTransId="{A79D7B73-14D0-4E90-BAD9-53A2920B8D3A}" sibTransId="{B022ED33-E274-4C3E-82A4-DCA2852DEFE1}"/>
    <dgm:cxn modelId="{B830C49B-F7E1-4F75-8751-630C499A723F}" type="presOf" srcId="{08011AD4-C80D-45FD-BEEE-1AE0FB391A02}" destId="{C7837DF3-82A8-4981-BE60-59ED2CBFC363}" srcOrd="0" destOrd="0" presId="urn:microsoft.com/office/officeart/2008/layout/LinedList"/>
    <dgm:cxn modelId="{A7EB38A4-57F8-4017-B800-33814BA5F3D3}" srcId="{08011AD4-C80D-45FD-BEEE-1AE0FB391A02}" destId="{44810055-1CA6-4D84-A5CE-25A1569F6620}" srcOrd="2" destOrd="0" parTransId="{0B03EE1E-90BA-41B7-B80B-9EC93F619F80}" sibTransId="{3AA60D3A-DD9C-41BA-988C-C6C6912B6099}"/>
    <dgm:cxn modelId="{EC1382E8-4FDB-4F6E-91B1-2B41A5049BCA}" type="presOf" srcId="{1B2E3E54-8622-4197-A73F-A79CB1E3CDBE}" destId="{FE137569-27A1-4BA0-BDE9-31A7B296FC61}" srcOrd="0" destOrd="0" presId="urn:microsoft.com/office/officeart/2008/layout/LinedList"/>
    <dgm:cxn modelId="{5E17FFCD-C2ED-4D9D-8E5E-E22EFAE2B7F6}" type="presParOf" srcId="{C7837DF3-82A8-4981-BE60-59ED2CBFC363}" destId="{F797BDDB-5D80-4CFF-A08A-7C0F52E82AB4}" srcOrd="0" destOrd="0" presId="urn:microsoft.com/office/officeart/2008/layout/LinedList"/>
    <dgm:cxn modelId="{B4D08E03-9B48-49E7-8D71-9D4128CBB1C1}" type="presParOf" srcId="{C7837DF3-82A8-4981-BE60-59ED2CBFC363}" destId="{3A145260-D2F3-4446-A7B6-3DDF1A2CDFE7}" srcOrd="1" destOrd="0" presId="urn:microsoft.com/office/officeart/2008/layout/LinedList"/>
    <dgm:cxn modelId="{AA04DACE-E2C4-4F84-8342-CEB3885DD71E}" type="presParOf" srcId="{3A145260-D2F3-4446-A7B6-3DDF1A2CDFE7}" destId="{0A3871AE-02ED-469D-9560-4EAC5965C66C}" srcOrd="0" destOrd="0" presId="urn:microsoft.com/office/officeart/2008/layout/LinedList"/>
    <dgm:cxn modelId="{935D629B-8A56-489C-8AD9-C2A2CB281945}" type="presParOf" srcId="{3A145260-D2F3-4446-A7B6-3DDF1A2CDFE7}" destId="{8B63F8B2-CD0F-47E1-90FB-CA50E95334BB}" srcOrd="1" destOrd="0" presId="urn:microsoft.com/office/officeart/2008/layout/LinedList"/>
    <dgm:cxn modelId="{7FDA3DA1-DFF1-4CC9-9017-67D00E667C07}" type="presParOf" srcId="{C7837DF3-82A8-4981-BE60-59ED2CBFC363}" destId="{DFE1E3A8-C572-42F0-8A85-EEE8EB59F25F}" srcOrd="2" destOrd="0" presId="urn:microsoft.com/office/officeart/2008/layout/LinedList"/>
    <dgm:cxn modelId="{56F52C13-1E2F-41C4-B36B-BEEF59DAF430}" type="presParOf" srcId="{C7837DF3-82A8-4981-BE60-59ED2CBFC363}" destId="{4C098C6E-99EC-4B7C-AF86-22120CDCF7D2}" srcOrd="3" destOrd="0" presId="urn:microsoft.com/office/officeart/2008/layout/LinedList"/>
    <dgm:cxn modelId="{AEB7508F-3443-474F-A839-A29D54B3403B}" type="presParOf" srcId="{4C098C6E-99EC-4B7C-AF86-22120CDCF7D2}" destId="{FE137569-27A1-4BA0-BDE9-31A7B296FC61}" srcOrd="0" destOrd="0" presId="urn:microsoft.com/office/officeart/2008/layout/LinedList"/>
    <dgm:cxn modelId="{7D8E8617-CFD6-4505-88CE-10136B6DED83}" type="presParOf" srcId="{4C098C6E-99EC-4B7C-AF86-22120CDCF7D2}" destId="{4C15B3D3-4D7A-48DA-B955-0A4D7D882C1B}" srcOrd="1" destOrd="0" presId="urn:microsoft.com/office/officeart/2008/layout/LinedList"/>
    <dgm:cxn modelId="{49D5CFD4-4A94-4F87-803A-D66ACBDEA4E3}" type="presParOf" srcId="{C7837DF3-82A8-4981-BE60-59ED2CBFC363}" destId="{EC4AC079-150F-481F-B529-92FE05D60635}" srcOrd="4" destOrd="0" presId="urn:microsoft.com/office/officeart/2008/layout/LinedList"/>
    <dgm:cxn modelId="{E59B79D2-6781-44C0-B0FB-FCC8118B3FDE}" type="presParOf" srcId="{C7837DF3-82A8-4981-BE60-59ED2CBFC363}" destId="{0740D1FE-AD21-4AA6-B1A2-A431D6D20D0A}" srcOrd="5" destOrd="0" presId="urn:microsoft.com/office/officeart/2008/layout/LinedList"/>
    <dgm:cxn modelId="{CA277A67-A022-497D-B554-D14A8EA5CD3D}" type="presParOf" srcId="{0740D1FE-AD21-4AA6-B1A2-A431D6D20D0A}" destId="{96B76E88-249C-4938-B88B-5CD8961CC089}" srcOrd="0" destOrd="0" presId="urn:microsoft.com/office/officeart/2008/layout/LinedList"/>
    <dgm:cxn modelId="{DF52FCFD-D8B4-473F-AF13-7FCE85EBEE82}" type="presParOf" srcId="{0740D1FE-AD21-4AA6-B1A2-A431D6D20D0A}" destId="{680801B5-5CB1-4D4F-A975-9E864D4853DB}" srcOrd="1" destOrd="0" presId="urn:microsoft.com/office/officeart/2008/layout/LinedList"/>
    <dgm:cxn modelId="{9ECC1EFC-1818-4FF2-BAAB-FFEA2981AE6D}" type="presParOf" srcId="{C7837DF3-82A8-4981-BE60-59ED2CBFC363}" destId="{71FC2387-B15D-49AF-8EDB-3F2703AD180C}" srcOrd="6" destOrd="0" presId="urn:microsoft.com/office/officeart/2008/layout/LinedList"/>
    <dgm:cxn modelId="{8AF9AFD2-C6C7-4F78-8CAF-A0F6388C7C9A}" type="presParOf" srcId="{C7837DF3-82A8-4981-BE60-59ED2CBFC363}" destId="{5EE7F3DC-9276-449B-96A0-B3064BCEDF8A}" srcOrd="7" destOrd="0" presId="urn:microsoft.com/office/officeart/2008/layout/LinedList"/>
    <dgm:cxn modelId="{B1517DFA-C048-4BBF-ABB5-F4FE360C42CB}" type="presParOf" srcId="{5EE7F3DC-9276-449B-96A0-B3064BCEDF8A}" destId="{233CF19F-EB5D-4DCD-8616-56DED75625F6}" srcOrd="0" destOrd="0" presId="urn:microsoft.com/office/officeart/2008/layout/LinedList"/>
    <dgm:cxn modelId="{A0A40849-FA4D-41DB-B966-55511F3D92D2}" type="presParOf" srcId="{5EE7F3DC-9276-449B-96A0-B3064BCEDF8A}" destId="{4924C987-4D93-4545-818C-8779C789E5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CD5530-B622-4301-95DC-C06A69620B23}" type="doc">
      <dgm:prSet loTypeId="urn:microsoft.com/office/officeart/2005/8/layout/default" loCatId="list" qsTypeId="urn:microsoft.com/office/officeart/2005/8/quickstyle/3d1" qsCatId="3D" csTypeId="urn:microsoft.com/office/officeart/2005/8/colors/ColorSchemeForSuggestions" csCatId="other" phldr="1"/>
      <dgm:spPr/>
      <dgm:t>
        <a:bodyPr/>
        <a:lstStyle/>
        <a:p>
          <a:endParaRPr lang="en-US"/>
        </a:p>
      </dgm:t>
    </dgm:pt>
    <dgm:pt modelId="{E8132642-8087-4CAE-8649-EBD285D2F2FB}">
      <dgm:prSet/>
      <dgm:spPr/>
      <dgm:t>
        <a:bodyPr/>
        <a:lstStyle/>
        <a:p>
          <a:pPr algn="ctr"/>
          <a:r>
            <a:rPr lang="en-GB" b="1" dirty="0"/>
            <a:t>Strengths </a:t>
          </a:r>
        </a:p>
        <a:p>
          <a:pPr algn="l"/>
          <a:r>
            <a:rPr lang="en-GB" dirty="0"/>
            <a:t>-  Strong brand reputation for their industry. </a:t>
          </a:r>
        </a:p>
        <a:p>
          <a:pPr algn="l"/>
          <a:r>
            <a:rPr lang="en-GB" dirty="0"/>
            <a:t>-  long serving dedicated employees,      including family members with an interest in the business. </a:t>
          </a:r>
          <a:endParaRPr lang="en-US" dirty="0"/>
        </a:p>
      </dgm:t>
    </dgm:pt>
    <dgm:pt modelId="{B7FA89D6-8C88-472C-BD07-6AB6E399DEE6}" type="parTrans" cxnId="{2C8E35BA-E902-4CDF-A4AA-F0D8AEBB25EC}">
      <dgm:prSet/>
      <dgm:spPr/>
      <dgm:t>
        <a:bodyPr/>
        <a:lstStyle/>
        <a:p>
          <a:endParaRPr lang="en-US"/>
        </a:p>
      </dgm:t>
    </dgm:pt>
    <dgm:pt modelId="{09569CF9-3AA5-492A-959D-CE7875FC637D}" type="sibTrans" cxnId="{2C8E35BA-E902-4CDF-A4AA-F0D8AEBB25EC}">
      <dgm:prSet/>
      <dgm:spPr/>
      <dgm:t>
        <a:bodyPr/>
        <a:lstStyle/>
        <a:p>
          <a:endParaRPr lang="en-US"/>
        </a:p>
      </dgm:t>
    </dgm:pt>
    <dgm:pt modelId="{09A8B911-1265-4742-A9AB-D18C28DC9281}">
      <dgm:prSet/>
      <dgm:spPr/>
      <dgm:t>
        <a:bodyPr/>
        <a:lstStyle/>
        <a:p>
          <a:pPr algn="ctr"/>
          <a:r>
            <a:rPr lang="en-GB" b="1" dirty="0"/>
            <a:t>Weaknesses </a:t>
          </a:r>
        </a:p>
        <a:p>
          <a:pPr algn="l"/>
          <a:r>
            <a:rPr lang="en-GB" b="0" dirty="0"/>
            <a:t>-  Lack of new staff, particularly within management. Creating limited innovative marketing content. </a:t>
          </a:r>
        </a:p>
        <a:p>
          <a:pPr algn="l"/>
          <a:r>
            <a:rPr lang="en-GB" b="0" dirty="0"/>
            <a:t>-  Risk of not keeping up with competitors, in the growing digital world. </a:t>
          </a:r>
        </a:p>
      </dgm:t>
    </dgm:pt>
    <dgm:pt modelId="{66AAF9F2-FCD5-4581-A9A5-BBD5DC8BCEF4}" type="parTrans" cxnId="{D6B3A010-BEAF-48ED-85C7-510B67276AEE}">
      <dgm:prSet/>
      <dgm:spPr/>
      <dgm:t>
        <a:bodyPr/>
        <a:lstStyle/>
        <a:p>
          <a:endParaRPr lang="en-US"/>
        </a:p>
      </dgm:t>
    </dgm:pt>
    <dgm:pt modelId="{03536859-78BA-44CF-BCE3-290005DA99F5}" type="sibTrans" cxnId="{D6B3A010-BEAF-48ED-85C7-510B67276AEE}">
      <dgm:prSet/>
      <dgm:spPr/>
      <dgm:t>
        <a:bodyPr/>
        <a:lstStyle/>
        <a:p>
          <a:endParaRPr lang="en-US"/>
        </a:p>
      </dgm:t>
    </dgm:pt>
    <dgm:pt modelId="{9DA923A9-66A0-4988-9422-383B21DC8934}">
      <dgm:prSet/>
      <dgm:spPr/>
      <dgm:t>
        <a:bodyPr/>
        <a:lstStyle/>
        <a:p>
          <a:pPr algn="ctr"/>
          <a:r>
            <a:rPr lang="en-GB" b="1" dirty="0"/>
            <a:t>Opportunities </a:t>
          </a:r>
        </a:p>
        <a:p>
          <a:pPr algn="l"/>
          <a:r>
            <a:rPr lang="en-GB" dirty="0"/>
            <a:t>-  Use of social media to help improve brand reputation, platforms such as Facebook, Twitter and LinkedIn can be helpful for the professionals that work within any organisation. </a:t>
          </a:r>
        </a:p>
        <a:p>
          <a:pPr algn="l"/>
          <a:r>
            <a:rPr lang="en-GB" dirty="0"/>
            <a:t>-  as well as looking into modern technologies such as smart phone apps to ease the hire process. </a:t>
          </a:r>
          <a:endParaRPr lang="en-US" dirty="0"/>
        </a:p>
      </dgm:t>
    </dgm:pt>
    <dgm:pt modelId="{E43C7C72-3E6B-4DA3-9E47-7F9DA8854373}" type="parTrans" cxnId="{89D792A3-6BDC-4EEF-BB38-1C2176A3924B}">
      <dgm:prSet/>
      <dgm:spPr/>
      <dgm:t>
        <a:bodyPr/>
        <a:lstStyle/>
        <a:p>
          <a:endParaRPr lang="en-US"/>
        </a:p>
      </dgm:t>
    </dgm:pt>
    <dgm:pt modelId="{064657C6-4ECD-4FCE-897D-32A7CD8DC007}" type="sibTrans" cxnId="{89D792A3-6BDC-4EEF-BB38-1C2176A3924B}">
      <dgm:prSet/>
      <dgm:spPr/>
      <dgm:t>
        <a:bodyPr/>
        <a:lstStyle/>
        <a:p>
          <a:endParaRPr lang="en-US"/>
        </a:p>
      </dgm:t>
    </dgm:pt>
    <dgm:pt modelId="{D9FF3B7D-B174-4F2A-A003-D99A0F89ED29}">
      <dgm:prSet/>
      <dgm:spPr/>
      <dgm:t>
        <a:bodyPr/>
        <a:lstStyle/>
        <a:p>
          <a:pPr algn="ctr"/>
          <a:r>
            <a:rPr lang="en-GB" b="1" dirty="0"/>
            <a:t>Threats</a:t>
          </a:r>
        </a:p>
        <a:p>
          <a:pPr algn="l"/>
          <a:r>
            <a:rPr lang="en-GB" dirty="0"/>
            <a:t>-  Any business is at risk to the actions of their competitors but it is crucial for SWFT to maintain their awareness of their competitors due to the amount within a close proximity.</a:t>
          </a:r>
        </a:p>
        <a:p>
          <a:pPr algn="l"/>
          <a:r>
            <a:rPr lang="en-GB" dirty="0"/>
            <a:t>-   At risk of falling behind their competitors, digitally. </a:t>
          </a:r>
          <a:endParaRPr lang="en-US" dirty="0"/>
        </a:p>
      </dgm:t>
    </dgm:pt>
    <dgm:pt modelId="{88EBAD5A-0AE5-426E-A687-84E1F36502E6}" type="parTrans" cxnId="{367F2FFF-BB68-4A1E-8F33-69AD60BAA09A}">
      <dgm:prSet/>
      <dgm:spPr/>
      <dgm:t>
        <a:bodyPr/>
        <a:lstStyle/>
        <a:p>
          <a:endParaRPr lang="en-US"/>
        </a:p>
      </dgm:t>
    </dgm:pt>
    <dgm:pt modelId="{E9C1F5B5-6D51-4DF7-994B-62C7E06B8982}" type="sibTrans" cxnId="{367F2FFF-BB68-4A1E-8F33-69AD60BAA09A}">
      <dgm:prSet/>
      <dgm:spPr/>
      <dgm:t>
        <a:bodyPr/>
        <a:lstStyle/>
        <a:p>
          <a:endParaRPr lang="en-US"/>
        </a:p>
      </dgm:t>
    </dgm:pt>
    <dgm:pt modelId="{81D6ED08-2541-4C05-BDF4-1CB8653A4DEE}" type="pres">
      <dgm:prSet presAssocID="{40CD5530-B622-4301-95DC-C06A69620B23}" presName="diagram" presStyleCnt="0">
        <dgm:presLayoutVars>
          <dgm:dir/>
          <dgm:resizeHandles val="exact"/>
        </dgm:presLayoutVars>
      </dgm:prSet>
      <dgm:spPr/>
    </dgm:pt>
    <dgm:pt modelId="{6D2AA155-F26D-448C-BFF6-924440402C8C}" type="pres">
      <dgm:prSet presAssocID="{E8132642-8087-4CAE-8649-EBD285D2F2FB}" presName="node" presStyleLbl="node1" presStyleIdx="0" presStyleCnt="4">
        <dgm:presLayoutVars>
          <dgm:bulletEnabled val="1"/>
        </dgm:presLayoutVars>
      </dgm:prSet>
      <dgm:spPr/>
    </dgm:pt>
    <dgm:pt modelId="{78848F04-C046-4CD2-9723-CBCCF995C13B}" type="pres">
      <dgm:prSet presAssocID="{09569CF9-3AA5-492A-959D-CE7875FC637D}" presName="sibTrans" presStyleCnt="0"/>
      <dgm:spPr/>
    </dgm:pt>
    <dgm:pt modelId="{AEEF7A06-4526-43A5-8669-CE71D4973430}" type="pres">
      <dgm:prSet presAssocID="{09A8B911-1265-4742-A9AB-D18C28DC9281}" presName="node" presStyleLbl="node1" presStyleIdx="1" presStyleCnt="4">
        <dgm:presLayoutVars>
          <dgm:bulletEnabled val="1"/>
        </dgm:presLayoutVars>
      </dgm:prSet>
      <dgm:spPr/>
    </dgm:pt>
    <dgm:pt modelId="{82139451-2EFE-44A6-B30A-913EC5535B68}" type="pres">
      <dgm:prSet presAssocID="{03536859-78BA-44CF-BCE3-290005DA99F5}" presName="sibTrans" presStyleCnt="0"/>
      <dgm:spPr/>
    </dgm:pt>
    <dgm:pt modelId="{FFB6C0E5-8EC5-4A8B-8C22-62D58708315B}" type="pres">
      <dgm:prSet presAssocID="{9DA923A9-66A0-4988-9422-383B21DC8934}" presName="node" presStyleLbl="node1" presStyleIdx="2" presStyleCnt="4">
        <dgm:presLayoutVars>
          <dgm:bulletEnabled val="1"/>
        </dgm:presLayoutVars>
      </dgm:prSet>
      <dgm:spPr/>
    </dgm:pt>
    <dgm:pt modelId="{D487B5E7-F91A-4A4F-BBCB-1EDEF9851851}" type="pres">
      <dgm:prSet presAssocID="{064657C6-4ECD-4FCE-897D-32A7CD8DC007}" presName="sibTrans" presStyleCnt="0"/>
      <dgm:spPr/>
    </dgm:pt>
    <dgm:pt modelId="{3CE009B6-5D77-4342-BD4F-6FEA2F6A6A2E}" type="pres">
      <dgm:prSet presAssocID="{D9FF3B7D-B174-4F2A-A003-D99A0F89ED29}" presName="node" presStyleLbl="node1" presStyleIdx="3" presStyleCnt="4" custLinFactNeighborY="174">
        <dgm:presLayoutVars>
          <dgm:bulletEnabled val="1"/>
        </dgm:presLayoutVars>
      </dgm:prSet>
      <dgm:spPr/>
    </dgm:pt>
  </dgm:ptLst>
  <dgm:cxnLst>
    <dgm:cxn modelId="{D6B3A010-BEAF-48ED-85C7-510B67276AEE}" srcId="{40CD5530-B622-4301-95DC-C06A69620B23}" destId="{09A8B911-1265-4742-A9AB-D18C28DC9281}" srcOrd="1" destOrd="0" parTransId="{66AAF9F2-FCD5-4581-A9A5-BBD5DC8BCEF4}" sibTransId="{03536859-78BA-44CF-BCE3-290005DA99F5}"/>
    <dgm:cxn modelId="{ECD1AF10-00AC-4062-A712-B2C3E150EB05}" type="presOf" srcId="{09A8B911-1265-4742-A9AB-D18C28DC9281}" destId="{AEEF7A06-4526-43A5-8669-CE71D4973430}" srcOrd="0" destOrd="0" presId="urn:microsoft.com/office/officeart/2005/8/layout/default"/>
    <dgm:cxn modelId="{4D8AAF6F-3743-40D7-90CE-3152E87B434A}" type="presOf" srcId="{D9FF3B7D-B174-4F2A-A003-D99A0F89ED29}" destId="{3CE009B6-5D77-4342-BD4F-6FEA2F6A6A2E}" srcOrd="0" destOrd="0" presId="urn:microsoft.com/office/officeart/2005/8/layout/default"/>
    <dgm:cxn modelId="{8703A99B-5416-457A-9969-10072DEA4E43}" type="presOf" srcId="{E8132642-8087-4CAE-8649-EBD285D2F2FB}" destId="{6D2AA155-F26D-448C-BFF6-924440402C8C}" srcOrd="0" destOrd="0" presId="urn:microsoft.com/office/officeart/2005/8/layout/default"/>
    <dgm:cxn modelId="{EACC079E-0432-4EC6-A879-E7FDE932B775}" type="presOf" srcId="{40CD5530-B622-4301-95DC-C06A69620B23}" destId="{81D6ED08-2541-4C05-BDF4-1CB8653A4DEE}" srcOrd="0" destOrd="0" presId="urn:microsoft.com/office/officeart/2005/8/layout/default"/>
    <dgm:cxn modelId="{89D792A3-6BDC-4EEF-BB38-1C2176A3924B}" srcId="{40CD5530-B622-4301-95DC-C06A69620B23}" destId="{9DA923A9-66A0-4988-9422-383B21DC8934}" srcOrd="2" destOrd="0" parTransId="{E43C7C72-3E6B-4DA3-9E47-7F9DA8854373}" sibTransId="{064657C6-4ECD-4FCE-897D-32A7CD8DC007}"/>
    <dgm:cxn modelId="{04C583A4-B1AC-4CBB-BB38-F86750C57583}" type="presOf" srcId="{9DA923A9-66A0-4988-9422-383B21DC8934}" destId="{FFB6C0E5-8EC5-4A8B-8C22-62D58708315B}" srcOrd="0" destOrd="0" presId="urn:microsoft.com/office/officeart/2005/8/layout/default"/>
    <dgm:cxn modelId="{2C8E35BA-E902-4CDF-A4AA-F0D8AEBB25EC}" srcId="{40CD5530-B622-4301-95DC-C06A69620B23}" destId="{E8132642-8087-4CAE-8649-EBD285D2F2FB}" srcOrd="0" destOrd="0" parTransId="{B7FA89D6-8C88-472C-BD07-6AB6E399DEE6}" sibTransId="{09569CF9-3AA5-492A-959D-CE7875FC637D}"/>
    <dgm:cxn modelId="{367F2FFF-BB68-4A1E-8F33-69AD60BAA09A}" srcId="{40CD5530-B622-4301-95DC-C06A69620B23}" destId="{D9FF3B7D-B174-4F2A-A003-D99A0F89ED29}" srcOrd="3" destOrd="0" parTransId="{88EBAD5A-0AE5-426E-A687-84E1F36502E6}" sibTransId="{E9C1F5B5-6D51-4DF7-994B-62C7E06B8982}"/>
    <dgm:cxn modelId="{414977BD-5BA6-45B0-9536-3FBD03CC19CD}" type="presParOf" srcId="{81D6ED08-2541-4C05-BDF4-1CB8653A4DEE}" destId="{6D2AA155-F26D-448C-BFF6-924440402C8C}" srcOrd="0" destOrd="0" presId="urn:microsoft.com/office/officeart/2005/8/layout/default"/>
    <dgm:cxn modelId="{B6D49DF1-1D62-436B-98AE-26AB9C0C1178}" type="presParOf" srcId="{81D6ED08-2541-4C05-BDF4-1CB8653A4DEE}" destId="{78848F04-C046-4CD2-9723-CBCCF995C13B}" srcOrd="1" destOrd="0" presId="urn:microsoft.com/office/officeart/2005/8/layout/default"/>
    <dgm:cxn modelId="{A8545E4F-D9E7-4ACA-A272-CDAEFCAF0F33}" type="presParOf" srcId="{81D6ED08-2541-4C05-BDF4-1CB8653A4DEE}" destId="{AEEF7A06-4526-43A5-8669-CE71D4973430}" srcOrd="2" destOrd="0" presId="urn:microsoft.com/office/officeart/2005/8/layout/default"/>
    <dgm:cxn modelId="{A53E5499-2902-4907-B9C0-64E513B65ABB}" type="presParOf" srcId="{81D6ED08-2541-4C05-BDF4-1CB8653A4DEE}" destId="{82139451-2EFE-44A6-B30A-913EC5535B68}" srcOrd="3" destOrd="0" presId="urn:microsoft.com/office/officeart/2005/8/layout/default"/>
    <dgm:cxn modelId="{6CFA908D-9534-4738-A36C-F177B9572EF1}" type="presParOf" srcId="{81D6ED08-2541-4C05-BDF4-1CB8653A4DEE}" destId="{FFB6C0E5-8EC5-4A8B-8C22-62D58708315B}" srcOrd="4" destOrd="0" presId="urn:microsoft.com/office/officeart/2005/8/layout/default"/>
    <dgm:cxn modelId="{8761D4C8-855D-4A32-A93D-A2087F9FA25B}" type="presParOf" srcId="{81D6ED08-2541-4C05-BDF4-1CB8653A4DEE}" destId="{D487B5E7-F91A-4A4F-BBCB-1EDEF9851851}" srcOrd="5" destOrd="0" presId="urn:microsoft.com/office/officeart/2005/8/layout/default"/>
    <dgm:cxn modelId="{FEA21425-82F2-4238-A5AF-5CC9302A0E3A}" type="presParOf" srcId="{81D6ED08-2541-4C05-BDF4-1CB8653A4DEE}" destId="{3CE009B6-5D77-4342-BD4F-6FEA2F6A6A2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EA7F06-C43B-42E1-A35F-81C83B8CB81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D7DD66E-A6CD-4B89-94F0-B994BCA5D8EC}">
      <dgm:prSet/>
      <dgm:spPr/>
      <dgm:t>
        <a:bodyPr/>
        <a:lstStyle/>
        <a:p>
          <a:r>
            <a:rPr lang="en-GB" dirty="0"/>
            <a:t>Platform Audit </a:t>
          </a:r>
          <a:endParaRPr lang="en-US" dirty="0"/>
        </a:p>
      </dgm:t>
    </dgm:pt>
    <dgm:pt modelId="{BD6102D6-88D7-4284-8A62-891627A79D77}" type="parTrans" cxnId="{1A421ED0-053A-4E54-A151-47096737091A}">
      <dgm:prSet/>
      <dgm:spPr/>
      <dgm:t>
        <a:bodyPr/>
        <a:lstStyle/>
        <a:p>
          <a:endParaRPr lang="en-US"/>
        </a:p>
      </dgm:t>
    </dgm:pt>
    <dgm:pt modelId="{E163BB44-F18E-476C-82E5-7DA73820AF8F}" type="sibTrans" cxnId="{1A421ED0-053A-4E54-A151-47096737091A}">
      <dgm:prSet/>
      <dgm:spPr/>
      <dgm:t>
        <a:bodyPr/>
        <a:lstStyle/>
        <a:p>
          <a:endParaRPr lang="en-US"/>
        </a:p>
      </dgm:t>
    </dgm:pt>
    <dgm:pt modelId="{95E531C4-2377-4CA1-B673-BDE92F4A2F3D}">
      <dgm:prSet/>
      <dgm:spPr/>
      <dgm:t>
        <a:bodyPr/>
        <a:lstStyle/>
        <a:p>
          <a:r>
            <a:rPr lang="en-GB"/>
            <a:t>Content Audit </a:t>
          </a:r>
          <a:endParaRPr lang="en-US"/>
        </a:p>
      </dgm:t>
    </dgm:pt>
    <dgm:pt modelId="{06CA4C20-B399-44CD-BA47-1BFF0744F87D}" type="parTrans" cxnId="{1BC33C6C-9FBA-4EFC-9598-255D07C0F64B}">
      <dgm:prSet/>
      <dgm:spPr/>
      <dgm:t>
        <a:bodyPr/>
        <a:lstStyle/>
        <a:p>
          <a:endParaRPr lang="en-US"/>
        </a:p>
      </dgm:t>
    </dgm:pt>
    <dgm:pt modelId="{60F70462-2A0B-407A-8869-B81BCDD4906D}" type="sibTrans" cxnId="{1BC33C6C-9FBA-4EFC-9598-255D07C0F64B}">
      <dgm:prSet/>
      <dgm:spPr/>
      <dgm:t>
        <a:bodyPr/>
        <a:lstStyle/>
        <a:p>
          <a:endParaRPr lang="en-US"/>
        </a:p>
      </dgm:t>
    </dgm:pt>
    <dgm:pt modelId="{7BD444FF-84F6-4662-83DD-FC98A35EA542}">
      <dgm:prSet/>
      <dgm:spPr/>
      <dgm:t>
        <a:bodyPr/>
        <a:lstStyle/>
        <a:p>
          <a:r>
            <a:rPr lang="en-GB"/>
            <a:t>SEO Audit </a:t>
          </a:r>
          <a:endParaRPr lang="en-US"/>
        </a:p>
      </dgm:t>
    </dgm:pt>
    <dgm:pt modelId="{22F6603D-8811-4651-B418-2F44CAC8B248}" type="parTrans" cxnId="{C6DDA7CD-25C2-4DEC-8EE2-01A86B043089}">
      <dgm:prSet/>
      <dgm:spPr/>
      <dgm:t>
        <a:bodyPr/>
        <a:lstStyle/>
        <a:p>
          <a:endParaRPr lang="en-US"/>
        </a:p>
      </dgm:t>
    </dgm:pt>
    <dgm:pt modelId="{AA7DADE9-4139-4423-91F1-3A8AF1FDAAA1}" type="sibTrans" cxnId="{C6DDA7CD-25C2-4DEC-8EE2-01A86B043089}">
      <dgm:prSet/>
      <dgm:spPr/>
      <dgm:t>
        <a:bodyPr/>
        <a:lstStyle/>
        <a:p>
          <a:endParaRPr lang="en-US"/>
        </a:p>
      </dgm:t>
    </dgm:pt>
    <dgm:pt modelId="{AA2F4F05-666F-4853-89CE-8FC30A61566F}" type="pres">
      <dgm:prSet presAssocID="{4AEA7F06-C43B-42E1-A35F-81C83B8CB814}" presName="root" presStyleCnt="0">
        <dgm:presLayoutVars>
          <dgm:dir/>
          <dgm:resizeHandles val="exact"/>
        </dgm:presLayoutVars>
      </dgm:prSet>
      <dgm:spPr/>
    </dgm:pt>
    <dgm:pt modelId="{31EAEBD4-429E-4CDF-B36A-727BF781F9F4}" type="pres">
      <dgm:prSet presAssocID="{2D7DD66E-A6CD-4B89-94F0-B994BCA5D8EC}" presName="compNode" presStyleCnt="0"/>
      <dgm:spPr/>
    </dgm:pt>
    <dgm:pt modelId="{F966BEC0-0C50-451F-9D08-048D5DE4BFD0}" type="pres">
      <dgm:prSet presAssocID="{2D7DD66E-A6CD-4B89-94F0-B994BCA5D8EC}" presName="iconRect" presStyleLbl="node1" presStyleIdx="0" presStyleCnt="3" custLinFactNeighborX="-3217" custLinFactNeighborY="-261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loud Computing"/>
        </a:ext>
      </dgm:extLst>
    </dgm:pt>
    <dgm:pt modelId="{A8092A97-5C75-4595-BCCF-9F792B04074B}" type="pres">
      <dgm:prSet presAssocID="{2D7DD66E-A6CD-4B89-94F0-B994BCA5D8EC}" presName="spaceRect" presStyleCnt="0"/>
      <dgm:spPr/>
    </dgm:pt>
    <dgm:pt modelId="{9A2A2DDB-143C-4CE0-BE8C-169EF5422D93}" type="pres">
      <dgm:prSet presAssocID="{2D7DD66E-A6CD-4B89-94F0-B994BCA5D8EC}" presName="textRect" presStyleLbl="revTx" presStyleIdx="0" presStyleCnt="3">
        <dgm:presLayoutVars>
          <dgm:chMax val="1"/>
          <dgm:chPref val="1"/>
        </dgm:presLayoutVars>
      </dgm:prSet>
      <dgm:spPr/>
    </dgm:pt>
    <dgm:pt modelId="{67FEB294-C697-447C-B61F-9811347E97F3}" type="pres">
      <dgm:prSet presAssocID="{E163BB44-F18E-476C-82E5-7DA73820AF8F}" presName="sibTrans" presStyleCnt="0"/>
      <dgm:spPr/>
    </dgm:pt>
    <dgm:pt modelId="{DE09FA61-D70F-42E0-A860-131FB5F9440C}" type="pres">
      <dgm:prSet presAssocID="{95E531C4-2377-4CA1-B673-BDE92F4A2F3D}" presName="compNode" presStyleCnt="0"/>
      <dgm:spPr/>
    </dgm:pt>
    <dgm:pt modelId="{F1F4360F-DEB5-489F-981D-3E6CBD6ACEC2}" type="pres">
      <dgm:prSet presAssocID="{95E531C4-2377-4CA1-B673-BDE92F4A2F3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Newspaper"/>
        </a:ext>
      </dgm:extLst>
    </dgm:pt>
    <dgm:pt modelId="{B6DBB8A0-824A-49AF-91CF-A38724C31916}" type="pres">
      <dgm:prSet presAssocID="{95E531C4-2377-4CA1-B673-BDE92F4A2F3D}" presName="spaceRect" presStyleCnt="0"/>
      <dgm:spPr/>
    </dgm:pt>
    <dgm:pt modelId="{482A0BD3-9FA1-4D9D-83E0-F2ED7D4A56CF}" type="pres">
      <dgm:prSet presAssocID="{95E531C4-2377-4CA1-B673-BDE92F4A2F3D}" presName="textRect" presStyleLbl="revTx" presStyleIdx="1" presStyleCnt="3">
        <dgm:presLayoutVars>
          <dgm:chMax val="1"/>
          <dgm:chPref val="1"/>
        </dgm:presLayoutVars>
      </dgm:prSet>
      <dgm:spPr/>
    </dgm:pt>
    <dgm:pt modelId="{CC3E80DC-171B-487D-8F81-3403A76DBED9}" type="pres">
      <dgm:prSet presAssocID="{60F70462-2A0B-407A-8869-B81BCDD4906D}" presName="sibTrans" presStyleCnt="0"/>
      <dgm:spPr/>
    </dgm:pt>
    <dgm:pt modelId="{7EFDCA62-898C-4602-A0FA-D9999977F2BD}" type="pres">
      <dgm:prSet presAssocID="{7BD444FF-84F6-4662-83DD-FC98A35EA542}" presName="compNode" presStyleCnt="0"/>
      <dgm:spPr/>
    </dgm:pt>
    <dgm:pt modelId="{E239E4FF-0845-41FA-975F-A958833006DC}" type="pres">
      <dgm:prSet presAssocID="{7BD444FF-84F6-4662-83DD-FC98A35EA542}" presName="iconRect" presStyleLbl="node1" presStyleIdx="2" presStyleCnt="3"/>
      <dgm:spPr>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a:noFill/>
        </a:ln>
      </dgm:spPr>
      <dgm:extLst>
        <a:ext uri="{E40237B7-FDA0-4F09-8148-C483321AD2D9}">
          <dgm14:cNvPr xmlns:dgm14="http://schemas.microsoft.com/office/drawing/2010/diagram" id="0" name="" descr="Upward trend"/>
        </a:ext>
      </dgm:extLst>
    </dgm:pt>
    <dgm:pt modelId="{BCEC271F-F2A0-4AFF-AAF1-AB74D8B1D1AE}" type="pres">
      <dgm:prSet presAssocID="{7BD444FF-84F6-4662-83DD-FC98A35EA542}" presName="spaceRect" presStyleCnt="0"/>
      <dgm:spPr/>
    </dgm:pt>
    <dgm:pt modelId="{19362EFB-697D-4C22-BA17-E92DEDE6D13A}" type="pres">
      <dgm:prSet presAssocID="{7BD444FF-84F6-4662-83DD-FC98A35EA542}" presName="textRect" presStyleLbl="revTx" presStyleIdx="2" presStyleCnt="3">
        <dgm:presLayoutVars>
          <dgm:chMax val="1"/>
          <dgm:chPref val="1"/>
        </dgm:presLayoutVars>
      </dgm:prSet>
      <dgm:spPr/>
    </dgm:pt>
  </dgm:ptLst>
  <dgm:cxnLst>
    <dgm:cxn modelId="{E31FF321-BBE8-4224-9A91-EA41DE7B7B60}" type="presOf" srcId="{95E531C4-2377-4CA1-B673-BDE92F4A2F3D}" destId="{482A0BD3-9FA1-4D9D-83E0-F2ED7D4A56CF}" srcOrd="0" destOrd="0" presId="urn:microsoft.com/office/officeart/2018/2/layout/IconLabelList"/>
    <dgm:cxn modelId="{73583F5D-8A52-47E6-B0EF-22B328C0E0DE}" type="presOf" srcId="{2D7DD66E-A6CD-4B89-94F0-B994BCA5D8EC}" destId="{9A2A2DDB-143C-4CE0-BE8C-169EF5422D93}" srcOrd="0" destOrd="0" presId="urn:microsoft.com/office/officeart/2018/2/layout/IconLabelList"/>
    <dgm:cxn modelId="{36C7AA6A-BE3A-4E27-9C2A-ECC1E4B18BA3}" type="presOf" srcId="{7BD444FF-84F6-4662-83DD-FC98A35EA542}" destId="{19362EFB-697D-4C22-BA17-E92DEDE6D13A}" srcOrd="0" destOrd="0" presId="urn:microsoft.com/office/officeart/2018/2/layout/IconLabelList"/>
    <dgm:cxn modelId="{1BC33C6C-9FBA-4EFC-9598-255D07C0F64B}" srcId="{4AEA7F06-C43B-42E1-A35F-81C83B8CB814}" destId="{95E531C4-2377-4CA1-B673-BDE92F4A2F3D}" srcOrd="1" destOrd="0" parTransId="{06CA4C20-B399-44CD-BA47-1BFF0744F87D}" sibTransId="{60F70462-2A0B-407A-8869-B81BCDD4906D}"/>
    <dgm:cxn modelId="{C6DDA7CD-25C2-4DEC-8EE2-01A86B043089}" srcId="{4AEA7F06-C43B-42E1-A35F-81C83B8CB814}" destId="{7BD444FF-84F6-4662-83DD-FC98A35EA542}" srcOrd="2" destOrd="0" parTransId="{22F6603D-8811-4651-B418-2F44CAC8B248}" sibTransId="{AA7DADE9-4139-4423-91F1-3A8AF1FDAAA1}"/>
    <dgm:cxn modelId="{1A421ED0-053A-4E54-A151-47096737091A}" srcId="{4AEA7F06-C43B-42E1-A35F-81C83B8CB814}" destId="{2D7DD66E-A6CD-4B89-94F0-B994BCA5D8EC}" srcOrd="0" destOrd="0" parTransId="{BD6102D6-88D7-4284-8A62-891627A79D77}" sibTransId="{E163BB44-F18E-476C-82E5-7DA73820AF8F}"/>
    <dgm:cxn modelId="{E4D5BCDB-DC2F-49EE-9977-FC152ECC2F49}" type="presOf" srcId="{4AEA7F06-C43B-42E1-A35F-81C83B8CB814}" destId="{AA2F4F05-666F-4853-89CE-8FC30A61566F}" srcOrd="0" destOrd="0" presId="urn:microsoft.com/office/officeart/2018/2/layout/IconLabelList"/>
    <dgm:cxn modelId="{F20FAA32-8A62-4577-895D-865FB6A3D71D}" type="presParOf" srcId="{AA2F4F05-666F-4853-89CE-8FC30A61566F}" destId="{31EAEBD4-429E-4CDF-B36A-727BF781F9F4}" srcOrd="0" destOrd="0" presId="urn:microsoft.com/office/officeart/2018/2/layout/IconLabelList"/>
    <dgm:cxn modelId="{F56FEFAB-3D5C-4431-9079-24D88ADC047F}" type="presParOf" srcId="{31EAEBD4-429E-4CDF-B36A-727BF781F9F4}" destId="{F966BEC0-0C50-451F-9D08-048D5DE4BFD0}" srcOrd="0" destOrd="0" presId="urn:microsoft.com/office/officeart/2018/2/layout/IconLabelList"/>
    <dgm:cxn modelId="{41BD8E93-5228-4D1C-86EE-A3F5CA834D9B}" type="presParOf" srcId="{31EAEBD4-429E-4CDF-B36A-727BF781F9F4}" destId="{A8092A97-5C75-4595-BCCF-9F792B04074B}" srcOrd="1" destOrd="0" presId="urn:microsoft.com/office/officeart/2018/2/layout/IconLabelList"/>
    <dgm:cxn modelId="{55D7A4AB-645A-4019-AC6C-3FD2019AD9BA}" type="presParOf" srcId="{31EAEBD4-429E-4CDF-B36A-727BF781F9F4}" destId="{9A2A2DDB-143C-4CE0-BE8C-169EF5422D93}" srcOrd="2" destOrd="0" presId="urn:microsoft.com/office/officeart/2018/2/layout/IconLabelList"/>
    <dgm:cxn modelId="{9FCCBDC4-5748-4C26-9252-DE91408F6F96}" type="presParOf" srcId="{AA2F4F05-666F-4853-89CE-8FC30A61566F}" destId="{67FEB294-C697-447C-B61F-9811347E97F3}" srcOrd="1" destOrd="0" presId="urn:microsoft.com/office/officeart/2018/2/layout/IconLabelList"/>
    <dgm:cxn modelId="{6D844C51-D79E-443B-8F9A-17D1E3875A48}" type="presParOf" srcId="{AA2F4F05-666F-4853-89CE-8FC30A61566F}" destId="{DE09FA61-D70F-42E0-A860-131FB5F9440C}" srcOrd="2" destOrd="0" presId="urn:microsoft.com/office/officeart/2018/2/layout/IconLabelList"/>
    <dgm:cxn modelId="{C0D26F61-4409-4FC5-88DA-EAE28A3E5006}" type="presParOf" srcId="{DE09FA61-D70F-42E0-A860-131FB5F9440C}" destId="{F1F4360F-DEB5-489F-981D-3E6CBD6ACEC2}" srcOrd="0" destOrd="0" presId="urn:microsoft.com/office/officeart/2018/2/layout/IconLabelList"/>
    <dgm:cxn modelId="{B4680D0F-3B72-4CD2-BFCA-F209D80FBBC4}" type="presParOf" srcId="{DE09FA61-D70F-42E0-A860-131FB5F9440C}" destId="{B6DBB8A0-824A-49AF-91CF-A38724C31916}" srcOrd="1" destOrd="0" presId="urn:microsoft.com/office/officeart/2018/2/layout/IconLabelList"/>
    <dgm:cxn modelId="{BFE6D4CF-D4C3-4ECA-983D-8FB0AB9B1601}" type="presParOf" srcId="{DE09FA61-D70F-42E0-A860-131FB5F9440C}" destId="{482A0BD3-9FA1-4D9D-83E0-F2ED7D4A56CF}" srcOrd="2" destOrd="0" presId="urn:microsoft.com/office/officeart/2018/2/layout/IconLabelList"/>
    <dgm:cxn modelId="{EEBFB5E3-FBED-4FA1-9794-6D431400694B}" type="presParOf" srcId="{AA2F4F05-666F-4853-89CE-8FC30A61566F}" destId="{CC3E80DC-171B-487D-8F81-3403A76DBED9}" srcOrd="3" destOrd="0" presId="urn:microsoft.com/office/officeart/2018/2/layout/IconLabelList"/>
    <dgm:cxn modelId="{1FF238DC-6535-403B-AE5A-B45BFD8A58A0}" type="presParOf" srcId="{AA2F4F05-666F-4853-89CE-8FC30A61566F}" destId="{7EFDCA62-898C-4602-A0FA-D9999977F2BD}" srcOrd="4" destOrd="0" presId="urn:microsoft.com/office/officeart/2018/2/layout/IconLabelList"/>
    <dgm:cxn modelId="{3DBA9A6F-4ECC-4BF2-B4CC-E532DF73103D}" type="presParOf" srcId="{7EFDCA62-898C-4602-A0FA-D9999977F2BD}" destId="{E239E4FF-0845-41FA-975F-A958833006DC}" srcOrd="0" destOrd="0" presId="urn:microsoft.com/office/officeart/2018/2/layout/IconLabelList"/>
    <dgm:cxn modelId="{E0010D61-9791-459F-8C0B-5F07D79EA1A7}" type="presParOf" srcId="{7EFDCA62-898C-4602-A0FA-D9999977F2BD}" destId="{BCEC271F-F2A0-4AFF-AAF1-AB74D8B1D1AE}" srcOrd="1" destOrd="0" presId="urn:microsoft.com/office/officeart/2018/2/layout/IconLabelList"/>
    <dgm:cxn modelId="{8F85B2F7-6EC1-4F82-88D0-1E5602653090}" type="presParOf" srcId="{7EFDCA62-898C-4602-A0FA-D9999977F2BD}" destId="{19362EFB-697D-4C22-BA17-E92DEDE6D13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CFD17A-C9AB-499C-ABF3-05B0AFFB5DE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7993405-D8C7-4942-BF5D-1296B6D2AD0C}">
      <dgm:prSet/>
      <dgm:spPr/>
      <dgm:t>
        <a:bodyPr/>
        <a:lstStyle/>
        <a:p>
          <a:r>
            <a:rPr lang="en-GB" b="1"/>
            <a:t>Website </a:t>
          </a:r>
          <a:r>
            <a:rPr lang="en-GB"/>
            <a:t>- Their website Is Informative, it has information on, who they are, what they do, what they sell, how to contact them, as well as a news page.  </a:t>
          </a:r>
          <a:endParaRPr lang="en-US"/>
        </a:p>
      </dgm:t>
    </dgm:pt>
    <dgm:pt modelId="{75B19FB1-8FD7-440C-8A07-D83E0EA412FD}" type="parTrans" cxnId="{26719DAC-5A0E-4723-A047-03479C4ABA73}">
      <dgm:prSet/>
      <dgm:spPr/>
      <dgm:t>
        <a:bodyPr/>
        <a:lstStyle/>
        <a:p>
          <a:endParaRPr lang="en-US"/>
        </a:p>
      </dgm:t>
    </dgm:pt>
    <dgm:pt modelId="{65491061-CF3F-4D33-A386-6DC4DF889838}" type="sibTrans" cxnId="{26719DAC-5A0E-4723-A047-03479C4ABA73}">
      <dgm:prSet/>
      <dgm:spPr/>
      <dgm:t>
        <a:bodyPr/>
        <a:lstStyle/>
        <a:p>
          <a:endParaRPr lang="en-US"/>
        </a:p>
      </dgm:t>
    </dgm:pt>
    <dgm:pt modelId="{69CFF873-49BA-4529-93B5-D94489DB9FBC}">
      <dgm:prSet/>
      <dgm:spPr/>
      <dgm:t>
        <a:bodyPr/>
        <a:lstStyle/>
        <a:p>
          <a:r>
            <a:rPr lang="en-GB" b="1" dirty="0"/>
            <a:t>Facebook </a:t>
          </a:r>
          <a:r>
            <a:rPr lang="en-GB" dirty="0"/>
            <a:t>– Their current Facebook presence is split between a Facebook page, and a friends account, the latter should no longer be in use. There is only vague information on who SWFT are, what they do, and where they are, on Facebook. </a:t>
          </a:r>
          <a:endParaRPr lang="en-US" dirty="0"/>
        </a:p>
      </dgm:t>
    </dgm:pt>
    <dgm:pt modelId="{D75A714A-7136-46E6-B2EF-6C075EBA6833}" type="parTrans" cxnId="{4D6E962B-50D7-4F7B-ABA6-6FEC3D315B51}">
      <dgm:prSet/>
      <dgm:spPr/>
      <dgm:t>
        <a:bodyPr/>
        <a:lstStyle/>
        <a:p>
          <a:endParaRPr lang="en-US"/>
        </a:p>
      </dgm:t>
    </dgm:pt>
    <dgm:pt modelId="{4F3E2592-C573-40A8-911A-99A0A83F3FDE}" type="sibTrans" cxnId="{4D6E962B-50D7-4F7B-ABA6-6FEC3D315B51}">
      <dgm:prSet/>
      <dgm:spPr/>
      <dgm:t>
        <a:bodyPr/>
        <a:lstStyle/>
        <a:p>
          <a:endParaRPr lang="en-US"/>
        </a:p>
      </dgm:t>
    </dgm:pt>
    <dgm:pt modelId="{8E1C9893-40A7-422E-AA24-6D012E65E391}" type="pres">
      <dgm:prSet presAssocID="{0ECFD17A-C9AB-499C-ABF3-05B0AFFB5DE3}" presName="outerComposite" presStyleCnt="0">
        <dgm:presLayoutVars>
          <dgm:chMax val="5"/>
          <dgm:dir/>
          <dgm:resizeHandles val="exact"/>
        </dgm:presLayoutVars>
      </dgm:prSet>
      <dgm:spPr/>
    </dgm:pt>
    <dgm:pt modelId="{D0F3E1DE-F7EE-4A30-B38D-62EA665055D5}" type="pres">
      <dgm:prSet presAssocID="{0ECFD17A-C9AB-499C-ABF3-05B0AFFB5DE3}" presName="dummyMaxCanvas" presStyleCnt="0">
        <dgm:presLayoutVars/>
      </dgm:prSet>
      <dgm:spPr/>
    </dgm:pt>
    <dgm:pt modelId="{5CEA16D0-C07D-4022-9C68-DBC854DB2EC9}" type="pres">
      <dgm:prSet presAssocID="{0ECFD17A-C9AB-499C-ABF3-05B0AFFB5DE3}" presName="TwoNodes_1" presStyleLbl="node1" presStyleIdx="0" presStyleCnt="2">
        <dgm:presLayoutVars>
          <dgm:bulletEnabled val="1"/>
        </dgm:presLayoutVars>
      </dgm:prSet>
      <dgm:spPr/>
    </dgm:pt>
    <dgm:pt modelId="{A5949ED0-5FA6-4B4C-9437-BCC1123ABE16}" type="pres">
      <dgm:prSet presAssocID="{0ECFD17A-C9AB-499C-ABF3-05B0AFFB5DE3}" presName="TwoNodes_2" presStyleLbl="node1" presStyleIdx="1" presStyleCnt="2">
        <dgm:presLayoutVars>
          <dgm:bulletEnabled val="1"/>
        </dgm:presLayoutVars>
      </dgm:prSet>
      <dgm:spPr/>
    </dgm:pt>
    <dgm:pt modelId="{105BB1B6-0BF5-413A-99D6-246A3C98F054}" type="pres">
      <dgm:prSet presAssocID="{0ECFD17A-C9AB-499C-ABF3-05B0AFFB5DE3}" presName="TwoConn_1-2" presStyleLbl="fgAccFollowNode1" presStyleIdx="0" presStyleCnt="1">
        <dgm:presLayoutVars>
          <dgm:bulletEnabled val="1"/>
        </dgm:presLayoutVars>
      </dgm:prSet>
      <dgm:spPr/>
    </dgm:pt>
    <dgm:pt modelId="{89F44B44-2476-447C-ABE1-999D39E4109A}" type="pres">
      <dgm:prSet presAssocID="{0ECFD17A-C9AB-499C-ABF3-05B0AFFB5DE3}" presName="TwoNodes_1_text" presStyleLbl="node1" presStyleIdx="1" presStyleCnt="2">
        <dgm:presLayoutVars>
          <dgm:bulletEnabled val="1"/>
        </dgm:presLayoutVars>
      </dgm:prSet>
      <dgm:spPr/>
    </dgm:pt>
    <dgm:pt modelId="{F2415AC4-F323-4B63-819F-8F29C95DC107}" type="pres">
      <dgm:prSet presAssocID="{0ECFD17A-C9AB-499C-ABF3-05B0AFFB5DE3}" presName="TwoNodes_2_text" presStyleLbl="node1" presStyleIdx="1" presStyleCnt="2">
        <dgm:presLayoutVars>
          <dgm:bulletEnabled val="1"/>
        </dgm:presLayoutVars>
      </dgm:prSet>
      <dgm:spPr/>
    </dgm:pt>
  </dgm:ptLst>
  <dgm:cxnLst>
    <dgm:cxn modelId="{4D6E962B-50D7-4F7B-ABA6-6FEC3D315B51}" srcId="{0ECFD17A-C9AB-499C-ABF3-05B0AFFB5DE3}" destId="{69CFF873-49BA-4529-93B5-D94489DB9FBC}" srcOrd="1" destOrd="0" parTransId="{D75A714A-7136-46E6-B2EF-6C075EBA6833}" sibTransId="{4F3E2592-C573-40A8-911A-99A0A83F3FDE}"/>
    <dgm:cxn modelId="{384F2B41-F299-4B98-A982-89553E42688B}" type="presOf" srcId="{0ECFD17A-C9AB-499C-ABF3-05B0AFFB5DE3}" destId="{8E1C9893-40A7-422E-AA24-6D012E65E391}" srcOrd="0" destOrd="0" presId="urn:microsoft.com/office/officeart/2005/8/layout/vProcess5"/>
    <dgm:cxn modelId="{C4B46A6C-4B60-4C2D-9932-F6BD67F57289}" type="presOf" srcId="{97993405-D8C7-4942-BF5D-1296B6D2AD0C}" destId="{5CEA16D0-C07D-4022-9C68-DBC854DB2EC9}" srcOrd="0" destOrd="0" presId="urn:microsoft.com/office/officeart/2005/8/layout/vProcess5"/>
    <dgm:cxn modelId="{28B62E84-ACAA-4095-8BC7-9DEB43AAE9D3}" type="presOf" srcId="{69CFF873-49BA-4529-93B5-D94489DB9FBC}" destId="{A5949ED0-5FA6-4B4C-9437-BCC1123ABE16}" srcOrd="0" destOrd="0" presId="urn:microsoft.com/office/officeart/2005/8/layout/vProcess5"/>
    <dgm:cxn modelId="{26719DAC-5A0E-4723-A047-03479C4ABA73}" srcId="{0ECFD17A-C9AB-499C-ABF3-05B0AFFB5DE3}" destId="{97993405-D8C7-4942-BF5D-1296B6D2AD0C}" srcOrd="0" destOrd="0" parTransId="{75B19FB1-8FD7-440C-8A07-D83E0EA412FD}" sibTransId="{65491061-CF3F-4D33-A386-6DC4DF889838}"/>
    <dgm:cxn modelId="{D0DDCCEE-9D7C-474E-B00A-1996F5A867BB}" type="presOf" srcId="{69CFF873-49BA-4529-93B5-D94489DB9FBC}" destId="{F2415AC4-F323-4B63-819F-8F29C95DC107}" srcOrd="1" destOrd="0" presId="urn:microsoft.com/office/officeart/2005/8/layout/vProcess5"/>
    <dgm:cxn modelId="{114177F6-6E30-4726-A70B-C3C2A07F6D9E}" type="presOf" srcId="{65491061-CF3F-4D33-A386-6DC4DF889838}" destId="{105BB1B6-0BF5-413A-99D6-246A3C98F054}" srcOrd="0" destOrd="0" presId="urn:microsoft.com/office/officeart/2005/8/layout/vProcess5"/>
    <dgm:cxn modelId="{DDF390FC-0352-4BE9-BEFB-29B61FBF7FC0}" type="presOf" srcId="{97993405-D8C7-4942-BF5D-1296B6D2AD0C}" destId="{89F44B44-2476-447C-ABE1-999D39E4109A}" srcOrd="1" destOrd="0" presId="urn:microsoft.com/office/officeart/2005/8/layout/vProcess5"/>
    <dgm:cxn modelId="{DEF4E324-5BDB-4729-8B84-AA3BD18C9794}" type="presParOf" srcId="{8E1C9893-40A7-422E-AA24-6D012E65E391}" destId="{D0F3E1DE-F7EE-4A30-B38D-62EA665055D5}" srcOrd="0" destOrd="0" presId="urn:microsoft.com/office/officeart/2005/8/layout/vProcess5"/>
    <dgm:cxn modelId="{26DFBA84-AACB-4037-B3C6-31EB76E918A2}" type="presParOf" srcId="{8E1C9893-40A7-422E-AA24-6D012E65E391}" destId="{5CEA16D0-C07D-4022-9C68-DBC854DB2EC9}" srcOrd="1" destOrd="0" presId="urn:microsoft.com/office/officeart/2005/8/layout/vProcess5"/>
    <dgm:cxn modelId="{E2F669FD-5865-48C9-A650-3D8509A55474}" type="presParOf" srcId="{8E1C9893-40A7-422E-AA24-6D012E65E391}" destId="{A5949ED0-5FA6-4B4C-9437-BCC1123ABE16}" srcOrd="2" destOrd="0" presId="urn:microsoft.com/office/officeart/2005/8/layout/vProcess5"/>
    <dgm:cxn modelId="{F5C95A9E-D97E-40D5-AF55-4DF2EC0AE84B}" type="presParOf" srcId="{8E1C9893-40A7-422E-AA24-6D012E65E391}" destId="{105BB1B6-0BF5-413A-99D6-246A3C98F054}" srcOrd="3" destOrd="0" presId="urn:microsoft.com/office/officeart/2005/8/layout/vProcess5"/>
    <dgm:cxn modelId="{42B058BA-DCAE-46BA-8659-FBE8EF90EA57}" type="presParOf" srcId="{8E1C9893-40A7-422E-AA24-6D012E65E391}" destId="{89F44B44-2476-447C-ABE1-999D39E4109A}" srcOrd="4" destOrd="0" presId="urn:microsoft.com/office/officeart/2005/8/layout/vProcess5"/>
    <dgm:cxn modelId="{A463BF19-0E84-4E59-90A1-BB25E956267F}" type="presParOf" srcId="{8E1C9893-40A7-422E-AA24-6D012E65E391}" destId="{F2415AC4-F323-4B63-819F-8F29C95DC107}"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73EC0B-F106-48F0-90A1-34D9C3C8D784}"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E0E39D7-8F2B-4602-B92C-B6ABEEF48EEE}">
      <dgm:prSet/>
      <dgm:spPr/>
      <dgm:t>
        <a:bodyPr/>
        <a:lstStyle/>
        <a:p>
          <a:r>
            <a:rPr lang="en-GB" baseline="30000" dirty="0"/>
            <a:t>Posts on both platforms appear to have  taken a recent decline, having not posted since February 8th. </a:t>
          </a:r>
          <a:endParaRPr lang="en-US" dirty="0"/>
        </a:p>
      </dgm:t>
    </dgm:pt>
    <dgm:pt modelId="{2DDD8A5D-0FF5-4A7C-A432-F49FE1E44B8F}" type="parTrans" cxnId="{E3BFCAE5-36FE-4B07-A4BD-57589CA32D98}">
      <dgm:prSet/>
      <dgm:spPr/>
      <dgm:t>
        <a:bodyPr/>
        <a:lstStyle/>
        <a:p>
          <a:endParaRPr lang="en-US"/>
        </a:p>
      </dgm:t>
    </dgm:pt>
    <dgm:pt modelId="{C0BE9341-C852-4E4C-AC60-0756153C7212}" type="sibTrans" cxnId="{E3BFCAE5-36FE-4B07-A4BD-57589CA32D98}">
      <dgm:prSet/>
      <dgm:spPr/>
      <dgm:t>
        <a:bodyPr/>
        <a:lstStyle/>
        <a:p>
          <a:endParaRPr lang="en-US"/>
        </a:p>
      </dgm:t>
    </dgm:pt>
    <dgm:pt modelId="{1510D009-9176-48FE-A506-3A9E27FAF1E5}">
      <dgm:prSet/>
      <dgm:spPr/>
      <dgm:t>
        <a:bodyPr/>
        <a:lstStyle/>
        <a:p>
          <a:r>
            <a:rPr lang="en-GB" baseline="30000"/>
            <a:t>Prior to this decline, posts were still a little sparse, with posts gravitating around events SWFT were/are participating in. </a:t>
          </a:r>
          <a:endParaRPr lang="en-US"/>
        </a:p>
      </dgm:t>
    </dgm:pt>
    <dgm:pt modelId="{AAAF0DDE-8581-454D-B7AC-749A2286AEED}" type="parTrans" cxnId="{DD577DCF-5671-4988-9FFF-CF34EAA086BD}">
      <dgm:prSet/>
      <dgm:spPr/>
      <dgm:t>
        <a:bodyPr/>
        <a:lstStyle/>
        <a:p>
          <a:endParaRPr lang="en-US"/>
        </a:p>
      </dgm:t>
    </dgm:pt>
    <dgm:pt modelId="{F43C876D-D744-48B0-8621-88C8ED53DA04}" type="sibTrans" cxnId="{DD577DCF-5671-4988-9FFF-CF34EAA086BD}">
      <dgm:prSet/>
      <dgm:spPr/>
      <dgm:t>
        <a:bodyPr/>
        <a:lstStyle/>
        <a:p>
          <a:endParaRPr lang="en-US"/>
        </a:p>
      </dgm:t>
    </dgm:pt>
    <dgm:pt modelId="{C3239DA3-C262-4F48-97E6-F512847BA4BD}">
      <dgm:prSet/>
      <dgm:spPr/>
      <dgm:t>
        <a:bodyPr/>
        <a:lstStyle/>
        <a:p>
          <a:r>
            <a:rPr lang="en-GB" baseline="30000"/>
            <a:t>While the posts are clearly trying to be engaging, they lack innovation and edge, they certainly are not at the forefront of digital marketing, even within their industry. </a:t>
          </a:r>
          <a:endParaRPr lang="en-US"/>
        </a:p>
      </dgm:t>
    </dgm:pt>
    <dgm:pt modelId="{AD682337-208B-4F6C-A16B-83EE499A1BB3}" type="parTrans" cxnId="{83F540E8-5A6B-4998-AC5A-023ADF9B2936}">
      <dgm:prSet/>
      <dgm:spPr/>
      <dgm:t>
        <a:bodyPr/>
        <a:lstStyle/>
        <a:p>
          <a:endParaRPr lang="en-US"/>
        </a:p>
      </dgm:t>
    </dgm:pt>
    <dgm:pt modelId="{9416AD1E-5251-47EA-A076-E89A736787FC}" type="sibTrans" cxnId="{83F540E8-5A6B-4998-AC5A-023ADF9B2936}">
      <dgm:prSet/>
      <dgm:spPr/>
      <dgm:t>
        <a:bodyPr/>
        <a:lstStyle/>
        <a:p>
          <a:endParaRPr lang="en-US"/>
        </a:p>
      </dgm:t>
    </dgm:pt>
    <dgm:pt modelId="{A20D56CE-52FB-42DE-8394-9B526A4B5B1F}">
      <dgm:prSet/>
      <dgm:spPr/>
      <dgm:t>
        <a:bodyPr/>
        <a:lstStyle/>
        <a:p>
          <a:r>
            <a:rPr lang="en-GB" baseline="30000"/>
            <a:t>There is also no evidence of shared content, they are not taking advantage of the cutting edge content created by both JCB and Caterpillar, that they could share on their pages. </a:t>
          </a:r>
          <a:endParaRPr lang="en-US"/>
        </a:p>
      </dgm:t>
    </dgm:pt>
    <dgm:pt modelId="{D5533456-C4E8-47A7-BD34-599ED1B9F6EB}" type="parTrans" cxnId="{BBCBCCB7-AE53-4A3C-8E17-853E11741B77}">
      <dgm:prSet/>
      <dgm:spPr/>
      <dgm:t>
        <a:bodyPr/>
        <a:lstStyle/>
        <a:p>
          <a:endParaRPr lang="en-US"/>
        </a:p>
      </dgm:t>
    </dgm:pt>
    <dgm:pt modelId="{6DE6B2B7-75C6-4E51-A77D-91E5D2A53378}" type="sibTrans" cxnId="{BBCBCCB7-AE53-4A3C-8E17-853E11741B77}">
      <dgm:prSet/>
      <dgm:spPr/>
      <dgm:t>
        <a:bodyPr/>
        <a:lstStyle/>
        <a:p>
          <a:endParaRPr lang="en-US"/>
        </a:p>
      </dgm:t>
    </dgm:pt>
    <dgm:pt modelId="{6F5CDBC4-EBF7-4F0B-B349-05764960FC89}">
      <dgm:prSet/>
      <dgm:spPr/>
      <dgm:t>
        <a:bodyPr/>
        <a:lstStyle/>
        <a:p>
          <a:r>
            <a:rPr lang="en-GB" baseline="30000"/>
            <a:t>Both platforms could do with more user friendly content, the website is not difficult to navigate, however, appears dated and could use an update to make it more aesthetically pleasing. </a:t>
          </a:r>
          <a:endParaRPr lang="en-US"/>
        </a:p>
      </dgm:t>
    </dgm:pt>
    <dgm:pt modelId="{BBC8CE29-1F2B-431B-B53A-DF9E248A768C}" type="parTrans" cxnId="{09C587C7-3BFC-4B43-8FA4-35B26307169B}">
      <dgm:prSet/>
      <dgm:spPr/>
      <dgm:t>
        <a:bodyPr/>
        <a:lstStyle/>
        <a:p>
          <a:endParaRPr lang="en-US"/>
        </a:p>
      </dgm:t>
    </dgm:pt>
    <dgm:pt modelId="{F5807DFD-09C9-41E1-B561-F63486FF1A18}" type="sibTrans" cxnId="{09C587C7-3BFC-4B43-8FA4-35B26307169B}">
      <dgm:prSet/>
      <dgm:spPr/>
      <dgm:t>
        <a:bodyPr/>
        <a:lstStyle/>
        <a:p>
          <a:endParaRPr lang="en-US"/>
        </a:p>
      </dgm:t>
    </dgm:pt>
    <dgm:pt modelId="{80F1AE85-2478-4F1B-B532-B2084E564520}">
      <dgm:prSet/>
      <dgm:spPr/>
      <dgm:t>
        <a:bodyPr/>
        <a:lstStyle/>
        <a:p>
          <a:r>
            <a:rPr lang="en-GB" baseline="30000"/>
            <a:t>There does not seem to be any evidence to suggest the use of tools to scheduled posts, there is a lack of consistency across both platforms, in terms of type of content as well as the regularity of posts. </a:t>
          </a:r>
          <a:endParaRPr lang="en-US"/>
        </a:p>
      </dgm:t>
    </dgm:pt>
    <dgm:pt modelId="{6A06BA95-64F4-4622-9EF0-3297FD3B67C2}" type="parTrans" cxnId="{970928CE-FDE7-4D95-BE2E-9128ED31344C}">
      <dgm:prSet/>
      <dgm:spPr/>
      <dgm:t>
        <a:bodyPr/>
        <a:lstStyle/>
        <a:p>
          <a:endParaRPr lang="en-US"/>
        </a:p>
      </dgm:t>
    </dgm:pt>
    <dgm:pt modelId="{D4E0D04B-8111-4B6B-8D03-2DB38D2339D8}" type="sibTrans" cxnId="{970928CE-FDE7-4D95-BE2E-9128ED31344C}">
      <dgm:prSet/>
      <dgm:spPr/>
      <dgm:t>
        <a:bodyPr/>
        <a:lstStyle/>
        <a:p>
          <a:endParaRPr lang="en-US"/>
        </a:p>
      </dgm:t>
    </dgm:pt>
    <dgm:pt modelId="{73A78C05-4656-4310-81AD-E22EBCD31ACB}" type="pres">
      <dgm:prSet presAssocID="{A573EC0B-F106-48F0-90A1-34D9C3C8D784}" presName="diagram" presStyleCnt="0">
        <dgm:presLayoutVars>
          <dgm:dir/>
          <dgm:resizeHandles val="exact"/>
        </dgm:presLayoutVars>
      </dgm:prSet>
      <dgm:spPr/>
    </dgm:pt>
    <dgm:pt modelId="{085601DF-6F67-4010-B550-A8C060C41A90}" type="pres">
      <dgm:prSet presAssocID="{AE0E39D7-8F2B-4602-B92C-B6ABEEF48EEE}" presName="node" presStyleLbl="node1" presStyleIdx="0" presStyleCnt="6">
        <dgm:presLayoutVars>
          <dgm:bulletEnabled val="1"/>
        </dgm:presLayoutVars>
      </dgm:prSet>
      <dgm:spPr/>
    </dgm:pt>
    <dgm:pt modelId="{ABF992F8-1A19-488C-892E-F208012E3837}" type="pres">
      <dgm:prSet presAssocID="{C0BE9341-C852-4E4C-AC60-0756153C7212}" presName="sibTrans" presStyleCnt="0"/>
      <dgm:spPr/>
    </dgm:pt>
    <dgm:pt modelId="{87C71CE0-7DF1-4B1A-8158-1A15F30C1B8D}" type="pres">
      <dgm:prSet presAssocID="{1510D009-9176-48FE-A506-3A9E27FAF1E5}" presName="node" presStyleLbl="node1" presStyleIdx="1" presStyleCnt="6">
        <dgm:presLayoutVars>
          <dgm:bulletEnabled val="1"/>
        </dgm:presLayoutVars>
      </dgm:prSet>
      <dgm:spPr/>
    </dgm:pt>
    <dgm:pt modelId="{289328D0-407C-4157-B08E-53CFB913A3C1}" type="pres">
      <dgm:prSet presAssocID="{F43C876D-D744-48B0-8621-88C8ED53DA04}" presName="sibTrans" presStyleCnt="0"/>
      <dgm:spPr/>
    </dgm:pt>
    <dgm:pt modelId="{275F52E2-CCB0-4F24-911B-AE1626BBEED5}" type="pres">
      <dgm:prSet presAssocID="{C3239DA3-C262-4F48-97E6-F512847BA4BD}" presName="node" presStyleLbl="node1" presStyleIdx="2" presStyleCnt="6">
        <dgm:presLayoutVars>
          <dgm:bulletEnabled val="1"/>
        </dgm:presLayoutVars>
      </dgm:prSet>
      <dgm:spPr/>
    </dgm:pt>
    <dgm:pt modelId="{8D4A112B-3DCE-4404-821A-4D314DFBEB3E}" type="pres">
      <dgm:prSet presAssocID="{9416AD1E-5251-47EA-A076-E89A736787FC}" presName="sibTrans" presStyleCnt="0"/>
      <dgm:spPr/>
    </dgm:pt>
    <dgm:pt modelId="{E070943C-07C0-44F8-803D-D35E3A56D357}" type="pres">
      <dgm:prSet presAssocID="{A20D56CE-52FB-42DE-8394-9B526A4B5B1F}" presName="node" presStyleLbl="node1" presStyleIdx="3" presStyleCnt="6">
        <dgm:presLayoutVars>
          <dgm:bulletEnabled val="1"/>
        </dgm:presLayoutVars>
      </dgm:prSet>
      <dgm:spPr/>
    </dgm:pt>
    <dgm:pt modelId="{2BD2A41D-BDDE-412F-BD45-C55BDF6AA53B}" type="pres">
      <dgm:prSet presAssocID="{6DE6B2B7-75C6-4E51-A77D-91E5D2A53378}" presName="sibTrans" presStyleCnt="0"/>
      <dgm:spPr/>
    </dgm:pt>
    <dgm:pt modelId="{4C24593B-84AF-4D5C-88FD-5C9ABF01D484}" type="pres">
      <dgm:prSet presAssocID="{6F5CDBC4-EBF7-4F0B-B349-05764960FC89}" presName="node" presStyleLbl="node1" presStyleIdx="4" presStyleCnt="6">
        <dgm:presLayoutVars>
          <dgm:bulletEnabled val="1"/>
        </dgm:presLayoutVars>
      </dgm:prSet>
      <dgm:spPr/>
    </dgm:pt>
    <dgm:pt modelId="{4A5355C9-4B02-4EC2-9E3A-D78CB8FED8CF}" type="pres">
      <dgm:prSet presAssocID="{F5807DFD-09C9-41E1-B561-F63486FF1A18}" presName="sibTrans" presStyleCnt="0"/>
      <dgm:spPr/>
    </dgm:pt>
    <dgm:pt modelId="{0FE1B425-FEE6-498C-B3FD-1BD2379C6403}" type="pres">
      <dgm:prSet presAssocID="{80F1AE85-2478-4F1B-B532-B2084E564520}" presName="node" presStyleLbl="node1" presStyleIdx="5" presStyleCnt="6">
        <dgm:presLayoutVars>
          <dgm:bulletEnabled val="1"/>
        </dgm:presLayoutVars>
      </dgm:prSet>
      <dgm:spPr/>
    </dgm:pt>
  </dgm:ptLst>
  <dgm:cxnLst>
    <dgm:cxn modelId="{9D39BA08-9B35-42BD-A829-0148114C38FC}" type="presOf" srcId="{6F5CDBC4-EBF7-4F0B-B349-05764960FC89}" destId="{4C24593B-84AF-4D5C-88FD-5C9ABF01D484}" srcOrd="0" destOrd="0" presId="urn:microsoft.com/office/officeart/2005/8/layout/default"/>
    <dgm:cxn modelId="{43B48191-D4C3-457B-94DF-5A2E77E66DA4}" type="presOf" srcId="{C3239DA3-C262-4F48-97E6-F512847BA4BD}" destId="{275F52E2-CCB0-4F24-911B-AE1626BBEED5}" srcOrd="0" destOrd="0" presId="urn:microsoft.com/office/officeart/2005/8/layout/default"/>
    <dgm:cxn modelId="{872E3F9C-55D1-4DB2-9FED-81A9C5FA56F7}" type="presOf" srcId="{AE0E39D7-8F2B-4602-B92C-B6ABEEF48EEE}" destId="{085601DF-6F67-4010-B550-A8C060C41A90}" srcOrd="0" destOrd="0" presId="urn:microsoft.com/office/officeart/2005/8/layout/default"/>
    <dgm:cxn modelId="{3E2D90A9-885B-4079-9209-2473C48D7572}" type="presOf" srcId="{A573EC0B-F106-48F0-90A1-34D9C3C8D784}" destId="{73A78C05-4656-4310-81AD-E22EBCD31ACB}" srcOrd="0" destOrd="0" presId="urn:microsoft.com/office/officeart/2005/8/layout/default"/>
    <dgm:cxn modelId="{67A450B2-16E9-4AA0-8A54-5428A442012D}" type="presOf" srcId="{1510D009-9176-48FE-A506-3A9E27FAF1E5}" destId="{87C71CE0-7DF1-4B1A-8158-1A15F30C1B8D}" srcOrd="0" destOrd="0" presId="urn:microsoft.com/office/officeart/2005/8/layout/default"/>
    <dgm:cxn modelId="{BBCBCCB7-AE53-4A3C-8E17-853E11741B77}" srcId="{A573EC0B-F106-48F0-90A1-34D9C3C8D784}" destId="{A20D56CE-52FB-42DE-8394-9B526A4B5B1F}" srcOrd="3" destOrd="0" parTransId="{D5533456-C4E8-47A7-BD34-599ED1B9F6EB}" sibTransId="{6DE6B2B7-75C6-4E51-A77D-91E5D2A53378}"/>
    <dgm:cxn modelId="{09C587C7-3BFC-4B43-8FA4-35B26307169B}" srcId="{A573EC0B-F106-48F0-90A1-34D9C3C8D784}" destId="{6F5CDBC4-EBF7-4F0B-B349-05764960FC89}" srcOrd="4" destOrd="0" parTransId="{BBC8CE29-1F2B-431B-B53A-DF9E248A768C}" sibTransId="{F5807DFD-09C9-41E1-B561-F63486FF1A18}"/>
    <dgm:cxn modelId="{53B51EC9-AAA6-4A53-A6AD-DE2359AC0700}" type="presOf" srcId="{A20D56CE-52FB-42DE-8394-9B526A4B5B1F}" destId="{E070943C-07C0-44F8-803D-D35E3A56D357}" srcOrd="0" destOrd="0" presId="urn:microsoft.com/office/officeart/2005/8/layout/default"/>
    <dgm:cxn modelId="{970928CE-FDE7-4D95-BE2E-9128ED31344C}" srcId="{A573EC0B-F106-48F0-90A1-34D9C3C8D784}" destId="{80F1AE85-2478-4F1B-B532-B2084E564520}" srcOrd="5" destOrd="0" parTransId="{6A06BA95-64F4-4622-9EF0-3297FD3B67C2}" sibTransId="{D4E0D04B-8111-4B6B-8D03-2DB38D2339D8}"/>
    <dgm:cxn modelId="{DD577DCF-5671-4988-9FFF-CF34EAA086BD}" srcId="{A573EC0B-F106-48F0-90A1-34D9C3C8D784}" destId="{1510D009-9176-48FE-A506-3A9E27FAF1E5}" srcOrd="1" destOrd="0" parTransId="{AAAF0DDE-8581-454D-B7AC-749A2286AEED}" sibTransId="{F43C876D-D744-48B0-8621-88C8ED53DA04}"/>
    <dgm:cxn modelId="{653CE0D1-8421-4DDF-84CA-8F024F9E3458}" type="presOf" srcId="{80F1AE85-2478-4F1B-B532-B2084E564520}" destId="{0FE1B425-FEE6-498C-B3FD-1BD2379C6403}" srcOrd="0" destOrd="0" presId="urn:microsoft.com/office/officeart/2005/8/layout/default"/>
    <dgm:cxn modelId="{E3BFCAE5-36FE-4B07-A4BD-57589CA32D98}" srcId="{A573EC0B-F106-48F0-90A1-34D9C3C8D784}" destId="{AE0E39D7-8F2B-4602-B92C-B6ABEEF48EEE}" srcOrd="0" destOrd="0" parTransId="{2DDD8A5D-0FF5-4A7C-A432-F49FE1E44B8F}" sibTransId="{C0BE9341-C852-4E4C-AC60-0756153C7212}"/>
    <dgm:cxn modelId="{83F540E8-5A6B-4998-AC5A-023ADF9B2936}" srcId="{A573EC0B-F106-48F0-90A1-34D9C3C8D784}" destId="{C3239DA3-C262-4F48-97E6-F512847BA4BD}" srcOrd="2" destOrd="0" parTransId="{AD682337-208B-4F6C-A16B-83EE499A1BB3}" sibTransId="{9416AD1E-5251-47EA-A076-E89A736787FC}"/>
    <dgm:cxn modelId="{AF072A13-59C5-4529-8D62-06B5421AF96F}" type="presParOf" srcId="{73A78C05-4656-4310-81AD-E22EBCD31ACB}" destId="{085601DF-6F67-4010-B550-A8C060C41A90}" srcOrd="0" destOrd="0" presId="urn:microsoft.com/office/officeart/2005/8/layout/default"/>
    <dgm:cxn modelId="{FC2EEEFC-A552-47DE-9396-A03EF90881B2}" type="presParOf" srcId="{73A78C05-4656-4310-81AD-E22EBCD31ACB}" destId="{ABF992F8-1A19-488C-892E-F208012E3837}" srcOrd="1" destOrd="0" presId="urn:microsoft.com/office/officeart/2005/8/layout/default"/>
    <dgm:cxn modelId="{7411EFF8-0B69-4E70-9542-121A3A0C796F}" type="presParOf" srcId="{73A78C05-4656-4310-81AD-E22EBCD31ACB}" destId="{87C71CE0-7DF1-4B1A-8158-1A15F30C1B8D}" srcOrd="2" destOrd="0" presId="urn:microsoft.com/office/officeart/2005/8/layout/default"/>
    <dgm:cxn modelId="{D7FC39A7-C0CE-4C42-B6AD-48BC4F7A08BD}" type="presParOf" srcId="{73A78C05-4656-4310-81AD-E22EBCD31ACB}" destId="{289328D0-407C-4157-B08E-53CFB913A3C1}" srcOrd="3" destOrd="0" presId="urn:microsoft.com/office/officeart/2005/8/layout/default"/>
    <dgm:cxn modelId="{BF2FC3FF-7089-4C7E-BAD0-C66AAC7567C5}" type="presParOf" srcId="{73A78C05-4656-4310-81AD-E22EBCD31ACB}" destId="{275F52E2-CCB0-4F24-911B-AE1626BBEED5}" srcOrd="4" destOrd="0" presId="urn:microsoft.com/office/officeart/2005/8/layout/default"/>
    <dgm:cxn modelId="{541EED2D-8B3F-4031-97AE-7ECE69759AD8}" type="presParOf" srcId="{73A78C05-4656-4310-81AD-E22EBCD31ACB}" destId="{8D4A112B-3DCE-4404-821A-4D314DFBEB3E}" srcOrd="5" destOrd="0" presId="urn:microsoft.com/office/officeart/2005/8/layout/default"/>
    <dgm:cxn modelId="{635E0035-03BD-4B13-AA8B-621DA3DC9E94}" type="presParOf" srcId="{73A78C05-4656-4310-81AD-E22EBCD31ACB}" destId="{E070943C-07C0-44F8-803D-D35E3A56D357}" srcOrd="6" destOrd="0" presId="urn:microsoft.com/office/officeart/2005/8/layout/default"/>
    <dgm:cxn modelId="{29197025-99B2-4F62-AC48-911828856D61}" type="presParOf" srcId="{73A78C05-4656-4310-81AD-E22EBCD31ACB}" destId="{2BD2A41D-BDDE-412F-BD45-C55BDF6AA53B}" srcOrd="7" destOrd="0" presId="urn:microsoft.com/office/officeart/2005/8/layout/default"/>
    <dgm:cxn modelId="{6375269E-711C-42D9-8A25-0AF727961077}" type="presParOf" srcId="{73A78C05-4656-4310-81AD-E22EBCD31ACB}" destId="{4C24593B-84AF-4D5C-88FD-5C9ABF01D484}" srcOrd="8" destOrd="0" presId="urn:microsoft.com/office/officeart/2005/8/layout/default"/>
    <dgm:cxn modelId="{0A77AC5B-3E24-41B3-88DA-99F3B6EE7554}" type="presParOf" srcId="{73A78C05-4656-4310-81AD-E22EBCD31ACB}" destId="{4A5355C9-4B02-4EC2-9E3A-D78CB8FED8CF}" srcOrd="9" destOrd="0" presId="urn:microsoft.com/office/officeart/2005/8/layout/default"/>
    <dgm:cxn modelId="{5E0307F4-41D3-4645-8CDE-ADE35EF7BA0B}" type="presParOf" srcId="{73A78C05-4656-4310-81AD-E22EBCD31ACB}" destId="{0FE1B425-FEE6-498C-B3FD-1BD2379C6403}"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098BC2-8DD2-45B9-BBFF-394EC78CCD71}"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3109DC1-52A9-48B5-BBB0-55A0A73AA7C1}">
      <dgm:prSet/>
      <dgm:spPr/>
      <dgm:t>
        <a:bodyPr/>
        <a:lstStyle/>
        <a:p>
          <a:r>
            <a:rPr lang="en-GB" dirty="0"/>
            <a:t>When Searched for by name, SWFT come up second in the un paid for search results. When searched for by fork life or machine hire they do not make the first page of results. This is also the case if Searched for by machine or forklift hire in south wales. </a:t>
          </a:r>
          <a:endParaRPr lang="en-US" dirty="0"/>
        </a:p>
      </dgm:t>
    </dgm:pt>
    <dgm:pt modelId="{7093DD10-F261-43F6-80F6-228A7D8C75E1}" type="parTrans" cxnId="{CE6A4AE2-82FF-4065-950D-37A210BA1CFB}">
      <dgm:prSet/>
      <dgm:spPr/>
      <dgm:t>
        <a:bodyPr/>
        <a:lstStyle/>
        <a:p>
          <a:endParaRPr lang="en-US"/>
        </a:p>
      </dgm:t>
    </dgm:pt>
    <dgm:pt modelId="{DACD9E70-F9F1-4119-9CDD-31DEB6EAADA4}" type="sibTrans" cxnId="{CE6A4AE2-82FF-4065-950D-37A210BA1CFB}">
      <dgm:prSet/>
      <dgm:spPr/>
      <dgm:t>
        <a:bodyPr/>
        <a:lstStyle/>
        <a:p>
          <a:endParaRPr lang="en-US"/>
        </a:p>
      </dgm:t>
    </dgm:pt>
    <dgm:pt modelId="{DC194D82-9E95-4DAF-8219-1A0F280595C6}">
      <dgm:prSet/>
      <dgm:spPr/>
      <dgm:t>
        <a:bodyPr/>
        <a:lstStyle/>
        <a:p>
          <a:r>
            <a:rPr lang="en-GB" dirty="0"/>
            <a:t>Lack of up to date content, will mean that their keywords will not be current and up to date, this will not allow for very good search engine optimisation. </a:t>
          </a:r>
          <a:endParaRPr lang="en-US" dirty="0"/>
        </a:p>
      </dgm:t>
    </dgm:pt>
    <dgm:pt modelId="{DC220151-03E4-4873-9949-91AB4E4C619E}" type="parTrans" cxnId="{63E2D9B1-ACAD-4411-8158-E45292D3F5A8}">
      <dgm:prSet/>
      <dgm:spPr/>
      <dgm:t>
        <a:bodyPr/>
        <a:lstStyle/>
        <a:p>
          <a:endParaRPr lang="en-US"/>
        </a:p>
      </dgm:t>
    </dgm:pt>
    <dgm:pt modelId="{BF26D067-420D-4661-95C4-A9FDDDC5CC61}" type="sibTrans" cxnId="{63E2D9B1-ACAD-4411-8158-E45292D3F5A8}">
      <dgm:prSet/>
      <dgm:spPr/>
      <dgm:t>
        <a:bodyPr/>
        <a:lstStyle/>
        <a:p>
          <a:endParaRPr lang="en-US"/>
        </a:p>
      </dgm:t>
    </dgm:pt>
    <dgm:pt modelId="{230E401F-A8A0-43C0-A674-7BFE368F144C}">
      <dgm:prSet/>
      <dgm:spPr/>
      <dgm:t>
        <a:bodyPr/>
        <a:lstStyle/>
        <a:p>
          <a:r>
            <a:rPr lang="en-GB" dirty="0"/>
            <a:t>There is no link from SWFT website to Facebook page. </a:t>
          </a:r>
          <a:endParaRPr lang="en-US" dirty="0"/>
        </a:p>
      </dgm:t>
    </dgm:pt>
    <dgm:pt modelId="{A95E422D-B52C-4D0B-AA1E-1963ACE9D2B5}" type="parTrans" cxnId="{02BDAFC6-5C1A-4AF8-AE61-99ABE01975DC}">
      <dgm:prSet/>
      <dgm:spPr/>
      <dgm:t>
        <a:bodyPr/>
        <a:lstStyle/>
        <a:p>
          <a:endParaRPr lang="en-US"/>
        </a:p>
      </dgm:t>
    </dgm:pt>
    <dgm:pt modelId="{600B52A2-8F96-49E1-AC5A-D9524A7B4F8B}" type="sibTrans" cxnId="{02BDAFC6-5C1A-4AF8-AE61-99ABE01975DC}">
      <dgm:prSet/>
      <dgm:spPr/>
      <dgm:t>
        <a:bodyPr/>
        <a:lstStyle/>
        <a:p>
          <a:endParaRPr lang="en-US"/>
        </a:p>
      </dgm:t>
    </dgm:pt>
    <dgm:pt modelId="{BAA69CF7-1ECB-4505-B77E-A3061C53711A}">
      <dgm:prSet/>
      <dgm:spPr/>
      <dgm:t>
        <a:bodyPr/>
        <a:lstStyle/>
        <a:p>
          <a:r>
            <a:rPr lang="en-GB"/>
            <a:t>However when asked SWFT do use analytics to monitor their website, as well as their competitors.  </a:t>
          </a:r>
          <a:endParaRPr lang="en-US"/>
        </a:p>
      </dgm:t>
    </dgm:pt>
    <dgm:pt modelId="{B031CB9C-086A-4CCD-AB61-F8FF53012CE2}" type="parTrans" cxnId="{090CF783-7BF9-493A-81EC-5AFBE235C9BE}">
      <dgm:prSet/>
      <dgm:spPr/>
      <dgm:t>
        <a:bodyPr/>
        <a:lstStyle/>
        <a:p>
          <a:endParaRPr lang="en-US"/>
        </a:p>
      </dgm:t>
    </dgm:pt>
    <dgm:pt modelId="{34390C7D-904B-46CA-B052-DCCCD6E229F5}" type="sibTrans" cxnId="{090CF783-7BF9-493A-81EC-5AFBE235C9BE}">
      <dgm:prSet/>
      <dgm:spPr/>
      <dgm:t>
        <a:bodyPr/>
        <a:lstStyle/>
        <a:p>
          <a:endParaRPr lang="en-US"/>
        </a:p>
      </dgm:t>
    </dgm:pt>
    <dgm:pt modelId="{E0889DCC-58F4-49C8-96EC-CD44C21AFDE5}" type="pres">
      <dgm:prSet presAssocID="{2D098BC2-8DD2-45B9-BBFF-394EC78CCD71}" presName="linear" presStyleCnt="0">
        <dgm:presLayoutVars>
          <dgm:animLvl val="lvl"/>
          <dgm:resizeHandles val="exact"/>
        </dgm:presLayoutVars>
      </dgm:prSet>
      <dgm:spPr/>
    </dgm:pt>
    <dgm:pt modelId="{8E3BB3E3-5543-457A-B7C3-2B4593B76398}" type="pres">
      <dgm:prSet presAssocID="{53109DC1-52A9-48B5-BBB0-55A0A73AA7C1}" presName="parentText" presStyleLbl="node1" presStyleIdx="0" presStyleCnt="4">
        <dgm:presLayoutVars>
          <dgm:chMax val="0"/>
          <dgm:bulletEnabled val="1"/>
        </dgm:presLayoutVars>
      </dgm:prSet>
      <dgm:spPr/>
    </dgm:pt>
    <dgm:pt modelId="{AE204E55-37B2-4BB3-8C0F-AAE523FF91C7}" type="pres">
      <dgm:prSet presAssocID="{DACD9E70-F9F1-4119-9CDD-31DEB6EAADA4}" presName="spacer" presStyleCnt="0"/>
      <dgm:spPr/>
    </dgm:pt>
    <dgm:pt modelId="{838073B1-BEF4-4F74-9AE8-87DA85DEA848}" type="pres">
      <dgm:prSet presAssocID="{DC194D82-9E95-4DAF-8219-1A0F280595C6}" presName="parentText" presStyleLbl="node1" presStyleIdx="1" presStyleCnt="4">
        <dgm:presLayoutVars>
          <dgm:chMax val="0"/>
          <dgm:bulletEnabled val="1"/>
        </dgm:presLayoutVars>
      </dgm:prSet>
      <dgm:spPr/>
    </dgm:pt>
    <dgm:pt modelId="{3643C0A2-8EC7-4E4B-AB54-3043BA0BA55D}" type="pres">
      <dgm:prSet presAssocID="{BF26D067-420D-4661-95C4-A9FDDDC5CC61}" presName="spacer" presStyleCnt="0"/>
      <dgm:spPr/>
    </dgm:pt>
    <dgm:pt modelId="{48B37760-E77F-42F8-BC1F-E6100CC30329}" type="pres">
      <dgm:prSet presAssocID="{230E401F-A8A0-43C0-A674-7BFE368F144C}" presName="parentText" presStyleLbl="node1" presStyleIdx="2" presStyleCnt="4">
        <dgm:presLayoutVars>
          <dgm:chMax val="0"/>
          <dgm:bulletEnabled val="1"/>
        </dgm:presLayoutVars>
      </dgm:prSet>
      <dgm:spPr/>
    </dgm:pt>
    <dgm:pt modelId="{E8370C39-21CE-4D32-9897-5A1894A4D993}" type="pres">
      <dgm:prSet presAssocID="{600B52A2-8F96-49E1-AC5A-D9524A7B4F8B}" presName="spacer" presStyleCnt="0"/>
      <dgm:spPr/>
    </dgm:pt>
    <dgm:pt modelId="{78E8BC12-4AF8-48E0-A41C-C27EA52B0808}" type="pres">
      <dgm:prSet presAssocID="{BAA69CF7-1ECB-4505-B77E-A3061C53711A}" presName="parentText" presStyleLbl="node1" presStyleIdx="3" presStyleCnt="4">
        <dgm:presLayoutVars>
          <dgm:chMax val="0"/>
          <dgm:bulletEnabled val="1"/>
        </dgm:presLayoutVars>
      </dgm:prSet>
      <dgm:spPr/>
    </dgm:pt>
  </dgm:ptLst>
  <dgm:cxnLst>
    <dgm:cxn modelId="{55039C22-1BFB-4AAD-BD34-C5D58D4B9F2F}" type="presOf" srcId="{2D098BC2-8DD2-45B9-BBFF-394EC78CCD71}" destId="{E0889DCC-58F4-49C8-96EC-CD44C21AFDE5}" srcOrd="0" destOrd="0" presId="urn:microsoft.com/office/officeart/2005/8/layout/vList2"/>
    <dgm:cxn modelId="{02B60C5C-551F-42FE-9A37-04C3E70BBD6E}" type="presOf" srcId="{230E401F-A8A0-43C0-A674-7BFE368F144C}" destId="{48B37760-E77F-42F8-BC1F-E6100CC30329}" srcOrd="0" destOrd="0" presId="urn:microsoft.com/office/officeart/2005/8/layout/vList2"/>
    <dgm:cxn modelId="{2F395776-50DE-475C-87CC-354CC8E843DD}" type="presOf" srcId="{DC194D82-9E95-4DAF-8219-1A0F280595C6}" destId="{838073B1-BEF4-4F74-9AE8-87DA85DEA848}" srcOrd="0" destOrd="0" presId="urn:microsoft.com/office/officeart/2005/8/layout/vList2"/>
    <dgm:cxn modelId="{090CF783-7BF9-493A-81EC-5AFBE235C9BE}" srcId="{2D098BC2-8DD2-45B9-BBFF-394EC78CCD71}" destId="{BAA69CF7-1ECB-4505-B77E-A3061C53711A}" srcOrd="3" destOrd="0" parTransId="{B031CB9C-086A-4CCD-AB61-F8FF53012CE2}" sibTransId="{34390C7D-904B-46CA-B052-DCCCD6E229F5}"/>
    <dgm:cxn modelId="{F2352185-EFC1-4D6E-BAAB-24D8050251AF}" type="presOf" srcId="{BAA69CF7-1ECB-4505-B77E-A3061C53711A}" destId="{78E8BC12-4AF8-48E0-A41C-C27EA52B0808}" srcOrd="0" destOrd="0" presId="urn:microsoft.com/office/officeart/2005/8/layout/vList2"/>
    <dgm:cxn modelId="{63E2D9B1-ACAD-4411-8158-E45292D3F5A8}" srcId="{2D098BC2-8DD2-45B9-BBFF-394EC78CCD71}" destId="{DC194D82-9E95-4DAF-8219-1A0F280595C6}" srcOrd="1" destOrd="0" parTransId="{DC220151-03E4-4873-9949-91AB4E4C619E}" sibTransId="{BF26D067-420D-4661-95C4-A9FDDDC5CC61}"/>
    <dgm:cxn modelId="{84E537BA-510B-4F6D-B39A-EFA6DCE12796}" type="presOf" srcId="{53109DC1-52A9-48B5-BBB0-55A0A73AA7C1}" destId="{8E3BB3E3-5543-457A-B7C3-2B4593B76398}" srcOrd="0" destOrd="0" presId="urn:microsoft.com/office/officeart/2005/8/layout/vList2"/>
    <dgm:cxn modelId="{02BDAFC6-5C1A-4AF8-AE61-99ABE01975DC}" srcId="{2D098BC2-8DD2-45B9-BBFF-394EC78CCD71}" destId="{230E401F-A8A0-43C0-A674-7BFE368F144C}" srcOrd="2" destOrd="0" parTransId="{A95E422D-B52C-4D0B-AA1E-1963ACE9D2B5}" sibTransId="{600B52A2-8F96-49E1-AC5A-D9524A7B4F8B}"/>
    <dgm:cxn modelId="{CE6A4AE2-82FF-4065-950D-37A210BA1CFB}" srcId="{2D098BC2-8DD2-45B9-BBFF-394EC78CCD71}" destId="{53109DC1-52A9-48B5-BBB0-55A0A73AA7C1}" srcOrd="0" destOrd="0" parTransId="{7093DD10-F261-43F6-80F6-228A7D8C75E1}" sibTransId="{DACD9E70-F9F1-4119-9CDD-31DEB6EAADA4}"/>
    <dgm:cxn modelId="{9553C938-4F58-449E-9705-C91A10C36DA9}" type="presParOf" srcId="{E0889DCC-58F4-49C8-96EC-CD44C21AFDE5}" destId="{8E3BB3E3-5543-457A-B7C3-2B4593B76398}" srcOrd="0" destOrd="0" presId="urn:microsoft.com/office/officeart/2005/8/layout/vList2"/>
    <dgm:cxn modelId="{5AFABB64-F8F2-48DB-9ED6-938FEBE5B52A}" type="presParOf" srcId="{E0889DCC-58F4-49C8-96EC-CD44C21AFDE5}" destId="{AE204E55-37B2-4BB3-8C0F-AAE523FF91C7}" srcOrd="1" destOrd="0" presId="urn:microsoft.com/office/officeart/2005/8/layout/vList2"/>
    <dgm:cxn modelId="{F35A4C9E-B932-408C-A5BE-1D69D342BFFE}" type="presParOf" srcId="{E0889DCC-58F4-49C8-96EC-CD44C21AFDE5}" destId="{838073B1-BEF4-4F74-9AE8-87DA85DEA848}" srcOrd="2" destOrd="0" presId="urn:microsoft.com/office/officeart/2005/8/layout/vList2"/>
    <dgm:cxn modelId="{E337B8B9-780B-4833-BB90-E3BCB432AFB6}" type="presParOf" srcId="{E0889DCC-58F4-49C8-96EC-CD44C21AFDE5}" destId="{3643C0A2-8EC7-4E4B-AB54-3043BA0BA55D}" srcOrd="3" destOrd="0" presId="urn:microsoft.com/office/officeart/2005/8/layout/vList2"/>
    <dgm:cxn modelId="{34B389C0-D509-49F9-BE35-979FCA5A7819}" type="presParOf" srcId="{E0889DCC-58F4-49C8-96EC-CD44C21AFDE5}" destId="{48B37760-E77F-42F8-BC1F-E6100CC30329}" srcOrd="4" destOrd="0" presId="urn:microsoft.com/office/officeart/2005/8/layout/vList2"/>
    <dgm:cxn modelId="{E831667C-EE2C-4086-BDC2-3B1C343FAA98}" type="presParOf" srcId="{E0889DCC-58F4-49C8-96EC-CD44C21AFDE5}" destId="{E8370C39-21CE-4D32-9897-5A1894A4D993}" srcOrd="5" destOrd="0" presId="urn:microsoft.com/office/officeart/2005/8/layout/vList2"/>
    <dgm:cxn modelId="{7778A558-377F-4368-8EC9-18A9067B7B12}" type="presParOf" srcId="{E0889DCC-58F4-49C8-96EC-CD44C21AFDE5}" destId="{78E8BC12-4AF8-48E0-A41C-C27EA52B080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4F9E0-31D3-4973-8B1B-44EE7B021F77}">
      <dsp:nvSpPr>
        <dsp:cNvPr id="0" name=""/>
        <dsp:cNvSpPr/>
      </dsp:nvSpPr>
      <dsp:spPr>
        <a:xfrm>
          <a:off x="0" y="511845"/>
          <a:ext cx="2846069" cy="1807254"/>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82C5FDB-7396-4381-A024-4AF874774D2B}">
      <dsp:nvSpPr>
        <dsp:cNvPr id="0" name=""/>
        <dsp:cNvSpPr/>
      </dsp:nvSpPr>
      <dsp:spPr>
        <a:xfrm>
          <a:off x="316230" y="812264"/>
          <a:ext cx="2846069" cy="1807254"/>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SWIE  </a:t>
          </a:r>
          <a:endParaRPr lang="en-US" sz="3500" kern="1200" dirty="0"/>
        </a:p>
      </dsp:txBody>
      <dsp:txXfrm>
        <a:off x="369163" y="865197"/>
        <a:ext cx="2740203" cy="1701388"/>
      </dsp:txXfrm>
    </dsp:sp>
    <dsp:sp modelId="{1B720B1C-18C8-4DCC-9E28-B5217E9D71AF}">
      <dsp:nvSpPr>
        <dsp:cNvPr id="0" name=""/>
        <dsp:cNvSpPr/>
      </dsp:nvSpPr>
      <dsp:spPr>
        <a:xfrm>
          <a:off x="3478529" y="511845"/>
          <a:ext cx="2846069" cy="1807254"/>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C445315-DF79-4E95-958F-AA2B7506B205}">
      <dsp:nvSpPr>
        <dsp:cNvPr id="0" name=""/>
        <dsp:cNvSpPr/>
      </dsp:nvSpPr>
      <dsp:spPr>
        <a:xfrm>
          <a:off x="3794759" y="812264"/>
          <a:ext cx="2846069" cy="1807254"/>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Unilift </a:t>
          </a:r>
          <a:endParaRPr lang="en-US" sz="3500" kern="1200"/>
        </a:p>
      </dsp:txBody>
      <dsp:txXfrm>
        <a:off x="3847692" y="865197"/>
        <a:ext cx="2740203" cy="1701388"/>
      </dsp:txXfrm>
    </dsp:sp>
    <dsp:sp modelId="{24B074A1-F8D2-43FE-B880-40759C791DF3}">
      <dsp:nvSpPr>
        <dsp:cNvPr id="0" name=""/>
        <dsp:cNvSpPr/>
      </dsp:nvSpPr>
      <dsp:spPr>
        <a:xfrm>
          <a:off x="6957059" y="511845"/>
          <a:ext cx="2846069" cy="1807254"/>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EA6B6CA5-FFB2-49DF-BD50-68A8412E3AE0}">
      <dsp:nvSpPr>
        <dsp:cNvPr id="0" name=""/>
        <dsp:cNvSpPr/>
      </dsp:nvSpPr>
      <dsp:spPr>
        <a:xfrm>
          <a:off x="7273289" y="812264"/>
          <a:ext cx="2846069" cy="1807254"/>
        </a:xfrm>
        <a:prstGeom prst="roundRect">
          <a:avLst>
            <a:gd name="adj" fmla="val 10000"/>
          </a:avLst>
        </a:prstGeom>
        <a:solidFill>
          <a:schemeClr val="lt1">
            <a:alpha val="90000"/>
            <a:hueOff val="0"/>
            <a:satOff val="0"/>
            <a:lumOff val="0"/>
            <a:alphaOff val="0"/>
          </a:schemeClr>
        </a:solidFill>
        <a:ln w="635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Gwent Machine Hire </a:t>
          </a:r>
          <a:endParaRPr lang="en-US" sz="3500" kern="1200" dirty="0"/>
        </a:p>
      </dsp:txBody>
      <dsp:txXfrm>
        <a:off x="7326222" y="865197"/>
        <a:ext cx="2740203" cy="17013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BB2744-2BCA-4B33-90EE-0CCBF91A9F3C}">
      <dsp:nvSpPr>
        <dsp:cNvPr id="0" name=""/>
        <dsp:cNvSpPr/>
      </dsp:nvSpPr>
      <dsp:spPr>
        <a:xfrm>
          <a:off x="0" y="0"/>
          <a:ext cx="8661714" cy="10853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These are direct competitors for SWFT, they are offering the same products, and services, to the same customer base. </a:t>
          </a:r>
          <a:endParaRPr lang="en-US" sz="2000" kern="1200" dirty="0"/>
        </a:p>
      </dsp:txBody>
      <dsp:txXfrm>
        <a:off x="31789" y="31789"/>
        <a:ext cx="7490532" cy="1021775"/>
      </dsp:txXfrm>
    </dsp:sp>
    <dsp:sp modelId="{51E12238-0259-400C-96FA-9220DD42DCA8}">
      <dsp:nvSpPr>
        <dsp:cNvPr id="0" name=""/>
        <dsp:cNvSpPr/>
      </dsp:nvSpPr>
      <dsp:spPr>
        <a:xfrm>
          <a:off x="764268" y="1266245"/>
          <a:ext cx="8661714" cy="10853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SWIE are based in port Talbot, </a:t>
          </a:r>
          <a:r>
            <a:rPr lang="en-GB" sz="2000" kern="1200" dirty="0" err="1"/>
            <a:t>Unilift</a:t>
          </a:r>
          <a:r>
            <a:rPr lang="en-GB" sz="2000" kern="1200" dirty="0"/>
            <a:t> have a base in both Swansea, and Newport, and  Gwent Machine Hire are also based in Newport. </a:t>
          </a:r>
          <a:endParaRPr lang="en-US" sz="2000" kern="1200" dirty="0"/>
        </a:p>
      </dsp:txBody>
      <dsp:txXfrm>
        <a:off x="796057" y="1298034"/>
        <a:ext cx="7128387" cy="1021775"/>
      </dsp:txXfrm>
    </dsp:sp>
    <dsp:sp modelId="{71B42544-5B8B-41A6-9748-C62B7E6111F8}">
      <dsp:nvSpPr>
        <dsp:cNvPr id="0" name=""/>
        <dsp:cNvSpPr/>
      </dsp:nvSpPr>
      <dsp:spPr>
        <a:xfrm>
          <a:off x="1528537" y="2532491"/>
          <a:ext cx="8661714" cy="10853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These organisations are all fighting for the biggest share of the same market, their goals are the same. To posses the biggest market share of their industry. </a:t>
          </a:r>
          <a:endParaRPr lang="en-US" sz="2000" kern="1200" dirty="0"/>
        </a:p>
      </dsp:txBody>
      <dsp:txXfrm>
        <a:off x="1560326" y="2564280"/>
        <a:ext cx="7128387" cy="1021775"/>
      </dsp:txXfrm>
    </dsp:sp>
    <dsp:sp modelId="{8467E448-CA6D-46D5-8036-4DC8194FD2FB}">
      <dsp:nvSpPr>
        <dsp:cNvPr id="0" name=""/>
        <dsp:cNvSpPr/>
      </dsp:nvSpPr>
      <dsp:spPr>
        <a:xfrm>
          <a:off x="7956234" y="823059"/>
          <a:ext cx="705479" cy="70547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114967" y="823059"/>
        <a:ext cx="388013" cy="530873"/>
      </dsp:txXfrm>
    </dsp:sp>
    <dsp:sp modelId="{286023D5-EDA8-4C59-8927-E5FCCC989082}">
      <dsp:nvSpPr>
        <dsp:cNvPr id="0" name=""/>
        <dsp:cNvSpPr/>
      </dsp:nvSpPr>
      <dsp:spPr>
        <a:xfrm>
          <a:off x="8720503" y="2082069"/>
          <a:ext cx="705479" cy="70547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8879236" y="2082069"/>
        <a:ext cx="388013" cy="5308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7BDDB-5D80-4CFF-A08A-7C0F52E82AB4}">
      <dsp:nvSpPr>
        <dsp:cNvPr id="0" name=""/>
        <dsp:cNvSpPr/>
      </dsp:nvSpPr>
      <dsp:spPr>
        <a:xfrm>
          <a:off x="0" y="0"/>
          <a:ext cx="5115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3871AE-02ED-469D-9560-4EAC5965C66C}">
      <dsp:nvSpPr>
        <dsp:cNvPr id="0" name=""/>
        <dsp:cNvSpPr/>
      </dsp:nvSpPr>
      <dsp:spPr>
        <a:xfrm>
          <a:off x="0" y="0"/>
          <a:ext cx="5115491"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Scot JBC self declare themselves as one of the leading JCB dealers in the UK, with seventeen depots across the UK. </a:t>
          </a:r>
          <a:endParaRPr lang="en-US" sz="1900" kern="1200"/>
        </a:p>
      </dsp:txBody>
      <dsp:txXfrm>
        <a:off x="0" y="0"/>
        <a:ext cx="5115491" cy="1236954"/>
      </dsp:txXfrm>
    </dsp:sp>
    <dsp:sp modelId="{DFE1E3A8-C572-42F0-8A85-EEE8EB59F25F}">
      <dsp:nvSpPr>
        <dsp:cNvPr id="0" name=""/>
        <dsp:cNvSpPr/>
      </dsp:nvSpPr>
      <dsp:spPr>
        <a:xfrm>
          <a:off x="0" y="1236954"/>
          <a:ext cx="5115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137569-27A1-4BA0-BDE9-31A7B296FC61}">
      <dsp:nvSpPr>
        <dsp:cNvPr id="0" name=""/>
        <dsp:cNvSpPr/>
      </dsp:nvSpPr>
      <dsp:spPr>
        <a:xfrm>
          <a:off x="0" y="1236954"/>
          <a:ext cx="5115491"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Their growth has allowed them to stretch their product range, which now includes a variety of different JCB machines. </a:t>
          </a:r>
          <a:endParaRPr lang="en-US" sz="1900" kern="1200"/>
        </a:p>
      </dsp:txBody>
      <dsp:txXfrm>
        <a:off x="0" y="1236954"/>
        <a:ext cx="5115491" cy="1236954"/>
      </dsp:txXfrm>
    </dsp:sp>
    <dsp:sp modelId="{EC4AC079-150F-481F-B529-92FE05D60635}">
      <dsp:nvSpPr>
        <dsp:cNvPr id="0" name=""/>
        <dsp:cNvSpPr/>
      </dsp:nvSpPr>
      <dsp:spPr>
        <a:xfrm>
          <a:off x="0" y="2473908"/>
          <a:ext cx="5115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76E88-249C-4938-B88B-5CD8961CC089}">
      <dsp:nvSpPr>
        <dsp:cNvPr id="0" name=""/>
        <dsp:cNvSpPr/>
      </dsp:nvSpPr>
      <dsp:spPr>
        <a:xfrm>
          <a:off x="0" y="2473909"/>
          <a:ext cx="5115491"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They optimise the use of all social media platforms, including twitter, Instagram, and Facebook. This includes a massive ten and a half thousand Facebook likes. </a:t>
          </a:r>
          <a:endParaRPr lang="en-US" sz="1900" kern="1200"/>
        </a:p>
      </dsp:txBody>
      <dsp:txXfrm>
        <a:off x="0" y="2473909"/>
        <a:ext cx="5115491" cy="1236954"/>
      </dsp:txXfrm>
    </dsp:sp>
    <dsp:sp modelId="{71FC2387-B15D-49AF-8EDB-3F2703AD180C}">
      <dsp:nvSpPr>
        <dsp:cNvPr id="0" name=""/>
        <dsp:cNvSpPr/>
      </dsp:nvSpPr>
      <dsp:spPr>
        <a:xfrm>
          <a:off x="0" y="3710863"/>
          <a:ext cx="5115491"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3CF19F-EB5D-4DCD-8616-56DED75625F6}">
      <dsp:nvSpPr>
        <dsp:cNvPr id="0" name=""/>
        <dsp:cNvSpPr/>
      </dsp:nvSpPr>
      <dsp:spPr>
        <a:xfrm>
          <a:off x="0" y="3710863"/>
          <a:ext cx="5115491" cy="12369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Scot JCB utilise their social media pages to advertise their other products, such as JCB clothing, tyres/tyre chains, machine oil’s, etc. </a:t>
          </a:r>
          <a:endParaRPr lang="en-US" sz="1900" kern="1200"/>
        </a:p>
      </dsp:txBody>
      <dsp:txXfrm>
        <a:off x="0" y="3710863"/>
        <a:ext cx="5115491" cy="1236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2AA155-F26D-448C-BFF6-924440402C8C}">
      <dsp:nvSpPr>
        <dsp:cNvPr id="0" name=""/>
        <dsp:cNvSpPr/>
      </dsp:nvSpPr>
      <dsp:spPr>
        <a:xfrm>
          <a:off x="483433" y="3690"/>
          <a:ext cx="5206206" cy="312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Strengths </a:t>
          </a:r>
        </a:p>
        <a:p>
          <a:pPr marL="0" lvl="0" indent="0" algn="l" defTabSz="933450">
            <a:lnSpc>
              <a:spcPct val="90000"/>
            </a:lnSpc>
            <a:spcBef>
              <a:spcPct val="0"/>
            </a:spcBef>
            <a:spcAft>
              <a:spcPct val="35000"/>
            </a:spcAft>
            <a:buNone/>
          </a:pPr>
          <a:r>
            <a:rPr lang="en-GB" sz="2100" kern="1200" dirty="0"/>
            <a:t>-  Strong brand reputation for their industry. </a:t>
          </a:r>
        </a:p>
        <a:p>
          <a:pPr marL="0" lvl="0" indent="0" algn="l" defTabSz="933450">
            <a:lnSpc>
              <a:spcPct val="90000"/>
            </a:lnSpc>
            <a:spcBef>
              <a:spcPct val="0"/>
            </a:spcBef>
            <a:spcAft>
              <a:spcPct val="35000"/>
            </a:spcAft>
            <a:buNone/>
          </a:pPr>
          <a:r>
            <a:rPr lang="en-GB" sz="2100" kern="1200" dirty="0"/>
            <a:t>-  long serving dedicated employees,      including family members with an interest in the business. </a:t>
          </a:r>
          <a:endParaRPr lang="en-US" sz="2100" kern="1200" dirty="0"/>
        </a:p>
      </dsp:txBody>
      <dsp:txXfrm>
        <a:off x="483433" y="3690"/>
        <a:ext cx="5206206" cy="3123723"/>
      </dsp:txXfrm>
    </dsp:sp>
    <dsp:sp modelId="{AEEF7A06-4526-43A5-8669-CE71D4973430}">
      <dsp:nvSpPr>
        <dsp:cNvPr id="0" name=""/>
        <dsp:cNvSpPr/>
      </dsp:nvSpPr>
      <dsp:spPr>
        <a:xfrm>
          <a:off x="6210260" y="3690"/>
          <a:ext cx="5206206" cy="312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Weaknesses </a:t>
          </a:r>
        </a:p>
        <a:p>
          <a:pPr marL="0" lvl="0" indent="0" algn="l" defTabSz="933450">
            <a:lnSpc>
              <a:spcPct val="90000"/>
            </a:lnSpc>
            <a:spcBef>
              <a:spcPct val="0"/>
            </a:spcBef>
            <a:spcAft>
              <a:spcPct val="35000"/>
            </a:spcAft>
            <a:buNone/>
          </a:pPr>
          <a:r>
            <a:rPr lang="en-GB" sz="2100" b="0" kern="1200" dirty="0"/>
            <a:t>-  Lack of new staff, particularly within management. Creating limited innovative marketing content. </a:t>
          </a:r>
        </a:p>
        <a:p>
          <a:pPr marL="0" lvl="0" indent="0" algn="l" defTabSz="933450">
            <a:lnSpc>
              <a:spcPct val="90000"/>
            </a:lnSpc>
            <a:spcBef>
              <a:spcPct val="0"/>
            </a:spcBef>
            <a:spcAft>
              <a:spcPct val="35000"/>
            </a:spcAft>
            <a:buNone/>
          </a:pPr>
          <a:r>
            <a:rPr lang="en-GB" sz="2100" b="0" kern="1200" dirty="0"/>
            <a:t>-  Risk of not keeping up with competitors, in the growing digital world. </a:t>
          </a:r>
        </a:p>
      </dsp:txBody>
      <dsp:txXfrm>
        <a:off x="6210260" y="3690"/>
        <a:ext cx="5206206" cy="3123723"/>
      </dsp:txXfrm>
    </dsp:sp>
    <dsp:sp modelId="{FFB6C0E5-8EC5-4A8B-8C22-62D58708315B}">
      <dsp:nvSpPr>
        <dsp:cNvPr id="0" name=""/>
        <dsp:cNvSpPr/>
      </dsp:nvSpPr>
      <dsp:spPr>
        <a:xfrm>
          <a:off x="483433" y="3648035"/>
          <a:ext cx="5206206" cy="312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Opportunities </a:t>
          </a:r>
        </a:p>
        <a:p>
          <a:pPr marL="0" lvl="0" indent="0" algn="l" defTabSz="933450">
            <a:lnSpc>
              <a:spcPct val="90000"/>
            </a:lnSpc>
            <a:spcBef>
              <a:spcPct val="0"/>
            </a:spcBef>
            <a:spcAft>
              <a:spcPct val="35000"/>
            </a:spcAft>
            <a:buNone/>
          </a:pPr>
          <a:r>
            <a:rPr lang="en-GB" sz="2100" kern="1200" dirty="0"/>
            <a:t>-  Use of social media to help improve brand reputation, platforms such as Facebook, Twitter and LinkedIn can be helpful for the professionals that work within any organisation. </a:t>
          </a:r>
        </a:p>
        <a:p>
          <a:pPr marL="0" lvl="0" indent="0" algn="l" defTabSz="933450">
            <a:lnSpc>
              <a:spcPct val="90000"/>
            </a:lnSpc>
            <a:spcBef>
              <a:spcPct val="0"/>
            </a:spcBef>
            <a:spcAft>
              <a:spcPct val="35000"/>
            </a:spcAft>
            <a:buNone/>
          </a:pPr>
          <a:r>
            <a:rPr lang="en-GB" sz="2100" kern="1200" dirty="0"/>
            <a:t>-  as well as looking into modern technologies such as smart phone apps to ease the hire process. </a:t>
          </a:r>
          <a:endParaRPr lang="en-US" sz="2100" kern="1200" dirty="0"/>
        </a:p>
      </dsp:txBody>
      <dsp:txXfrm>
        <a:off x="483433" y="3648035"/>
        <a:ext cx="5206206" cy="3123723"/>
      </dsp:txXfrm>
    </dsp:sp>
    <dsp:sp modelId="{3CE009B6-5D77-4342-BD4F-6FEA2F6A6A2E}">
      <dsp:nvSpPr>
        <dsp:cNvPr id="0" name=""/>
        <dsp:cNvSpPr/>
      </dsp:nvSpPr>
      <dsp:spPr>
        <a:xfrm>
          <a:off x="6210260" y="3651726"/>
          <a:ext cx="5206206" cy="312372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1" kern="1200" dirty="0"/>
            <a:t>Threats</a:t>
          </a:r>
        </a:p>
        <a:p>
          <a:pPr marL="0" lvl="0" indent="0" algn="l" defTabSz="933450">
            <a:lnSpc>
              <a:spcPct val="90000"/>
            </a:lnSpc>
            <a:spcBef>
              <a:spcPct val="0"/>
            </a:spcBef>
            <a:spcAft>
              <a:spcPct val="35000"/>
            </a:spcAft>
            <a:buNone/>
          </a:pPr>
          <a:r>
            <a:rPr lang="en-GB" sz="2100" kern="1200" dirty="0"/>
            <a:t>-  Any business is at risk to the actions of their competitors but it is crucial for SWFT to maintain their awareness of their competitors due to the amount within a close proximity.</a:t>
          </a:r>
        </a:p>
        <a:p>
          <a:pPr marL="0" lvl="0" indent="0" algn="l" defTabSz="933450">
            <a:lnSpc>
              <a:spcPct val="90000"/>
            </a:lnSpc>
            <a:spcBef>
              <a:spcPct val="0"/>
            </a:spcBef>
            <a:spcAft>
              <a:spcPct val="35000"/>
            </a:spcAft>
            <a:buNone/>
          </a:pPr>
          <a:r>
            <a:rPr lang="en-GB" sz="2100" kern="1200" dirty="0"/>
            <a:t>-   At risk of falling behind their competitors, digitally. </a:t>
          </a:r>
          <a:endParaRPr lang="en-US" sz="2100" kern="1200" dirty="0"/>
        </a:p>
      </dsp:txBody>
      <dsp:txXfrm>
        <a:off x="6210260" y="3651726"/>
        <a:ext cx="5206206" cy="31237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66BEC0-0C50-451F-9D08-048D5DE4BFD0}">
      <dsp:nvSpPr>
        <dsp:cNvPr id="0" name=""/>
        <dsp:cNvSpPr/>
      </dsp:nvSpPr>
      <dsp:spPr>
        <a:xfrm>
          <a:off x="1170740" y="81814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2A2DDB-143C-4CE0-BE8C-169EF5422D93}">
      <dsp:nvSpPr>
        <dsp:cNvPr id="0" name=""/>
        <dsp:cNvSpPr/>
      </dsp:nvSpPr>
      <dsp:spPr>
        <a:xfrm>
          <a:off x="417971" y="2508876"/>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t>Platform Audit </a:t>
          </a:r>
          <a:endParaRPr lang="en-US" sz="3600" kern="1200" dirty="0"/>
        </a:p>
      </dsp:txBody>
      <dsp:txXfrm>
        <a:off x="417971" y="2508876"/>
        <a:ext cx="2889450" cy="720000"/>
      </dsp:txXfrm>
    </dsp:sp>
    <dsp:sp modelId="{F1F4360F-DEB5-489F-981D-3E6CBD6ACEC2}">
      <dsp:nvSpPr>
        <dsp:cNvPr id="0" name=""/>
        <dsp:cNvSpPr/>
      </dsp:nvSpPr>
      <dsp:spPr>
        <a:xfrm>
          <a:off x="4607673" y="8520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82A0BD3-9FA1-4D9D-83E0-F2ED7D4A56CF}">
      <dsp:nvSpPr>
        <dsp:cNvPr id="0" name=""/>
        <dsp:cNvSpPr/>
      </dsp:nvSpPr>
      <dsp:spPr>
        <a:xfrm>
          <a:off x="3813075" y="2508876"/>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Content Audit </a:t>
          </a:r>
          <a:endParaRPr lang="en-US" sz="3600" kern="1200"/>
        </a:p>
      </dsp:txBody>
      <dsp:txXfrm>
        <a:off x="3813075" y="2508876"/>
        <a:ext cx="2889450" cy="720000"/>
      </dsp:txXfrm>
    </dsp:sp>
    <dsp:sp modelId="{E239E4FF-0845-41FA-975F-A958833006DC}">
      <dsp:nvSpPr>
        <dsp:cNvPr id="0" name=""/>
        <dsp:cNvSpPr/>
      </dsp:nvSpPr>
      <dsp:spPr>
        <a:xfrm>
          <a:off x="8002777" y="852097"/>
          <a:ext cx="1300252" cy="1300252"/>
        </a:xfrm>
        <a:prstGeom prst="rect">
          <a:avLst/>
        </a:prstGeom>
        <a:blipFill>
          <a:blip xmlns:r="http://schemas.openxmlformats.org/officeDocument/2006/relationships" r:embed="rId5">
            <a:extLst>
              <a:ext uri="{96DAC541-7B7A-43D3-8B79-37D633B846F1}">
                <asvg:svgBlip xmlns:asvg="http://schemas.microsoft.com/office/drawing/2016/SVG/main" r:embed="rId6"/>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9362EFB-697D-4C22-BA17-E92DEDE6D13A}">
      <dsp:nvSpPr>
        <dsp:cNvPr id="0" name=""/>
        <dsp:cNvSpPr/>
      </dsp:nvSpPr>
      <dsp:spPr>
        <a:xfrm>
          <a:off x="7208178" y="2508876"/>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a:t>SEO Audit </a:t>
          </a:r>
          <a:endParaRPr lang="en-US" sz="3600" kern="1200"/>
        </a:p>
      </dsp:txBody>
      <dsp:txXfrm>
        <a:off x="7208178" y="2508876"/>
        <a:ext cx="288945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EA16D0-C07D-4022-9C68-DBC854DB2EC9}">
      <dsp:nvSpPr>
        <dsp:cNvPr id="0" name=""/>
        <dsp:cNvSpPr/>
      </dsp:nvSpPr>
      <dsp:spPr>
        <a:xfrm>
          <a:off x="0" y="0"/>
          <a:ext cx="8661714" cy="162803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Website </a:t>
          </a:r>
          <a:r>
            <a:rPr lang="en-GB" sz="1900" kern="1200"/>
            <a:t>- Their website Is Informative, it has information on, who they are, what they do, what they sell, how to contact them, as well as a news page.  </a:t>
          </a:r>
          <a:endParaRPr lang="en-US" sz="1900" kern="1200"/>
        </a:p>
      </dsp:txBody>
      <dsp:txXfrm>
        <a:off x="47683" y="47683"/>
        <a:ext cx="6979018" cy="1532664"/>
      </dsp:txXfrm>
    </dsp:sp>
    <dsp:sp modelId="{A5949ED0-5FA6-4B4C-9437-BCC1123ABE16}">
      <dsp:nvSpPr>
        <dsp:cNvPr id="0" name=""/>
        <dsp:cNvSpPr/>
      </dsp:nvSpPr>
      <dsp:spPr>
        <a:xfrm>
          <a:off x="1528537" y="1989814"/>
          <a:ext cx="8661714" cy="1628030"/>
        </a:xfrm>
        <a:prstGeom prst="roundRect">
          <a:avLst>
            <a:gd name="adj" fmla="val 10000"/>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Facebook </a:t>
          </a:r>
          <a:r>
            <a:rPr lang="en-GB" sz="1900" kern="1200" dirty="0"/>
            <a:t>– Their current Facebook presence is split between a Facebook page, and a friends account, the latter should no longer be in use. There is only vague information on who SWFT are, what they do, and where they are, on Facebook. </a:t>
          </a:r>
          <a:endParaRPr lang="en-US" sz="1900" kern="1200" dirty="0"/>
        </a:p>
      </dsp:txBody>
      <dsp:txXfrm>
        <a:off x="1576220" y="2037497"/>
        <a:ext cx="5979590" cy="1532664"/>
      </dsp:txXfrm>
    </dsp:sp>
    <dsp:sp modelId="{105BB1B6-0BF5-413A-99D6-246A3C98F054}">
      <dsp:nvSpPr>
        <dsp:cNvPr id="0" name=""/>
        <dsp:cNvSpPr/>
      </dsp:nvSpPr>
      <dsp:spPr>
        <a:xfrm>
          <a:off x="7603494" y="1279812"/>
          <a:ext cx="1058219" cy="1058219"/>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41593" y="1279812"/>
        <a:ext cx="582021" cy="796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5601DF-6F67-4010-B550-A8C060C41A90}">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30000" dirty="0"/>
            <a:t>Posts on both platforms appear to have  taken a recent decline, having not posted since February 8th. </a:t>
          </a:r>
          <a:endParaRPr lang="en-US" sz="2100" kern="1200" dirty="0"/>
        </a:p>
      </dsp:txBody>
      <dsp:txXfrm>
        <a:off x="0" y="39687"/>
        <a:ext cx="3286125" cy="1971675"/>
      </dsp:txXfrm>
    </dsp:sp>
    <dsp:sp modelId="{87C71CE0-7DF1-4B1A-8158-1A15F30C1B8D}">
      <dsp:nvSpPr>
        <dsp:cNvPr id="0" name=""/>
        <dsp:cNvSpPr/>
      </dsp:nvSpPr>
      <dsp:spPr>
        <a:xfrm>
          <a:off x="3614737" y="39687"/>
          <a:ext cx="3286125" cy="1971675"/>
        </a:xfrm>
        <a:prstGeom prst="rect">
          <a:avLst/>
        </a:prstGeom>
        <a:solidFill>
          <a:schemeClr val="accent2">
            <a:hueOff val="-167625"/>
            <a:satOff val="-1932"/>
            <a:lumOff val="4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30000"/>
            <a:t>Prior to this decline, posts were still a little sparse, with posts gravitating around events SWFT were/are participating in. </a:t>
          </a:r>
          <a:endParaRPr lang="en-US" sz="2100" kern="1200"/>
        </a:p>
      </dsp:txBody>
      <dsp:txXfrm>
        <a:off x="3614737" y="39687"/>
        <a:ext cx="3286125" cy="1971675"/>
      </dsp:txXfrm>
    </dsp:sp>
    <dsp:sp modelId="{275F52E2-CCB0-4F24-911B-AE1626BBEED5}">
      <dsp:nvSpPr>
        <dsp:cNvPr id="0" name=""/>
        <dsp:cNvSpPr/>
      </dsp:nvSpPr>
      <dsp:spPr>
        <a:xfrm>
          <a:off x="7229475" y="39687"/>
          <a:ext cx="3286125" cy="1971675"/>
        </a:xfrm>
        <a:prstGeom prst="rect">
          <a:avLst/>
        </a:prstGeom>
        <a:solidFill>
          <a:schemeClr val="accent2">
            <a:hueOff val="-335249"/>
            <a:satOff val="-3863"/>
            <a:lumOff val="8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30000"/>
            <a:t>While the posts are clearly trying to be engaging, they lack innovation and edge, they certainly are not at the forefront of digital marketing, even within their industry. </a:t>
          </a:r>
          <a:endParaRPr lang="en-US" sz="2100" kern="1200"/>
        </a:p>
      </dsp:txBody>
      <dsp:txXfrm>
        <a:off x="7229475" y="39687"/>
        <a:ext cx="3286125" cy="1971675"/>
      </dsp:txXfrm>
    </dsp:sp>
    <dsp:sp modelId="{E070943C-07C0-44F8-803D-D35E3A56D357}">
      <dsp:nvSpPr>
        <dsp:cNvPr id="0" name=""/>
        <dsp:cNvSpPr/>
      </dsp:nvSpPr>
      <dsp:spPr>
        <a:xfrm>
          <a:off x="0" y="2339975"/>
          <a:ext cx="3286125" cy="1971675"/>
        </a:xfrm>
        <a:prstGeom prst="rect">
          <a:avLst/>
        </a:prstGeom>
        <a:solidFill>
          <a:schemeClr val="accent2">
            <a:hueOff val="-502874"/>
            <a:satOff val="-5795"/>
            <a:lumOff val="12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30000"/>
            <a:t>There is also no evidence of shared content, they are not taking advantage of the cutting edge content created by both JCB and Caterpillar, that they could share on their pages. </a:t>
          </a:r>
          <a:endParaRPr lang="en-US" sz="2100" kern="1200"/>
        </a:p>
      </dsp:txBody>
      <dsp:txXfrm>
        <a:off x="0" y="2339975"/>
        <a:ext cx="3286125" cy="1971675"/>
      </dsp:txXfrm>
    </dsp:sp>
    <dsp:sp modelId="{4C24593B-84AF-4D5C-88FD-5C9ABF01D484}">
      <dsp:nvSpPr>
        <dsp:cNvPr id="0" name=""/>
        <dsp:cNvSpPr/>
      </dsp:nvSpPr>
      <dsp:spPr>
        <a:xfrm>
          <a:off x="3614737" y="2339975"/>
          <a:ext cx="3286125" cy="1971675"/>
        </a:xfrm>
        <a:prstGeom prst="rect">
          <a:avLst/>
        </a:prstGeom>
        <a:solidFill>
          <a:schemeClr val="accent2">
            <a:hueOff val="-670499"/>
            <a:satOff val="-7726"/>
            <a:lumOff val="17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30000"/>
            <a:t>Both platforms could do with more user friendly content, the website is not difficult to navigate, however, appears dated and could use an update to make it more aesthetically pleasing. </a:t>
          </a:r>
          <a:endParaRPr lang="en-US" sz="2100" kern="1200"/>
        </a:p>
      </dsp:txBody>
      <dsp:txXfrm>
        <a:off x="3614737" y="2339975"/>
        <a:ext cx="3286125" cy="1971675"/>
      </dsp:txXfrm>
    </dsp:sp>
    <dsp:sp modelId="{0FE1B425-FEE6-498C-B3FD-1BD2379C6403}">
      <dsp:nvSpPr>
        <dsp:cNvPr id="0" name=""/>
        <dsp:cNvSpPr/>
      </dsp:nvSpPr>
      <dsp:spPr>
        <a:xfrm>
          <a:off x="7229475" y="2339975"/>
          <a:ext cx="3286125" cy="1971675"/>
        </a:xfrm>
        <a:prstGeom prst="rect">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30000"/>
            <a:t>There does not seem to be any evidence to suggest the use of tools to scheduled posts, there is a lack of consistency across both platforms, in terms of type of content as well as the regularity of posts. </a:t>
          </a:r>
          <a:endParaRPr lang="en-US" sz="2100" kern="1200"/>
        </a:p>
      </dsp:txBody>
      <dsp:txXfrm>
        <a:off x="7229475" y="2339975"/>
        <a:ext cx="3286125" cy="19716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3BB3E3-5543-457A-B7C3-2B4593B76398}">
      <dsp:nvSpPr>
        <dsp:cNvPr id="0" name=""/>
        <dsp:cNvSpPr/>
      </dsp:nvSpPr>
      <dsp:spPr>
        <a:xfrm>
          <a:off x="0" y="3969"/>
          <a:ext cx="10515600" cy="104480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When Searched for by name, SWFT come up second in the un paid for search results. When searched for by fork life or machine hire they do not make the first page of results. This is also the case if Searched for by machine or forklift hire in south wales. </a:t>
          </a:r>
          <a:endParaRPr lang="en-US" sz="1900" kern="1200" dirty="0"/>
        </a:p>
      </dsp:txBody>
      <dsp:txXfrm>
        <a:off x="51003" y="54972"/>
        <a:ext cx="10413594" cy="942803"/>
      </dsp:txXfrm>
    </dsp:sp>
    <dsp:sp modelId="{838073B1-BEF4-4F74-9AE8-87DA85DEA848}">
      <dsp:nvSpPr>
        <dsp:cNvPr id="0" name=""/>
        <dsp:cNvSpPr/>
      </dsp:nvSpPr>
      <dsp:spPr>
        <a:xfrm>
          <a:off x="0" y="1103499"/>
          <a:ext cx="10515600" cy="1044809"/>
        </a:xfrm>
        <a:prstGeom prst="roundRect">
          <a:avLst/>
        </a:prstGeom>
        <a:solidFill>
          <a:schemeClr val="accent2">
            <a:hueOff val="-279374"/>
            <a:satOff val="-3219"/>
            <a:lumOff val="72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Lack of up to date content, will mean that their keywords will not be current and up to date, this will not allow for very good search engine optimisation. </a:t>
          </a:r>
          <a:endParaRPr lang="en-US" sz="1900" kern="1200" dirty="0"/>
        </a:p>
      </dsp:txBody>
      <dsp:txXfrm>
        <a:off x="51003" y="1154502"/>
        <a:ext cx="10413594" cy="942803"/>
      </dsp:txXfrm>
    </dsp:sp>
    <dsp:sp modelId="{48B37760-E77F-42F8-BC1F-E6100CC30329}">
      <dsp:nvSpPr>
        <dsp:cNvPr id="0" name=""/>
        <dsp:cNvSpPr/>
      </dsp:nvSpPr>
      <dsp:spPr>
        <a:xfrm>
          <a:off x="0" y="2203029"/>
          <a:ext cx="10515600" cy="1044809"/>
        </a:xfrm>
        <a:prstGeom prst="roundRect">
          <a:avLst/>
        </a:prstGeom>
        <a:solidFill>
          <a:schemeClr val="accent2">
            <a:hueOff val="-558749"/>
            <a:satOff val="-6439"/>
            <a:lumOff val="14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There is no link from SWFT website to Facebook page. </a:t>
          </a:r>
          <a:endParaRPr lang="en-US" sz="1900" kern="1200" dirty="0"/>
        </a:p>
      </dsp:txBody>
      <dsp:txXfrm>
        <a:off x="51003" y="2254032"/>
        <a:ext cx="10413594" cy="942803"/>
      </dsp:txXfrm>
    </dsp:sp>
    <dsp:sp modelId="{78E8BC12-4AF8-48E0-A41C-C27EA52B0808}">
      <dsp:nvSpPr>
        <dsp:cNvPr id="0" name=""/>
        <dsp:cNvSpPr/>
      </dsp:nvSpPr>
      <dsp:spPr>
        <a:xfrm>
          <a:off x="0" y="3302559"/>
          <a:ext cx="10515600" cy="1044809"/>
        </a:xfrm>
        <a:prstGeom prst="roundRect">
          <a:avLst/>
        </a:prstGeom>
        <a:solidFill>
          <a:schemeClr val="accent2">
            <a:hueOff val="-838123"/>
            <a:satOff val="-9658"/>
            <a:lumOff val="21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However when asked SWFT do use analytics to monitor their website, as well as their competitors.  </a:t>
          </a:r>
          <a:endParaRPr lang="en-US" sz="1900" kern="1200"/>
        </a:p>
      </dsp:txBody>
      <dsp:txXfrm>
        <a:off x="51003" y="3353562"/>
        <a:ext cx="10413594" cy="942803"/>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86013-2E5B-4B27-8799-B81BC2DD82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FB13C9-DBDC-4091-803A-3723D49120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2D84D4-E206-4F45-89E5-26F1A2DDA5AC}"/>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5" name="Footer Placeholder 4">
            <a:extLst>
              <a:ext uri="{FF2B5EF4-FFF2-40B4-BE49-F238E27FC236}">
                <a16:creationId xmlns:a16="http://schemas.microsoft.com/office/drawing/2014/main" id="{58682F58-AC33-4312-80AE-A9AD742A1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00B004-5502-404C-9224-F3905E5B04D8}"/>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273996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F47E2-297F-4118-A72E-3C5C837746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E0FDE0-77FF-40E3-A273-CF403CB3DAA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ABCA78-7453-4F77-B071-4CABC1A5DDB6}"/>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5" name="Footer Placeholder 4">
            <a:extLst>
              <a:ext uri="{FF2B5EF4-FFF2-40B4-BE49-F238E27FC236}">
                <a16:creationId xmlns:a16="http://schemas.microsoft.com/office/drawing/2014/main" id="{654C0F3A-1A00-4AD7-8A51-FA5CB05968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341285-FC1B-45F3-9699-905B3AC6C275}"/>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3520543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7A262-1007-4F97-B23F-BECB79FD421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C84C3B-EFE2-4767-A637-0A57AFBFCB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2DD2D0F-C282-4F4E-8344-CF748C674F73}"/>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5" name="Footer Placeholder 4">
            <a:extLst>
              <a:ext uri="{FF2B5EF4-FFF2-40B4-BE49-F238E27FC236}">
                <a16:creationId xmlns:a16="http://schemas.microsoft.com/office/drawing/2014/main" id="{DAD77563-8778-4D05-AE08-4186662766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3831D-1F45-4D4D-A012-0AC53EFB4493}"/>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143676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B9725-FE1D-43EC-A011-9302D51754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2E3E18-1B2C-4F79-B6B2-4D4A2D23560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53D065-B397-4D49-9467-CE3788EBFD0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D012127-DF6E-4D58-B1A6-76A667375EBF}"/>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6" name="Footer Placeholder 5">
            <a:extLst>
              <a:ext uri="{FF2B5EF4-FFF2-40B4-BE49-F238E27FC236}">
                <a16:creationId xmlns:a16="http://schemas.microsoft.com/office/drawing/2014/main" id="{9E2214AA-FECA-4221-A73E-0090E63C6D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22A3EF-1668-4E45-990E-03E51069DF17}"/>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691401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012B2-1336-4B2E-B3AE-C80D2D72F94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39D732-FFB0-4D87-ABC5-AFA0903824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21227838-38D9-474E-81B2-505213892FA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AA6847C-7B2A-4F5A-8F47-A47EE6B450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B678EC7-CB1F-4921-B146-D154A5E4C33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F193E2-E050-4B52-AE65-E8E59B0F97AE}"/>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8" name="Footer Placeholder 7">
            <a:extLst>
              <a:ext uri="{FF2B5EF4-FFF2-40B4-BE49-F238E27FC236}">
                <a16:creationId xmlns:a16="http://schemas.microsoft.com/office/drawing/2014/main" id="{2FE07A3B-D9F5-4864-B604-7FEF6F6E5F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963620-CB40-4433-A2CF-1FB1A3293287}"/>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2288340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8611-DD2C-4FA3-9B37-4C8B70A310C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4B715D-8941-4EA1-861C-60B2626253B2}"/>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4" name="Footer Placeholder 3">
            <a:extLst>
              <a:ext uri="{FF2B5EF4-FFF2-40B4-BE49-F238E27FC236}">
                <a16:creationId xmlns:a16="http://schemas.microsoft.com/office/drawing/2014/main" id="{B94B4BC1-6E90-42ED-A61C-4D1FD8F0A2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105FAF2-9A9F-42AD-AC70-3C73CA6E3614}"/>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3828794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4AB7D4-4B46-4273-BA30-D9BA4E15BD78}"/>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3" name="Footer Placeholder 2">
            <a:extLst>
              <a:ext uri="{FF2B5EF4-FFF2-40B4-BE49-F238E27FC236}">
                <a16:creationId xmlns:a16="http://schemas.microsoft.com/office/drawing/2014/main" id="{4CC15F72-F2B0-4DCD-A8D9-D70761C4C9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5FC058-3223-4CA9-9134-E7E91BABDC54}"/>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1839366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F233-8950-4BA1-8F5C-DAA9E526B9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4ACC3E-43A4-4085-B9B2-CBD271B9DB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9EEE39-85CB-459B-8326-3AB2DDF480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3BD969F-B05E-406F-B13D-FCD3D696CA2D}"/>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6" name="Footer Placeholder 5">
            <a:extLst>
              <a:ext uri="{FF2B5EF4-FFF2-40B4-BE49-F238E27FC236}">
                <a16:creationId xmlns:a16="http://schemas.microsoft.com/office/drawing/2014/main" id="{0DF9B212-25D7-4660-9BB3-B28B8ACE62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838223-5D41-45A0-A1CB-4A777CEE2142}"/>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1864927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395A0-DF2A-4D1C-B1F2-F8D1EFFEBF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5BEA3C8-8201-470C-A3B9-3809A254731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56112C9-1C43-4DE8-9FDB-84C8332F6E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23C044B-3AA6-4827-BBB7-26642319AFCF}"/>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6" name="Footer Placeholder 5">
            <a:extLst>
              <a:ext uri="{FF2B5EF4-FFF2-40B4-BE49-F238E27FC236}">
                <a16:creationId xmlns:a16="http://schemas.microsoft.com/office/drawing/2014/main" id="{CA6B2637-ED32-45D2-AC3C-5704DBA6B8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10D96-1E48-4B47-AE56-A7FAD4FBB189}"/>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23553060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39578-2E81-4E75-9662-3AA1267B2DC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60C70A-12CD-4ACE-B84D-5F7A1EFFA53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DC9E86-B753-4060-BB96-5DAE5A823912}"/>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5" name="Footer Placeholder 4">
            <a:extLst>
              <a:ext uri="{FF2B5EF4-FFF2-40B4-BE49-F238E27FC236}">
                <a16:creationId xmlns:a16="http://schemas.microsoft.com/office/drawing/2014/main" id="{C20F4B42-151A-4F7B-8299-65B58EC16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6437DA-6F52-44B0-8BF5-C9341FBB2473}"/>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27358724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E2A11D-0B34-4E79-9046-B388C01E31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2A2D5A-3FE2-4468-89DD-21156C692E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A10922-4E14-4DAF-9FFD-1A2561A80C55}"/>
              </a:ext>
            </a:extLst>
          </p:cNvPr>
          <p:cNvSpPr>
            <a:spLocks noGrp="1"/>
          </p:cNvSpPr>
          <p:nvPr>
            <p:ph type="dt" sz="half" idx="10"/>
          </p:nvPr>
        </p:nvSpPr>
        <p:spPr/>
        <p:txBody>
          <a:bodyPr/>
          <a:lstStyle/>
          <a:p>
            <a:fld id="{2555AB5D-9AA1-476D-8AC8-AB85032598A9}" type="datetimeFigureOut">
              <a:rPr lang="en-GB" smtClean="0"/>
              <a:t>08/04/2019</a:t>
            </a:fld>
            <a:endParaRPr lang="en-GB"/>
          </a:p>
        </p:txBody>
      </p:sp>
      <p:sp>
        <p:nvSpPr>
          <p:cNvPr id="5" name="Footer Placeholder 4">
            <a:extLst>
              <a:ext uri="{FF2B5EF4-FFF2-40B4-BE49-F238E27FC236}">
                <a16:creationId xmlns:a16="http://schemas.microsoft.com/office/drawing/2014/main" id="{A9E7E190-2724-46DF-97E6-D94E4686CC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CD9FEE-1FBF-4F44-B1DD-FB95FE1F02C6}"/>
              </a:ext>
            </a:extLst>
          </p:cNvPr>
          <p:cNvSpPr>
            <a:spLocks noGrp="1"/>
          </p:cNvSpPr>
          <p:nvPr>
            <p:ph type="sldNum" sz="quarter" idx="12"/>
          </p:nvPr>
        </p:nvSpPr>
        <p:spPr/>
        <p:txBody>
          <a:bodyPr/>
          <a:lstStyle/>
          <a:p>
            <a:fld id="{EAF357F8-5154-48FD-B3EE-7E9B03BCBACB}" type="slidenum">
              <a:rPr lang="en-GB" smtClean="0"/>
              <a:t>‹#›</a:t>
            </a:fld>
            <a:endParaRPr lang="en-GB"/>
          </a:p>
        </p:txBody>
      </p:sp>
    </p:spTree>
    <p:extLst>
      <p:ext uri="{BB962C8B-B14F-4D97-AF65-F5344CB8AC3E}">
        <p14:creationId xmlns:p14="http://schemas.microsoft.com/office/powerpoint/2010/main" val="247210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EA8365B-74A5-47B3-898F-C31CE022D8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ECF1BE-7263-4CCC-9036-4D2C081296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6F069A-5111-462B-8E35-BF5EB4D278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55AB5D-9AA1-476D-8AC8-AB85032598A9}" type="datetimeFigureOut">
              <a:rPr lang="en-GB" smtClean="0"/>
              <a:t>08/04/2019</a:t>
            </a:fld>
            <a:endParaRPr lang="en-GB"/>
          </a:p>
        </p:txBody>
      </p:sp>
      <p:sp>
        <p:nvSpPr>
          <p:cNvPr id="5" name="Footer Placeholder 4">
            <a:extLst>
              <a:ext uri="{FF2B5EF4-FFF2-40B4-BE49-F238E27FC236}">
                <a16:creationId xmlns:a16="http://schemas.microsoft.com/office/drawing/2014/main" id="{96E1AF51-3E14-4150-A374-6A4E9471A0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F5B7EA4-DBFF-4E02-B20C-BD24EAB3020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F357F8-5154-48FD-B3EE-7E9B03BCBACB}" type="slidenum">
              <a:rPr lang="en-GB" smtClean="0"/>
              <a:t>‹#›</a:t>
            </a:fld>
            <a:endParaRPr lang="en-GB"/>
          </a:p>
        </p:txBody>
      </p:sp>
    </p:spTree>
    <p:extLst>
      <p:ext uri="{BB962C8B-B14F-4D97-AF65-F5344CB8AC3E}">
        <p14:creationId xmlns:p14="http://schemas.microsoft.com/office/powerpoint/2010/main" val="6298652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1" name="Rectangle 100">
            <a:extLst>
              <a:ext uri="{FF2B5EF4-FFF2-40B4-BE49-F238E27FC236}">
                <a16:creationId xmlns:a16="http://schemas.microsoft.com/office/drawing/2014/main" id="{8CF5712B-BD67-4161-B14B-39305B414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 name="Group 102">
            <a:extLst>
              <a:ext uri="{FF2B5EF4-FFF2-40B4-BE49-F238E27FC236}">
                <a16:creationId xmlns:a16="http://schemas.microsoft.com/office/drawing/2014/main" id="{029BEE5B-DF13-4270-850B-9FA09569C3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4" name="Freeform 5">
              <a:extLst>
                <a:ext uri="{FF2B5EF4-FFF2-40B4-BE49-F238E27FC236}">
                  <a16:creationId xmlns:a16="http://schemas.microsoft.com/office/drawing/2014/main" id="{1626EDC0-409A-47E2-8709-8748240A0C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6">
              <a:extLst>
                <a:ext uri="{FF2B5EF4-FFF2-40B4-BE49-F238E27FC236}">
                  <a16:creationId xmlns:a16="http://schemas.microsoft.com/office/drawing/2014/main" id="{65F78CAD-5F1E-4C27-823E-3ED2DE7FC8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7">
              <a:extLst>
                <a:ext uri="{FF2B5EF4-FFF2-40B4-BE49-F238E27FC236}">
                  <a16:creationId xmlns:a16="http://schemas.microsoft.com/office/drawing/2014/main" id="{E02F0A54-F680-4E30-B232-6E654E50A2B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8">
              <a:extLst>
                <a:ext uri="{FF2B5EF4-FFF2-40B4-BE49-F238E27FC236}">
                  <a16:creationId xmlns:a16="http://schemas.microsoft.com/office/drawing/2014/main" id="{B172D1AC-3885-4D81-8E52-0F40B24AFA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9">
              <a:extLst>
                <a:ext uri="{FF2B5EF4-FFF2-40B4-BE49-F238E27FC236}">
                  <a16:creationId xmlns:a16="http://schemas.microsoft.com/office/drawing/2014/main" id="{53B7FF6B-4929-43D6-AA2A-F54696D7CA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0">
              <a:extLst>
                <a:ext uri="{FF2B5EF4-FFF2-40B4-BE49-F238E27FC236}">
                  <a16:creationId xmlns:a16="http://schemas.microsoft.com/office/drawing/2014/main" id="{8F3D6C5F-F6A1-46BD-BC20-1E21510ED7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1">
              <a:extLst>
                <a:ext uri="{FF2B5EF4-FFF2-40B4-BE49-F238E27FC236}">
                  <a16:creationId xmlns:a16="http://schemas.microsoft.com/office/drawing/2014/main" id="{CADE54F0-F247-4265-8511-0FB803DC88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2">
              <a:extLst>
                <a:ext uri="{FF2B5EF4-FFF2-40B4-BE49-F238E27FC236}">
                  <a16:creationId xmlns:a16="http://schemas.microsoft.com/office/drawing/2014/main" id="{CDD43569-ECA0-4790-9B12-B6AEBF455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3">
              <a:extLst>
                <a:ext uri="{FF2B5EF4-FFF2-40B4-BE49-F238E27FC236}">
                  <a16:creationId xmlns:a16="http://schemas.microsoft.com/office/drawing/2014/main" id="{439DDC94-3B1E-4D1F-AB51-6DD97EF44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4">
              <a:extLst>
                <a:ext uri="{FF2B5EF4-FFF2-40B4-BE49-F238E27FC236}">
                  <a16:creationId xmlns:a16="http://schemas.microsoft.com/office/drawing/2014/main" id="{1CB9F6AF-CD2D-471D-A0E9-B9F101E082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5">
              <a:extLst>
                <a:ext uri="{FF2B5EF4-FFF2-40B4-BE49-F238E27FC236}">
                  <a16:creationId xmlns:a16="http://schemas.microsoft.com/office/drawing/2014/main" id="{87D0AC6C-EDFD-47E8-B030-657669ECB6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6">
              <a:extLst>
                <a:ext uri="{FF2B5EF4-FFF2-40B4-BE49-F238E27FC236}">
                  <a16:creationId xmlns:a16="http://schemas.microsoft.com/office/drawing/2014/main" id="{AAF565DD-CA3D-48FB-88F5-F61619AB6E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7">
              <a:extLst>
                <a:ext uri="{FF2B5EF4-FFF2-40B4-BE49-F238E27FC236}">
                  <a16:creationId xmlns:a16="http://schemas.microsoft.com/office/drawing/2014/main" id="{0C816BC2-D476-4084-954C-1F9F2BFDDB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18">
              <a:extLst>
                <a:ext uri="{FF2B5EF4-FFF2-40B4-BE49-F238E27FC236}">
                  <a16:creationId xmlns:a16="http://schemas.microsoft.com/office/drawing/2014/main" id="{E714A844-8CBA-4BBB-B037-A267D5D2BF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9">
              <a:extLst>
                <a:ext uri="{FF2B5EF4-FFF2-40B4-BE49-F238E27FC236}">
                  <a16:creationId xmlns:a16="http://schemas.microsoft.com/office/drawing/2014/main" id="{66B46EA7-C566-4203-922D-1A0A55DF6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0">
              <a:extLst>
                <a:ext uri="{FF2B5EF4-FFF2-40B4-BE49-F238E27FC236}">
                  <a16:creationId xmlns:a16="http://schemas.microsoft.com/office/drawing/2014/main" id="{055A7474-52C5-4EBC-BFD0-4D32F27FF7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1">
              <a:extLst>
                <a:ext uri="{FF2B5EF4-FFF2-40B4-BE49-F238E27FC236}">
                  <a16:creationId xmlns:a16="http://schemas.microsoft.com/office/drawing/2014/main" id="{68FCBE74-2033-49CD-9F97-0886D12696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1" name="Freeform 22">
              <a:extLst>
                <a:ext uri="{FF2B5EF4-FFF2-40B4-BE49-F238E27FC236}">
                  <a16:creationId xmlns:a16="http://schemas.microsoft.com/office/drawing/2014/main" id="{A0726240-57F4-4C55-BCB2-877B412A17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23">
              <a:extLst>
                <a:ext uri="{FF2B5EF4-FFF2-40B4-BE49-F238E27FC236}">
                  <a16:creationId xmlns:a16="http://schemas.microsoft.com/office/drawing/2014/main" id="{88155157-AB7D-48FE-9259-044D8F7E47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24" name="Group 123">
            <a:extLst>
              <a:ext uri="{FF2B5EF4-FFF2-40B4-BE49-F238E27FC236}">
                <a16:creationId xmlns:a16="http://schemas.microsoft.com/office/drawing/2014/main" id="{34737399-EF40-4483-BDC3-A8E5D463F0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3893141"/>
            <a:ext cx="8845667" cy="1771275"/>
            <a:chOff x="1669293" y="3893141"/>
            <a:chExt cx="8845667" cy="1771275"/>
          </a:xfrm>
        </p:grpSpPr>
        <p:sp>
          <p:nvSpPr>
            <p:cNvPr id="125" name="Isosceles Triangle 39">
              <a:extLst>
                <a:ext uri="{FF2B5EF4-FFF2-40B4-BE49-F238E27FC236}">
                  <a16:creationId xmlns:a16="http://schemas.microsoft.com/office/drawing/2014/main" id="{9083067F-FA67-4A91-A30D-8AEFC4B36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Rectangle 125">
              <a:extLst>
                <a:ext uri="{FF2B5EF4-FFF2-40B4-BE49-F238E27FC236}">
                  <a16:creationId xmlns:a16="http://schemas.microsoft.com/office/drawing/2014/main" id="{D96D5977-B62F-4A5C-9A16-5F9E72C2F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3893141"/>
              <a:ext cx="8845667"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BCEFC0B-C54E-4851-ACB6-BBC4C9DE66AB}"/>
              </a:ext>
            </a:extLst>
          </p:cNvPr>
          <p:cNvSpPr>
            <a:spLocks noGrp="1"/>
          </p:cNvSpPr>
          <p:nvPr>
            <p:ph type="ctrTitle"/>
          </p:nvPr>
        </p:nvSpPr>
        <p:spPr>
          <a:xfrm>
            <a:off x="1759236" y="3980237"/>
            <a:ext cx="8672295" cy="727748"/>
          </a:xfrm>
        </p:spPr>
        <p:txBody>
          <a:bodyPr>
            <a:normAutofit/>
          </a:bodyPr>
          <a:lstStyle/>
          <a:p>
            <a:r>
              <a:rPr lang="en-GB" sz="3600">
                <a:solidFill>
                  <a:srgbClr val="FFFFFF"/>
                </a:solidFill>
              </a:rPr>
              <a:t>Business Background </a:t>
            </a:r>
          </a:p>
        </p:txBody>
      </p:sp>
      <p:sp>
        <p:nvSpPr>
          <p:cNvPr id="3" name="Subtitle 2">
            <a:extLst>
              <a:ext uri="{FF2B5EF4-FFF2-40B4-BE49-F238E27FC236}">
                <a16:creationId xmlns:a16="http://schemas.microsoft.com/office/drawing/2014/main" id="{A1F5350A-44FB-45A7-A6AF-6FE559DB2929}"/>
              </a:ext>
            </a:extLst>
          </p:cNvPr>
          <p:cNvSpPr>
            <a:spLocks noGrp="1"/>
          </p:cNvSpPr>
          <p:nvPr>
            <p:ph type="subTitle" idx="1"/>
          </p:nvPr>
        </p:nvSpPr>
        <p:spPr>
          <a:xfrm>
            <a:off x="1759237" y="4707986"/>
            <a:ext cx="8673427" cy="522636"/>
          </a:xfrm>
        </p:spPr>
        <p:txBody>
          <a:bodyPr>
            <a:normAutofit/>
          </a:bodyPr>
          <a:lstStyle/>
          <a:p>
            <a:r>
              <a:rPr lang="en-GB" sz="1600">
                <a:solidFill>
                  <a:srgbClr val="FFFFFF"/>
                </a:solidFill>
              </a:rPr>
              <a:t>Heather Jackson </a:t>
            </a:r>
          </a:p>
        </p:txBody>
      </p:sp>
      <p:sp>
        <p:nvSpPr>
          <p:cNvPr id="128" name="Rectangle 127">
            <a:extLst>
              <a:ext uri="{FF2B5EF4-FFF2-40B4-BE49-F238E27FC236}">
                <a16:creationId xmlns:a16="http://schemas.microsoft.com/office/drawing/2014/main" id="{092CB381-4D9E-4FF9-8B69-2F3D812EB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7138" y="1179555"/>
            <a:ext cx="8846458" cy="2627996"/>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27" name="Graphic 26">
            <a:extLst>
              <a:ext uri="{FF2B5EF4-FFF2-40B4-BE49-F238E27FC236}">
                <a16:creationId xmlns:a16="http://schemas.microsoft.com/office/drawing/2014/main" id="{BCD3908F-1CFD-48F6-B400-FB14D849B74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47411" y="2226975"/>
            <a:ext cx="4266211" cy="533276"/>
          </a:xfrm>
          <a:prstGeom prst="rect">
            <a:avLst/>
          </a:prstGeom>
          <a:ln w="12700">
            <a:noFill/>
          </a:ln>
        </p:spPr>
      </p:pic>
      <p:pic>
        <p:nvPicPr>
          <p:cNvPr id="25" name="Picture 24" descr="A picture containing transport&#10;&#10;Description automatically generated">
            <a:extLst>
              <a:ext uri="{FF2B5EF4-FFF2-40B4-BE49-F238E27FC236}">
                <a16:creationId xmlns:a16="http://schemas.microsoft.com/office/drawing/2014/main" id="{2DE7A972-82AA-4D62-83F5-EFC9457109B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27577" y="1255769"/>
            <a:ext cx="2941701" cy="2475689"/>
          </a:xfrm>
          <a:prstGeom prst="rect">
            <a:avLst/>
          </a:prstGeom>
          <a:ln w="12700">
            <a:noFill/>
          </a:ln>
        </p:spPr>
      </p:pic>
    </p:spTree>
    <p:extLst>
      <p:ext uri="{BB962C8B-B14F-4D97-AF65-F5344CB8AC3E}">
        <p14:creationId xmlns:p14="http://schemas.microsoft.com/office/powerpoint/2010/main" val="31248917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3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3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60C1F3-9B55-47EE-ABA0-7F4DCBEC9818}"/>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b="1" kern="1200" dirty="0">
                <a:solidFill>
                  <a:srgbClr val="FFFFFF"/>
                </a:solidFill>
                <a:latin typeface="+mj-lt"/>
                <a:ea typeface="+mj-ea"/>
                <a:cs typeface="+mj-cs"/>
              </a:rPr>
              <a:t>This Presentation will Be looking at: </a:t>
            </a:r>
          </a:p>
        </p:txBody>
      </p:sp>
      <p:sp>
        <p:nvSpPr>
          <p:cNvPr id="14" name="TextBox 13">
            <a:extLst>
              <a:ext uri="{FF2B5EF4-FFF2-40B4-BE49-F238E27FC236}">
                <a16:creationId xmlns:a16="http://schemas.microsoft.com/office/drawing/2014/main" id="{83E7F7C1-7F69-490B-B184-1A3CEF9B7E7D}"/>
              </a:ext>
            </a:extLst>
          </p:cNvPr>
          <p:cNvSpPr txBox="1"/>
          <p:nvPr/>
        </p:nvSpPr>
        <p:spPr>
          <a:xfrm>
            <a:off x="6090574" y="801866"/>
            <a:ext cx="5306084" cy="5230634"/>
          </a:xfrm>
          <a:prstGeom prst="rect">
            <a:avLst/>
          </a:prstGeom>
        </p:spPr>
        <p:txBody>
          <a:bodyPr vert="horz" lIns="91440" tIns="45720" rIns="91440" bIns="45720" rtlCol="0" anchor="ctr">
            <a:normAutofit/>
          </a:bodyPr>
          <a:lstStyle/>
          <a:p>
            <a:pPr marL="285750" indent="-228600">
              <a:lnSpc>
                <a:spcPct val="90000"/>
              </a:lnSpc>
              <a:spcAft>
                <a:spcPts val="600"/>
              </a:spcAft>
              <a:buFont typeface="Arial" panose="020B0604020202020204" pitchFamily="34" charset="0"/>
              <a:buChar char="•"/>
            </a:pPr>
            <a:r>
              <a:rPr lang="en-US" sz="2400" dirty="0">
                <a:solidFill>
                  <a:srgbClr val="000000"/>
                </a:solidFill>
              </a:rPr>
              <a:t>A Brief Background of the </a:t>
            </a:r>
            <a:r>
              <a:rPr lang="en-GB" sz="2400" dirty="0">
                <a:solidFill>
                  <a:srgbClr val="000000"/>
                </a:solidFill>
              </a:rPr>
              <a:t>organisation</a:t>
            </a:r>
          </a:p>
          <a:p>
            <a:pPr marL="285750" indent="-228600">
              <a:lnSpc>
                <a:spcPct val="90000"/>
              </a:lnSpc>
              <a:spcAft>
                <a:spcPts val="600"/>
              </a:spcAft>
              <a:buFont typeface="Arial" panose="020B0604020202020204" pitchFamily="34" charset="0"/>
              <a:buChar char="•"/>
            </a:pPr>
            <a:r>
              <a:rPr lang="en-US" sz="2400" dirty="0">
                <a:solidFill>
                  <a:srgbClr val="000000"/>
                </a:solidFill>
              </a:rPr>
              <a:t>Who their main competitors are</a:t>
            </a:r>
          </a:p>
          <a:p>
            <a:pPr marL="285750" indent="-228600">
              <a:lnSpc>
                <a:spcPct val="90000"/>
              </a:lnSpc>
              <a:spcAft>
                <a:spcPts val="600"/>
              </a:spcAft>
              <a:buFont typeface="Arial" panose="020B0604020202020204" pitchFamily="34" charset="0"/>
              <a:buChar char="•"/>
            </a:pPr>
            <a:r>
              <a:rPr lang="en-US" sz="2400" dirty="0">
                <a:solidFill>
                  <a:srgbClr val="000000"/>
                </a:solidFill>
              </a:rPr>
              <a:t>Their customer base </a:t>
            </a:r>
          </a:p>
          <a:p>
            <a:pPr marL="285750" indent="-228600">
              <a:lnSpc>
                <a:spcPct val="90000"/>
              </a:lnSpc>
              <a:spcAft>
                <a:spcPts val="600"/>
              </a:spcAft>
              <a:buFont typeface="Arial" panose="020B0604020202020204" pitchFamily="34" charset="0"/>
              <a:buChar char="•"/>
            </a:pPr>
            <a:r>
              <a:rPr lang="en-US" sz="2400" dirty="0">
                <a:solidFill>
                  <a:srgbClr val="000000"/>
                </a:solidFill>
              </a:rPr>
              <a:t>A SWOT analysis </a:t>
            </a:r>
          </a:p>
          <a:p>
            <a:pPr marL="285750" indent="-228600">
              <a:lnSpc>
                <a:spcPct val="90000"/>
              </a:lnSpc>
              <a:spcAft>
                <a:spcPts val="600"/>
              </a:spcAft>
              <a:buFont typeface="Arial" panose="020B0604020202020204" pitchFamily="34" charset="0"/>
              <a:buChar char="•"/>
            </a:pPr>
            <a:r>
              <a:rPr lang="en-US" sz="2400" dirty="0">
                <a:solidFill>
                  <a:srgbClr val="000000"/>
                </a:solidFill>
              </a:rPr>
              <a:t>And Finally a Marketing Audit </a:t>
            </a:r>
          </a:p>
        </p:txBody>
      </p:sp>
    </p:spTree>
    <p:extLst>
      <p:ext uri="{BB962C8B-B14F-4D97-AF65-F5344CB8AC3E}">
        <p14:creationId xmlns:p14="http://schemas.microsoft.com/office/powerpoint/2010/main" val="1021430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4">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4">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006F573-37B8-4071-8929-9DC86FA31982}"/>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The </a:t>
            </a:r>
            <a:r>
              <a:rPr lang="en-GB" sz="6000" kern="1200" dirty="0">
                <a:solidFill>
                  <a:srgbClr val="FFFFFF"/>
                </a:solidFill>
                <a:latin typeface="+mj-lt"/>
                <a:ea typeface="+mj-ea"/>
                <a:cs typeface="+mj-cs"/>
              </a:rPr>
              <a:t>Organisation</a:t>
            </a:r>
          </a:p>
        </p:txBody>
      </p:sp>
    </p:spTree>
    <p:extLst>
      <p:ext uri="{BB962C8B-B14F-4D97-AF65-F5344CB8AC3E}">
        <p14:creationId xmlns:p14="http://schemas.microsoft.com/office/powerpoint/2010/main" val="1009637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grpId="0" nodeType="clickEffect">
                                  <p:stCondLst>
                                    <p:cond delay="0"/>
                                  </p:stCondLst>
                                  <p:iterate type="lt">
                                    <p:tmAbs val="25"/>
                                  </p:iterate>
                                  <p:childTnLst>
                                    <p:set>
                                      <p:cBhvr override="childStyle">
                                        <p:cTn id="6" dur="2000"/>
                                        <p:tgtEl>
                                          <p:spTgt spid="2"/>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3FFFA32-D9F4-4AF9-A025-CD128AC85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57022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2823A416-999C-4FA3-A853-0AE48404B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808676"/>
            <a:ext cx="12192000" cy="3049325"/>
            <a:chOff x="0" y="3808676"/>
            <a:chExt cx="12192000" cy="3049325"/>
          </a:xfrm>
        </p:grpSpPr>
        <p:pic>
          <p:nvPicPr>
            <p:cNvPr id="20" name="Picture 19">
              <a:extLst>
                <a:ext uri="{FF2B5EF4-FFF2-40B4-BE49-F238E27FC236}">
                  <a16:creationId xmlns:a16="http://schemas.microsoft.com/office/drawing/2014/main" id="{9362F656-1A8D-4BA3-BA72-92332E75DB9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808676"/>
              <a:ext cx="12192000" cy="3049325"/>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21" name="Oval 20">
              <a:extLst>
                <a:ext uri="{FF2B5EF4-FFF2-40B4-BE49-F238E27FC236}">
                  <a16:creationId xmlns:a16="http://schemas.microsoft.com/office/drawing/2014/main" id="{9338807D-FB66-4E3A-9CF0-786662C4A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7339" y="5375082"/>
              <a:ext cx="373711" cy="40551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6CE4BC4-7E90-4C65-B179-EE7E48EC7E09}"/>
              </a:ext>
            </a:extLst>
          </p:cNvPr>
          <p:cNvSpPr>
            <a:spLocks noGrp="1"/>
          </p:cNvSpPr>
          <p:nvPr>
            <p:ph type="title"/>
          </p:nvPr>
        </p:nvSpPr>
        <p:spPr>
          <a:xfrm>
            <a:off x="1179226" y="5142008"/>
            <a:ext cx="9833548" cy="1066802"/>
          </a:xfrm>
        </p:spPr>
        <p:txBody>
          <a:bodyPr>
            <a:normAutofit/>
          </a:bodyPr>
          <a:lstStyle/>
          <a:p>
            <a:r>
              <a:rPr lang="en-GB" sz="5400" b="1" dirty="0">
                <a:solidFill>
                  <a:srgbClr val="3F3F3F"/>
                </a:solidFill>
              </a:rPr>
              <a:t>Who are South wales Fork Trucks?</a:t>
            </a:r>
          </a:p>
        </p:txBody>
      </p:sp>
      <p:sp>
        <p:nvSpPr>
          <p:cNvPr id="3" name="Content Placeholder 2">
            <a:extLst>
              <a:ext uri="{FF2B5EF4-FFF2-40B4-BE49-F238E27FC236}">
                <a16:creationId xmlns:a16="http://schemas.microsoft.com/office/drawing/2014/main" id="{5C0174B4-B630-4344-9E94-478158A184E9}"/>
              </a:ext>
            </a:extLst>
          </p:cNvPr>
          <p:cNvSpPr>
            <a:spLocks noGrp="1"/>
          </p:cNvSpPr>
          <p:nvPr>
            <p:ph idx="1"/>
          </p:nvPr>
        </p:nvSpPr>
        <p:spPr>
          <a:xfrm>
            <a:off x="1179226" y="1066072"/>
            <a:ext cx="9833548" cy="3498618"/>
          </a:xfrm>
        </p:spPr>
        <p:txBody>
          <a:bodyPr anchor="ctr">
            <a:normAutofit fontScale="92500" lnSpcReduction="10000"/>
          </a:bodyPr>
          <a:lstStyle/>
          <a:p>
            <a:r>
              <a:rPr lang="en-GB" sz="2400" dirty="0">
                <a:solidFill>
                  <a:srgbClr val="FFFFFF"/>
                </a:solidFill>
              </a:rPr>
              <a:t>South wales fork trucks or SWFT are a small to medium sized enterprise, they  employ roughly 40 individuals. With job rolls that vary between fitters that work on machines,  and office positions, such as sales and accountants. </a:t>
            </a:r>
          </a:p>
          <a:p>
            <a:r>
              <a:rPr lang="en-GB" sz="2400" dirty="0">
                <a:solidFill>
                  <a:srgbClr val="FFFFFF"/>
                </a:solidFill>
              </a:rPr>
              <a:t>Specialising in the sale, and hire of fork lifts, selling both JCB and CATAPILAR machines </a:t>
            </a:r>
          </a:p>
          <a:p>
            <a:r>
              <a:rPr lang="en-GB" sz="2400" dirty="0">
                <a:solidFill>
                  <a:srgbClr val="FFFFFF"/>
                </a:solidFill>
              </a:rPr>
              <a:t> Their mane base is currently in </a:t>
            </a:r>
            <a:r>
              <a:rPr lang="en-GB" sz="2400" dirty="0" err="1">
                <a:solidFill>
                  <a:srgbClr val="FFFFFF"/>
                </a:solidFill>
              </a:rPr>
              <a:t>Crynant</a:t>
            </a:r>
            <a:r>
              <a:rPr lang="en-GB" sz="2400" dirty="0">
                <a:solidFill>
                  <a:srgbClr val="FFFFFF"/>
                </a:solidFill>
              </a:rPr>
              <a:t>, however they are going through an expansion process, and are renovating their new site. This new site is located between </a:t>
            </a:r>
            <a:r>
              <a:rPr lang="en-GB" sz="2400" dirty="0" err="1">
                <a:solidFill>
                  <a:srgbClr val="FFFFFF"/>
                </a:solidFill>
              </a:rPr>
              <a:t>Glyneath</a:t>
            </a:r>
            <a:r>
              <a:rPr lang="en-GB" sz="2400" dirty="0">
                <a:solidFill>
                  <a:srgbClr val="FFFFFF"/>
                </a:solidFill>
              </a:rPr>
              <a:t> and </a:t>
            </a:r>
            <a:r>
              <a:rPr lang="en-GB" sz="2400" dirty="0" err="1">
                <a:solidFill>
                  <a:srgbClr val="FFFFFF"/>
                </a:solidFill>
              </a:rPr>
              <a:t>Resolven</a:t>
            </a:r>
            <a:r>
              <a:rPr lang="en-GB" sz="2400" dirty="0">
                <a:solidFill>
                  <a:srgbClr val="FFFFFF"/>
                </a:solidFill>
              </a:rPr>
              <a:t>. </a:t>
            </a:r>
          </a:p>
          <a:p>
            <a:r>
              <a:rPr lang="en-GB" sz="2400" dirty="0">
                <a:solidFill>
                  <a:srgbClr val="FFFFFF"/>
                </a:solidFill>
              </a:rPr>
              <a:t>SWFT was originally started as a small family business, and has since faced rapid expansion, although the business has since expanded, there is still a large amount of the original morals left. With a close, well functioning team of employees. </a:t>
            </a:r>
          </a:p>
          <a:p>
            <a:endParaRPr lang="en-GB" sz="2400" dirty="0">
              <a:solidFill>
                <a:srgbClr val="FFFFFF"/>
              </a:solidFill>
            </a:endParaRPr>
          </a:p>
          <a:p>
            <a:endParaRPr lang="en-GB" sz="2400" dirty="0">
              <a:solidFill>
                <a:srgbClr val="FFFFFF"/>
              </a:solidFill>
            </a:endParaRPr>
          </a:p>
        </p:txBody>
      </p:sp>
    </p:spTree>
    <p:extLst>
      <p:ext uri="{BB962C8B-B14F-4D97-AF65-F5344CB8AC3E}">
        <p14:creationId xmlns:p14="http://schemas.microsoft.com/office/powerpoint/2010/main" val="1892743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1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1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1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E08D3F6-8CAD-4446-96AC-09690ABE0ABE}"/>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Direct Competitors  </a:t>
            </a:r>
          </a:p>
        </p:txBody>
      </p:sp>
      <p:graphicFrame>
        <p:nvGraphicFramePr>
          <p:cNvPr id="5" name="Content Placeholder 2">
            <a:extLst>
              <a:ext uri="{FF2B5EF4-FFF2-40B4-BE49-F238E27FC236}">
                <a16:creationId xmlns:a16="http://schemas.microsoft.com/office/drawing/2014/main" id="{CE18514B-3C08-43BF-9F80-1090E0278697}"/>
              </a:ext>
            </a:extLst>
          </p:cNvPr>
          <p:cNvGraphicFramePr>
            <a:graphicFrameLocks noGrp="1"/>
          </p:cNvGraphicFramePr>
          <p:nvPr>
            <p:ph idx="1"/>
            <p:extLst>
              <p:ext uri="{D42A27DB-BD31-4B8C-83A1-F6EECF244321}">
                <p14:modId xmlns:p14="http://schemas.microsoft.com/office/powerpoint/2010/main" val="258365868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54307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5C07F-F4B1-4BA5-9566-409F036C67B9}"/>
              </a:ext>
            </a:extLst>
          </p:cNvPr>
          <p:cNvSpPr>
            <a:spLocks noGrp="1"/>
          </p:cNvSpPr>
          <p:nvPr>
            <p:ph type="title"/>
          </p:nvPr>
        </p:nvSpPr>
        <p:spPr>
          <a:xfrm>
            <a:off x="870204" y="606564"/>
            <a:ext cx="10451592" cy="1325563"/>
          </a:xfrm>
        </p:spPr>
        <p:txBody>
          <a:bodyPr anchor="ctr">
            <a:normAutofit/>
          </a:bodyPr>
          <a:lstStyle/>
          <a:p>
            <a:r>
              <a:rPr lang="en-GB"/>
              <a:t>Direct Competitors </a:t>
            </a:r>
          </a:p>
        </p:txBody>
      </p:sp>
      <p:sp>
        <p:nvSpPr>
          <p:cNvPr id="17" name="Rectangle 16">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D4AD177C-88C4-4B44-9B4A-DD6FDF5C662F}"/>
              </a:ext>
            </a:extLst>
          </p:cNvPr>
          <p:cNvGraphicFramePr>
            <a:graphicFrameLocks noGrp="1"/>
          </p:cNvGraphicFramePr>
          <p:nvPr>
            <p:ph idx="1"/>
            <p:extLst>
              <p:ext uri="{D42A27DB-BD31-4B8C-83A1-F6EECF244321}">
                <p14:modId xmlns:p14="http://schemas.microsoft.com/office/powerpoint/2010/main" val="3727030896"/>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002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499AD7B-99D4-4755-8966-F7BA042690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46920"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1A06F89A-489D-4383-94C5-42F7FF2E9A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ACB7EC7-1245-4339-92C3-D0ACD5D7330E}"/>
              </a:ext>
            </a:extLst>
          </p:cNvPr>
          <p:cNvSpPr>
            <a:spLocks noGrp="1"/>
          </p:cNvSpPr>
          <p:nvPr>
            <p:ph type="title"/>
          </p:nvPr>
        </p:nvSpPr>
        <p:spPr>
          <a:xfrm>
            <a:off x="640079" y="2023236"/>
            <a:ext cx="3659777" cy="2820908"/>
          </a:xfrm>
        </p:spPr>
        <p:txBody>
          <a:bodyPr>
            <a:normAutofit/>
          </a:bodyPr>
          <a:lstStyle/>
          <a:p>
            <a:r>
              <a:rPr lang="en-GB" sz="4000" b="1" dirty="0">
                <a:solidFill>
                  <a:srgbClr val="FFFFFF"/>
                </a:solidFill>
              </a:rPr>
              <a:t>Scot JCB </a:t>
            </a:r>
            <a:br>
              <a:rPr lang="en-GB" sz="4000" dirty="0">
                <a:solidFill>
                  <a:srgbClr val="FFFFFF"/>
                </a:solidFill>
              </a:rPr>
            </a:br>
            <a:r>
              <a:rPr lang="en-GB" sz="4000" dirty="0">
                <a:solidFill>
                  <a:srgbClr val="FFFFFF"/>
                </a:solidFill>
              </a:rPr>
              <a:t>The Market Leader </a:t>
            </a:r>
          </a:p>
        </p:txBody>
      </p:sp>
      <p:graphicFrame>
        <p:nvGraphicFramePr>
          <p:cNvPr id="16" name="Content Placeholder 2">
            <a:extLst>
              <a:ext uri="{FF2B5EF4-FFF2-40B4-BE49-F238E27FC236}">
                <a16:creationId xmlns:a16="http://schemas.microsoft.com/office/drawing/2014/main" id="{3F9006E9-57E3-4272-924A-E87C2F7B2E6C}"/>
              </a:ext>
            </a:extLst>
          </p:cNvPr>
          <p:cNvGraphicFramePr>
            <a:graphicFrameLocks noGrp="1"/>
          </p:cNvGraphicFramePr>
          <p:nvPr>
            <p:ph idx="1"/>
            <p:extLst>
              <p:ext uri="{D42A27DB-BD31-4B8C-83A1-F6EECF244321}">
                <p14:modId xmlns:p14="http://schemas.microsoft.com/office/powerpoint/2010/main" val="4010476681"/>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5096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F0970-8729-46F2-B4F7-F5843F49299C}"/>
              </a:ext>
            </a:extLst>
          </p:cNvPr>
          <p:cNvSpPr>
            <a:spLocks noGrp="1"/>
          </p:cNvSpPr>
          <p:nvPr>
            <p:ph type="title"/>
          </p:nvPr>
        </p:nvSpPr>
        <p:spPr>
          <a:xfrm>
            <a:off x="1136428" y="627564"/>
            <a:ext cx="7474172" cy="1325563"/>
          </a:xfrm>
        </p:spPr>
        <p:txBody>
          <a:bodyPr>
            <a:normAutofit/>
          </a:bodyPr>
          <a:lstStyle/>
          <a:p>
            <a:r>
              <a:rPr lang="en-GB"/>
              <a:t>Customer Base </a:t>
            </a:r>
          </a:p>
        </p:txBody>
      </p:sp>
      <p:sp>
        <p:nvSpPr>
          <p:cNvPr id="3" name="Content Placeholder 2">
            <a:extLst>
              <a:ext uri="{FF2B5EF4-FFF2-40B4-BE49-F238E27FC236}">
                <a16:creationId xmlns:a16="http://schemas.microsoft.com/office/drawing/2014/main" id="{F1E22AB1-00E1-4B0D-959A-4EBCC576BF50}"/>
              </a:ext>
            </a:extLst>
          </p:cNvPr>
          <p:cNvSpPr>
            <a:spLocks noGrp="1"/>
          </p:cNvSpPr>
          <p:nvPr>
            <p:ph idx="1"/>
          </p:nvPr>
        </p:nvSpPr>
        <p:spPr>
          <a:xfrm>
            <a:off x="1136429" y="2278173"/>
            <a:ext cx="6467867" cy="3450613"/>
          </a:xfrm>
        </p:spPr>
        <p:txBody>
          <a:bodyPr anchor="ctr">
            <a:normAutofit/>
          </a:bodyPr>
          <a:lstStyle/>
          <a:p>
            <a:r>
              <a:rPr lang="en-GB" sz="1900"/>
              <a:t>SWFT has a very varied customer base, but this can be broken down into two Main sections:</a:t>
            </a:r>
          </a:p>
          <a:p>
            <a:r>
              <a:rPr lang="en-GB" sz="1900"/>
              <a:t>Other organisations that require forklifts to carry out their day to day tasks: anything from an animal feed store that may only require one machine, to a car/parts manufacturer that may require an entire ‘Fleet’ (B2B).</a:t>
            </a:r>
          </a:p>
          <a:p>
            <a:r>
              <a:rPr lang="en-GB" sz="1900"/>
              <a:t>As well as individuals, that may need a forklift for their own use, sometimes temporarily, for example while building work is carried out, or on a more permanent bases (B2C). </a:t>
            </a:r>
          </a:p>
          <a:p>
            <a:r>
              <a:rPr lang="en-GB" sz="1900"/>
              <a:t>Both sections can require both the use of hired forklift, short or long term, as well as the purchase of one. </a:t>
            </a:r>
          </a:p>
        </p:txBody>
      </p:sp>
      <p:sp>
        <p:nvSpPr>
          <p:cNvPr id="29" name="Rectangle 18">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0">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Excavator">
            <a:extLst>
              <a:ext uri="{FF2B5EF4-FFF2-40B4-BE49-F238E27FC236}">
                <a16:creationId xmlns:a16="http://schemas.microsoft.com/office/drawing/2014/main" id="{48307C0D-CCA2-44E4-A53F-895A517C76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8734657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Content Placeholder 2">
            <a:extLst>
              <a:ext uri="{FF2B5EF4-FFF2-40B4-BE49-F238E27FC236}">
                <a16:creationId xmlns:a16="http://schemas.microsoft.com/office/drawing/2014/main" id="{F21A0003-5809-4661-93B1-6BF3AE5DAD44}"/>
              </a:ext>
            </a:extLst>
          </p:cNvPr>
          <p:cNvGraphicFramePr>
            <a:graphicFrameLocks noGrp="1"/>
          </p:cNvGraphicFramePr>
          <p:nvPr>
            <p:ph idx="1"/>
            <p:extLst>
              <p:ext uri="{D42A27DB-BD31-4B8C-83A1-F6EECF244321}">
                <p14:modId xmlns:p14="http://schemas.microsoft.com/office/powerpoint/2010/main" val="2385203056"/>
              </p:ext>
            </p:extLst>
          </p:nvPr>
        </p:nvGraphicFramePr>
        <p:xfrm>
          <a:off x="88900" y="41275"/>
          <a:ext cx="11899900" cy="6775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7366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CC6453-449B-420A-8275-61F273C33B19}"/>
              </a:ext>
            </a:extLst>
          </p:cNvPr>
          <p:cNvSpPr>
            <a:spLocks noGrp="1"/>
          </p:cNvSpPr>
          <p:nvPr>
            <p:ph type="title"/>
          </p:nvPr>
        </p:nvSpPr>
        <p:spPr>
          <a:xfrm>
            <a:off x="838200" y="5529884"/>
            <a:ext cx="7719381" cy="1096331"/>
          </a:xfrm>
        </p:spPr>
        <p:txBody>
          <a:bodyPr>
            <a:normAutofit/>
          </a:bodyPr>
          <a:lstStyle/>
          <a:p>
            <a:r>
              <a:rPr lang="en-GB" dirty="0"/>
              <a:t>Digital Marketing Audit </a:t>
            </a:r>
          </a:p>
        </p:txBody>
      </p:sp>
      <p:sp>
        <p:nvSpPr>
          <p:cNvPr id="19" name="Freeform: Shape 18">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94C9C441-0D9D-44E8-84F9-98DFC26BCF34}"/>
              </a:ext>
            </a:extLst>
          </p:cNvPr>
          <p:cNvGraphicFramePr>
            <a:graphicFrameLocks noGrp="1"/>
          </p:cNvGraphicFramePr>
          <p:nvPr>
            <p:ph idx="1"/>
            <p:extLst>
              <p:ext uri="{D42A27DB-BD31-4B8C-83A1-F6EECF244321}">
                <p14:modId xmlns:p14="http://schemas.microsoft.com/office/powerpoint/2010/main" val="2488784090"/>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0658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CFE69-9264-434E-9815-3B520DF91CDA}"/>
              </a:ext>
            </a:extLst>
          </p:cNvPr>
          <p:cNvSpPr>
            <a:spLocks noGrp="1"/>
          </p:cNvSpPr>
          <p:nvPr>
            <p:ph type="title"/>
          </p:nvPr>
        </p:nvSpPr>
        <p:spPr>
          <a:xfrm>
            <a:off x="870204" y="606564"/>
            <a:ext cx="10451592" cy="1325563"/>
          </a:xfrm>
          <a:prstGeom prst="ellipse">
            <a:avLst/>
          </a:prstGeom>
        </p:spPr>
        <p:txBody>
          <a:bodyPr anchor="ctr">
            <a:normAutofit fontScale="90000"/>
          </a:bodyPr>
          <a:lstStyle/>
          <a:p>
            <a:r>
              <a:rPr lang="en-GB" sz="3200" b="1" dirty="0"/>
              <a:t>Platform Audit </a:t>
            </a:r>
            <a:br>
              <a:rPr lang="en-GB" sz="1100" dirty="0"/>
            </a:br>
            <a:br>
              <a:rPr lang="en-GB" sz="1100" dirty="0"/>
            </a:br>
            <a:r>
              <a:rPr lang="en-GB" sz="1800" dirty="0"/>
              <a:t>SWFT currently only use two digital platforms for their online marketing, the first is their website, the second is Facebook. </a:t>
            </a:r>
            <a:br>
              <a:rPr lang="en-GB" sz="1100" dirty="0"/>
            </a:br>
            <a:endParaRPr lang="en-GB" sz="1100" dirty="0"/>
          </a:p>
        </p:txBody>
      </p:sp>
      <p:sp>
        <p:nvSpPr>
          <p:cNvPr id="13" name="Rectangle 12">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ABA1BA00-9B0B-45A4-91A9-12BE07E3B7EB}"/>
              </a:ext>
            </a:extLst>
          </p:cNvPr>
          <p:cNvGraphicFramePr>
            <a:graphicFrameLocks noGrp="1"/>
          </p:cNvGraphicFramePr>
          <p:nvPr>
            <p:ph idx="1"/>
            <p:extLst>
              <p:ext uri="{D42A27DB-BD31-4B8C-83A1-F6EECF244321}">
                <p14:modId xmlns:p14="http://schemas.microsoft.com/office/powerpoint/2010/main" val="965127412"/>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1316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5BB4E-4F11-40DB-9A46-F67D731323A9}"/>
              </a:ext>
            </a:extLst>
          </p:cNvPr>
          <p:cNvSpPr>
            <a:spLocks noGrp="1"/>
          </p:cNvSpPr>
          <p:nvPr>
            <p:ph type="title"/>
          </p:nvPr>
        </p:nvSpPr>
        <p:spPr>
          <a:xfrm>
            <a:off x="838200" y="365125"/>
            <a:ext cx="10515600" cy="1325563"/>
          </a:xfrm>
        </p:spPr>
        <p:txBody>
          <a:bodyPr>
            <a:normAutofit/>
          </a:bodyPr>
          <a:lstStyle/>
          <a:p>
            <a:r>
              <a:rPr lang="en-GB" sz="2800"/>
              <a:t>Content Audit </a:t>
            </a:r>
            <a:br>
              <a:rPr lang="en-GB" sz="2800"/>
            </a:br>
            <a:r>
              <a:rPr lang="en-GB" sz="2800"/>
              <a:t>This looks at both the news section on the website, and post made on Facebook. </a:t>
            </a:r>
          </a:p>
        </p:txBody>
      </p:sp>
      <p:graphicFrame>
        <p:nvGraphicFramePr>
          <p:cNvPr id="5" name="Content Placeholder 2">
            <a:extLst>
              <a:ext uri="{FF2B5EF4-FFF2-40B4-BE49-F238E27FC236}">
                <a16:creationId xmlns:a16="http://schemas.microsoft.com/office/drawing/2014/main" id="{5FEE90A1-B5A9-4D23-948D-56D8C9281ED8}"/>
              </a:ext>
            </a:extLst>
          </p:cNvPr>
          <p:cNvGraphicFramePr>
            <a:graphicFrameLocks noGrp="1"/>
          </p:cNvGraphicFramePr>
          <p:nvPr>
            <p:ph idx="1"/>
            <p:extLst>
              <p:ext uri="{D42A27DB-BD31-4B8C-83A1-F6EECF244321}">
                <p14:modId xmlns:p14="http://schemas.microsoft.com/office/powerpoint/2010/main" val="30413844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4043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DE154-4A92-4EE9-9E71-6F8151572704}"/>
              </a:ext>
            </a:extLst>
          </p:cNvPr>
          <p:cNvSpPr>
            <a:spLocks noGrp="1"/>
          </p:cNvSpPr>
          <p:nvPr>
            <p:ph type="title"/>
          </p:nvPr>
        </p:nvSpPr>
        <p:spPr>
          <a:xfrm>
            <a:off x="838200" y="365125"/>
            <a:ext cx="10515600" cy="1325563"/>
          </a:xfrm>
        </p:spPr>
        <p:txBody>
          <a:bodyPr>
            <a:normAutofit/>
          </a:bodyPr>
          <a:lstStyle/>
          <a:p>
            <a:r>
              <a:rPr lang="en-GB"/>
              <a:t>SEO Audit</a:t>
            </a:r>
            <a:endParaRPr lang="en-GB" dirty="0"/>
          </a:p>
        </p:txBody>
      </p:sp>
      <p:graphicFrame>
        <p:nvGraphicFramePr>
          <p:cNvPr id="5" name="Content Placeholder 2">
            <a:extLst>
              <a:ext uri="{FF2B5EF4-FFF2-40B4-BE49-F238E27FC236}">
                <a16:creationId xmlns:a16="http://schemas.microsoft.com/office/drawing/2014/main" id="{F86E96B6-206C-4154-B295-02C8D9B684DA}"/>
              </a:ext>
            </a:extLst>
          </p:cNvPr>
          <p:cNvGraphicFramePr>
            <a:graphicFrameLocks noGrp="1"/>
          </p:cNvGraphicFramePr>
          <p:nvPr>
            <p:ph idx="1"/>
            <p:extLst>
              <p:ext uri="{D42A27DB-BD31-4B8C-83A1-F6EECF244321}">
                <p14:modId xmlns:p14="http://schemas.microsoft.com/office/powerpoint/2010/main" val="473657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5139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627C077-5267-4A94-9883-0E26F5908EAC}"/>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Thank You For Listening </a:t>
            </a:r>
          </a:p>
        </p:txBody>
      </p:sp>
      <p:sp>
        <p:nvSpPr>
          <p:cNvPr id="3" name="Content Placeholder 2">
            <a:extLst>
              <a:ext uri="{FF2B5EF4-FFF2-40B4-BE49-F238E27FC236}">
                <a16:creationId xmlns:a16="http://schemas.microsoft.com/office/drawing/2014/main" id="{5EFA6D59-86CC-44FF-BBD7-B279FF91B1E0}"/>
              </a:ext>
            </a:extLst>
          </p:cNvPr>
          <p:cNvSpPr>
            <a:spLocks noGrp="1"/>
          </p:cNvSpPr>
          <p:nvPr>
            <p:ph idx="1"/>
          </p:nvPr>
        </p:nvSpPr>
        <p:spPr>
          <a:xfrm>
            <a:off x="3045368" y="4074718"/>
            <a:ext cx="6105194" cy="682079"/>
          </a:xfrm>
        </p:spPr>
        <p:txBody>
          <a:bodyPr vert="horz" lIns="91440" tIns="45720" rIns="91440" bIns="45720" rtlCol="0">
            <a:normAutofit/>
          </a:bodyPr>
          <a:lstStyle/>
          <a:p>
            <a:pPr marL="0" indent="0" algn="ctr">
              <a:buNone/>
            </a:pPr>
            <a:r>
              <a:rPr lang="en-US" kern="1200" dirty="0">
                <a:solidFill>
                  <a:srgbClr val="FFFFFF"/>
                </a:solidFill>
                <a:latin typeface="+mn-lt"/>
                <a:ea typeface="+mn-ea"/>
                <a:cs typeface="+mn-cs"/>
              </a:rPr>
              <a:t>Please feel free to ask any questions </a:t>
            </a:r>
          </a:p>
        </p:txBody>
      </p:sp>
    </p:spTree>
    <p:extLst>
      <p:ext uri="{BB962C8B-B14F-4D97-AF65-F5344CB8AC3E}">
        <p14:creationId xmlns:p14="http://schemas.microsoft.com/office/powerpoint/2010/main" val="1314621710"/>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37212</TotalTime>
  <Words>1066</Words>
  <Application>Microsoft Office PowerPoint</Application>
  <PresentationFormat>Widescreen</PresentationFormat>
  <Paragraphs>65</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Business Background </vt:lpstr>
      <vt:lpstr>This Presentation will Be looking at: </vt:lpstr>
      <vt:lpstr>The Organisation</vt:lpstr>
      <vt:lpstr>Who are South wales Fork Trucks?</vt:lpstr>
      <vt:lpstr>Direct Competitors  </vt:lpstr>
      <vt:lpstr>Direct Competitors </vt:lpstr>
      <vt:lpstr>Scot JCB  The Market Leader </vt:lpstr>
      <vt:lpstr>Customer Base </vt:lpstr>
      <vt:lpstr>PowerPoint Presentation</vt:lpstr>
      <vt:lpstr>Digital Marketing Audit </vt:lpstr>
      <vt:lpstr>Platform Audit   SWFT currently only use two digital platforms for their online marketing, the first is their website, the second is Facebook.  </vt:lpstr>
      <vt:lpstr>Content Audit  This looks at both the news section on the website, and post made on Facebook. </vt:lpstr>
      <vt:lpstr>SEO Audit</vt:lpstr>
      <vt:lpstr>Thank You For Listening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Background</dc:title>
  <dc:creator>Heather jackson</dc:creator>
  <cp:lastModifiedBy>Heather jackson</cp:lastModifiedBy>
  <cp:revision>7</cp:revision>
  <dcterms:created xsi:type="dcterms:W3CDTF">2019-04-03T12:09:28Z</dcterms:created>
  <dcterms:modified xsi:type="dcterms:W3CDTF">2019-04-29T08:25:41Z</dcterms:modified>
</cp:coreProperties>
</file>