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7" r:id="rId3"/>
    <p:sldId id="268" r:id="rId4"/>
    <p:sldId id="287" r:id="rId5"/>
    <p:sldId id="275" r:id="rId6"/>
    <p:sldId id="281" r:id="rId7"/>
    <p:sldId id="271" r:id="rId8"/>
    <p:sldId id="274" r:id="rId9"/>
    <p:sldId id="272" r:id="rId10"/>
    <p:sldId id="273" r:id="rId11"/>
    <p:sldId id="276" r:id="rId12"/>
    <p:sldId id="279" r:id="rId13"/>
    <p:sldId id="288" r:id="rId14"/>
    <p:sldId id="289" r:id="rId15"/>
    <p:sldId id="290" r:id="rId16"/>
    <p:sldId id="285" r:id="rId17"/>
    <p:sldId id="286" r:id="rId18"/>
    <p:sldId id="280" r:id="rId19"/>
    <p:sldId id="278" r:id="rId20"/>
    <p:sldId id="293" r:id="rId21"/>
    <p:sldId id="296" r:id="rId22"/>
    <p:sldId id="282" r:id="rId23"/>
    <p:sldId id="270" r:id="rId24"/>
    <p:sldId id="269" r:id="rId25"/>
    <p:sldId id="266" r:id="rId26"/>
    <p:sldId id="292" r:id="rId27"/>
    <p:sldId id="283" r:id="rId28"/>
    <p:sldId id="291" r:id="rId29"/>
    <p:sldId id="294" r:id="rId30"/>
    <p:sldId id="295" r:id="rId31"/>
    <p:sldId id="284" r:id="rId32"/>
    <p:sldId id="27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FBCD9CB-6AC7-4ED0-9CA6-D75AAFD9E00B}">
          <p14:sldIdLst>
            <p14:sldId id="256"/>
          </p14:sldIdLst>
        </p14:section>
        <p14:section name="Untitled Section" id="{22CD1540-2A7A-445A-BBEC-82105A4443B9}">
          <p14:sldIdLst>
            <p14:sldId id="267"/>
            <p14:sldId id="268"/>
            <p14:sldId id="287"/>
            <p14:sldId id="275"/>
            <p14:sldId id="281"/>
            <p14:sldId id="271"/>
            <p14:sldId id="274"/>
            <p14:sldId id="272"/>
            <p14:sldId id="273"/>
            <p14:sldId id="276"/>
          </p14:sldIdLst>
        </p14:section>
        <p14:section name="Untitled Section" id="{775E1095-F0E0-4E5D-B543-B4AD32A341A6}">
          <p14:sldIdLst>
            <p14:sldId id="279"/>
            <p14:sldId id="288"/>
            <p14:sldId id="289"/>
            <p14:sldId id="290"/>
            <p14:sldId id="285"/>
            <p14:sldId id="286"/>
            <p14:sldId id="280"/>
            <p14:sldId id="278"/>
            <p14:sldId id="293"/>
            <p14:sldId id="296"/>
          </p14:sldIdLst>
        </p14:section>
        <p14:section name="Untitled Section" id="{33F948FD-A9AF-4939-85F8-F1F32D19EB64}">
          <p14:sldIdLst>
            <p14:sldId id="282"/>
            <p14:sldId id="270"/>
            <p14:sldId id="269"/>
            <p14:sldId id="266"/>
            <p14:sldId id="292"/>
            <p14:sldId id="283"/>
            <p14:sldId id="291"/>
            <p14:sldId id="294"/>
            <p14:sldId id="295"/>
            <p14:sldId id="284"/>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21/11/2017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21/11/2017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21/11/2017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21/11/2017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21/11/2017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1 - introduction</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Ghosts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Fears and hopes for the afterlife:</a:t>
            </a:r>
          </a:p>
          <a:p>
            <a:pPr lvl="1">
              <a:buFont typeface="Arial" panose="020B0604020202020204" pitchFamily="34" charset="0"/>
              <a:buChar char="•"/>
            </a:pPr>
            <a:r>
              <a:rPr lang="en-GB" sz="2400" dirty="0" smtClean="0"/>
              <a:t>return of a loved one, especially in terms of their personality/character</a:t>
            </a:r>
            <a:endParaRPr lang="en-GB" sz="2000" dirty="0"/>
          </a:p>
          <a:p>
            <a:pPr lvl="1">
              <a:buFont typeface="Arial" panose="020B0604020202020204" pitchFamily="34" charset="0"/>
              <a:buChar char="•"/>
            </a:pPr>
            <a:r>
              <a:rPr lang="en-GB" sz="2400" dirty="0" smtClean="0"/>
              <a:t>fear of retribution by deceased</a:t>
            </a:r>
          </a:p>
          <a:p>
            <a:pPr lvl="1">
              <a:buFont typeface="Arial" panose="020B0604020202020204" pitchFamily="34" charset="0"/>
              <a:buChar char="•"/>
            </a:pPr>
            <a:r>
              <a:rPr lang="en-GB" sz="2400" dirty="0" smtClean="0"/>
              <a:t>ideas of remaining oneself after death </a:t>
            </a:r>
          </a:p>
          <a:p>
            <a:pPr lvl="1">
              <a:buFont typeface="Arial" panose="020B0604020202020204" pitchFamily="34" charset="0"/>
              <a:buChar char="•"/>
            </a:pPr>
            <a:r>
              <a:rPr lang="en-GB" sz="2400" dirty="0" smtClean="0"/>
              <a:t>being able to stay around family/engage with them</a:t>
            </a:r>
          </a:p>
          <a:p>
            <a:pPr>
              <a:buFont typeface="Arial" panose="020B0604020202020204" pitchFamily="34" charset="0"/>
              <a:buChar char="•"/>
            </a:pPr>
            <a:r>
              <a:rPr lang="en-GB" sz="2800" dirty="0"/>
              <a:t> </a:t>
            </a:r>
            <a:r>
              <a:rPr lang="en-GB" sz="2800" dirty="0" smtClean="0"/>
              <a:t>physical:</a:t>
            </a:r>
            <a:endParaRPr lang="en-GB" sz="2800" dirty="0"/>
          </a:p>
          <a:p>
            <a:pPr lvl="1">
              <a:buFont typeface="Arial" panose="020B0604020202020204" pitchFamily="34" charset="0"/>
              <a:buChar char="•"/>
            </a:pPr>
            <a:r>
              <a:rPr lang="en-GB" sz="2400" dirty="0" smtClean="0"/>
              <a:t>insubstantial?</a:t>
            </a:r>
          </a:p>
          <a:p>
            <a:pPr lvl="1">
              <a:buFont typeface="Arial" panose="020B0604020202020204" pitchFamily="34" charset="0"/>
              <a:buChar char="•"/>
            </a:pPr>
            <a:r>
              <a:rPr lang="en-GB" sz="2400" dirty="0" smtClean="0"/>
              <a:t>convincingly present?</a:t>
            </a:r>
          </a:p>
        </p:txBody>
      </p:sp>
    </p:spTree>
    <p:extLst>
      <p:ext uri="{BB962C8B-B14F-4D97-AF65-F5344CB8AC3E}">
        <p14:creationId xmlns:p14="http://schemas.microsoft.com/office/powerpoint/2010/main" val="2798896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3200" dirty="0" smtClean="0"/>
              <a:t>What does ‘revenant’ mean?</a:t>
            </a:r>
          </a:p>
          <a:p>
            <a:pPr>
              <a:buFont typeface="Arial" panose="020B0604020202020204" pitchFamily="34" charset="0"/>
              <a:buChar char="•"/>
            </a:pPr>
            <a:endParaRPr lang="en-GB" sz="3200" dirty="0"/>
          </a:p>
          <a:p>
            <a:pPr>
              <a:buFont typeface="Arial" panose="020B0604020202020204" pitchFamily="34" charset="0"/>
              <a:buChar char="•"/>
            </a:pPr>
            <a:r>
              <a:rPr lang="en-GB" sz="3200" dirty="0" smtClean="0"/>
              <a:t> Modern examples?</a:t>
            </a:r>
            <a:endParaRPr lang="en-GB" sz="2400" dirty="0"/>
          </a:p>
        </p:txBody>
      </p:sp>
    </p:spTree>
    <p:extLst>
      <p:ext uri="{BB962C8B-B14F-4D97-AF65-F5344CB8AC3E}">
        <p14:creationId xmlns:p14="http://schemas.microsoft.com/office/powerpoint/2010/main" val="117633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 vs Ghosts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800" dirty="0" smtClean="0"/>
              <a:t>Ghosts tend to retain the personality/memories/character of the deceased</a:t>
            </a:r>
          </a:p>
          <a:p>
            <a:pPr>
              <a:buFont typeface="Arial" panose="020B0604020202020204" pitchFamily="34" charset="0"/>
              <a:buChar char="•"/>
            </a:pPr>
            <a:r>
              <a:rPr lang="en-GB" sz="2800" dirty="0"/>
              <a:t> </a:t>
            </a:r>
            <a:r>
              <a:rPr lang="en-GB" sz="2800" dirty="0" smtClean="0"/>
              <a:t>Revenants often retain the body, but not the same character/mental capacity</a:t>
            </a:r>
          </a:p>
          <a:p>
            <a:pPr lvl="1">
              <a:buFont typeface="Arial" panose="020B0604020202020204" pitchFamily="34" charset="0"/>
              <a:buChar char="•"/>
            </a:pPr>
            <a:r>
              <a:rPr lang="en-GB" sz="2400" dirty="0" smtClean="0"/>
              <a:t>Physical return of the body of the deceased, but not the same person coming back (in modern examples)</a:t>
            </a:r>
          </a:p>
          <a:p>
            <a:pPr>
              <a:buFont typeface="Arial" panose="020B0604020202020204" pitchFamily="34" charset="0"/>
              <a:buChar char="•"/>
            </a:pPr>
            <a:r>
              <a:rPr lang="en-GB" sz="2800" dirty="0"/>
              <a:t> </a:t>
            </a:r>
            <a:r>
              <a:rPr lang="en-GB" sz="2800" dirty="0" smtClean="0"/>
              <a:t>Focusing on different ideas and fears about death and the afterlife</a:t>
            </a:r>
            <a:endParaRPr lang="en-GB" sz="2800" dirty="0"/>
          </a:p>
        </p:txBody>
      </p:sp>
    </p:spTree>
    <p:extLst>
      <p:ext uri="{BB962C8B-B14F-4D97-AF65-F5344CB8AC3E}">
        <p14:creationId xmlns:p14="http://schemas.microsoft.com/office/powerpoint/2010/main" val="738389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Zombies</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658959" y="1722077"/>
            <a:ext cx="3743579" cy="2497871"/>
          </a:xfrm>
          <a:prstGeom prst="rect">
            <a:avLst/>
          </a:prstGeom>
        </p:spPr>
      </p:pic>
      <p:pic>
        <p:nvPicPr>
          <p:cNvPr id="5" name="Picture 4"/>
          <p:cNvPicPr>
            <a:picLocks noChangeAspect="1"/>
          </p:cNvPicPr>
          <p:nvPr/>
        </p:nvPicPr>
        <p:blipFill rotWithShape="1">
          <a:blip r:embed="rId3"/>
          <a:srcRect b="9120"/>
          <a:stretch/>
        </p:blipFill>
        <p:spPr>
          <a:xfrm>
            <a:off x="1097280" y="3934101"/>
            <a:ext cx="4090484" cy="2301264"/>
          </a:xfrm>
          <a:prstGeom prst="rect">
            <a:avLst/>
          </a:prstGeom>
        </p:spPr>
      </p:pic>
      <p:pic>
        <p:nvPicPr>
          <p:cNvPr id="2050" name="Picture 2" descr="Image result for 28 days later infec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2538" y="1695308"/>
            <a:ext cx="4123342" cy="2298855"/>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4"/>
          <p:cNvPicPr>
            <a:picLocks noChangeAspect="1"/>
          </p:cNvPicPr>
          <p:nvPr/>
        </p:nvPicPr>
        <p:blipFill>
          <a:blip r:embed="rId5"/>
          <a:srcRect l="973" r="973"/>
          <a:stretch>
            <a:fillRect/>
          </a:stretch>
        </p:blipFill>
        <p:spPr>
          <a:xfrm>
            <a:off x="5187764" y="3994163"/>
            <a:ext cx="5312485" cy="2124994"/>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8395811" y="1600372"/>
            <a:ext cx="3545095" cy="2358953"/>
          </a:xfrm>
          <a:prstGeom prst="rect">
            <a:avLst/>
          </a:prstGeom>
        </p:spPr>
      </p:pic>
    </p:spTree>
    <p:extLst>
      <p:ext uri="{BB962C8B-B14F-4D97-AF65-F5344CB8AC3E}">
        <p14:creationId xmlns:p14="http://schemas.microsoft.com/office/powerpoint/2010/main" val="4137300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Vampires</a:t>
            </a:r>
            <a:endParaRPr lang="en-GB"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8584740" y="4043926"/>
            <a:ext cx="3554469" cy="2637291"/>
          </a:xfrm>
          <a:prstGeom prst="rect">
            <a:avLst/>
          </a:prstGeom>
        </p:spPr>
      </p:pic>
      <p:pic>
        <p:nvPicPr>
          <p:cNvPr id="6" name="Picture 5"/>
          <p:cNvPicPr>
            <a:picLocks noChangeAspect="1"/>
          </p:cNvPicPr>
          <p:nvPr/>
        </p:nvPicPr>
        <p:blipFill>
          <a:blip r:embed="rId3"/>
          <a:stretch>
            <a:fillRect/>
          </a:stretch>
        </p:blipFill>
        <p:spPr>
          <a:xfrm>
            <a:off x="298548" y="1737360"/>
            <a:ext cx="3357066" cy="2616926"/>
          </a:xfrm>
          <a:prstGeom prst="rect">
            <a:avLst/>
          </a:prstGeom>
        </p:spPr>
      </p:pic>
      <p:pic>
        <p:nvPicPr>
          <p:cNvPr id="7" name="Picture 8" descr="http://screencrush.com/442/files/2014/01/Interview-with-the-Vampir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5614" y="1737360"/>
            <a:ext cx="3819524" cy="2546350"/>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p:cNvPicPr>
            <a:picLocks noChangeAspect="1"/>
          </p:cNvPicPr>
          <p:nvPr/>
        </p:nvPicPr>
        <p:blipFill>
          <a:blip r:embed="rId5"/>
          <a:stretch>
            <a:fillRect/>
          </a:stretch>
        </p:blipFill>
        <p:spPr>
          <a:xfrm>
            <a:off x="7475138" y="1731687"/>
            <a:ext cx="4225831" cy="2375856"/>
          </a:xfrm>
          <a:prstGeom prst="rect">
            <a:avLst/>
          </a:prstGeom>
        </p:spPr>
      </p:pic>
      <p:pic>
        <p:nvPicPr>
          <p:cNvPr id="9" name="Picture 4" descr="http://usercontent2.hubimg.com/4845513.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283710"/>
            <a:ext cx="3324414" cy="232709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7"/>
          <a:stretch>
            <a:fillRect/>
          </a:stretch>
        </p:blipFill>
        <p:spPr>
          <a:xfrm>
            <a:off x="3297692" y="4236310"/>
            <a:ext cx="3139427" cy="2358399"/>
          </a:xfrm>
          <a:prstGeom prst="rect">
            <a:avLst/>
          </a:prstGeom>
        </p:spPr>
      </p:pic>
      <p:pic>
        <p:nvPicPr>
          <p:cNvPr id="11" name="Picture 6" descr="http://www.coverwhiz.com/content/Twilight.jp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b="49522"/>
          <a:stretch/>
        </p:blipFill>
        <p:spPr bwMode="auto">
          <a:xfrm>
            <a:off x="5956485" y="4043926"/>
            <a:ext cx="3155828" cy="238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226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Vampires in ancient texts?</a:t>
            </a:r>
            <a:endParaRPr lang="en-GB" dirty="0"/>
          </a:p>
        </p:txBody>
      </p:sp>
      <p:sp>
        <p:nvSpPr>
          <p:cNvPr id="3" name="Content Placeholder 2"/>
          <p:cNvSpPr>
            <a:spLocks noGrp="1"/>
          </p:cNvSpPr>
          <p:nvPr>
            <p:ph idx="1"/>
          </p:nvPr>
        </p:nvSpPr>
        <p:spPr>
          <a:xfrm>
            <a:off x="1097280" y="2025852"/>
            <a:ext cx="6035040" cy="4023360"/>
          </a:xfrm>
        </p:spPr>
        <p:txBody>
          <a:bodyPr/>
          <a:lstStyle/>
          <a:p>
            <a:pPr>
              <a:buFont typeface="Arial" panose="020B0604020202020204" pitchFamily="34" charset="0"/>
              <a:buChar char="•"/>
            </a:pPr>
            <a:r>
              <a:rPr lang="en-GB" sz="2400" dirty="0" smtClean="0"/>
              <a:t> Some Greek/Latin terms translated as ‘vampire’</a:t>
            </a:r>
          </a:p>
          <a:p>
            <a:pPr>
              <a:buFont typeface="Arial" panose="020B0604020202020204" pitchFamily="34" charset="0"/>
              <a:buChar char="•"/>
            </a:pPr>
            <a:r>
              <a:rPr lang="en-GB" sz="2400" dirty="0"/>
              <a:t> </a:t>
            </a:r>
            <a:r>
              <a:rPr lang="en-GB" sz="2400" dirty="0" smtClean="0"/>
              <a:t>E.g. translations of </a:t>
            </a:r>
            <a:r>
              <a:rPr lang="el-GR" sz="2400" dirty="0" smtClean="0"/>
              <a:t>ἐμπουσά</a:t>
            </a:r>
            <a:r>
              <a:rPr lang="en-GB" sz="2400" dirty="0" smtClean="0"/>
              <a:t> (</a:t>
            </a:r>
            <a:r>
              <a:rPr lang="en-GB" sz="2400" i="1" dirty="0" err="1" smtClean="0"/>
              <a:t>empousa</a:t>
            </a:r>
            <a:r>
              <a:rPr lang="en-GB" sz="2400" dirty="0" smtClean="0"/>
              <a:t>) or</a:t>
            </a:r>
            <a:r>
              <a:rPr lang="el-GR" sz="2400" dirty="0" smtClean="0"/>
              <a:t> λαμία</a:t>
            </a:r>
            <a:r>
              <a:rPr lang="en-GB" sz="2400" dirty="0" smtClean="0"/>
              <a:t> (</a:t>
            </a:r>
            <a:r>
              <a:rPr lang="en-GB" sz="2400" i="1" dirty="0" err="1" smtClean="0"/>
              <a:t>lamia</a:t>
            </a:r>
            <a:r>
              <a:rPr lang="en-GB" sz="2400" dirty="0" smtClean="0"/>
              <a:t>)</a:t>
            </a:r>
          </a:p>
          <a:p>
            <a:pPr>
              <a:buFont typeface="Arial" panose="020B0604020202020204" pitchFamily="34" charset="0"/>
              <a:buChar char="•"/>
            </a:pPr>
            <a:r>
              <a:rPr lang="en-GB" sz="2400" dirty="0"/>
              <a:t> </a:t>
            </a:r>
            <a:r>
              <a:rPr lang="en-GB" sz="2400" dirty="0" err="1" smtClean="0"/>
              <a:t>Empusa</a:t>
            </a:r>
            <a:r>
              <a:rPr lang="en-GB" sz="2400" dirty="0" smtClean="0"/>
              <a:t>: shape-shifting creature, associated with </a:t>
            </a:r>
            <a:r>
              <a:rPr lang="en-GB" sz="2400" dirty="0" err="1" smtClean="0"/>
              <a:t>Hekate</a:t>
            </a:r>
            <a:endParaRPr lang="en-GB" sz="2400" dirty="0"/>
          </a:p>
          <a:p>
            <a:pPr>
              <a:buFont typeface="Arial" panose="020B0604020202020204" pitchFamily="34" charset="0"/>
              <a:buChar char="•"/>
            </a:pPr>
            <a:r>
              <a:rPr lang="en-GB" sz="2400" dirty="0"/>
              <a:t> </a:t>
            </a:r>
            <a:r>
              <a:rPr lang="en-GB" sz="2400" dirty="0" err="1" smtClean="0"/>
              <a:t>Lamia</a:t>
            </a:r>
            <a:r>
              <a:rPr lang="en-GB" sz="2400" dirty="0" smtClean="0"/>
              <a:t>: creature which consumes humans, often associated with stealing children</a:t>
            </a:r>
          </a:p>
          <a:p>
            <a:pPr>
              <a:buFont typeface="Arial" panose="020B0604020202020204" pitchFamily="34" charset="0"/>
              <a:buChar char="•"/>
            </a:pPr>
            <a:endParaRPr lang="en-GB" dirty="0"/>
          </a:p>
        </p:txBody>
      </p:sp>
      <p:pic>
        <p:nvPicPr>
          <p:cNvPr id="1026" name="Picture 2" descr="Dracul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2320" y="2025852"/>
            <a:ext cx="4813855" cy="3201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828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Philostratus</a:t>
            </a:r>
            <a:r>
              <a:rPr lang="en-GB" dirty="0"/>
              <a:t>: </a:t>
            </a:r>
            <a:r>
              <a:rPr lang="en-GB" i="1" dirty="0"/>
              <a:t>Life of Apollonius of </a:t>
            </a:r>
            <a:r>
              <a:rPr lang="en-GB" i="1" dirty="0" err="1"/>
              <a:t>Tyana</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a:t>
            </a:r>
            <a:r>
              <a:rPr lang="en-GB" sz="2800" dirty="0" err="1" smtClean="0"/>
              <a:t>Philostratus</a:t>
            </a:r>
            <a:r>
              <a:rPr lang="en-GB" sz="2800" dirty="0" smtClean="0"/>
              <a:t> was an author working in the 2</a:t>
            </a:r>
            <a:r>
              <a:rPr lang="en-GB" sz="2800" baseline="30000" dirty="0" smtClean="0"/>
              <a:t>nd</a:t>
            </a:r>
            <a:r>
              <a:rPr lang="en-GB" sz="2800" dirty="0" smtClean="0"/>
              <a:t>-3</a:t>
            </a:r>
            <a:r>
              <a:rPr lang="en-GB" sz="2800" baseline="30000" dirty="0" smtClean="0"/>
              <a:t>rd</a:t>
            </a:r>
            <a:r>
              <a:rPr lang="en-GB" sz="2800" dirty="0" smtClean="0"/>
              <a:t> century CE</a:t>
            </a:r>
          </a:p>
          <a:p>
            <a:pPr>
              <a:buFont typeface="Arial" panose="020B0604020202020204" pitchFamily="34" charset="0"/>
              <a:buChar char="•"/>
            </a:pPr>
            <a:r>
              <a:rPr lang="en-GB" sz="2800" dirty="0"/>
              <a:t> </a:t>
            </a:r>
            <a:r>
              <a:rPr lang="en-GB" sz="2800" dirty="0" smtClean="0"/>
              <a:t>In early 3</a:t>
            </a:r>
            <a:r>
              <a:rPr lang="en-GB" sz="2800" baseline="30000" dirty="0" smtClean="0"/>
              <a:t>rd</a:t>
            </a:r>
            <a:r>
              <a:rPr lang="en-GB" sz="2800" dirty="0" smtClean="0"/>
              <a:t> century wrote the </a:t>
            </a:r>
            <a:r>
              <a:rPr lang="en-GB" sz="2800" i="1" dirty="0" smtClean="0"/>
              <a:t>Life of Apollonius of </a:t>
            </a:r>
            <a:r>
              <a:rPr lang="en-GB" sz="2800" i="1" dirty="0" err="1" smtClean="0"/>
              <a:t>Tyana</a:t>
            </a:r>
            <a:endParaRPr lang="en-GB" sz="2800" i="1" dirty="0" smtClean="0"/>
          </a:p>
          <a:p>
            <a:pPr lvl="1">
              <a:buFont typeface="Arial" panose="020B0604020202020204" pitchFamily="34" charset="0"/>
              <a:buChar char="•"/>
            </a:pPr>
            <a:r>
              <a:rPr lang="en-GB" sz="2400" dirty="0" err="1" smtClean="0"/>
              <a:t>Apolloinus</a:t>
            </a:r>
            <a:r>
              <a:rPr lang="en-GB" sz="2400" dirty="0" smtClean="0"/>
              <a:t> was a figure associated with </a:t>
            </a:r>
            <a:r>
              <a:rPr lang="en-GB" sz="2400" dirty="0" err="1" smtClean="0"/>
              <a:t>Pythagoreanism</a:t>
            </a:r>
            <a:r>
              <a:rPr lang="en-GB" sz="2400" dirty="0" smtClean="0"/>
              <a:t>, and lived in the 1</a:t>
            </a:r>
            <a:r>
              <a:rPr lang="en-GB" sz="2400" baseline="30000" dirty="0" smtClean="0"/>
              <a:t>st</a:t>
            </a:r>
            <a:r>
              <a:rPr lang="en-GB" sz="2400" dirty="0" smtClean="0"/>
              <a:t> century CE</a:t>
            </a:r>
          </a:p>
          <a:p>
            <a:pPr lvl="1">
              <a:buFont typeface="Arial" panose="020B0604020202020204" pitchFamily="34" charset="0"/>
              <a:buChar char="•"/>
            </a:pPr>
            <a:r>
              <a:rPr lang="en-GB" sz="2400" dirty="0" smtClean="0"/>
              <a:t>Text describes Apollonius’ journey around various parts of the world</a:t>
            </a:r>
          </a:p>
          <a:p>
            <a:pPr lvl="1">
              <a:buFont typeface="Arial" panose="020B0604020202020204" pitchFamily="34" charset="0"/>
              <a:buChar char="•"/>
            </a:pPr>
            <a:r>
              <a:rPr lang="en-GB" sz="2400" dirty="0" smtClean="0"/>
              <a:t>Encounters fantastical peoples and creatures</a:t>
            </a:r>
            <a:endParaRPr lang="en-GB" sz="2400" dirty="0"/>
          </a:p>
        </p:txBody>
      </p:sp>
    </p:spTree>
    <p:extLst>
      <p:ext uri="{BB962C8B-B14F-4D97-AF65-F5344CB8AC3E}">
        <p14:creationId xmlns:p14="http://schemas.microsoft.com/office/powerpoint/2010/main" val="4046099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Vampires and phantoms</a:t>
            </a:r>
            <a:endParaRPr lang="en-GB" dirty="0"/>
          </a:p>
        </p:txBody>
      </p:sp>
      <p:sp>
        <p:nvSpPr>
          <p:cNvPr id="3" name="Content Placeholder 2"/>
          <p:cNvSpPr>
            <a:spLocks noGrp="1"/>
          </p:cNvSpPr>
          <p:nvPr>
            <p:ph idx="1"/>
          </p:nvPr>
        </p:nvSpPr>
        <p:spPr/>
        <p:txBody>
          <a:bodyPr>
            <a:normAutofit/>
          </a:bodyPr>
          <a:lstStyle/>
          <a:p>
            <a:r>
              <a:rPr lang="el-GR" sz="2400" dirty="0" smtClean="0"/>
              <a:t>2.5 - </a:t>
            </a:r>
            <a:r>
              <a:rPr lang="en-GB" sz="2400" dirty="0" smtClean="0"/>
              <a:t>They </a:t>
            </a:r>
            <a:r>
              <a:rPr lang="en-GB" sz="2400" dirty="0"/>
              <a:t>were traveling in full moonlight when they encountered a </a:t>
            </a:r>
            <a:r>
              <a:rPr lang="en-GB" sz="2400" b="1" dirty="0" smtClean="0"/>
              <a:t>phantom</a:t>
            </a:r>
            <a:r>
              <a:rPr lang="el-GR" sz="2400" dirty="0" smtClean="0"/>
              <a:t> (</a:t>
            </a:r>
            <a:r>
              <a:rPr lang="en-GB" sz="2400" i="1" dirty="0" err="1" smtClean="0"/>
              <a:t>phasma</a:t>
            </a:r>
            <a:r>
              <a:rPr lang="el-GR" sz="2400" dirty="0" smtClean="0"/>
              <a:t>)</a:t>
            </a:r>
            <a:r>
              <a:rPr lang="en-GB" sz="2400" dirty="0" smtClean="0"/>
              <a:t>, </a:t>
            </a:r>
            <a:r>
              <a:rPr lang="en-GB" sz="2400" dirty="0"/>
              <a:t>a </a:t>
            </a:r>
            <a:r>
              <a:rPr lang="en-GB" sz="2400" b="1" dirty="0" smtClean="0"/>
              <a:t>vampire</a:t>
            </a:r>
            <a:r>
              <a:rPr lang="el-GR" sz="2400" dirty="0" smtClean="0"/>
              <a:t> </a:t>
            </a:r>
            <a:r>
              <a:rPr lang="en-GB" sz="2400" dirty="0" smtClean="0"/>
              <a:t>(</a:t>
            </a:r>
            <a:r>
              <a:rPr lang="en-GB" sz="2400" i="1" dirty="0" err="1" smtClean="0"/>
              <a:t>empousa</a:t>
            </a:r>
            <a:r>
              <a:rPr lang="el-GR" sz="2400" dirty="0" smtClean="0"/>
              <a:t>)</a:t>
            </a:r>
            <a:r>
              <a:rPr lang="en-GB" sz="2400" dirty="0" smtClean="0"/>
              <a:t> </a:t>
            </a:r>
            <a:r>
              <a:rPr lang="en-GB" sz="2400" dirty="0"/>
              <a:t> that changed into this and that and yet was </a:t>
            </a:r>
            <a:r>
              <a:rPr lang="en-GB" sz="2400" dirty="0" err="1"/>
              <a:t>nonexistent</a:t>
            </a:r>
            <a:r>
              <a:rPr lang="en-GB" sz="2400" dirty="0"/>
              <a:t>. Apollonius realized what it was, and himself rebuked the </a:t>
            </a:r>
            <a:r>
              <a:rPr lang="en-GB" sz="2400" b="1" dirty="0" smtClean="0"/>
              <a:t>vampire</a:t>
            </a:r>
            <a:r>
              <a:rPr lang="el-GR" sz="2400" dirty="0" smtClean="0"/>
              <a:t> (</a:t>
            </a:r>
            <a:r>
              <a:rPr lang="en-GB" sz="2400" i="1" dirty="0" err="1"/>
              <a:t>empousa</a:t>
            </a:r>
            <a:r>
              <a:rPr lang="el-GR" sz="2400" dirty="0" smtClean="0"/>
              <a:t>)</a:t>
            </a:r>
            <a:r>
              <a:rPr lang="en-GB" sz="2400" dirty="0"/>
              <a:t> and told the others to do the same, since that was the way to counter this attack. The </a:t>
            </a:r>
            <a:r>
              <a:rPr lang="en-GB" sz="2400" b="1" dirty="0" smtClean="0"/>
              <a:t>vampire</a:t>
            </a:r>
            <a:r>
              <a:rPr lang="el-GR" sz="2400" dirty="0" smtClean="0"/>
              <a:t> (</a:t>
            </a:r>
            <a:r>
              <a:rPr lang="en-GB" sz="2400" i="1" dirty="0" err="1"/>
              <a:t>phasma</a:t>
            </a:r>
            <a:r>
              <a:rPr lang="el-GR" sz="2400" dirty="0" smtClean="0"/>
              <a:t>)</a:t>
            </a:r>
            <a:r>
              <a:rPr lang="en-GB" sz="2400" dirty="0"/>
              <a:t> went off gibbering like a ghost</a:t>
            </a:r>
            <a:r>
              <a:rPr lang="en-GB" sz="2400" dirty="0" smtClean="0"/>
              <a:t>.</a:t>
            </a:r>
          </a:p>
          <a:p>
            <a:r>
              <a:rPr lang="en-GB" sz="2400" dirty="0" smtClean="0"/>
              <a:t>8.29 - </a:t>
            </a:r>
            <a:r>
              <a:rPr lang="en-GB" sz="2400" dirty="0"/>
              <a:t>Those scoundrels ascribe such acts to trenches and to the infernal gods, among whom we must not reckon Heracles, for he is pure and friendly to humanity. I also prayed to him once in the Peloponnese, since there was a ghostly </a:t>
            </a:r>
            <a:r>
              <a:rPr lang="en-GB" sz="2400" b="1" dirty="0" smtClean="0"/>
              <a:t>vampire</a:t>
            </a:r>
            <a:r>
              <a:rPr lang="en-GB" sz="2400" dirty="0" smtClean="0"/>
              <a:t> (</a:t>
            </a:r>
            <a:r>
              <a:rPr lang="en-GB" sz="2400" i="1" dirty="0" err="1" smtClean="0"/>
              <a:t>lamia</a:t>
            </a:r>
            <a:r>
              <a:rPr lang="en-GB" sz="2400" dirty="0"/>
              <a:t>) there too, haunting the region of Corinth, and feeding off handsome youths.</a:t>
            </a:r>
          </a:p>
        </p:txBody>
      </p:sp>
    </p:spTree>
    <p:extLst>
      <p:ext uri="{BB962C8B-B14F-4D97-AF65-F5344CB8AC3E}">
        <p14:creationId xmlns:p14="http://schemas.microsoft.com/office/powerpoint/2010/main" val="4110548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Menippus</a:t>
            </a:r>
            <a:r>
              <a:rPr lang="en-GB" dirty="0" smtClean="0"/>
              <a:t>’ wedding (4.2-6)</a:t>
            </a:r>
            <a:endParaRPr lang="en-GB" dirty="0"/>
          </a:p>
        </p:txBody>
      </p:sp>
      <p:sp>
        <p:nvSpPr>
          <p:cNvPr id="3" name="Content Placeholder 2"/>
          <p:cNvSpPr>
            <a:spLocks noGrp="1"/>
          </p:cNvSpPr>
          <p:nvPr>
            <p:ph idx="1"/>
          </p:nvPr>
        </p:nvSpPr>
        <p:spPr>
          <a:xfrm>
            <a:off x="1097280" y="1845734"/>
            <a:ext cx="10058400" cy="4501278"/>
          </a:xfrm>
        </p:spPr>
        <p:txBody>
          <a:bodyPr>
            <a:normAutofit/>
          </a:bodyPr>
          <a:lstStyle/>
          <a:p>
            <a:pPr>
              <a:buFont typeface="Arial" panose="020B0604020202020204" pitchFamily="34" charset="0"/>
              <a:buChar char="•"/>
            </a:pPr>
            <a:r>
              <a:rPr lang="en-GB" sz="2400" dirty="0" smtClean="0"/>
              <a:t> </a:t>
            </a:r>
            <a:r>
              <a:rPr lang="en-GB" sz="2400" dirty="0" err="1" smtClean="0"/>
              <a:t>Menippus</a:t>
            </a:r>
            <a:r>
              <a:rPr lang="en-GB" sz="2400" dirty="0" smtClean="0"/>
              <a:t> fell in love with at woman who he walking on the road.</a:t>
            </a:r>
          </a:p>
          <a:p>
            <a:pPr lvl="1">
              <a:buFont typeface="Arial" panose="020B0604020202020204" pitchFamily="34" charset="0"/>
              <a:buChar char="•"/>
            </a:pPr>
            <a:r>
              <a:rPr lang="en-GB" sz="2000" dirty="0"/>
              <a:t>This woman appeared to be beautiful and very refined, and claimed to be rich, but in fact she was none of these things at all: it was all a delusion</a:t>
            </a:r>
            <a:r>
              <a:rPr lang="en-GB" sz="2000" dirty="0" smtClean="0"/>
              <a:t>. … She was a </a:t>
            </a:r>
            <a:r>
              <a:rPr lang="en-GB" sz="2000" b="1" dirty="0" smtClean="0"/>
              <a:t>phantom</a:t>
            </a:r>
            <a:r>
              <a:rPr lang="en-GB" sz="2000" dirty="0" smtClean="0"/>
              <a:t> (</a:t>
            </a:r>
            <a:r>
              <a:rPr lang="en-GB" sz="2000" i="1" dirty="0" err="1" smtClean="0"/>
              <a:t>phasma</a:t>
            </a:r>
            <a:r>
              <a:rPr lang="en-GB" sz="2000" dirty="0" smtClean="0"/>
              <a:t>)</a:t>
            </a:r>
          </a:p>
          <a:p>
            <a:pPr>
              <a:buFont typeface="Arial" panose="020B0604020202020204" pitchFamily="34" charset="0"/>
              <a:buChar char="•"/>
            </a:pPr>
            <a:r>
              <a:rPr lang="en-GB" sz="2400" dirty="0"/>
              <a:t> </a:t>
            </a:r>
            <a:r>
              <a:rPr lang="en-GB" sz="2400" dirty="0" smtClean="0"/>
              <a:t>Gets married very quickly, despite Apollonius’ protestations</a:t>
            </a:r>
          </a:p>
          <a:p>
            <a:pPr>
              <a:buFont typeface="Arial" panose="020B0604020202020204" pitchFamily="34" charset="0"/>
              <a:buChar char="•"/>
            </a:pPr>
            <a:r>
              <a:rPr lang="en-GB" sz="2400" dirty="0"/>
              <a:t> </a:t>
            </a:r>
            <a:r>
              <a:rPr lang="en-GB" sz="2400" dirty="0" smtClean="0"/>
              <a:t>Lavish banquet and setting for the wedding, which Apollonius sees through</a:t>
            </a:r>
          </a:p>
          <a:p>
            <a:pPr lvl="1">
              <a:buFont typeface="Arial" panose="020B0604020202020204" pitchFamily="34" charset="0"/>
              <a:buChar char="•"/>
            </a:pPr>
            <a:r>
              <a:rPr lang="en-GB" sz="2000" dirty="0" smtClean="0"/>
              <a:t>It </a:t>
            </a:r>
            <a:r>
              <a:rPr lang="en-GB" sz="2000" dirty="0"/>
              <a:t>is not material, but the appearance of matter. To prove to you what I mean, this excellent bride is one of the </a:t>
            </a:r>
            <a:r>
              <a:rPr lang="en-GB" sz="2000" b="1" dirty="0" smtClean="0"/>
              <a:t>vampires</a:t>
            </a:r>
            <a:r>
              <a:rPr lang="en-GB" sz="2000" dirty="0" smtClean="0"/>
              <a:t> (</a:t>
            </a:r>
            <a:r>
              <a:rPr lang="en-GB" sz="2000" i="1" dirty="0" err="1" smtClean="0"/>
              <a:t>empusa</a:t>
            </a:r>
            <a:r>
              <a:rPr lang="en-GB" sz="2000" dirty="0" smtClean="0"/>
              <a:t>), </a:t>
            </a:r>
            <a:r>
              <a:rPr lang="en-GB" sz="2000" dirty="0"/>
              <a:t>though most people think vampires are the same as </a:t>
            </a:r>
            <a:r>
              <a:rPr lang="en-GB" sz="2000" b="1" dirty="0" smtClean="0"/>
              <a:t>sirens</a:t>
            </a:r>
            <a:r>
              <a:rPr lang="en-GB" sz="2000" dirty="0" smtClean="0"/>
              <a:t> (</a:t>
            </a:r>
            <a:r>
              <a:rPr lang="en-GB" sz="2000" i="1" dirty="0" err="1" smtClean="0"/>
              <a:t>lamia</a:t>
            </a:r>
            <a:r>
              <a:rPr lang="en-GB" sz="2000" dirty="0" smtClean="0"/>
              <a:t>)</a:t>
            </a:r>
            <a:r>
              <a:rPr lang="en-GB" sz="2000" dirty="0"/>
              <a:t> and </a:t>
            </a:r>
            <a:r>
              <a:rPr lang="en-GB" sz="2000" b="1" dirty="0" smtClean="0"/>
              <a:t>werewolves</a:t>
            </a:r>
            <a:r>
              <a:rPr lang="en-GB" sz="2000" dirty="0" smtClean="0"/>
              <a:t> (wolf-shaped people). </a:t>
            </a:r>
            <a:r>
              <a:rPr lang="en-GB" sz="2000" b="1" dirty="0" smtClean="0"/>
              <a:t>Vampires</a:t>
            </a:r>
            <a:r>
              <a:rPr lang="en-GB" sz="2000" dirty="0" smtClean="0"/>
              <a:t> (</a:t>
            </a:r>
            <a:r>
              <a:rPr lang="en-GB" sz="2000" i="1" dirty="0" err="1" smtClean="0"/>
              <a:t>empusa</a:t>
            </a:r>
            <a:r>
              <a:rPr lang="en-GB" sz="2000" dirty="0" smtClean="0"/>
              <a:t>) </a:t>
            </a:r>
            <a:r>
              <a:rPr lang="en-GB" sz="2000" dirty="0"/>
              <a:t>also feel love, but they love human intercourse and human flesh above all, and use intercourse to catch those they want to devour</a:t>
            </a:r>
            <a:r>
              <a:rPr lang="en-GB" sz="2000" dirty="0" smtClean="0"/>
              <a:t>.</a:t>
            </a:r>
          </a:p>
          <a:p>
            <a:pPr>
              <a:buFont typeface="Arial" panose="020B0604020202020204" pitchFamily="34" charset="0"/>
              <a:buChar char="•"/>
            </a:pPr>
            <a:r>
              <a:rPr lang="en-GB" sz="2200" dirty="0" smtClean="0"/>
              <a:t> </a:t>
            </a:r>
            <a:r>
              <a:rPr lang="en-GB" sz="2200" dirty="0" err="1" smtClean="0"/>
              <a:t>Apolloinus</a:t>
            </a:r>
            <a:r>
              <a:rPr lang="en-GB" sz="2200" dirty="0" smtClean="0"/>
              <a:t> forces the </a:t>
            </a:r>
            <a:r>
              <a:rPr lang="en-GB" sz="2200" i="1" dirty="0" err="1" smtClean="0"/>
              <a:t>empusa</a:t>
            </a:r>
            <a:r>
              <a:rPr lang="en-GB" sz="2200" dirty="0" smtClean="0"/>
              <a:t> to confess to fattening up the young man to consume him.</a:t>
            </a:r>
            <a:endParaRPr lang="en-GB" sz="2200" dirty="0"/>
          </a:p>
        </p:txBody>
      </p:sp>
    </p:spTree>
    <p:extLst>
      <p:ext uri="{BB962C8B-B14F-4D97-AF65-F5344CB8AC3E}">
        <p14:creationId xmlns:p14="http://schemas.microsoft.com/office/powerpoint/2010/main" val="4113360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What fears do narratives about revenants tap into?</a:t>
            </a:r>
          </a:p>
          <a:p>
            <a:pPr lvl="1">
              <a:buFont typeface="Arial" panose="020B0604020202020204" pitchFamily="34" charset="0"/>
              <a:buChar char="•"/>
            </a:pPr>
            <a:r>
              <a:rPr lang="en-GB" sz="2600" dirty="0" smtClean="0"/>
              <a:t>In relation to your own death?</a:t>
            </a:r>
          </a:p>
          <a:p>
            <a:pPr lvl="1">
              <a:buFont typeface="Arial" panose="020B0604020202020204" pitchFamily="34" charset="0"/>
              <a:buChar char="•"/>
            </a:pPr>
            <a:r>
              <a:rPr lang="en-GB" sz="2600" dirty="0" smtClean="0"/>
              <a:t>In relation to the death of a loved one?</a:t>
            </a:r>
          </a:p>
          <a:p>
            <a:pPr lvl="1">
              <a:buFont typeface="Arial" panose="020B0604020202020204" pitchFamily="34" charset="0"/>
              <a:buChar char="•"/>
            </a:pPr>
            <a:endParaRPr lang="en-GB" sz="2600" dirty="0"/>
          </a:p>
          <a:p>
            <a:pPr>
              <a:buFont typeface="Arial" panose="020B0604020202020204" pitchFamily="34" charset="0"/>
              <a:buChar char="•"/>
            </a:pPr>
            <a:r>
              <a:rPr lang="en-GB" sz="2800" dirty="0" smtClean="0"/>
              <a:t> Where might such narratives come from?</a:t>
            </a:r>
            <a:endParaRPr lang="en-GB" sz="2800" dirty="0"/>
          </a:p>
        </p:txBody>
      </p:sp>
    </p:spTree>
    <p:extLst>
      <p:ext uri="{BB962C8B-B14F-4D97-AF65-F5344CB8AC3E}">
        <p14:creationId xmlns:p14="http://schemas.microsoft.com/office/powerpoint/2010/main" val="402102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Pliny 7.52</a:t>
            </a:r>
            <a:endParaRPr lang="en-GB" dirty="0"/>
          </a:p>
        </p:txBody>
      </p:sp>
      <p:sp>
        <p:nvSpPr>
          <p:cNvPr id="3" name="Content Placeholder 2"/>
          <p:cNvSpPr>
            <a:spLocks noGrp="1"/>
          </p:cNvSpPr>
          <p:nvPr>
            <p:ph idx="1"/>
          </p:nvPr>
        </p:nvSpPr>
        <p:spPr>
          <a:xfrm>
            <a:off x="1097280" y="1845733"/>
            <a:ext cx="10058400" cy="4424437"/>
          </a:xfrm>
        </p:spPr>
        <p:txBody>
          <a:bodyPr>
            <a:normAutofit fontScale="92500" lnSpcReduction="10000"/>
          </a:bodyPr>
          <a:lstStyle/>
          <a:p>
            <a:pPr>
              <a:buFont typeface="Arial" panose="020B0604020202020204" pitchFamily="34" charset="0"/>
              <a:buChar char="•"/>
            </a:pPr>
            <a:r>
              <a:rPr lang="en-GB" sz="2800" dirty="0" smtClean="0"/>
              <a:t> Descriptions of different people coming back from the dead</a:t>
            </a:r>
          </a:p>
          <a:p>
            <a:pPr>
              <a:buFont typeface="Arial" panose="020B0604020202020204" pitchFamily="34" charset="0"/>
              <a:buChar char="•"/>
            </a:pPr>
            <a:r>
              <a:rPr lang="en-GB" sz="2800" dirty="0"/>
              <a:t> </a:t>
            </a:r>
            <a:r>
              <a:rPr lang="en-GB" sz="2800" dirty="0" smtClean="0"/>
              <a:t>Repeated references to people waking up when they’re about to be cremated</a:t>
            </a:r>
          </a:p>
          <a:p>
            <a:pPr lvl="1">
              <a:buFont typeface="Arial" panose="020B0604020202020204" pitchFamily="34" charset="0"/>
              <a:buChar char="•"/>
            </a:pPr>
            <a:r>
              <a:rPr lang="en-GB" sz="2400" dirty="0" smtClean="0"/>
              <a:t>Most just escaping being burned</a:t>
            </a:r>
          </a:p>
          <a:p>
            <a:pPr>
              <a:buFont typeface="Arial" panose="020B0604020202020204" pitchFamily="34" charset="0"/>
              <a:buChar char="•"/>
            </a:pPr>
            <a:endParaRPr lang="en-GB" sz="2400" dirty="0"/>
          </a:p>
          <a:p>
            <a:pPr marL="0" indent="0">
              <a:buNone/>
            </a:pPr>
            <a:r>
              <a:rPr lang="en-GB" sz="2800" dirty="0" err="1"/>
              <a:t>Aviola</a:t>
            </a:r>
            <a:r>
              <a:rPr lang="en-GB" sz="2800" dirty="0"/>
              <a:t>, a man of consular rank, came to life again when on the funeral pile; but, by reason of the violence of the flames, no assistance could be rendered him, in consequence of which he was burnt alive. The same thing is said to have happened to L. </a:t>
            </a:r>
            <a:r>
              <a:rPr lang="en-GB" sz="2800" dirty="0" err="1"/>
              <a:t>Lamia</a:t>
            </a:r>
            <a:r>
              <a:rPr lang="en-GB" sz="2800" dirty="0"/>
              <a:t>, a man of </a:t>
            </a:r>
            <a:r>
              <a:rPr lang="en-GB" sz="2800" dirty="0" err="1"/>
              <a:t>prætorian</a:t>
            </a:r>
            <a:r>
              <a:rPr lang="en-GB" sz="2800" dirty="0"/>
              <a:t> rank. </a:t>
            </a:r>
            <a:r>
              <a:rPr lang="en-GB" sz="2800" dirty="0" err="1"/>
              <a:t>Messala</a:t>
            </a:r>
            <a:r>
              <a:rPr lang="en-GB" sz="2800" dirty="0"/>
              <a:t>, Rufus, and many other authors, inform us, that C. </a:t>
            </a:r>
            <a:r>
              <a:rPr lang="en-GB" sz="2800" dirty="0" err="1"/>
              <a:t>Ælius</a:t>
            </a:r>
            <a:r>
              <a:rPr lang="en-GB" sz="2800" dirty="0"/>
              <a:t> </a:t>
            </a:r>
            <a:r>
              <a:rPr lang="en-GB" sz="2800" dirty="0" err="1"/>
              <a:t>Tubero</a:t>
            </a:r>
            <a:r>
              <a:rPr lang="en-GB" sz="2800" dirty="0"/>
              <a:t>, who had filled the office of </a:t>
            </a:r>
            <a:r>
              <a:rPr lang="en-GB" sz="2800" dirty="0" err="1"/>
              <a:t>prætor</a:t>
            </a:r>
            <a:r>
              <a:rPr lang="en-GB" sz="2800" dirty="0"/>
              <a:t>, was also rescued from the funeral pile. </a:t>
            </a:r>
          </a:p>
        </p:txBody>
      </p:sp>
    </p:spTree>
    <p:extLst>
      <p:ext uri="{BB962C8B-B14F-4D97-AF65-F5344CB8AC3E}">
        <p14:creationId xmlns:p14="http://schemas.microsoft.com/office/powerpoint/2010/main" val="3354091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Varro informs us, that when he was one of the "</a:t>
            </a:r>
            <a:r>
              <a:rPr lang="en-GB" sz="2800" dirty="0" err="1"/>
              <a:t>viginti</a:t>
            </a:r>
            <a:r>
              <a:rPr lang="en-GB" sz="2800" dirty="0"/>
              <a:t>. </a:t>
            </a:r>
            <a:r>
              <a:rPr lang="en-GB" sz="2800" dirty="0" err="1"/>
              <a:t>viri</a:t>
            </a:r>
            <a:r>
              <a:rPr lang="en-GB" sz="2800" dirty="0"/>
              <a:t>," or twenty commissioners, appointed to superintend the division of the lands at Capua, a man who had been carried to the funeral pile, returned on foot from the Forum to his own house, and that the very same thing happened also at </a:t>
            </a:r>
            <a:r>
              <a:rPr lang="en-GB" sz="2800" dirty="0" err="1"/>
              <a:t>Aquinum</a:t>
            </a:r>
            <a:r>
              <a:rPr lang="en-GB" sz="2800" dirty="0"/>
              <a:t>. He states also, that </a:t>
            </a:r>
            <a:r>
              <a:rPr lang="en-GB" sz="2800" dirty="0" err="1"/>
              <a:t>Corfidius</a:t>
            </a:r>
            <a:r>
              <a:rPr lang="en-GB" sz="2800" dirty="0"/>
              <a:t>, who had married his maternal aunt, came to life again, after the funeral had been all arranged, and that he afterwards attended the funeral of the person who had so arranged his own. </a:t>
            </a:r>
          </a:p>
        </p:txBody>
      </p:sp>
    </p:spTree>
    <p:extLst>
      <p:ext uri="{BB962C8B-B14F-4D97-AF65-F5344CB8AC3E}">
        <p14:creationId xmlns:p14="http://schemas.microsoft.com/office/powerpoint/2010/main" val="3669356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400" dirty="0"/>
              <a:t>In the Sicilian war, </a:t>
            </a:r>
            <a:r>
              <a:rPr lang="en-GB" sz="2400" dirty="0" err="1"/>
              <a:t>Gabienus</a:t>
            </a:r>
            <a:r>
              <a:rPr lang="en-GB" sz="2400" dirty="0"/>
              <a:t>, the bravest of all </a:t>
            </a:r>
            <a:r>
              <a:rPr lang="en-GB" sz="2400" dirty="0" err="1"/>
              <a:t>Cæsar's</a:t>
            </a:r>
            <a:r>
              <a:rPr lang="en-GB" sz="2400" dirty="0"/>
              <a:t> naval commanders, was taken prisoner by </a:t>
            </a:r>
            <a:r>
              <a:rPr lang="en-GB" sz="2400" dirty="0" err="1"/>
              <a:t>Sextus</a:t>
            </a:r>
            <a:r>
              <a:rPr lang="en-GB" sz="2400" dirty="0"/>
              <a:t> </a:t>
            </a:r>
            <a:r>
              <a:rPr lang="en-GB" sz="2400" dirty="0" err="1"/>
              <a:t>Pompeius</a:t>
            </a:r>
            <a:r>
              <a:rPr lang="en-GB" sz="2400" dirty="0"/>
              <a:t>, who ordered his throat to be cut; after which, his head almost severed from his body, he lay the whole of the day upon the seashore. Towards evening, with groans and entreaties, he begged the crowds of people who had assembled, that they would prevail upon </a:t>
            </a:r>
            <a:r>
              <a:rPr lang="en-GB" sz="2400" dirty="0" err="1"/>
              <a:t>Pompeius</a:t>
            </a:r>
            <a:r>
              <a:rPr lang="en-GB" sz="2400" dirty="0"/>
              <a:t> to come to him, or else send one of his most confidential friends, as he had just returned from the shades below, and had some important news to communicate. </a:t>
            </a:r>
            <a:r>
              <a:rPr lang="en-GB" sz="2400" dirty="0" err="1"/>
              <a:t>Pompeius</a:t>
            </a:r>
            <a:r>
              <a:rPr lang="en-GB" sz="2400" dirty="0"/>
              <a:t> accordingly sent several of his friends, to whom </a:t>
            </a:r>
            <a:r>
              <a:rPr lang="en-GB" sz="2400" dirty="0" err="1"/>
              <a:t>Gabienus</a:t>
            </a:r>
            <a:r>
              <a:rPr lang="en-GB" sz="2400" dirty="0"/>
              <a:t> stated that the good cause and virtuous partisans of </a:t>
            </a:r>
            <a:r>
              <a:rPr lang="en-GB" sz="2400" dirty="0" err="1"/>
              <a:t>Pompeius</a:t>
            </a:r>
            <a:r>
              <a:rPr lang="en-GB" sz="2400" dirty="0"/>
              <a:t> were well pleasing to the infernal deities, and that the event would shortly prove such as he wished: that he had been ordered to announce to this effect, and that, as a proof of its truthfulness, he himself should expire the very moment he had fulfilled his commission; and his death actually did take place.</a:t>
            </a:r>
          </a:p>
          <a:p>
            <a:endParaRPr lang="en-GB" dirty="0"/>
          </a:p>
        </p:txBody>
      </p:sp>
    </p:spTree>
    <p:extLst>
      <p:ext uri="{BB962C8B-B14F-4D97-AF65-F5344CB8AC3E}">
        <p14:creationId xmlns:p14="http://schemas.microsoft.com/office/powerpoint/2010/main" val="2515190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With reference to the soul of man, we find, among other instances, that the soul of </a:t>
            </a:r>
            <a:r>
              <a:rPr lang="en-GB" sz="2400" dirty="0" err="1"/>
              <a:t>Hermotinus</a:t>
            </a:r>
            <a:r>
              <a:rPr lang="en-GB" sz="2400" dirty="0"/>
              <a:t> of </a:t>
            </a:r>
            <a:r>
              <a:rPr lang="en-GB" sz="2400" dirty="0" err="1"/>
              <a:t>Clazomenæ</a:t>
            </a:r>
            <a:r>
              <a:rPr lang="en-GB" sz="2400" dirty="0"/>
              <a:t> was in the habit of leaving his body, and wandering into distant countries, whence it brought back numerous accounts of various things, which could not have been obtained by any one but a person who was present. The body, in the meantime, was left apparently lifeless. At last, however, his enemies, the </a:t>
            </a:r>
            <a:r>
              <a:rPr lang="en-GB" sz="2400" dirty="0" err="1"/>
              <a:t>Cantharidæ</a:t>
            </a:r>
            <a:r>
              <a:rPr lang="en-GB" sz="2400" dirty="0"/>
              <a:t>, as they were called, burned the body, so that the soul, on its return, was deprived of its sheath, as it were. It is stated also, that in Pro- </a:t>
            </a:r>
            <a:r>
              <a:rPr lang="en-GB" sz="2400" dirty="0" err="1"/>
              <a:t>connesus</a:t>
            </a:r>
            <a:r>
              <a:rPr lang="en-GB" sz="2400" dirty="0"/>
              <a:t>, the soul of </a:t>
            </a:r>
            <a:r>
              <a:rPr lang="en-GB" sz="2400" dirty="0" err="1"/>
              <a:t>Aristeas</a:t>
            </a:r>
            <a:r>
              <a:rPr lang="en-GB" sz="2400" dirty="0"/>
              <a:t> was seen to fly out of his mouth, under the form of a raven; a most fabulous story, however, which may be well ranked with the one that follows.</a:t>
            </a:r>
          </a:p>
        </p:txBody>
      </p:sp>
    </p:spTree>
    <p:extLst>
      <p:ext uri="{BB962C8B-B14F-4D97-AF65-F5344CB8AC3E}">
        <p14:creationId xmlns:p14="http://schemas.microsoft.com/office/powerpoint/2010/main" val="1803652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from the dead?</a:t>
            </a:r>
            <a:endParaRPr lang="en-GB" dirty="0"/>
          </a:p>
        </p:txBody>
      </p:sp>
      <p:sp>
        <p:nvSpPr>
          <p:cNvPr id="3" name="Content Placeholder 2"/>
          <p:cNvSpPr>
            <a:spLocks noGrp="1"/>
          </p:cNvSpPr>
          <p:nvPr>
            <p:ph idx="1"/>
          </p:nvPr>
        </p:nvSpPr>
        <p:spPr/>
        <p:txBody>
          <a:bodyPr>
            <a:normAutofit/>
          </a:bodyPr>
          <a:lstStyle/>
          <a:p>
            <a:pPr marL="0" indent="0">
              <a:buNone/>
            </a:pPr>
            <a:endParaRPr lang="en-GB" sz="2800" dirty="0" smtClean="0"/>
          </a:p>
          <a:p>
            <a:pPr marL="0" indent="0">
              <a:buNone/>
            </a:pPr>
            <a:r>
              <a:rPr lang="en-GB" sz="3200" dirty="0" smtClean="0"/>
              <a:t>Misdiagnosis </a:t>
            </a:r>
            <a:r>
              <a:rPr lang="en-GB" sz="3200" dirty="0" smtClean="0"/>
              <a:t>of death?</a:t>
            </a:r>
          </a:p>
          <a:p>
            <a:pPr lvl="1">
              <a:buFont typeface="Arial" panose="020B0604020202020204" pitchFamily="34" charset="0"/>
              <a:buChar char="•"/>
            </a:pPr>
            <a:r>
              <a:rPr lang="en-GB" sz="2800" dirty="0" smtClean="0"/>
              <a:t>Injury/illness causing appearance of death</a:t>
            </a:r>
          </a:p>
          <a:p>
            <a:pPr lvl="1">
              <a:buFont typeface="Arial" panose="020B0604020202020204" pitchFamily="34" charset="0"/>
              <a:buChar char="•"/>
            </a:pPr>
            <a:r>
              <a:rPr lang="en-GB" sz="2800" dirty="0" smtClean="0"/>
              <a:t>Premature burial </a:t>
            </a:r>
            <a:r>
              <a:rPr lang="en-GB" sz="2800" dirty="0" smtClean="0">
                <a:sym typeface="Wingdings" panose="05000000000000000000" pitchFamily="2" charset="2"/>
              </a:rPr>
              <a:t> people coming out of the grave?</a:t>
            </a:r>
          </a:p>
          <a:p>
            <a:pPr>
              <a:buFont typeface="Arial" panose="020B0604020202020204" pitchFamily="34" charset="0"/>
              <a:buChar char="•"/>
            </a:pPr>
            <a:r>
              <a:rPr lang="en-GB" sz="3000" dirty="0">
                <a:sym typeface="Wingdings" panose="05000000000000000000" pitchFamily="2" charset="2"/>
              </a:rPr>
              <a:t> </a:t>
            </a:r>
            <a:r>
              <a:rPr lang="en-GB" sz="3000" dirty="0" smtClean="0">
                <a:sym typeface="Wingdings" panose="05000000000000000000" pitchFamily="2" charset="2"/>
              </a:rPr>
              <a:t>E.g. Pliny’s examples of people waking up on the funeral pyre</a:t>
            </a:r>
            <a:endParaRPr lang="en-GB" sz="3000" dirty="0" smtClean="0"/>
          </a:p>
        </p:txBody>
      </p:sp>
    </p:spTree>
    <p:extLst>
      <p:ext uri="{BB962C8B-B14F-4D97-AF65-F5344CB8AC3E}">
        <p14:creationId xmlns:p14="http://schemas.microsoft.com/office/powerpoint/2010/main" val="3789322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from the dead?</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Physical </a:t>
            </a:r>
            <a:r>
              <a:rPr lang="en-GB" sz="3200" dirty="0" smtClean="0"/>
              <a:t>effects of early decomposition</a:t>
            </a:r>
          </a:p>
          <a:p>
            <a:pPr lvl="1">
              <a:buFont typeface="Arial" panose="020B0604020202020204" pitchFamily="34" charset="0"/>
              <a:buChar char="•"/>
            </a:pPr>
            <a:endParaRPr lang="en-GB" sz="2800" dirty="0" smtClean="0"/>
          </a:p>
          <a:p>
            <a:pPr lvl="1">
              <a:buFont typeface="Arial" panose="020B0604020202020204" pitchFamily="34" charset="0"/>
              <a:buChar char="•"/>
            </a:pPr>
            <a:r>
              <a:rPr lang="en-GB" sz="2800" dirty="0" smtClean="0"/>
              <a:t>Gas </a:t>
            </a:r>
            <a:r>
              <a:rPr lang="en-GB" sz="2800" dirty="0" smtClean="0"/>
              <a:t>building up in the body causing blood to be pushed to the surface</a:t>
            </a:r>
          </a:p>
          <a:p>
            <a:pPr lvl="2">
              <a:buFont typeface="Arial" panose="020B0604020202020204" pitchFamily="34" charset="0"/>
              <a:buChar char="•"/>
            </a:pPr>
            <a:r>
              <a:rPr lang="en-GB" sz="2000" dirty="0" smtClean="0"/>
              <a:t>Body looks healthy/blood round mouth and nose</a:t>
            </a:r>
          </a:p>
          <a:p>
            <a:pPr lvl="1">
              <a:buFont typeface="Arial" panose="020B0604020202020204" pitchFamily="34" charset="0"/>
              <a:buChar char="•"/>
            </a:pPr>
            <a:r>
              <a:rPr lang="en-GB" sz="2800" dirty="0" smtClean="0"/>
              <a:t>Gases escaping the body cause people to think it’s making noise</a:t>
            </a:r>
          </a:p>
          <a:p>
            <a:pPr lvl="1">
              <a:buFont typeface="Arial" panose="020B0604020202020204" pitchFamily="34" charset="0"/>
              <a:buChar char="•"/>
            </a:pPr>
            <a:r>
              <a:rPr lang="en-GB" sz="2800" dirty="0" smtClean="0"/>
              <a:t>Retraction of skin makes hair and nails look like they’ve grown</a:t>
            </a:r>
            <a:endParaRPr lang="en-GB" sz="2800" dirty="0"/>
          </a:p>
        </p:txBody>
      </p:sp>
    </p:spTree>
    <p:extLst>
      <p:ext uri="{BB962C8B-B14F-4D97-AF65-F5344CB8AC3E}">
        <p14:creationId xmlns:p14="http://schemas.microsoft.com/office/powerpoint/2010/main" val="2762817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a:t>
            </a:r>
            <a:r>
              <a:rPr lang="en-GB" i="1" dirty="0" smtClean="0"/>
              <a:t>Histories</a:t>
            </a:r>
            <a:r>
              <a:rPr lang="en-GB" dirty="0" smtClean="0"/>
              <a:t> 9.120</a:t>
            </a:r>
            <a:endParaRPr lang="en-GB" dirty="0"/>
          </a:p>
        </p:txBody>
      </p:sp>
      <p:sp>
        <p:nvSpPr>
          <p:cNvPr id="3" name="Content Placeholder 2"/>
          <p:cNvSpPr>
            <a:spLocks noGrp="1"/>
          </p:cNvSpPr>
          <p:nvPr>
            <p:ph idx="1"/>
          </p:nvPr>
        </p:nvSpPr>
        <p:spPr>
          <a:xfrm>
            <a:off x="1097280" y="1845733"/>
            <a:ext cx="10058400" cy="4469005"/>
          </a:xfrm>
        </p:spPr>
        <p:txBody>
          <a:bodyPr/>
          <a:lstStyle/>
          <a:p>
            <a:r>
              <a:rPr lang="en-GB" dirty="0" smtClean="0"/>
              <a:t>It </a:t>
            </a:r>
            <a:r>
              <a:rPr lang="en-GB" dirty="0"/>
              <a:t>is told by the people of the </a:t>
            </a:r>
            <a:r>
              <a:rPr lang="en-GB" dirty="0" err="1"/>
              <a:t>Chersonesus</a:t>
            </a:r>
            <a:r>
              <a:rPr lang="en-GB" dirty="0"/>
              <a:t> that a marvellous thing befell one of them </a:t>
            </a:r>
            <a:r>
              <a:rPr lang="en-GB" dirty="0" smtClean="0"/>
              <a:t>that guarded </a:t>
            </a:r>
            <a:r>
              <a:rPr lang="en-GB" dirty="0" err="1"/>
              <a:t>Artaÿctes</a:t>
            </a:r>
            <a:r>
              <a:rPr lang="en-GB" dirty="0"/>
              <a:t>: </a:t>
            </a:r>
            <a:r>
              <a:rPr lang="en-GB" b="1" dirty="0"/>
              <a:t>he was frying dried fishes, and these as they lay over the fire began to leap and writhe as though they were fishes newly caught</a:t>
            </a:r>
            <a:r>
              <a:rPr lang="en-GB" dirty="0"/>
              <a:t>. The rest gathered round, amazed at the sight; but when </a:t>
            </a:r>
            <a:r>
              <a:rPr lang="en-GB" dirty="0" err="1"/>
              <a:t>Artaÿctes</a:t>
            </a:r>
            <a:r>
              <a:rPr lang="en-GB" dirty="0"/>
              <a:t> saw the strange thing, he called him that was frying the fishes and said to him: “Sir Athenian, be not afraid of this portent; it is not to you that it is sent; it is to me that </a:t>
            </a:r>
            <a:r>
              <a:rPr lang="en-GB" dirty="0" err="1"/>
              <a:t>Protesilaus</a:t>
            </a:r>
            <a:r>
              <a:rPr lang="en-GB" dirty="0"/>
              <a:t> of </a:t>
            </a:r>
            <a:r>
              <a:rPr lang="en-GB" dirty="0" err="1"/>
              <a:t>Elaeus</a:t>
            </a:r>
            <a:r>
              <a:rPr lang="en-GB" dirty="0"/>
              <a:t> would signify that though he be dead and dry he has power given him by heaven to take vengeance on me that wronged him. Now therefore I offer a ransom, to wit, payment of a hundred talents to the god for the treasure that I took from his temple; and I will pay to the Athenians two hundred talents for myself and my son, if they spare us.” But </a:t>
            </a:r>
            <a:r>
              <a:rPr lang="en-GB" dirty="0" err="1"/>
              <a:t>Xanthippus</a:t>
            </a:r>
            <a:r>
              <a:rPr lang="en-GB" dirty="0"/>
              <a:t> the general was unmoved by this promise; for the people of </a:t>
            </a:r>
            <a:r>
              <a:rPr lang="en-GB" dirty="0" err="1"/>
              <a:t>Elaeus</a:t>
            </a:r>
            <a:r>
              <a:rPr lang="en-GB" dirty="0"/>
              <a:t> entreated that </a:t>
            </a:r>
            <a:r>
              <a:rPr lang="en-GB" dirty="0" err="1"/>
              <a:t>Artaÿctes</a:t>
            </a:r>
            <a:r>
              <a:rPr lang="en-GB" dirty="0"/>
              <a:t> should be put to death in justice to </a:t>
            </a:r>
            <a:r>
              <a:rPr lang="en-GB" dirty="0" err="1"/>
              <a:t>Protesilaus</a:t>
            </a:r>
            <a:r>
              <a:rPr lang="en-GB" dirty="0"/>
              <a:t>, and the general himself likewise was so minded. So they carried </a:t>
            </a:r>
            <a:r>
              <a:rPr lang="en-GB" dirty="0" err="1"/>
              <a:t>Artaÿctes</a:t>
            </a:r>
            <a:r>
              <a:rPr lang="en-GB" dirty="0"/>
              <a:t> away to the headland where Xerxes had bridged the strait (or, by another story, to the hill above the town of </a:t>
            </a:r>
            <a:r>
              <a:rPr lang="en-GB" dirty="0" err="1"/>
              <a:t>Madytus</a:t>
            </a:r>
            <a:r>
              <a:rPr lang="en-GB" dirty="0"/>
              <a:t>), and there nailed him to boards and hanged him aloft; and as for his son, they stoned him to death before his father’s eyes.</a:t>
            </a:r>
          </a:p>
        </p:txBody>
      </p:sp>
    </p:spTree>
    <p:extLst>
      <p:ext uri="{BB962C8B-B14F-4D97-AF65-F5344CB8AC3E}">
        <p14:creationId xmlns:p14="http://schemas.microsoft.com/office/powerpoint/2010/main" val="3632185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Alcestis</a:t>
            </a:r>
            <a:endParaRPr lang="en-GB" dirty="0"/>
          </a:p>
        </p:txBody>
      </p:sp>
      <p:sp>
        <p:nvSpPr>
          <p:cNvPr id="5" name="Content Placeholder 4"/>
          <p:cNvSpPr>
            <a:spLocks noGrp="1"/>
          </p:cNvSpPr>
          <p:nvPr>
            <p:ph idx="1"/>
          </p:nvPr>
        </p:nvSpPr>
        <p:spPr/>
        <p:txBody>
          <a:bodyPr>
            <a:normAutofit/>
          </a:bodyPr>
          <a:lstStyle/>
          <a:p>
            <a:pPr>
              <a:buFont typeface="Arial" panose="020B0604020202020204" pitchFamily="34" charset="0"/>
              <a:buChar char="•"/>
            </a:pPr>
            <a:r>
              <a:rPr lang="en-GB" sz="2400" dirty="0" smtClean="0"/>
              <a:t> Figure associated with the mythological return from the dead</a:t>
            </a:r>
          </a:p>
          <a:p>
            <a:pPr>
              <a:buFont typeface="Arial" panose="020B0604020202020204" pitchFamily="34" charset="0"/>
              <a:buChar char="•"/>
            </a:pPr>
            <a:r>
              <a:rPr lang="en-GB" sz="2400" dirty="0"/>
              <a:t> </a:t>
            </a:r>
            <a:r>
              <a:rPr lang="en-GB" sz="2400" dirty="0" smtClean="0"/>
              <a:t>Wife of King </a:t>
            </a:r>
            <a:r>
              <a:rPr lang="en-GB" sz="2400" dirty="0" err="1" smtClean="0"/>
              <a:t>Admetus</a:t>
            </a:r>
            <a:endParaRPr lang="en-GB" sz="2400" dirty="0" smtClean="0"/>
          </a:p>
          <a:p>
            <a:pPr lvl="1">
              <a:buFont typeface="Arial" panose="020B0604020202020204" pitchFamily="34" charset="0"/>
              <a:buChar char="•"/>
            </a:pPr>
            <a:r>
              <a:rPr lang="en-GB" sz="2000" dirty="0" smtClean="0"/>
              <a:t>He had made a deal with death/the fates that someone could take his place when he died</a:t>
            </a:r>
          </a:p>
          <a:p>
            <a:pPr lvl="1">
              <a:buFont typeface="Arial" panose="020B0604020202020204" pitchFamily="34" charset="0"/>
              <a:buChar char="•"/>
            </a:pPr>
            <a:r>
              <a:rPr lang="en-GB" sz="2000" dirty="0" smtClean="0"/>
              <a:t>Alcestis volunteered – supremely virtuous wife</a:t>
            </a:r>
          </a:p>
          <a:p>
            <a:pPr>
              <a:buFont typeface="Arial" panose="020B0604020202020204" pitchFamily="34" charset="0"/>
              <a:buChar char="•"/>
            </a:pPr>
            <a:r>
              <a:rPr lang="en-GB" sz="2400" dirty="0" smtClean="0"/>
              <a:t> Most famous version: Euripides </a:t>
            </a:r>
            <a:r>
              <a:rPr lang="en-GB" sz="2400" i="1" dirty="0" smtClean="0"/>
              <a:t>Alcestis</a:t>
            </a:r>
            <a:endParaRPr lang="en-GB" sz="2400" dirty="0" smtClean="0"/>
          </a:p>
          <a:p>
            <a:pPr lvl="1">
              <a:buFont typeface="Arial" panose="020B0604020202020204" pitchFamily="34" charset="0"/>
              <a:buChar char="•"/>
            </a:pPr>
            <a:r>
              <a:rPr lang="en-GB" sz="2000" dirty="0" smtClean="0"/>
              <a:t>Apollo and Death arguing over Alcestis’ death </a:t>
            </a:r>
          </a:p>
          <a:p>
            <a:pPr lvl="1">
              <a:buFont typeface="Arial" panose="020B0604020202020204" pitchFamily="34" charset="0"/>
              <a:buChar char="•"/>
            </a:pPr>
            <a:r>
              <a:rPr lang="en-GB" sz="2000" dirty="0" smtClean="0"/>
              <a:t>Alcestis describes herself being led away by dead, gives a long speech about her love of her family</a:t>
            </a:r>
          </a:p>
          <a:p>
            <a:pPr lvl="1">
              <a:buFont typeface="Arial" panose="020B0604020202020204" pitchFamily="34" charset="0"/>
              <a:buChar char="•"/>
            </a:pPr>
            <a:r>
              <a:rPr lang="en-GB" sz="2000" dirty="0" smtClean="0"/>
              <a:t>Herakles arrives, but </a:t>
            </a:r>
            <a:r>
              <a:rPr lang="en-GB" sz="2000" dirty="0" err="1" smtClean="0"/>
              <a:t>Admetus</a:t>
            </a:r>
            <a:r>
              <a:rPr lang="en-GB" sz="2000" dirty="0" smtClean="0"/>
              <a:t> doesn’t tell him what has happened and about the funeral</a:t>
            </a:r>
          </a:p>
          <a:p>
            <a:pPr lvl="1">
              <a:buFont typeface="Arial" panose="020B0604020202020204" pitchFamily="34" charset="0"/>
              <a:buChar char="•"/>
            </a:pPr>
            <a:r>
              <a:rPr lang="en-GB" sz="2000" dirty="0" err="1" smtClean="0"/>
              <a:t>Herakes</a:t>
            </a:r>
            <a:r>
              <a:rPr lang="en-GB" sz="2000" dirty="0" smtClean="0"/>
              <a:t> wrestles death in order to get Alcestis back from the underworld</a:t>
            </a:r>
            <a:endParaRPr lang="en-GB" sz="2000" dirty="0"/>
          </a:p>
        </p:txBody>
      </p:sp>
    </p:spTree>
    <p:extLst>
      <p:ext uri="{BB962C8B-B14F-4D97-AF65-F5344CB8AC3E}">
        <p14:creationId xmlns:p14="http://schemas.microsoft.com/office/powerpoint/2010/main" val="1341183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Returned from the underworld</a:t>
            </a:r>
            <a:endParaRPr lang="en-GB" dirty="0"/>
          </a:p>
        </p:txBody>
      </p:sp>
      <p:sp>
        <p:nvSpPr>
          <p:cNvPr id="3" name="Content Placeholder 2"/>
          <p:cNvSpPr>
            <a:spLocks noGrp="1"/>
          </p:cNvSpPr>
          <p:nvPr>
            <p:ph idx="1"/>
          </p:nvPr>
        </p:nvSpPr>
        <p:spPr>
          <a:xfrm>
            <a:off x="1097280" y="1845734"/>
            <a:ext cx="7325958" cy="4023360"/>
          </a:xfrm>
        </p:spPr>
        <p:txBody>
          <a:bodyPr/>
          <a:lstStyle/>
          <a:p>
            <a:pPr>
              <a:buFont typeface="Arial" panose="020B0604020202020204" pitchFamily="34" charset="0"/>
              <a:buChar char="•"/>
            </a:pPr>
            <a:r>
              <a:rPr lang="en-GB" sz="2800" dirty="0" smtClean="0"/>
              <a:t> Expect certain figures to move in and out of the underworld:</a:t>
            </a:r>
          </a:p>
          <a:p>
            <a:pPr lvl="1">
              <a:buFont typeface="Arial" panose="020B0604020202020204" pitchFamily="34" charset="0"/>
              <a:buChar char="•"/>
            </a:pPr>
            <a:r>
              <a:rPr lang="en-GB" sz="2400" dirty="0" smtClean="0"/>
              <a:t>Gods – especially Persephone/Proserpina</a:t>
            </a:r>
          </a:p>
          <a:p>
            <a:pPr lvl="1">
              <a:buFont typeface="Arial" panose="020B0604020202020204" pitchFamily="34" charset="0"/>
              <a:buChar char="•"/>
            </a:pPr>
            <a:r>
              <a:rPr lang="en-GB" sz="2400" dirty="0" smtClean="0"/>
              <a:t>Heroes – </a:t>
            </a:r>
            <a:r>
              <a:rPr lang="en-GB" sz="2400" i="1" dirty="0" err="1" smtClean="0"/>
              <a:t>katabasis</a:t>
            </a:r>
            <a:endParaRPr lang="en-GB" sz="2400" i="1" dirty="0" smtClean="0"/>
          </a:p>
          <a:p>
            <a:pPr lvl="1">
              <a:buFont typeface="Arial" panose="020B0604020202020204" pitchFamily="34" charset="0"/>
              <a:buChar char="•"/>
            </a:pPr>
            <a:r>
              <a:rPr lang="en-GB" sz="2400" dirty="0" smtClean="0"/>
              <a:t>Both of these types of figures are involved in Alcestis’ movements between the mortal world and the underworld</a:t>
            </a:r>
          </a:p>
          <a:p>
            <a:pPr>
              <a:buFont typeface="Arial" panose="020B0604020202020204" pitchFamily="34" charset="0"/>
              <a:buChar char="•"/>
            </a:pPr>
            <a:r>
              <a:rPr lang="en-GB" sz="2600" i="1" dirty="0"/>
              <a:t> </a:t>
            </a:r>
            <a:r>
              <a:rPr lang="en-GB" sz="2600" dirty="0" smtClean="0"/>
              <a:t>Orpheus and Eurydice</a:t>
            </a:r>
          </a:p>
          <a:p>
            <a:pPr lvl="1">
              <a:buFont typeface="Arial" panose="020B0604020202020204" pitchFamily="34" charset="0"/>
              <a:buChar char="•"/>
            </a:pPr>
            <a:endParaRPr lang="en-GB" dirty="0"/>
          </a:p>
        </p:txBody>
      </p:sp>
      <p:pic>
        <p:nvPicPr>
          <p:cNvPr id="1026" name="Picture 2" descr="Orpheus and Eurydice by Auguste Rodin, 189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2695" y="2380928"/>
            <a:ext cx="2522985" cy="3793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511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Does Alcestis seem to be the same woman that left?</a:t>
            </a:r>
          </a:p>
          <a:p>
            <a:pPr>
              <a:buFont typeface="Arial" panose="020B0604020202020204" pitchFamily="34" charset="0"/>
              <a:buChar char="•"/>
            </a:pPr>
            <a:endParaRPr lang="en-GB" sz="2800" dirty="0" smtClean="0"/>
          </a:p>
          <a:p>
            <a:pPr>
              <a:buFont typeface="Arial" panose="020B0604020202020204" pitchFamily="34" charset="0"/>
              <a:buChar char="•"/>
            </a:pPr>
            <a:r>
              <a:rPr lang="en-GB" sz="2800" dirty="0"/>
              <a:t> </a:t>
            </a:r>
            <a:r>
              <a:rPr lang="en-GB" sz="2800" dirty="0" smtClean="0"/>
              <a:t>How is Alcestis different to the examples of people returned from the death in the examples from Pliny? </a:t>
            </a:r>
            <a:endParaRPr lang="en-GB" sz="2800" dirty="0"/>
          </a:p>
        </p:txBody>
      </p:sp>
    </p:spTree>
    <p:extLst>
      <p:ext uri="{BB962C8B-B14F-4D97-AF65-F5344CB8AC3E}">
        <p14:creationId xmlns:p14="http://schemas.microsoft.com/office/powerpoint/2010/main" val="3059421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 and burials?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Some burial patterns have been interpreted to mean that the people burying the deceased were afraid of them returning:</a:t>
            </a:r>
          </a:p>
          <a:p>
            <a:pPr lvl="1">
              <a:buFont typeface="Arial" panose="020B0604020202020204" pitchFamily="34" charset="0"/>
              <a:buChar char="•"/>
            </a:pPr>
            <a:r>
              <a:rPr lang="en-GB" sz="2400" dirty="0" smtClean="0"/>
              <a:t>Weights placed on the body</a:t>
            </a:r>
          </a:p>
          <a:p>
            <a:pPr lvl="1">
              <a:buFont typeface="Arial" panose="020B0604020202020204" pitchFamily="34" charset="0"/>
              <a:buChar char="•"/>
            </a:pPr>
            <a:r>
              <a:rPr lang="en-GB" sz="2400" dirty="0" smtClean="0"/>
              <a:t>Attempts to confuse the deceased if they rise</a:t>
            </a:r>
          </a:p>
          <a:p>
            <a:pPr lvl="2">
              <a:buFont typeface="Arial" panose="020B0604020202020204" pitchFamily="34" charset="0"/>
              <a:buChar char="•"/>
            </a:pPr>
            <a:r>
              <a:rPr lang="en-GB" sz="2200" dirty="0" smtClean="0"/>
              <a:t>face down burials</a:t>
            </a:r>
          </a:p>
          <a:p>
            <a:pPr lvl="2">
              <a:buFont typeface="Arial" panose="020B0604020202020204" pitchFamily="34" charset="0"/>
              <a:buChar char="•"/>
            </a:pPr>
            <a:r>
              <a:rPr lang="en-GB" sz="2200" dirty="0" smtClean="0"/>
              <a:t>burials </a:t>
            </a:r>
            <a:r>
              <a:rPr lang="en-GB" sz="2200" dirty="0" smtClean="0"/>
              <a:t>with </a:t>
            </a:r>
            <a:r>
              <a:rPr lang="en-GB" sz="2200" dirty="0" smtClean="0"/>
              <a:t>covering on the face</a:t>
            </a:r>
          </a:p>
          <a:p>
            <a:pPr lvl="1">
              <a:buFont typeface="Arial" panose="020B0604020202020204" pitchFamily="34" charset="0"/>
              <a:buChar char="•"/>
            </a:pPr>
            <a:r>
              <a:rPr lang="en-GB" sz="2400" dirty="0" smtClean="0"/>
              <a:t>Driving a </a:t>
            </a:r>
            <a:r>
              <a:rPr lang="en-GB" sz="2400" dirty="0" smtClean="0"/>
              <a:t>steak/other objects </a:t>
            </a:r>
            <a:r>
              <a:rPr lang="en-GB" sz="2400" dirty="0" smtClean="0"/>
              <a:t>through the body to keep them in the grave</a:t>
            </a:r>
            <a:endParaRPr lang="en-GB" sz="2400" dirty="0"/>
          </a:p>
        </p:txBody>
      </p:sp>
    </p:spTree>
    <p:extLst>
      <p:ext uri="{BB962C8B-B14F-4D97-AF65-F5344CB8AC3E}">
        <p14:creationId xmlns:p14="http://schemas.microsoft.com/office/powerpoint/2010/main" val="3250363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 at </a:t>
            </a:r>
            <a:r>
              <a:rPr lang="en-GB" dirty="0" err="1" smtClean="0"/>
              <a:t>Kamarina</a:t>
            </a:r>
            <a:r>
              <a:rPr lang="en-GB" dirty="0" smtClean="0"/>
              <a:t>?</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400" dirty="0" err="1" smtClean="0"/>
              <a:t>Sulosky</a:t>
            </a:r>
            <a:r>
              <a:rPr lang="en-GB" sz="2400" dirty="0" smtClean="0"/>
              <a:t> Weaver: examines burial practices in </a:t>
            </a:r>
            <a:r>
              <a:rPr lang="en-GB" sz="2400" dirty="0" err="1" smtClean="0"/>
              <a:t>Kamarina</a:t>
            </a:r>
            <a:endParaRPr lang="en-GB" sz="2400" dirty="0" smtClean="0"/>
          </a:p>
          <a:p>
            <a:pPr>
              <a:buFont typeface="Arial" panose="020B0604020202020204" pitchFamily="34" charset="0"/>
              <a:buChar char="•"/>
            </a:pPr>
            <a:r>
              <a:rPr lang="en-GB" sz="2400" dirty="0"/>
              <a:t> </a:t>
            </a:r>
            <a:r>
              <a:rPr lang="en-GB" sz="2400" dirty="0" err="1" smtClean="0"/>
              <a:t>Kamarina</a:t>
            </a:r>
            <a:r>
              <a:rPr lang="en-GB" sz="2400" dirty="0" smtClean="0"/>
              <a:t> was a Greek colony in Sicily </a:t>
            </a:r>
          </a:p>
          <a:p>
            <a:pPr>
              <a:buFont typeface="Arial" panose="020B0604020202020204" pitchFamily="34" charset="0"/>
              <a:buChar char="•"/>
            </a:pPr>
            <a:r>
              <a:rPr lang="en-GB" sz="2400" dirty="0"/>
              <a:t> </a:t>
            </a:r>
            <a:r>
              <a:rPr lang="en-GB" sz="2400" dirty="0" smtClean="0"/>
              <a:t>Final chapter of the book explores general treatment of the dead in this location</a:t>
            </a:r>
          </a:p>
          <a:p>
            <a:pPr>
              <a:buFont typeface="Arial" panose="020B0604020202020204" pitchFamily="34" charset="0"/>
              <a:buChar char="•"/>
            </a:pPr>
            <a:r>
              <a:rPr lang="en-GB" sz="2400" dirty="0"/>
              <a:t> </a:t>
            </a:r>
            <a:r>
              <a:rPr lang="en-GB" sz="2400" dirty="0" smtClean="0"/>
              <a:t>There were two burials in this location that potentially indicate attempts to prevent revenants rising</a:t>
            </a:r>
            <a:endParaRPr lang="en-GB" sz="2400" dirty="0"/>
          </a:p>
        </p:txBody>
      </p:sp>
    </p:spTree>
    <p:extLst>
      <p:ext uri="{BB962C8B-B14F-4D97-AF65-F5344CB8AC3E}">
        <p14:creationId xmlns:p14="http://schemas.microsoft.com/office/powerpoint/2010/main" val="27509366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969945" y="0"/>
            <a:ext cx="7222055" cy="6858000"/>
          </a:xfrm>
          <a:prstGeom prst="rect">
            <a:avLst/>
          </a:prstGeom>
        </p:spPr>
      </p:pic>
      <p:pic>
        <p:nvPicPr>
          <p:cNvPr id="5" name="Picture 4"/>
          <p:cNvPicPr>
            <a:picLocks noChangeAspect="1"/>
          </p:cNvPicPr>
          <p:nvPr/>
        </p:nvPicPr>
        <p:blipFill>
          <a:blip r:embed="rId3"/>
          <a:stretch>
            <a:fillRect/>
          </a:stretch>
        </p:blipFill>
        <p:spPr>
          <a:xfrm>
            <a:off x="0" y="286603"/>
            <a:ext cx="4969945" cy="5937003"/>
          </a:xfrm>
          <a:prstGeom prst="rect">
            <a:avLst/>
          </a:prstGeom>
        </p:spPr>
      </p:pic>
    </p:spTree>
    <p:extLst>
      <p:ext uri="{BB962C8B-B14F-4D97-AF65-F5344CB8AC3E}">
        <p14:creationId xmlns:p14="http://schemas.microsoft.com/office/powerpoint/2010/main" val="11592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2229438" y="-38268"/>
            <a:ext cx="7794084" cy="6896268"/>
          </a:xfrm>
          <a:prstGeom prst="rect">
            <a:avLst/>
          </a:prstGeom>
        </p:spPr>
      </p:pic>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Comparative examples?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a:t>
            </a:r>
            <a:r>
              <a:rPr lang="en-GB" sz="2800" b="1" dirty="0" smtClean="0"/>
              <a:t>4500-3800 BCE – </a:t>
            </a:r>
            <a:r>
              <a:rPr lang="en-GB" sz="2800" b="1" dirty="0" err="1" smtClean="0"/>
              <a:t>Khirokitia</a:t>
            </a:r>
            <a:r>
              <a:rPr lang="en-GB" sz="2800" b="1" dirty="0" smtClean="0"/>
              <a:t> </a:t>
            </a:r>
            <a:r>
              <a:rPr lang="en-GB" sz="2800" dirty="0" smtClean="0"/>
              <a:t>(Cyprus): bodies pinned by millstones</a:t>
            </a:r>
          </a:p>
          <a:p>
            <a:pPr>
              <a:buFont typeface="Arial" panose="020B0604020202020204" pitchFamily="34" charset="0"/>
              <a:buChar char="•"/>
            </a:pPr>
            <a:r>
              <a:rPr lang="en-GB" sz="2800" dirty="0"/>
              <a:t> </a:t>
            </a:r>
            <a:r>
              <a:rPr lang="en-GB" sz="2800" b="1" dirty="0" smtClean="0"/>
              <a:t>1900-1600 BCE – The </a:t>
            </a:r>
            <a:r>
              <a:rPr lang="en-GB" sz="2800" b="1" dirty="0" err="1" smtClean="0"/>
              <a:t>Argolid</a:t>
            </a:r>
            <a:r>
              <a:rPr lang="en-GB" sz="2800" b="1" dirty="0" smtClean="0"/>
              <a:t> </a:t>
            </a:r>
            <a:r>
              <a:rPr lang="en-GB" sz="2800" dirty="0" smtClean="0"/>
              <a:t>(Peloponnese): body restrained by rock</a:t>
            </a:r>
          </a:p>
          <a:p>
            <a:pPr>
              <a:buFont typeface="Arial" panose="020B0604020202020204" pitchFamily="34" charset="0"/>
              <a:buChar char="•"/>
            </a:pPr>
            <a:r>
              <a:rPr lang="en-GB" sz="2800" dirty="0"/>
              <a:t> </a:t>
            </a:r>
            <a:r>
              <a:rPr lang="en-GB" sz="2800" b="1" dirty="0" smtClean="0"/>
              <a:t>307-337 CE – </a:t>
            </a:r>
            <a:r>
              <a:rPr lang="en-GB" sz="2800" b="1" dirty="0" err="1" smtClean="0"/>
              <a:t>Merenda</a:t>
            </a:r>
            <a:r>
              <a:rPr lang="en-GB" sz="2800" b="1" dirty="0" smtClean="0"/>
              <a:t> </a:t>
            </a:r>
            <a:r>
              <a:rPr lang="en-GB" sz="2800" dirty="0" smtClean="0"/>
              <a:t>(Attica): woman cut in half and sealed into a lime kiln</a:t>
            </a:r>
          </a:p>
          <a:p>
            <a:pPr>
              <a:buFont typeface="Arial" panose="020B0604020202020204" pitchFamily="34" charset="0"/>
              <a:buChar char="•"/>
            </a:pPr>
            <a:r>
              <a:rPr lang="en-GB" sz="2800" dirty="0"/>
              <a:t> </a:t>
            </a:r>
            <a:r>
              <a:rPr lang="en-GB" sz="2800" b="1" dirty="0" smtClean="0"/>
              <a:t>18</a:t>
            </a:r>
            <a:r>
              <a:rPr lang="en-GB" sz="2800" b="1" baseline="30000" dirty="0" smtClean="0"/>
              <a:t>th</a:t>
            </a:r>
            <a:r>
              <a:rPr lang="en-GB" sz="2800" b="1" dirty="0" smtClean="0"/>
              <a:t>-19</a:t>
            </a:r>
            <a:r>
              <a:rPr lang="en-GB" sz="2800" b="1" baseline="30000" dirty="0" smtClean="0"/>
              <a:t>th</a:t>
            </a:r>
            <a:r>
              <a:rPr lang="en-GB" sz="2800" b="1" dirty="0" smtClean="0"/>
              <a:t> C CE – Lesbos: </a:t>
            </a:r>
            <a:r>
              <a:rPr lang="en-GB" sz="2800" dirty="0" smtClean="0"/>
              <a:t>one adult pinned by 20 cm nails, another buried with bent spikes (probably driven into the body)</a:t>
            </a:r>
            <a:endParaRPr lang="en-GB" sz="2800" dirty="0"/>
          </a:p>
        </p:txBody>
      </p:sp>
    </p:spTree>
    <p:extLst>
      <p:ext uri="{BB962C8B-B14F-4D97-AF65-F5344CB8AC3E}">
        <p14:creationId xmlns:p14="http://schemas.microsoft.com/office/powerpoint/2010/main" val="29241897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Archaeology and folklore</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Comparisons of burial practices with folklore narratives have been used to explore whether or not unusual burial patterns can be associated with fears of revenants</a:t>
            </a:r>
          </a:p>
          <a:p>
            <a:pPr>
              <a:buFont typeface="Arial" panose="020B0604020202020204" pitchFamily="34" charset="0"/>
              <a:buChar char="•"/>
            </a:pPr>
            <a:r>
              <a:rPr lang="en-GB" sz="2400" dirty="0"/>
              <a:t> </a:t>
            </a:r>
            <a:r>
              <a:rPr lang="en-GB" sz="2400" dirty="0" smtClean="0"/>
              <a:t>These comparisons tend to focus on more recent burials </a:t>
            </a:r>
          </a:p>
          <a:p>
            <a:pPr lvl="1">
              <a:buFont typeface="Arial" panose="020B0604020202020204" pitchFamily="34" charset="0"/>
              <a:buChar char="•"/>
            </a:pPr>
            <a:r>
              <a:rPr lang="en-GB" sz="2200" dirty="0" smtClean="0"/>
              <a:t>Not enough evidence from antiquity to carry out the same comparisons</a:t>
            </a:r>
          </a:p>
          <a:p>
            <a:pPr>
              <a:buFont typeface="Arial" panose="020B0604020202020204" pitchFamily="34" charset="0"/>
              <a:buChar char="•"/>
            </a:pPr>
            <a:r>
              <a:rPr lang="en-GB" sz="2400" dirty="0"/>
              <a:t> </a:t>
            </a:r>
            <a:r>
              <a:rPr lang="en-GB" sz="2400" dirty="0" smtClean="0"/>
              <a:t>Myth/folklore/legends can be ways of explaining cultural practices or can shape them</a:t>
            </a:r>
          </a:p>
          <a:p>
            <a:pPr lvl="1">
              <a:buFont typeface="Arial" panose="020B0604020202020204" pitchFamily="34" charset="0"/>
              <a:buChar char="•"/>
            </a:pPr>
            <a:r>
              <a:rPr lang="en-GB" sz="2200" dirty="0" smtClean="0"/>
              <a:t>‘this is why we bury people this way’</a:t>
            </a:r>
          </a:p>
          <a:p>
            <a:pPr lvl="1">
              <a:buFont typeface="Arial" panose="020B0604020202020204" pitchFamily="34" charset="0"/>
              <a:buChar char="•"/>
            </a:pPr>
            <a:r>
              <a:rPr lang="en-GB" sz="2200" dirty="0" smtClean="0"/>
              <a:t>‘we’ll follow the pattern in the narrative’</a:t>
            </a:r>
            <a:endParaRPr lang="en-GB" sz="2200" dirty="0"/>
          </a:p>
        </p:txBody>
      </p:sp>
    </p:spTree>
    <p:extLst>
      <p:ext uri="{BB962C8B-B14F-4D97-AF65-F5344CB8AC3E}">
        <p14:creationId xmlns:p14="http://schemas.microsoft.com/office/powerpoint/2010/main" val="3797639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Unusual burial patterns</a:t>
            </a:r>
            <a:endParaRPr lang="en-GB" dirty="0"/>
          </a:p>
        </p:txBody>
      </p:sp>
      <p:sp>
        <p:nvSpPr>
          <p:cNvPr id="3" name="Content Placeholder 2"/>
          <p:cNvSpPr>
            <a:spLocks noGrp="1"/>
          </p:cNvSpPr>
          <p:nvPr>
            <p:ph idx="1"/>
          </p:nvPr>
        </p:nvSpPr>
        <p:spPr>
          <a:xfrm>
            <a:off x="1097280" y="1845733"/>
            <a:ext cx="10058400" cy="4409923"/>
          </a:xfrm>
        </p:spPr>
        <p:txBody>
          <a:bodyPr>
            <a:normAutofit/>
          </a:bodyPr>
          <a:lstStyle/>
          <a:p>
            <a:pPr>
              <a:buFont typeface="Arial" panose="020B0604020202020204" pitchFamily="34" charset="0"/>
              <a:buChar char="•"/>
            </a:pPr>
            <a:r>
              <a:rPr lang="en-GB" sz="2400" dirty="0" smtClean="0"/>
              <a:t> Unusual burial patterns sometimes have indications of why someone might have been considered dangerous/an outsider</a:t>
            </a:r>
          </a:p>
          <a:p>
            <a:pPr lvl="1">
              <a:buFont typeface="Arial" panose="020B0604020202020204" pitchFamily="34" charset="0"/>
              <a:buChar char="•"/>
            </a:pPr>
            <a:r>
              <a:rPr lang="en-GB" sz="2200" dirty="0" smtClean="0"/>
              <a:t>Evidence on the skeleton of previous violence</a:t>
            </a:r>
          </a:p>
          <a:p>
            <a:pPr lvl="1">
              <a:buFont typeface="Arial" panose="020B0604020202020204" pitchFamily="34" charset="0"/>
              <a:buChar char="•"/>
            </a:pPr>
            <a:r>
              <a:rPr lang="en-GB" sz="2200" dirty="0" smtClean="0"/>
              <a:t>Birth defects</a:t>
            </a:r>
          </a:p>
          <a:p>
            <a:pPr lvl="1">
              <a:buFont typeface="Arial" panose="020B0604020202020204" pitchFamily="34" charset="0"/>
              <a:buChar char="•"/>
            </a:pPr>
            <a:r>
              <a:rPr lang="en-GB" sz="2200" dirty="0" smtClean="0"/>
              <a:t>Disease</a:t>
            </a:r>
          </a:p>
          <a:p>
            <a:pPr>
              <a:buFont typeface="Arial" panose="020B0604020202020204" pitchFamily="34" charset="0"/>
              <a:buChar char="•"/>
            </a:pPr>
            <a:r>
              <a:rPr lang="en-GB" sz="2400" dirty="0"/>
              <a:t> </a:t>
            </a:r>
            <a:r>
              <a:rPr lang="en-GB" sz="2400" dirty="0" smtClean="0"/>
              <a:t>Other ideas that appear in narratives:</a:t>
            </a:r>
          </a:p>
          <a:p>
            <a:pPr lvl="1">
              <a:buFont typeface="Arial" panose="020B0604020202020204" pitchFamily="34" charset="0"/>
              <a:buChar char="•"/>
            </a:pPr>
            <a:r>
              <a:rPr lang="en-GB" sz="2200" dirty="0" smtClean="0"/>
              <a:t>Events around the death: people or animals moving over the body</a:t>
            </a:r>
          </a:p>
          <a:p>
            <a:pPr lvl="1">
              <a:buFont typeface="Arial" panose="020B0604020202020204" pitchFamily="34" charset="0"/>
              <a:buChar char="•"/>
            </a:pPr>
            <a:r>
              <a:rPr lang="en-GB" sz="2200" dirty="0" smtClean="0"/>
              <a:t>Curses</a:t>
            </a:r>
          </a:p>
          <a:p>
            <a:pPr lvl="1">
              <a:buFont typeface="Arial" panose="020B0604020202020204" pitchFamily="34" charset="0"/>
              <a:buChar char="•"/>
            </a:pPr>
            <a:r>
              <a:rPr lang="en-GB" sz="2200" dirty="0" smtClean="0"/>
              <a:t>Types of death: suicides, death in childbirth</a:t>
            </a:r>
          </a:p>
          <a:p>
            <a:pPr>
              <a:buFont typeface="Arial" panose="020B0604020202020204" pitchFamily="34" charset="0"/>
              <a:buChar char="•"/>
            </a:pPr>
            <a:r>
              <a:rPr lang="en-GB" sz="2400" dirty="0"/>
              <a:t> </a:t>
            </a:r>
            <a:r>
              <a:rPr lang="en-GB" sz="2400" dirty="0" smtClean="0"/>
              <a:t>Ideas around revenants often focus on outsiders coming back and inflicting some sort of damage on the community (cross over with ghosts?)</a:t>
            </a:r>
          </a:p>
          <a:p>
            <a:pPr marL="201168" lvl="1" indent="0">
              <a:buNone/>
            </a:pPr>
            <a:endParaRPr lang="en-GB" sz="2200" dirty="0"/>
          </a:p>
        </p:txBody>
      </p:sp>
    </p:spTree>
    <p:extLst>
      <p:ext uri="{BB962C8B-B14F-4D97-AF65-F5344CB8AC3E}">
        <p14:creationId xmlns:p14="http://schemas.microsoft.com/office/powerpoint/2010/main" val="20314703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13</a:t>
            </a:r>
            <a:r>
              <a:rPr lang="en-GB" baseline="30000" dirty="0" smtClean="0"/>
              <a:t>th</a:t>
            </a:r>
            <a:r>
              <a:rPr lang="en-GB" dirty="0" smtClean="0"/>
              <a:t> century burial,  </a:t>
            </a:r>
            <a:r>
              <a:rPr lang="en-GB" dirty="0" err="1" smtClean="0"/>
              <a:t>Sozopol</a:t>
            </a:r>
            <a:r>
              <a:rPr lang="en-GB" dirty="0" smtClean="0"/>
              <a:t> (Bulgaria)</a:t>
            </a:r>
            <a:endParaRPr lang="en-GB" dirty="0"/>
          </a:p>
        </p:txBody>
      </p:sp>
      <p:pic>
        <p:nvPicPr>
          <p:cNvPr id="5" name="Content Placeholder 4"/>
          <p:cNvPicPr>
            <a:picLocks noGrp="1" noChangeAspect="1"/>
          </p:cNvPicPr>
          <p:nvPr>
            <p:ph idx="1"/>
          </p:nvPr>
        </p:nvPicPr>
        <p:blipFill>
          <a:blip r:embed="rId2"/>
          <a:stretch>
            <a:fillRect/>
          </a:stretch>
        </p:blipFill>
        <p:spPr>
          <a:xfrm>
            <a:off x="-1" y="1903078"/>
            <a:ext cx="6170995" cy="3851895"/>
          </a:xfrm>
          <a:prstGeom prst="rect">
            <a:avLst/>
          </a:prstGeom>
        </p:spPr>
      </p:pic>
      <p:pic>
        <p:nvPicPr>
          <p:cNvPr id="4" name="Picture 3"/>
          <p:cNvPicPr>
            <a:picLocks noChangeAspect="1"/>
          </p:cNvPicPr>
          <p:nvPr/>
        </p:nvPicPr>
        <p:blipFill>
          <a:blip r:embed="rId3"/>
          <a:stretch>
            <a:fillRect/>
          </a:stretch>
        </p:blipFill>
        <p:spPr>
          <a:xfrm>
            <a:off x="6078071" y="1903078"/>
            <a:ext cx="6113929" cy="4017613"/>
          </a:xfrm>
          <a:prstGeom prst="rect">
            <a:avLst/>
          </a:prstGeom>
        </p:spPr>
      </p:pic>
    </p:spTree>
    <p:extLst>
      <p:ext uri="{BB962C8B-B14F-4D97-AF65-F5344CB8AC3E}">
        <p14:creationId xmlns:p14="http://schemas.microsoft.com/office/powerpoint/2010/main" val="29956794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18</a:t>
            </a:r>
            <a:r>
              <a:rPr lang="en-GB" baseline="30000" dirty="0" smtClean="0"/>
              <a:t>th</a:t>
            </a:r>
            <a:r>
              <a:rPr lang="en-GB" dirty="0" smtClean="0"/>
              <a:t> century, </a:t>
            </a:r>
            <a:r>
              <a:rPr lang="en-GB" dirty="0" err="1" smtClean="0"/>
              <a:t>Drawsko</a:t>
            </a:r>
            <a:r>
              <a:rPr lang="en-GB" dirty="0" smtClean="0"/>
              <a:t> (Poland)</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1737359"/>
            <a:ext cx="6162506" cy="4619203"/>
          </a:xfrm>
          <a:prstGeom prst="rect">
            <a:avLst/>
          </a:prstGeom>
        </p:spPr>
      </p:pic>
      <p:pic>
        <p:nvPicPr>
          <p:cNvPr id="5" name="Picture 4"/>
          <p:cNvPicPr>
            <a:picLocks noChangeAspect="1"/>
          </p:cNvPicPr>
          <p:nvPr/>
        </p:nvPicPr>
        <p:blipFill>
          <a:blip r:embed="rId3"/>
          <a:stretch>
            <a:fillRect/>
          </a:stretch>
        </p:blipFill>
        <p:spPr>
          <a:xfrm>
            <a:off x="6013525" y="1745351"/>
            <a:ext cx="6178475" cy="4611211"/>
          </a:xfrm>
          <a:prstGeom prst="rect">
            <a:avLst/>
          </a:prstGeom>
        </p:spPr>
      </p:pic>
    </p:spTree>
    <p:extLst>
      <p:ext uri="{BB962C8B-B14F-4D97-AF65-F5344CB8AC3E}">
        <p14:creationId xmlns:p14="http://schemas.microsoft.com/office/powerpoint/2010/main" val="3519041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Folklore in antiquity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Survival of folklore narratives less common from antiquity because:</a:t>
            </a:r>
          </a:p>
          <a:p>
            <a:pPr lvl="1">
              <a:buFont typeface="Arial" panose="020B0604020202020204" pitchFamily="34" charset="0"/>
              <a:buChar char="•"/>
            </a:pPr>
            <a:r>
              <a:rPr lang="en-GB" sz="2400" dirty="0" smtClean="0"/>
              <a:t>The gap in time</a:t>
            </a:r>
          </a:p>
          <a:p>
            <a:pPr lvl="1">
              <a:buFont typeface="Arial" panose="020B0604020202020204" pitchFamily="34" charset="0"/>
              <a:buChar char="•"/>
            </a:pPr>
            <a:r>
              <a:rPr lang="en-GB" sz="2400" dirty="0" smtClean="0"/>
              <a:t>Destruction of materials</a:t>
            </a:r>
            <a:endParaRPr lang="en-GB" dirty="0" smtClean="0"/>
          </a:p>
          <a:p>
            <a:pPr lvl="1">
              <a:buFont typeface="Arial" panose="020B0604020202020204" pitchFamily="34" charset="0"/>
              <a:buChar char="•"/>
            </a:pPr>
            <a:r>
              <a:rPr lang="en-GB" sz="2400" dirty="0" smtClean="0"/>
              <a:t>Different literacy levels?</a:t>
            </a:r>
          </a:p>
          <a:p>
            <a:pPr lvl="1">
              <a:buFont typeface="Arial" panose="020B0604020202020204" pitchFamily="34" charset="0"/>
              <a:buChar char="•"/>
            </a:pPr>
            <a:r>
              <a:rPr lang="en-GB" sz="2400" dirty="0" smtClean="0"/>
              <a:t>Ease of publishing materials</a:t>
            </a:r>
          </a:p>
          <a:p>
            <a:pPr lvl="1">
              <a:buFont typeface="Arial" panose="020B0604020202020204" pitchFamily="34" charset="0"/>
              <a:buChar char="•"/>
            </a:pPr>
            <a:endParaRPr lang="en-GB" sz="2400" dirty="0"/>
          </a:p>
          <a:p>
            <a:pPr>
              <a:buFont typeface="Arial" panose="020B0604020202020204" pitchFamily="34" charset="0"/>
              <a:buChar char="•"/>
            </a:pPr>
            <a:r>
              <a:rPr lang="en-GB" sz="2800" dirty="0"/>
              <a:t> </a:t>
            </a:r>
            <a:r>
              <a:rPr lang="en-GB" sz="2800" dirty="0" smtClean="0"/>
              <a:t>Less of a clear narrative/set of characters of revenants as dangerous</a:t>
            </a:r>
          </a:p>
        </p:txBody>
      </p:sp>
    </p:spTree>
    <p:extLst>
      <p:ext uri="{BB962C8B-B14F-4D97-AF65-F5344CB8AC3E}">
        <p14:creationId xmlns:p14="http://schemas.microsoft.com/office/powerpoint/2010/main" val="3740634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To what extent can we understand burial practices which seem to trap the corpse in the grave, to be indicative of a genuine fear of the dead rising up?</a:t>
            </a:r>
            <a:endParaRPr lang="en-GB" sz="2800" dirty="0"/>
          </a:p>
        </p:txBody>
      </p:sp>
    </p:spTree>
    <p:extLst>
      <p:ext uri="{BB962C8B-B14F-4D97-AF65-F5344CB8AC3E}">
        <p14:creationId xmlns:p14="http://schemas.microsoft.com/office/powerpoint/2010/main" val="690846605"/>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509</TotalTime>
  <Words>1720</Words>
  <Application>Microsoft Office PowerPoint</Application>
  <PresentationFormat>Widescreen</PresentationFormat>
  <Paragraphs>139</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Wingdings</vt:lpstr>
      <vt:lpstr>Retrospect</vt:lpstr>
      <vt:lpstr>Monsters, Ghosts and Revenants</vt:lpstr>
      <vt:lpstr>Ghosts</vt:lpstr>
      <vt:lpstr>Revenants</vt:lpstr>
      <vt:lpstr>Revenants vs Ghosts</vt:lpstr>
      <vt:lpstr>Zombies</vt:lpstr>
      <vt:lpstr>Vampires</vt:lpstr>
      <vt:lpstr>Vampires in ancient texts?</vt:lpstr>
      <vt:lpstr>Philostratus: Life of Apollonius of Tyana</vt:lpstr>
      <vt:lpstr>Vampires and phantoms</vt:lpstr>
      <vt:lpstr>Menippus’ wedding (4.2-6)</vt:lpstr>
      <vt:lpstr>Discussion</vt:lpstr>
      <vt:lpstr>Pliny 7.52</vt:lpstr>
      <vt:lpstr>PowerPoint Presentation</vt:lpstr>
      <vt:lpstr>PowerPoint Presentation</vt:lpstr>
      <vt:lpstr>PowerPoint Presentation</vt:lpstr>
      <vt:lpstr>Back from the dead?</vt:lpstr>
      <vt:lpstr>Back from the dead?</vt:lpstr>
      <vt:lpstr>Herodotus Histories 9.120</vt:lpstr>
      <vt:lpstr>Alcestis</vt:lpstr>
      <vt:lpstr>Returned from the underworld</vt:lpstr>
      <vt:lpstr>Discussion</vt:lpstr>
      <vt:lpstr>Revenants and burials?</vt:lpstr>
      <vt:lpstr>Revenants at Kamarina?</vt:lpstr>
      <vt:lpstr>PowerPoint Presentation</vt:lpstr>
      <vt:lpstr>PowerPoint Presentation</vt:lpstr>
      <vt:lpstr>Comparative examples?</vt:lpstr>
      <vt:lpstr>Archaeology and folklore</vt:lpstr>
      <vt:lpstr>Unusual burial patterns</vt:lpstr>
      <vt:lpstr>13th century burial,  Sozopol (Bulgaria)</vt:lpstr>
      <vt:lpstr>18th century, Drawsko (Poland)</vt:lpstr>
      <vt:lpstr>Folklore in antiquity</vt:lpstr>
      <vt:lpstr>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37</cp:revision>
  <dcterms:created xsi:type="dcterms:W3CDTF">2016-07-06T10:16:44Z</dcterms:created>
  <dcterms:modified xsi:type="dcterms:W3CDTF">2017-11-21T14:25:26Z</dcterms:modified>
</cp:coreProperties>
</file>