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363" r:id="rId2"/>
    <p:sldId id="411" r:id="rId3"/>
    <p:sldId id="331" r:id="rId4"/>
    <p:sldId id="391" r:id="rId5"/>
    <p:sldId id="366" r:id="rId6"/>
    <p:sldId id="367" r:id="rId7"/>
    <p:sldId id="436" r:id="rId8"/>
    <p:sldId id="392" r:id="rId9"/>
    <p:sldId id="437" r:id="rId10"/>
    <p:sldId id="438" r:id="rId11"/>
    <p:sldId id="445" r:id="rId12"/>
    <p:sldId id="441" r:id="rId13"/>
    <p:sldId id="447" r:id="rId14"/>
    <p:sldId id="442" r:id="rId15"/>
    <p:sldId id="444" r:id="rId16"/>
    <p:sldId id="446" r:id="rId17"/>
    <p:sldId id="443" r:id="rId18"/>
    <p:sldId id="448" r:id="rId19"/>
    <p:sldId id="425" r:id="rId20"/>
    <p:sldId id="440" r:id="rId21"/>
    <p:sldId id="426" r:id="rId22"/>
    <p:sldId id="417" r:id="rId23"/>
    <p:sldId id="427" r:id="rId24"/>
    <p:sldId id="451" r:id="rId25"/>
    <p:sldId id="429" r:id="rId26"/>
    <p:sldId id="433" r:id="rId27"/>
    <p:sldId id="439" r:id="rId28"/>
    <p:sldId id="398" r:id="rId29"/>
    <p:sldId id="435" r:id="rId30"/>
    <p:sldId id="434" r:id="rId31"/>
    <p:sldId id="478" r:id="rId32"/>
    <p:sldId id="415" r:id="rId33"/>
    <p:sldId id="477" r:id="rId34"/>
    <p:sldId id="370" r:id="rId3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74045" autoAdjust="0"/>
  </p:normalViewPr>
  <p:slideViewPr>
    <p:cSldViewPr>
      <p:cViewPr varScale="1">
        <p:scale>
          <a:sx n="78" d="100"/>
          <a:sy n="78" d="100"/>
        </p:scale>
        <p:origin x="1068" y="9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13855995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2175044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41975988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560620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30035996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5063916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22811070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16609420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13133695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26831770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22015947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41345753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638882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21358743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6778067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14190888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19282754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34949734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extLst>
      <p:ext uri="{BB962C8B-B14F-4D97-AF65-F5344CB8AC3E}">
        <p14:creationId xmlns:p14="http://schemas.microsoft.com/office/powerpoint/2010/main" val="22454465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10850726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34283753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a:p>
        </p:txBody>
      </p:sp>
    </p:spTree>
    <p:extLst>
      <p:ext uri="{BB962C8B-B14F-4D97-AF65-F5344CB8AC3E}">
        <p14:creationId xmlns:p14="http://schemas.microsoft.com/office/powerpoint/2010/main" val="7633942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a:p>
        </p:txBody>
      </p:sp>
    </p:spTree>
    <p:extLst>
      <p:ext uri="{BB962C8B-B14F-4D97-AF65-F5344CB8AC3E}">
        <p14:creationId xmlns:p14="http://schemas.microsoft.com/office/powerpoint/2010/main" val="355723588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3815178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1185648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video" Target="https://www.youtube.com/embed/QI8zEyplFn4?feature=oembed" TargetMode="External"/><Relationship Id="rId5" Type="http://schemas.openxmlformats.org/officeDocument/2006/relationships/hyperlink" Target="https://www.youtube.com/watch?v=QI8zEyplFn4" TargetMode="External"/><Relationship Id="rId4" Type="http://schemas.openxmlformats.org/officeDocument/2006/relationships/image" Target="../media/image17.jpeg"/></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video" Target="https://www.youtube.com/embed/ol8BRnOFBBM?feature=oembed" TargetMode="External"/><Relationship Id="rId5" Type="http://schemas.openxmlformats.org/officeDocument/2006/relationships/image" Target="../media/image19.jpeg"/><Relationship Id="rId4" Type="http://schemas.openxmlformats.org/officeDocument/2006/relationships/hyperlink" Target="https://www.youtube.com/watch?v=ol8BRnOFBBM"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jpeg"/></Relationships>
</file>

<file path=ppt/slides/_rels/slide2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jpeg"/></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49669"/>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7</a:t>
            </a:r>
          </a:p>
          <a:p>
            <a:pPr eaLnBrk="1" hangingPunct="1"/>
            <a:r>
              <a:rPr lang="en-GB" altLang="en-US" sz="4000" dirty="0">
                <a:solidFill>
                  <a:srgbClr val="FFFF00"/>
                </a:solidFill>
              </a:rPr>
              <a:t>International Strategy</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Strategic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980728"/>
            <a:ext cx="10909212" cy="4752528"/>
          </a:xfrm>
          <a:prstGeom prst="rect">
            <a:avLst/>
          </a:prstGeom>
        </p:spPr>
        <p:txBody>
          <a:bodyPr/>
          <a:lstStyle/>
          <a:p>
            <a:pPr algn="just">
              <a:spcBef>
                <a:spcPts val="300"/>
              </a:spcBef>
              <a:spcAft>
                <a:spcPts val="300"/>
              </a:spcAft>
            </a:pPr>
            <a:r>
              <a:rPr lang="en-GB" sz="2800" dirty="0"/>
              <a:t>Assess the internationalisation drivers and potential of different markets.</a:t>
            </a:r>
          </a:p>
          <a:p>
            <a:pPr algn="just">
              <a:spcBef>
                <a:spcPts val="300"/>
              </a:spcBef>
              <a:spcAft>
                <a:spcPts val="300"/>
              </a:spcAft>
            </a:pPr>
            <a:r>
              <a:rPr lang="en-GB" sz="2800" dirty="0"/>
              <a:t>Identify sources of competitive advantage in international strategy, through both exploitation of local factors and global sourcing.</a:t>
            </a:r>
          </a:p>
          <a:p>
            <a:pPr algn="just">
              <a:spcBef>
                <a:spcPts val="300"/>
              </a:spcBef>
              <a:spcAft>
                <a:spcPts val="300"/>
              </a:spcAft>
            </a:pPr>
            <a:r>
              <a:rPr lang="en-GB" sz="2800" dirty="0"/>
              <a:t>Understand the difference between global integration and local responsiveness and four main types of international strategy.</a:t>
            </a:r>
          </a:p>
          <a:p>
            <a:pPr algn="just">
              <a:spcBef>
                <a:spcPts val="300"/>
              </a:spcBef>
              <a:spcAft>
                <a:spcPts val="300"/>
              </a:spcAft>
            </a:pPr>
            <a:r>
              <a:rPr lang="en-GB" altLang="en-US" sz="2800" dirty="0"/>
              <a:t>Compare and contrast the different modes that firms use to enter foreign markets.</a:t>
            </a:r>
          </a:p>
          <a:p>
            <a:pPr algn="just">
              <a:spcBef>
                <a:spcPts val="300"/>
              </a:spcBef>
              <a:spcAft>
                <a:spcPts val="300"/>
              </a:spcAft>
            </a:pPr>
            <a:r>
              <a:rPr lang="en-GB" altLang="en-US" sz="2800" dirty="0"/>
              <a:t>Identify the factors that influence a firm's choice of entry mode.</a:t>
            </a:r>
          </a:p>
          <a:p>
            <a:pPr algn="just"/>
            <a:endParaRPr lang="en-GB" altLang="en-US" sz="2400" dirty="0"/>
          </a:p>
        </p:txBody>
      </p:sp>
      <p:sp>
        <p:nvSpPr>
          <p:cNvPr id="2" name="Footer Placeholder 1">
            <a:extLst>
              <a:ext uri="{FF2B5EF4-FFF2-40B4-BE49-F238E27FC236}">
                <a16:creationId xmlns:a16="http://schemas.microsoft.com/office/drawing/2014/main" id="{14684A2B-AF0A-52CA-BF89-267AD0774C3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International Strategy &amp; Global Strategy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340768"/>
            <a:ext cx="10729191" cy="4392488"/>
          </a:xfrm>
          <a:prstGeom prst="rect">
            <a:avLst/>
          </a:prstGeom>
        </p:spPr>
        <p:txBody>
          <a:bodyPr/>
          <a:lstStyle/>
          <a:p>
            <a:pPr algn="just">
              <a:spcBef>
                <a:spcPts val="1200"/>
              </a:spcBef>
              <a:spcAft>
                <a:spcPts val="1200"/>
              </a:spcAft>
              <a:buClr>
                <a:schemeClr val="tx1"/>
              </a:buClr>
            </a:pPr>
            <a:r>
              <a:rPr lang="en-GB" b="1" dirty="0">
                <a:solidFill>
                  <a:srgbClr val="FF0000"/>
                </a:solidFill>
              </a:rPr>
              <a:t>International strategy </a:t>
            </a:r>
            <a:r>
              <a:rPr lang="en-GB" dirty="0"/>
              <a:t>refers to a range of options for operating outside an organisation’s country of origin.</a:t>
            </a:r>
          </a:p>
          <a:p>
            <a:pPr algn="just">
              <a:spcBef>
                <a:spcPts val="1200"/>
              </a:spcBef>
              <a:spcAft>
                <a:spcPts val="1200"/>
              </a:spcAft>
              <a:buClr>
                <a:schemeClr val="tx1"/>
              </a:buClr>
            </a:pPr>
            <a:r>
              <a:rPr lang="en-GB" dirty="0"/>
              <a:t>Global strategy is only one kind of international strategy.</a:t>
            </a:r>
          </a:p>
          <a:p>
            <a:pPr algn="just">
              <a:spcBef>
                <a:spcPts val="1200"/>
              </a:spcBef>
              <a:spcAft>
                <a:spcPts val="1200"/>
              </a:spcAft>
              <a:buClr>
                <a:schemeClr val="tx1"/>
              </a:buClr>
            </a:pPr>
            <a:r>
              <a:rPr lang="en-GB" b="1" dirty="0">
                <a:solidFill>
                  <a:srgbClr val="0000FF"/>
                </a:solidFill>
              </a:rPr>
              <a:t>Global strategy </a:t>
            </a:r>
            <a:r>
              <a:rPr lang="en-GB" dirty="0"/>
              <a:t>involves high coordination of extensive activities dispersed geographically in many countries around the world.</a:t>
            </a:r>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05C1FA21-8982-F019-6CA0-7E839D0C99F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D7105C-9315-5A80-8022-59EB1B59CB91}"/>
              </a:ext>
            </a:extLst>
          </p:cNvPr>
          <p:cNvPicPr>
            <a:picLocks noChangeAspect="1"/>
          </p:cNvPicPr>
          <p:nvPr/>
        </p:nvPicPr>
        <p:blipFill>
          <a:blip r:embed="rId3"/>
          <a:stretch>
            <a:fillRect/>
          </a:stretch>
        </p:blipFill>
        <p:spPr>
          <a:xfrm>
            <a:off x="4151784" y="116632"/>
            <a:ext cx="7562850" cy="5553075"/>
          </a:xfrm>
          <a:prstGeom prst="rect">
            <a:avLst/>
          </a:prstGeom>
        </p:spPr>
      </p:pic>
      <p:sp>
        <p:nvSpPr>
          <p:cNvPr id="7171" name="Title 1"/>
          <p:cNvSpPr>
            <a:spLocks noGrp="1"/>
          </p:cNvSpPr>
          <p:nvPr>
            <p:ph type="title" idx="4294967295"/>
          </p:nvPr>
        </p:nvSpPr>
        <p:spPr>
          <a:xfrm>
            <a:off x="18290" y="-21425"/>
            <a:ext cx="5789678" cy="2022432"/>
          </a:xfrm>
        </p:spPr>
        <p:txBody>
          <a:bodyPr/>
          <a:lstStyle/>
          <a:p>
            <a:pPr eaLnBrk="1" hangingPunct="1"/>
            <a:r>
              <a:rPr lang="en-GB" altLang="en-US" sz="3600" b="1" dirty="0">
                <a:solidFill>
                  <a:schemeClr val="tx2">
                    <a:lumMod val="75000"/>
                  </a:schemeClr>
                </a:solidFill>
              </a:rPr>
              <a:t> Internationalisation Drivers</a:t>
            </a:r>
          </a:p>
        </p:txBody>
      </p:sp>
      <p:sp>
        <p:nvSpPr>
          <p:cNvPr id="4" name="TextBox 3">
            <a:extLst>
              <a:ext uri="{FF2B5EF4-FFF2-40B4-BE49-F238E27FC236}">
                <a16:creationId xmlns:a16="http://schemas.microsoft.com/office/drawing/2014/main" id="{8E5AA5C0-4343-7CD6-9E16-4331B499DDDD}"/>
              </a:ext>
            </a:extLst>
          </p:cNvPr>
          <p:cNvSpPr txBox="1"/>
          <p:nvPr/>
        </p:nvSpPr>
        <p:spPr>
          <a:xfrm>
            <a:off x="2783632" y="5331153"/>
            <a:ext cx="3744416" cy="338554"/>
          </a:xfrm>
          <a:prstGeom prst="rect">
            <a:avLst/>
          </a:prstGeom>
          <a:noFill/>
        </p:spPr>
        <p:txBody>
          <a:bodyPr wrap="square">
            <a:spAutoFit/>
          </a:bodyPr>
          <a:lstStyle/>
          <a:p>
            <a:r>
              <a:rPr lang="en-GB" sz="1600" dirty="0"/>
              <a:t>Source: Whittington et al., (2020)</a:t>
            </a:r>
          </a:p>
        </p:txBody>
      </p:sp>
      <p:sp>
        <p:nvSpPr>
          <p:cNvPr id="2" name="Footer Placeholder 1">
            <a:extLst>
              <a:ext uri="{FF2B5EF4-FFF2-40B4-BE49-F238E27FC236}">
                <a16:creationId xmlns:a16="http://schemas.microsoft.com/office/drawing/2014/main" id="{503E10DC-906D-43E0-6758-4607BC94EEC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6607780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750" fill="hold"/>
                                        <p:tgtEl>
                                          <p:spTgt spid="3"/>
                                        </p:tgtEl>
                                        <p:attrNameLst>
                                          <p:attrName>ppt_w</p:attrName>
                                        </p:attrNameLst>
                                      </p:cBhvr>
                                      <p:tavLst>
                                        <p:tav tm="0">
                                          <p:val>
                                            <p:fltVal val="0"/>
                                          </p:val>
                                        </p:tav>
                                        <p:tav tm="100000">
                                          <p:val>
                                            <p:strVal val="#ppt_w"/>
                                          </p:val>
                                        </p:tav>
                                      </p:tavLst>
                                    </p:anim>
                                    <p:anim calcmode="lin" valueType="num">
                                      <p:cBhvr>
                                        <p:cTn id="8" dur="1750" fill="hold"/>
                                        <p:tgtEl>
                                          <p:spTgt spid="3"/>
                                        </p:tgtEl>
                                        <p:attrNameLst>
                                          <p:attrName>ppt_h</p:attrName>
                                        </p:attrNameLst>
                                      </p:cBhvr>
                                      <p:tavLst>
                                        <p:tav tm="0">
                                          <p:val>
                                            <p:fltVal val="0"/>
                                          </p:val>
                                        </p:tav>
                                        <p:tav tm="100000">
                                          <p:val>
                                            <p:strVal val="#ppt_h"/>
                                          </p:val>
                                        </p:tav>
                                      </p:tavLst>
                                    </p:anim>
                                    <p:animEffect transition="in" filter="fade">
                                      <p:cBhvr>
                                        <p:cTn id="9" dur="1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Geographic Sources of Advantage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23392" y="1052736"/>
            <a:ext cx="10873208"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600"/>
              </a:spcBef>
              <a:spcAft>
                <a:spcPts val="600"/>
              </a:spcAft>
            </a:pPr>
            <a:r>
              <a:rPr lang="en-GB" sz="2800" dirty="0"/>
              <a:t>While firm- or organisation-specific advantages are important, competitive advantage in an international context also depends on country-specific or geographic advantages.</a:t>
            </a:r>
          </a:p>
          <a:p>
            <a:pPr algn="just">
              <a:spcBef>
                <a:spcPts val="600"/>
              </a:spcBef>
              <a:spcAft>
                <a:spcPts val="600"/>
              </a:spcAft>
            </a:pPr>
            <a:r>
              <a:rPr lang="en-GB" sz="2800" dirty="0"/>
              <a:t>Managers need to appraise these potential sources of competitive advantage carefully: if there are no firm-specific or geographical competitive advantages, international strategy is liable to fail.</a:t>
            </a:r>
          </a:p>
          <a:p>
            <a:pPr algn="just">
              <a:spcBef>
                <a:spcPts val="600"/>
              </a:spcBef>
              <a:spcAft>
                <a:spcPts val="600"/>
              </a:spcAft>
              <a:buClr>
                <a:schemeClr val="tx1"/>
              </a:buClr>
            </a:pPr>
            <a:r>
              <a:rPr lang="en-GB" sz="2800" b="1" i="1" dirty="0">
                <a:solidFill>
                  <a:srgbClr val="FF0000"/>
                </a:solidFill>
              </a:rPr>
              <a:t>Porter’s Diamond </a:t>
            </a:r>
            <a:r>
              <a:rPr lang="en-GB" sz="2800" dirty="0"/>
              <a:t>suggests that locational advantages may stem from local factor conditions; local demand conditions; local related and supporting industries; and from local firm strategy structure and rivalry. </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2E10AAA7-CB97-CA1D-3D63-DA0F48EBEB4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5428232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500"/>
                                        <p:tgtEl>
                                          <p:spTgt spid="6"/>
                                        </p:tgtEl>
                                      </p:cBhvr>
                                    </p:animEffect>
                                    <p:anim calcmode="lin" valueType="num">
                                      <p:cBhvr>
                                        <p:cTn id="8" dur="1500" fill="hold"/>
                                        <p:tgtEl>
                                          <p:spTgt spid="6"/>
                                        </p:tgtEl>
                                        <p:attrNameLst>
                                          <p:attrName>ppt_x</p:attrName>
                                        </p:attrNameLst>
                                      </p:cBhvr>
                                      <p:tavLst>
                                        <p:tav tm="0">
                                          <p:val>
                                            <p:strVal val="#ppt_x"/>
                                          </p:val>
                                        </p:tav>
                                        <p:tav tm="100000">
                                          <p:val>
                                            <p:strVal val="#ppt_x"/>
                                          </p:val>
                                        </p:tav>
                                      </p:tavLst>
                                    </p:anim>
                                    <p:anim calcmode="lin" valueType="num">
                                      <p:cBhvr>
                                        <p:cTn id="9" dur="1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Porter’s Diamond </a:t>
            </a:r>
            <a:r>
              <a:rPr lang="en-GB" altLang="en-US" sz="3200" b="1" dirty="0">
                <a:solidFill>
                  <a:schemeClr val="tx2">
                    <a:lumMod val="75000"/>
                  </a:schemeClr>
                </a:solidFill>
              </a:rPr>
              <a:t>– </a:t>
            </a:r>
            <a:r>
              <a:rPr lang="en-GB" altLang="en-US" sz="3000" b="1" dirty="0">
                <a:solidFill>
                  <a:schemeClr val="tx2">
                    <a:lumMod val="75000"/>
                  </a:schemeClr>
                </a:solidFill>
              </a:rPr>
              <a:t>The determinants of national advantages</a:t>
            </a:r>
          </a:p>
        </p:txBody>
      </p:sp>
      <p:pic>
        <p:nvPicPr>
          <p:cNvPr id="3" name="Picture 2">
            <a:extLst>
              <a:ext uri="{FF2B5EF4-FFF2-40B4-BE49-F238E27FC236}">
                <a16:creationId xmlns:a16="http://schemas.microsoft.com/office/drawing/2014/main" id="{32CE2F17-5609-9B44-F03A-DE76487E0DE9}"/>
              </a:ext>
            </a:extLst>
          </p:cNvPr>
          <p:cNvPicPr>
            <a:picLocks noChangeAspect="1"/>
          </p:cNvPicPr>
          <p:nvPr/>
        </p:nvPicPr>
        <p:blipFill>
          <a:blip r:embed="rId3"/>
          <a:stretch>
            <a:fillRect/>
          </a:stretch>
        </p:blipFill>
        <p:spPr>
          <a:xfrm>
            <a:off x="2386012" y="764704"/>
            <a:ext cx="7419975" cy="4876800"/>
          </a:xfrm>
          <a:prstGeom prst="rect">
            <a:avLst/>
          </a:prstGeom>
        </p:spPr>
      </p:pic>
      <p:sp>
        <p:nvSpPr>
          <p:cNvPr id="4" name="TextBox 3">
            <a:extLst>
              <a:ext uri="{FF2B5EF4-FFF2-40B4-BE49-F238E27FC236}">
                <a16:creationId xmlns:a16="http://schemas.microsoft.com/office/drawing/2014/main" id="{97D10DB1-6C9D-2C17-AA05-FA9682FF30C3}"/>
              </a:ext>
            </a:extLst>
          </p:cNvPr>
          <p:cNvSpPr txBox="1"/>
          <p:nvPr/>
        </p:nvSpPr>
        <p:spPr>
          <a:xfrm>
            <a:off x="551384" y="5320070"/>
            <a:ext cx="3744416" cy="338554"/>
          </a:xfrm>
          <a:prstGeom prst="rect">
            <a:avLst/>
          </a:prstGeom>
          <a:noFill/>
        </p:spPr>
        <p:txBody>
          <a:bodyPr wrap="square">
            <a:spAutoFit/>
          </a:bodyPr>
          <a:lstStyle/>
          <a:p>
            <a:r>
              <a:rPr lang="en-GB" sz="1600" dirty="0"/>
              <a:t>Source: Whittington et al., (2020)</a:t>
            </a:r>
          </a:p>
        </p:txBody>
      </p:sp>
      <p:sp>
        <p:nvSpPr>
          <p:cNvPr id="2" name="Footer Placeholder 1">
            <a:extLst>
              <a:ext uri="{FF2B5EF4-FFF2-40B4-BE49-F238E27FC236}">
                <a16:creationId xmlns:a16="http://schemas.microsoft.com/office/drawing/2014/main" id="{7548F3FC-9E78-CF19-0EA2-6F28951C638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250" fill="hold"/>
                                        <p:tgtEl>
                                          <p:spTgt spid="3"/>
                                        </p:tgtEl>
                                        <p:attrNameLst>
                                          <p:attrName>ppt_w</p:attrName>
                                        </p:attrNameLst>
                                      </p:cBhvr>
                                      <p:tavLst>
                                        <p:tav tm="0">
                                          <p:val>
                                            <p:fltVal val="0"/>
                                          </p:val>
                                        </p:tav>
                                        <p:tav tm="100000">
                                          <p:val>
                                            <p:strVal val="#ppt_w"/>
                                          </p:val>
                                        </p:tav>
                                      </p:tavLst>
                                    </p:anim>
                                    <p:anim calcmode="lin" valueType="num">
                                      <p:cBhvr>
                                        <p:cTn id="8" dur="1250" fill="hold"/>
                                        <p:tgtEl>
                                          <p:spTgt spid="3"/>
                                        </p:tgtEl>
                                        <p:attrNameLst>
                                          <p:attrName>ppt_h</p:attrName>
                                        </p:attrNameLst>
                                      </p:cBhvr>
                                      <p:tavLst>
                                        <p:tav tm="0">
                                          <p:val>
                                            <p:fltVal val="0"/>
                                          </p:val>
                                        </p:tav>
                                        <p:tav tm="100000">
                                          <p:val>
                                            <p:strVal val="#ppt_h"/>
                                          </p:val>
                                        </p:tav>
                                      </p:tavLst>
                                    </p:anim>
                                    <p:animEffect transition="in" filter="fade">
                                      <p:cBhvr>
                                        <p:cTn id="9"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Diamond of National Advantage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58134" y="1376772"/>
            <a:ext cx="4248472"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eaLnBrk="1" hangingPunct="1">
              <a:lnSpc>
                <a:spcPct val="80000"/>
              </a:lnSpc>
              <a:buNone/>
            </a:pPr>
            <a:r>
              <a:rPr lang="en-GB" altLang="en-US" sz="2800" dirty="0"/>
              <a:t>The interaction of these conditions must usually be favourable if an industry in a country is to develop and sustain itself. The theory was developed with domestic conditions in mind, but globalization results in favourable conditions that may come from anywhere.</a:t>
            </a:r>
            <a:endParaRPr lang="en-GB" sz="2800"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a:extLst>
              <a:ext uri="{FF2B5EF4-FFF2-40B4-BE49-F238E27FC236}">
                <a16:creationId xmlns:a16="http://schemas.microsoft.com/office/drawing/2014/main" id="{C47C5EB7-8B51-4605-899E-DF251147BB2E}"/>
              </a:ext>
            </a:extLst>
          </p:cNvPr>
          <p:cNvPicPr>
            <a:picLocks noChangeAspect="1"/>
          </p:cNvPicPr>
          <p:nvPr/>
        </p:nvPicPr>
        <p:blipFill>
          <a:blip r:embed="rId3"/>
          <a:stretch>
            <a:fillRect/>
          </a:stretch>
        </p:blipFill>
        <p:spPr>
          <a:xfrm>
            <a:off x="4787095" y="1304764"/>
            <a:ext cx="6867222" cy="4248472"/>
          </a:xfrm>
          <a:prstGeom prst="rect">
            <a:avLst/>
          </a:prstGeom>
        </p:spPr>
      </p:pic>
      <p:sp>
        <p:nvSpPr>
          <p:cNvPr id="2" name="Footer Placeholder 1">
            <a:extLst>
              <a:ext uri="{FF2B5EF4-FFF2-40B4-BE49-F238E27FC236}">
                <a16:creationId xmlns:a16="http://schemas.microsoft.com/office/drawing/2014/main" id="{0DB4E41F-F116-43D0-563C-10C38F81A4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3269097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750" fill="hold"/>
                                        <p:tgtEl>
                                          <p:spTgt spid="3"/>
                                        </p:tgtEl>
                                        <p:attrNameLst>
                                          <p:attrName>ppt_w</p:attrName>
                                        </p:attrNameLst>
                                      </p:cBhvr>
                                      <p:tavLst>
                                        <p:tav tm="0">
                                          <p:val>
                                            <p:fltVal val="0"/>
                                          </p:val>
                                        </p:tav>
                                        <p:tav tm="100000">
                                          <p:val>
                                            <p:strVal val="#ppt_w"/>
                                          </p:val>
                                        </p:tav>
                                      </p:tavLst>
                                    </p:anim>
                                    <p:anim calcmode="lin" valueType="num">
                                      <p:cBhvr>
                                        <p:cTn id="14" dur="1750" fill="hold"/>
                                        <p:tgtEl>
                                          <p:spTgt spid="3"/>
                                        </p:tgtEl>
                                        <p:attrNameLst>
                                          <p:attrName>ppt_h</p:attrName>
                                        </p:attrNameLst>
                                      </p:cBhvr>
                                      <p:tavLst>
                                        <p:tav tm="0">
                                          <p:val>
                                            <p:fltVal val="0"/>
                                          </p:val>
                                        </p:tav>
                                        <p:tav tm="100000">
                                          <p:val>
                                            <p:strVal val="#ppt_h"/>
                                          </p:val>
                                        </p:tav>
                                      </p:tavLst>
                                    </p:anim>
                                    <p:animEffect transition="in" filter="fade">
                                      <p:cBhvr>
                                        <p:cTn id="15" dur="1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International Strategies</a:t>
            </a:r>
          </a:p>
        </p:txBody>
      </p:sp>
      <p:pic>
        <p:nvPicPr>
          <p:cNvPr id="3" name="Picture 2">
            <a:extLst>
              <a:ext uri="{FF2B5EF4-FFF2-40B4-BE49-F238E27FC236}">
                <a16:creationId xmlns:a16="http://schemas.microsoft.com/office/drawing/2014/main" id="{FA21BDE9-82E8-CD15-C7A0-4D3AE0E64F9C}"/>
              </a:ext>
            </a:extLst>
          </p:cNvPr>
          <p:cNvPicPr>
            <a:picLocks noChangeAspect="1"/>
          </p:cNvPicPr>
          <p:nvPr/>
        </p:nvPicPr>
        <p:blipFill>
          <a:blip r:embed="rId3"/>
          <a:stretch>
            <a:fillRect/>
          </a:stretch>
        </p:blipFill>
        <p:spPr>
          <a:xfrm>
            <a:off x="1647413" y="908720"/>
            <a:ext cx="8897174" cy="4752528"/>
          </a:xfrm>
          <a:prstGeom prst="rect">
            <a:avLst/>
          </a:prstGeom>
        </p:spPr>
      </p:pic>
      <p:sp>
        <p:nvSpPr>
          <p:cNvPr id="4" name="TextBox 3">
            <a:extLst>
              <a:ext uri="{FF2B5EF4-FFF2-40B4-BE49-F238E27FC236}">
                <a16:creationId xmlns:a16="http://schemas.microsoft.com/office/drawing/2014/main" id="{9FBFFCC0-6FE9-BDA8-37F8-12A8AFC3967B}"/>
              </a:ext>
            </a:extLst>
          </p:cNvPr>
          <p:cNvSpPr txBox="1"/>
          <p:nvPr/>
        </p:nvSpPr>
        <p:spPr>
          <a:xfrm>
            <a:off x="551384" y="5320070"/>
            <a:ext cx="3744416" cy="338554"/>
          </a:xfrm>
          <a:prstGeom prst="rect">
            <a:avLst/>
          </a:prstGeom>
          <a:noFill/>
        </p:spPr>
        <p:txBody>
          <a:bodyPr wrap="square">
            <a:spAutoFit/>
          </a:bodyPr>
          <a:lstStyle/>
          <a:p>
            <a:r>
              <a:rPr lang="en-GB" sz="1600" dirty="0"/>
              <a:t>Source: Whittington et al., (2020)</a:t>
            </a:r>
          </a:p>
        </p:txBody>
      </p:sp>
      <p:sp>
        <p:nvSpPr>
          <p:cNvPr id="5" name="Arrow: Down 4">
            <a:extLst>
              <a:ext uri="{FF2B5EF4-FFF2-40B4-BE49-F238E27FC236}">
                <a16:creationId xmlns:a16="http://schemas.microsoft.com/office/drawing/2014/main" id="{CFE2C554-A044-BAA5-2924-6E345A73177B}"/>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Footer Placeholder 1">
            <a:extLst>
              <a:ext uri="{FF2B5EF4-FFF2-40B4-BE49-F238E27FC236}">
                <a16:creationId xmlns:a16="http://schemas.microsoft.com/office/drawing/2014/main" id="{9A5DF7B1-079C-47C2-E6E8-30D6F2BEC23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9272932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750" fill="hold"/>
                                        <p:tgtEl>
                                          <p:spTgt spid="3"/>
                                        </p:tgtEl>
                                        <p:attrNameLst>
                                          <p:attrName>ppt_w</p:attrName>
                                        </p:attrNameLst>
                                      </p:cBhvr>
                                      <p:tavLst>
                                        <p:tav tm="0">
                                          <p:val>
                                            <p:fltVal val="0"/>
                                          </p:val>
                                        </p:tav>
                                        <p:tav tm="100000">
                                          <p:val>
                                            <p:strVal val="#ppt_w"/>
                                          </p:val>
                                        </p:tav>
                                      </p:tavLst>
                                    </p:anim>
                                    <p:anim calcmode="lin" valueType="num">
                                      <p:cBhvr>
                                        <p:cTn id="8" dur="1750" fill="hold"/>
                                        <p:tgtEl>
                                          <p:spTgt spid="3"/>
                                        </p:tgtEl>
                                        <p:attrNameLst>
                                          <p:attrName>ppt_h</p:attrName>
                                        </p:attrNameLst>
                                      </p:cBhvr>
                                      <p:tavLst>
                                        <p:tav tm="0">
                                          <p:val>
                                            <p:fltVal val="0"/>
                                          </p:val>
                                        </p:tav>
                                        <p:tav tm="100000">
                                          <p:val>
                                            <p:strVal val="#ppt_h"/>
                                          </p:val>
                                        </p:tav>
                                      </p:tavLst>
                                    </p:anim>
                                    <p:animEffect transition="in" filter="fade">
                                      <p:cBhvr>
                                        <p:cTn id="9" dur="1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International Strategies</a:t>
            </a:r>
          </a:p>
        </p:txBody>
      </p:sp>
      <p:sp>
        <p:nvSpPr>
          <p:cNvPr id="2" name="Arrow: Down 1">
            <a:extLst>
              <a:ext uri="{FF2B5EF4-FFF2-40B4-BE49-F238E27FC236}">
                <a16:creationId xmlns:a16="http://schemas.microsoft.com/office/drawing/2014/main" id="{37E27623-9641-3E8E-449C-914C53824169}"/>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5" name="Content Placeholder 2">
            <a:extLst>
              <a:ext uri="{FF2B5EF4-FFF2-40B4-BE49-F238E27FC236}">
                <a16:creationId xmlns:a16="http://schemas.microsoft.com/office/drawing/2014/main" id="{FF712428-916E-F625-87AB-676E5918E4C4}"/>
              </a:ext>
            </a:extLst>
          </p:cNvPr>
          <p:cNvSpPr txBox="1">
            <a:spLocks/>
          </p:cNvSpPr>
          <p:nvPr/>
        </p:nvSpPr>
        <p:spPr bwMode="auto">
          <a:xfrm>
            <a:off x="623392" y="1156976"/>
            <a:ext cx="10873208" cy="4576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600"/>
              </a:spcBef>
              <a:spcAft>
                <a:spcPts val="600"/>
              </a:spcAft>
            </a:pPr>
            <a:r>
              <a:rPr lang="en-GB" sz="2800" dirty="0"/>
              <a:t>Pressures for </a:t>
            </a:r>
            <a:r>
              <a:rPr lang="en-GB" sz="2800" b="1" dirty="0">
                <a:solidFill>
                  <a:srgbClr val="FF0000"/>
                </a:solidFill>
              </a:rPr>
              <a:t>global integration </a:t>
            </a:r>
            <a:r>
              <a:rPr lang="en-GB" sz="2800" dirty="0"/>
              <a:t>encourage organisations to coordinate their activities across diverse countries to gain efficient operations.</a:t>
            </a:r>
          </a:p>
          <a:p>
            <a:pPr algn="just">
              <a:spcBef>
                <a:spcPts val="600"/>
              </a:spcBef>
              <a:spcAft>
                <a:spcPts val="600"/>
              </a:spcAft>
            </a:pPr>
            <a:r>
              <a:rPr lang="en-GB" sz="2800" dirty="0"/>
              <a:t>High pressure for </a:t>
            </a:r>
            <a:r>
              <a:rPr lang="en-GB" sz="2800" b="1" dirty="0">
                <a:solidFill>
                  <a:schemeClr val="accent6">
                    <a:lumMod val="75000"/>
                  </a:schemeClr>
                </a:solidFill>
              </a:rPr>
              <a:t>local responsiveness </a:t>
            </a:r>
            <a:r>
              <a:rPr lang="en-GB" sz="2800" dirty="0"/>
              <a:t>implies a greater need to disperse operations and adapt to local demand.</a:t>
            </a:r>
          </a:p>
          <a:p>
            <a:pPr algn="just">
              <a:spcBef>
                <a:spcPts val="600"/>
              </a:spcBef>
              <a:spcAft>
                <a:spcPts val="600"/>
              </a:spcAft>
            </a:pPr>
            <a:r>
              <a:rPr lang="en-GB" sz="2800" dirty="0"/>
              <a:t>This key problem is sometimes referred to as the </a:t>
            </a:r>
            <a:r>
              <a:rPr lang="en-GB" sz="2800" b="1" dirty="0">
                <a:solidFill>
                  <a:schemeClr val="accent4">
                    <a:lumMod val="75000"/>
                  </a:schemeClr>
                </a:solidFill>
              </a:rPr>
              <a:t>global–local dilemma</a:t>
            </a:r>
            <a:r>
              <a:rPr lang="en-GB" sz="2800" dirty="0"/>
              <a:t>: the extent to which products and services may be standardised across national boundaries or need to be adapted to meet the requirements of specific national markets. </a:t>
            </a:r>
          </a:p>
          <a:p>
            <a:endParaRPr lang="en-US" sz="2800" dirty="0"/>
          </a:p>
          <a:p>
            <a:pPr marL="0" indent="0" eaLnBrk="1" hangingPunct="1">
              <a:buFont typeface="Arial" panose="020B0604020202020204" pitchFamily="34" charset="0"/>
              <a:buNone/>
              <a:defRPr/>
            </a:pPr>
            <a:endParaRPr lang="en-GB" altLang="en-US" sz="2400" dirty="0"/>
          </a:p>
        </p:txBody>
      </p:sp>
      <p:sp>
        <p:nvSpPr>
          <p:cNvPr id="3" name="Footer Placeholder 1">
            <a:extLst>
              <a:ext uri="{FF2B5EF4-FFF2-40B4-BE49-F238E27FC236}">
                <a16:creationId xmlns:a16="http://schemas.microsoft.com/office/drawing/2014/main" id="{E34B46A6-A706-CA0D-2E09-34983DD4A6C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767525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750"/>
                                        <p:tgtEl>
                                          <p:spTgt spid="5"/>
                                        </p:tgtEl>
                                      </p:cBhvr>
                                    </p:animEffect>
                                    <p:anim calcmode="lin" valueType="num">
                                      <p:cBhvr>
                                        <p:cTn id="8" dur="1750" fill="hold"/>
                                        <p:tgtEl>
                                          <p:spTgt spid="5"/>
                                        </p:tgtEl>
                                        <p:attrNameLst>
                                          <p:attrName>ppt_x</p:attrName>
                                        </p:attrNameLst>
                                      </p:cBhvr>
                                      <p:tavLst>
                                        <p:tav tm="0">
                                          <p:val>
                                            <p:strVal val="#ppt_x"/>
                                          </p:val>
                                        </p:tav>
                                        <p:tav tm="100000">
                                          <p:val>
                                            <p:strVal val="#ppt_x"/>
                                          </p:val>
                                        </p:tav>
                                      </p:tavLst>
                                    </p:anim>
                                    <p:anim calcmode="lin" valueType="num">
                                      <p:cBhvr>
                                        <p:cTn id="9" dur="17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0004B3-7FE2-4283-CE8B-A5F8F2DDDECF}"/>
              </a:ext>
            </a:extLst>
          </p:cNvPr>
          <p:cNvPicPr>
            <a:picLocks noChangeAspect="1"/>
          </p:cNvPicPr>
          <p:nvPr/>
        </p:nvPicPr>
        <p:blipFill>
          <a:blip r:embed="rId3"/>
          <a:stretch>
            <a:fillRect/>
          </a:stretch>
        </p:blipFill>
        <p:spPr>
          <a:xfrm>
            <a:off x="216025" y="767600"/>
            <a:ext cx="7176119" cy="4893647"/>
          </a:xfrm>
          <a:prstGeom prst="rect">
            <a:avLst/>
          </a:prstGeom>
        </p:spPr>
      </p:pic>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International Strategies</a:t>
            </a:r>
          </a:p>
        </p:txBody>
      </p:sp>
      <p:sp>
        <p:nvSpPr>
          <p:cNvPr id="2" name="Arrow: Down 1">
            <a:extLst>
              <a:ext uri="{FF2B5EF4-FFF2-40B4-BE49-F238E27FC236}">
                <a16:creationId xmlns:a16="http://schemas.microsoft.com/office/drawing/2014/main" id="{37E27623-9641-3E8E-449C-914C53824169}"/>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3</a:t>
            </a:r>
          </a:p>
        </p:txBody>
      </p:sp>
      <p:sp>
        <p:nvSpPr>
          <p:cNvPr id="7" name="TextBox 6">
            <a:extLst>
              <a:ext uri="{FF2B5EF4-FFF2-40B4-BE49-F238E27FC236}">
                <a16:creationId xmlns:a16="http://schemas.microsoft.com/office/drawing/2014/main" id="{F48DF09E-7A48-7914-E7F3-767607E99155}"/>
              </a:ext>
            </a:extLst>
          </p:cNvPr>
          <p:cNvSpPr txBox="1"/>
          <p:nvPr/>
        </p:nvSpPr>
        <p:spPr>
          <a:xfrm>
            <a:off x="7392144" y="952265"/>
            <a:ext cx="4464496" cy="4524315"/>
          </a:xfrm>
          <a:prstGeom prst="rect">
            <a:avLst/>
          </a:prstGeom>
          <a:noFill/>
        </p:spPr>
        <p:txBody>
          <a:bodyPr wrap="square">
            <a:spAutoFit/>
          </a:bodyPr>
          <a:lstStyle/>
          <a:p>
            <a:pPr algn="just"/>
            <a:r>
              <a:rPr lang="en-GB" sz="2400" dirty="0"/>
              <a:t>International businesses can benefit from </a:t>
            </a:r>
            <a:r>
              <a:rPr lang="en-GB" sz="2400" dirty="0">
                <a:highlight>
                  <a:srgbClr val="00FFFF"/>
                </a:highlight>
              </a:rPr>
              <a:t>global efficiencies</a:t>
            </a:r>
            <a:r>
              <a:rPr lang="en-GB" sz="2400" dirty="0"/>
              <a:t>, </a:t>
            </a:r>
            <a:r>
              <a:rPr lang="en-GB" sz="2400" dirty="0">
                <a:highlight>
                  <a:srgbClr val="00FF00"/>
                </a:highlight>
              </a:rPr>
              <a:t>multinational flexibility</a:t>
            </a:r>
            <a:r>
              <a:rPr lang="en-GB" sz="2400" dirty="0"/>
              <a:t>, and </a:t>
            </a:r>
            <a:r>
              <a:rPr lang="en-GB" sz="2400" dirty="0">
                <a:highlight>
                  <a:srgbClr val="FFFF00"/>
                </a:highlight>
              </a:rPr>
              <a:t>worldwide learning</a:t>
            </a:r>
            <a:r>
              <a:rPr lang="en-GB" sz="2400" dirty="0"/>
              <a:t>. These opportunities are not available to purely domestic firms. MNCs typically adopt one of four strategic alternatives in their attempt to balance the three goals of global efficiencies, multinational flexibility, and worldwide learning.</a:t>
            </a:r>
          </a:p>
        </p:txBody>
      </p:sp>
      <p:sp>
        <p:nvSpPr>
          <p:cNvPr id="8" name="TextBox 7">
            <a:extLst>
              <a:ext uri="{FF2B5EF4-FFF2-40B4-BE49-F238E27FC236}">
                <a16:creationId xmlns:a16="http://schemas.microsoft.com/office/drawing/2014/main" id="{7D7DE21C-278D-967C-4DB0-FFAEEE3BC508}"/>
              </a:ext>
            </a:extLst>
          </p:cNvPr>
          <p:cNvSpPr txBox="1"/>
          <p:nvPr/>
        </p:nvSpPr>
        <p:spPr>
          <a:xfrm>
            <a:off x="6551712" y="5399637"/>
            <a:ext cx="3240360" cy="338554"/>
          </a:xfrm>
          <a:prstGeom prst="rect">
            <a:avLst/>
          </a:prstGeom>
          <a:noFill/>
        </p:spPr>
        <p:txBody>
          <a:bodyPr wrap="square">
            <a:spAutoFit/>
          </a:bodyPr>
          <a:lstStyle/>
          <a:p>
            <a:pPr algn="ctr"/>
            <a:r>
              <a:rPr lang="en-GB" sz="1600" dirty="0"/>
              <a:t>Source: Griffin &amp; </a:t>
            </a:r>
            <a:r>
              <a:rPr lang="en-GB" sz="1600" dirty="0" err="1"/>
              <a:t>Pustay</a:t>
            </a:r>
            <a:r>
              <a:rPr lang="en-GB" sz="1600" dirty="0"/>
              <a:t> (2015)</a:t>
            </a:r>
          </a:p>
        </p:txBody>
      </p:sp>
      <p:sp>
        <p:nvSpPr>
          <p:cNvPr id="3" name="Footer Placeholder 1">
            <a:extLst>
              <a:ext uri="{FF2B5EF4-FFF2-40B4-BE49-F238E27FC236}">
                <a16:creationId xmlns:a16="http://schemas.microsoft.com/office/drawing/2014/main" id="{B9649312-82FB-AEA8-0674-2744B0DEA3E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8476519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3000"/>
                                        <p:tgtEl>
                                          <p:spTgt spid="4"/>
                                        </p:tgtEl>
                                      </p:cBhvr>
                                    </p:animEffect>
                                    <p:anim calcmode="lin" valueType="num">
                                      <p:cBhvr>
                                        <p:cTn id="14" dur="3000" fill="hold"/>
                                        <p:tgtEl>
                                          <p:spTgt spid="4"/>
                                        </p:tgtEl>
                                        <p:attrNameLst>
                                          <p:attrName>ppt_x</p:attrName>
                                        </p:attrNameLst>
                                      </p:cBhvr>
                                      <p:tavLst>
                                        <p:tav tm="0">
                                          <p:val>
                                            <p:strVal val="#ppt_x"/>
                                          </p:val>
                                        </p:tav>
                                        <p:tav tm="100000">
                                          <p:val>
                                            <p:strVal val="#ppt_x"/>
                                          </p:val>
                                        </p:tav>
                                      </p:tavLst>
                                    </p:anim>
                                    <p:anim calcmode="lin" valueType="num">
                                      <p:cBhvr>
                                        <p:cTn id="15" dur="3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191344" y="2132856"/>
            <a:ext cx="4007768" cy="1143000"/>
          </a:xfrm>
        </p:spPr>
        <p:txBody>
          <a:bodyPr/>
          <a:lstStyle/>
          <a:p>
            <a:pPr eaLnBrk="1" hangingPunct="1"/>
            <a:r>
              <a:rPr lang="en-GB" altLang="en-US" sz="3600" b="1" dirty="0">
                <a:solidFill>
                  <a:schemeClr val="tx2">
                    <a:lumMod val="75000"/>
                  </a:schemeClr>
                </a:solidFill>
              </a:rPr>
              <a:t>Integration-Responsiveness Grid: By industry</a:t>
            </a:r>
          </a:p>
        </p:txBody>
      </p:sp>
      <p:pic>
        <p:nvPicPr>
          <p:cNvPr id="5" name="Picture 4">
            <a:extLst>
              <a:ext uri="{FF2B5EF4-FFF2-40B4-BE49-F238E27FC236}">
                <a16:creationId xmlns:a16="http://schemas.microsoft.com/office/drawing/2014/main" id="{4BFBB9BD-B3AF-7129-0B5F-14F1E8C84CB6}"/>
              </a:ext>
            </a:extLst>
          </p:cNvPr>
          <p:cNvPicPr>
            <a:picLocks noChangeAspect="1"/>
          </p:cNvPicPr>
          <p:nvPr/>
        </p:nvPicPr>
        <p:blipFill>
          <a:blip r:embed="rId3"/>
          <a:stretch>
            <a:fillRect/>
          </a:stretch>
        </p:blipFill>
        <p:spPr>
          <a:xfrm>
            <a:off x="4583606" y="12358"/>
            <a:ext cx="7593260" cy="5661247"/>
          </a:xfrm>
          <a:prstGeom prst="rect">
            <a:avLst/>
          </a:prstGeom>
        </p:spPr>
      </p:pic>
      <p:sp>
        <p:nvSpPr>
          <p:cNvPr id="8" name="TextBox 7">
            <a:extLst>
              <a:ext uri="{FF2B5EF4-FFF2-40B4-BE49-F238E27FC236}">
                <a16:creationId xmlns:a16="http://schemas.microsoft.com/office/drawing/2014/main" id="{7D7DE21C-278D-967C-4DB0-FFAEEE3BC508}"/>
              </a:ext>
            </a:extLst>
          </p:cNvPr>
          <p:cNvSpPr txBox="1"/>
          <p:nvPr/>
        </p:nvSpPr>
        <p:spPr>
          <a:xfrm>
            <a:off x="2423592" y="5335051"/>
            <a:ext cx="3240360" cy="338554"/>
          </a:xfrm>
          <a:prstGeom prst="rect">
            <a:avLst/>
          </a:prstGeom>
          <a:noFill/>
        </p:spPr>
        <p:txBody>
          <a:bodyPr wrap="square">
            <a:spAutoFit/>
          </a:bodyPr>
          <a:lstStyle/>
          <a:p>
            <a:pPr algn="ctr"/>
            <a:r>
              <a:rPr lang="en-GB" sz="1600" dirty="0"/>
              <a:t>Source: Daniels et al., (2015)</a:t>
            </a:r>
          </a:p>
        </p:txBody>
      </p:sp>
      <p:sp>
        <p:nvSpPr>
          <p:cNvPr id="2" name="Footer Placeholder 1">
            <a:extLst>
              <a:ext uri="{FF2B5EF4-FFF2-40B4-BE49-F238E27FC236}">
                <a16:creationId xmlns:a16="http://schemas.microsoft.com/office/drawing/2014/main" id="{39DD4502-6D56-65C6-C3A4-1FA902D0678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8149756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750" fill="hold"/>
                                        <p:tgtEl>
                                          <p:spTgt spid="5"/>
                                        </p:tgtEl>
                                        <p:attrNameLst>
                                          <p:attrName>ppt_w</p:attrName>
                                        </p:attrNameLst>
                                      </p:cBhvr>
                                      <p:tavLst>
                                        <p:tav tm="0">
                                          <p:val>
                                            <p:fltVal val="0"/>
                                          </p:val>
                                        </p:tav>
                                        <p:tav tm="100000">
                                          <p:val>
                                            <p:strVal val="#ppt_w"/>
                                          </p:val>
                                        </p:tav>
                                      </p:tavLst>
                                    </p:anim>
                                    <p:anim calcmode="lin" valueType="num">
                                      <p:cBhvr>
                                        <p:cTn id="8" dur="1750" fill="hold"/>
                                        <p:tgtEl>
                                          <p:spTgt spid="5"/>
                                        </p:tgtEl>
                                        <p:attrNameLst>
                                          <p:attrName>ppt_h</p:attrName>
                                        </p:attrNameLst>
                                      </p:cBhvr>
                                      <p:tavLst>
                                        <p:tav tm="0">
                                          <p:val>
                                            <p:fltVal val="0"/>
                                          </p:val>
                                        </p:tav>
                                        <p:tav tm="100000">
                                          <p:val>
                                            <p:strVal val="#ppt_h"/>
                                          </p:val>
                                        </p:tav>
                                      </p:tavLst>
                                    </p:anim>
                                    <p:animEffect transition="in" filter="fade">
                                      <p:cBhvr>
                                        <p:cTn id="9" dur="17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873208" cy="428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b="1" dirty="0">
                <a:solidFill>
                  <a:srgbClr val="FF0000"/>
                </a:solidFill>
              </a:rPr>
              <a:t>Global strategies </a:t>
            </a:r>
            <a:r>
              <a:rPr lang="en-GB" sz="2800" dirty="0"/>
              <a:t>employ the same basic competitive approach in all countries where a company operates and are best suited to industries that are globally standardized in terms of customer preferences, buyer purchasing habits, distribution channels, or marketing methods. This is the </a:t>
            </a:r>
            <a:r>
              <a:rPr lang="en-GB" sz="2800" b="1" u="sng" dirty="0">
                <a:solidFill>
                  <a:srgbClr val="FF0000"/>
                </a:solidFill>
              </a:rPr>
              <a:t>think global, act global </a:t>
            </a:r>
            <a:r>
              <a:rPr lang="en-GB" sz="2800" dirty="0"/>
              <a:t>strategic theme.</a:t>
            </a:r>
          </a:p>
          <a:p>
            <a:pPr algn="just">
              <a:spcBef>
                <a:spcPts val="1200"/>
              </a:spcBef>
              <a:spcAft>
                <a:spcPts val="1200"/>
              </a:spcAft>
              <a:buClr>
                <a:schemeClr val="tx1"/>
              </a:buClr>
            </a:pPr>
            <a:r>
              <a:rPr lang="en-GB" sz="2800" b="1" dirty="0">
                <a:solidFill>
                  <a:srgbClr val="FF0000"/>
                </a:solidFill>
              </a:rPr>
              <a:t>Global strategies</a:t>
            </a:r>
            <a:r>
              <a:rPr lang="en-GB" sz="2800" dirty="0"/>
              <a:t> focus on increasing profitability and profit growth by reaping the cost reductions that come from economies of scale, learning effects, and location economies. </a:t>
            </a:r>
          </a:p>
          <a:p>
            <a:pPr marL="0" indent="0" algn="just">
              <a:spcBef>
                <a:spcPts val="600"/>
              </a:spcBef>
              <a:spcAft>
                <a:spcPts val="600"/>
              </a:spcAft>
              <a:buNone/>
            </a:pPr>
            <a:endParaRPr lang="en-GB" sz="2800" dirty="0"/>
          </a:p>
          <a:p>
            <a:endParaRPr lang="en-US" sz="2800" dirty="0"/>
          </a:p>
          <a:p>
            <a:pPr marL="0" indent="0" eaLnBrk="1" hangingPunct="1">
              <a:buFont typeface="Arial" panose="020B0604020202020204" pitchFamily="34" charset="0"/>
              <a:buNone/>
              <a:defRPr/>
            </a:pPr>
            <a:endParaRPr lang="en-GB" altLang="en-US" sz="2400" dirty="0"/>
          </a:p>
        </p:txBody>
      </p:sp>
      <p:sp>
        <p:nvSpPr>
          <p:cNvPr id="7" name="Arrow: Down 6">
            <a:extLst>
              <a:ext uri="{FF2B5EF4-FFF2-40B4-BE49-F238E27FC236}">
                <a16:creationId xmlns:a16="http://schemas.microsoft.com/office/drawing/2014/main" id="{D766C867-898B-F9E2-2348-93F6326C44A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Footer Placeholder 1">
            <a:extLst>
              <a:ext uri="{FF2B5EF4-FFF2-40B4-BE49-F238E27FC236}">
                <a16:creationId xmlns:a16="http://schemas.microsoft.com/office/drawing/2014/main" id="{E389D049-8890-CEA5-49A9-7960020CE9F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4538501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Strategy</a:t>
            </a:r>
          </a:p>
        </p:txBody>
      </p:sp>
      <p:pic>
        <p:nvPicPr>
          <p:cNvPr id="6" name="Picture 5">
            <a:extLst>
              <a:ext uri="{FF2B5EF4-FFF2-40B4-BE49-F238E27FC236}">
                <a16:creationId xmlns:a16="http://schemas.microsoft.com/office/drawing/2014/main" id="{80144F27-D5D1-04DC-A527-DA1CECD6352C}"/>
              </a:ext>
            </a:extLst>
          </p:cNvPr>
          <p:cNvPicPr>
            <a:picLocks noChangeAspect="1"/>
          </p:cNvPicPr>
          <p:nvPr/>
        </p:nvPicPr>
        <p:blipFill>
          <a:blip r:embed="rId3"/>
          <a:stretch>
            <a:fillRect/>
          </a:stretch>
        </p:blipFill>
        <p:spPr>
          <a:xfrm>
            <a:off x="231178" y="1556792"/>
            <a:ext cx="11729644" cy="3485642"/>
          </a:xfrm>
          <a:prstGeom prst="rect">
            <a:avLst/>
          </a:prstGeom>
        </p:spPr>
      </p:pic>
      <p:sp>
        <p:nvSpPr>
          <p:cNvPr id="2" name="Arrow: Down 1">
            <a:extLst>
              <a:ext uri="{FF2B5EF4-FFF2-40B4-BE49-F238E27FC236}">
                <a16:creationId xmlns:a16="http://schemas.microsoft.com/office/drawing/2014/main" id="{EB77C996-34CF-4117-4599-90D0F4708437}"/>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4" name="TextBox 3">
            <a:extLst>
              <a:ext uri="{FF2B5EF4-FFF2-40B4-BE49-F238E27FC236}">
                <a16:creationId xmlns:a16="http://schemas.microsoft.com/office/drawing/2014/main" id="{DD0E1052-D62A-796B-1F31-E2D58ED8A0F6}"/>
              </a:ext>
            </a:extLst>
          </p:cNvPr>
          <p:cNvSpPr txBox="1"/>
          <p:nvPr/>
        </p:nvSpPr>
        <p:spPr>
          <a:xfrm>
            <a:off x="8720462" y="5301208"/>
            <a:ext cx="3240360" cy="338554"/>
          </a:xfrm>
          <a:prstGeom prst="rect">
            <a:avLst/>
          </a:prstGeom>
          <a:noFill/>
        </p:spPr>
        <p:txBody>
          <a:bodyPr wrap="square">
            <a:spAutoFit/>
          </a:bodyPr>
          <a:lstStyle/>
          <a:p>
            <a:pPr algn="ctr"/>
            <a:r>
              <a:rPr lang="en-GB" sz="1600" dirty="0"/>
              <a:t>Source: Gamble et al., (2015)</a:t>
            </a:r>
          </a:p>
        </p:txBody>
      </p:sp>
      <p:sp>
        <p:nvSpPr>
          <p:cNvPr id="3" name="Footer Placeholder 1">
            <a:extLst>
              <a:ext uri="{FF2B5EF4-FFF2-40B4-BE49-F238E27FC236}">
                <a16:creationId xmlns:a16="http://schemas.microsoft.com/office/drawing/2014/main" id="{4840D7C1-1B37-6486-7744-CFB809D6518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3366887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500" fill="hold"/>
                                        <p:tgtEl>
                                          <p:spTgt spid="6"/>
                                        </p:tgtEl>
                                        <p:attrNameLst>
                                          <p:attrName>ppt_w</p:attrName>
                                        </p:attrNameLst>
                                      </p:cBhvr>
                                      <p:tavLst>
                                        <p:tav tm="0">
                                          <p:val>
                                            <p:fltVal val="0"/>
                                          </p:val>
                                        </p:tav>
                                        <p:tav tm="100000">
                                          <p:val>
                                            <p:strVal val="#ppt_w"/>
                                          </p:val>
                                        </p:tav>
                                      </p:tavLst>
                                    </p:anim>
                                    <p:anim calcmode="lin" valueType="num">
                                      <p:cBhvr>
                                        <p:cTn id="8" dur="1500" fill="hold"/>
                                        <p:tgtEl>
                                          <p:spTgt spid="6"/>
                                        </p:tgtEl>
                                        <p:attrNameLst>
                                          <p:attrName>ppt_h</p:attrName>
                                        </p:attrNameLst>
                                      </p:cBhvr>
                                      <p:tavLst>
                                        <p:tav tm="0">
                                          <p:val>
                                            <p:fltVal val="0"/>
                                          </p:val>
                                        </p:tav>
                                        <p:tav tm="100000">
                                          <p:val>
                                            <p:strVal val="#ppt_h"/>
                                          </p:val>
                                        </p:tav>
                                      </p:tavLst>
                                    </p:anim>
                                    <p:animEffect transition="in" filter="fade">
                                      <p:cBhvr>
                                        <p:cTn id="9" dur="1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Export/International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945216" cy="4576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In </a:t>
            </a:r>
            <a:r>
              <a:rPr lang="en-GB" sz="2800" b="1" dirty="0">
                <a:solidFill>
                  <a:srgbClr val="FF0000"/>
                </a:solidFill>
              </a:rPr>
              <a:t>export or international strategy</a:t>
            </a:r>
            <a:r>
              <a:rPr lang="en-GB" sz="2800" dirty="0"/>
              <a:t>, a firm uses the core competency or firm-specific advantage it developed at home as its main competitive weapon in the foreign markets that it enters. This strategy is used when a company is primarily focused on its domestic operations. </a:t>
            </a:r>
          </a:p>
          <a:p>
            <a:pPr algn="just">
              <a:spcBef>
                <a:spcPts val="1200"/>
              </a:spcBef>
              <a:spcAft>
                <a:spcPts val="1200"/>
              </a:spcAft>
              <a:buClr>
                <a:schemeClr val="tx1"/>
              </a:buClr>
            </a:pPr>
            <a:r>
              <a:rPr lang="en-GB" sz="2800" dirty="0"/>
              <a:t>This strategy leverages home country capabilities, innovations and pro ducts in different foreign countries. It is advantageous when both pressures for global integration and local responsiveness are low. Example: Google</a:t>
            </a:r>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1D28EF5F-918C-EFDA-1136-0CAD7AD4F9C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1290200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750"/>
                                        <p:tgtEl>
                                          <p:spTgt spid="3"/>
                                        </p:tgtEl>
                                      </p:cBhvr>
                                    </p:animEffect>
                                    <p:anim calcmode="lin" valueType="num">
                                      <p:cBhvr>
                                        <p:cTn id="8" dur="1750" fill="hold"/>
                                        <p:tgtEl>
                                          <p:spTgt spid="3"/>
                                        </p:tgtEl>
                                        <p:attrNameLst>
                                          <p:attrName>ppt_x</p:attrName>
                                        </p:attrNameLst>
                                      </p:cBhvr>
                                      <p:tavLst>
                                        <p:tav tm="0">
                                          <p:val>
                                            <p:strVal val="#ppt_x"/>
                                          </p:val>
                                        </p:tav>
                                        <p:tav tm="100000">
                                          <p:val>
                                            <p:strVal val="#ppt_x"/>
                                          </p:val>
                                        </p:tav>
                                      </p:tavLst>
                                    </p:anim>
                                    <p:anim calcmode="lin" valueType="num">
                                      <p:cBhvr>
                                        <p:cTn id="9" dur="17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Multidomestic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873208" cy="4216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multidomestic strategy </a:t>
            </a:r>
            <a:r>
              <a:rPr lang="en-GB" sz="2800" dirty="0"/>
              <a:t>calls for varying a company’s product offering and competitive approach from country to country in an effort to be responsive to significant cross-country differences in customer preferences, buyer purchasing habits, distribution channels, or marketing methods. </a:t>
            </a:r>
          </a:p>
          <a:p>
            <a:pPr algn="just">
              <a:spcBef>
                <a:spcPts val="1200"/>
              </a:spcBef>
              <a:spcAft>
                <a:spcPts val="1200"/>
              </a:spcAft>
              <a:buClr>
                <a:schemeClr val="tx1"/>
              </a:buClr>
            </a:pPr>
            <a:r>
              <a:rPr lang="en-GB" sz="2800" b="1" u="sng" dirty="0">
                <a:solidFill>
                  <a:srgbClr val="FF0000"/>
                </a:solidFill>
              </a:rPr>
              <a:t>Think local, act local</a:t>
            </a:r>
            <a:r>
              <a:rPr lang="en-GB" sz="2800" b="1" dirty="0">
                <a:solidFill>
                  <a:srgbClr val="FF0000"/>
                </a:solidFill>
              </a:rPr>
              <a:t> </a:t>
            </a:r>
            <a:r>
              <a:rPr lang="en-GB" sz="2800" dirty="0"/>
              <a:t>strategy-making approaches are also essential when host-government regulations or trade policies preclude a uniform, coordinated worldwide market approach.</a:t>
            </a:r>
          </a:p>
          <a:p>
            <a:endParaRPr lang="en-US" sz="2800" dirty="0"/>
          </a:p>
          <a:p>
            <a:pPr marL="0" indent="0" eaLnBrk="1" hangingPunct="1">
              <a:buFont typeface="Arial" panose="020B0604020202020204" pitchFamily="34" charset="0"/>
              <a:buNone/>
              <a:defRPr/>
            </a:pPr>
            <a:endParaRPr lang="en-GB" altLang="en-US" sz="2400" dirty="0"/>
          </a:p>
        </p:txBody>
      </p:sp>
      <p:sp>
        <p:nvSpPr>
          <p:cNvPr id="5" name="Arrow: Down 4">
            <a:extLst>
              <a:ext uri="{FF2B5EF4-FFF2-40B4-BE49-F238E27FC236}">
                <a16:creationId xmlns:a16="http://schemas.microsoft.com/office/drawing/2014/main" id="{4FB82C9A-F6BB-2F93-70BC-CC4A017C2318}"/>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6" name="TextBox 5">
            <a:extLst>
              <a:ext uri="{FF2B5EF4-FFF2-40B4-BE49-F238E27FC236}">
                <a16:creationId xmlns:a16="http://schemas.microsoft.com/office/drawing/2014/main" id="{D54609E2-4DE3-2D03-9152-132FBB532D60}"/>
              </a:ext>
            </a:extLst>
          </p:cNvPr>
          <p:cNvSpPr txBox="1"/>
          <p:nvPr/>
        </p:nvSpPr>
        <p:spPr>
          <a:xfrm>
            <a:off x="8735616" y="5348139"/>
            <a:ext cx="3240360" cy="338554"/>
          </a:xfrm>
          <a:prstGeom prst="rect">
            <a:avLst/>
          </a:prstGeom>
          <a:noFill/>
        </p:spPr>
        <p:txBody>
          <a:bodyPr wrap="square">
            <a:spAutoFit/>
          </a:bodyPr>
          <a:lstStyle/>
          <a:p>
            <a:pPr algn="ctr"/>
            <a:r>
              <a:rPr lang="en-GB" sz="1600" dirty="0"/>
              <a:t>Source: Gamble et al., (2015)</a:t>
            </a:r>
          </a:p>
        </p:txBody>
      </p:sp>
      <p:sp>
        <p:nvSpPr>
          <p:cNvPr id="2" name="Footer Placeholder 1">
            <a:extLst>
              <a:ext uri="{FF2B5EF4-FFF2-40B4-BE49-F238E27FC236}">
                <a16:creationId xmlns:a16="http://schemas.microsoft.com/office/drawing/2014/main" id="{E78ED7DC-B984-236A-957E-59AEFC1D47A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4933919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750"/>
                                        <p:tgtEl>
                                          <p:spTgt spid="3"/>
                                        </p:tgtEl>
                                      </p:cBhvr>
                                    </p:animEffect>
                                    <p:anim calcmode="lin" valueType="num">
                                      <p:cBhvr>
                                        <p:cTn id="8" dur="1750" fill="hold"/>
                                        <p:tgtEl>
                                          <p:spTgt spid="3"/>
                                        </p:tgtEl>
                                        <p:attrNameLst>
                                          <p:attrName>ppt_x</p:attrName>
                                        </p:attrNameLst>
                                      </p:cBhvr>
                                      <p:tavLst>
                                        <p:tav tm="0">
                                          <p:val>
                                            <p:strVal val="#ppt_x"/>
                                          </p:val>
                                        </p:tav>
                                        <p:tav tm="100000">
                                          <p:val>
                                            <p:strVal val="#ppt_x"/>
                                          </p:val>
                                        </p:tav>
                                      </p:tavLst>
                                    </p:anim>
                                    <p:anim calcmode="lin" valueType="num">
                                      <p:cBhvr>
                                        <p:cTn id="9" dur="17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Multidomestic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569561" y="1156977"/>
            <a:ext cx="11052878" cy="2416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multidomestic strategy </a:t>
            </a:r>
            <a:r>
              <a:rPr lang="en-GB" sz="2800" dirty="0"/>
              <a:t>maximises local responsiveness. The disadvantages of a multidomestic strategy include manufacturing inefficacies, a proliferation of costly product and service variations and risks towards brand and reputation if national practices become too diverse.</a:t>
            </a:r>
            <a:endParaRPr lang="en-US" sz="2800" dirty="0"/>
          </a:p>
          <a:p>
            <a:pPr marL="0" indent="0" eaLnBrk="1" hangingPunct="1">
              <a:buFont typeface="Arial" panose="020B0604020202020204" pitchFamily="34" charset="0"/>
              <a:buNone/>
              <a:defRPr/>
            </a:pPr>
            <a:endParaRPr lang="en-GB" altLang="en-US" sz="2400" dirty="0"/>
          </a:p>
        </p:txBody>
      </p:sp>
      <p:pic>
        <p:nvPicPr>
          <p:cNvPr id="4" name="Picture 3">
            <a:extLst>
              <a:ext uri="{FF2B5EF4-FFF2-40B4-BE49-F238E27FC236}">
                <a16:creationId xmlns:a16="http://schemas.microsoft.com/office/drawing/2014/main" id="{EBA1BBFD-EA1B-2873-90A4-CD33424BEC76}"/>
              </a:ext>
            </a:extLst>
          </p:cNvPr>
          <p:cNvPicPr>
            <a:picLocks noChangeAspect="1"/>
          </p:cNvPicPr>
          <p:nvPr/>
        </p:nvPicPr>
        <p:blipFill>
          <a:blip r:embed="rId3"/>
          <a:stretch>
            <a:fillRect/>
          </a:stretch>
        </p:blipFill>
        <p:spPr>
          <a:xfrm>
            <a:off x="569561" y="3369297"/>
            <a:ext cx="11052878" cy="2232248"/>
          </a:xfrm>
          <a:prstGeom prst="rect">
            <a:avLst/>
          </a:prstGeom>
        </p:spPr>
      </p:pic>
      <p:sp>
        <p:nvSpPr>
          <p:cNvPr id="5" name="Arrow: Down 4">
            <a:extLst>
              <a:ext uri="{FF2B5EF4-FFF2-40B4-BE49-F238E27FC236}">
                <a16:creationId xmlns:a16="http://schemas.microsoft.com/office/drawing/2014/main" id="{4FB82C9A-F6BB-2F93-70BC-CC4A017C2318}"/>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2" name="TextBox 1">
            <a:extLst>
              <a:ext uri="{FF2B5EF4-FFF2-40B4-BE49-F238E27FC236}">
                <a16:creationId xmlns:a16="http://schemas.microsoft.com/office/drawing/2014/main" id="{5D6B2FE6-29F3-9B57-E23C-140B2E3173CB}"/>
              </a:ext>
            </a:extLst>
          </p:cNvPr>
          <p:cNvSpPr txBox="1"/>
          <p:nvPr/>
        </p:nvSpPr>
        <p:spPr>
          <a:xfrm>
            <a:off x="569561" y="5337915"/>
            <a:ext cx="3240360" cy="338554"/>
          </a:xfrm>
          <a:prstGeom prst="rect">
            <a:avLst/>
          </a:prstGeom>
          <a:noFill/>
        </p:spPr>
        <p:txBody>
          <a:bodyPr wrap="square">
            <a:spAutoFit/>
          </a:bodyPr>
          <a:lstStyle/>
          <a:p>
            <a:pPr algn="ctr"/>
            <a:r>
              <a:rPr lang="en-GB" sz="1600" dirty="0"/>
              <a:t>Source: Gamble et al., (2015)</a:t>
            </a:r>
          </a:p>
        </p:txBody>
      </p:sp>
      <p:sp>
        <p:nvSpPr>
          <p:cNvPr id="6" name="Footer Placeholder 1">
            <a:extLst>
              <a:ext uri="{FF2B5EF4-FFF2-40B4-BE49-F238E27FC236}">
                <a16:creationId xmlns:a16="http://schemas.microsoft.com/office/drawing/2014/main" id="{7F57D15B-60FC-599A-ACA3-EEF11DD2D99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5311772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500" fill="hold"/>
                                        <p:tgtEl>
                                          <p:spTgt spid="4"/>
                                        </p:tgtEl>
                                        <p:attrNameLst>
                                          <p:attrName>ppt_w</p:attrName>
                                        </p:attrNameLst>
                                      </p:cBhvr>
                                      <p:tavLst>
                                        <p:tav tm="0">
                                          <p:val>
                                            <p:fltVal val="0"/>
                                          </p:val>
                                        </p:tav>
                                        <p:tav tm="100000">
                                          <p:val>
                                            <p:strVal val="#ppt_w"/>
                                          </p:val>
                                        </p:tav>
                                      </p:tavLst>
                                    </p:anim>
                                    <p:anim calcmode="lin" valueType="num">
                                      <p:cBhvr>
                                        <p:cTn id="14" dur="1500" fill="hold"/>
                                        <p:tgtEl>
                                          <p:spTgt spid="4"/>
                                        </p:tgtEl>
                                        <p:attrNameLst>
                                          <p:attrName>ppt_h</p:attrName>
                                        </p:attrNameLst>
                                      </p:cBhvr>
                                      <p:tavLst>
                                        <p:tav tm="0">
                                          <p:val>
                                            <p:fltVal val="0"/>
                                          </p:val>
                                        </p:tav>
                                        <p:tav tm="100000">
                                          <p:val>
                                            <p:strVal val="#ppt_h"/>
                                          </p:val>
                                        </p:tav>
                                      </p:tavLst>
                                    </p:anim>
                                    <p:animEffect transition="in" filter="fade">
                                      <p:cBhvr>
                                        <p:cTn id="15"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Transnational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7"/>
            <a:ext cx="10873208" cy="4360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transnational strategy </a:t>
            </a:r>
            <a:r>
              <a:rPr lang="en-GB" sz="2800" dirty="0"/>
              <a:t>is a </a:t>
            </a:r>
            <a:r>
              <a:rPr lang="en-GB" sz="2800" b="1" u="sng" dirty="0">
                <a:solidFill>
                  <a:srgbClr val="FF0000"/>
                </a:solidFill>
              </a:rPr>
              <a:t>think global, act local</a:t>
            </a:r>
            <a:r>
              <a:rPr lang="en-GB" sz="2800" dirty="0"/>
              <a:t> approach to strategy making that involves employing essentially the same strategic theme (low-cost, differentiation, focused, best cost) in all country markets, while allowing some country-to-country customization to fit local market conditions.</a:t>
            </a:r>
          </a:p>
          <a:p>
            <a:pPr algn="just">
              <a:spcBef>
                <a:spcPts val="1200"/>
              </a:spcBef>
              <a:spcAft>
                <a:spcPts val="1200"/>
              </a:spcAft>
              <a:buClr>
                <a:schemeClr val="tx1"/>
              </a:buClr>
            </a:pPr>
            <a:r>
              <a:rPr lang="en-GB" sz="2800" b="1" dirty="0">
                <a:solidFill>
                  <a:srgbClr val="FF0000"/>
                </a:solidFill>
              </a:rPr>
              <a:t>Transnational strategy </a:t>
            </a:r>
            <a:r>
              <a:rPr lang="en-GB" sz="2800" dirty="0"/>
              <a:t>is the most complex strategy that tries to maximise both responsiveness and integration. Its aim is to unite the key advantages of the multi- domestic and global strategies while minimising their disadvantages.</a:t>
            </a:r>
            <a:endParaRPr lang="en-US" sz="2800" dirty="0"/>
          </a:p>
          <a:p>
            <a:pPr marL="0" indent="0" eaLnBrk="1" hangingPunct="1">
              <a:buFont typeface="Arial" panose="020B0604020202020204" pitchFamily="34" charset="0"/>
              <a:buNone/>
              <a:defRPr/>
            </a:pPr>
            <a:endParaRPr lang="en-GB" altLang="en-US" sz="2400" dirty="0"/>
          </a:p>
        </p:txBody>
      </p:sp>
      <p:sp>
        <p:nvSpPr>
          <p:cNvPr id="5" name="Arrow: Down 4">
            <a:extLst>
              <a:ext uri="{FF2B5EF4-FFF2-40B4-BE49-F238E27FC236}">
                <a16:creationId xmlns:a16="http://schemas.microsoft.com/office/drawing/2014/main" id="{91DEA350-40F2-021A-5109-6FD66C8A0411}"/>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Footer Placeholder 1">
            <a:extLst>
              <a:ext uri="{FF2B5EF4-FFF2-40B4-BE49-F238E27FC236}">
                <a16:creationId xmlns:a16="http://schemas.microsoft.com/office/drawing/2014/main" id="{3FA397EE-658D-FB1E-B57E-24A16669B36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2488969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Transnational Strategy</a:t>
            </a:r>
          </a:p>
        </p:txBody>
      </p:sp>
      <p:pic>
        <p:nvPicPr>
          <p:cNvPr id="4" name="Picture 3">
            <a:extLst>
              <a:ext uri="{FF2B5EF4-FFF2-40B4-BE49-F238E27FC236}">
                <a16:creationId xmlns:a16="http://schemas.microsoft.com/office/drawing/2014/main" id="{2B1F2157-9389-9D61-6F7E-7515004AFA49}"/>
              </a:ext>
            </a:extLst>
          </p:cNvPr>
          <p:cNvPicPr>
            <a:picLocks noChangeAspect="1"/>
          </p:cNvPicPr>
          <p:nvPr/>
        </p:nvPicPr>
        <p:blipFill>
          <a:blip r:embed="rId3"/>
          <a:stretch>
            <a:fillRect/>
          </a:stretch>
        </p:blipFill>
        <p:spPr>
          <a:xfrm>
            <a:off x="450973" y="1571354"/>
            <a:ext cx="11290053" cy="3715292"/>
          </a:xfrm>
          <a:prstGeom prst="rect">
            <a:avLst/>
          </a:prstGeom>
        </p:spPr>
      </p:pic>
      <p:sp>
        <p:nvSpPr>
          <p:cNvPr id="2" name="Arrow: Down 1">
            <a:extLst>
              <a:ext uri="{FF2B5EF4-FFF2-40B4-BE49-F238E27FC236}">
                <a16:creationId xmlns:a16="http://schemas.microsoft.com/office/drawing/2014/main" id="{837D70BB-C11B-EA70-4C5B-E31F57671DCB}"/>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5" name="TextBox 4">
            <a:extLst>
              <a:ext uri="{FF2B5EF4-FFF2-40B4-BE49-F238E27FC236}">
                <a16:creationId xmlns:a16="http://schemas.microsoft.com/office/drawing/2014/main" id="{35AFA7ED-89B5-5DAC-2709-0E92CCCD0A6B}"/>
              </a:ext>
            </a:extLst>
          </p:cNvPr>
          <p:cNvSpPr txBox="1"/>
          <p:nvPr/>
        </p:nvSpPr>
        <p:spPr>
          <a:xfrm>
            <a:off x="8720462" y="5301208"/>
            <a:ext cx="3240360" cy="338554"/>
          </a:xfrm>
          <a:prstGeom prst="rect">
            <a:avLst/>
          </a:prstGeom>
          <a:noFill/>
        </p:spPr>
        <p:txBody>
          <a:bodyPr wrap="square">
            <a:spAutoFit/>
          </a:bodyPr>
          <a:lstStyle/>
          <a:p>
            <a:pPr algn="ctr"/>
            <a:r>
              <a:rPr lang="en-GB" sz="1600" dirty="0"/>
              <a:t>Source: Gamble et al., (2015)</a:t>
            </a:r>
          </a:p>
        </p:txBody>
      </p:sp>
      <p:sp>
        <p:nvSpPr>
          <p:cNvPr id="3" name="Footer Placeholder 1">
            <a:extLst>
              <a:ext uri="{FF2B5EF4-FFF2-40B4-BE49-F238E27FC236}">
                <a16:creationId xmlns:a16="http://schemas.microsoft.com/office/drawing/2014/main" id="{3153011C-9786-9463-2B6D-A28FCAF628D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5212748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250" fill="hold"/>
                                        <p:tgtEl>
                                          <p:spTgt spid="4"/>
                                        </p:tgtEl>
                                        <p:attrNameLst>
                                          <p:attrName>ppt_w</p:attrName>
                                        </p:attrNameLst>
                                      </p:cBhvr>
                                      <p:tavLst>
                                        <p:tav tm="0">
                                          <p:val>
                                            <p:fltVal val="0"/>
                                          </p:val>
                                        </p:tav>
                                        <p:tav tm="100000">
                                          <p:val>
                                            <p:strVal val="#ppt_w"/>
                                          </p:val>
                                        </p:tav>
                                      </p:tavLst>
                                    </p:anim>
                                    <p:anim calcmode="lin" valueType="num">
                                      <p:cBhvr>
                                        <p:cTn id="8" dur="1250" fill="hold"/>
                                        <p:tgtEl>
                                          <p:spTgt spid="4"/>
                                        </p:tgtEl>
                                        <p:attrNameLst>
                                          <p:attrName>ppt_h</p:attrName>
                                        </p:attrNameLst>
                                      </p:cBhvr>
                                      <p:tavLst>
                                        <p:tav tm="0">
                                          <p:val>
                                            <p:fltVal val="0"/>
                                          </p:val>
                                        </p:tav>
                                        <p:tav tm="100000">
                                          <p:val>
                                            <p:strVal val="#ppt_h"/>
                                          </p:val>
                                        </p:tav>
                                      </p:tavLst>
                                    </p:anim>
                                    <p:animEffect transition="in" filter="fade">
                                      <p:cBhvr>
                                        <p:cTn id="9" dur="12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Entry Mode Strategies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30024" y="1412776"/>
            <a:ext cx="7438184"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Once a particular national market has been selected for entry, an organisation needs to choose how to enter that market.</a:t>
            </a:r>
          </a:p>
          <a:p>
            <a:pPr algn="just">
              <a:spcBef>
                <a:spcPts val="1200"/>
              </a:spcBef>
              <a:spcAft>
                <a:spcPts val="1200"/>
              </a:spcAft>
              <a:buClr>
                <a:schemeClr val="tx1"/>
              </a:buClr>
            </a:pPr>
            <a:r>
              <a:rPr lang="en-GB" sz="2800" dirty="0"/>
              <a:t>Entry mode strategies differ in the degree of resource commitment to a particular market and the extent to which an organisation is operationally involved in a particular location.</a:t>
            </a:r>
          </a:p>
          <a:p>
            <a:pPr algn="just">
              <a:buClr>
                <a:schemeClr val="tx1"/>
              </a:buClr>
            </a:pPr>
            <a:endParaRPr lang="en-GB" sz="1800" dirty="0"/>
          </a:p>
        </p:txBody>
      </p:sp>
      <p:pic>
        <p:nvPicPr>
          <p:cNvPr id="2" name="Picture 1" descr="A close up of a map&#10;&#10;Description automatically generated">
            <a:extLst>
              <a:ext uri="{FF2B5EF4-FFF2-40B4-BE49-F238E27FC236}">
                <a16:creationId xmlns:a16="http://schemas.microsoft.com/office/drawing/2014/main" id="{4855CF53-8FB1-A16A-4230-033541D7A2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55924" y="2132856"/>
            <a:ext cx="3295562" cy="1916807"/>
          </a:xfrm>
          <a:prstGeom prst="rect">
            <a:avLst/>
          </a:prstGeom>
        </p:spPr>
      </p:pic>
      <p:sp>
        <p:nvSpPr>
          <p:cNvPr id="3" name="Arrow: Down 2">
            <a:extLst>
              <a:ext uri="{FF2B5EF4-FFF2-40B4-BE49-F238E27FC236}">
                <a16:creationId xmlns:a16="http://schemas.microsoft.com/office/drawing/2014/main" id="{F828EB8B-C6B0-210E-9D16-0B1DA67A10D5}"/>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4" name="Footer Placeholder 1">
            <a:extLst>
              <a:ext uri="{FF2B5EF4-FFF2-40B4-BE49-F238E27FC236}">
                <a16:creationId xmlns:a16="http://schemas.microsoft.com/office/drawing/2014/main" id="{33E0372E-5436-3420-F3D1-11056D3C55F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9836545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250" fill="hold"/>
                                        <p:tgtEl>
                                          <p:spTgt spid="2"/>
                                        </p:tgtEl>
                                        <p:attrNameLst>
                                          <p:attrName>ppt_w</p:attrName>
                                        </p:attrNameLst>
                                      </p:cBhvr>
                                      <p:tavLst>
                                        <p:tav tm="0">
                                          <p:val>
                                            <p:fltVal val="0"/>
                                          </p:val>
                                        </p:tav>
                                        <p:tav tm="100000">
                                          <p:val>
                                            <p:strVal val="#ppt_w"/>
                                          </p:val>
                                        </p:tav>
                                      </p:tavLst>
                                    </p:anim>
                                    <p:anim calcmode="lin" valueType="num">
                                      <p:cBhvr>
                                        <p:cTn id="13" dur="1250" fill="hold"/>
                                        <p:tgtEl>
                                          <p:spTgt spid="2"/>
                                        </p:tgtEl>
                                        <p:attrNameLst>
                                          <p:attrName>ppt_h</p:attrName>
                                        </p:attrNameLst>
                                      </p:cBhvr>
                                      <p:tavLst>
                                        <p:tav tm="0">
                                          <p:val>
                                            <p:fltVal val="0"/>
                                          </p:val>
                                        </p:tav>
                                        <p:tav tm="100000">
                                          <p:val>
                                            <p:strVal val="#ppt_h"/>
                                          </p:val>
                                        </p:tav>
                                      </p:tavLst>
                                    </p:anim>
                                    <p:animEffect transition="in" filter="fade">
                                      <p:cBhvr>
                                        <p:cTn id="14" dur="1250"/>
                                        <p:tgtEl>
                                          <p:spTgt spid="2"/>
                                        </p:tgtEl>
                                      </p:cBhvr>
                                    </p:animEffect>
                                  </p:childTnLst>
                                </p:cTn>
                              </p:par>
                            </p:childTnLst>
                          </p:cTn>
                        </p:par>
                        <p:par>
                          <p:cTn id="15" fill="hold">
                            <p:stCondLst>
                              <p:cond delay="1250"/>
                            </p:stCondLst>
                            <p:childTnLst>
                              <p:par>
                                <p:cTn id="16" presetID="42" presetClass="entr" presetSubtype="0" fill="hold" nodeType="after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fade">
                                      <p:cBhvr>
                                        <p:cTn id="18" dur="1000"/>
                                        <p:tgtEl>
                                          <p:spTgt spid="5">
                                            <p:txEl>
                                              <p:pRg st="1" end="1"/>
                                            </p:txEl>
                                          </p:spTgt>
                                        </p:tgtEl>
                                      </p:cBhvr>
                                    </p:animEffect>
                                    <p:anim calcmode="lin" valueType="num">
                                      <p:cBhvr>
                                        <p:cTn id="1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Entry Mode Strategies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30024" y="1143000"/>
            <a:ext cx="10954758"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dirty="0"/>
              <a:t>In order of increasing resource commitment, the four key entry mode types are: </a:t>
            </a:r>
            <a:r>
              <a:rPr lang="en-GB" sz="2600" b="1" dirty="0">
                <a:solidFill>
                  <a:schemeClr val="accent2">
                    <a:lumMod val="50000"/>
                  </a:schemeClr>
                </a:solidFill>
              </a:rPr>
              <a:t>exporting</a:t>
            </a:r>
            <a:r>
              <a:rPr lang="en-GB" sz="2600" dirty="0"/>
              <a:t>; contractual arrangement through </a:t>
            </a:r>
            <a:r>
              <a:rPr lang="en-GB" sz="2600" b="1" dirty="0">
                <a:solidFill>
                  <a:schemeClr val="accent1">
                    <a:lumMod val="50000"/>
                  </a:schemeClr>
                </a:solidFill>
              </a:rPr>
              <a:t>licensing or franchising</a:t>
            </a:r>
            <a:r>
              <a:rPr lang="en-GB" sz="2600" dirty="0"/>
              <a:t> to local partners; </a:t>
            </a:r>
            <a:r>
              <a:rPr lang="en-GB" sz="2600" b="1" dirty="0">
                <a:solidFill>
                  <a:srgbClr val="00B050"/>
                </a:solidFill>
              </a:rPr>
              <a:t>joint ventures </a:t>
            </a:r>
            <a:r>
              <a:rPr lang="en-GB" sz="2600" dirty="0"/>
              <a:t>with local companies, in other words the establishment of jointly owned businesses; and wholly owned subsidiaries, through either the </a:t>
            </a:r>
            <a:r>
              <a:rPr lang="en-GB" sz="2600" b="1" dirty="0">
                <a:solidFill>
                  <a:schemeClr val="accent4">
                    <a:lumMod val="75000"/>
                  </a:schemeClr>
                </a:solidFill>
              </a:rPr>
              <a:t>acquisition</a:t>
            </a:r>
            <a:r>
              <a:rPr lang="en-GB" sz="2600" dirty="0"/>
              <a:t> of established companies or ‘greenfield’ investments, in other words the development of facilities from scratch. </a:t>
            </a:r>
          </a:p>
          <a:p>
            <a:pPr algn="just">
              <a:buClr>
                <a:schemeClr val="tx1"/>
              </a:buClr>
            </a:pPr>
            <a:r>
              <a:rPr lang="en-GB" sz="2600" dirty="0"/>
              <a:t>There are advantages and disadvantages for each entry mode strategy depending on a range of factors including resource and investment requirements, control, risks, transport costs, trade barriers, entry speed, etc.</a:t>
            </a:r>
          </a:p>
          <a:p>
            <a:pPr algn="just">
              <a:buClr>
                <a:schemeClr val="tx1"/>
              </a:buClr>
            </a:pPr>
            <a:endParaRPr lang="en-GB" sz="1800" dirty="0"/>
          </a:p>
        </p:txBody>
      </p:sp>
      <p:sp>
        <p:nvSpPr>
          <p:cNvPr id="3" name="Arrow: Down 2">
            <a:extLst>
              <a:ext uri="{FF2B5EF4-FFF2-40B4-BE49-F238E27FC236}">
                <a16:creationId xmlns:a16="http://schemas.microsoft.com/office/drawing/2014/main" id="{1B5EBEFF-0EE7-C764-FD11-59C0816B13CE}"/>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2" name="Footer Placeholder 1">
            <a:extLst>
              <a:ext uri="{FF2B5EF4-FFF2-40B4-BE49-F238E27FC236}">
                <a16:creationId xmlns:a16="http://schemas.microsoft.com/office/drawing/2014/main" id="{AF5128BF-EFE4-F25F-7059-90F8966758D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12380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Comparison of Entry Mode Strategies</a:t>
            </a:r>
          </a:p>
        </p:txBody>
      </p:sp>
      <p:pic>
        <p:nvPicPr>
          <p:cNvPr id="4" name="Picture 3">
            <a:extLst>
              <a:ext uri="{FF2B5EF4-FFF2-40B4-BE49-F238E27FC236}">
                <a16:creationId xmlns:a16="http://schemas.microsoft.com/office/drawing/2014/main" id="{073824EB-12E5-8E04-7CA4-F4A3AF111A59}"/>
              </a:ext>
            </a:extLst>
          </p:cNvPr>
          <p:cNvPicPr>
            <a:picLocks noChangeAspect="1"/>
          </p:cNvPicPr>
          <p:nvPr/>
        </p:nvPicPr>
        <p:blipFill>
          <a:blip r:embed="rId3"/>
          <a:stretch>
            <a:fillRect/>
          </a:stretch>
        </p:blipFill>
        <p:spPr>
          <a:xfrm>
            <a:off x="305288" y="1340768"/>
            <a:ext cx="11581424" cy="3800777"/>
          </a:xfrm>
          <a:prstGeom prst="rect">
            <a:avLst/>
          </a:prstGeom>
        </p:spPr>
      </p:pic>
      <p:sp>
        <p:nvSpPr>
          <p:cNvPr id="5" name="TextBox 4">
            <a:extLst>
              <a:ext uri="{FF2B5EF4-FFF2-40B4-BE49-F238E27FC236}">
                <a16:creationId xmlns:a16="http://schemas.microsoft.com/office/drawing/2014/main" id="{2355392E-91A9-9EEF-C274-DE29F74CFB22}"/>
              </a:ext>
            </a:extLst>
          </p:cNvPr>
          <p:cNvSpPr txBox="1"/>
          <p:nvPr/>
        </p:nvSpPr>
        <p:spPr>
          <a:xfrm>
            <a:off x="8688288" y="5347955"/>
            <a:ext cx="3744416" cy="338554"/>
          </a:xfrm>
          <a:prstGeom prst="rect">
            <a:avLst/>
          </a:prstGeom>
          <a:noFill/>
        </p:spPr>
        <p:txBody>
          <a:bodyPr wrap="square">
            <a:spAutoFit/>
          </a:bodyPr>
          <a:lstStyle/>
          <a:p>
            <a:r>
              <a:rPr lang="en-GB" sz="1600" dirty="0"/>
              <a:t>Source: Whittington et al., (2020)</a:t>
            </a:r>
          </a:p>
        </p:txBody>
      </p:sp>
      <p:sp>
        <p:nvSpPr>
          <p:cNvPr id="2" name="Footer Placeholder 1">
            <a:extLst>
              <a:ext uri="{FF2B5EF4-FFF2-40B4-BE49-F238E27FC236}">
                <a16:creationId xmlns:a16="http://schemas.microsoft.com/office/drawing/2014/main" id="{F43B3B16-D7A4-5EE5-9569-E635244EA65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221408401"/>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500" fill="hold"/>
                                        <p:tgtEl>
                                          <p:spTgt spid="4"/>
                                        </p:tgtEl>
                                        <p:attrNameLst>
                                          <p:attrName>ppt_w</p:attrName>
                                        </p:attrNameLst>
                                      </p:cBhvr>
                                      <p:tavLst>
                                        <p:tav tm="0">
                                          <p:val>
                                            <p:fltVal val="0"/>
                                          </p:val>
                                        </p:tav>
                                        <p:tav tm="100000">
                                          <p:val>
                                            <p:strVal val="#ppt_w"/>
                                          </p:val>
                                        </p:tav>
                                      </p:tavLst>
                                    </p:anim>
                                    <p:anim calcmode="lin" valueType="num">
                                      <p:cBhvr>
                                        <p:cTn id="8" dur="1500" fill="hold"/>
                                        <p:tgtEl>
                                          <p:spTgt spid="4"/>
                                        </p:tgtEl>
                                        <p:attrNameLst>
                                          <p:attrName>ppt_h</p:attrName>
                                        </p:attrNameLst>
                                      </p:cBhvr>
                                      <p:tavLst>
                                        <p:tav tm="0">
                                          <p:val>
                                            <p:fltVal val="0"/>
                                          </p:val>
                                        </p:tav>
                                        <p:tav tm="100000">
                                          <p:val>
                                            <p:strVal val="#ppt_h"/>
                                          </p:val>
                                        </p:tav>
                                      </p:tavLst>
                                    </p:anim>
                                    <p:animEffect transition="in" filter="fade">
                                      <p:cBhvr>
                                        <p:cTn id="9"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7408" y="2336039"/>
            <a:ext cx="2207389" cy="2088232"/>
          </a:xfrm>
          <a:prstGeom prst="rect">
            <a:avLst/>
          </a:prstGeom>
        </p:spPr>
      </p:pic>
      <p:pic>
        <p:nvPicPr>
          <p:cNvPr id="4" name="Picture 3">
            <a:extLst>
              <a:ext uri="{FF2B5EF4-FFF2-40B4-BE49-F238E27FC236}">
                <a16:creationId xmlns:a16="http://schemas.microsoft.com/office/drawing/2014/main" id="{CDF439C3-96C9-4183-90C3-215897938511}"/>
              </a:ext>
            </a:extLst>
          </p:cNvPr>
          <p:cNvPicPr>
            <a:picLocks noChangeAspect="1"/>
          </p:cNvPicPr>
          <p:nvPr/>
        </p:nvPicPr>
        <p:blipFill>
          <a:blip r:embed="rId4"/>
          <a:stretch>
            <a:fillRect/>
          </a:stretch>
        </p:blipFill>
        <p:spPr>
          <a:xfrm>
            <a:off x="3194958" y="1644877"/>
            <a:ext cx="8355736" cy="3008259"/>
          </a:xfrm>
          <a:prstGeom prst="rect">
            <a:avLst/>
          </a:prstGeom>
        </p:spPr>
      </p:pic>
      <p:sp>
        <p:nvSpPr>
          <p:cNvPr id="7171" name="Title 1"/>
          <p:cNvSpPr>
            <a:spLocks noGrp="1"/>
          </p:cNvSpPr>
          <p:nvPr>
            <p:ph type="title" idx="4294967295"/>
          </p:nvPr>
        </p:nvSpPr>
        <p:spPr>
          <a:xfrm>
            <a:off x="623391" y="916467"/>
            <a:ext cx="10927303" cy="1143001"/>
          </a:xfrm>
        </p:spPr>
        <p:txBody>
          <a:bodyPr/>
          <a:lstStyle/>
          <a:p>
            <a:pPr algn="just" eaLnBrk="1" hangingPunct="1"/>
            <a:r>
              <a:rPr lang="en-GB" altLang="en-US" sz="2400" b="1" dirty="0">
                <a:latin typeface="Arial" panose="020B0604020202020204" pitchFamily="34" charset="0"/>
                <a:cs typeface="Arial" panose="020B0604020202020204" pitchFamily="34" charset="0"/>
              </a:rPr>
              <a:t>1. What are advantages and disadvantages of exporting and licencing modes of entry?</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Questions?</a:t>
            </a:r>
          </a:p>
        </p:txBody>
      </p:sp>
      <p:sp>
        <p:nvSpPr>
          <p:cNvPr id="7" name="Title 1">
            <a:extLst>
              <a:ext uri="{FF2B5EF4-FFF2-40B4-BE49-F238E27FC236}">
                <a16:creationId xmlns:a16="http://schemas.microsoft.com/office/drawing/2014/main" id="{D3462109-E156-4412-B305-A32ED9A62DFB}"/>
              </a:ext>
            </a:extLst>
          </p:cNvPr>
          <p:cNvSpPr txBox="1">
            <a:spLocks/>
          </p:cNvSpPr>
          <p:nvPr/>
        </p:nvSpPr>
        <p:spPr bwMode="auto">
          <a:xfrm>
            <a:off x="623392" y="4581128"/>
            <a:ext cx="10801200" cy="1143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just" eaLnBrk="1" hangingPunct="1"/>
            <a:r>
              <a:rPr lang="en-GB" altLang="en-US" sz="2400" b="1" dirty="0">
                <a:latin typeface="Arial" panose="020B0604020202020204" pitchFamily="34" charset="0"/>
                <a:cs typeface="Arial" panose="020B0604020202020204" pitchFamily="34" charset="0"/>
              </a:rPr>
              <a:t>2. What are advantages and disadvantages of acquisition, Joint venture, and franchise modes of entry?</a:t>
            </a:r>
          </a:p>
        </p:txBody>
      </p:sp>
      <p:sp>
        <p:nvSpPr>
          <p:cNvPr id="2" name="Footer Placeholder 1">
            <a:extLst>
              <a:ext uri="{FF2B5EF4-FFF2-40B4-BE49-F238E27FC236}">
                <a16:creationId xmlns:a16="http://schemas.microsoft.com/office/drawing/2014/main" id="{FD6C713E-DED7-9163-EC72-954B0A1836F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400268701"/>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31" presetClass="entr" presetSubtype="0" fill="hold" nodeType="afterEffect">
                                  <p:stCondLst>
                                    <p:cond delay="750"/>
                                  </p:stCondLst>
                                  <p:childTnLst>
                                    <p:set>
                                      <p:cBhvr>
                                        <p:cTn id="18" dur="1" fill="hold">
                                          <p:stCondLst>
                                            <p:cond delay="0"/>
                                          </p:stCondLst>
                                        </p:cTn>
                                        <p:tgtEl>
                                          <p:spTgt spid="4"/>
                                        </p:tgtEl>
                                        <p:attrNameLst>
                                          <p:attrName>style.visibility</p:attrName>
                                        </p:attrNameLst>
                                      </p:cBhvr>
                                      <p:to>
                                        <p:strVal val="visible"/>
                                      </p:to>
                                    </p:set>
                                    <p:anim calcmode="lin" valueType="num">
                                      <p:cBhvr>
                                        <p:cTn id="19" dur="1500" fill="hold"/>
                                        <p:tgtEl>
                                          <p:spTgt spid="4"/>
                                        </p:tgtEl>
                                        <p:attrNameLst>
                                          <p:attrName>ppt_w</p:attrName>
                                        </p:attrNameLst>
                                      </p:cBhvr>
                                      <p:tavLst>
                                        <p:tav tm="0">
                                          <p:val>
                                            <p:fltVal val="0"/>
                                          </p:val>
                                        </p:tav>
                                        <p:tav tm="100000">
                                          <p:val>
                                            <p:strVal val="#ppt_w"/>
                                          </p:val>
                                        </p:tav>
                                      </p:tavLst>
                                    </p:anim>
                                    <p:anim calcmode="lin" valueType="num">
                                      <p:cBhvr>
                                        <p:cTn id="20" dur="1500" fill="hold"/>
                                        <p:tgtEl>
                                          <p:spTgt spid="4"/>
                                        </p:tgtEl>
                                        <p:attrNameLst>
                                          <p:attrName>ppt_h</p:attrName>
                                        </p:attrNameLst>
                                      </p:cBhvr>
                                      <p:tavLst>
                                        <p:tav tm="0">
                                          <p:val>
                                            <p:fltVal val="0"/>
                                          </p:val>
                                        </p:tav>
                                        <p:tav tm="100000">
                                          <p:val>
                                            <p:strVal val="#ppt_h"/>
                                          </p:val>
                                        </p:tav>
                                      </p:tavLst>
                                    </p:anim>
                                    <p:anim calcmode="lin" valueType="num">
                                      <p:cBhvr>
                                        <p:cTn id="21" dur="1500" fill="hold"/>
                                        <p:tgtEl>
                                          <p:spTgt spid="4"/>
                                        </p:tgtEl>
                                        <p:attrNameLst>
                                          <p:attrName>style.rotation</p:attrName>
                                        </p:attrNameLst>
                                      </p:cBhvr>
                                      <p:tavLst>
                                        <p:tav tm="0">
                                          <p:val>
                                            <p:fltVal val="90"/>
                                          </p:val>
                                        </p:tav>
                                        <p:tav tm="100000">
                                          <p:val>
                                            <p:fltVal val="0"/>
                                          </p:val>
                                        </p:tav>
                                      </p:tavLst>
                                    </p:anim>
                                    <p:animEffect transition="in" filter="fade">
                                      <p:cBhvr>
                                        <p:cTn id="22" dur="1500"/>
                                        <p:tgtEl>
                                          <p:spTgt spid="4"/>
                                        </p:tgtEl>
                                      </p:cBhvr>
                                    </p:animEffect>
                                  </p:childTnLst>
                                </p:cTn>
                              </p:par>
                            </p:childTnLst>
                          </p:cTn>
                        </p:par>
                        <p:par>
                          <p:cTn id="23" fill="hold">
                            <p:stCondLst>
                              <p:cond delay="4250"/>
                            </p:stCondLst>
                            <p:childTnLst>
                              <p:par>
                                <p:cTn id="24" presetID="42" presetClass="entr" presetSubtype="0" fill="hold" grpId="0" nodeType="after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1000"/>
                                        <p:tgtEl>
                                          <p:spTgt spid="7"/>
                                        </p:tgtEl>
                                      </p:cBhvr>
                                    </p:animEffect>
                                    <p:anim calcmode="lin" valueType="num">
                                      <p:cBhvr>
                                        <p:cTn id="27" dur="1000" fill="hold"/>
                                        <p:tgtEl>
                                          <p:spTgt spid="7"/>
                                        </p:tgtEl>
                                        <p:attrNameLst>
                                          <p:attrName>ppt_x</p:attrName>
                                        </p:attrNameLst>
                                      </p:cBhvr>
                                      <p:tavLst>
                                        <p:tav tm="0">
                                          <p:val>
                                            <p:strVal val="#ppt_x"/>
                                          </p:val>
                                        </p:tav>
                                        <p:tav tm="100000">
                                          <p:val>
                                            <p:strVal val="#ppt_x"/>
                                          </p:val>
                                        </p:tav>
                                      </p:tavLst>
                                    </p:anim>
                                    <p:anim calcmode="lin" valueType="num">
                                      <p:cBhvr>
                                        <p:cTn id="2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Methods of Expansion – FDI (Acquisition)</a:t>
            </a:r>
          </a:p>
        </p:txBody>
      </p:sp>
      <p:pic>
        <p:nvPicPr>
          <p:cNvPr id="10" name="Picture 9">
            <a:extLst>
              <a:ext uri="{FF2B5EF4-FFF2-40B4-BE49-F238E27FC236}">
                <a16:creationId xmlns:a16="http://schemas.microsoft.com/office/drawing/2014/main" id="{55686EA8-5E39-4EC7-B845-8B15198E7961}"/>
              </a:ext>
            </a:extLst>
          </p:cNvPr>
          <p:cNvPicPr>
            <a:picLocks noChangeAspect="1"/>
          </p:cNvPicPr>
          <p:nvPr/>
        </p:nvPicPr>
        <p:blipFill>
          <a:blip r:embed="rId3"/>
          <a:stretch>
            <a:fillRect/>
          </a:stretch>
        </p:blipFill>
        <p:spPr>
          <a:xfrm>
            <a:off x="911424" y="1112078"/>
            <a:ext cx="10393410" cy="4405154"/>
          </a:xfrm>
          <a:prstGeom prst="rect">
            <a:avLst/>
          </a:prstGeom>
        </p:spPr>
      </p:pic>
      <p:sp>
        <p:nvSpPr>
          <p:cNvPr id="2" name="Footer Placeholder 1">
            <a:extLst>
              <a:ext uri="{FF2B5EF4-FFF2-40B4-BE49-F238E27FC236}">
                <a16:creationId xmlns:a16="http://schemas.microsoft.com/office/drawing/2014/main" id="{3457E45D-DD57-690E-25A0-CB86DC325E0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1531520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500" fill="hold"/>
                                        <p:tgtEl>
                                          <p:spTgt spid="10"/>
                                        </p:tgtEl>
                                        <p:attrNameLst>
                                          <p:attrName>ppt_w</p:attrName>
                                        </p:attrNameLst>
                                      </p:cBhvr>
                                      <p:tavLst>
                                        <p:tav tm="0">
                                          <p:val>
                                            <p:fltVal val="0"/>
                                          </p:val>
                                        </p:tav>
                                        <p:tav tm="100000">
                                          <p:val>
                                            <p:strVal val="#ppt_w"/>
                                          </p:val>
                                        </p:tav>
                                      </p:tavLst>
                                    </p:anim>
                                    <p:anim calcmode="lin" valueType="num">
                                      <p:cBhvr>
                                        <p:cTn id="8" dur="1500" fill="hold"/>
                                        <p:tgtEl>
                                          <p:spTgt spid="10"/>
                                        </p:tgtEl>
                                        <p:attrNameLst>
                                          <p:attrName>ppt_h</p:attrName>
                                        </p:attrNameLst>
                                      </p:cBhvr>
                                      <p:tavLst>
                                        <p:tav tm="0">
                                          <p:val>
                                            <p:fltVal val="0"/>
                                          </p:val>
                                        </p:tav>
                                        <p:tav tm="100000">
                                          <p:val>
                                            <p:strVal val="#ppt_h"/>
                                          </p:val>
                                        </p:tav>
                                      </p:tavLst>
                                    </p:anim>
                                    <p:animEffect transition="in" filter="fade">
                                      <p:cBhvr>
                                        <p:cTn id="9" dur="1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Foreign Direct Investment (FDI)</a:t>
            </a:r>
          </a:p>
        </p:txBody>
      </p:sp>
      <p:pic>
        <p:nvPicPr>
          <p:cNvPr id="2" name="Online Media 1" title="Foreign Direct Investment Explained">
            <a:hlinkClick r:id="" action="ppaction://media"/>
            <a:extLst>
              <a:ext uri="{FF2B5EF4-FFF2-40B4-BE49-F238E27FC236}">
                <a16:creationId xmlns:a16="http://schemas.microsoft.com/office/drawing/2014/main" id="{7E762943-AD96-79F6-4D53-B8114DEE2760}"/>
              </a:ext>
            </a:extLst>
          </p:cNvPr>
          <p:cNvPicPr>
            <a:picLocks noRot="1" noChangeAspect="1"/>
          </p:cNvPicPr>
          <p:nvPr>
            <a:videoFile r:link="rId1"/>
          </p:nvPr>
        </p:nvPicPr>
        <p:blipFill>
          <a:blip r:embed="rId4"/>
          <a:stretch>
            <a:fillRect/>
          </a:stretch>
        </p:blipFill>
        <p:spPr>
          <a:xfrm>
            <a:off x="2147829" y="879001"/>
            <a:ext cx="7896342" cy="4461434"/>
          </a:xfrm>
          <a:prstGeom prst="rect">
            <a:avLst/>
          </a:prstGeom>
        </p:spPr>
      </p:pic>
      <p:sp>
        <p:nvSpPr>
          <p:cNvPr id="4" name="TextBox 3">
            <a:extLst>
              <a:ext uri="{FF2B5EF4-FFF2-40B4-BE49-F238E27FC236}">
                <a16:creationId xmlns:a16="http://schemas.microsoft.com/office/drawing/2014/main" id="{99CC8EBE-E4CD-A9F9-8431-556D129589A0}"/>
              </a:ext>
            </a:extLst>
          </p:cNvPr>
          <p:cNvSpPr txBox="1"/>
          <p:nvPr/>
        </p:nvSpPr>
        <p:spPr>
          <a:xfrm>
            <a:off x="3049089" y="5345668"/>
            <a:ext cx="6093822" cy="369332"/>
          </a:xfrm>
          <a:prstGeom prst="rect">
            <a:avLst/>
          </a:prstGeom>
          <a:noFill/>
        </p:spPr>
        <p:txBody>
          <a:bodyPr wrap="square">
            <a:spAutoFit/>
          </a:bodyPr>
          <a:lstStyle/>
          <a:p>
            <a:pPr algn="ctr"/>
            <a:r>
              <a:rPr lang="en-GB" dirty="0">
                <a:hlinkClick r:id="rId5"/>
              </a:rPr>
              <a:t>https://www.youtube.com/watch?v=QI8zEyplFn4</a:t>
            </a:r>
            <a:r>
              <a:rPr lang="en-GB" dirty="0"/>
              <a:t> </a:t>
            </a:r>
          </a:p>
        </p:txBody>
      </p:sp>
      <p:sp>
        <p:nvSpPr>
          <p:cNvPr id="3" name="Footer Placeholder 1">
            <a:extLst>
              <a:ext uri="{FF2B5EF4-FFF2-40B4-BE49-F238E27FC236}">
                <a16:creationId xmlns:a16="http://schemas.microsoft.com/office/drawing/2014/main" id="{33450009-B46B-7504-7945-4D4B988DC6D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24426030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Methods of Expansion: Advantages and Disadvantages</a:t>
            </a:r>
          </a:p>
        </p:txBody>
      </p:sp>
      <p:pic>
        <p:nvPicPr>
          <p:cNvPr id="5" name="Picture 4" descr="A screenshot of a cell phone&#10;&#10;Description automatically generated">
            <a:extLst>
              <a:ext uri="{FF2B5EF4-FFF2-40B4-BE49-F238E27FC236}">
                <a16:creationId xmlns:a16="http://schemas.microsoft.com/office/drawing/2014/main" id="{04891FDD-9A61-4709-8C1A-7C9CE164B6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3412" y="980728"/>
            <a:ext cx="10585176" cy="4654269"/>
          </a:xfrm>
          <a:prstGeom prst="rect">
            <a:avLst/>
          </a:prstGeom>
        </p:spPr>
      </p:pic>
    </p:spTree>
    <p:extLst>
      <p:ext uri="{BB962C8B-B14F-4D97-AF65-F5344CB8AC3E}">
        <p14:creationId xmlns:p14="http://schemas.microsoft.com/office/powerpoint/2010/main" val="102527135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500" fill="hold"/>
                                        <p:tgtEl>
                                          <p:spTgt spid="5"/>
                                        </p:tgtEl>
                                        <p:attrNameLst>
                                          <p:attrName>ppt_w</p:attrName>
                                        </p:attrNameLst>
                                      </p:cBhvr>
                                      <p:tavLst>
                                        <p:tav tm="0">
                                          <p:val>
                                            <p:fltVal val="0"/>
                                          </p:val>
                                        </p:tav>
                                        <p:tav tm="100000">
                                          <p:val>
                                            <p:strVal val="#ppt_w"/>
                                          </p:val>
                                        </p:tav>
                                      </p:tavLst>
                                    </p:anim>
                                    <p:anim calcmode="lin" valueType="num">
                                      <p:cBhvr>
                                        <p:cTn id="8" dur="1500" fill="hold"/>
                                        <p:tgtEl>
                                          <p:spTgt spid="5"/>
                                        </p:tgtEl>
                                        <p:attrNameLst>
                                          <p:attrName>ppt_h</p:attrName>
                                        </p:attrNameLst>
                                      </p:cBhvr>
                                      <p:tavLst>
                                        <p:tav tm="0">
                                          <p:val>
                                            <p:fltVal val="0"/>
                                          </p:val>
                                        </p:tav>
                                        <p:tav tm="100000">
                                          <p:val>
                                            <p:strVal val="#ppt_h"/>
                                          </p:val>
                                        </p:tav>
                                      </p:tavLst>
                                    </p:anim>
                                    <p:animEffect transition="in" filter="fade">
                                      <p:cBhvr>
                                        <p:cTn id="9" dur="1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Strategic Alliance</a:t>
            </a:r>
          </a:p>
        </p:txBody>
      </p:sp>
      <p:sp>
        <p:nvSpPr>
          <p:cNvPr id="2" name="Content Placeholder 2">
            <a:extLst>
              <a:ext uri="{FF2B5EF4-FFF2-40B4-BE49-F238E27FC236}">
                <a16:creationId xmlns:a16="http://schemas.microsoft.com/office/drawing/2014/main" id="{72479145-6147-4DA5-9401-4C00F12C346A}"/>
              </a:ext>
            </a:extLst>
          </p:cNvPr>
          <p:cNvSpPr txBox="1">
            <a:spLocks/>
          </p:cNvSpPr>
          <p:nvPr/>
        </p:nvSpPr>
        <p:spPr bwMode="auto">
          <a:xfrm>
            <a:off x="530024" y="980728"/>
            <a:ext cx="10954758"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100" b="1" dirty="0">
                <a:solidFill>
                  <a:srgbClr val="FF0000"/>
                </a:solidFill>
              </a:rPr>
              <a:t>Strategic alliance </a:t>
            </a:r>
            <a:r>
              <a:rPr lang="en-GB" sz="2100" dirty="0"/>
              <a:t>is where two or more organisations share resources and activities to pursue a common strategy.</a:t>
            </a:r>
          </a:p>
          <a:p>
            <a:pPr algn="just">
              <a:buClr>
                <a:schemeClr val="tx1"/>
              </a:buClr>
            </a:pPr>
            <a:r>
              <a:rPr lang="en-GB" sz="2100" dirty="0"/>
              <a:t>A </a:t>
            </a:r>
            <a:r>
              <a:rPr lang="en-GB" sz="2100" b="1" dirty="0">
                <a:solidFill>
                  <a:srgbClr val="FF0000"/>
                </a:solidFill>
              </a:rPr>
              <a:t>strategic alliance </a:t>
            </a:r>
            <a:r>
              <a:rPr lang="en-GB" sz="2100" dirty="0"/>
              <a:t>is a collaborative arrangement between two or more firms to pursue agreed common goals.</a:t>
            </a:r>
          </a:p>
          <a:p>
            <a:pPr algn="just">
              <a:buClr>
                <a:schemeClr val="tx1"/>
              </a:buClr>
            </a:pPr>
            <a:r>
              <a:rPr lang="en-GB" sz="2100" dirty="0"/>
              <a:t>Types of strategic alliance (in terms of ownership):</a:t>
            </a:r>
          </a:p>
          <a:p>
            <a:pPr lvl="1" algn="just">
              <a:buClr>
                <a:schemeClr val="tx1"/>
              </a:buClr>
              <a:buFont typeface="Wingdings" panose="05000000000000000000" pitchFamily="2" charset="2"/>
              <a:buChar char="Ø"/>
            </a:pPr>
            <a:r>
              <a:rPr lang="en-GB" sz="2000" b="1" dirty="0">
                <a:solidFill>
                  <a:schemeClr val="accent2">
                    <a:lumMod val="50000"/>
                  </a:schemeClr>
                </a:solidFill>
              </a:rPr>
              <a:t>Equity alliances </a:t>
            </a:r>
            <a:r>
              <a:rPr lang="en-GB" sz="2000" dirty="0"/>
              <a:t>involve the creation of a new entity that is owned separately by the partners involved. The most common form of equity alliance is the </a:t>
            </a:r>
            <a:r>
              <a:rPr lang="en-GB" sz="2000" dirty="0">
                <a:solidFill>
                  <a:schemeClr val="accent1">
                    <a:lumMod val="75000"/>
                  </a:schemeClr>
                </a:solidFill>
              </a:rPr>
              <a:t>joint venture</a:t>
            </a:r>
            <a:r>
              <a:rPr lang="en-GB" sz="2000" dirty="0"/>
              <a:t>, where two organisations remain independent but set up a new organisation jointly owned by the parents.</a:t>
            </a:r>
          </a:p>
          <a:p>
            <a:pPr lvl="1" algn="just">
              <a:buClr>
                <a:schemeClr val="tx1"/>
              </a:buClr>
              <a:buFont typeface="Wingdings" panose="05000000000000000000" pitchFamily="2" charset="2"/>
              <a:buChar char="Ø"/>
            </a:pPr>
            <a:r>
              <a:rPr lang="en-GB" sz="2000" b="1" dirty="0">
                <a:solidFill>
                  <a:schemeClr val="accent4">
                    <a:lumMod val="50000"/>
                  </a:schemeClr>
                </a:solidFill>
              </a:rPr>
              <a:t>Non-equity alliances </a:t>
            </a:r>
            <a:r>
              <a:rPr lang="en-GB" sz="2000" dirty="0"/>
              <a:t>are typically looser, without the commitment implied by ownership. Non-equity alliances are often based on contracts. One common form of contractual alliance is </a:t>
            </a:r>
            <a:r>
              <a:rPr lang="en-GB" sz="2000" dirty="0">
                <a:solidFill>
                  <a:schemeClr val="accent1">
                    <a:lumMod val="75000"/>
                  </a:schemeClr>
                </a:solidFill>
              </a:rPr>
              <a:t>franchising</a:t>
            </a:r>
            <a:r>
              <a:rPr lang="en-GB" sz="2000" dirty="0"/>
              <a:t>, where one organisation (the franchisor) gives another organisation (the franchisee) the right to sell the franchisor’s products or services in a particular location in return for a fee or royalty.</a:t>
            </a:r>
          </a:p>
          <a:p>
            <a:pPr algn="just">
              <a:buClr>
                <a:schemeClr val="tx1"/>
              </a:buClr>
            </a:pPr>
            <a:endParaRPr lang="en-GB" sz="2100" dirty="0"/>
          </a:p>
          <a:p>
            <a:pPr algn="just">
              <a:buClr>
                <a:schemeClr val="tx1"/>
              </a:buClr>
            </a:pPr>
            <a:endParaRPr lang="en-GB" sz="1800" dirty="0"/>
          </a:p>
        </p:txBody>
      </p:sp>
      <p:sp>
        <p:nvSpPr>
          <p:cNvPr id="3" name="Footer Placeholder 1">
            <a:extLst>
              <a:ext uri="{FF2B5EF4-FFF2-40B4-BE49-F238E27FC236}">
                <a16:creationId xmlns:a16="http://schemas.microsoft.com/office/drawing/2014/main" id="{D997F1CF-E452-8C2C-D90D-A318E24768B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53571329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Strategic Alliance</a:t>
            </a:r>
          </a:p>
        </p:txBody>
      </p:sp>
      <p:sp>
        <p:nvSpPr>
          <p:cNvPr id="4" name="TextBox 3">
            <a:extLst>
              <a:ext uri="{FF2B5EF4-FFF2-40B4-BE49-F238E27FC236}">
                <a16:creationId xmlns:a16="http://schemas.microsoft.com/office/drawing/2014/main" id="{CC31E218-03AC-DF68-EFA0-892EF54B351D}"/>
              </a:ext>
            </a:extLst>
          </p:cNvPr>
          <p:cNvSpPr txBox="1"/>
          <p:nvPr/>
        </p:nvSpPr>
        <p:spPr>
          <a:xfrm>
            <a:off x="2927648" y="5301208"/>
            <a:ext cx="6097904" cy="369332"/>
          </a:xfrm>
          <a:prstGeom prst="rect">
            <a:avLst/>
          </a:prstGeom>
          <a:noFill/>
        </p:spPr>
        <p:txBody>
          <a:bodyPr wrap="square">
            <a:spAutoFit/>
          </a:bodyPr>
          <a:lstStyle/>
          <a:p>
            <a:pPr algn="ctr"/>
            <a:r>
              <a:rPr lang="en-GB" dirty="0">
                <a:hlinkClick r:id="rId4"/>
              </a:rPr>
              <a:t>https://www.youtube.com/watch?v=ol8BRnOFBBM</a:t>
            </a:r>
            <a:r>
              <a:rPr lang="en-GB" dirty="0"/>
              <a:t> </a:t>
            </a:r>
          </a:p>
        </p:txBody>
      </p:sp>
      <p:pic>
        <p:nvPicPr>
          <p:cNvPr id="6" name="Online Media 5" title="Strategic Alliance (With Real World Examples) | Strategic Management | From A Business Professor">
            <a:hlinkClick r:id="" action="ppaction://media"/>
            <a:extLst>
              <a:ext uri="{FF2B5EF4-FFF2-40B4-BE49-F238E27FC236}">
                <a16:creationId xmlns:a16="http://schemas.microsoft.com/office/drawing/2014/main" id="{12626EFF-BA5F-F321-BC1A-077330493F20}"/>
              </a:ext>
            </a:extLst>
          </p:cNvPr>
          <p:cNvPicPr>
            <a:picLocks noRot="1" noChangeAspect="1"/>
          </p:cNvPicPr>
          <p:nvPr>
            <a:videoFile r:link="rId1"/>
          </p:nvPr>
        </p:nvPicPr>
        <p:blipFill>
          <a:blip r:embed="rId5"/>
          <a:stretch>
            <a:fillRect/>
          </a:stretch>
        </p:blipFill>
        <p:spPr>
          <a:xfrm>
            <a:off x="2220640" y="922051"/>
            <a:ext cx="7750720" cy="4379157"/>
          </a:xfrm>
          <a:prstGeom prst="rect">
            <a:avLst/>
          </a:prstGeom>
        </p:spPr>
      </p:pic>
      <p:sp>
        <p:nvSpPr>
          <p:cNvPr id="2" name="Footer Placeholder 1">
            <a:extLst>
              <a:ext uri="{FF2B5EF4-FFF2-40B4-BE49-F238E27FC236}">
                <a16:creationId xmlns:a16="http://schemas.microsoft.com/office/drawing/2014/main" id="{6319124B-D076-EDB4-3F00-5ECD3875908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3041817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 name="Picture 11" descr="A picture containing drawing&#10;&#10;Description automatically generated">
            <a:extLst>
              <a:ext uri="{FF2B5EF4-FFF2-40B4-BE49-F238E27FC236}">
                <a16:creationId xmlns:a16="http://schemas.microsoft.com/office/drawing/2014/main" id="{0DBA22A2-3463-4012-A85B-A881C35B10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5840" y="764704"/>
            <a:ext cx="2507936" cy="1143000"/>
          </a:xfrm>
          <a:prstGeom prst="rect">
            <a:avLst/>
          </a:prstGeom>
        </p:spPr>
      </p:pic>
      <p:pic>
        <p:nvPicPr>
          <p:cNvPr id="16" name="Picture 15" descr="A close up of a logo&#10;&#10;Description automatically generated">
            <a:extLst>
              <a:ext uri="{FF2B5EF4-FFF2-40B4-BE49-F238E27FC236}">
                <a16:creationId xmlns:a16="http://schemas.microsoft.com/office/drawing/2014/main" id="{3F3B48CF-6F5E-4680-915B-DEBF5C3EE5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32104" y="914056"/>
            <a:ext cx="2627376" cy="993648"/>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Alliances in Airlines</a:t>
            </a:r>
          </a:p>
        </p:txBody>
      </p:sp>
      <p:sp>
        <p:nvSpPr>
          <p:cNvPr id="8" name="Content Placeholder 2">
            <a:extLst>
              <a:ext uri="{FF2B5EF4-FFF2-40B4-BE49-F238E27FC236}">
                <a16:creationId xmlns:a16="http://schemas.microsoft.com/office/drawing/2014/main" id="{139ECC9F-31E2-48AB-B579-E19FD80DA06A}"/>
              </a:ext>
            </a:extLst>
          </p:cNvPr>
          <p:cNvSpPr txBox="1">
            <a:spLocks/>
          </p:cNvSpPr>
          <p:nvPr/>
        </p:nvSpPr>
        <p:spPr bwMode="auto">
          <a:xfrm>
            <a:off x="530024" y="1143000"/>
            <a:ext cx="10954758"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100" b="1" dirty="0"/>
              <a:t>Crossing the Atlantic together:</a:t>
            </a:r>
          </a:p>
          <a:p>
            <a:pPr marL="0" indent="0" algn="just">
              <a:buClr>
                <a:schemeClr val="tx1"/>
              </a:buClr>
              <a:buNone/>
            </a:pPr>
            <a:r>
              <a:rPr lang="en-GB" sz="2100" dirty="0"/>
              <a:t>On 14 August 2008, British Airways, American Airlines and Iberia- later joined by Finnair - entered into a revenue sharing alliance relating to flights between European (European Union, Norway and Switzerland) and North American (United States of America, Canada and Mexico) destinations (IAG Group, 2020).</a:t>
            </a:r>
          </a:p>
          <a:p>
            <a:pPr marL="0" indent="0" algn="just">
              <a:buClr>
                <a:schemeClr val="tx1"/>
              </a:buClr>
              <a:buNone/>
            </a:pPr>
            <a:r>
              <a:rPr lang="en-GB" sz="2100" dirty="0"/>
              <a:t>The alliance significantly improves customer convenience and choice while bringing greater value for consumers. It generates operating efficiencies, increases competition in many city-pairs and generates economic benefits for communities across the worldwide networks of the four airlines.</a:t>
            </a:r>
          </a:p>
          <a:p>
            <a:pPr marL="0" indent="0" algn="just">
              <a:buClr>
                <a:schemeClr val="tx1"/>
              </a:buClr>
              <a:buNone/>
            </a:pPr>
            <a:r>
              <a:rPr lang="en-GB" sz="2100" dirty="0"/>
              <a:t>This alliance allows:</a:t>
            </a:r>
          </a:p>
          <a:p>
            <a:pPr lvl="1" algn="just">
              <a:buClr>
                <a:schemeClr val="tx1"/>
              </a:buClr>
              <a:buFont typeface="Wingdings" panose="05000000000000000000" pitchFamily="2" charset="2"/>
              <a:buChar char="Ø"/>
            </a:pPr>
            <a:r>
              <a:rPr lang="en-GB" sz="1900" dirty="0"/>
              <a:t>the carriers to participate in revenue sharing</a:t>
            </a:r>
          </a:p>
          <a:p>
            <a:pPr lvl="1" algn="just">
              <a:buClr>
                <a:schemeClr val="tx1"/>
              </a:buClr>
              <a:buFont typeface="Wingdings" panose="05000000000000000000" pitchFamily="2" charset="2"/>
              <a:buChar char="Ø"/>
            </a:pPr>
            <a:r>
              <a:rPr lang="en-GB" sz="1900" dirty="0"/>
              <a:t>coordinated marketing, advertising, sales and distribution of passenger and cargo services</a:t>
            </a:r>
          </a:p>
          <a:p>
            <a:pPr lvl="1" algn="just">
              <a:buClr>
                <a:schemeClr val="tx1"/>
              </a:buClr>
              <a:buFont typeface="Wingdings" panose="05000000000000000000" pitchFamily="2" charset="2"/>
              <a:buChar char="Ø"/>
            </a:pPr>
            <a:r>
              <a:rPr lang="en-GB" sz="1900" dirty="0"/>
              <a:t>a cooperative approach to scheduling, pricing, capacity and frequent flyer programs. </a:t>
            </a:r>
          </a:p>
        </p:txBody>
      </p:sp>
      <p:pic>
        <p:nvPicPr>
          <p:cNvPr id="18" name="Picture 17" descr="A picture containing drawing&#10;&#10;Description automatically generated">
            <a:extLst>
              <a:ext uri="{FF2B5EF4-FFF2-40B4-BE49-F238E27FC236}">
                <a16:creationId xmlns:a16="http://schemas.microsoft.com/office/drawing/2014/main" id="{C507484E-C931-4A61-A36B-A34E328F757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764882" y="1196752"/>
            <a:ext cx="1670001" cy="372410"/>
          </a:xfrm>
          <a:prstGeom prst="rect">
            <a:avLst/>
          </a:prstGeom>
        </p:spPr>
      </p:pic>
      <p:sp>
        <p:nvSpPr>
          <p:cNvPr id="2" name="Footer Placeholder 1">
            <a:extLst>
              <a:ext uri="{FF2B5EF4-FFF2-40B4-BE49-F238E27FC236}">
                <a16:creationId xmlns:a16="http://schemas.microsoft.com/office/drawing/2014/main" id="{BE5F654C-3AB5-6240-EE0E-4AD52855092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2910209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p:cTn id="13" dur="1750" fill="hold"/>
                                        <p:tgtEl>
                                          <p:spTgt spid="16"/>
                                        </p:tgtEl>
                                        <p:attrNameLst>
                                          <p:attrName>ppt_w</p:attrName>
                                        </p:attrNameLst>
                                      </p:cBhvr>
                                      <p:tavLst>
                                        <p:tav tm="0">
                                          <p:val>
                                            <p:fltVal val="0"/>
                                          </p:val>
                                        </p:tav>
                                        <p:tav tm="100000">
                                          <p:val>
                                            <p:strVal val="#ppt_w"/>
                                          </p:val>
                                        </p:tav>
                                      </p:tavLst>
                                    </p:anim>
                                    <p:anim calcmode="lin" valueType="num">
                                      <p:cBhvr>
                                        <p:cTn id="14" dur="1750" fill="hold"/>
                                        <p:tgtEl>
                                          <p:spTgt spid="16"/>
                                        </p:tgtEl>
                                        <p:attrNameLst>
                                          <p:attrName>ppt_h</p:attrName>
                                        </p:attrNameLst>
                                      </p:cBhvr>
                                      <p:tavLst>
                                        <p:tav tm="0">
                                          <p:val>
                                            <p:fltVal val="0"/>
                                          </p:val>
                                        </p:tav>
                                        <p:tav tm="100000">
                                          <p:val>
                                            <p:strVal val="#ppt_h"/>
                                          </p:val>
                                        </p:tav>
                                      </p:tavLst>
                                    </p:anim>
                                    <p:anim calcmode="lin" valueType="num">
                                      <p:cBhvr>
                                        <p:cTn id="15" dur="1750" fill="hold"/>
                                        <p:tgtEl>
                                          <p:spTgt spid="16"/>
                                        </p:tgtEl>
                                        <p:attrNameLst>
                                          <p:attrName>style.rotation</p:attrName>
                                        </p:attrNameLst>
                                      </p:cBhvr>
                                      <p:tavLst>
                                        <p:tav tm="0">
                                          <p:val>
                                            <p:fltVal val="90"/>
                                          </p:val>
                                        </p:tav>
                                        <p:tav tm="100000">
                                          <p:val>
                                            <p:fltVal val="0"/>
                                          </p:val>
                                        </p:tav>
                                      </p:tavLst>
                                    </p:anim>
                                    <p:animEffect transition="in" filter="fade">
                                      <p:cBhvr>
                                        <p:cTn id="16" dur="1750"/>
                                        <p:tgtEl>
                                          <p:spTgt spid="16"/>
                                        </p:tgtEl>
                                      </p:cBhvr>
                                    </p:animEffect>
                                  </p:childTnLst>
                                </p:cTn>
                              </p:par>
                              <p:par>
                                <p:cTn id="17" presetID="31" presetClass="entr" presetSubtype="0" fill="hold" nodeType="with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p:cTn id="19" dur="1750" fill="hold"/>
                                        <p:tgtEl>
                                          <p:spTgt spid="18"/>
                                        </p:tgtEl>
                                        <p:attrNameLst>
                                          <p:attrName>ppt_w</p:attrName>
                                        </p:attrNameLst>
                                      </p:cBhvr>
                                      <p:tavLst>
                                        <p:tav tm="0">
                                          <p:val>
                                            <p:fltVal val="0"/>
                                          </p:val>
                                        </p:tav>
                                        <p:tav tm="100000">
                                          <p:val>
                                            <p:strVal val="#ppt_w"/>
                                          </p:val>
                                        </p:tav>
                                      </p:tavLst>
                                    </p:anim>
                                    <p:anim calcmode="lin" valueType="num">
                                      <p:cBhvr>
                                        <p:cTn id="20" dur="1750" fill="hold"/>
                                        <p:tgtEl>
                                          <p:spTgt spid="18"/>
                                        </p:tgtEl>
                                        <p:attrNameLst>
                                          <p:attrName>ppt_h</p:attrName>
                                        </p:attrNameLst>
                                      </p:cBhvr>
                                      <p:tavLst>
                                        <p:tav tm="0">
                                          <p:val>
                                            <p:fltVal val="0"/>
                                          </p:val>
                                        </p:tav>
                                        <p:tav tm="100000">
                                          <p:val>
                                            <p:strVal val="#ppt_h"/>
                                          </p:val>
                                        </p:tav>
                                      </p:tavLst>
                                    </p:anim>
                                    <p:anim calcmode="lin" valueType="num">
                                      <p:cBhvr>
                                        <p:cTn id="21" dur="1750" fill="hold"/>
                                        <p:tgtEl>
                                          <p:spTgt spid="18"/>
                                        </p:tgtEl>
                                        <p:attrNameLst>
                                          <p:attrName>style.rotation</p:attrName>
                                        </p:attrNameLst>
                                      </p:cBhvr>
                                      <p:tavLst>
                                        <p:tav tm="0">
                                          <p:val>
                                            <p:fltVal val="90"/>
                                          </p:val>
                                        </p:tav>
                                        <p:tav tm="100000">
                                          <p:val>
                                            <p:fltVal val="0"/>
                                          </p:val>
                                        </p:tav>
                                      </p:tavLst>
                                    </p:anim>
                                    <p:animEffect transition="in" filter="fade">
                                      <p:cBhvr>
                                        <p:cTn id="22" dur="1750"/>
                                        <p:tgtEl>
                                          <p:spTgt spid="18"/>
                                        </p:tgtEl>
                                      </p:cBhvr>
                                    </p:animEffect>
                                  </p:childTnLst>
                                </p:cTn>
                              </p:par>
                              <p:par>
                                <p:cTn id="23" presetID="31" presetClass="entr" presetSubtype="0" fill="hold" nodeType="with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p:cTn id="25" dur="1750" fill="hold"/>
                                        <p:tgtEl>
                                          <p:spTgt spid="12"/>
                                        </p:tgtEl>
                                        <p:attrNameLst>
                                          <p:attrName>ppt_w</p:attrName>
                                        </p:attrNameLst>
                                      </p:cBhvr>
                                      <p:tavLst>
                                        <p:tav tm="0">
                                          <p:val>
                                            <p:fltVal val="0"/>
                                          </p:val>
                                        </p:tav>
                                        <p:tav tm="100000">
                                          <p:val>
                                            <p:strVal val="#ppt_w"/>
                                          </p:val>
                                        </p:tav>
                                      </p:tavLst>
                                    </p:anim>
                                    <p:anim calcmode="lin" valueType="num">
                                      <p:cBhvr>
                                        <p:cTn id="26" dur="1750" fill="hold"/>
                                        <p:tgtEl>
                                          <p:spTgt spid="12"/>
                                        </p:tgtEl>
                                        <p:attrNameLst>
                                          <p:attrName>ppt_h</p:attrName>
                                        </p:attrNameLst>
                                      </p:cBhvr>
                                      <p:tavLst>
                                        <p:tav tm="0">
                                          <p:val>
                                            <p:fltVal val="0"/>
                                          </p:val>
                                        </p:tav>
                                        <p:tav tm="100000">
                                          <p:val>
                                            <p:strVal val="#ppt_h"/>
                                          </p:val>
                                        </p:tav>
                                      </p:tavLst>
                                    </p:anim>
                                    <p:anim calcmode="lin" valueType="num">
                                      <p:cBhvr>
                                        <p:cTn id="27" dur="1750" fill="hold"/>
                                        <p:tgtEl>
                                          <p:spTgt spid="12"/>
                                        </p:tgtEl>
                                        <p:attrNameLst>
                                          <p:attrName>style.rotation</p:attrName>
                                        </p:attrNameLst>
                                      </p:cBhvr>
                                      <p:tavLst>
                                        <p:tav tm="0">
                                          <p:val>
                                            <p:fltVal val="90"/>
                                          </p:val>
                                        </p:tav>
                                        <p:tav tm="100000">
                                          <p:val>
                                            <p:fltVal val="0"/>
                                          </p:val>
                                        </p:tav>
                                      </p:tavLst>
                                    </p:anim>
                                    <p:animEffect transition="in" filter="fade">
                                      <p:cBhvr>
                                        <p:cTn id="28" dur="175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Alliances in Industries</a:t>
            </a:r>
          </a:p>
        </p:txBody>
      </p:sp>
      <p:pic>
        <p:nvPicPr>
          <p:cNvPr id="3" name="Picture 2" descr="A picture containing drawing&#10;&#10;Description automatically generated">
            <a:extLst>
              <a:ext uri="{FF2B5EF4-FFF2-40B4-BE49-F238E27FC236}">
                <a16:creationId xmlns:a16="http://schemas.microsoft.com/office/drawing/2014/main" id="{820F878B-C8DE-455E-8284-1AB0461366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0978" y="3396476"/>
            <a:ext cx="2304256" cy="2304256"/>
          </a:xfrm>
          <a:prstGeom prst="rect">
            <a:avLst/>
          </a:prstGeom>
        </p:spPr>
      </p:pic>
      <p:pic>
        <p:nvPicPr>
          <p:cNvPr id="5" name="Picture 4" descr="A picture containing drawing&#10;&#10;Description automatically generated">
            <a:extLst>
              <a:ext uri="{FF2B5EF4-FFF2-40B4-BE49-F238E27FC236}">
                <a16:creationId xmlns:a16="http://schemas.microsoft.com/office/drawing/2014/main" id="{C52EC2E1-2DB8-42BA-937F-E3531701157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31504" y="1571580"/>
            <a:ext cx="3168352" cy="1523303"/>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2F8C5B85-9EC4-4DF0-B8D5-EF4370F078A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176120" y="1571580"/>
            <a:ext cx="3168351" cy="1760195"/>
          </a:xfrm>
          <a:prstGeom prst="rect">
            <a:avLst/>
          </a:prstGeom>
        </p:spPr>
      </p:pic>
      <p:pic>
        <p:nvPicPr>
          <p:cNvPr id="10" name="Picture 9" descr="A picture containing object, clock&#10;&#10;Description automatically generated">
            <a:extLst>
              <a:ext uri="{FF2B5EF4-FFF2-40B4-BE49-F238E27FC236}">
                <a16:creationId xmlns:a16="http://schemas.microsoft.com/office/drawing/2014/main" id="{89DC2813-7973-422B-9269-6545B1235C6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946641" y="3429000"/>
            <a:ext cx="1627308" cy="2071118"/>
          </a:xfrm>
          <a:prstGeom prst="rect">
            <a:avLst/>
          </a:prstGeom>
        </p:spPr>
      </p:pic>
      <p:sp>
        <p:nvSpPr>
          <p:cNvPr id="11" name="Flowchart: Connector 10">
            <a:extLst>
              <a:ext uri="{FF2B5EF4-FFF2-40B4-BE49-F238E27FC236}">
                <a16:creationId xmlns:a16="http://schemas.microsoft.com/office/drawing/2014/main" id="{CB96856F-B8F3-41A8-AC31-796D270BBA20}"/>
              </a:ext>
            </a:extLst>
          </p:cNvPr>
          <p:cNvSpPr/>
          <p:nvPr/>
        </p:nvSpPr>
        <p:spPr>
          <a:xfrm>
            <a:off x="813106" y="1157268"/>
            <a:ext cx="4500000" cy="4500000"/>
          </a:xfrm>
          <a:prstGeom prst="flowChartConnector">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lowchart: Connector 12">
            <a:extLst>
              <a:ext uri="{FF2B5EF4-FFF2-40B4-BE49-F238E27FC236}">
                <a16:creationId xmlns:a16="http://schemas.microsoft.com/office/drawing/2014/main" id="{637DC2FE-2C3F-4983-ABD8-FC6F294F616A}"/>
              </a:ext>
            </a:extLst>
          </p:cNvPr>
          <p:cNvSpPr/>
          <p:nvPr/>
        </p:nvSpPr>
        <p:spPr>
          <a:xfrm>
            <a:off x="6510295" y="1143000"/>
            <a:ext cx="4500000" cy="4500000"/>
          </a:xfrm>
          <a:prstGeom prst="flowChartConnector">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Footer Placeholder 1">
            <a:extLst>
              <a:ext uri="{FF2B5EF4-FFF2-40B4-BE49-F238E27FC236}">
                <a16:creationId xmlns:a16="http://schemas.microsoft.com/office/drawing/2014/main" id="{33D8CD73-B229-DA9C-B9BB-67B74C24795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0771375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par>
                          <p:cTn id="11" fill="hold">
                            <p:stCondLst>
                              <p:cond delay="1000"/>
                            </p:stCondLst>
                            <p:childTnLst>
                              <p:par>
                                <p:cTn id="12" presetID="21" presetClass="entr" presetSubtype="1"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heel(1)">
                                      <p:cBhvr>
                                        <p:cTn id="14" dur="2000"/>
                                        <p:tgtEl>
                                          <p:spTgt spid="5"/>
                                        </p:tgtEl>
                                      </p:cBhvr>
                                    </p:animEffect>
                                  </p:childTnLst>
                                </p:cTn>
                              </p:par>
                            </p:childTnLst>
                          </p:cTn>
                        </p:par>
                        <p:par>
                          <p:cTn id="15" fill="hold">
                            <p:stCondLst>
                              <p:cond delay="3000"/>
                            </p:stCondLst>
                            <p:childTnLst>
                              <p:par>
                                <p:cTn id="16" presetID="21" presetClass="entr" presetSubtype="1" fill="hold" nodeType="after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wheel(1)">
                                      <p:cBhvr>
                                        <p:cTn id="18" dur="2000"/>
                                        <p:tgtEl>
                                          <p:spTgt spid="3"/>
                                        </p:tgtEl>
                                      </p:cBhvr>
                                    </p:animEffect>
                                  </p:childTnLst>
                                </p:cTn>
                              </p:par>
                            </p:childTnLst>
                          </p:cTn>
                        </p:par>
                        <p:par>
                          <p:cTn id="19" fill="hold">
                            <p:stCondLst>
                              <p:cond delay="7000"/>
                            </p:stCondLst>
                            <p:childTnLst>
                              <p:par>
                                <p:cTn id="20" presetID="31" presetClass="entr" presetSubtype="0" fill="hold" grpId="0" nodeType="afterEffect">
                                  <p:stCondLst>
                                    <p:cond delay="0"/>
                                  </p:stCondLst>
                                  <p:childTnLst>
                                    <p:set>
                                      <p:cBhvr>
                                        <p:cTn id="21" dur="1" fill="hold">
                                          <p:stCondLst>
                                            <p:cond delay="0"/>
                                          </p:stCondLst>
                                        </p:cTn>
                                        <p:tgtEl>
                                          <p:spTgt spid="13"/>
                                        </p:tgtEl>
                                        <p:attrNameLst>
                                          <p:attrName>style.visibility</p:attrName>
                                        </p:attrNameLst>
                                      </p:cBhvr>
                                      <p:to>
                                        <p:strVal val="visible"/>
                                      </p:to>
                                    </p:set>
                                    <p:anim calcmode="lin" valueType="num">
                                      <p:cBhvr>
                                        <p:cTn id="22" dur="1000" fill="hold"/>
                                        <p:tgtEl>
                                          <p:spTgt spid="13"/>
                                        </p:tgtEl>
                                        <p:attrNameLst>
                                          <p:attrName>ppt_w</p:attrName>
                                        </p:attrNameLst>
                                      </p:cBhvr>
                                      <p:tavLst>
                                        <p:tav tm="0">
                                          <p:val>
                                            <p:fltVal val="0"/>
                                          </p:val>
                                        </p:tav>
                                        <p:tav tm="100000">
                                          <p:val>
                                            <p:strVal val="#ppt_w"/>
                                          </p:val>
                                        </p:tav>
                                      </p:tavLst>
                                    </p:anim>
                                    <p:anim calcmode="lin" valueType="num">
                                      <p:cBhvr>
                                        <p:cTn id="23" dur="1000" fill="hold"/>
                                        <p:tgtEl>
                                          <p:spTgt spid="13"/>
                                        </p:tgtEl>
                                        <p:attrNameLst>
                                          <p:attrName>ppt_h</p:attrName>
                                        </p:attrNameLst>
                                      </p:cBhvr>
                                      <p:tavLst>
                                        <p:tav tm="0">
                                          <p:val>
                                            <p:fltVal val="0"/>
                                          </p:val>
                                        </p:tav>
                                        <p:tav tm="100000">
                                          <p:val>
                                            <p:strVal val="#ppt_h"/>
                                          </p:val>
                                        </p:tav>
                                      </p:tavLst>
                                    </p:anim>
                                    <p:anim calcmode="lin" valueType="num">
                                      <p:cBhvr>
                                        <p:cTn id="24" dur="1000" fill="hold"/>
                                        <p:tgtEl>
                                          <p:spTgt spid="13"/>
                                        </p:tgtEl>
                                        <p:attrNameLst>
                                          <p:attrName>style.rotation</p:attrName>
                                        </p:attrNameLst>
                                      </p:cBhvr>
                                      <p:tavLst>
                                        <p:tav tm="0">
                                          <p:val>
                                            <p:fltVal val="90"/>
                                          </p:val>
                                        </p:tav>
                                        <p:tav tm="100000">
                                          <p:val>
                                            <p:fltVal val="0"/>
                                          </p:val>
                                        </p:tav>
                                      </p:tavLst>
                                    </p:anim>
                                    <p:animEffect transition="in" filter="fade">
                                      <p:cBhvr>
                                        <p:cTn id="25" dur="1000"/>
                                        <p:tgtEl>
                                          <p:spTgt spid="13"/>
                                        </p:tgtEl>
                                      </p:cBhvr>
                                    </p:animEffect>
                                  </p:childTnLst>
                                </p:cTn>
                              </p:par>
                            </p:childTnLst>
                          </p:cTn>
                        </p:par>
                        <p:par>
                          <p:cTn id="26" fill="hold">
                            <p:stCondLst>
                              <p:cond delay="8000"/>
                            </p:stCondLst>
                            <p:childTnLst>
                              <p:par>
                                <p:cTn id="27" presetID="21" presetClass="entr" presetSubtype="1" fill="hold" nodeType="after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wheel(1)">
                                      <p:cBhvr>
                                        <p:cTn id="29" dur="2000"/>
                                        <p:tgtEl>
                                          <p:spTgt spid="7"/>
                                        </p:tgtEl>
                                      </p:cBhvr>
                                    </p:animEffect>
                                  </p:childTnLst>
                                </p:cTn>
                              </p:par>
                            </p:childTnLst>
                          </p:cTn>
                        </p:par>
                        <p:par>
                          <p:cTn id="30" fill="hold">
                            <p:stCondLst>
                              <p:cond delay="10000"/>
                            </p:stCondLst>
                            <p:childTnLst>
                              <p:par>
                                <p:cTn id="31" presetID="21" presetClass="entr" presetSubtype="1" fill="hold" nodeType="after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wheel(1)">
                                      <p:cBhvr>
                                        <p:cTn id="33"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Strategic Alliances of Samsung Electronics, 2014</a:t>
            </a:r>
          </a:p>
        </p:txBody>
      </p:sp>
      <p:pic>
        <p:nvPicPr>
          <p:cNvPr id="4" name="Picture 3">
            <a:extLst>
              <a:ext uri="{FF2B5EF4-FFF2-40B4-BE49-F238E27FC236}">
                <a16:creationId xmlns:a16="http://schemas.microsoft.com/office/drawing/2014/main" id="{5CA29340-10A2-4465-BCA4-5F1496A7BE50}"/>
              </a:ext>
            </a:extLst>
          </p:cNvPr>
          <p:cNvPicPr>
            <a:picLocks noChangeAspect="1"/>
          </p:cNvPicPr>
          <p:nvPr/>
        </p:nvPicPr>
        <p:blipFill>
          <a:blip r:embed="rId3"/>
          <a:stretch>
            <a:fillRect/>
          </a:stretch>
        </p:blipFill>
        <p:spPr>
          <a:xfrm>
            <a:off x="1379476" y="908721"/>
            <a:ext cx="9433048" cy="4752528"/>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5E64A1CF-3CA3-41EC-B9C8-F39EAEF4FE0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6657" y="980728"/>
            <a:ext cx="2325638" cy="1305680"/>
          </a:xfrm>
          <a:prstGeom prst="rect">
            <a:avLst/>
          </a:prstGeom>
        </p:spPr>
      </p:pic>
      <p:sp>
        <p:nvSpPr>
          <p:cNvPr id="2" name="Footer Placeholder 1">
            <a:extLst>
              <a:ext uri="{FF2B5EF4-FFF2-40B4-BE49-F238E27FC236}">
                <a16:creationId xmlns:a16="http://schemas.microsoft.com/office/drawing/2014/main" id="{954BB254-75DE-42AB-A76A-4FDB9D7DFE2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45659625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childTnLst>
                          </p:cTn>
                        </p:par>
                        <p:par>
                          <p:cTn id="11" fill="hold">
                            <p:stCondLst>
                              <p:cond delay="1000"/>
                            </p:stCondLst>
                            <p:childTnLst>
                              <p:par>
                                <p:cTn id="12" presetID="53" presetClass="entr" presetSubtype="16"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1500" fill="hold"/>
                                        <p:tgtEl>
                                          <p:spTgt spid="4"/>
                                        </p:tgtEl>
                                        <p:attrNameLst>
                                          <p:attrName>ppt_w</p:attrName>
                                        </p:attrNameLst>
                                      </p:cBhvr>
                                      <p:tavLst>
                                        <p:tav tm="0">
                                          <p:val>
                                            <p:fltVal val="0"/>
                                          </p:val>
                                        </p:tav>
                                        <p:tav tm="100000">
                                          <p:val>
                                            <p:strVal val="#ppt_w"/>
                                          </p:val>
                                        </p:tav>
                                      </p:tavLst>
                                    </p:anim>
                                    <p:anim calcmode="lin" valueType="num">
                                      <p:cBhvr>
                                        <p:cTn id="15" dur="1500" fill="hold"/>
                                        <p:tgtEl>
                                          <p:spTgt spid="4"/>
                                        </p:tgtEl>
                                        <p:attrNameLst>
                                          <p:attrName>ppt_h</p:attrName>
                                        </p:attrNameLst>
                                      </p:cBhvr>
                                      <p:tavLst>
                                        <p:tav tm="0">
                                          <p:val>
                                            <p:fltVal val="0"/>
                                          </p:val>
                                        </p:tav>
                                        <p:tav tm="100000">
                                          <p:val>
                                            <p:strVal val="#ppt_h"/>
                                          </p:val>
                                        </p:tav>
                                      </p:tavLst>
                                    </p:anim>
                                    <p:animEffect transition="in" filter="fade">
                                      <p:cBhvr>
                                        <p:cTn id="16"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609600" y="1168517"/>
            <a:ext cx="10972800" cy="4348716"/>
          </a:xfrm>
        </p:spPr>
        <p:txBody>
          <a:bodyPr/>
          <a:lstStyle/>
          <a:p>
            <a:pPr marL="92075" lvl="1" indent="0" algn="just">
              <a:lnSpc>
                <a:spcPct val="90000"/>
              </a:lnSpc>
              <a:spcBef>
                <a:spcPts val="600"/>
              </a:spcBef>
              <a:spcAft>
                <a:spcPts val="1800"/>
              </a:spcAft>
              <a:buNone/>
            </a:pPr>
            <a:r>
              <a:rPr lang="en-US" altLang="en-US" sz="3200" dirty="0"/>
              <a:t>Please read the case study and answer the following questions:</a:t>
            </a:r>
          </a:p>
          <a:p>
            <a:pPr marL="1049338" lvl="2" indent="-514350" algn="just">
              <a:lnSpc>
                <a:spcPct val="90000"/>
              </a:lnSpc>
              <a:buFont typeface="+mj-lt"/>
              <a:buAutoNum type="arabicPeriod"/>
            </a:pPr>
            <a:r>
              <a:rPr lang="en-GB" altLang="en-US" sz="2800" dirty="0"/>
              <a:t>Why did IKEA decide to venture into Japan?</a:t>
            </a:r>
          </a:p>
          <a:p>
            <a:pPr marL="1049338" lvl="2" indent="-514350" algn="just">
              <a:lnSpc>
                <a:spcPct val="90000"/>
              </a:lnSpc>
              <a:buFont typeface="+mj-lt"/>
              <a:buAutoNum type="arabicPeriod"/>
            </a:pPr>
            <a:r>
              <a:rPr lang="en-GB" altLang="en-US" sz="2800" dirty="0"/>
              <a:t>Why did the company fail to perform well in Japan? What lessons can retailers draw from this?</a:t>
            </a:r>
          </a:p>
          <a:p>
            <a:pPr marL="1049338" lvl="2" indent="-514350" algn="just">
              <a:lnSpc>
                <a:spcPct val="90000"/>
              </a:lnSpc>
              <a:buFont typeface="+mj-lt"/>
              <a:buAutoNum type="arabicPeriod"/>
            </a:pPr>
            <a:r>
              <a:rPr lang="en-GB" altLang="en-US" sz="2800" dirty="0"/>
              <a:t>What firm-specific advantages (FSAs) did the company require to compete effectively in Japan?</a:t>
            </a:r>
          </a:p>
          <a:p>
            <a:pPr marL="1049338" lvl="2" indent="-514350" algn="just">
              <a:lnSpc>
                <a:spcPct val="90000"/>
              </a:lnSpc>
              <a:buFont typeface="+mj-lt"/>
              <a:buAutoNum type="arabicPeriod"/>
            </a:pPr>
            <a:r>
              <a:rPr lang="en-GB" altLang="en-US" sz="2800" dirty="0"/>
              <a:t>What were the advantages of IKEA switching from a joint venture to a wholly owned subsidiary when re-entering the Japanese market?</a:t>
            </a:r>
            <a:endParaRPr lang="en-US" altLang="en-US" sz="2800" dirty="0"/>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0" y="25517"/>
            <a:ext cx="10344472" cy="1143000"/>
          </a:xfrm>
        </p:spPr>
        <p:txBody>
          <a:bodyPr/>
          <a:lstStyle/>
          <a:p>
            <a:r>
              <a:rPr lang="en-US" altLang="en-US" sz="3200" b="1" dirty="0">
                <a:solidFill>
                  <a:schemeClr val="tx2">
                    <a:lumMod val="75000"/>
                  </a:schemeClr>
                </a:solidFill>
              </a:rPr>
              <a:t>Case Study 1- </a:t>
            </a:r>
            <a:r>
              <a:rPr lang="en-GB" altLang="en-US" sz="3200" b="1" dirty="0">
                <a:solidFill>
                  <a:schemeClr val="tx2">
                    <a:lumMod val="75000"/>
                  </a:schemeClr>
                </a:solidFill>
              </a:rPr>
              <a:t>Back again? IKEA’s re-entry into Japan</a:t>
            </a:r>
            <a:endParaRPr lang="en-US" altLang="en-US" sz="3200" b="1" dirty="0">
              <a:solidFill>
                <a:schemeClr val="tx2">
                  <a:lumMod val="75000"/>
                </a:schemeClr>
              </a:solidFill>
            </a:endParaRPr>
          </a:p>
        </p:txBody>
      </p:sp>
      <p:pic>
        <p:nvPicPr>
          <p:cNvPr id="5" name="Picture 4" descr="Logo&#10;&#10;Description automatically generated">
            <a:extLst>
              <a:ext uri="{FF2B5EF4-FFF2-40B4-BE49-F238E27FC236}">
                <a16:creationId xmlns:a16="http://schemas.microsoft.com/office/drawing/2014/main" id="{2B7AE6A4-BBDB-E0F7-36B3-DA001ECA35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56975" y="25517"/>
            <a:ext cx="2041071" cy="1143000"/>
          </a:xfrm>
          <a:prstGeom prst="rect">
            <a:avLst/>
          </a:prstGeom>
        </p:spPr>
      </p:pic>
      <p:sp>
        <p:nvSpPr>
          <p:cNvPr id="2" name="Footer Placeholder 1">
            <a:extLst>
              <a:ext uri="{FF2B5EF4-FFF2-40B4-BE49-F238E27FC236}">
                <a16:creationId xmlns:a16="http://schemas.microsoft.com/office/drawing/2014/main" id="{50A1F55C-E275-FEDE-C6B2-F2DCC7B6AC9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2500341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544488" y="1052736"/>
            <a:ext cx="11103024" cy="4680520"/>
          </a:xfrm>
        </p:spPr>
        <p:txBody>
          <a:bodyPr/>
          <a:lstStyle/>
          <a:p>
            <a:pPr marL="92075" lvl="1" indent="0" algn="just">
              <a:lnSpc>
                <a:spcPct val="90000"/>
              </a:lnSpc>
              <a:spcBef>
                <a:spcPts val="600"/>
              </a:spcBef>
              <a:spcAft>
                <a:spcPts val="1800"/>
              </a:spcAft>
              <a:buNone/>
            </a:pPr>
            <a:r>
              <a:rPr lang="en-US" altLang="en-US" sz="3000" dirty="0"/>
              <a:t>Please read the case study and answer the following questions:</a:t>
            </a:r>
          </a:p>
          <a:p>
            <a:pPr marL="631825" lvl="2" indent="-360363" algn="just">
              <a:lnSpc>
                <a:spcPct val="90000"/>
              </a:lnSpc>
              <a:buFont typeface="+mj-lt"/>
              <a:buAutoNum type="arabicPeriod"/>
            </a:pPr>
            <a:r>
              <a:rPr lang="en-GB" altLang="en-US" sz="2000" dirty="0"/>
              <a:t>GE used to prefer acquisitions or greenfield ventures as an entry mode rather than joint ventures. Why do you think this was the case?</a:t>
            </a:r>
          </a:p>
          <a:p>
            <a:pPr marL="631825" lvl="2" indent="-360363" algn="just">
              <a:lnSpc>
                <a:spcPct val="90000"/>
              </a:lnSpc>
              <a:buFont typeface="+mj-lt"/>
              <a:buAutoNum type="arabicPeriod"/>
            </a:pPr>
            <a:r>
              <a:rPr lang="en-GB" altLang="en-US" sz="2000" dirty="0"/>
              <a:t>Why do you think that GE has come to prefer joint ventures in recent years? Do you think that the global economic crisis of 2008-2009 might have affected this preference in any way? If so, how?</a:t>
            </a:r>
          </a:p>
          <a:p>
            <a:pPr marL="631825" lvl="2" indent="-360363" algn="just">
              <a:lnSpc>
                <a:spcPct val="90000"/>
              </a:lnSpc>
              <a:buFont typeface="+mj-lt"/>
              <a:buAutoNum type="arabicPeriod"/>
            </a:pPr>
            <a:r>
              <a:rPr lang="en-GB" altLang="en-US" sz="2000" dirty="0"/>
              <a:t>What are the risks that GE must assume when it enters into a joint venture? Is there any way for GE to reduce these risks?</a:t>
            </a:r>
          </a:p>
          <a:p>
            <a:pPr marL="631825" lvl="2" indent="-360363" algn="just">
              <a:lnSpc>
                <a:spcPct val="90000"/>
              </a:lnSpc>
              <a:buFont typeface="+mj-lt"/>
              <a:buAutoNum type="arabicPeriod"/>
            </a:pPr>
            <a:r>
              <a:rPr lang="en-GB" altLang="en-US" sz="2000" dirty="0"/>
              <a:t>The case mentions that GE has a well-earned reputation for being a good partner. What are the likely benefits of this reputation to GE? If GE were to tarnish its reputation by, for example, opportunistically taking advantage of a partner, how might this impact the company going forward?</a:t>
            </a:r>
          </a:p>
          <a:p>
            <a:pPr marL="631825" lvl="2" indent="-360363" algn="just">
              <a:lnSpc>
                <a:spcPct val="90000"/>
              </a:lnSpc>
              <a:buFont typeface="+mj-lt"/>
              <a:buAutoNum type="arabicPeriod"/>
            </a:pPr>
            <a:r>
              <a:rPr lang="en-GB" altLang="en-US" sz="2000" dirty="0"/>
              <a:t>In addition to its reputation for being a good partner, what other assets do you think GE brings to the table that make it an attractive joint-venture partner?</a:t>
            </a:r>
            <a:endParaRPr lang="en-US" altLang="en-US" sz="2000" dirty="0"/>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0" y="25517"/>
            <a:ext cx="9840416" cy="1143000"/>
          </a:xfrm>
        </p:spPr>
        <p:txBody>
          <a:bodyPr/>
          <a:lstStyle/>
          <a:p>
            <a:r>
              <a:rPr lang="en-US" altLang="en-US" sz="3200" b="1" dirty="0">
                <a:solidFill>
                  <a:schemeClr val="tx2">
                    <a:lumMod val="75000"/>
                  </a:schemeClr>
                </a:solidFill>
              </a:rPr>
              <a:t>Case Study 2- </a:t>
            </a:r>
            <a:r>
              <a:rPr lang="en-GB" altLang="en-US" sz="3200" b="1" dirty="0">
                <a:solidFill>
                  <a:schemeClr val="tx2">
                    <a:lumMod val="75000"/>
                  </a:schemeClr>
                </a:solidFill>
              </a:rPr>
              <a:t>General Electric's Joint Ventures</a:t>
            </a:r>
            <a:endParaRPr lang="en-US" altLang="en-US" sz="3200" b="1" dirty="0">
              <a:solidFill>
                <a:schemeClr val="tx2">
                  <a:lumMod val="75000"/>
                </a:schemeClr>
              </a:solidFill>
            </a:endParaRPr>
          </a:p>
        </p:txBody>
      </p:sp>
      <p:pic>
        <p:nvPicPr>
          <p:cNvPr id="2" name="Picture 1">
            <a:extLst>
              <a:ext uri="{FF2B5EF4-FFF2-40B4-BE49-F238E27FC236}">
                <a16:creationId xmlns:a16="http://schemas.microsoft.com/office/drawing/2014/main" id="{387E8866-8DCA-CA65-AA2D-3AF98D0CB8B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7791" y="85207"/>
            <a:ext cx="2744051" cy="1143000"/>
          </a:xfrm>
          <a:prstGeom prst="rect">
            <a:avLst/>
          </a:prstGeom>
        </p:spPr>
      </p:pic>
      <p:sp>
        <p:nvSpPr>
          <p:cNvPr id="4" name="Footer Placeholder 1">
            <a:extLst>
              <a:ext uri="{FF2B5EF4-FFF2-40B4-BE49-F238E27FC236}">
                <a16:creationId xmlns:a16="http://schemas.microsoft.com/office/drawing/2014/main" id="{21AA4227-F8CD-E84D-C29D-69A6E6C47A7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6806256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9875">
                                            <p:txEl>
                                              <p:pRg st="5" end="5"/>
                                            </p:txEl>
                                          </p:spTgt>
                                        </p:tgtEl>
                                        <p:attrNameLst>
                                          <p:attrName>style.visibility</p:attrName>
                                        </p:attrNameLst>
                                      </p:cBhvr>
                                      <p:to>
                                        <p:strVal val="visible"/>
                                      </p:to>
                                    </p:set>
                                    <p:animEffect transition="in" filter="fade">
                                      <p:cBhvr>
                                        <p:cTn id="32" dur="1000"/>
                                        <p:tgtEl>
                                          <p:spTgt spid="79875">
                                            <p:txEl>
                                              <p:pRg st="5" end="5"/>
                                            </p:txEl>
                                          </p:spTgt>
                                        </p:tgtEl>
                                      </p:cBhvr>
                                    </p:animEffect>
                                    <p:anim calcmode="lin" valueType="num">
                                      <p:cBhvr>
                                        <p:cTn id="33" dur="1000" fill="hold"/>
                                        <p:tgtEl>
                                          <p:spTgt spid="7987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987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34C2EE0F-78EB-DAB0-AF5D-E9DF85B8CF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Bibliography</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443372" y="1052736"/>
            <a:ext cx="11305256" cy="4905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0"/>
              </a:spcBef>
              <a:spcAft>
                <a:spcPts val="0"/>
              </a:spcAft>
              <a:buFont typeface="Symbol" panose="05050102010706020507" pitchFamily="18" charset="2"/>
              <a:buChar char=""/>
            </a:pPr>
            <a:r>
              <a:rPr lang="en-GB" sz="2000" dirty="0">
                <a:effectLst/>
                <a:ea typeface="Calibri" panose="020F0502020204030204" pitchFamily="34" charset="0"/>
                <a:cs typeface="Times New Roman" panose="02020603050405020304" pitchFamily="18" charset="0"/>
              </a:rPr>
              <a:t>Barney, J. B. &amp; </a:t>
            </a:r>
            <a:r>
              <a:rPr lang="en-GB" sz="2000" dirty="0" err="1">
                <a:effectLst/>
                <a:ea typeface="Calibri" panose="020F0502020204030204" pitchFamily="34" charset="0"/>
                <a:cs typeface="Times New Roman" panose="02020603050405020304" pitchFamily="18" charset="0"/>
              </a:rPr>
              <a:t>Hesterly</a:t>
            </a:r>
            <a:r>
              <a:rPr lang="en-GB" sz="2000" dirty="0">
                <a:effectLst/>
                <a:ea typeface="Calibri" panose="020F0502020204030204" pitchFamily="34" charset="0"/>
                <a:cs typeface="Times New Roman" panose="02020603050405020304" pitchFamily="18" charset="0"/>
              </a:rPr>
              <a:t>, W. S., 2015. </a:t>
            </a:r>
            <a:r>
              <a:rPr lang="en-GB" sz="2000" i="1" dirty="0">
                <a:effectLst/>
                <a:ea typeface="Calibri" panose="020F0502020204030204" pitchFamily="34" charset="0"/>
                <a:cs typeface="Times New Roman" panose="02020603050405020304" pitchFamily="18" charset="0"/>
              </a:rPr>
              <a:t>Strategic Management and Competitive Advantage: Concepts and Cases</a:t>
            </a:r>
            <a:r>
              <a:rPr lang="en-GB" sz="2000" dirty="0">
                <a:effectLst/>
                <a:ea typeface="Calibri" panose="020F0502020204030204" pitchFamily="34" charset="0"/>
                <a:cs typeface="Times New Roman" panose="02020603050405020304" pitchFamily="18" charset="0"/>
              </a:rPr>
              <a:t>. 5 ed. Essex: Pearson Education Limited.</a:t>
            </a:r>
            <a:endParaRPr lang="en-US" sz="2000" dirty="0">
              <a:effectLst/>
              <a:ea typeface="Calibri" panose="020F0502020204030204" pitchFamily="34" charset="0"/>
              <a:cs typeface="Times New Roman" panose="02020603050405020304" pitchFamily="18" charset="0"/>
            </a:endParaRPr>
          </a:p>
          <a:p>
            <a:pPr algn="just">
              <a:spcBef>
                <a:spcPts val="0"/>
              </a:spcBef>
              <a:spcAft>
                <a:spcPts val="0"/>
              </a:spcAft>
              <a:buFont typeface="Symbol" panose="05050102010706020507" pitchFamily="18" charset="2"/>
              <a:buChar char=""/>
            </a:pPr>
            <a:r>
              <a:rPr lang="en-GB" sz="2000" dirty="0">
                <a:effectLst/>
                <a:ea typeface="Calibri" panose="020F0502020204030204" pitchFamily="34" charset="0"/>
                <a:cs typeface="Times New Roman" panose="02020603050405020304" pitchFamily="18" charset="0"/>
              </a:rPr>
              <a:t>Daniels, J. D., </a:t>
            </a:r>
            <a:r>
              <a:rPr lang="en-GB" sz="2000" dirty="0" err="1">
                <a:effectLst/>
                <a:ea typeface="Calibri" panose="020F0502020204030204" pitchFamily="34" charset="0"/>
                <a:cs typeface="Times New Roman" panose="02020603050405020304" pitchFamily="18" charset="0"/>
              </a:rPr>
              <a:t>Radebaugh</a:t>
            </a:r>
            <a:r>
              <a:rPr lang="en-GB" sz="2000" dirty="0">
                <a:effectLst/>
                <a:ea typeface="Calibri" panose="020F0502020204030204" pitchFamily="34" charset="0"/>
                <a:cs typeface="Times New Roman" panose="02020603050405020304" pitchFamily="18" charset="0"/>
              </a:rPr>
              <a:t>, L. H. &amp; Sullivan, D. P., 2015. </a:t>
            </a:r>
            <a:r>
              <a:rPr lang="en-GB" sz="2000" i="1" dirty="0">
                <a:effectLst/>
                <a:ea typeface="Calibri" panose="020F0502020204030204" pitchFamily="34" charset="0"/>
                <a:cs typeface="Times New Roman" panose="02020603050405020304" pitchFamily="18" charset="0"/>
              </a:rPr>
              <a:t>International Business: Environments and Operations</a:t>
            </a:r>
            <a:r>
              <a:rPr lang="en-GB" sz="2000" dirty="0">
                <a:effectLst/>
                <a:ea typeface="Calibri" panose="020F0502020204030204" pitchFamily="34" charset="0"/>
                <a:cs typeface="Times New Roman" panose="02020603050405020304" pitchFamily="18" charset="0"/>
              </a:rPr>
              <a:t>. 15 ed. Essex: Pearson Education Limited.</a:t>
            </a:r>
            <a:endParaRPr lang="en-US" sz="2000" dirty="0">
              <a:effectLst/>
              <a:ea typeface="Calibri" panose="020F0502020204030204" pitchFamily="34" charset="0"/>
              <a:cs typeface="Times New Roman" panose="02020603050405020304" pitchFamily="18" charset="0"/>
            </a:endParaRPr>
          </a:p>
          <a:p>
            <a:pPr algn="just">
              <a:spcBef>
                <a:spcPts val="0"/>
              </a:spcBef>
              <a:spcAft>
                <a:spcPts val="0"/>
              </a:spcAft>
              <a:buFont typeface="Symbol" panose="05050102010706020507" pitchFamily="18" charset="2"/>
              <a:buChar char=""/>
            </a:pPr>
            <a:r>
              <a:rPr lang="en-US" sz="2000" dirty="0">
                <a:effectLst/>
                <a:ea typeface="Calibri" panose="020F0502020204030204" pitchFamily="34" charset="0"/>
                <a:cs typeface="Times New Roman" panose="02020603050405020304" pitchFamily="18" charset="0"/>
              </a:rPr>
              <a:t>Gamble, J. E., </a:t>
            </a:r>
            <a:r>
              <a:rPr lang="en-US" sz="2000" dirty="0" err="1">
                <a:effectLst/>
                <a:ea typeface="Calibri" panose="020F0502020204030204" pitchFamily="34" charset="0"/>
                <a:cs typeface="Times New Roman" panose="02020603050405020304" pitchFamily="18" charset="0"/>
              </a:rPr>
              <a:t>Peteraf</a:t>
            </a:r>
            <a:r>
              <a:rPr lang="en-US" sz="2000" dirty="0">
                <a:effectLst/>
                <a:ea typeface="Calibri" panose="020F0502020204030204" pitchFamily="34" charset="0"/>
                <a:cs typeface="Times New Roman" panose="02020603050405020304" pitchFamily="18" charset="0"/>
              </a:rPr>
              <a:t>, M. A. &amp; Thompson Jr, A. A., 2015. </a:t>
            </a:r>
            <a:r>
              <a:rPr lang="en-US" sz="2000" i="1" dirty="0">
                <a:effectLst/>
                <a:ea typeface="Calibri" panose="020F0502020204030204" pitchFamily="34" charset="0"/>
                <a:cs typeface="Times New Roman" panose="02020603050405020304" pitchFamily="18" charset="0"/>
              </a:rPr>
              <a:t>Essentials of Strategic Management: The Quest for Competitive Advantage. </a:t>
            </a:r>
            <a:r>
              <a:rPr lang="en-US" sz="2000" dirty="0">
                <a:effectLst/>
                <a:ea typeface="Calibri" panose="020F0502020204030204" pitchFamily="34" charset="0"/>
                <a:cs typeface="Times New Roman" panose="02020603050405020304" pitchFamily="18" charset="0"/>
              </a:rPr>
              <a:t>4 ed. New York: McGraw-Hill Education.</a:t>
            </a:r>
            <a:endParaRPr lang="en-GB" sz="2000" dirty="0">
              <a:effectLst/>
              <a:ea typeface="Calibri" panose="020F0502020204030204" pitchFamily="34" charset="0"/>
              <a:cs typeface="Times New Roman" panose="02020603050405020304" pitchFamily="18" charset="0"/>
            </a:endParaRPr>
          </a:p>
          <a:p>
            <a:pPr marL="342900" lvl="0" indent="-342900" algn="just">
              <a:spcBef>
                <a:spcPts val="0"/>
              </a:spcBef>
              <a:spcAft>
                <a:spcPts val="0"/>
              </a:spcAft>
              <a:buFont typeface="Symbol" panose="05050102010706020507" pitchFamily="18" charset="2"/>
              <a:buChar char=""/>
            </a:pPr>
            <a:r>
              <a:rPr lang="en-GB" sz="2000" dirty="0">
                <a:effectLst/>
                <a:ea typeface="Times New Roman" panose="02020603050405020304" pitchFamily="18" charset="0"/>
                <a:cs typeface="Times New Roman" panose="02020603050405020304" pitchFamily="18" charset="0"/>
              </a:rPr>
              <a:t>Grant, R. M., 2018. </a:t>
            </a:r>
            <a:r>
              <a:rPr lang="en-GB" sz="2000" i="1" dirty="0">
                <a:effectLst/>
                <a:ea typeface="Times New Roman" panose="02020603050405020304" pitchFamily="18" charset="0"/>
                <a:cs typeface="Times New Roman" panose="02020603050405020304" pitchFamily="18" charset="0"/>
              </a:rPr>
              <a:t>Contemporary Strategy Analysis</a:t>
            </a:r>
            <a:r>
              <a:rPr lang="en-GB" sz="2000" dirty="0">
                <a:effectLst/>
                <a:ea typeface="Times New Roman" panose="02020603050405020304" pitchFamily="18" charset="0"/>
                <a:cs typeface="Times New Roman" panose="02020603050405020304" pitchFamily="18" charset="0"/>
              </a:rPr>
              <a:t>. 10 ed. NJ: John Wiley &amp; Sons, Inc.</a:t>
            </a:r>
          </a:p>
          <a:p>
            <a:pPr algn="just">
              <a:spcBef>
                <a:spcPts val="0"/>
              </a:spcBef>
              <a:spcAft>
                <a:spcPts val="0"/>
              </a:spcAft>
              <a:buFont typeface="Symbol" panose="05050102010706020507" pitchFamily="18" charset="2"/>
              <a:buChar char=""/>
            </a:pPr>
            <a:r>
              <a:rPr lang="en-US" sz="2000" dirty="0">
                <a:effectLst/>
                <a:ea typeface="Calibri" panose="020F0502020204030204" pitchFamily="34" charset="0"/>
                <a:cs typeface="Arial" panose="020B0604020202020204" pitchFamily="34" charset="0"/>
              </a:rPr>
              <a:t>Griffin, R. W. &amp; </a:t>
            </a:r>
            <a:r>
              <a:rPr lang="en-US" sz="2000" dirty="0" err="1">
                <a:effectLst/>
                <a:ea typeface="Calibri" panose="020F0502020204030204" pitchFamily="34" charset="0"/>
                <a:cs typeface="Arial" panose="020B0604020202020204" pitchFamily="34" charset="0"/>
              </a:rPr>
              <a:t>Pustay</a:t>
            </a:r>
            <a:r>
              <a:rPr lang="en-US" sz="2000" dirty="0">
                <a:effectLst/>
                <a:ea typeface="Calibri" panose="020F0502020204030204" pitchFamily="34" charset="0"/>
                <a:cs typeface="Arial" panose="020B0604020202020204" pitchFamily="34" charset="0"/>
              </a:rPr>
              <a:t>, M. W., 2015. </a:t>
            </a:r>
            <a:r>
              <a:rPr lang="en-US" sz="2000" i="1" dirty="0">
                <a:effectLst/>
                <a:ea typeface="Calibri" panose="020F0502020204030204" pitchFamily="34" charset="0"/>
                <a:cs typeface="Arial" panose="020B0604020202020204" pitchFamily="34" charset="0"/>
              </a:rPr>
              <a:t>International Business: A Managerial Perspective. </a:t>
            </a:r>
            <a:r>
              <a:rPr lang="en-US" sz="2000" dirty="0">
                <a:effectLst/>
                <a:ea typeface="Calibri" panose="020F0502020204030204" pitchFamily="34" charset="0"/>
                <a:cs typeface="Arial" panose="020B0604020202020204" pitchFamily="34" charset="0"/>
              </a:rPr>
              <a:t>8 ed. Essex: Pearson Education Limited.</a:t>
            </a:r>
            <a:endParaRPr lang="en-GB" sz="2000" dirty="0">
              <a:effectLst/>
              <a:ea typeface="Calibri" panose="020F0502020204030204" pitchFamily="34" charset="0"/>
              <a:cs typeface="Arial" panose="020B0604020202020204" pitchFamily="34" charset="0"/>
            </a:endParaRPr>
          </a:p>
          <a:p>
            <a:pPr marL="342900" lvl="0" indent="-342900" algn="just">
              <a:spcBef>
                <a:spcPts val="0"/>
              </a:spcBef>
              <a:spcAft>
                <a:spcPts val="0"/>
              </a:spcAft>
              <a:buFont typeface="Symbol" panose="05050102010706020507" pitchFamily="18" charset="2"/>
              <a:buChar char=""/>
            </a:pPr>
            <a:r>
              <a:rPr lang="en-GB" sz="2000" dirty="0">
                <a:effectLst/>
                <a:ea typeface="Times New Roman" panose="02020603050405020304" pitchFamily="18" charset="0"/>
                <a:cs typeface="Times New Roman" panose="02020603050405020304" pitchFamily="18" charset="0"/>
              </a:rPr>
              <a:t>Hill, C. W. L., Schilling, M. A. &amp; Jones, G. R., 2017. </a:t>
            </a:r>
            <a:r>
              <a:rPr lang="en-GB" sz="2000" i="1" dirty="0">
                <a:effectLst/>
                <a:ea typeface="Times New Roman" panose="02020603050405020304" pitchFamily="18" charset="0"/>
                <a:cs typeface="Times New Roman" panose="02020603050405020304" pitchFamily="18" charset="0"/>
              </a:rPr>
              <a:t>Strategic Management, Theory</a:t>
            </a:r>
            <a:r>
              <a:rPr lang="en-GB" sz="2000" dirty="0">
                <a:effectLst/>
                <a:ea typeface="Times New Roman" panose="02020603050405020304" pitchFamily="18" charset="0"/>
                <a:cs typeface="Times New Roman" panose="02020603050405020304" pitchFamily="18" charset="0"/>
              </a:rPr>
              <a:t>. 12 ed. Boston: Cengage Learning.</a:t>
            </a:r>
          </a:p>
          <a:p>
            <a:pPr marL="342900" lvl="0" indent="-342900" algn="just">
              <a:spcBef>
                <a:spcPts val="0"/>
              </a:spcBef>
              <a:spcAft>
                <a:spcPts val="0"/>
              </a:spcAft>
              <a:buFont typeface="Symbol" panose="05050102010706020507" pitchFamily="18" charset="2"/>
              <a:buChar char=""/>
            </a:pPr>
            <a:r>
              <a:rPr lang="en-US" sz="2000" dirty="0">
                <a:effectLst/>
                <a:ea typeface="Calibri" panose="020F0502020204030204" pitchFamily="34" charset="0"/>
                <a:cs typeface="Times New Roman" panose="02020603050405020304" pitchFamily="18" charset="0"/>
              </a:rPr>
              <a:t>Lynch, R., 2018. </a:t>
            </a:r>
            <a:r>
              <a:rPr lang="en-US" sz="2000" i="1" dirty="0">
                <a:effectLst/>
                <a:ea typeface="Calibri" panose="020F0502020204030204" pitchFamily="34" charset="0"/>
                <a:cs typeface="Times New Roman" panose="02020603050405020304" pitchFamily="18" charset="0"/>
              </a:rPr>
              <a:t>Strategic Management. </a:t>
            </a:r>
            <a:r>
              <a:rPr lang="en-US" sz="2000" dirty="0">
                <a:effectLst/>
                <a:ea typeface="Calibri" panose="020F0502020204030204" pitchFamily="34" charset="0"/>
                <a:cs typeface="Times New Roman" panose="02020603050405020304" pitchFamily="18" charset="0"/>
              </a:rPr>
              <a:t>8 ed. Harlow: Pearson Education Limited.</a:t>
            </a:r>
          </a:p>
          <a:p>
            <a:pPr marL="342900" lvl="0" indent="-342900" algn="just">
              <a:spcBef>
                <a:spcPts val="0"/>
              </a:spcBef>
              <a:spcAft>
                <a:spcPts val="0"/>
              </a:spcAft>
              <a:buFont typeface="Symbol" panose="05050102010706020507" pitchFamily="18" charset="2"/>
              <a:buChar char=""/>
            </a:pPr>
            <a:r>
              <a:rPr lang="en-US" sz="2000" dirty="0" err="1">
                <a:effectLst/>
                <a:ea typeface="Calibri" panose="020F0502020204030204" pitchFamily="34" charset="0"/>
                <a:cs typeface="Times New Roman" panose="02020603050405020304" pitchFamily="18" charset="0"/>
              </a:rPr>
              <a:t>Wheelen</a:t>
            </a:r>
            <a:r>
              <a:rPr lang="en-US" sz="2000" dirty="0">
                <a:effectLst/>
                <a:ea typeface="Calibri" panose="020F0502020204030204" pitchFamily="34" charset="0"/>
                <a:cs typeface="Times New Roman" panose="02020603050405020304" pitchFamily="18" charset="0"/>
              </a:rPr>
              <a:t>, T. L., Hunger, J. D., Hoffman, A. N. &amp; Bamford, C. E., 2018. </a:t>
            </a:r>
            <a:r>
              <a:rPr lang="en-US" sz="2000" i="1" dirty="0">
                <a:effectLst/>
                <a:ea typeface="Calibri" panose="020F0502020204030204" pitchFamily="34" charset="0"/>
                <a:cs typeface="Times New Roman" panose="02020603050405020304" pitchFamily="18" charset="0"/>
              </a:rPr>
              <a:t>Strategic Management and Business Policy: Globalization, Innovation and Sustainability. </a:t>
            </a:r>
            <a:r>
              <a:rPr lang="en-US" sz="2000" dirty="0">
                <a:effectLst/>
                <a:ea typeface="Calibri" panose="020F0502020204030204" pitchFamily="34" charset="0"/>
                <a:cs typeface="Times New Roman" panose="02020603050405020304" pitchFamily="18" charset="0"/>
              </a:rPr>
              <a:t>15 ed. Harlow: Pearson Education.</a:t>
            </a:r>
            <a:endParaRPr lang="en-GB" sz="2000" dirty="0">
              <a:effectLst/>
              <a:ea typeface="Calibri" panose="020F0502020204030204" pitchFamily="34" charset="0"/>
              <a:cs typeface="Times New Roman" panose="02020603050405020304" pitchFamily="18" charset="0"/>
            </a:endParaRPr>
          </a:p>
          <a:p>
            <a:pPr marL="342900" lvl="0" indent="-342900" algn="just">
              <a:spcBef>
                <a:spcPts val="0"/>
              </a:spcBef>
              <a:spcAft>
                <a:spcPts val="0"/>
              </a:spcAft>
              <a:buFont typeface="Symbol" panose="05050102010706020507" pitchFamily="18" charset="2"/>
              <a:buChar char=""/>
            </a:pPr>
            <a:r>
              <a:rPr lang="en-GB" sz="2000" dirty="0">
                <a:effectLst/>
                <a:ea typeface="Times New Roman" panose="02020603050405020304" pitchFamily="18" charset="0"/>
                <a:cs typeface="Times New Roman" panose="02020603050405020304" pitchFamily="18" charset="0"/>
              </a:rPr>
              <a:t>Whittington, R. et al., 2020. </a:t>
            </a:r>
            <a:r>
              <a:rPr lang="en-GB" sz="2000" i="1" dirty="0">
                <a:effectLst/>
                <a:ea typeface="Times New Roman" panose="02020603050405020304" pitchFamily="18" charset="0"/>
                <a:cs typeface="Times New Roman" panose="02020603050405020304" pitchFamily="18" charset="0"/>
              </a:rPr>
              <a:t>Exploring Strategy</a:t>
            </a:r>
            <a:r>
              <a:rPr lang="en-GB" sz="2000" dirty="0">
                <a:effectLst/>
                <a:ea typeface="Times New Roman" panose="02020603050405020304" pitchFamily="18" charset="0"/>
                <a:cs typeface="Times New Roman" panose="02020603050405020304" pitchFamily="18" charset="0"/>
              </a:rPr>
              <a:t>. 12 ed. Harlow: Pearson Education Limited.</a:t>
            </a:r>
            <a:endParaRPr lang="en-GB" sz="2000" dirty="0">
              <a:cs typeface="Times New Roman" panose="02020603050405020304" pitchFamily="18" charset="0"/>
            </a:endParaRPr>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FB3C4C60-2C54-FDF1-CD5D-549164CEC06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6604</TotalTime>
  <Words>2195</Words>
  <Application>Microsoft Office PowerPoint</Application>
  <PresentationFormat>Widescreen</PresentationFormat>
  <Paragraphs>194</Paragraphs>
  <Slides>34</Slides>
  <Notes>33</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34</vt:i4>
      </vt:variant>
    </vt:vector>
  </HeadingPairs>
  <TitlesOfParts>
    <vt:vector size="44" baseType="lpstr">
      <vt:lpstr>Aharoni</vt:lpstr>
      <vt:lpstr>Arial</vt:lpstr>
      <vt:lpstr>Arial Narrow</vt:lpstr>
      <vt:lpstr>Bodoni MT</vt:lpstr>
      <vt:lpstr>Candara</vt:lpstr>
      <vt:lpstr>Myriad Pro</vt:lpstr>
      <vt:lpstr>Symbol</vt:lpstr>
      <vt:lpstr>Verdana</vt:lpstr>
      <vt:lpstr>Wingdings</vt:lpstr>
      <vt:lpstr>20140311PresentationUWTSDTemplate</vt:lpstr>
      <vt:lpstr>LCMB7003</vt:lpstr>
      <vt:lpstr>Learning Objectives</vt:lpstr>
      <vt:lpstr>International Strategy &amp; Global Strategy</vt:lpstr>
      <vt:lpstr> Internationalisation Drivers</vt:lpstr>
      <vt:lpstr>Geographic Sources of Advantage</vt:lpstr>
      <vt:lpstr>Porter’s Diamond – The determinants of national advantages</vt:lpstr>
      <vt:lpstr>The Diamond of National Advantage</vt:lpstr>
      <vt:lpstr>International Strategies</vt:lpstr>
      <vt:lpstr>International Strategies</vt:lpstr>
      <vt:lpstr>International Strategies</vt:lpstr>
      <vt:lpstr>Integration-Responsiveness Grid: By industry</vt:lpstr>
      <vt:lpstr>Global Strategy</vt:lpstr>
      <vt:lpstr>Global Strategy</vt:lpstr>
      <vt:lpstr>Export/International Strategy</vt:lpstr>
      <vt:lpstr>Multidomestic strategy</vt:lpstr>
      <vt:lpstr>Multidomestic strategy</vt:lpstr>
      <vt:lpstr>Transnational Strategy</vt:lpstr>
      <vt:lpstr>Transnational Strategy</vt:lpstr>
      <vt:lpstr>Entry Mode Strategies</vt:lpstr>
      <vt:lpstr>Entry Mode Strategies</vt:lpstr>
      <vt:lpstr>Comparison of Entry Mode Strategies</vt:lpstr>
      <vt:lpstr>1. What are advantages and disadvantages of exporting and licencing modes of entry?</vt:lpstr>
      <vt:lpstr>Methods of Expansion – FDI (Acquisition)</vt:lpstr>
      <vt:lpstr>Foreign Direct Investment (FDI)</vt:lpstr>
      <vt:lpstr>Methods of Expansion: Advantages and Disadvantages</vt:lpstr>
      <vt:lpstr>PowerPoint Presentation</vt:lpstr>
      <vt:lpstr>PowerPoint Presentation</vt:lpstr>
      <vt:lpstr>Strategic Alliances in Airlines</vt:lpstr>
      <vt:lpstr>Strategic Alliances in Industries</vt:lpstr>
      <vt:lpstr>The Strategic Alliances of Samsung Electronics, 2014</vt:lpstr>
      <vt:lpstr>Case Study 1- Back again? IKEA’s re-entry into Japan</vt:lpstr>
      <vt:lpstr>Case Study 2- General Electric's Joint Ventures</vt:lpstr>
      <vt:lpstr>Any Questions?</vt:lpstr>
      <vt:lpstr>Bibliography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278</cp:revision>
  <cp:lastPrinted>2018-07-09T15:27:01Z</cp:lastPrinted>
  <dcterms:created xsi:type="dcterms:W3CDTF">2002-10-07T19:43:58Z</dcterms:created>
  <dcterms:modified xsi:type="dcterms:W3CDTF">2023-09-08T02:48:09Z</dcterms:modified>
</cp:coreProperties>
</file>