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3"/>
  </p:notesMasterIdLst>
  <p:sldIdLst>
    <p:sldId id="256" r:id="rId2"/>
    <p:sldId id="265" r:id="rId3"/>
    <p:sldId id="257" r:id="rId4"/>
    <p:sldId id="266" r:id="rId5"/>
    <p:sldId id="258" r:id="rId6"/>
    <p:sldId id="260" r:id="rId7"/>
    <p:sldId id="259" r:id="rId8"/>
    <p:sldId id="261" r:id="rId9"/>
    <p:sldId id="267" r:id="rId10"/>
    <p:sldId id="262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2693E2-0124-46F1-8D7A-DC92E210D281}" v="100" dt="2021-05-18T20:45:42.9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488" autoAdjust="0"/>
    <p:restoredTop sz="94660"/>
  </p:normalViewPr>
  <p:slideViewPr>
    <p:cSldViewPr snapToGrid="0">
      <p:cViewPr varScale="1">
        <p:scale>
          <a:sx n="82" d="100"/>
          <a:sy n="82" d="100"/>
        </p:scale>
        <p:origin x="51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43A949-A078-40CD-9778-FE52756BC75C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0A13E067-E993-42B7-A78A-6D0CCCDD5A92}">
      <dgm:prSet/>
      <dgm:spPr/>
      <dgm:t>
        <a:bodyPr/>
        <a:lstStyle/>
        <a:p>
          <a:r>
            <a:rPr lang="en-GB" dirty="0"/>
            <a:t>Preparing for transition from online to face to face working.</a:t>
          </a:r>
          <a:endParaRPr lang="en-US" dirty="0"/>
        </a:p>
      </dgm:t>
    </dgm:pt>
    <dgm:pt modelId="{32094089-5F9B-48FF-975A-ABDD87478A3C}" type="parTrans" cxnId="{9BA1397B-78FC-4ECD-BF21-4681104AF73B}">
      <dgm:prSet/>
      <dgm:spPr/>
      <dgm:t>
        <a:bodyPr/>
        <a:lstStyle/>
        <a:p>
          <a:endParaRPr lang="en-US"/>
        </a:p>
      </dgm:t>
    </dgm:pt>
    <dgm:pt modelId="{E66BB367-193A-417B-9033-133409CFDBA2}" type="sibTrans" cxnId="{9BA1397B-78FC-4ECD-BF21-4681104AF73B}">
      <dgm:prSet/>
      <dgm:spPr/>
      <dgm:t>
        <a:bodyPr/>
        <a:lstStyle/>
        <a:p>
          <a:endParaRPr lang="en-US"/>
        </a:p>
      </dgm:t>
    </dgm:pt>
    <dgm:pt modelId="{A5C747FC-E851-4321-AC85-086F3120AB44}">
      <dgm:prSet/>
      <dgm:spPr/>
      <dgm:t>
        <a:bodyPr/>
        <a:lstStyle/>
        <a:p>
          <a:r>
            <a:rPr lang="en-GB"/>
            <a:t>Continue to engage with CPD courses</a:t>
          </a:r>
          <a:endParaRPr lang="en-US"/>
        </a:p>
      </dgm:t>
    </dgm:pt>
    <dgm:pt modelId="{E98F5082-1D6D-4C16-83D2-484A2D02AE39}" type="parTrans" cxnId="{5077A2EF-95D9-49BC-B874-8529B27C9158}">
      <dgm:prSet/>
      <dgm:spPr/>
      <dgm:t>
        <a:bodyPr/>
        <a:lstStyle/>
        <a:p>
          <a:endParaRPr lang="en-US"/>
        </a:p>
      </dgm:t>
    </dgm:pt>
    <dgm:pt modelId="{41DD1A24-D33D-4C7C-82FC-4C9820E2946D}" type="sibTrans" cxnId="{5077A2EF-95D9-49BC-B874-8529B27C9158}">
      <dgm:prSet/>
      <dgm:spPr/>
      <dgm:t>
        <a:bodyPr/>
        <a:lstStyle/>
        <a:p>
          <a:endParaRPr lang="en-US"/>
        </a:p>
      </dgm:t>
    </dgm:pt>
    <dgm:pt modelId="{E6A6B174-BEC6-4DBE-8B00-3D1C8DF28068}">
      <dgm:prSet/>
      <dgm:spPr/>
      <dgm:t>
        <a:bodyPr/>
        <a:lstStyle/>
        <a:p>
          <a:r>
            <a:rPr lang="en-GB"/>
            <a:t>Volunteer my time counselling for charitable organisations </a:t>
          </a:r>
          <a:endParaRPr lang="en-US"/>
        </a:p>
      </dgm:t>
    </dgm:pt>
    <dgm:pt modelId="{F95F8976-C831-4539-AC9C-3C77690E9443}" type="parTrans" cxnId="{467CBCAA-D93B-479E-A8F5-A9A906D22FBA}">
      <dgm:prSet/>
      <dgm:spPr/>
      <dgm:t>
        <a:bodyPr/>
        <a:lstStyle/>
        <a:p>
          <a:endParaRPr lang="en-US"/>
        </a:p>
      </dgm:t>
    </dgm:pt>
    <dgm:pt modelId="{88A2EDF9-C7F1-4ECD-A179-97CF8704F159}" type="sibTrans" cxnId="{467CBCAA-D93B-479E-A8F5-A9A906D22FBA}">
      <dgm:prSet/>
      <dgm:spPr/>
      <dgm:t>
        <a:bodyPr/>
        <a:lstStyle/>
        <a:p>
          <a:endParaRPr lang="en-US"/>
        </a:p>
      </dgm:t>
    </dgm:pt>
    <dgm:pt modelId="{9BE14434-3A79-4C58-973F-1C33962B4D2F}">
      <dgm:prSet/>
      <dgm:spPr/>
      <dgm:t>
        <a:bodyPr/>
        <a:lstStyle/>
        <a:p>
          <a:r>
            <a:rPr lang="en-GB"/>
            <a:t>Practice animal assisted therapy and participate in surrounding research</a:t>
          </a:r>
          <a:endParaRPr lang="en-US"/>
        </a:p>
      </dgm:t>
    </dgm:pt>
    <dgm:pt modelId="{B7A754CB-6621-4BCF-8E75-FC4283A027B9}" type="parTrans" cxnId="{80F9E0C7-56FA-4F13-B3B7-60EF21BEF19A}">
      <dgm:prSet/>
      <dgm:spPr/>
      <dgm:t>
        <a:bodyPr/>
        <a:lstStyle/>
        <a:p>
          <a:endParaRPr lang="en-US"/>
        </a:p>
      </dgm:t>
    </dgm:pt>
    <dgm:pt modelId="{130FE12F-696E-4330-83D5-A41E3DEBC9D0}" type="sibTrans" cxnId="{80F9E0C7-56FA-4F13-B3B7-60EF21BEF19A}">
      <dgm:prSet/>
      <dgm:spPr/>
      <dgm:t>
        <a:bodyPr/>
        <a:lstStyle/>
        <a:p>
          <a:endParaRPr lang="en-US"/>
        </a:p>
      </dgm:t>
    </dgm:pt>
    <dgm:pt modelId="{1992EF8B-3243-41C1-A6BD-CB024AE9B17B}">
      <dgm:prSet/>
      <dgm:spPr/>
      <dgm:t>
        <a:bodyPr/>
        <a:lstStyle/>
        <a:p>
          <a:r>
            <a:rPr lang="en-GB"/>
            <a:t>Counselling tutor telephone and online counselling course</a:t>
          </a:r>
          <a:endParaRPr lang="en-US"/>
        </a:p>
      </dgm:t>
    </dgm:pt>
    <dgm:pt modelId="{0B68279B-EBBE-4E64-A240-92D7DFE94604}" type="parTrans" cxnId="{D77FE78C-362D-46B2-94DD-E7658F29DCCF}">
      <dgm:prSet/>
      <dgm:spPr/>
      <dgm:t>
        <a:bodyPr/>
        <a:lstStyle/>
        <a:p>
          <a:endParaRPr lang="en-US"/>
        </a:p>
      </dgm:t>
    </dgm:pt>
    <dgm:pt modelId="{CDCE974A-54E1-437B-80EC-F244C8110BF5}" type="sibTrans" cxnId="{D77FE78C-362D-46B2-94DD-E7658F29DCCF}">
      <dgm:prSet/>
      <dgm:spPr/>
      <dgm:t>
        <a:bodyPr/>
        <a:lstStyle/>
        <a:p>
          <a:endParaRPr lang="en-US"/>
        </a:p>
      </dgm:t>
    </dgm:pt>
    <dgm:pt modelId="{2BC8B49C-C368-4E2E-8C83-330ADE21D273}">
      <dgm:prSet/>
      <dgm:spPr/>
      <dgm:t>
        <a:bodyPr/>
        <a:lstStyle/>
        <a:p>
          <a:r>
            <a:rPr lang="en-GB" dirty="0"/>
            <a:t>AAT dog training </a:t>
          </a:r>
          <a:endParaRPr lang="en-US" dirty="0"/>
        </a:p>
      </dgm:t>
    </dgm:pt>
    <dgm:pt modelId="{9D696E10-B269-491E-BB33-E3F24AF8BC95}" type="parTrans" cxnId="{A64F2135-0D75-4B58-8CAD-6B26C58706E3}">
      <dgm:prSet/>
      <dgm:spPr/>
      <dgm:t>
        <a:bodyPr/>
        <a:lstStyle/>
        <a:p>
          <a:endParaRPr lang="en-US"/>
        </a:p>
      </dgm:t>
    </dgm:pt>
    <dgm:pt modelId="{22AAAADF-B227-4D54-90C2-1F38BC161364}" type="sibTrans" cxnId="{A64F2135-0D75-4B58-8CAD-6B26C58706E3}">
      <dgm:prSet/>
      <dgm:spPr/>
      <dgm:t>
        <a:bodyPr/>
        <a:lstStyle/>
        <a:p>
          <a:endParaRPr lang="en-US"/>
        </a:p>
      </dgm:t>
    </dgm:pt>
    <dgm:pt modelId="{161D5FEA-BBA7-4DCC-AAFE-1E6896E020BB}">
      <dgm:prSet/>
      <dgm:spPr/>
      <dgm:t>
        <a:bodyPr/>
        <a:lstStyle/>
        <a:p>
          <a:r>
            <a:rPr lang="en-GB" dirty="0"/>
            <a:t>Continue to engage in academic learning opportunities </a:t>
          </a:r>
          <a:endParaRPr lang="en-US" dirty="0"/>
        </a:p>
      </dgm:t>
    </dgm:pt>
    <dgm:pt modelId="{B8619194-3E42-41E6-8641-5D14E8015492}" type="parTrans" cxnId="{4C529BD6-D060-4209-8EA0-FC41C64670EE}">
      <dgm:prSet/>
      <dgm:spPr/>
      <dgm:t>
        <a:bodyPr/>
        <a:lstStyle/>
        <a:p>
          <a:endParaRPr lang="en-US"/>
        </a:p>
      </dgm:t>
    </dgm:pt>
    <dgm:pt modelId="{CF7FEC65-C41F-402F-8E27-6D2631EBA0F6}" type="sibTrans" cxnId="{4C529BD6-D060-4209-8EA0-FC41C64670EE}">
      <dgm:prSet/>
      <dgm:spPr/>
      <dgm:t>
        <a:bodyPr/>
        <a:lstStyle/>
        <a:p>
          <a:endParaRPr lang="en-US"/>
        </a:p>
      </dgm:t>
    </dgm:pt>
    <dgm:pt modelId="{B5583CF0-0F79-437D-9293-9E5030941F21}" type="pres">
      <dgm:prSet presAssocID="{8F43A949-A078-40CD-9778-FE52756BC75C}" presName="diagram" presStyleCnt="0">
        <dgm:presLayoutVars>
          <dgm:dir/>
          <dgm:resizeHandles val="exact"/>
        </dgm:presLayoutVars>
      </dgm:prSet>
      <dgm:spPr/>
    </dgm:pt>
    <dgm:pt modelId="{231921E7-33A1-436D-90EF-BC21DDE9D432}" type="pres">
      <dgm:prSet presAssocID="{0A13E067-E993-42B7-A78A-6D0CCCDD5A92}" presName="node" presStyleLbl="node1" presStyleIdx="0" presStyleCnt="7">
        <dgm:presLayoutVars>
          <dgm:bulletEnabled val="1"/>
        </dgm:presLayoutVars>
      </dgm:prSet>
      <dgm:spPr/>
    </dgm:pt>
    <dgm:pt modelId="{6A4837A6-779A-4AE5-85CC-ADFDB96F0838}" type="pres">
      <dgm:prSet presAssocID="{E66BB367-193A-417B-9033-133409CFDBA2}" presName="sibTrans" presStyleCnt="0"/>
      <dgm:spPr/>
    </dgm:pt>
    <dgm:pt modelId="{70F9FAC5-E0C9-4885-B66D-8D64BDA280F3}" type="pres">
      <dgm:prSet presAssocID="{A5C747FC-E851-4321-AC85-086F3120AB44}" presName="node" presStyleLbl="node1" presStyleIdx="1" presStyleCnt="7">
        <dgm:presLayoutVars>
          <dgm:bulletEnabled val="1"/>
        </dgm:presLayoutVars>
      </dgm:prSet>
      <dgm:spPr/>
    </dgm:pt>
    <dgm:pt modelId="{848FB39F-1386-43D2-98BB-BCDDD48AA2A4}" type="pres">
      <dgm:prSet presAssocID="{41DD1A24-D33D-4C7C-82FC-4C9820E2946D}" presName="sibTrans" presStyleCnt="0"/>
      <dgm:spPr/>
    </dgm:pt>
    <dgm:pt modelId="{161FB7EA-9401-4F20-BDEB-CAA5DE156FFA}" type="pres">
      <dgm:prSet presAssocID="{E6A6B174-BEC6-4DBE-8B00-3D1C8DF28068}" presName="node" presStyleLbl="node1" presStyleIdx="2" presStyleCnt="7">
        <dgm:presLayoutVars>
          <dgm:bulletEnabled val="1"/>
        </dgm:presLayoutVars>
      </dgm:prSet>
      <dgm:spPr/>
    </dgm:pt>
    <dgm:pt modelId="{D56B7E85-C149-48AB-BBE1-5F02CA9CA298}" type="pres">
      <dgm:prSet presAssocID="{88A2EDF9-C7F1-4ECD-A179-97CF8704F159}" presName="sibTrans" presStyleCnt="0"/>
      <dgm:spPr/>
    </dgm:pt>
    <dgm:pt modelId="{7144A7BE-0043-407C-9594-BB2BF54B5C7B}" type="pres">
      <dgm:prSet presAssocID="{9BE14434-3A79-4C58-973F-1C33962B4D2F}" presName="node" presStyleLbl="node1" presStyleIdx="3" presStyleCnt="7">
        <dgm:presLayoutVars>
          <dgm:bulletEnabled val="1"/>
        </dgm:presLayoutVars>
      </dgm:prSet>
      <dgm:spPr/>
    </dgm:pt>
    <dgm:pt modelId="{0416532C-41DE-4465-9C17-07B3B1F4815C}" type="pres">
      <dgm:prSet presAssocID="{130FE12F-696E-4330-83D5-A41E3DEBC9D0}" presName="sibTrans" presStyleCnt="0"/>
      <dgm:spPr/>
    </dgm:pt>
    <dgm:pt modelId="{13517E32-5400-4EE1-9AAC-AC6399A7BE07}" type="pres">
      <dgm:prSet presAssocID="{1992EF8B-3243-41C1-A6BD-CB024AE9B17B}" presName="node" presStyleLbl="node1" presStyleIdx="4" presStyleCnt="7">
        <dgm:presLayoutVars>
          <dgm:bulletEnabled val="1"/>
        </dgm:presLayoutVars>
      </dgm:prSet>
      <dgm:spPr/>
    </dgm:pt>
    <dgm:pt modelId="{B898C24F-99AD-4553-8CAE-BAE5A188C329}" type="pres">
      <dgm:prSet presAssocID="{CDCE974A-54E1-437B-80EC-F244C8110BF5}" presName="sibTrans" presStyleCnt="0"/>
      <dgm:spPr/>
    </dgm:pt>
    <dgm:pt modelId="{F132907D-1A34-477C-821C-DAC2A789CC78}" type="pres">
      <dgm:prSet presAssocID="{2BC8B49C-C368-4E2E-8C83-330ADE21D273}" presName="node" presStyleLbl="node1" presStyleIdx="5" presStyleCnt="7">
        <dgm:presLayoutVars>
          <dgm:bulletEnabled val="1"/>
        </dgm:presLayoutVars>
      </dgm:prSet>
      <dgm:spPr/>
    </dgm:pt>
    <dgm:pt modelId="{608F720C-188E-4BC9-890D-BB5EE61C0D89}" type="pres">
      <dgm:prSet presAssocID="{22AAAADF-B227-4D54-90C2-1F38BC161364}" presName="sibTrans" presStyleCnt="0"/>
      <dgm:spPr/>
    </dgm:pt>
    <dgm:pt modelId="{0C5C9F49-8270-4F1A-9B97-BF8D590CF695}" type="pres">
      <dgm:prSet presAssocID="{161D5FEA-BBA7-4DCC-AAFE-1E6896E020BB}" presName="node" presStyleLbl="node1" presStyleIdx="6" presStyleCnt="7">
        <dgm:presLayoutVars>
          <dgm:bulletEnabled val="1"/>
        </dgm:presLayoutVars>
      </dgm:prSet>
      <dgm:spPr/>
    </dgm:pt>
  </dgm:ptLst>
  <dgm:cxnLst>
    <dgm:cxn modelId="{CD229310-9C61-49B4-846F-2D7D1B43669B}" type="presOf" srcId="{9BE14434-3A79-4C58-973F-1C33962B4D2F}" destId="{7144A7BE-0043-407C-9594-BB2BF54B5C7B}" srcOrd="0" destOrd="0" presId="urn:microsoft.com/office/officeart/2005/8/layout/default"/>
    <dgm:cxn modelId="{AC400630-C525-4A28-9377-7C5CE1A6E930}" type="presOf" srcId="{2BC8B49C-C368-4E2E-8C83-330ADE21D273}" destId="{F132907D-1A34-477C-821C-DAC2A789CC78}" srcOrd="0" destOrd="0" presId="urn:microsoft.com/office/officeart/2005/8/layout/default"/>
    <dgm:cxn modelId="{A64F2135-0D75-4B58-8CAD-6B26C58706E3}" srcId="{8F43A949-A078-40CD-9778-FE52756BC75C}" destId="{2BC8B49C-C368-4E2E-8C83-330ADE21D273}" srcOrd="5" destOrd="0" parTransId="{9D696E10-B269-491E-BB33-E3F24AF8BC95}" sibTransId="{22AAAADF-B227-4D54-90C2-1F38BC161364}"/>
    <dgm:cxn modelId="{48B6634B-58AC-43A6-8CD6-B246EA02FFAA}" type="presOf" srcId="{E6A6B174-BEC6-4DBE-8B00-3D1C8DF28068}" destId="{161FB7EA-9401-4F20-BDEB-CAA5DE156FFA}" srcOrd="0" destOrd="0" presId="urn:microsoft.com/office/officeart/2005/8/layout/default"/>
    <dgm:cxn modelId="{63B34A6C-AC2F-40D3-A80B-89DD15FC7666}" type="presOf" srcId="{1992EF8B-3243-41C1-A6BD-CB024AE9B17B}" destId="{13517E32-5400-4EE1-9AAC-AC6399A7BE07}" srcOrd="0" destOrd="0" presId="urn:microsoft.com/office/officeart/2005/8/layout/default"/>
    <dgm:cxn modelId="{174A3977-856A-40D9-AEB3-88B3343E5999}" type="presOf" srcId="{A5C747FC-E851-4321-AC85-086F3120AB44}" destId="{70F9FAC5-E0C9-4885-B66D-8D64BDA280F3}" srcOrd="0" destOrd="0" presId="urn:microsoft.com/office/officeart/2005/8/layout/default"/>
    <dgm:cxn modelId="{9BA1397B-78FC-4ECD-BF21-4681104AF73B}" srcId="{8F43A949-A078-40CD-9778-FE52756BC75C}" destId="{0A13E067-E993-42B7-A78A-6D0CCCDD5A92}" srcOrd="0" destOrd="0" parTransId="{32094089-5F9B-48FF-975A-ABDD87478A3C}" sibTransId="{E66BB367-193A-417B-9033-133409CFDBA2}"/>
    <dgm:cxn modelId="{D77FE78C-362D-46B2-94DD-E7658F29DCCF}" srcId="{8F43A949-A078-40CD-9778-FE52756BC75C}" destId="{1992EF8B-3243-41C1-A6BD-CB024AE9B17B}" srcOrd="4" destOrd="0" parTransId="{0B68279B-EBBE-4E64-A240-92D7DFE94604}" sibTransId="{CDCE974A-54E1-437B-80EC-F244C8110BF5}"/>
    <dgm:cxn modelId="{4D0CCD98-9C35-417A-B314-6985556B774F}" type="presOf" srcId="{8F43A949-A078-40CD-9778-FE52756BC75C}" destId="{B5583CF0-0F79-437D-9293-9E5030941F21}" srcOrd="0" destOrd="0" presId="urn:microsoft.com/office/officeart/2005/8/layout/default"/>
    <dgm:cxn modelId="{467CBCAA-D93B-479E-A8F5-A9A906D22FBA}" srcId="{8F43A949-A078-40CD-9778-FE52756BC75C}" destId="{E6A6B174-BEC6-4DBE-8B00-3D1C8DF28068}" srcOrd="2" destOrd="0" parTransId="{F95F8976-C831-4539-AC9C-3C77690E9443}" sibTransId="{88A2EDF9-C7F1-4ECD-A179-97CF8704F159}"/>
    <dgm:cxn modelId="{80F9E0C7-56FA-4F13-B3B7-60EF21BEF19A}" srcId="{8F43A949-A078-40CD-9778-FE52756BC75C}" destId="{9BE14434-3A79-4C58-973F-1C33962B4D2F}" srcOrd="3" destOrd="0" parTransId="{B7A754CB-6621-4BCF-8E75-FC4283A027B9}" sibTransId="{130FE12F-696E-4330-83D5-A41E3DEBC9D0}"/>
    <dgm:cxn modelId="{D422BFC9-DD36-4ED2-854E-707EF1F64140}" type="presOf" srcId="{161D5FEA-BBA7-4DCC-AAFE-1E6896E020BB}" destId="{0C5C9F49-8270-4F1A-9B97-BF8D590CF695}" srcOrd="0" destOrd="0" presId="urn:microsoft.com/office/officeart/2005/8/layout/default"/>
    <dgm:cxn modelId="{4C529BD6-D060-4209-8EA0-FC41C64670EE}" srcId="{8F43A949-A078-40CD-9778-FE52756BC75C}" destId="{161D5FEA-BBA7-4DCC-AAFE-1E6896E020BB}" srcOrd="6" destOrd="0" parTransId="{B8619194-3E42-41E6-8641-5D14E8015492}" sibTransId="{CF7FEC65-C41F-402F-8E27-6D2631EBA0F6}"/>
    <dgm:cxn modelId="{5077A2EF-95D9-49BC-B874-8529B27C9158}" srcId="{8F43A949-A078-40CD-9778-FE52756BC75C}" destId="{A5C747FC-E851-4321-AC85-086F3120AB44}" srcOrd="1" destOrd="0" parTransId="{E98F5082-1D6D-4C16-83D2-484A2D02AE39}" sibTransId="{41DD1A24-D33D-4C7C-82FC-4C9820E2946D}"/>
    <dgm:cxn modelId="{517D05F5-3A2E-4E6A-8B7A-2578F31F1EB4}" type="presOf" srcId="{0A13E067-E993-42B7-A78A-6D0CCCDD5A92}" destId="{231921E7-33A1-436D-90EF-BC21DDE9D432}" srcOrd="0" destOrd="0" presId="urn:microsoft.com/office/officeart/2005/8/layout/default"/>
    <dgm:cxn modelId="{B1BEABDB-E870-4432-81AF-3BCD5FF88FC7}" type="presParOf" srcId="{B5583CF0-0F79-437D-9293-9E5030941F21}" destId="{231921E7-33A1-436D-90EF-BC21DDE9D432}" srcOrd="0" destOrd="0" presId="urn:microsoft.com/office/officeart/2005/8/layout/default"/>
    <dgm:cxn modelId="{0E05A8B3-67F4-4920-B65B-0E106F9A14BD}" type="presParOf" srcId="{B5583CF0-0F79-437D-9293-9E5030941F21}" destId="{6A4837A6-779A-4AE5-85CC-ADFDB96F0838}" srcOrd="1" destOrd="0" presId="urn:microsoft.com/office/officeart/2005/8/layout/default"/>
    <dgm:cxn modelId="{DF27381E-D1DC-4750-A381-7A00DC03FC12}" type="presParOf" srcId="{B5583CF0-0F79-437D-9293-9E5030941F21}" destId="{70F9FAC5-E0C9-4885-B66D-8D64BDA280F3}" srcOrd="2" destOrd="0" presId="urn:microsoft.com/office/officeart/2005/8/layout/default"/>
    <dgm:cxn modelId="{C8C085B2-7500-4505-9DB8-383ACC65E419}" type="presParOf" srcId="{B5583CF0-0F79-437D-9293-9E5030941F21}" destId="{848FB39F-1386-43D2-98BB-BCDDD48AA2A4}" srcOrd="3" destOrd="0" presId="urn:microsoft.com/office/officeart/2005/8/layout/default"/>
    <dgm:cxn modelId="{C865DFF1-B5D6-4A4B-BE36-3E7FB015AD79}" type="presParOf" srcId="{B5583CF0-0F79-437D-9293-9E5030941F21}" destId="{161FB7EA-9401-4F20-BDEB-CAA5DE156FFA}" srcOrd="4" destOrd="0" presId="urn:microsoft.com/office/officeart/2005/8/layout/default"/>
    <dgm:cxn modelId="{7CBF6743-7382-47E7-801F-63814CAD81EB}" type="presParOf" srcId="{B5583CF0-0F79-437D-9293-9E5030941F21}" destId="{D56B7E85-C149-48AB-BBE1-5F02CA9CA298}" srcOrd="5" destOrd="0" presId="urn:microsoft.com/office/officeart/2005/8/layout/default"/>
    <dgm:cxn modelId="{42C0F68D-0F93-4C54-AE2E-3DEB681B62CB}" type="presParOf" srcId="{B5583CF0-0F79-437D-9293-9E5030941F21}" destId="{7144A7BE-0043-407C-9594-BB2BF54B5C7B}" srcOrd="6" destOrd="0" presId="urn:microsoft.com/office/officeart/2005/8/layout/default"/>
    <dgm:cxn modelId="{6CDB06E9-EB96-4108-8BAE-A1BA4D97C140}" type="presParOf" srcId="{B5583CF0-0F79-437D-9293-9E5030941F21}" destId="{0416532C-41DE-4465-9C17-07B3B1F4815C}" srcOrd="7" destOrd="0" presId="urn:microsoft.com/office/officeart/2005/8/layout/default"/>
    <dgm:cxn modelId="{3CEAE5F2-A74E-4609-81D5-F4A7EBCE2666}" type="presParOf" srcId="{B5583CF0-0F79-437D-9293-9E5030941F21}" destId="{13517E32-5400-4EE1-9AAC-AC6399A7BE07}" srcOrd="8" destOrd="0" presId="urn:microsoft.com/office/officeart/2005/8/layout/default"/>
    <dgm:cxn modelId="{4E6610E1-1858-487B-BD9D-9B330EB27403}" type="presParOf" srcId="{B5583CF0-0F79-437D-9293-9E5030941F21}" destId="{B898C24F-99AD-4553-8CAE-BAE5A188C329}" srcOrd="9" destOrd="0" presId="urn:microsoft.com/office/officeart/2005/8/layout/default"/>
    <dgm:cxn modelId="{942C53F8-980E-4764-8CAD-FA25E3DB0E16}" type="presParOf" srcId="{B5583CF0-0F79-437D-9293-9E5030941F21}" destId="{F132907D-1A34-477C-821C-DAC2A789CC78}" srcOrd="10" destOrd="0" presId="urn:microsoft.com/office/officeart/2005/8/layout/default"/>
    <dgm:cxn modelId="{03D9DDE6-C530-44A3-81C9-152B1D81DFB7}" type="presParOf" srcId="{B5583CF0-0F79-437D-9293-9E5030941F21}" destId="{608F720C-188E-4BC9-890D-BB5EE61C0D89}" srcOrd="11" destOrd="0" presId="urn:microsoft.com/office/officeart/2005/8/layout/default"/>
    <dgm:cxn modelId="{7DD7D51D-6745-49FD-AD31-B62348AB2549}" type="presParOf" srcId="{B5583CF0-0F79-437D-9293-9E5030941F21}" destId="{0C5C9F49-8270-4F1A-9B97-BF8D590CF695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1921E7-33A1-436D-90EF-BC21DDE9D432}">
      <dsp:nvSpPr>
        <dsp:cNvPr id="0" name=""/>
        <dsp:cNvSpPr/>
      </dsp:nvSpPr>
      <dsp:spPr>
        <a:xfrm>
          <a:off x="2819" y="257194"/>
          <a:ext cx="2237149" cy="134228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Preparing for transition from online to face to face working.</a:t>
          </a:r>
          <a:endParaRPr lang="en-US" sz="1700" kern="1200" dirty="0"/>
        </a:p>
      </dsp:txBody>
      <dsp:txXfrm>
        <a:off x="2819" y="257194"/>
        <a:ext cx="2237149" cy="1342289"/>
      </dsp:txXfrm>
    </dsp:sp>
    <dsp:sp modelId="{70F9FAC5-E0C9-4885-B66D-8D64BDA280F3}">
      <dsp:nvSpPr>
        <dsp:cNvPr id="0" name=""/>
        <dsp:cNvSpPr/>
      </dsp:nvSpPr>
      <dsp:spPr>
        <a:xfrm>
          <a:off x="2463684" y="257194"/>
          <a:ext cx="2237149" cy="134228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Continue to engage with CPD courses</a:t>
          </a:r>
          <a:endParaRPr lang="en-US" sz="1700" kern="1200"/>
        </a:p>
      </dsp:txBody>
      <dsp:txXfrm>
        <a:off x="2463684" y="257194"/>
        <a:ext cx="2237149" cy="1342289"/>
      </dsp:txXfrm>
    </dsp:sp>
    <dsp:sp modelId="{161FB7EA-9401-4F20-BDEB-CAA5DE156FFA}">
      <dsp:nvSpPr>
        <dsp:cNvPr id="0" name=""/>
        <dsp:cNvSpPr/>
      </dsp:nvSpPr>
      <dsp:spPr>
        <a:xfrm>
          <a:off x="4924548" y="257194"/>
          <a:ext cx="2237149" cy="1342289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Volunteer my time counselling for charitable organisations </a:t>
          </a:r>
          <a:endParaRPr lang="en-US" sz="1700" kern="1200"/>
        </a:p>
      </dsp:txBody>
      <dsp:txXfrm>
        <a:off x="4924548" y="257194"/>
        <a:ext cx="2237149" cy="1342289"/>
      </dsp:txXfrm>
    </dsp:sp>
    <dsp:sp modelId="{7144A7BE-0043-407C-9594-BB2BF54B5C7B}">
      <dsp:nvSpPr>
        <dsp:cNvPr id="0" name=""/>
        <dsp:cNvSpPr/>
      </dsp:nvSpPr>
      <dsp:spPr>
        <a:xfrm>
          <a:off x="7385413" y="257194"/>
          <a:ext cx="2237149" cy="134228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Practice animal assisted therapy and participate in surrounding research</a:t>
          </a:r>
          <a:endParaRPr lang="en-US" sz="1700" kern="1200"/>
        </a:p>
      </dsp:txBody>
      <dsp:txXfrm>
        <a:off x="7385413" y="257194"/>
        <a:ext cx="2237149" cy="1342289"/>
      </dsp:txXfrm>
    </dsp:sp>
    <dsp:sp modelId="{13517E32-5400-4EE1-9AAC-AC6399A7BE07}">
      <dsp:nvSpPr>
        <dsp:cNvPr id="0" name=""/>
        <dsp:cNvSpPr/>
      </dsp:nvSpPr>
      <dsp:spPr>
        <a:xfrm>
          <a:off x="1233252" y="1823198"/>
          <a:ext cx="2237149" cy="1342289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Counselling tutor telephone and online counselling course</a:t>
          </a:r>
          <a:endParaRPr lang="en-US" sz="1700" kern="1200"/>
        </a:p>
      </dsp:txBody>
      <dsp:txXfrm>
        <a:off x="1233252" y="1823198"/>
        <a:ext cx="2237149" cy="1342289"/>
      </dsp:txXfrm>
    </dsp:sp>
    <dsp:sp modelId="{F132907D-1A34-477C-821C-DAC2A789CC78}">
      <dsp:nvSpPr>
        <dsp:cNvPr id="0" name=""/>
        <dsp:cNvSpPr/>
      </dsp:nvSpPr>
      <dsp:spPr>
        <a:xfrm>
          <a:off x="3694116" y="1823198"/>
          <a:ext cx="2237149" cy="134228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AAT dog training </a:t>
          </a:r>
          <a:endParaRPr lang="en-US" sz="1700" kern="1200" dirty="0"/>
        </a:p>
      </dsp:txBody>
      <dsp:txXfrm>
        <a:off x="3694116" y="1823198"/>
        <a:ext cx="2237149" cy="1342289"/>
      </dsp:txXfrm>
    </dsp:sp>
    <dsp:sp modelId="{0C5C9F49-8270-4F1A-9B97-BF8D590CF695}">
      <dsp:nvSpPr>
        <dsp:cNvPr id="0" name=""/>
        <dsp:cNvSpPr/>
      </dsp:nvSpPr>
      <dsp:spPr>
        <a:xfrm>
          <a:off x="6154981" y="1823198"/>
          <a:ext cx="2237149" cy="1342289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Continue to engage in academic learning opportunities </a:t>
          </a:r>
          <a:endParaRPr lang="en-US" sz="1700" kern="1200" dirty="0"/>
        </a:p>
      </dsp:txBody>
      <dsp:txXfrm>
        <a:off x="6154981" y="1823198"/>
        <a:ext cx="2237149" cy="13422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95FA05-04F4-4F61-BD73-2CDEAB3EC19F}" type="datetimeFigureOut">
              <a:rPr lang="en-GB" smtClean="0"/>
              <a:t>18/05/2021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F27170-2B76-4B2F-9240-E0AF9190320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574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5/18/2021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5/18/2021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5/18/2021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5/18/2021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5/18/2021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5/18/2021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5/18/2021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5/18/2021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5/18/2021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5/18/2021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5/18/2021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5/18/2021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5/18/2021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5/18/2021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5/18/2021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5/18/2021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5/18/2021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5/18/2021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g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mailto:1804911@student.uwtsd.ac.uk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allhaven.cc/w/wy3zpq" TargetMode="External"/><Relationship Id="rId7" Type="http://schemas.openxmlformats.org/officeDocument/2006/relationships/hyperlink" Target="https://wallpapercave.com/wp/bU59bWX.jpg" TargetMode="External"/><Relationship Id="rId2" Type="http://schemas.openxmlformats.org/officeDocument/2006/relationships/hyperlink" Target="https://www.bing.com/images/search?view=detailV2insightstoken=bci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elfawareness.org.uk/news/understanding-the-Johari-window-model" TargetMode="External"/><Relationship Id="rId5" Type="http://schemas.openxmlformats.org/officeDocument/2006/relationships/hyperlink" Target="http://www.pininterest.co.uk/pin/756182593662039138" TargetMode="External"/><Relationship Id="rId4" Type="http://schemas.openxmlformats.org/officeDocument/2006/relationships/hyperlink" Target="https://pinterest.co.uk/pin/30047460653938139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Personal Development and Professional Profile (ECHC6001)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    Student Number: 1804911</a:t>
            </a:r>
          </a:p>
        </p:txBody>
      </p:sp>
    </p:spTree>
    <p:extLst>
      <p:ext uri="{BB962C8B-B14F-4D97-AF65-F5344CB8AC3E}">
        <p14:creationId xmlns:p14="http://schemas.microsoft.com/office/powerpoint/2010/main" val="18235415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27">
            <a:extLst>
              <a:ext uri="{FF2B5EF4-FFF2-40B4-BE49-F238E27FC236}">
                <a16:creationId xmlns:a16="http://schemas.microsoft.com/office/drawing/2014/main" id="{71616407-3E4D-4469-BDAF-3837EBF9FD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picture containing text, ocean floor&#10;&#10;Description automatically generated">
            <a:extLst>
              <a:ext uri="{FF2B5EF4-FFF2-40B4-BE49-F238E27FC236}">
                <a16:creationId xmlns:a16="http://schemas.microsoft.com/office/drawing/2014/main" id="{D1A1A582-35C0-41BB-9723-BAC86780EA6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A9A43ED-4051-4C0F-AC33-95784EF7EC99}"/>
              </a:ext>
            </a:extLst>
          </p:cNvPr>
          <p:cNvSpPr txBox="1"/>
          <p:nvPr/>
        </p:nvSpPr>
        <p:spPr>
          <a:xfrm>
            <a:off x="11056776" y="6484776"/>
            <a:ext cx="102636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2">
                    <a:lumMod val="90000"/>
                  </a:schemeClr>
                </a:solidFill>
              </a:rPr>
              <a:t>(Pinterest,2021)</a:t>
            </a:r>
          </a:p>
        </p:txBody>
      </p:sp>
    </p:spTree>
    <p:extLst>
      <p:ext uri="{BB962C8B-B14F-4D97-AF65-F5344CB8AC3E}">
        <p14:creationId xmlns:p14="http://schemas.microsoft.com/office/powerpoint/2010/main" val="39988230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51">
            <a:extLst>
              <a:ext uri="{FF2B5EF4-FFF2-40B4-BE49-F238E27FC236}">
                <a16:creationId xmlns:a16="http://schemas.microsoft.com/office/drawing/2014/main" id="{38ABDB68-E3D5-448E-97D3-06FFEF6801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5" name="Freeform 5">
            <a:extLst>
              <a:ext uri="{FF2B5EF4-FFF2-40B4-BE49-F238E27FC236}">
                <a16:creationId xmlns:a16="http://schemas.microsoft.com/office/drawing/2014/main" id="{B8DD7FEB-D9F3-4F5B-982C-36B0664D0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76" name="Freeform 5">
            <a:extLst>
              <a:ext uri="{FF2B5EF4-FFF2-40B4-BE49-F238E27FC236}">
                <a16:creationId xmlns:a16="http://schemas.microsoft.com/office/drawing/2014/main" id="{96BA11E4-0636-4FA9-A836-2A4FB17644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2E5B8144-9C63-479A-87BF-90D3CEB738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5" cy="15074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  </a:t>
            </a:r>
          </a:p>
        </p:txBody>
      </p:sp>
      <p:sp>
        <p:nvSpPr>
          <p:cNvPr id="77" name="Freeform: Shape 57">
            <a:extLst>
              <a:ext uri="{FF2B5EF4-FFF2-40B4-BE49-F238E27FC236}">
                <a16:creationId xmlns:a16="http://schemas.microsoft.com/office/drawing/2014/main" id="{5681882E-BDD0-4311-AF62-E801962852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B09736F-966F-4107-A8CF-2041187F6E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8226" y="645106"/>
            <a:ext cx="2618141" cy="5585369"/>
          </a:xfrm>
          <a:prstGeom prst="rect">
            <a:avLst/>
          </a:prstGeom>
        </p:spPr>
      </p:pic>
      <p:sp>
        <p:nvSpPr>
          <p:cNvPr id="78" name="Rectangle 59">
            <a:extLst>
              <a:ext uri="{FF2B5EF4-FFF2-40B4-BE49-F238E27FC236}">
                <a16:creationId xmlns:a16="http://schemas.microsoft.com/office/drawing/2014/main" id="{EADD3260-4BDA-459B-A162-5E1B897E38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Oval 61">
            <a:extLst>
              <a:ext uri="{FF2B5EF4-FFF2-40B4-BE49-F238E27FC236}">
                <a16:creationId xmlns:a16="http://schemas.microsoft.com/office/drawing/2014/main" id="{283DA7DD-CA37-4ED7-8710-48E56B063B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0" name="Oval 63">
            <a:extLst>
              <a:ext uri="{FF2B5EF4-FFF2-40B4-BE49-F238E27FC236}">
                <a16:creationId xmlns:a16="http://schemas.microsoft.com/office/drawing/2014/main" id="{B92F2E3C-66CD-4DEB-BA14-2A5912B65A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8E7992-06AA-4A1E-8E19-BBAA057AFB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2362200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Gain an understanding in counselling theory and learn counselling skills.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Improve on academic skills.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Be actively involved in working within a mental health charity. 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Meet others on the course. 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rgbClr val="FFFFFF"/>
                </a:solidFill>
              </a:rPr>
              <a:t>Work towards a career working within the mental health profession. </a:t>
            </a:r>
          </a:p>
          <a:p>
            <a:pPr>
              <a:buFont typeface="Wingdings 3" charset="2"/>
              <a:buChar char=""/>
            </a:pP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2A4107A-7702-4E2E-90F9-9A1E878D41E5}"/>
              </a:ext>
            </a:extLst>
          </p:cNvPr>
          <p:cNvSpPr txBox="1"/>
          <p:nvPr/>
        </p:nvSpPr>
        <p:spPr>
          <a:xfrm>
            <a:off x="10860833" y="6382139"/>
            <a:ext cx="8980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(Giphy,2021)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689903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ectangle 52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57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pic>
        <p:nvPicPr>
          <p:cNvPr id="13" name="Content Placeholder 12" descr="A picture containing tree, outdoor&#10;&#10;Description automatically generated">
            <a:extLst>
              <a:ext uri="{FF2B5EF4-FFF2-40B4-BE49-F238E27FC236}">
                <a16:creationId xmlns:a16="http://schemas.microsoft.com/office/drawing/2014/main" id="{200B8B95-09A5-423D-BB49-1637AC07B3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4" r="13411"/>
          <a:stretch/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59" name="Rectangle 58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1" name="Oval 60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3" name="Oval 62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0" name="Content Placeholder 49">
            <a:extLst>
              <a:ext uri="{FF2B5EF4-FFF2-40B4-BE49-F238E27FC236}">
                <a16:creationId xmlns:a16="http://schemas.microsoft.com/office/drawing/2014/main" id="{EB0AE671-886A-444F-BF41-DAAE5FAA0C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904240"/>
            <a:ext cx="3133726" cy="5115560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chemeClr val="tx1"/>
                </a:solidFill>
              </a:rPr>
              <a:t>Academic learning has supported my professional development in my voluntary role at NPT Mind.</a:t>
            </a:r>
          </a:p>
          <a:p>
            <a:r>
              <a:rPr lang="en-US" dirty="0">
                <a:solidFill>
                  <a:schemeClr val="tx1"/>
                </a:solidFill>
              </a:rPr>
              <a:t>New understanding of my learning difficulties </a:t>
            </a:r>
          </a:p>
          <a:p>
            <a:r>
              <a:rPr lang="en-US" dirty="0">
                <a:solidFill>
                  <a:schemeClr val="tx1"/>
                </a:solidFill>
              </a:rPr>
              <a:t>Cohort and lectures gave me the support to learn and develop my learning</a:t>
            </a:r>
          </a:p>
          <a:p>
            <a:r>
              <a:rPr lang="en-US" dirty="0">
                <a:solidFill>
                  <a:schemeClr val="tx1"/>
                </a:solidFill>
              </a:rPr>
              <a:t>NPT Mind provided me with new opportunities to participate in free training.</a:t>
            </a:r>
          </a:p>
          <a:p>
            <a:r>
              <a:rPr lang="en-US" dirty="0">
                <a:solidFill>
                  <a:schemeClr val="tx1"/>
                </a:solidFill>
              </a:rPr>
              <a:t>Confidence to work within the mental health professions.</a:t>
            </a:r>
          </a:p>
          <a:p>
            <a:endParaRPr lang="en-US" dirty="0">
              <a:solidFill>
                <a:schemeClr val="tx1"/>
              </a:solidFill>
            </a:endParaRPr>
          </a:p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65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C99B2C4-F9AA-4E9E-8AF5-496C30FA43C3}"/>
              </a:ext>
            </a:extLst>
          </p:cNvPr>
          <p:cNvSpPr txBox="1"/>
          <p:nvPr/>
        </p:nvSpPr>
        <p:spPr>
          <a:xfrm>
            <a:off x="10767527" y="6382139"/>
            <a:ext cx="129394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(Wallpapercave,2021)</a:t>
            </a:r>
          </a:p>
        </p:txBody>
      </p:sp>
    </p:spTree>
    <p:extLst>
      <p:ext uri="{BB962C8B-B14F-4D97-AF65-F5344CB8AC3E}">
        <p14:creationId xmlns:p14="http://schemas.microsoft.com/office/powerpoint/2010/main" val="6333359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2">
            <a:extLst>
              <a:ext uri="{FF2B5EF4-FFF2-40B4-BE49-F238E27FC236}">
                <a16:creationId xmlns:a16="http://schemas.microsoft.com/office/drawing/2014/main" id="{89EA2611-DCBA-4E97-A2B2-9A466E76B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2" name="Freeform 5">
            <a:extLst>
              <a:ext uri="{FF2B5EF4-FFF2-40B4-BE49-F238E27FC236}">
                <a16:creationId xmlns:a16="http://schemas.microsoft.com/office/drawing/2014/main" id="{BBC615D1-6E12-40EF-915B-316CFDB550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794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44" name="Freeform 5">
            <a:extLst>
              <a:ext uri="{FF2B5EF4-FFF2-40B4-BE49-F238E27FC236}">
                <a16:creationId xmlns:a16="http://schemas.microsoft.com/office/drawing/2014/main" id="{B9797D36-DE1E-47CD-881A-6C1F582826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4EBBAA-555B-46F0-9CB5-AF30C92B9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5626D7F-0544-4491-A53D-620D4349C9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960" r="-3" b="-3"/>
          <a:stretch/>
        </p:blipFill>
        <p:spPr>
          <a:xfrm>
            <a:off x="6879049" y="480060"/>
            <a:ext cx="4825273" cy="2948940"/>
          </a:xfrm>
          <a:custGeom>
            <a:avLst/>
            <a:gdLst/>
            <a:ahLst/>
            <a:cxnLst/>
            <a:rect l="l" t="t" r="r" b="b"/>
            <a:pathLst>
              <a:path w="4825273" h="2948940">
                <a:moveTo>
                  <a:pt x="0" y="0"/>
                </a:moveTo>
                <a:lnTo>
                  <a:pt x="2646616" y="0"/>
                </a:lnTo>
                <a:lnTo>
                  <a:pt x="4664497" y="0"/>
                </a:lnTo>
                <a:lnTo>
                  <a:pt x="4825273" y="0"/>
                </a:lnTo>
                <a:lnTo>
                  <a:pt x="4825273" y="2948940"/>
                </a:lnTo>
                <a:lnTo>
                  <a:pt x="221394" y="2948940"/>
                </a:lnTo>
                <a:lnTo>
                  <a:pt x="221394" y="2876858"/>
                </a:lnTo>
                <a:lnTo>
                  <a:pt x="222335" y="2750941"/>
                </a:lnTo>
                <a:lnTo>
                  <a:pt x="221394" y="2623814"/>
                </a:lnTo>
                <a:lnTo>
                  <a:pt x="219512" y="2494871"/>
                </a:lnTo>
                <a:lnTo>
                  <a:pt x="217787" y="2365928"/>
                </a:lnTo>
                <a:lnTo>
                  <a:pt x="214023" y="2235169"/>
                </a:lnTo>
                <a:lnTo>
                  <a:pt x="210103" y="2103199"/>
                </a:lnTo>
                <a:lnTo>
                  <a:pt x="205555" y="1971229"/>
                </a:lnTo>
                <a:lnTo>
                  <a:pt x="199125" y="1838048"/>
                </a:lnTo>
                <a:lnTo>
                  <a:pt x="191441" y="1703656"/>
                </a:lnTo>
                <a:lnTo>
                  <a:pt x="184071" y="1568660"/>
                </a:lnTo>
                <a:lnTo>
                  <a:pt x="174662" y="1433663"/>
                </a:lnTo>
                <a:lnTo>
                  <a:pt x="163371" y="1296850"/>
                </a:lnTo>
                <a:lnTo>
                  <a:pt x="152080" y="1161853"/>
                </a:lnTo>
                <a:lnTo>
                  <a:pt x="139063" y="1024435"/>
                </a:lnTo>
                <a:lnTo>
                  <a:pt x="124793" y="886411"/>
                </a:lnTo>
                <a:lnTo>
                  <a:pt x="109738" y="750203"/>
                </a:lnTo>
                <a:lnTo>
                  <a:pt x="92174" y="612180"/>
                </a:lnTo>
                <a:lnTo>
                  <a:pt x="73356" y="474761"/>
                </a:lnTo>
                <a:lnTo>
                  <a:pt x="54694" y="336738"/>
                </a:lnTo>
                <a:lnTo>
                  <a:pt x="32897" y="199320"/>
                </a:lnTo>
                <a:lnTo>
                  <a:pt x="10628" y="62507"/>
                </a:lnTo>
                <a:close/>
              </a:path>
            </a:pathLst>
          </a:cu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4A2FAF1F-F462-46AF-A9E6-CC93C4E2C3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Oval 40">
            <a:extLst>
              <a:ext uri="{FF2B5EF4-FFF2-40B4-BE49-F238E27FC236}">
                <a16:creationId xmlns:a16="http://schemas.microsoft.com/office/drawing/2014/main" id="{7146BED8-BAE9-42C5-A3DD-7B946445DB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3" name="Oval 42">
            <a:extLst>
              <a:ext uri="{FF2B5EF4-FFF2-40B4-BE49-F238E27FC236}">
                <a16:creationId xmlns:a16="http://schemas.microsoft.com/office/drawing/2014/main" id="{15765FE8-B62F-41E4-A73C-74C91A8FD9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ABD6E-C7D3-49C4-A445-0E5F4DD356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098" y="2418735"/>
            <a:ext cx="6072776" cy="3811740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Face to Face counselling to moving online</a:t>
            </a:r>
          </a:p>
          <a:p>
            <a:r>
              <a:rPr lang="en-GB" dirty="0">
                <a:solidFill>
                  <a:srgbClr val="FFFFFF"/>
                </a:solidFill>
              </a:rPr>
              <a:t>Working during time of uncertainty </a:t>
            </a:r>
          </a:p>
          <a:p>
            <a:r>
              <a:rPr lang="en-GB" dirty="0">
                <a:solidFill>
                  <a:srgbClr val="FFFFFF"/>
                </a:solidFill>
              </a:rPr>
              <a:t>Understanding online work</a:t>
            </a:r>
          </a:p>
          <a:p>
            <a:r>
              <a:rPr lang="en-GB" dirty="0">
                <a:solidFill>
                  <a:srgbClr val="FFFFFF"/>
                </a:solidFill>
              </a:rPr>
              <a:t>Supervision online </a:t>
            </a:r>
          </a:p>
          <a:p>
            <a:r>
              <a:rPr lang="en-GB" dirty="0">
                <a:solidFill>
                  <a:srgbClr val="FFFFFF"/>
                </a:solidFill>
              </a:rPr>
              <a:t>Using my time in lockdown to participate in CPD courses </a:t>
            </a:r>
          </a:p>
        </p:txBody>
      </p:sp>
      <p:pic>
        <p:nvPicPr>
          <p:cNvPr id="7" name="Picture 6" descr="A picture containing text, grass&#10;&#10;Description automatically generated">
            <a:extLst>
              <a:ext uri="{FF2B5EF4-FFF2-40B4-BE49-F238E27FC236}">
                <a16:creationId xmlns:a16="http://schemas.microsoft.com/office/drawing/2014/main" id="{342944FF-E083-4080-A8F9-DB67349F2DB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966" r="-3" b="-3"/>
          <a:stretch/>
        </p:blipFill>
        <p:spPr>
          <a:xfrm>
            <a:off x="6774510" y="3429000"/>
            <a:ext cx="4929808" cy="2948940"/>
          </a:xfrm>
          <a:custGeom>
            <a:avLst/>
            <a:gdLst/>
            <a:ahLst/>
            <a:cxnLst/>
            <a:rect l="l" t="t" r="r" b="b"/>
            <a:pathLst>
              <a:path w="4929808" h="2948940">
                <a:moveTo>
                  <a:pt x="325929" y="0"/>
                </a:moveTo>
                <a:lnTo>
                  <a:pt x="4929808" y="0"/>
                </a:lnTo>
                <a:lnTo>
                  <a:pt x="4929808" y="2948940"/>
                </a:lnTo>
                <a:lnTo>
                  <a:pt x="4769032" y="2948940"/>
                </a:lnTo>
                <a:lnTo>
                  <a:pt x="2751151" y="2948940"/>
                </a:lnTo>
                <a:lnTo>
                  <a:pt x="0" y="2948940"/>
                </a:lnTo>
                <a:lnTo>
                  <a:pt x="0" y="2948045"/>
                </a:lnTo>
                <a:lnTo>
                  <a:pt x="103291" y="2948045"/>
                </a:lnTo>
                <a:lnTo>
                  <a:pt x="112340" y="2889373"/>
                </a:lnTo>
                <a:lnTo>
                  <a:pt x="123631" y="2813097"/>
                </a:lnTo>
                <a:lnTo>
                  <a:pt x="135550" y="2722292"/>
                </a:lnTo>
                <a:lnTo>
                  <a:pt x="149820" y="2614536"/>
                </a:lnTo>
                <a:lnTo>
                  <a:pt x="164875" y="2495279"/>
                </a:lnTo>
                <a:lnTo>
                  <a:pt x="180714" y="2360888"/>
                </a:lnTo>
                <a:lnTo>
                  <a:pt x="197494" y="2214389"/>
                </a:lnTo>
                <a:lnTo>
                  <a:pt x="214273" y="2055177"/>
                </a:lnTo>
                <a:lnTo>
                  <a:pt x="231367" y="1885675"/>
                </a:lnTo>
                <a:lnTo>
                  <a:pt x="247205" y="1702854"/>
                </a:lnTo>
                <a:lnTo>
                  <a:pt x="262417" y="1511558"/>
                </a:lnTo>
                <a:lnTo>
                  <a:pt x="276217" y="1309365"/>
                </a:lnTo>
                <a:lnTo>
                  <a:pt x="289390" y="1098697"/>
                </a:lnTo>
                <a:lnTo>
                  <a:pt x="301779" y="878949"/>
                </a:lnTo>
                <a:lnTo>
                  <a:pt x="306170" y="766351"/>
                </a:lnTo>
                <a:lnTo>
                  <a:pt x="311031" y="651331"/>
                </a:lnTo>
                <a:lnTo>
                  <a:pt x="315579" y="534495"/>
                </a:lnTo>
                <a:lnTo>
                  <a:pt x="318558" y="417054"/>
                </a:lnTo>
                <a:lnTo>
                  <a:pt x="321224" y="297191"/>
                </a:lnTo>
                <a:lnTo>
                  <a:pt x="324047" y="176118"/>
                </a:lnTo>
                <a:lnTo>
                  <a:pt x="325929" y="52623"/>
                </a:ln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C4DFD34-0DE0-4A91-8B8A-A216DE5DE753}"/>
              </a:ext>
            </a:extLst>
          </p:cNvPr>
          <p:cNvSpPr txBox="1"/>
          <p:nvPr/>
        </p:nvSpPr>
        <p:spPr>
          <a:xfrm>
            <a:off x="10170367" y="6377940"/>
            <a:ext cx="15071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(Jacinto, 2020)</a:t>
            </a:r>
          </a:p>
          <a:p>
            <a:r>
              <a:rPr lang="en-GB" sz="800" dirty="0">
                <a:solidFill>
                  <a:schemeClr val="bg1"/>
                </a:solidFill>
              </a:rPr>
              <a:t>(Kelly  and Oakes, 2021)</a:t>
            </a:r>
          </a:p>
          <a:p>
            <a:r>
              <a:rPr lang="en-GB" sz="800" dirty="0">
                <a:solidFill>
                  <a:schemeClr val="bg1"/>
                </a:solidFill>
              </a:rPr>
              <a:t>(Open Learn create, 2017)</a:t>
            </a:r>
          </a:p>
        </p:txBody>
      </p:sp>
    </p:spTree>
    <p:extLst>
      <p:ext uri="{BB962C8B-B14F-4D97-AF65-F5344CB8AC3E}">
        <p14:creationId xmlns:p14="http://schemas.microsoft.com/office/powerpoint/2010/main" val="32695096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6">
            <a:extLst>
              <a:ext uri="{FF2B5EF4-FFF2-40B4-BE49-F238E27FC236}">
                <a16:creationId xmlns:a16="http://schemas.microsoft.com/office/drawing/2014/main" id="{5276E39B-EE3F-4D17-BF9B-B38B05FD5B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64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DB8E410-0EE8-47EB-8F9D-5B436C7BF15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751" r="31834"/>
          <a:stretch/>
        </p:blipFill>
        <p:spPr>
          <a:xfrm>
            <a:off x="527139" y="-8728"/>
            <a:ext cx="3749040" cy="4267573"/>
          </a:xfrm>
          <a:prstGeom prst="rect">
            <a:avLst/>
          </a:prstGeom>
        </p:spPr>
      </p:pic>
      <p:pic>
        <p:nvPicPr>
          <p:cNvPr id="17" name="Picture 16" descr="A picture containing dog, indoor, laying, lying&#10;&#10;Description automatically generated">
            <a:extLst>
              <a:ext uri="{FF2B5EF4-FFF2-40B4-BE49-F238E27FC236}">
                <a16:creationId xmlns:a16="http://schemas.microsoft.com/office/drawing/2014/main" id="{0418E7BB-2ED3-4027-9C91-99C05C2E87B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548" r="-1" b="9003"/>
          <a:stretch/>
        </p:blipFill>
        <p:spPr>
          <a:xfrm>
            <a:off x="4276179" y="469951"/>
            <a:ext cx="3639642" cy="4195163"/>
          </a:xfrm>
          <a:prstGeom prst="rect">
            <a:avLst/>
          </a:prstGeom>
        </p:spPr>
      </p:pic>
      <p:pic>
        <p:nvPicPr>
          <p:cNvPr id="13" name="Picture 12" descr="A picture containing dog, wearing, indoor, black&#10;&#10;Description automatically generated">
            <a:extLst>
              <a:ext uri="{FF2B5EF4-FFF2-40B4-BE49-F238E27FC236}">
                <a16:creationId xmlns:a16="http://schemas.microsoft.com/office/drawing/2014/main" id="{F9A4D123-51C7-48B2-8D21-147E08FF2B3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3114" r="20946" b="1"/>
          <a:stretch/>
        </p:blipFill>
        <p:spPr>
          <a:xfrm>
            <a:off x="7975026" y="99887"/>
            <a:ext cx="3739890" cy="4195163"/>
          </a:xfrm>
          <a:prstGeom prst="rect">
            <a:avLst/>
          </a:prstGeom>
        </p:spPr>
      </p:pic>
      <p:sp>
        <p:nvSpPr>
          <p:cNvPr id="79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128074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81" name="Freeform: Shape 80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358392"/>
            <a:ext cx="12192000" cy="3033446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83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1" name="Title 20">
            <a:extLst>
              <a:ext uri="{FF2B5EF4-FFF2-40B4-BE49-F238E27FC236}">
                <a16:creationId xmlns:a16="http://schemas.microsoft.com/office/drawing/2014/main" id="{4720BF28-5CFF-41FC-BF6D-CABE5DD1AE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4110824"/>
            <a:ext cx="5015258" cy="1908975"/>
          </a:xfrm>
        </p:spPr>
        <p:txBody>
          <a:bodyPr>
            <a:normAutofit/>
          </a:bodyPr>
          <a:lstStyle/>
          <a:p>
            <a:endParaRPr lang="en-GB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ABD6E-C7D3-49C4-A445-0E5F4DD356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5894" y="4110824"/>
            <a:ext cx="4772509" cy="190897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>
                <a:solidFill>
                  <a:schemeClr val="tx1"/>
                </a:solidFill>
              </a:rPr>
              <a:t> 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27651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" name="Rectangle 43">
            <a:extLst>
              <a:ext uri="{FF2B5EF4-FFF2-40B4-BE49-F238E27FC236}">
                <a16:creationId xmlns:a16="http://schemas.microsoft.com/office/drawing/2014/main" id="{510C9632-BB6F-48EE-AB65-501878BA5D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587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9" name="Freeform: Shape 45">
            <a:extLst>
              <a:ext uri="{FF2B5EF4-FFF2-40B4-BE49-F238E27FC236}">
                <a16:creationId xmlns:a16="http://schemas.microsoft.com/office/drawing/2014/main" id="{4EC8AAB6-953B-4D29-9967-3C44D06BB4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60" name="Freeform 5">
            <a:extLst>
              <a:ext uri="{FF2B5EF4-FFF2-40B4-BE49-F238E27FC236}">
                <a16:creationId xmlns:a16="http://schemas.microsoft.com/office/drawing/2014/main" id="{C89ED458-2326-40DC-9C7B-1A717B6551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4EBBAA-555B-46F0-9CB5-AF30C92B9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endParaRPr lang="en-GB">
              <a:solidFill>
                <a:schemeClr val="tx1"/>
              </a:solidFill>
            </a:endParaRPr>
          </a:p>
        </p:txBody>
      </p:sp>
      <p:pic>
        <p:nvPicPr>
          <p:cNvPr id="15" name="Picture 14" descr="Background pattern&#10;&#10;Description automatically generated">
            <a:extLst>
              <a:ext uri="{FF2B5EF4-FFF2-40B4-BE49-F238E27FC236}">
                <a16:creationId xmlns:a16="http://schemas.microsoft.com/office/drawing/2014/main" id="{B5088D2E-4854-41AA-91B4-A69B47D902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321" r="5206" b="2"/>
          <a:stretch/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61" name="Rectangle 49">
            <a:extLst>
              <a:ext uri="{FF2B5EF4-FFF2-40B4-BE49-F238E27FC236}">
                <a16:creationId xmlns:a16="http://schemas.microsoft.com/office/drawing/2014/main" id="{6F9D1DE6-E368-4F07-85F9-D5B767477D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2" name="Oval 51">
            <a:extLst>
              <a:ext uri="{FF2B5EF4-FFF2-40B4-BE49-F238E27FC236}">
                <a16:creationId xmlns:a16="http://schemas.microsoft.com/office/drawing/2014/main" id="{F63B1F66-4ACE-4A01-8ADF-F175A9C35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3" name="Oval 53">
            <a:extLst>
              <a:ext uri="{FF2B5EF4-FFF2-40B4-BE49-F238E27FC236}">
                <a16:creationId xmlns:a16="http://schemas.microsoft.com/office/drawing/2014/main" id="{CF8448ED-9332-4A9B-8CAB-B1985E596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ABD6E-C7D3-49C4-A445-0E5F4DD356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1993900"/>
            <a:ext cx="3133726" cy="40259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Adapted into the role of working online and telephone</a:t>
            </a:r>
          </a:p>
          <a:p>
            <a:r>
              <a:rPr lang="en-GB" dirty="0">
                <a:solidFill>
                  <a:schemeClr val="tx1"/>
                </a:solidFill>
              </a:rPr>
              <a:t>Gained an understanding of working online within the counselling professions </a:t>
            </a:r>
          </a:p>
          <a:p>
            <a:r>
              <a:rPr lang="en-GB" dirty="0">
                <a:solidFill>
                  <a:schemeClr val="tx1"/>
                </a:solidFill>
              </a:rPr>
              <a:t>Took part in an online animal assisted therapy course and used my learning to support my major project work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4" name="Freeform 5">
            <a:extLst>
              <a:ext uri="{FF2B5EF4-FFF2-40B4-BE49-F238E27FC236}">
                <a16:creationId xmlns:a16="http://schemas.microsoft.com/office/drawing/2014/main" id="{ED3A2261-1C75-40FF-8CD6-18C5900C1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2D187D5-8495-4524-80B9-E1D7203FA9FE}"/>
              </a:ext>
            </a:extLst>
          </p:cNvPr>
          <p:cNvSpPr txBox="1"/>
          <p:nvPr/>
        </p:nvSpPr>
        <p:spPr>
          <a:xfrm>
            <a:off x="10526475" y="6568751"/>
            <a:ext cx="104708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(Pininterest,2021).</a:t>
            </a:r>
          </a:p>
        </p:txBody>
      </p:sp>
    </p:spTree>
    <p:extLst>
      <p:ext uri="{BB962C8B-B14F-4D97-AF65-F5344CB8AC3E}">
        <p14:creationId xmlns:p14="http://schemas.microsoft.com/office/powerpoint/2010/main" val="22954137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FC485557-E744-401B-A251-3650FAEEA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986D68AF-6B45-4B98-8634-61D8C9C05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5" name="Freeform 5">
            <a:extLst>
              <a:ext uri="{FF2B5EF4-FFF2-40B4-BE49-F238E27FC236}">
                <a16:creationId xmlns:a16="http://schemas.microsoft.com/office/drawing/2014/main" id="{0143DE54-7BFF-4B29-8566-DF80EE4CCB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4EBBAA-555B-46F0-9CB5-AF30C92B95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E"/>
                </a:solidFill>
              </a:rPr>
              <a:t>Self care </a:t>
            </a:r>
          </a:p>
        </p:txBody>
      </p:sp>
      <p:sp>
        <p:nvSpPr>
          <p:cNvPr id="37" name="Freeform 5">
            <a:extLst>
              <a:ext uri="{FF2B5EF4-FFF2-40B4-BE49-F238E27FC236}">
                <a16:creationId xmlns:a16="http://schemas.microsoft.com/office/drawing/2014/main" id="{7C661810-D461-4214-A635-30A7D17140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99173E-E363-48C9-BDDC-2636994B0A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4607" y="834081"/>
            <a:ext cx="3113903" cy="518983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0166A30-8AE6-4E5A-86AF-6EF0DA5C77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2236" y="1872047"/>
            <a:ext cx="3113904" cy="3113904"/>
          </a:xfrm>
          <a:prstGeom prst="rect">
            <a:avLst/>
          </a:prstGeom>
        </p:spPr>
      </p:pic>
      <p:sp>
        <p:nvSpPr>
          <p:cNvPr id="39" name="Rectangle 38">
            <a:extLst>
              <a:ext uri="{FF2B5EF4-FFF2-40B4-BE49-F238E27FC236}">
                <a16:creationId xmlns:a16="http://schemas.microsoft.com/office/drawing/2014/main" id="{ED6475A3-FF98-4FA0-B527-600EBA9BD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ABD6E-C7D3-49C4-A445-0E5F4DD356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5" y="2120900"/>
            <a:ext cx="3133726" cy="38989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E"/>
                </a:solidFill>
              </a:rPr>
              <a:t>Personal Therapy</a:t>
            </a:r>
          </a:p>
          <a:p>
            <a:r>
              <a:rPr lang="en-GB" dirty="0">
                <a:solidFill>
                  <a:srgbClr val="FFFFFE"/>
                </a:solidFill>
              </a:rPr>
              <a:t>Online connectivity</a:t>
            </a:r>
          </a:p>
          <a:p>
            <a:r>
              <a:rPr lang="en-GB" dirty="0">
                <a:solidFill>
                  <a:srgbClr val="FFFFFE"/>
                </a:solidFill>
              </a:rPr>
              <a:t>Horse riding, dog walks and spending time outdoors</a:t>
            </a:r>
          </a:p>
          <a:p>
            <a:r>
              <a:rPr lang="en-GB" dirty="0">
                <a:solidFill>
                  <a:srgbClr val="FFFFFE"/>
                </a:solidFill>
              </a:rPr>
              <a:t>Meditation and exercising </a:t>
            </a:r>
          </a:p>
          <a:p>
            <a:r>
              <a:rPr lang="en-GB" dirty="0">
                <a:solidFill>
                  <a:srgbClr val="FFFFFE"/>
                </a:solidFill>
              </a:rPr>
              <a:t>Reading</a:t>
            </a:r>
          </a:p>
          <a:p>
            <a:r>
              <a:rPr lang="en-GB" dirty="0">
                <a:solidFill>
                  <a:srgbClr val="FFFFFE"/>
                </a:solidFill>
              </a:rPr>
              <a:t>Journaling </a:t>
            </a:r>
          </a:p>
          <a:p>
            <a:pPr marL="0" indent="0">
              <a:buNone/>
            </a:pPr>
            <a:r>
              <a:rPr lang="en-GB" dirty="0">
                <a:solidFill>
                  <a:srgbClr val="FFFFFE"/>
                </a:solidFill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0E4E23-9478-4D96-B4D4-2B2A99F6BEEA}"/>
              </a:ext>
            </a:extLst>
          </p:cNvPr>
          <p:cNvSpPr txBox="1"/>
          <p:nvPr/>
        </p:nvSpPr>
        <p:spPr>
          <a:xfrm>
            <a:off x="11047444" y="6019800"/>
            <a:ext cx="8397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800" dirty="0">
              <a:solidFill>
                <a:schemeClr val="bg1"/>
              </a:solidFill>
            </a:endParaRPr>
          </a:p>
          <a:p>
            <a:endParaRPr lang="en-GB" sz="800" dirty="0">
              <a:solidFill>
                <a:schemeClr val="bg1"/>
              </a:solidFill>
            </a:endParaRPr>
          </a:p>
          <a:p>
            <a:endParaRPr lang="en-GB" sz="800" dirty="0">
              <a:solidFill>
                <a:schemeClr val="bg1"/>
              </a:solidFill>
            </a:endParaRPr>
          </a:p>
          <a:p>
            <a:endParaRPr lang="en-GB" sz="800" dirty="0">
              <a:solidFill>
                <a:schemeClr val="bg1"/>
              </a:solidFill>
            </a:endParaRPr>
          </a:p>
          <a:p>
            <a:r>
              <a:rPr lang="en-GB" sz="800" dirty="0">
                <a:solidFill>
                  <a:schemeClr val="bg1"/>
                </a:solidFill>
              </a:rPr>
              <a:t>(</a:t>
            </a:r>
            <a:r>
              <a:rPr lang="en-GB" sz="800" dirty="0" err="1">
                <a:solidFill>
                  <a:schemeClr val="bg1"/>
                </a:solidFill>
              </a:rPr>
              <a:t>Giphy</a:t>
            </a:r>
            <a:r>
              <a:rPr lang="en-GB" sz="800" dirty="0">
                <a:solidFill>
                  <a:schemeClr val="bg1"/>
                </a:solidFill>
              </a:rPr>
              <a:t>, 2021)</a:t>
            </a:r>
          </a:p>
        </p:txBody>
      </p:sp>
    </p:spTree>
    <p:extLst>
      <p:ext uri="{BB962C8B-B14F-4D97-AF65-F5344CB8AC3E}">
        <p14:creationId xmlns:p14="http://schemas.microsoft.com/office/powerpoint/2010/main" val="5227319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10" name="Title 9">
            <a:extLst>
              <a:ext uri="{FF2B5EF4-FFF2-40B4-BE49-F238E27FC236}">
                <a16:creationId xmlns:a16="http://schemas.microsoft.com/office/drawing/2014/main" id="{47F1683E-78A8-4409-995A-655E5F4B1C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41" name="Content Placeholder 10">
            <a:extLst>
              <a:ext uri="{FF2B5EF4-FFF2-40B4-BE49-F238E27FC236}">
                <a16:creationId xmlns:a16="http://schemas.microsoft.com/office/drawing/2014/main" id="{3CA731D2-BE96-403B-907B-1C1511C16E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6868247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7714D1C0-7EF2-4D93-949A-21B8EB3FA6E2}"/>
              </a:ext>
            </a:extLst>
          </p:cNvPr>
          <p:cNvSpPr txBox="1"/>
          <p:nvPr/>
        </p:nvSpPr>
        <p:spPr>
          <a:xfrm>
            <a:off x="10095721" y="5691673"/>
            <a:ext cx="153955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solidFill>
                  <a:schemeClr val="bg1"/>
                </a:solidFill>
              </a:rPr>
              <a:t>(Counselling Tutor,2021)</a:t>
            </a:r>
            <a:r>
              <a:rPr lang="en-GB" sz="1400" dirty="0">
                <a:solidFill>
                  <a:schemeClr val="bg1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496227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EBBAA-555B-46F0-9CB5-AF30C92B9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ABD6E-C7D3-49C4-A445-0E5F4DD356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Email: </a:t>
            </a:r>
            <a:r>
              <a:rPr lang="en-GB" dirty="0">
                <a:hlinkClick r:id="rId2"/>
              </a:rPr>
              <a:t>1804911@student.uwtsd.ac.uk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07065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EBBAA-555B-46F0-9CB5-AF30C92B95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ABD6E-C7D3-49C4-A445-0E5F4DD356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9164703" cy="3983912"/>
          </a:xfrm>
        </p:spPr>
        <p:txBody>
          <a:bodyPr>
            <a:normAutofit fontScale="55000" lnSpcReduction="20000"/>
          </a:bodyPr>
          <a:lstStyle/>
          <a:p>
            <a:endParaRPr lang="en-GB" sz="2000" dirty="0">
              <a:solidFill>
                <a:schemeClr val="tx1"/>
              </a:solidFill>
            </a:endParaRPr>
          </a:p>
          <a:p>
            <a:r>
              <a:rPr lang="en-GB" sz="2000" dirty="0">
                <a:solidFill>
                  <a:schemeClr val="tx1"/>
                </a:solidFill>
              </a:rPr>
              <a:t>Bing (2021) </a:t>
            </a:r>
            <a:r>
              <a:rPr lang="en-GB" sz="2000" i="1" dirty="0">
                <a:solidFill>
                  <a:schemeClr val="tx1"/>
                </a:solidFill>
              </a:rPr>
              <a:t>Tree.</a:t>
            </a:r>
            <a:r>
              <a:rPr lang="en-GB" sz="2000" dirty="0">
                <a:solidFill>
                  <a:schemeClr val="tx1"/>
                </a:solidFill>
              </a:rPr>
              <a:t> Available at: </a:t>
            </a:r>
            <a:r>
              <a:rPr lang="en-GB" sz="20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https://www.bing.com/images/search?view=detailV2insightstoken=bcid</a:t>
            </a:r>
            <a:r>
              <a:rPr lang="en-GB" sz="2000" dirty="0">
                <a:solidFill>
                  <a:schemeClr val="tx1"/>
                </a:solidFill>
              </a:rPr>
              <a:t> (Accessed 14</a:t>
            </a:r>
            <a:r>
              <a:rPr lang="en-GB" sz="2000" baseline="30000" dirty="0">
                <a:solidFill>
                  <a:schemeClr val="tx1"/>
                </a:solidFill>
              </a:rPr>
              <a:t>th</a:t>
            </a:r>
            <a:r>
              <a:rPr lang="en-GB" sz="2000" dirty="0">
                <a:solidFill>
                  <a:schemeClr val="tx1"/>
                </a:solidFill>
              </a:rPr>
              <a:t> May 2021). </a:t>
            </a:r>
          </a:p>
          <a:p>
            <a:r>
              <a:rPr lang="en-GB" sz="2000" dirty="0">
                <a:solidFill>
                  <a:schemeClr val="tx1"/>
                </a:solidFill>
              </a:rPr>
              <a:t>Counselling Tutor (2021) </a:t>
            </a:r>
            <a:r>
              <a:rPr lang="en-GB" sz="2000" i="1" dirty="0">
                <a:solidFill>
                  <a:schemeClr val="tx1"/>
                </a:solidFill>
              </a:rPr>
              <a:t>Counselling Online Course</a:t>
            </a:r>
            <a:r>
              <a:rPr lang="en-GB" sz="2000" dirty="0">
                <a:solidFill>
                  <a:schemeClr val="tx1"/>
                </a:solidFill>
              </a:rPr>
              <a:t>. Available at: https://counsellingtutor.com/online-and-telephone-counselling-course/ ( Accessed 16</a:t>
            </a:r>
            <a:r>
              <a:rPr lang="en-GB" sz="2000" baseline="30000" dirty="0">
                <a:solidFill>
                  <a:schemeClr val="tx1"/>
                </a:solidFill>
              </a:rPr>
              <a:t>th</a:t>
            </a:r>
            <a:r>
              <a:rPr lang="en-GB" sz="2000" dirty="0">
                <a:solidFill>
                  <a:schemeClr val="tx1"/>
                </a:solidFill>
              </a:rPr>
              <a:t> May 2021). </a:t>
            </a:r>
          </a:p>
          <a:p>
            <a:r>
              <a:rPr lang="en-GB" sz="2000" dirty="0" err="1">
                <a:solidFill>
                  <a:schemeClr val="tx1"/>
                </a:solidFill>
              </a:rPr>
              <a:t>Giphy</a:t>
            </a:r>
            <a:r>
              <a:rPr lang="en-GB" sz="2000" dirty="0">
                <a:solidFill>
                  <a:schemeClr val="tx1"/>
                </a:solidFill>
              </a:rPr>
              <a:t> (2021</a:t>
            </a:r>
            <a:r>
              <a:rPr lang="en-GB" sz="2000" i="1" dirty="0">
                <a:solidFill>
                  <a:schemeClr val="tx1"/>
                </a:solidFill>
              </a:rPr>
              <a:t>) aqua al GIF. </a:t>
            </a:r>
            <a:r>
              <a:rPr lang="en-GB" sz="2000" dirty="0">
                <a:solidFill>
                  <a:schemeClr val="tx1"/>
                </a:solidFill>
              </a:rPr>
              <a:t>Available </a:t>
            </a:r>
            <a:r>
              <a:rPr lang="en-GB" sz="2000" dirty="0" err="1">
                <a:solidFill>
                  <a:schemeClr val="tx1"/>
                </a:solidFill>
              </a:rPr>
              <a:t>at:https</a:t>
            </a:r>
            <a:r>
              <a:rPr lang="en-GB" sz="2000" dirty="0">
                <a:solidFill>
                  <a:schemeClr val="tx1"/>
                </a:solidFill>
              </a:rPr>
              <a:t>://giphy.com/al-rbol-10WmmTZho3073W (Accessed 14</a:t>
            </a:r>
            <a:r>
              <a:rPr lang="en-GB" sz="2000" baseline="30000" dirty="0">
                <a:solidFill>
                  <a:schemeClr val="tx1"/>
                </a:solidFill>
              </a:rPr>
              <a:t>TH</a:t>
            </a:r>
            <a:r>
              <a:rPr lang="en-GB" sz="2000" dirty="0">
                <a:solidFill>
                  <a:schemeClr val="tx1"/>
                </a:solidFill>
              </a:rPr>
              <a:t> May ).</a:t>
            </a:r>
          </a:p>
          <a:p>
            <a:r>
              <a:rPr lang="en-GB" sz="2000" dirty="0">
                <a:solidFill>
                  <a:schemeClr val="tx1"/>
                </a:solidFill>
              </a:rPr>
              <a:t>Jacinto, J. (2020) </a:t>
            </a:r>
            <a:r>
              <a:rPr lang="en-GB" sz="2000" i="1" dirty="0">
                <a:solidFill>
                  <a:schemeClr val="tx1"/>
                </a:solidFill>
              </a:rPr>
              <a:t>Sitting.</a:t>
            </a:r>
            <a:r>
              <a:rPr lang="en-GB" sz="2000" dirty="0">
                <a:solidFill>
                  <a:schemeClr val="tx1"/>
                </a:solidFill>
              </a:rPr>
              <a:t> Available at: </a:t>
            </a:r>
            <a:r>
              <a:rPr lang="en-GB" sz="20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https://wallhaven.cc/w/wy3zpq</a:t>
            </a:r>
            <a:r>
              <a:rPr lang="en-GB" sz="2000" dirty="0">
                <a:solidFill>
                  <a:schemeClr val="tx1"/>
                </a:solidFill>
              </a:rPr>
              <a:t> (Accessed 14th May 2021). </a:t>
            </a:r>
          </a:p>
          <a:p>
            <a:r>
              <a:rPr lang="en-GB" sz="2000" dirty="0">
                <a:solidFill>
                  <a:schemeClr val="tx1"/>
                </a:solidFill>
              </a:rPr>
              <a:t>Kelly, K and Oakes- L, R (2021) </a:t>
            </a:r>
            <a:r>
              <a:rPr lang="en-GB" sz="2000" i="1" dirty="0">
                <a:solidFill>
                  <a:schemeClr val="tx1"/>
                </a:solidFill>
              </a:rPr>
              <a:t>Online and Telephone Counselling: A practitioner’s guide</a:t>
            </a:r>
            <a:r>
              <a:rPr lang="en-GB" sz="2000" dirty="0">
                <a:solidFill>
                  <a:schemeClr val="tx1"/>
                </a:solidFill>
              </a:rPr>
              <a:t>. Counselling Tutor. </a:t>
            </a:r>
          </a:p>
          <a:p>
            <a:r>
              <a:rPr lang="en-GB" sz="2000" dirty="0">
                <a:solidFill>
                  <a:schemeClr val="tx1"/>
                </a:solidFill>
              </a:rPr>
              <a:t>Open Learn Create (2017) </a:t>
            </a:r>
            <a:r>
              <a:rPr lang="en-GB" sz="2000" i="1" dirty="0">
                <a:solidFill>
                  <a:schemeClr val="tx1"/>
                </a:solidFill>
              </a:rPr>
              <a:t>Coronavirus primer How to do counselling online: a coronavirus primer. </a:t>
            </a:r>
            <a:r>
              <a:rPr lang="en-GB" sz="2000" dirty="0">
                <a:solidFill>
                  <a:schemeClr val="tx1"/>
                </a:solidFill>
              </a:rPr>
              <a:t>Available at: https//www.open.edu/openlearncreate/course/view.php?id=5039</a:t>
            </a:r>
            <a:r>
              <a:rPr lang="en-GB" sz="2000" i="1" dirty="0">
                <a:solidFill>
                  <a:schemeClr val="tx1"/>
                </a:solidFill>
              </a:rPr>
              <a:t> </a:t>
            </a:r>
            <a:r>
              <a:rPr lang="en-GB" sz="2000" dirty="0">
                <a:solidFill>
                  <a:schemeClr val="tx1"/>
                </a:solidFill>
              </a:rPr>
              <a:t>(Accessed 13/5/21).  </a:t>
            </a:r>
            <a:r>
              <a:rPr lang="en-GB" sz="2000" dirty="0"/>
              <a:t> </a:t>
            </a:r>
            <a:endParaRPr lang="en-GB" sz="2000" dirty="0">
              <a:solidFill>
                <a:schemeClr val="tx1"/>
              </a:solidFill>
            </a:endParaRPr>
          </a:p>
          <a:p>
            <a:r>
              <a:rPr lang="en-GB" sz="2000" dirty="0">
                <a:solidFill>
                  <a:schemeClr val="tx1"/>
                </a:solidFill>
              </a:rPr>
              <a:t>Pinterest (2021) </a:t>
            </a:r>
            <a:r>
              <a:rPr lang="en-GB" sz="2000" i="1" dirty="0">
                <a:solidFill>
                  <a:schemeClr val="tx1"/>
                </a:solidFill>
              </a:rPr>
              <a:t>Fairy Background. </a:t>
            </a:r>
            <a:r>
              <a:rPr lang="en-GB" sz="2000" dirty="0">
                <a:solidFill>
                  <a:schemeClr val="tx1"/>
                </a:solidFill>
              </a:rPr>
              <a:t>Available at: </a:t>
            </a:r>
            <a:r>
              <a:rPr lang="en-GB" sz="20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https://pinterest.co.uk/pin/300474606539381390/</a:t>
            </a:r>
            <a:r>
              <a:rPr lang="en-GB" sz="2000" dirty="0">
                <a:solidFill>
                  <a:schemeClr val="tx1"/>
                </a:solidFill>
              </a:rPr>
              <a:t> (Accessed 14</a:t>
            </a:r>
            <a:r>
              <a:rPr lang="en-GB" sz="2000" baseline="30000" dirty="0">
                <a:solidFill>
                  <a:schemeClr val="tx1"/>
                </a:solidFill>
              </a:rPr>
              <a:t>th</a:t>
            </a:r>
            <a:r>
              <a:rPr lang="en-GB" sz="2000" dirty="0">
                <a:solidFill>
                  <a:schemeClr val="tx1"/>
                </a:solidFill>
              </a:rPr>
              <a:t> May 2021). </a:t>
            </a:r>
          </a:p>
          <a:p>
            <a:r>
              <a:rPr lang="en-GB" sz="2000" dirty="0" err="1">
                <a:solidFill>
                  <a:schemeClr val="tx1"/>
                </a:solidFill>
              </a:rPr>
              <a:t>Pininterest</a:t>
            </a:r>
            <a:r>
              <a:rPr lang="en-GB" sz="2000" dirty="0">
                <a:solidFill>
                  <a:schemeClr val="tx1"/>
                </a:solidFill>
              </a:rPr>
              <a:t> (2021) </a:t>
            </a:r>
            <a:r>
              <a:rPr lang="en-GB" sz="2000" i="1" dirty="0">
                <a:solidFill>
                  <a:schemeClr val="tx1"/>
                </a:solidFill>
              </a:rPr>
              <a:t>Self care. </a:t>
            </a:r>
            <a:r>
              <a:rPr lang="en-GB" sz="2000" dirty="0">
                <a:solidFill>
                  <a:schemeClr val="tx1"/>
                </a:solidFill>
              </a:rPr>
              <a:t>Available at: </a:t>
            </a:r>
            <a:r>
              <a:rPr lang="en-GB" sz="2000" u="sng" dirty="0">
                <a:solidFill>
                  <a:schemeClr val="tx1"/>
                </a:solidFill>
              </a:rPr>
              <a:t>https://</a:t>
            </a:r>
            <a:r>
              <a:rPr lang="en-GB" sz="2000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www.pininterest.co.uk/pin/756182593662039138</a:t>
            </a:r>
            <a:r>
              <a:rPr lang="en-GB" sz="2000" dirty="0">
                <a:solidFill>
                  <a:schemeClr val="tx1"/>
                </a:solidFill>
              </a:rPr>
              <a:t> (Accessed 14th May 2021) </a:t>
            </a:r>
          </a:p>
          <a:p>
            <a:r>
              <a:rPr lang="en-GB" sz="2000" dirty="0">
                <a:solidFill>
                  <a:schemeClr val="tx1"/>
                </a:solidFill>
              </a:rPr>
              <a:t>Self Awareness (2013) Understanding the Johari Window Model- Self Awareness. Available at: </a:t>
            </a:r>
            <a:r>
              <a:rPr lang="en-GB" sz="2000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https://www.selfawareness.org.uk/news/understanding-the-Johari-window-model</a:t>
            </a:r>
            <a:r>
              <a:rPr lang="en-GB" sz="2000" dirty="0">
                <a:solidFill>
                  <a:schemeClr val="tx1"/>
                </a:solidFill>
              </a:rPr>
              <a:t> (Accessed 14th May 2021).</a:t>
            </a:r>
          </a:p>
          <a:p>
            <a:r>
              <a:rPr lang="en-GB" sz="2000" dirty="0">
                <a:solidFill>
                  <a:schemeClr val="tx1"/>
                </a:solidFill>
              </a:rPr>
              <a:t> Tumbler </a:t>
            </a:r>
            <a:r>
              <a:rPr lang="en-GB" sz="2000" i="1" dirty="0">
                <a:solidFill>
                  <a:schemeClr val="tx1"/>
                </a:solidFill>
              </a:rPr>
              <a:t>Little Oil Art. </a:t>
            </a:r>
            <a:r>
              <a:rPr lang="en-GB" sz="2000" dirty="0">
                <a:solidFill>
                  <a:schemeClr val="tx1"/>
                </a:solidFill>
              </a:rPr>
              <a:t>Available at: https://45.media.tumblr.com/64f3629ce7a5351ee86414e44af3c9ea/tumblr_ny5fg9zGlf1sxodsao1_500.gif  (Accessed 14th May 2021).</a:t>
            </a:r>
          </a:p>
          <a:p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dirty="0" err="1">
                <a:solidFill>
                  <a:schemeClr val="tx1"/>
                </a:solidFill>
              </a:rPr>
              <a:t>Wallpapercave</a:t>
            </a:r>
            <a:r>
              <a:rPr lang="en-GB" sz="2000" dirty="0">
                <a:solidFill>
                  <a:schemeClr val="tx1"/>
                </a:solidFill>
              </a:rPr>
              <a:t> (2021) </a:t>
            </a:r>
            <a:r>
              <a:rPr lang="en-GB" sz="2000" i="1" dirty="0">
                <a:solidFill>
                  <a:schemeClr val="tx1"/>
                </a:solidFill>
              </a:rPr>
              <a:t>Forest</a:t>
            </a:r>
            <a:r>
              <a:rPr lang="en-GB" sz="2000" dirty="0">
                <a:solidFill>
                  <a:schemeClr val="tx1"/>
                </a:solidFill>
              </a:rPr>
              <a:t> Available at: </a:t>
            </a:r>
            <a:r>
              <a:rPr lang="en-GB" sz="2000" dirty="0">
                <a:solidFill>
                  <a:schemeClr val="tx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https://wallpapercave.com/wp/bU59bWX.jpg</a:t>
            </a:r>
            <a:r>
              <a:rPr lang="en-GB" sz="2000" dirty="0">
                <a:solidFill>
                  <a:schemeClr val="tx1"/>
                </a:solidFill>
              </a:rPr>
              <a:t> (Accessed 14th May 2021). </a:t>
            </a:r>
          </a:p>
          <a:p>
            <a:endParaRPr lang="en-GB" sz="2200" dirty="0">
              <a:solidFill>
                <a:schemeClr val="tx1"/>
              </a:solidFill>
            </a:endParaRPr>
          </a:p>
          <a:p>
            <a:endParaRPr lang="en-GB" sz="2000" dirty="0">
              <a:solidFill>
                <a:schemeClr val="tx1"/>
              </a:solidFill>
            </a:endParaRPr>
          </a:p>
          <a:p>
            <a:endParaRPr lang="en-GB" sz="2000" dirty="0">
              <a:solidFill>
                <a:schemeClr val="tx1"/>
              </a:solidFill>
            </a:endParaRPr>
          </a:p>
          <a:p>
            <a:endParaRPr lang="en-GB" sz="2000" dirty="0">
              <a:solidFill>
                <a:schemeClr val="tx1"/>
              </a:solidFill>
            </a:endParaRPr>
          </a:p>
          <a:p>
            <a:endParaRPr lang="en-GB" sz="2000" dirty="0">
              <a:solidFill>
                <a:schemeClr val="tx1"/>
              </a:solidFill>
            </a:endParaRPr>
          </a:p>
          <a:p>
            <a:endParaRPr lang="en-GB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17218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tf00001237_wac</Template>
  <TotalTime>11051</TotalTime>
  <Words>639</Words>
  <Application>Microsoft Office PowerPoint</Application>
  <PresentationFormat>Widescreen</PresentationFormat>
  <Paragraphs>69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Century Gothic</vt:lpstr>
      <vt:lpstr>Wingdings 3</vt:lpstr>
      <vt:lpstr>Ion Boardroom</vt:lpstr>
      <vt:lpstr>Personal Development and Professional Profile (ECHC6001)</vt:lpstr>
      <vt:lpstr>PowerPoint Presentation</vt:lpstr>
      <vt:lpstr>  </vt:lpstr>
      <vt:lpstr>PowerPoint Presentation</vt:lpstr>
      <vt:lpstr>PowerPoint Presentation</vt:lpstr>
      <vt:lpstr>PowerPoint Presentation</vt:lpstr>
      <vt:lpstr>PowerPoint Presentation</vt:lpstr>
      <vt:lpstr>Self care </vt:lpstr>
      <vt:lpstr>PowerPoint Presentation</vt:lpstr>
      <vt:lpstr>Questions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Development and Professional Profile (ECHC6001)</dc:title>
  <dc:creator>Susan Anne Meredith (1804911)</dc:creator>
  <cp:lastModifiedBy>Susan Meredith</cp:lastModifiedBy>
  <cp:revision>2</cp:revision>
  <dcterms:created xsi:type="dcterms:W3CDTF">2021-05-08T10:44:43Z</dcterms:created>
  <dcterms:modified xsi:type="dcterms:W3CDTF">2021-05-18T20:47:29Z</dcterms:modified>
</cp:coreProperties>
</file>