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891200" cy="32918400"/>
  <p:notesSz cx="6858000" cy="9144000"/>
  <p:embeddedFontLst>
    <p:embeddedFont>
      <p:font typeface="Canva Sans Bold Italics" panose="020B0604020202020204" charset="0"/>
      <p:regular r:id="rId3"/>
    </p:embeddedFont>
    <p:embeddedFont>
      <p:font typeface="Futura Display" panose="020B0604020202020204" charset="0"/>
      <p:regular r:id="rId4"/>
    </p:embeddedFont>
    <p:embeddedFont>
      <p:font typeface="Telegraf" panose="020B0604020202020204" charset="0"/>
      <p:regular r:id="rId5"/>
    </p:embeddedFont>
    <p:embeddedFont>
      <p:font typeface="Telegraf Bold" panose="020B0604020202020204" charset="0"/>
      <p:regular r:id="rId6"/>
    </p:embeddedFont>
    <p:embeddedFont>
      <p:font typeface="Telegraf Heavy" panose="020B0604020202020204" charset="0"/>
      <p:regular r:id="rId7"/>
    </p:embeddedFont>
    <p:embeddedFont>
      <p:font typeface="Telegraf Medium" panose="020B0604020202020204" charset="0"/>
      <p:regular r:id="rId8"/>
    </p:embeddedFont>
    <p:embeddedFont>
      <p:font typeface="Telegraf Ultra-Bold" panose="020B0604020202020204" charset="0"/>
      <p:regular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20" d="100"/>
          <a:sy n="20" d="100"/>
        </p:scale>
        <p:origin x="492" y="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James" userId="ed355fa40d6b585d" providerId="LiveId" clId="{78AEC1A6-9F76-4C49-B5A1-0C74A6AB4191}"/>
    <pc:docChg chg="custSel modSld">
      <pc:chgData name="Morgan James" userId="ed355fa40d6b585d" providerId="LiveId" clId="{78AEC1A6-9F76-4C49-B5A1-0C74A6AB4191}" dt="2024-11-29T04:28:19.172" v="68" actId="207"/>
      <pc:docMkLst>
        <pc:docMk/>
      </pc:docMkLst>
      <pc:sldChg chg="modSp mod">
        <pc:chgData name="Morgan James" userId="ed355fa40d6b585d" providerId="LiveId" clId="{78AEC1A6-9F76-4C49-B5A1-0C74A6AB4191}" dt="2024-11-29T04:28:19.172" v="68" actId="207"/>
        <pc:sldMkLst>
          <pc:docMk/>
          <pc:sldMk cId="0" sldId="256"/>
        </pc:sldMkLst>
        <pc:spChg chg="mod">
          <ac:chgData name="Morgan James" userId="ed355fa40d6b585d" providerId="LiveId" clId="{78AEC1A6-9F76-4C49-B5A1-0C74A6AB4191}" dt="2024-11-29T04:26:47.610" v="60" actId="14100"/>
          <ac:spMkLst>
            <pc:docMk/>
            <pc:sldMk cId="0" sldId="256"/>
            <ac:spMk id="3" creationId="{00000000-0000-0000-0000-000000000000}"/>
          </ac:spMkLst>
        </pc:spChg>
        <pc:spChg chg="mod">
          <ac:chgData name="Morgan James" userId="ed355fa40d6b585d" providerId="LiveId" clId="{78AEC1A6-9F76-4C49-B5A1-0C74A6AB4191}" dt="2024-11-29T04:23:47.712" v="41" actId="404"/>
          <ac:spMkLst>
            <pc:docMk/>
            <pc:sldMk cId="0" sldId="256"/>
            <ac:spMk id="4" creationId="{00000000-0000-0000-0000-000000000000}"/>
          </ac:spMkLst>
        </pc:spChg>
        <pc:spChg chg="mod">
          <ac:chgData name="Morgan James" userId="ed355fa40d6b585d" providerId="LiveId" clId="{78AEC1A6-9F76-4C49-B5A1-0C74A6AB4191}" dt="2024-11-29T04:24:55.071" v="48" actId="207"/>
          <ac:spMkLst>
            <pc:docMk/>
            <pc:sldMk cId="0" sldId="256"/>
            <ac:spMk id="10" creationId="{00000000-0000-0000-0000-000000000000}"/>
          </ac:spMkLst>
        </pc:spChg>
        <pc:spChg chg="mod">
          <ac:chgData name="Morgan James" userId="ed355fa40d6b585d" providerId="LiveId" clId="{78AEC1A6-9F76-4C49-B5A1-0C74A6AB4191}" dt="2024-11-29T04:26:13.342" v="55" actId="14100"/>
          <ac:spMkLst>
            <pc:docMk/>
            <pc:sldMk cId="0" sldId="256"/>
            <ac:spMk id="12" creationId="{00000000-0000-0000-0000-000000000000}"/>
          </ac:spMkLst>
        </pc:spChg>
        <pc:spChg chg="mod">
          <ac:chgData name="Morgan James" userId="ed355fa40d6b585d" providerId="LiveId" clId="{78AEC1A6-9F76-4C49-B5A1-0C74A6AB4191}" dt="2024-11-29T04:25:55.710" v="51" actId="14100"/>
          <ac:spMkLst>
            <pc:docMk/>
            <pc:sldMk cId="0" sldId="256"/>
            <ac:spMk id="13" creationId="{00000000-0000-0000-0000-000000000000}"/>
          </ac:spMkLst>
        </pc:spChg>
        <pc:spChg chg="mod">
          <ac:chgData name="Morgan James" userId="ed355fa40d6b585d" providerId="LiveId" clId="{78AEC1A6-9F76-4C49-B5A1-0C74A6AB4191}" dt="2024-11-29T04:19:31.857" v="7" actId="33524"/>
          <ac:spMkLst>
            <pc:docMk/>
            <pc:sldMk cId="0" sldId="256"/>
            <ac:spMk id="16" creationId="{00000000-0000-0000-0000-000000000000}"/>
          </ac:spMkLst>
        </pc:spChg>
        <pc:spChg chg="mod">
          <ac:chgData name="Morgan James" userId="ed355fa40d6b585d" providerId="LiveId" clId="{78AEC1A6-9F76-4C49-B5A1-0C74A6AB4191}" dt="2024-11-29T04:27:29.892" v="64" actId="14100"/>
          <ac:spMkLst>
            <pc:docMk/>
            <pc:sldMk cId="0" sldId="256"/>
            <ac:spMk id="18" creationId="{00000000-0000-0000-0000-000000000000}"/>
          </ac:spMkLst>
        </pc:spChg>
        <pc:spChg chg="mod">
          <ac:chgData name="Morgan James" userId="ed355fa40d6b585d" providerId="LiveId" clId="{78AEC1A6-9F76-4C49-B5A1-0C74A6AB4191}" dt="2024-11-29T04:27:02.302" v="61" actId="1076"/>
          <ac:spMkLst>
            <pc:docMk/>
            <pc:sldMk cId="0" sldId="256"/>
            <ac:spMk id="22" creationId="{00000000-0000-0000-0000-000000000000}"/>
          </ac:spMkLst>
        </pc:spChg>
        <pc:spChg chg="mod">
          <ac:chgData name="Morgan James" userId="ed355fa40d6b585d" providerId="LiveId" clId="{78AEC1A6-9F76-4C49-B5A1-0C74A6AB4191}" dt="2024-11-29T04:23:56.674" v="43" actId="1076"/>
          <ac:spMkLst>
            <pc:docMk/>
            <pc:sldMk cId="0" sldId="256"/>
            <ac:spMk id="25" creationId="{00000000-0000-0000-0000-000000000000}"/>
          </ac:spMkLst>
        </pc:spChg>
        <pc:spChg chg="mod">
          <ac:chgData name="Morgan James" userId="ed355fa40d6b585d" providerId="LiveId" clId="{78AEC1A6-9F76-4C49-B5A1-0C74A6AB4191}" dt="2024-11-29T04:27:45.864" v="65" actId="207"/>
          <ac:spMkLst>
            <pc:docMk/>
            <pc:sldMk cId="0" sldId="256"/>
            <ac:spMk id="27" creationId="{00000000-0000-0000-0000-000000000000}"/>
          </ac:spMkLst>
        </pc:spChg>
        <pc:spChg chg="mod">
          <ac:chgData name="Morgan James" userId="ed355fa40d6b585d" providerId="LiveId" clId="{78AEC1A6-9F76-4C49-B5A1-0C74A6AB4191}" dt="2024-11-29T04:28:12.972" v="67" actId="207"/>
          <ac:spMkLst>
            <pc:docMk/>
            <pc:sldMk cId="0" sldId="256"/>
            <ac:spMk id="28" creationId="{00000000-0000-0000-0000-000000000000}"/>
          </ac:spMkLst>
        </pc:spChg>
        <pc:spChg chg="mod">
          <ac:chgData name="Morgan James" userId="ed355fa40d6b585d" providerId="LiveId" clId="{78AEC1A6-9F76-4C49-B5A1-0C74A6AB4191}" dt="2024-11-29T04:28:19.172" v="68" actId="207"/>
          <ac:spMkLst>
            <pc:docMk/>
            <pc:sldMk cId="0" sldId="256"/>
            <ac:spMk id="29" creationId="{00000000-0000-0000-0000-000000000000}"/>
          </ac:spMkLst>
        </pc:spChg>
        <pc:spChg chg="mod">
          <ac:chgData name="Morgan James" userId="ed355fa40d6b585d" providerId="LiveId" clId="{78AEC1A6-9F76-4C49-B5A1-0C74A6AB4191}" dt="2024-11-29T04:27:16.026" v="63" actId="1076"/>
          <ac:spMkLst>
            <pc:docMk/>
            <pc:sldMk cId="0" sldId="256"/>
            <ac:spMk id="34" creationId="{00000000-0000-0000-0000-000000000000}"/>
          </ac:spMkLst>
        </pc:spChg>
        <pc:spChg chg="mod">
          <ac:chgData name="Morgan James" userId="ed355fa40d6b585d" providerId="LiveId" clId="{78AEC1A6-9F76-4C49-B5A1-0C74A6AB4191}" dt="2024-11-29T04:20:46.594" v="17" actId="1076"/>
          <ac:spMkLst>
            <pc:docMk/>
            <pc:sldMk cId="0" sldId="256"/>
            <ac:spMk id="35" creationId="{00000000-0000-0000-0000-000000000000}"/>
          </ac:spMkLst>
        </pc:spChg>
        <pc:spChg chg="mod">
          <ac:chgData name="Morgan James" userId="ed355fa40d6b585d" providerId="LiveId" clId="{78AEC1A6-9F76-4C49-B5A1-0C74A6AB4191}" dt="2024-11-29T04:27:54.776" v="66" actId="14100"/>
          <ac:spMkLst>
            <pc:docMk/>
            <pc:sldMk cId="0" sldId="256"/>
            <ac:spMk id="36" creationId="{00000000-0000-0000-0000-000000000000}"/>
          </ac:spMkLst>
        </pc:spChg>
        <pc:grpChg chg="mod">
          <ac:chgData name="Morgan James" userId="ed355fa40d6b585d" providerId="LiveId" clId="{78AEC1A6-9F76-4C49-B5A1-0C74A6AB4191}" dt="2024-11-29T04:26:40.448" v="58" actId="14100"/>
          <ac:grpSpMkLst>
            <pc:docMk/>
            <pc:sldMk cId="0" sldId="256"/>
            <ac:grpSpMk id="2" creationId="{00000000-0000-0000-0000-000000000000}"/>
          </ac:grpSpMkLst>
        </pc:grpChg>
        <pc:grpChg chg="mod">
          <ac:chgData name="Morgan James" userId="ed355fa40d6b585d" providerId="LiveId" clId="{78AEC1A6-9F76-4C49-B5A1-0C74A6AB4191}" dt="2024-11-29T04:26:03.137" v="52" actId="14100"/>
          <ac:grpSpMkLst>
            <pc:docMk/>
            <pc:sldMk cId="0" sldId="256"/>
            <ac:grpSpMk id="11" creationId="{00000000-0000-0000-0000-000000000000}"/>
          </ac:grpSpMkLst>
        </pc:grpChg>
        <pc:grpChg chg="mod">
          <ac:chgData name="Morgan James" userId="ed355fa40d6b585d" providerId="LiveId" clId="{78AEC1A6-9F76-4C49-B5A1-0C74A6AB4191}" dt="2024-11-29T04:20:28.363" v="13" actId="14100"/>
          <ac:grpSpMkLst>
            <pc:docMk/>
            <pc:sldMk cId="0" sldId="256"/>
            <ac:grpSpMk id="14" creationId="{00000000-0000-0000-0000-000000000000}"/>
          </ac:grpSpMkLst>
        </pc:grpChg>
        <pc:grpChg chg="mod">
          <ac:chgData name="Morgan James" userId="ed355fa40d6b585d" providerId="LiveId" clId="{78AEC1A6-9F76-4C49-B5A1-0C74A6AB4191}" dt="2024-11-29T04:27:10.175" v="62" actId="1076"/>
          <ac:grpSpMkLst>
            <pc:docMk/>
            <pc:sldMk cId="0" sldId="256"/>
            <ac:grpSpMk id="31"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www.istockphoto.com/photos/internet-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6AEEB"/>
        </a:solidFill>
        <a:effectLst/>
      </p:bgPr>
    </p:bg>
    <p:spTree>
      <p:nvGrpSpPr>
        <p:cNvPr id="1" name=""/>
        <p:cNvGrpSpPr/>
        <p:nvPr/>
      </p:nvGrpSpPr>
      <p:grpSpPr>
        <a:xfrm>
          <a:off x="0" y="0"/>
          <a:ext cx="0" cy="0"/>
          <a:chOff x="0" y="0"/>
          <a:chExt cx="0" cy="0"/>
        </a:xfrm>
      </p:grpSpPr>
      <p:grpSp>
        <p:nvGrpSpPr>
          <p:cNvPr id="2" name="Group 2"/>
          <p:cNvGrpSpPr/>
          <p:nvPr/>
        </p:nvGrpSpPr>
        <p:grpSpPr>
          <a:xfrm>
            <a:off x="15814994" y="7796768"/>
            <a:ext cx="12010524" cy="14845033"/>
            <a:chOff x="0" y="-455279"/>
            <a:chExt cx="1070068" cy="1885070"/>
          </a:xfrm>
        </p:grpSpPr>
        <p:sp>
          <p:nvSpPr>
            <p:cNvPr id="3" name="Freeform 3"/>
            <p:cNvSpPr/>
            <p:nvPr/>
          </p:nvSpPr>
          <p:spPr>
            <a:xfrm>
              <a:off x="0" y="-455279"/>
              <a:ext cx="1070068" cy="1885070"/>
            </a:xfrm>
            <a:custGeom>
              <a:avLst/>
              <a:gdLst/>
              <a:ahLst/>
              <a:cxnLst/>
              <a:rect l="l" t="t" r="r" b="b"/>
              <a:pathLst>
                <a:path w="1070068" h="1263231">
                  <a:moveTo>
                    <a:pt x="22561" y="0"/>
                  </a:moveTo>
                  <a:lnTo>
                    <a:pt x="1047507" y="0"/>
                  </a:lnTo>
                  <a:cubicBezTo>
                    <a:pt x="1059967" y="0"/>
                    <a:pt x="1070068" y="10101"/>
                    <a:pt x="1070068" y="22561"/>
                  </a:cubicBezTo>
                  <a:lnTo>
                    <a:pt x="1070068" y="1240670"/>
                  </a:lnTo>
                  <a:cubicBezTo>
                    <a:pt x="1070068" y="1253130"/>
                    <a:pt x="1059967" y="1263231"/>
                    <a:pt x="1047507" y="1263231"/>
                  </a:cubicBezTo>
                  <a:lnTo>
                    <a:pt x="22561" y="1263231"/>
                  </a:lnTo>
                  <a:cubicBezTo>
                    <a:pt x="10101" y="1263231"/>
                    <a:pt x="0" y="1253130"/>
                    <a:pt x="0" y="1240670"/>
                  </a:cubicBezTo>
                  <a:lnTo>
                    <a:pt x="0" y="22561"/>
                  </a:lnTo>
                  <a:cubicBezTo>
                    <a:pt x="0" y="10101"/>
                    <a:pt x="10101" y="0"/>
                    <a:pt x="22561" y="0"/>
                  </a:cubicBezTo>
                  <a:close/>
                </a:path>
              </a:pathLst>
            </a:custGeom>
            <a:solidFill>
              <a:srgbClr val="FFFFFF"/>
            </a:solidFill>
            <a:ln w="66675" cap="rnd">
              <a:solidFill>
                <a:srgbClr val="1F4DBF"/>
              </a:solidFill>
              <a:prstDash val="solid"/>
              <a:round/>
            </a:ln>
          </p:spPr>
          <p:txBody>
            <a:bodyPr/>
            <a:lstStyle/>
            <a:p>
              <a:endParaRPr lang="en-GB" dirty="0"/>
            </a:p>
          </p:txBody>
        </p:sp>
        <p:sp>
          <p:nvSpPr>
            <p:cNvPr id="4" name="TextBox 4"/>
            <p:cNvSpPr txBox="1"/>
            <p:nvPr/>
          </p:nvSpPr>
          <p:spPr>
            <a:xfrm>
              <a:off x="0" y="-161925"/>
              <a:ext cx="1070068" cy="1425156"/>
            </a:xfrm>
            <a:prstGeom prst="rect">
              <a:avLst/>
            </a:prstGeom>
          </p:spPr>
          <p:txBody>
            <a:bodyPr lIns="50800" tIns="50800" rIns="50800" bIns="50800" rtlCol="0" anchor="ctr"/>
            <a:lstStyle/>
            <a:p>
              <a:pPr marL="842021" lvl="1" indent="-421011" algn="ctr">
                <a:lnSpc>
                  <a:spcPts val="5850"/>
                </a:lnSpc>
                <a:buFont typeface="Arial"/>
                <a:buChar char="•"/>
              </a:pPr>
              <a:r>
                <a:rPr lang="en-US" sz="4800" b="1" i="1" u="sng" dirty="0">
                  <a:solidFill>
                    <a:srgbClr val="000000"/>
                  </a:solidFill>
                  <a:ea typeface="Telegraf Bold"/>
                  <a:cs typeface="Telegraf Bold"/>
                  <a:sym typeface="Telegraf Bold"/>
                </a:rPr>
                <a:t>Use Strong Passwords</a:t>
              </a:r>
              <a:r>
                <a:rPr lang="en-US" sz="4800" b="1" i="1" dirty="0">
                  <a:solidFill>
                    <a:srgbClr val="000000"/>
                  </a:solidFill>
                  <a:ea typeface="Telegraf Bold"/>
                  <a:cs typeface="Telegraf Bold"/>
                  <a:sym typeface="Telegraf Bold"/>
                </a:rPr>
                <a:t>- </a:t>
              </a:r>
              <a:r>
                <a:rPr lang="en-US" sz="4800" b="1" i="1" dirty="0">
                  <a:solidFill>
                    <a:srgbClr val="000000"/>
                  </a:solidFill>
                  <a:ea typeface="Telegraf"/>
                  <a:cs typeface="Telegraf"/>
                  <a:sym typeface="Telegraf"/>
                </a:rPr>
                <a:t>Strong Passwords are of the utmost importance as it protects your personal information from Hackers</a:t>
              </a:r>
              <a:r>
                <a:rPr lang="en-US" sz="4800" b="1" i="1" dirty="0">
                  <a:solidFill>
                    <a:srgbClr val="000000"/>
                  </a:solidFill>
                  <a:ea typeface="Telegraf Bold"/>
                  <a:cs typeface="Telegraf Bold"/>
                  <a:sym typeface="Telegraf Bold"/>
                </a:rPr>
                <a:t>.</a:t>
              </a:r>
            </a:p>
            <a:p>
              <a:pPr marL="842021" lvl="1" indent="-421011" algn="ctr">
                <a:lnSpc>
                  <a:spcPts val="5850"/>
                </a:lnSpc>
                <a:buFont typeface="Arial"/>
                <a:buChar char="•"/>
              </a:pPr>
              <a:r>
                <a:rPr lang="en-US" sz="4800" b="1" i="1" u="sng" dirty="0">
                  <a:solidFill>
                    <a:srgbClr val="000000"/>
                  </a:solidFill>
                  <a:ea typeface="Telegraf Bold"/>
                  <a:cs typeface="Telegraf Bold"/>
                  <a:sym typeface="Telegraf Bold"/>
                </a:rPr>
                <a:t>Avoid Phishing scams</a:t>
              </a:r>
              <a:r>
                <a:rPr lang="en-US" sz="4800" b="1" i="1" dirty="0">
                  <a:solidFill>
                    <a:srgbClr val="000000"/>
                  </a:solidFill>
                  <a:ea typeface="Telegraf Bold"/>
                  <a:cs typeface="Telegraf Bold"/>
                  <a:sym typeface="Telegraf Bold"/>
                </a:rPr>
                <a:t>-</a:t>
              </a:r>
              <a:r>
                <a:rPr lang="en-US" sz="4800" b="1" i="1" dirty="0">
                  <a:solidFill>
                    <a:srgbClr val="000000"/>
                  </a:solidFill>
                  <a:ea typeface="Telegraf"/>
                  <a:cs typeface="Telegraf"/>
                  <a:sym typeface="Telegraf"/>
                </a:rPr>
                <a:t> Sensitive information gathered through phishing scams enables cybercriminals to commit identity theft (taking out a drivers' license under your name) These actions can damage your financial status often requiring years to fully resolve.</a:t>
              </a:r>
            </a:p>
            <a:p>
              <a:pPr marL="842021" lvl="1" indent="-421011" algn="ctr">
                <a:lnSpc>
                  <a:spcPts val="5850"/>
                </a:lnSpc>
                <a:buFont typeface="Arial"/>
                <a:buChar char="•"/>
              </a:pPr>
              <a:r>
                <a:rPr lang="en-US" sz="4800" b="1" i="1" u="sng" dirty="0">
                  <a:solidFill>
                    <a:srgbClr val="000000"/>
                  </a:solidFill>
                  <a:ea typeface="Telegraf Bold"/>
                  <a:cs typeface="Telegraf Bold"/>
                  <a:sym typeface="Telegraf Bold"/>
                </a:rPr>
                <a:t>Update software regularly</a:t>
              </a:r>
              <a:r>
                <a:rPr lang="en-US" sz="4800" b="1" i="1" dirty="0">
                  <a:solidFill>
                    <a:srgbClr val="000000"/>
                  </a:solidFill>
                  <a:ea typeface="Telegraf"/>
                  <a:cs typeface="Telegraf"/>
                  <a:sym typeface="Telegraf"/>
                </a:rPr>
                <a:t>- Regular software updates are essential as they protect your computer against emerging threats. They also improve performance, fix bugs keeping your software safe and efficient.</a:t>
              </a:r>
            </a:p>
          </p:txBody>
        </p:sp>
      </p:grpSp>
      <p:grpSp>
        <p:nvGrpSpPr>
          <p:cNvPr id="5" name="Group 5"/>
          <p:cNvGrpSpPr/>
          <p:nvPr/>
        </p:nvGrpSpPr>
        <p:grpSpPr>
          <a:xfrm>
            <a:off x="28588937" y="8821072"/>
            <a:ext cx="12010524" cy="7089301"/>
            <a:chOff x="0" y="0"/>
            <a:chExt cx="1070068" cy="631616"/>
          </a:xfrm>
        </p:grpSpPr>
        <p:sp>
          <p:nvSpPr>
            <p:cNvPr id="6" name="Freeform 6"/>
            <p:cNvSpPr/>
            <p:nvPr/>
          </p:nvSpPr>
          <p:spPr>
            <a:xfrm>
              <a:off x="0" y="0"/>
              <a:ext cx="1070068" cy="631616"/>
            </a:xfrm>
            <a:custGeom>
              <a:avLst/>
              <a:gdLst/>
              <a:ahLst/>
              <a:cxnLst/>
              <a:rect l="l" t="t" r="r" b="b"/>
              <a:pathLst>
                <a:path w="1070068" h="631616">
                  <a:moveTo>
                    <a:pt x="22561" y="0"/>
                  </a:moveTo>
                  <a:lnTo>
                    <a:pt x="1047507" y="0"/>
                  </a:lnTo>
                  <a:cubicBezTo>
                    <a:pt x="1059967" y="0"/>
                    <a:pt x="1070068" y="10101"/>
                    <a:pt x="1070068" y="22561"/>
                  </a:cubicBezTo>
                  <a:lnTo>
                    <a:pt x="1070068" y="609055"/>
                  </a:lnTo>
                  <a:cubicBezTo>
                    <a:pt x="1070068" y="621515"/>
                    <a:pt x="1059967" y="631616"/>
                    <a:pt x="1047507" y="631616"/>
                  </a:cubicBezTo>
                  <a:lnTo>
                    <a:pt x="22561" y="631616"/>
                  </a:lnTo>
                  <a:cubicBezTo>
                    <a:pt x="10101" y="631616"/>
                    <a:pt x="0" y="621515"/>
                    <a:pt x="0" y="609055"/>
                  </a:cubicBezTo>
                  <a:lnTo>
                    <a:pt x="0" y="22561"/>
                  </a:lnTo>
                  <a:cubicBezTo>
                    <a:pt x="0" y="10101"/>
                    <a:pt x="10101" y="0"/>
                    <a:pt x="22561" y="0"/>
                  </a:cubicBezTo>
                  <a:close/>
                </a:path>
              </a:pathLst>
            </a:custGeom>
            <a:solidFill>
              <a:srgbClr val="FFFFFF"/>
            </a:solidFill>
            <a:ln w="66675" cap="rnd">
              <a:solidFill>
                <a:srgbClr val="1F4DBF"/>
              </a:solidFill>
              <a:prstDash val="solid"/>
              <a:round/>
            </a:ln>
          </p:spPr>
        </p:sp>
        <p:sp>
          <p:nvSpPr>
            <p:cNvPr id="7" name="TextBox 7"/>
            <p:cNvSpPr txBox="1"/>
            <p:nvPr/>
          </p:nvSpPr>
          <p:spPr>
            <a:xfrm>
              <a:off x="0" y="-28575"/>
              <a:ext cx="1070068" cy="660191"/>
            </a:xfrm>
            <a:prstGeom prst="rect">
              <a:avLst/>
            </a:prstGeom>
          </p:spPr>
          <p:txBody>
            <a:bodyPr lIns="50800" tIns="50800" rIns="50800" bIns="50800" rtlCol="0" anchor="ctr"/>
            <a:lstStyle/>
            <a:p>
              <a:pPr marL="0" lvl="0" indent="0" algn="ctr">
                <a:lnSpc>
                  <a:spcPts val="1499"/>
                </a:lnSpc>
                <a:spcBef>
                  <a:spcPct val="0"/>
                </a:spcBef>
              </a:pPr>
              <a:endParaRPr/>
            </a:p>
          </p:txBody>
        </p:sp>
      </p:grpSp>
      <p:grpSp>
        <p:nvGrpSpPr>
          <p:cNvPr id="8" name="Group 8"/>
          <p:cNvGrpSpPr/>
          <p:nvPr/>
        </p:nvGrpSpPr>
        <p:grpSpPr>
          <a:xfrm>
            <a:off x="28808012" y="16427538"/>
            <a:ext cx="12010524" cy="8152596"/>
            <a:chOff x="0" y="0"/>
            <a:chExt cx="1070068" cy="726349"/>
          </a:xfrm>
        </p:grpSpPr>
        <p:sp>
          <p:nvSpPr>
            <p:cNvPr id="9" name="Freeform 9"/>
            <p:cNvSpPr/>
            <p:nvPr/>
          </p:nvSpPr>
          <p:spPr>
            <a:xfrm>
              <a:off x="0" y="0"/>
              <a:ext cx="1070068" cy="726349"/>
            </a:xfrm>
            <a:custGeom>
              <a:avLst/>
              <a:gdLst/>
              <a:ahLst/>
              <a:cxnLst/>
              <a:rect l="l" t="t" r="r" b="b"/>
              <a:pathLst>
                <a:path w="1070068" h="726349">
                  <a:moveTo>
                    <a:pt x="22561" y="0"/>
                  </a:moveTo>
                  <a:lnTo>
                    <a:pt x="1047507" y="0"/>
                  </a:lnTo>
                  <a:cubicBezTo>
                    <a:pt x="1059967" y="0"/>
                    <a:pt x="1070068" y="10101"/>
                    <a:pt x="1070068" y="22561"/>
                  </a:cubicBezTo>
                  <a:lnTo>
                    <a:pt x="1070068" y="703788"/>
                  </a:lnTo>
                  <a:cubicBezTo>
                    <a:pt x="1070068" y="716248"/>
                    <a:pt x="1059967" y="726349"/>
                    <a:pt x="1047507" y="726349"/>
                  </a:cubicBezTo>
                  <a:lnTo>
                    <a:pt x="22561" y="726349"/>
                  </a:lnTo>
                  <a:cubicBezTo>
                    <a:pt x="10101" y="726349"/>
                    <a:pt x="0" y="716248"/>
                    <a:pt x="0" y="703788"/>
                  </a:cubicBezTo>
                  <a:lnTo>
                    <a:pt x="0" y="22561"/>
                  </a:lnTo>
                  <a:cubicBezTo>
                    <a:pt x="0" y="10101"/>
                    <a:pt x="10101" y="0"/>
                    <a:pt x="22561" y="0"/>
                  </a:cubicBezTo>
                  <a:close/>
                </a:path>
              </a:pathLst>
            </a:custGeom>
            <a:solidFill>
              <a:srgbClr val="FFFFFF"/>
            </a:solidFill>
            <a:ln w="66675" cap="rnd">
              <a:solidFill>
                <a:srgbClr val="1F4DBF"/>
              </a:solidFill>
              <a:prstDash val="solid"/>
              <a:round/>
            </a:ln>
          </p:spPr>
        </p:sp>
        <p:sp>
          <p:nvSpPr>
            <p:cNvPr id="10" name="TextBox 10"/>
            <p:cNvSpPr txBox="1"/>
            <p:nvPr/>
          </p:nvSpPr>
          <p:spPr>
            <a:xfrm>
              <a:off x="0" y="-180975"/>
              <a:ext cx="1070068" cy="907324"/>
            </a:xfrm>
            <a:prstGeom prst="rect">
              <a:avLst/>
            </a:prstGeom>
          </p:spPr>
          <p:txBody>
            <a:bodyPr lIns="50800" tIns="50800" rIns="50800" bIns="50800" rtlCol="0" anchor="ctr"/>
            <a:lstStyle/>
            <a:p>
              <a:pPr algn="ctr">
                <a:lnSpc>
                  <a:spcPts val="6928"/>
                </a:lnSpc>
              </a:pPr>
              <a:endParaRPr sz="1200" dirty="0"/>
            </a:p>
            <a:p>
              <a:pPr marL="0" lvl="0" indent="0" algn="ctr">
                <a:lnSpc>
                  <a:spcPct val="150000"/>
                </a:lnSpc>
                <a:spcBef>
                  <a:spcPct val="0"/>
                </a:spcBef>
              </a:pPr>
              <a:r>
                <a:rPr lang="en-US" sz="4000" b="1" u="sng" dirty="0">
                  <a:solidFill>
                    <a:srgbClr val="0070C0"/>
                  </a:solidFill>
                  <a:latin typeface="Arial" panose="020B0604020202020204" pitchFamily="34" charset="0"/>
                  <a:ea typeface="Telegraf Ultra-Bold"/>
                  <a:cs typeface="Arial" panose="020B0604020202020204" pitchFamily="34" charset="0"/>
                  <a:sym typeface="Telegraf Ultra-Bold"/>
                </a:rPr>
                <a:t>I believe that I have strengthened my knowledge on Digital Safety and now have a solid understanding of the topic. However, as the generation progresses and technology progresses </a:t>
              </a:r>
              <a:r>
                <a:rPr lang="en-US" sz="4000" b="1" u="sng" dirty="0" err="1">
                  <a:solidFill>
                    <a:srgbClr val="0070C0"/>
                  </a:solidFill>
                  <a:latin typeface="Arial" panose="020B0604020202020204" pitchFamily="34" charset="0"/>
                  <a:ea typeface="Telegraf Ultra-Bold"/>
                  <a:cs typeface="Arial" panose="020B0604020202020204" pitchFamily="34" charset="0"/>
                  <a:sym typeface="Telegraf Ultra-Bold"/>
                </a:rPr>
                <a:t>i</a:t>
              </a:r>
              <a:r>
                <a:rPr lang="en-US" sz="4000" b="1" u="sng" dirty="0">
                  <a:solidFill>
                    <a:srgbClr val="0070C0"/>
                  </a:solidFill>
                  <a:latin typeface="Arial" panose="020B0604020202020204" pitchFamily="34" charset="0"/>
                  <a:ea typeface="Telegraf Ultra-Bold"/>
                  <a:cs typeface="Arial" panose="020B0604020202020204" pitchFamily="34" charset="0"/>
                  <a:sym typeface="Telegraf Ultra-Bold"/>
                </a:rPr>
                <a:t> believe there is a lot more I can learn and develop my knowledge.</a:t>
              </a:r>
            </a:p>
          </p:txBody>
        </p:sp>
      </p:grpSp>
      <p:grpSp>
        <p:nvGrpSpPr>
          <p:cNvPr id="11" name="Group 11"/>
          <p:cNvGrpSpPr/>
          <p:nvPr/>
        </p:nvGrpSpPr>
        <p:grpSpPr>
          <a:xfrm>
            <a:off x="28588937" y="24580134"/>
            <a:ext cx="13646024" cy="6749818"/>
            <a:chOff x="0" y="-1466629"/>
            <a:chExt cx="1215782" cy="2142601"/>
          </a:xfrm>
        </p:grpSpPr>
        <p:sp>
          <p:nvSpPr>
            <p:cNvPr id="12" name="Freeform 12"/>
            <p:cNvSpPr/>
            <p:nvPr/>
          </p:nvSpPr>
          <p:spPr>
            <a:xfrm>
              <a:off x="0" y="-1350223"/>
              <a:ext cx="1215782" cy="1839492"/>
            </a:xfrm>
            <a:custGeom>
              <a:avLst/>
              <a:gdLst/>
              <a:ahLst/>
              <a:cxnLst/>
              <a:rect l="l" t="t" r="r" b="b"/>
              <a:pathLst>
                <a:path w="1215782" h="489269">
                  <a:moveTo>
                    <a:pt x="19857" y="0"/>
                  </a:moveTo>
                  <a:lnTo>
                    <a:pt x="1195925" y="0"/>
                  </a:lnTo>
                  <a:cubicBezTo>
                    <a:pt x="1206892" y="0"/>
                    <a:pt x="1215782" y="8890"/>
                    <a:pt x="1215782" y="19857"/>
                  </a:cubicBezTo>
                  <a:lnTo>
                    <a:pt x="1215782" y="469412"/>
                  </a:lnTo>
                  <a:cubicBezTo>
                    <a:pt x="1215782" y="480379"/>
                    <a:pt x="1206892" y="489269"/>
                    <a:pt x="1195925" y="489269"/>
                  </a:cubicBezTo>
                  <a:lnTo>
                    <a:pt x="19857" y="489269"/>
                  </a:lnTo>
                  <a:cubicBezTo>
                    <a:pt x="8890" y="489269"/>
                    <a:pt x="0" y="480379"/>
                    <a:pt x="0" y="469412"/>
                  </a:cubicBezTo>
                  <a:lnTo>
                    <a:pt x="0" y="19857"/>
                  </a:lnTo>
                  <a:cubicBezTo>
                    <a:pt x="0" y="8890"/>
                    <a:pt x="8890" y="0"/>
                    <a:pt x="19857" y="0"/>
                  </a:cubicBezTo>
                  <a:close/>
                </a:path>
              </a:pathLst>
            </a:custGeom>
            <a:solidFill>
              <a:srgbClr val="FFFFFF"/>
            </a:solidFill>
            <a:ln w="66675" cap="rnd">
              <a:solidFill>
                <a:srgbClr val="1F4DBF"/>
              </a:solidFill>
              <a:prstDash val="solid"/>
              <a:round/>
            </a:ln>
          </p:spPr>
          <p:txBody>
            <a:bodyPr/>
            <a:lstStyle/>
            <a:p>
              <a:endParaRPr lang="en-GB" dirty="0"/>
            </a:p>
          </p:txBody>
        </p:sp>
        <p:sp>
          <p:nvSpPr>
            <p:cNvPr id="13" name="TextBox 13"/>
            <p:cNvSpPr txBox="1"/>
            <p:nvPr/>
          </p:nvSpPr>
          <p:spPr>
            <a:xfrm>
              <a:off x="0" y="-1466629"/>
              <a:ext cx="1215782" cy="2142601"/>
            </a:xfrm>
            <a:prstGeom prst="rect">
              <a:avLst/>
            </a:prstGeom>
          </p:spPr>
          <p:txBody>
            <a:bodyPr lIns="50800" tIns="50800" rIns="50800" bIns="50800" rtlCol="0" anchor="ctr"/>
            <a:lstStyle/>
            <a:p>
              <a:pPr marL="798842" lvl="1" indent="-399421" algn="ctr">
                <a:lnSpc>
                  <a:spcPts val="5550"/>
                </a:lnSpc>
                <a:buFont typeface="Arial"/>
                <a:buChar char="•"/>
              </a:pPr>
              <a:r>
                <a:rPr lang="en-US" sz="2800" b="1" dirty="0">
                  <a:solidFill>
                    <a:srgbClr val="000000"/>
                  </a:solidFill>
                  <a:latin typeface="Telegraf Bold"/>
                  <a:ea typeface="Telegraf Bold"/>
                  <a:cs typeface="Telegraf Bold"/>
                  <a:sym typeface="Telegraf Bold"/>
                </a:rPr>
                <a:t>https://www.dailymail.co.uk/femail/article-13838823/barclays-advert-scammer-scary-seven-years-chilled-katharine-bennett-fox.html</a:t>
              </a:r>
            </a:p>
            <a:p>
              <a:pPr marL="798842" lvl="1" indent="-399421" algn="ctr">
                <a:lnSpc>
                  <a:spcPts val="5550"/>
                </a:lnSpc>
                <a:buFont typeface="Arial"/>
                <a:buChar char="•"/>
              </a:pPr>
              <a:r>
                <a:rPr lang="en-US" sz="2800" b="1" dirty="0">
                  <a:solidFill>
                    <a:srgbClr val="000000"/>
                  </a:solidFill>
                  <a:latin typeface="Telegraf Bold"/>
                  <a:ea typeface="Telegraf Bold"/>
                  <a:cs typeface="Telegraf Bold"/>
                  <a:sym typeface="Telegraf Bold"/>
                </a:rPr>
                <a:t>https://check.getsafeonline.org/</a:t>
              </a:r>
            </a:p>
            <a:p>
              <a:pPr marL="798842" lvl="1" indent="-399421" algn="ctr">
                <a:lnSpc>
                  <a:spcPts val="5550"/>
                </a:lnSpc>
                <a:buFont typeface="Arial"/>
                <a:buChar char="•"/>
              </a:pPr>
              <a:r>
                <a:rPr lang="en-US" sz="2800" b="1" dirty="0">
                  <a:solidFill>
                    <a:srgbClr val="000000"/>
                  </a:solidFill>
                  <a:latin typeface="Telegraf Bold"/>
                  <a:ea typeface="Telegraf Bold"/>
                  <a:cs typeface="Telegraf Bold"/>
                  <a:sym typeface="Telegraf Bold"/>
                </a:rPr>
                <a:t>https://www.istockphoto.com/photos/internet-safety</a:t>
              </a:r>
            </a:p>
          </p:txBody>
        </p:sp>
      </p:grpSp>
      <p:grpSp>
        <p:nvGrpSpPr>
          <p:cNvPr id="14" name="Group 14"/>
          <p:cNvGrpSpPr/>
          <p:nvPr/>
        </p:nvGrpSpPr>
        <p:grpSpPr>
          <a:xfrm>
            <a:off x="1565222" y="8821072"/>
            <a:ext cx="12897702" cy="8819028"/>
            <a:chOff x="0" y="0"/>
            <a:chExt cx="1015470" cy="801664"/>
          </a:xfrm>
        </p:grpSpPr>
        <p:sp>
          <p:nvSpPr>
            <p:cNvPr id="15" name="Freeform 15"/>
            <p:cNvSpPr/>
            <p:nvPr/>
          </p:nvSpPr>
          <p:spPr>
            <a:xfrm>
              <a:off x="0" y="0"/>
              <a:ext cx="1015470" cy="801664"/>
            </a:xfrm>
            <a:custGeom>
              <a:avLst/>
              <a:gdLst/>
              <a:ahLst/>
              <a:cxnLst/>
              <a:rect l="l" t="t" r="r" b="b"/>
              <a:pathLst>
                <a:path w="1015470" h="801664">
                  <a:moveTo>
                    <a:pt x="24256" y="0"/>
                  </a:moveTo>
                  <a:lnTo>
                    <a:pt x="991214" y="0"/>
                  </a:lnTo>
                  <a:cubicBezTo>
                    <a:pt x="1004610" y="0"/>
                    <a:pt x="1015470" y="10860"/>
                    <a:pt x="1015470" y="24256"/>
                  </a:cubicBezTo>
                  <a:lnTo>
                    <a:pt x="1015470" y="777408"/>
                  </a:lnTo>
                  <a:cubicBezTo>
                    <a:pt x="1015470" y="790804"/>
                    <a:pt x="1004610" y="801664"/>
                    <a:pt x="991214" y="801664"/>
                  </a:cubicBezTo>
                  <a:lnTo>
                    <a:pt x="24256" y="801664"/>
                  </a:lnTo>
                  <a:cubicBezTo>
                    <a:pt x="10860" y="801664"/>
                    <a:pt x="0" y="790804"/>
                    <a:pt x="0" y="777408"/>
                  </a:cubicBezTo>
                  <a:lnTo>
                    <a:pt x="0" y="24256"/>
                  </a:lnTo>
                  <a:cubicBezTo>
                    <a:pt x="0" y="10860"/>
                    <a:pt x="10860" y="0"/>
                    <a:pt x="24256" y="0"/>
                  </a:cubicBezTo>
                  <a:close/>
                </a:path>
              </a:pathLst>
            </a:custGeom>
            <a:solidFill>
              <a:srgbClr val="FFFFFF"/>
            </a:solidFill>
            <a:ln w="66675" cap="rnd">
              <a:solidFill>
                <a:srgbClr val="1F4DBF"/>
              </a:solidFill>
              <a:prstDash val="solid"/>
              <a:round/>
            </a:ln>
          </p:spPr>
        </p:sp>
        <p:sp>
          <p:nvSpPr>
            <p:cNvPr id="16" name="TextBox 16"/>
            <p:cNvSpPr txBox="1"/>
            <p:nvPr/>
          </p:nvSpPr>
          <p:spPr>
            <a:xfrm>
              <a:off x="0" y="-180975"/>
              <a:ext cx="1015470" cy="982639"/>
            </a:xfrm>
            <a:prstGeom prst="rect">
              <a:avLst/>
            </a:prstGeom>
          </p:spPr>
          <p:txBody>
            <a:bodyPr lIns="50800" tIns="50800" rIns="50800" bIns="50800" rtlCol="0" anchor="ctr"/>
            <a:lstStyle/>
            <a:p>
              <a:pPr marL="0" lvl="0" indent="0" algn="ctr">
                <a:lnSpc>
                  <a:spcPts val="6300"/>
                </a:lnSpc>
                <a:spcBef>
                  <a:spcPct val="0"/>
                </a:spcBef>
              </a:pPr>
              <a:r>
                <a:rPr lang="en-US" sz="4200" b="1" dirty="0">
                  <a:solidFill>
                    <a:srgbClr val="000000"/>
                  </a:solidFill>
                  <a:latin typeface="Telegraf Bold"/>
                  <a:ea typeface="Telegraf Bold"/>
                  <a:cs typeface="Telegraf Bold"/>
                  <a:sym typeface="Telegraf Bold"/>
                </a:rPr>
                <a:t>Digital Safety involves protecting personal information, devices and belongings  from cyber attacks. In today's society internet plays a crucial role in everyday life e.g. communication, work and entertainment</a:t>
              </a:r>
            </a:p>
          </p:txBody>
        </p:sp>
      </p:grpSp>
      <p:sp>
        <p:nvSpPr>
          <p:cNvPr id="17" name="TextBox 17"/>
          <p:cNvSpPr txBox="1"/>
          <p:nvPr/>
        </p:nvSpPr>
        <p:spPr>
          <a:xfrm>
            <a:off x="30293857" y="25437384"/>
            <a:ext cx="10236184" cy="828675"/>
          </a:xfrm>
          <a:prstGeom prst="rect">
            <a:avLst/>
          </a:prstGeom>
        </p:spPr>
        <p:txBody>
          <a:bodyPr lIns="0" tIns="0" rIns="0" bIns="0" rtlCol="0" anchor="t">
            <a:spAutoFit/>
          </a:bodyPr>
          <a:lstStyle/>
          <a:p>
            <a:pPr algn="ctr">
              <a:lnSpc>
                <a:spcPts val="6120"/>
              </a:lnSpc>
            </a:pPr>
            <a:r>
              <a:rPr lang="en-US" sz="5100" b="1" u="sng" dirty="0">
                <a:solidFill>
                  <a:srgbClr val="0097B2"/>
                </a:solidFill>
                <a:latin typeface="Telegraf Ultra-Bold"/>
                <a:ea typeface="Telegraf Ultra-Bold"/>
                <a:cs typeface="Telegraf Ultra-Bold"/>
                <a:sym typeface="Telegraf Ultra-Bold"/>
              </a:rPr>
              <a:t>References</a:t>
            </a:r>
          </a:p>
        </p:txBody>
      </p:sp>
      <p:sp>
        <p:nvSpPr>
          <p:cNvPr id="18" name="Freeform 18"/>
          <p:cNvSpPr/>
          <p:nvPr/>
        </p:nvSpPr>
        <p:spPr>
          <a:xfrm>
            <a:off x="15814994" y="22894799"/>
            <a:ext cx="11691260" cy="8435155"/>
          </a:xfrm>
          <a:custGeom>
            <a:avLst/>
            <a:gdLst/>
            <a:ahLst/>
            <a:cxnLst/>
            <a:rect l="l" t="t" r="r" b="b"/>
            <a:pathLst>
              <a:path w="11121308" h="7920655">
                <a:moveTo>
                  <a:pt x="0" y="0"/>
                </a:moveTo>
                <a:lnTo>
                  <a:pt x="11121308" y="0"/>
                </a:lnTo>
                <a:lnTo>
                  <a:pt x="11121308" y="7920654"/>
                </a:lnTo>
                <a:lnTo>
                  <a:pt x="0" y="7920654"/>
                </a:lnTo>
                <a:lnTo>
                  <a:pt x="0" y="0"/>
                </a:lnTo>
                <a:close/>
              </a:path>
            </a:pathLst>
          </a:custGeom>
          <a:blipFill>
            <a:blip r:embed="rId2"/>
            <a:stretch>
              <a:fillRect l="-11217" r="-11217"/>
            </a:stretch>
          </a:blipFill>
        </p:spPr>
      </p:sp>
      <p:sp>
        <p:nvSpPr>
          <p:cNvPr id="19" name="Freeform 19"/>
          <p:cNvSpPr/>
          <p:nvPr/>
        </p:nvSpPr>
        <p:spPr>
          <a:xfrm>
            <a:off x="467643" y="866742"/>
            <a:ext cx="10541150" cy="4925380"/>
          </a:xfrm>
          <a:custGeom>
            <a:avLst/>
            <a:gdLst/>
            <a:ahLst/>
            <a:cxnLst/>
            <a:rect l="l" t="t" r="r" b="b"/>
            <a:pathLst>
              <a:path w="10541150" h="4925380">
                <a:moveTo>
                  <a:pt x="0" y="0"/>
                </a:moveTo>
                <a:lnTo>
                  <a:pt x="10541149" y="0"/>
                </a:lnTo>
                <a:lnTo>
                  <a:pt x="10541149" y="4925380"/>
                </a:lnTo>
                <a:lnTo>
                  <a:pt x="0" y="4925380"/>
                </a:lnTo>
                <a:lnTo>
                  <a:pt x="0" y="0"/>
                </a:lnTo>
                <a:close/>
              </a:path>
            </a:pathLst>
          </a:custGeom>
          <a:blipFill>
            <a:blip r:embed="rId3"/>
            <a:stretch>
              <a:fillRect t="-10192" b="-10192"/>
            </a:stretch>
          </a:blipFill>
        </p:spPr>
      </p:sp>
      <p:sp>
        <p:nvSpPr>
          <p:cNvPr id="20" name="TextBox 20"/>
          <p:cNvSpPr txBox="1"/>
          <p:nvPr/>
        </p:nvSpPr>
        <p:spPr>
          <a:xfrm>
            <a:off x="8151647" y="5734972"/>
            <a:ext cx="28474976" cy="781050"/>
          </a:xfrm>
          <a:prstGeom prst="rect">
            <a:avLst/>
          </a:prstGeom>
        </p:spPr>
        <p:txBody>
          <a:bodyPr lIns="0" tIns="0" rIns="0" bIns="0" rtlCol="0" anchor="t">
            <a:spAutoFit/>
          </a:bodyPr>
          <a:lstStyle/>
          <a:p>
            <a:pPr algn="ctr">
              <a:lnSpc>
                <a:spcPts val="5760"/>
              </a:lnSpc>
            </a:pPr>
            <a:r>
              <a:rPr lang="en-US" sz="4800" b="1" spc="480">
                <a:solidFill>
                  <a:srgbClr val="FFFFFF"/>
                </a:solidFill>
                <a:latin typeface="Telegraf Medium"/>
                <a:ea typeface="Telegraf Medium"/>
                <a:cs typeface="Telegraf Medium"/>
                <a:sym typeface="Telegraf Medium"/>
              </a:rPr>
              <a:t>HOW TO STAY SAFE ONLINE!</a:t>
            </a:r>
          </a:p>
        </p:txBody>
      </p:sp>
      <p:sp>
        <p:nvSpPr>
          <p:cNvPr id="21" name="TextBox 21"/>
          <p:cNvSpPr txBox="1"/>
          <p:nvPr/>
        </p:nvSpPr>
        <p:spPr>
          <a:xfrm>
            <a:off x="9654967" y="3129915"/>
            <a:ext cx="26971656" cy="1814482"/>
          </a:xfrm>
          <a:prstGeom prst="rect">
            <a:avLst/>
          </a:prstGeom>
        </p:spPr>
        <p:txBody>
          <a:bodyPr lIns="0" tIns="0" rIns="0" bIns="0" rtlCol="0" anchor="t">
            <a:spAutoFit/>
          </a:bodyPr>
          <a:lstStyle/>
          <a:p>
            <a:pPr marL="0" lvl="0" indent="0" algn="ctr">
              <a:lnSpc>
                <a:spcPts val="13554"/>
              </a:lnSpc>
              <a:spcBef>
                <a:spcPct val="0"/>
              </a:spcBef>
            </a:pPr>
            <a:r>
              <a:rPr lang="en-US" sz="10843" b="1">
                <a:solidFill>
                  <a:srgbClr val="FFFFFF"/>
                </a:solidFill>
                <a:latin typeface="Telegraf Heavy"/>
                <a:ea typeface="Telegraf Heavy"/>
                <a:cs typeface="Telegraf Heavy"/>
                <a:sym typeface="Telegraf Heavy"/>
              </a:rPr>
              <a:t>Basic Digital Safety</a:t>
            </a:r>
          </a:p>
        </p:txBody>
      </p:sp>
      <p:sp>
        <p:nvSpPr>
          <p:cNvPr id="22" name="TextBox 22"/>
          <p:cNvSpPr txBox="1"/>
          <p:nvPr/>
        </p:nvSpPr>
        <p:spPr>
          <a:xfrm>
            <a:off x="1343149" y="9336252"/>
            <a:ext cx="12925363" cy="742950"/>
          </a:xfrm>
          <a:prstGeom prst="rect">
            <a:avLst/>
          </a:prstGeom>
        </p:spPr>
        <p:txBody>
          <a:bodyPr lIns="0" tIns="0" rIns="0" bIns="0" rtlCol="0" anchor="t">
            <a:spAutoFit/>
          </a:bodyPr>
          <a:lstStyle/>
          <a:p>
            <a:pPr algn="ctr">
              <a:lnSpc>
                <a:spcPts val="5542"/>
              </a:lnSpc>
            </a:pPr>
            <a:r>
              <a:rPr lang="en-US" sz="4618" b="1" u="sng" dirty="0">
                <a:solidFill>
                  <a:srgbClr val="0097B2"/>
                </a:solidFill>
                <a:latin typeface="Telegraf Ultra-Bold"/>
                <a:ea typeface="Telegraf Ultra-Bold"/>
                <a:cs typeface="Telegraf Ultra-Bold"/>
                <a:sym typeface="Telegraf Ultra-Bold"/>
              </a:rPr>
              <a:t>Introduction</a:t>
            </a:r>
          </a:p>
        </p:txBody>
      </p:sp>
      <p:sp>
        <p:nvSpPr>
          <p:cNvPr id="23" name="TextBox 23"/>
          <p:cNvSpPr txBox="1"/>
          <p:nvPr/>
        </p:nvSpPr>
        <p:spPr>
          <a:xfrm>
            <a:off x="29477251" y="8978234"/>
            <a:ext cx="10236184" cy="876300"/>
          </a:xfrm>
          <a:prstGeom prst="rect">
            <a:avLst/>
          </a:prstGeom>
        </p:spPr>
        <p:txBody>
          <a:bodyPr lIns="0" tIns="0" rIns="0" bIns="0" rtlCol="0" anchor="t">
            <a:spAutoFit/>
          </a:bodyPr>
          <a:lstStyle/>
          <a:p>
            <a:pPr algn="ctr">
              <a:lnSpc>
                <a:spcPts val="6479"/>
              </a:lnSpc>
            </a:pPr>
            <a:r>
              <a:rPr lang="en-US" sz="5399" b="1" u="sng">
                <a:solidFill>
                  <a:srgbClr val="0097B2"/>
                </a:solidFill>
                <a:latin typeface="Telegraf Ultra-Bold"/>
                <a:ea typeface="Telegraf Ultra-Bold"/>
                <a:cs typeface="Telegraf Ultra-Bold"/>
                <a:sym typeface="Telegraf Ultra-Bold"/>
              </a:rPr>
              <a:t>Reflection on Digital Safety </a:t>
            </a:r>
          </a:p>
        </p:txBody>
      </p:sp>
      <p:sp>
        <p:nvSpPr>
          <p:cNvPr id="24" name="TextBox 24"/>
          <p:cNvSpPr txBox="1"/>
          <p:nvPr/>
        </p:nvSpPr>
        <p:spPr>
          <a:xfrm>
            <a:off x="29699221" y="16763800"/>
            <a:ext cx="10236184" cy="876300"/>
          </a:xfrm>
          <a:prstGeom prst="rect">
            <a:avLst/>
          </a:prstGeom>
        </p:spPr>
        <p:txBody>
          <a:bodyPr lIns="0" tIns="0" rIns="0" bIns="0" rtlCol="0" anchor="t">
            <a:spAutoFit/>
          </a:bodyPr>
          <a:lstStyle/>
          <a:p>
            <a:pPr algn="ctr">
              <a:lnSpc>
                <a:spcPts val="6479"/>
              </a:lnSpc>
            </a:pPr>
            <a:r>
              <a:rPr lang="en-US" sz="5399" b="1" u="sng" dirty="0">
                <a:solidFill>
                  <a:srgbClr val="0097B2"/>
                </a:solidFill>
                <a:latin typeface="Telegraf Ultra-Bold"/>
                <a:ea typeface="Telegraf Ultra-Bold"/>
                <a:cs typeface="Telegraf Ultra-Bold"/>
                <a:sym typeface="Telegraf Ultra-Bold"/>
              </a:rPr>
              <a:t>Conclusion</a:t>
            </a:r>
          </a:p>
        </p:txBody>
      </p:sp>
      <p:sp>
        <p:nvSpPr>
          <p:cNvPr id="25" name="TextBox 25"/>
          <p:cNvSpPr txBox="1"/>
          <p:nvPr/>
        </p:nvSpPr>
        <p:spPr>
          <a:xfrm>
            <a:off x="16432653" y="8272913"/>
            <a:ext cx="11073601" cy="705321"/>
          </a:xfrm>
          <a:prstGeom prst="rect">
            <a:avLst/>
          </a:prstGeom>
        </p:spPr>
        <p:txBody>
          <a:bodyPr wrap="square" lIns="0" tIns="0" rIns="0" bIns="0" rtlCol="0" anchor="t">
            <a:spAutoFit/>
          </a:bodyPr>
          <a:lstStyle/>
          <a:p>
            <a:pPr algn="ctr">
              <a:lnSpc>
                <a:spcPts val="5520"/>
              </a:lnSpc>
            </a:pPr>
            <a:r>
              <a:rPr lang="en-US" sz="4600" b="1" u="sng" dirty="0">
                <a:solidFill>
                  <a:srgbClr val="0097B2"/>
                </a:solidFill>
                <a:latin typeface="Telegraf Ultra-Bold"/>
                <a:ea typeface="Telegraf Ultra-Bold"/>
                <a:cs typeface="Telegraf Ultra-Bold"/>
                <a:sym typeface="Telegraf Ultra-Bold"/>
              </a:rPr>
              <a:t>Key ways for staying safe online </a:t>
            </a:r>
          </a:p>
        </p:txBody>
      </p:sp>
      <p:sp>
        <p:nvSpPr>
          <p:cNvPr id="26" name="TextBox 26"/>
          <p:cNvSpPr txBox="1"/>
          <p:nvPr/>
        </p:nvSpPr>
        <p:spPr>
          <a:xfrm>
            <a:off x="29101768" y="10401776"/>
            <a:ext cx="11177011" cy="5123617"/>
          </a:xfrm>
          <a:prstGeom prst="rect">
            <a:avLst/>
          </a:prstGeom>
        </p:spPr>
        <p:txBody>
          <a:bodyPr lIns="0" tIns="0" rIns="0" bIns="0" rtlCol="0" anchor="t">
            <a:spAutoFit/>
          </a:bodyPr>
          <a:lstStyle/>
          <a:p>
            <a:pPr algn="l">
              <a:lnSpc>
                <a:spcPts val="5808"/>
              </a:lnSpc>
            </a:pPr>
            <a:r>
              <a:rPr lang="en-US" sz="4149" b="1" spc="41">
                <a:solidFill>
                  <a:srgbClr val="00BF63"/>
                </a:solidFill>
                <a:latin typeface="Telegraf Bold"/>
                <a:ea typeface="Telegraf Bold"/>
                <a:cs typeface="Telegraf Bold"/>
                <a:sym typeface="Telegraf Bold"/>
              </a:rPr>
              <a:t>In the early stages of adulthood, my  perception of Digital safety has broadened compared to when i was first introduced to the topic as a child. Till this day, I still apply the fundamental steps needed to be safe online and protect my information.</a:t>
            </a:r>
          </a:p>
        </p:txBody>
      </p:sp>
      <p:sp>
        <p:nvSpPr>
          <p:cNvPr id="27" name="TextBox 27"/>
          <p:cNvSpPr txBox="1"/>
          <p:nvPr/>
        </p:nvSpPr>
        <p:spPr>
          <a:xfrm>
            <a:off x="15712584" y="31282328"/>
            <a:ext cx="12466032" cy="1190625"/>
          </a:xfrm>
          <a:prstGeom prst="rect">
            <a:avLst/>
          </a:prstGeom>
        </p:spPr>
        <p:txBody>
          <a:bodyPr lIns="0" tIns="0" rIns="0" bIns="0" rtlCol="0" anchor="t">
            <a:spAutoFit/>
          </a:bodyPr>
          <a:lstStyle/>
          <a:p>
            <a:pPr algn="ctr">
              <a:lnSpc>
                <a:spcPts val="4560"/>
              </a:lnSpc>
              <a:spcBef>
                <a:spcPct val="0"/>
              </a:spcBef>
            </a:pPr>
            <a:r>
              <a:rPr lang="en-US" sz="3800" b="1" u="sng" dirty="0">
                <a:solidFill>
                  <a:srgbClr val="FFFF00"/>
                </a:solidFill>
                <a:latin typeface="Telegraf Ultra-Bold"/>
                <a:ea typeface="Telegraf Ultra-Bold"/>
                <a:cs typeface="Telegraf Ultra-Bold"/>
                <a:sym typeface="Telegraf Ultra-Bold"/>
                <a:hlinkClick r:id="rId4" tooltip="https://www.istockphoto.com/photos/internet-safety">
                  <a:extLst>
                    <a:ext uri="{A12FA001-AC4F-418D-AE19-62706E023703}">
                      <ahyp:hlinkClr xmlns:ahyp="http://schemas.microsoft.com/office/drawing/2018/hyperlinkcolor" val="tx"/>
                    </a:ext>
                  </a:extLst>
                </a:hlinkClick>
              </a:rPr>
              <a:t>https://www.istockphoto.com/photos/internet-safety </a:t>
            </a:r>
          </a:p>
        </p:txBody>
      </p:sp>
      <p:sp>
        <p:nvSpPr>
          <p:cNvPr id="28" name="TextBox 28"/>
          <p:cNvSpPr txBox="1"/>
          <p:nvPr/>
        </p:nvSpPr>
        <p:spPr>
          <a:xfrm>
            <a:off x="17271043" y="6769022"/>
            <a:ext cx="11317894" cy="774748"/>
          </a:xfrm>
          <a:prstGeom prst="rect">
            <a:avLst/>
          </a:prstGeom>
        </p:spPr>
        <p:txBody>
          <a:bodyPr lIns="0" tIns="0" rIns="0" bIns="0" rtlCol="0" anchor="t">
            <a:spAutoFit/>
          </a:bodyPr>
          <a:lstStyle/>
          <a:p>
            <a:pPr algn="ctr">
              <a:lnSpc>
                <a:spcPts val="6367"/>
              </a:lnSpc>
            </a:pPr>
            <a:r>
              <a:rPr lang="en-US" sz="4548" b="1" i="1" dirty="0">
                <a:solidFill>
                  <a:srgbClr val="FFFF00"/>
                </a:solidFill>
                <a:latin typeface="Canva Sans Bold Italics"/>
                <a:ea typeface="Canva Sans Bold Italics"/>
                <a:cs typeface="Canva Sans Bold Italics"/>
                <a:sym typeface="Canva Sans Bold Italics"/>
              </a:rPr>
              <a:t>Morgan James Philbert, 2416184</a:t>
            </a:r>
          </a:p>
        </p:txBody>
      </p:sp>
      <p:sp>
        <p:nvSpPr>
          <p:cNvPr id="29" name="TextBox 29"/>
          <p:cNvSpPr txBox="1"/>
          <p:nvPr/>
        </p:nvSpPr>
        <p:spPr>
          <a:xfrm>
            <a:off x="467643" y="6265804"/>
            <a:ext cx="11439379" cy="1724025"/>
          </a:xfrm>
          <a:prstGeom prst="rect">
            <a:avLst/>
          </a:prstGeom>
        </p:spPr>
        <p:txBody>
          <a:bodyPr lIns="0" tIns="0" rIns="0" bIns="0" rtlCol="0" anchor="t">
            <a:spAutoFit/>
          </a:bodyPr>
          <a:lstStyle/>
          <a:p>
            <a:pPr algn="ctr">
              <a:lnSpc>
                <a:spcPts val="4498"/>
              </a:lnSpc>
              <a:spcBef>
                <a:spcPct val="0"/>
              </a:spcBef>
            </a:pPr>
            <a:r>
              <a:rPr lang="en-US" sz="3748" b="1" dirty="0">
                <a:solidFill>
                  <a:srgbClr val="FFFF00"/>
                </a:solidFill>
                <a:latin typeface="Telegraf Bold"/>
                <a:ea typeface="Telegraf Bold"/>
                <a:cs typeface="Telegraf Bold"/>
                <a:sym typeface="Telegraf Bold"/>
              </a:rPr>
              <a:t>https://www.dailymail.co.uk/femail/article-13838823/barclays-advert-scammer-scary-seven-years-chilled-katharine-bennett-fox.html</a:t>
            </a:r>
            <a:r>
              <a:rPr lang="en-US" sz="3748" dirty="0">
                <a:solidFill>
                  <a:srgbClr val="FFFF00"/>
                </a:solidFill>
                <a:latin typeface="Telegraf"/>
                <a:ea typeface="Telegraf"/>
                <a:cs typeface="Telegraf"/>
                <a:sym typeface="Telegraf"/>
              </a:rPr>
              <a:t> </a:t>
            </a:r>
          </a:p>
        </p:txBody>
      </p:sp>
      <p:sp>
        <p:nvSpPr>
          <p:cNvPr id="30" name="TextBox 30"/>
          <p:cNvSpPr txBox="1"/>
          <p:nvPr/>
        </p:nvSpPr>
        <p:spPr>
          <a:xfrm>
            <a:off x="14462923" y="24213421"/>
            <a:ext cx="14126014" cy="685800"/>
          </a:xfrm>
          <a:prstGeom prst="rect">
            <a:avLst/>
          </a:prstGeom>
        </p:spPr>
        <p:txBody>
          <a:bodyPr lIns="0" tIns="0" rIns="0" bIns="0" rtlCol="0" anchor="t">
            <a:spAutoFit/>
          </a:bodyPr>
          <a:lstStyle/>
          <a:p>
            <a:pPr algn="ctr">
              <a:lnSpc>
                <a:spcPts val="5053"/>
              </a:lnSpc>
              <a:spcBef>
                <a:spcPct val="0"/>
              </a:spcBef>
            </a:pPr>
            <a:endParaRPr/>
          </a:p>
        </p:txBody>
      </p:sp>
      <p:grpSp>
        <p:nvGrpSpPr>
          <p:cNvPr id="31" name="Group 31"/>
          <p:cNvGrpSpPr/>
          <p:nvPr/>
        </p:nvGrpSpPr>
        <p:grpSpPr>
          <a:xfrm>
            <a:off x="1280698" y="18986523"/>
            <a:ext cx="13451613" cy="9636418"/>
            <a:chOff x="0" y="0"/>
            <a:chExt cx="1104901" cy="765602"/>
          </a:xfrm>
        </p:grpSpPr>
        <p:sp>
          <p:nvSpPr>
            <p:cNvPr id="32" name="Freeform 32"/>
            <p:cNvSpPr/>
            <p:nvPr/>
          </p:nvSpPr>
          <p:spPr>
            <a:xfrm>
              <a:off x="0" y="0"/>
              <a:ext cx="1104901" cy="765602"/>
            </a:xfrm>
            <a:custGeom>
              <a:avLst/>
              <a:gdLst/>
              <a:ahLst/>
              <a:cxnLst/>
              <a:rect l="l" t="t" r="r" b="b"/>
              <a:pathLst>
                <a:path w="1104901" h="765602">
                  <a:moveTo>
                    <a:pt x="21850" y="0"/>
                  </a:moveTo>
                  <a:lnTo>
                    <a:pt x="1083051" y="0"/>
                  </a:lnTo>
                  <a:cubicBezTo>
                    <a:pt x="1088846" y="0"/>
                    <a:pt x="1094404" y="2302"/>
                    <a:pt x="1098501" y="6400"/>
                  </a:cubicBezTo>
                  <a:cubicBezTo>
                    <a:pt x="1102599" y="10497"/>
                    <a:pt x="1104901" y="16055"/>
                    <a:pt x="1104901" y="21850"/>
                  </a:cubicBezTo>
                  <a:lnTo>
                    <a:pt x="1104901" y="743752"/>
                  </a:lnTo>
                  <a:cubicBezTo>
                    <a:pt x="1104901" y="749547"/>
                    <a:pt x="1102599" y="755104"/>
                    <a:pt x="1098501" y="759202"/>
                  </a:cubicBezTo>
                  <a:cubicBezTo>
                    <a:pt x="1094404" y="763300"/>
                    <a:pt x="1088846" y="765602"/>
                    <a:pt x="1083051" y="765602"/>
                  </a:cubicBezTo>
                  <a:lnTo>
                    <a:pt x="21850" y="765602"/>
                  </a:lnTo>
                  <a:cubicBezTo>
                    <a:pt x="16055" y="765602"/>
                    <a:pt x="10497" y="763300"/>
                    <a:pt x="6400" y="759202"/>
                  </a:cubicBezTo>
                  <a:cubicBezTo>
                    <a:pt x="2302" y="755104"/>
                    <a:pt x="0" y="749547"/>
                    <a:pt x="0" y="743752"/>
                  </a:cubicBezTo>
                  <a:lnTo>
                    <a:pt x="0" y="21850"/>
                  </a:lnTo>
                  <a:cubicBezTo>
                    <a:pt x="0" y="16055"/>
                    <a:pt x="2302" y="10497"/>
                    <a:pt x="6400" y="6400"/>
                  </a:cubicBezTo>
                  <a:cubicBezTo>
                    <a:pt x="10497" y="2302"/>
                    <a:pt x="16055" y="0"/>
                    <a:pt x="21850" y="0"/>
                  </a:cubicBezTo>
                  <a:close/>
                </a:path>
              </a:pathLst>
            </a:custGeom>
            <a:solidFill>
              <a:srgbClr val="FFFFFF"/>
            </a:solidFill>
            <a:ln w="66675" cap="rnd">
              <a:solidFill>
                <a:srgbClr val="1F4DBF"/>
              </a:solidFill>
              <a:prstDash val="solid"/>
              <a:round/>
            </a:ln>
          </p:spPr>
        </p:sp>
        <p:sp>
          <p:nvSpPr>
            <p:cNvPr id="33" name="TextBox 33"/>
            <p:cNvSpPr txBox="1"/>
            <p:nvPr/>
          </p:nvSpPr>
          <p:spPr>
            <a:xfrm>
              <a:off x="0" y="-161925"/>
              <a:ext cx="1104901" cy="927527"/>
            </a:xfrm>
            <a:prstGeom prst="rect">
              <a:avLst/>
            </a:prstGeom>
          </p:spPr>
          <p:txBody>
            <a:bodyPr lIns="50800" tIns="50800" rIns="50800" bIns="50800" rtlCol="0" anchor="ctr"/>
            <a:lstStyle/>
            <a:p>
              <a:pPr algn="ctr">
                <a:lnSpc>
                  <a:spcPts val="5850"/>
                </a:lnSpc>
              </a:pPr>
              <a:r>
                <a:rPr lang="en-US" sz="3900">
                  <a:solidFill>
                    <a:srgbClr val="000000"/>
                  </a:solidFill>
                  <a:latin typeface="Telegraf"/>
                  <a:ea typeface="Telegraf"/>
                  <a:cs typeface="Telegraf"/>
                  <a:sym typeface="Telegraf"/>
                </a:rPr>
                <a:t>.</a:t>
              </a:r>
            </a:p>
            <a:p>
              <a:pPr algn="ctr">
                <a:lnSpc>
                  <a:spcPts val="5850"/>
                </a:lnSpc>
              </a:pPr>
              <a:endParaRPr lang="en-US" sz="3900">
                <a:solidFill>
                  <a:srgbClr val="000000"/>
                </a:solidFill>
                <a:latin typeface="Telegraf"/>
                <a:ea typeface="Telegraf"/>
                <a:cs typeface="Telegraf"/>
                <a:sym typeface="Telegraf"/>
              </a:endParaRPr>
            </a:p>
          </p:txBody>
        </p:sp>
      </p:grpSp>
      <p:sp>
        <p:nvSpPr>
          <p:cNvPr id="34" name="TextBox 34"/>
          <p:cNvSpPr txBox="1"/>
          <p:nvPr/>
        </p:nvSpPr>
        <p:spPr>
          <a:xfrm>
            <a:off x="2020391" y="20921042"/>
            <a:ext cx="10896645" cy="4423387"/>
          </a:xfrm>
          <a:prstGeom prst="rect">
            <a:avLst/>
          </a:prstGeom>
        </p:spPr>
        <p:txBody>
          <a:bodyPr lIns="0" tIns="0" rIns="0" bIns="0" rtlCol="0" anchor="t">
            <a:spAutoFit/>
          </a:bodyPr>
          <a:lstStyle/>
          <a:p>
            <a:pPr marL="907706" lvl="1" indent="-453853" algn="ctr">
              <a:lnSpc>
                <a:spcPts val="5045"/>
              </a:lnSpc>
              <a:buFont typeface="Arial"/>
              <a:buChar char="•"/>
            </a:pPr>
            <a:r>
              <a:rPr lang="en-US" sz="4204" b="1" i="1" dirty="0">
                <a:solidFill>
                  <a:srgbClr val="000000"/>
                </a:solidFill>
                <a:latin typeface="Canva Sans Bold Italics"/>
                <a:ea typeface="Canva Sans Bold Italics"/>
                <a:cs typeface="Canva Sans Bold Italics"/>
                <a:sym typeface="Canva Sans Bold Italics"/>
              </a:rPr>
              <a:t>Digital Safety is an essential tool to have as it can save you from losing your personal information. It also allows you to be vigilant whilst online. e.g. shopping online, browsing the internet or completing important assignments/work.</a:t>
            </a:r>
          </a:p>
        </p:txBody>
      </p:sp>
      <p:sp>
        <p:nvSpPr>
          <p:cNvPr id="35" name="TextBox 35"/>
          <p:cNvSpPr txBox="1"/>
          <p:nvPr/>
        </p:nvSpPr>
        <p:spPr>
          <a:xfrm>
            <a:off x="2590067" y="19573838"/>
            <a:ext cx="9905276" cy="600075"/>
          </a:xfrm>
          <a:prstGeom prst="rect">
            <a:avLst/>
          </a:prstGeom>
        </p:spPr>
        <p:txBody>
          <a:bodyPr lIns="0" tIns="0" rIns="0" bIns="0" rtlCol="0" anchor="t">
            <a:spAutoFit/>
          </a:bodyPr>
          <a:lstStyle/>
          <a:p>
            <a:pPr algn="ctr">
              <a:lnSpc>
                <a:spcPts val="4780"/>
              </a:lnSpc>
              <a:spcBef>
                <a:spcPct val="0"/>
              </a:spcBef>
            </a:pPr>
            <a:r>
              <a:rPr lang="en-US" sz="3983" b="1" i="1" u="sng" dirty="0">
                <a:solidFill>
                  <a:srgbClr val="FF3131"/>
                </a:solidFill>
                <a:latin typeface="Canva Sans Bold Italics"/>
                <a:ea typeface="Canva Sans Bold Italics"/>
                <a:cs typeface="Canva Sans Bold Italics"/>
                <a:sym typeface="Canva Sans Bold Italics"/>
              </a:rPr>
              <a:t>WHY IS DIGITAL SAFETY IMPORTANT?</a:t>
            </a:r>
          </a:p>
        </p:txBody>
      </p:sp>
      <p:sp>
        <p:nvSpPr>
          <p:cNvPr id="36" name="TextBox 36"/>
          <p:cNvSpPr txBox="1"/>
          <p:nvPr/>
        </p:nvSpPr>
        <p:spPr>
          <a:xfrm>
            <a:off x="37681313" y="2467457"/>
            <a:ext cx="4553648" cy="781111"/>
          </a:xfrm>
          <a:prstGeom prst="rect">
            <a:avLst/>
          </a:prstGeom>
        </p:spPr>
        <p:txBody>
          <a:bodyPr wrap="square" lIns="0" tIns="0" rIns="0" bIns="0" rtlCol="0" anchor="t">
            <a:spAutoFit/>
          </a:bodyPr>
          <a:lstStyle/>
          <a:p>
            <a:pPr algn="ctr">
              <a:lnSpc>
                <a:spcPts val="6495"/>
              </a:lnSpc>
              <a:spcBef>
                <a:spcPct val="0"/>
              </a:spcBef>
            </a:pPr>
            <a:r>
              <a:rPr lang="en-US" sz="5412" u="sng" dirty="0">
                <a:solidFill>
                  <a:srgbClr val="FF66C4"/>
                </a:solidFill>
                <a:latin typeface="Futura Display"/>
                <a:ea typeface="Futura Display"/>
                <a:cs typeface="Futura Display"/>
                <a:sym typeface="Futura Display"/>
              </a:rPr>
              <a:t>24/11/2024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362</Words>
  <Application>Microsoft Office PowerPoint</Application>
  <PresentationFormat>Custom</PresentationFormat>
  <Paragraphs>24</Paragraphs>
  <Slides>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Telegraf Medium</vt:lpstr>
      <vt:lpstr>Futura Display</vt:lpstr>
      <vt:lpstr>Canva Sans Bold Italics</vt:lpstr>
      <vt:lpstr>Telegraf Heavy</vt:lpstr>
      <vt:lpstr>Telegraf Bold</vt:lpstr>
      <vt:lpstr>Telegraf</vt:lpstr>
      <vt:lpstr>Arial</vt:lpstr>
      <vt:lpstr>Calibri</vt:lpstr>
      <vt:lpstr>Telegraf Ultra-Bold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Digital Safety</dc:title>
  <cp:lastModifiedBy>Morgan James</cp:lastModifiedBy>
  <cp:revision>1</cp:revision>
  <dcterms:created xsi:type="dcterms:W3CDTF">2006-08-16T00:00:00Z</dcterms:created>
  <dcterms:modified xsi:type="dcterms:W3CDTF">2024-11-29T04:28:34Z</dcterms:modified>
  <dc:identifier>DAGXYjnFy8c</dc:identifier>
</cp:coreProperties>
</file>