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5" r:id="rId1"/>
  </p:sldMasterIdLst>
  <p:notesMasterIdLst>
    <p:notesMasterId r:id="rId33"/>
  </p:notesMasterIdLst>
  <p:sldIdLst>
    <p:sldId id="256" r:id="rId2"/>
    <p:sldId id="397" r:id="rId3"/>
    <p:sldId id="403" r:id="rId4"/>
    <p:sldId id="276" r:id="rId5"/>
    <p:sldId id="277" r:id="rId6"/>
    <p:sldId id="278" r:id="rId7"/>
    <p:sldId id="280" r:id="rId8"/>
    <p:sldId id="257" r:id="rId9"/>
    <p:sldId id="258" r:id="rId10"/>
    <p:sldId id="259" r:id="rId11"/>
    <p:sldId id="260" r:id="rId12"/>
    <p:sldId id="261" r:id="rId13"/>
    <p:sldId id="262" r:id="rId14"/>
    <p:sldId id="398" r:id="rId15"/>
    <p:sldId id="263" r:id="rId16"/>
    <p:sldId id="264" r:id="rId17"/>
    <p:sldId id="401" r:id="rId18"/>
    <p:sldId id="404" r:id="rId19"/>
    <p:sldId id="267" r:id="rId20"/>
    <p:sldId id="268" r:id="rId21"/>
    <p:sldId id="399" r:id="rId22"/>
    <p:sldId id="269" r:id="rId23"/>
    <p:sldId id="386" r:id="rId24"/>
    <p:sldId id="266" r:id="rId25"/>
    <p:sldId id="388" r:id="rId26"/>
    <p:sldId id="405" r:id="rId27"/>
    <p:sldId id="396" r:id="rId28"/>
    <p:sldId id="355" r:id="rId29"/>
    <p:sldId id="402" r:id="rId30"/>
    <p:sldId id="406" r:id="rId31"/>
    <p:sldId id="407" r:id="rId32"/>
  </p:sldIdLst>
  <p:sldSz cx="9144000" cy="6858000" type="screen4x3"/>
  <p:notesSz cx="6797675" cy="992822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Higman, Josie" initials="H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loop="1"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DC3"/>
    <a:srgbClr val="4D4D4D"/>
    <a:srgbClr val="006699"/>
    <a:srgbClr val="007BC1"/>
    <a:srgbClr val="ABE1FF"/>
    <a:srgbClr val="8A8AA3"/>
    <a:srgbClr val="DA0033"/>
    <a:srgbClr val="FF6600"/>
    <a:srgbClr val="FF9933"/>
    <a:srgbClr val="64AA7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4" autoAdjust="0"/>
  </p:normalViewPr>
  <p:slideViewPr>
    <p:cSldViewPr>
      <p:cViewPr varScale="1">
        <p:scale>
          <a:sx n="65" d="100"/>
          <a:sy n="65" d="100"/>
        </p:scale>
        <p:origin x="1910"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commentAuthors" Target="commen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7DF3B5D-E57C-41A3-9737-B8AFB4DD79FD}" type="doc">
      <dgm:prSet loTypeId="urn:microsoft.com/office/officeart/2005/8/layout/default#1" loCatId="list" qsTypeId="urn:microsoft.com/office/officeart/2005/8/quickstyle/simple1" qsCatId="simple" csTypeId="urn:microsoft.com/office/officeart/2005/8/colors/accent0_1" csCatId="mainScheme" phldr="1"/>
      <dgm:spPr/>
      <dgm:t>
        <a:bodyPr/>
        <a:lstStyle/>
        <a:p>
          <a:endParaRPr lang="en-GB"/>
        </a:p>
      </dgm:t>
    </dgm:pt>
    <dgm:pt modelId="{686BDD60-8A5F-48BB-AD2C-4E7605B1C655}">
      <dgm:prSet phldrT="[Text]" custT="1"/>
      <dgm:spPr>
        <a:solidFill>
          <a:schemeClr val="accent1"/>
        </a:solidFill>
      </dgm:spPr>
      <dgm:t>
        <a:bodyPr/>
        <a:lstStyle/>
        <a:p>
          <a:r>
            <a:rPr lang="en-GB" sz="2200" b="1" dirty="0">
              <a:solidFill>
                <a:srgbClr val="FFFF00"/>
              </a:solidFill>
              <a:latin typeface="Times New Roman" panose="02020603050405020304" pitchFamily="18" charset="0"/>
              <a:cs typeface="Times New Roman" panose="02020603050405020304" pitchFamily="18" charset="0"/>
            </a:rPr>
            <a:t>Promote forward thinking and identification of short-term problems</a:t>
          </a:r>
        </a:p>
      </dgm:t>
    </dgm:pt>
    <dgm:pt modelId="{C8D41452-D687-44FA-8994-08A0AC4892A4}" type="parTrans" cxnId="{363470FC-08EE-437C-83A7-201F97BACD4D}">
      <dgm:prSet/>
      <dgm:spPr/>
      <dgm:t>
        <a:bodyPr/>
        <a:lstStyle/>
        <a:p>
          <a:endParaRPr lang="en-GB"/>
        </a:p>
      </dgm:t>
    </dgm:pt>
    <dgm:pt modelId="{72C30463-66CC-41AF-ABFC-F24CADF447A8}" type="sibTrans" cxnId="{363470FC-08EE-437C-83A7-201F97BACD4D}">
      <dgm:prSet/>
      <dgm:spPr/>
      <dgm:t>
        <a:bodyPr/>
        <a:lstStyle/>
        <a:p>
          <a:endParaRPr lang="en-GB"/>
        </a:p>
      </dgm:t>
    </dgm:pt>
    <dgm:pt modelId="{B90F6263-8C9E-4736-ACB4-445ABB7E8DCB}">
      <dgm:prSet phldrT="[Text]" custT="1"/>
      <dgm:spPr>
        <a:solidFill>
          <a:schemeClr val="accent1"/>
        </a:solidFill>
      </dgm:spPr>
      <dgm:t>
        <a:bodyPr/>
        <a:lstStyle/>
        <a:p>
          <a:r>
            <a:rPr lang="en-GB" sz="4400" b="1" dirty="0">
              <a:solidFill>
                <a:srgbClr val="FFFF00"/>
              </a:solidFill>
              <a:latin typeface="Times New Roman" panose="02020603050405020304" pitchFamily="18" charset="0"/>
              <a:cs typeface="Times New Roman" panose="02020603050405020304" pitchFamily="18" charset="0"/>
            </a:rPr>
            <a:t>Budgets</a:t>
          </a:r>
        </a:p>
      </dgm:t>
    </dgm:pt>
    <dgm:pt modelId="{827BC485-E7E6-490B-AAB5-07E9987F9068}" type="parTrans" cxnId="{BBA05DF0-A91A-4391-9854-E89FDAC32BC6}">
      <dgm:prSet/>
      <dgm:spPr/>
      <dgm:t>
        <a:bodyPr/>
        <a:lstStyle/>
        <a:p>
          <a:endParaRPr lang="en-GB"/>
        </a:p>
      </dgm:t>
    </dgm:pt>
    <dgm:pt modelId="{948094A7-D150-4CBB-8240-75D81106066B}" type="sibTrans" cxnId="{BBA05DF0-A91A-4391-9854-E89FDAC32BC6}">
      <dgm:prSet/>
      <dgm:spPr/>
      <dgm:t>
        <a:bodyPr/>
        <a:lstStyle/>
        <a:p>
          <a:endParaRPr lang="en-GB"/>
        </a:p>
      </dgm:t>
    </dgm:pt>
    <dgm:pt modelId="{80D21149-A820-4BFD-B60B-1B74C1FDD871}">
      <dgm:prSet phldrT="[Text]" custT="1">
        <dgm:style>
          <a:lnRef idx="2">
            <a:schemeClr val="dk1"/>
          </a:lnRef>
          <a:fillRef idx="1">
            <a:schemeClr val="lt1"/>
          </a:fillRef>
          <a:effectRef idx="0">
            <a:schemeClr val="dk1"/>
          </a:effectRef>
          <a:fontRef idx="minor">
            <a:schemeClr val="dk1"/>
          </a:fontRef>
        </dgm:style>
      </dgm:prSet>
      <dgm:spPr>
        <a:solidFill>
          <a:schemeClr val="accent1"/>
        </a:solidFill>
      </dgm:spPr>
      <dgm:t>
        <a:bodyPr/>
        <a:lstStyle/>
        <a:p>
          <a:r>
            <a:rPr lang="en-GB" sz="2200" b="1" dirty="0">
              <a:solidFill>
                <a:srgbClr val="FFFF00"/>
              </a:solidFill>
              <a:latin typeface="Times New Roman" panose="02020603050405020304" pitchFamily="18" charset="0"/>
              <a:cs typeface="Times New Roman" panose="02020603050405020304" pitchFamily="18" charset="0"/>
            </a:rPr>
            <a:t>Help co-ordinate the various sections of the business</a:t>
          </a:r>
        </a:p>
      </dgm:t>
    </dgm:pt>
    <dgm:pt modelId="{C8D7FC56-7CC5-4E96-8146-750A9C7EAB09}" type="parTrans" cxnId="{CE11D500-AA04-47E9-ADA8-A34A3A77FFBB}">
      <dgm:prSet/>
      <dgm:spPr/>
      <dgm:t>
        <a:bodyPr/>
        <a:lstStyle/>
        <a:p>
          <a:endParaRPr lang="en-GB"/>
        </a:p>
      </dgm:t>
    </dgm:pt>
    <dgm:pt modelId="{9B24E3A6-A171-41B9-8ACF-D17AF45F7E23}" type="sibTrans" cxnId="{CE11D500-AA04-47E9-ADA8-A34A3A77FFBB}">
      <dgm:prSet/>
      <dgm:spPr/>
      <dgm:t>
        <a:bodyPr/>
        <a:lstStyle/>
        <a:p>
          <a:endParaRPr lang="en-GB"/>
        </a:p>
      </dgm:t>
    </dgm:pt>
    <dgm:pt modelId="{BDFC08DB-69CC-4B79-8C46-378D90698A9D}">
      <dgm:prSet phldrT="[Text]" custT="1"/>
      <dgm:spPr>
        <a:solidFill>
          <a:schemeClr val="accent1"/>
        </a:solidFill>
      </dgm:spPr>
      <dgm:t>
        <a:bodyPr/>
        <a:lstStyle/>
        <a:p>
          <a:r>
            <a:rPr lang="en-GB" sz="2200" b="1" dirty="0">
              <a:solidFill>
                <a:srgbClr val="FFFF00"/>
              </a:solidFill>
              <a:latin typeface="Times New Roman" panose="02020603050405020304" pitchFamily="18" charset="0"/>
              <a:cs typeface="Times New Roman" panose="02020603050405020304" pitchFamily="18" charset="0"/>
            </a:rPr>
            <a:t>Motivate managers to better performance</a:t>
          </a:r>
        </a:p>
      </dgm:t>
    </dgm:pt>
    <dgm:pt modelId="{8EF1497E-CA76-4A4F-A9FF-BE51CBC95BA9}" type="parTrans" cxnId="{847E8488-B37F-47B0-8FC3-DD6E3C71116C}">
      <dgm:prSet/>
      <dgm:spPr/>
      <dgm:t>
        <a:bodyPr/>
        <a:lstStyle/>
        <a:p>
          <a:endParaRPr lang="en-GB"/>
        </a:p>
      </dgm:t>
    </dgm:pt>
    <dgm:pt modelId="{9CFDF52E-BD68-411F-B36E-7BC2972CCA5E}" type="sibTrans" cxnId="{847E8488-B37F-47B0-8FC3-DD6E3C71116C}">
      <dgm:prSet/>
      <dgm:spPr/>
      <dgm:t>
        <a:bodyPr/>
        <a:lstStyle/>
        <a:p>
          <a:endParaRPr lang="en-GB"/>
        </a:p>
      </dgm:t>
    </dgm:pt>
    <dgm:pt modelId="{AA85E657-BB1E-4CA6-9A19-70B094221B5A}">
      <dgm:prSet phldrT="[Text]" custT="1"/>
      <dgm:spPr>
        <a:solidFill>
          <a:schemeClr val="accent1"/>
        </a:solidFill>
      </dgm:spPr>
      <dgm:t>
        <a:bodyPr/>
        <a:lstStyle/>
        <a:p>
          <a:r>
            <a:rPr lang="en-GB" sz="2200" b="1" dirty="0">
              <a:solidFill>
                <a:srgbClr val="FFFF00"/>
              </a:solidFill>
              <a:latin typeface="Times New Roman" panose="02020603050405020304" pitchFamily="18" charset="0"/>
              <a:cs typeface="Times New Roman" panose="02020603050405020304" pitchFamily="18" charset="0"/>
            </a:rPr>
            <a:t>Provide a basis for a system of control</a:t>
          </a:r>
        </a:p>
      </dgm:t>
    </dgm:pt>
    <dgm:pt modelId="{76B2A271-7123-4EF6-959C-3921733EB4D9}" type="parTrans" cxnId="{3797C1C8-328A-48C4-9F79-3C0E06BE61EA}">
      <dgm:prSet/>
      <dgm:spPr/>
      <dgm:t>
        <a:bodyPr/>
        <a:lstStyle/>
        <a:p>
          <a:endParaRPr lang="en-GB"/>
        </a:p>
      </dgm:t>
    </dgm:pt>
    <dgm:pt modelId="{36790D34-55D9-4394-A458-FA1896E684F9}" type="sibTrans" cxnId="{3797C1C8-328A-48C4-9F79-3C0E06BE61EA}">
      <dgm:prSet/>
      <dgm:spPr/>
      <dgm:t>
        <a:bodyPr/>
        <a:lstStyle/>
        <a:p>
          <a:endParaRPr lang="en-GB"/>
        </a:p>
      </dgm:t>
    </dgm:pt>
    <dgm:pt modelId="{7ABD3D5D-2890-4FA4-8850-2E3B36240370}">
      <dgm:prSet custT="1"/>
      <dgm:spPr>
        <a:solidFill>
          <a:schemeClr val="accent1"/>
        </a:solidFill>
      </dgm:spPr>
      <dgm:t>
        <a:bodyPr/>
        <a:lstStyle/>
        <a:p>
          <a:r>
            <a:rPr lang="en-GB" sz="2200" b="1" dirty="0">
              <a:solidFill>
                <a:srgbClr val="FFFF00"/>
              </a:solidFill>
              <a:latin typeface="Times New Roman" panose="02020603050405020304" pitchFamily="18" charset="0"/>
              <a:cs typeface="Times New Roman" panose="02020603050405020304" pitchFamily="18" charset="0"/>
            </a:rPr>
            <a:t>Provide a system of authorisation</a:t>
          </a:r>
        </a:p>
      </dgm:t>
    </dgm:pt>
    <dgm:pt modelId="{5CDBBA01-5351-4C66-BC17-C1ADAC430886}" type="parTrans" cxnId="{EF5B11A8-2332-4C3C-B88C-00B406682ED1}">
      <dgm:prSet/>
      <dgm:spPr/>
      <dgm:t>
        <a:bodyPr/>
        <a:lstStyle/>
        <a:p>
          <a:endParaRPr lang="en-GB"/>
        </a:p>
      </dgm:t>
    </dgm:pt>
    <dgm:pt modelId="{F6EC90E2-B098-4C05-B117-EB7918FFFB7B}" type="sibTrans" cxnId="{EF5B11A8-2332-4C3C-B88C-00B406682ED1}">
      <dgm:prSet/>
      <dgm:spPr/>
      <dgm:t>
        <a:bodyPr/>
        <a:lstStyle/>
        <a:p>
          <a:endParaRPr lang="en-GB"/>
        </a:p>
      </dgm:t>
    </dgm:pt>
    <dgm:pt modelId="{620F76D8-41A8-4966-B48B-69D29BDA391A}" type="pres">
      <dgm:prSet presAssocID="{A7DF3B5D-E57C-41A3-9737-B8AFB4DD79FD}" presName="diagram" presStyleCnt="0">
        <dgm:presLayoutVars>
          <dgm:dir/>
          <dgm:resizeHandles val="exact"/>
        </dgm:presLayoutVars>
      </dgm:prSet>
      <dgm:spPr/>
    </dgm:pt>
    <dgm:pt modelId="{DE8EDB08-F61D-4A33-9305-133400C5E9A1}" type="pres">
      <dgm:prSet presAssocID="{686BDD60-8A5F-48BB-AD2C-4E7605B1C655}" presName="node" presStyleLbl="node1" presStyleIdx="0" presStyleCnt="6" custScaleX="101753">
        <dgm:presLayoutVars>
          <dgm:bulletEnabled val="1"/>
        </dgm:presLayoutVars>
      </dgm:prSet>
      <dgm:spPr/>
    </dgm:pt>
    <dgm:pt modelId="{C580433F-9658-4707-9607-C04276D08AB7}" type="pres">
      <dgm:prSet presAssocID="{72C30463-66CC-41AF-ABFC-F24CADF447A8}" presName="sibTrans" presStyleCnt="0"/>
      <dgm:spPr/>
    </dgm:pt>
    <dgm:pt modelId="{C4C89B53-A645-47F0-91BA-94A3D4502FC9}" type="pres">
      <dgm:prSet presAssocID="{B90F6263-8C9E-4736-ACB4-445ABB7E8DCB}" presName="node" presStyleLbl="node1" presStyleIdx="1" presStyleCnt="6" custScaleX="129818">
        <dgm:presLayoutVars>
          <dgm:bulletEnabled val="1"/>
        </dgm:presLayoutVars>
      </dgm:prSet>
      <dgm:spPr/>
    </dgm:pt>
    <dgm:pt modelId="{B811100D-E366-47CE-8EE8-B9533022A476}" type="pres">
      <dgm:prSet presAssocID="{948094A7-D150-4CBB-8240-75D81106066B}" presName="sibTrans" presStyleCnt="0"/>
      <dgm:spPr/>
    </dgm:pt>
    <dgm:pt modelId="{0118D207-ABAB-4011-9EF4-68BA95CC17B8}" type="pres">
      <dgm:prSet presAssocID="{80D21149-A820-4BFD-B60B-1B74C1FDD871}" presName="node" presStyleLbl="node1" presStyleIdx="2" presStyleCnt="6">
        <dgm:presLayoutVars>
          <dgm:bulletEnabled val="1"/>
        </dgm:presLayoutVars>
      </dgm:prSet>
      <dgm:spPr/>
    </dgm:pt>
    <dgm:pt modelId="{EE4010AF-6E6F-48F1-99AF-16707AF8D197}" type="pres">
      <dgm:prSet presAssocID="{9B24E3A6-A171-41B9-8ACF-D17AF45F7E23}" presName="sibTrans" presStyleCnt="0"/>
      <dgm:spPr/>
    </dgm:pt>
    <dgm:pt modelId="{65112046-DAEA-4758-B713-F9266AF2A9E8}" type="pres">
      <dgm:prSet presAssocID="{BDFC08DB-69CC-4B79-8C46-378D90698A9D}" presName="node" presStyleLbl="node1" presStyleIdx="3" presStyleCnt="6" custLinFactNeighborX="-9116" custLinFactNeighborY="21299">
        <dgm:presLayoutVars>
          <dgm:bulletEnabled val="1"/>
        </dgm:presLayoutVars>
      </dgm:prSet>
      <dgm:spPr/>
    </dgm:pt>
    <dgm:pt modelId="{28A36442-7713-4004-AA92-FDE3E7BEB616}" type="pres">
      <dgm:prSet presAssocID="{9CFDF52E-BD68-411F-B36E-7BC2972CCA5E}" presName="sibTrans" presStyleCnt="0"/>
      <dgm:spPr/>
    </dgm:pt>
    <dgm:pt modelId="{CDD95D0E-FCC1-4216-823D-645F62F89D50}" type="pres">
      <dgm:prSet presAssocID="{AA85E657-BB1E-4CA6-9A19-70B094221B5A}" presName="node" presStyleLbl="node1" presStyleIdx="4" presStyleCnt="6" custLinFactNeighborX="-588" custLinFactNeighborY="21299">
        <dgm:presLayoutVars>
          <dgm:bulletEnabled val="1"/>
        </dgm:presLayoutVars>
      </dgm:prSet>
      <dgm:spPr/>
    </dgm:pt>
    <dgm:pt modelId="{E7165D96-9FB3-4596-87E1-826DF2641D39}" type="pres">
      <dgm:prSet presAssocID="{36790D34-55D9-4394-A458-FA1896E684F9}" presName="sibTrans" presStyleCnt="0"/>
      <dgm:spPr/>
    </dgm:pt>
    <dgm:pt modelId="{14460A9F-882D-4C46-83D3-9B61B835BC08}" type="pres">
      <dgm:prSet presAssocID="{7ABD3D5D-2890-4FA4-8850-2E3B36240370}" presName="node" presStyleLbl="node1" presStyleIdx="5" presStyleCnt="6" custLinFactNeighborX="7941" custLinFactNeighborY="21299">
        <dgm:presLayoutVars>
          <dgm:bulletEnabled val="1"/>
        </dgm:presLayoutVars>
      </dgm:prSet>
      <dgm:spPr/>
    </dgm:pt>
  </dgm:ptLst>
  <dgm:cxnLst>
    <dgm:cxn modelId="{CE11D500-AA04-47E9-ADA8-A34A3A77FFBB}" srcId="{A7DF3B5D-E57C-41A3-9737-B8AFB4DD79FD}" destId="{80D21149-A820-4BFD-B60B-1B74C1FDD871}" srcOrd="2" destOrd="0" parTransId="{C8D7FC56-7CC5-4E96-8146-750A9C7EAB09}" sibTransId="{9B24E3A6-A171-41B9-8ACF-D17AF45F7E23}"/>
    <dgm:cxn modelId="{81BD5002-A5B8-4484-9222-273142E82A61}" type="presOf" srcId="{BDFC08DB-69CC-4B79-8C46-378D90698A9D}" destId="{65112046-DAEA-4758-B713-F9266AF2A9E8}" srcOrd="0" destOrd="0" presId="urn:microsoft.com/office/officeart/2005/8/layout/default#1"/>
    <dgm:cxn modelId="{BF488145-B7E4-45A2-9637-542E8B599A4D}" type="presOf" srcId="{80D21149-A820-4BFD-B60B-1B74C1FDD871}" destId="{0118D207-ABAB-4011-9EF4-68BA95CC17B8}" srcOrd="0" destOrd="0" presId="urn:microsoft.com/office/officeart/2005/8/layout/default#1"/>
    <dgm:cxn modelId="{F7552551-5C82-4935-BBF6-3281B081691B}" type="presOf" srcId="{7ABD3D5D-2890-4FA4-8850-2E3B36240370}" destId="{14460A9F-882D-4C46-83D3-9B61B835BC08}" srcOrd="0" destOrd="0" presId="urn:microsoft.com/office/officeart/2005/8/layout/default#1"/>
    <dgm:cxn modelId="{E40B4B55-7BE0-4BF7-90EB-D7C7869AFDFA}" type="presOf" srcId="{686BDD60-8A5F-48BB-AD2C-4E7605B1C655}" destId="{DE8EDB08-F61D-4A33-9305-133400C5E9A1}" srcOrd="0" destOrd="0" presId="urn:microsoft.com/office/officeart/2005/8/layout/default#1"/>
    <dgm:cxn modelId="{45219A78-DC18-4C9F-A79E-BA9B44F2069B}" type="presOf" srcId="{B90F6263-8C9E-4736-ACB4-445ABB7E8DCB}" destId="{C4C89B53-A645-47F0-91BA-94A3D4502FC9}" srcOrd="0" destOrd="0" presId="urn:microsoft.com/office/officeart/2005/8/layout/default#1"/>
    <dgm:cxn modelId="{847E8488-B37F-47B0-8FC3-DD6E3C71116C}" srcId="{A7DF3B5D-E57C-41A3-9737-B8AFB4DD79FD}" destId="{BDFC08DB-69CC-4B79-8C46-378D90698A9D}" srcOrd="3" destOrd="0" parTransId="{8EF1497E-CA76-4A4F-A9FF-BE51CBC95BA9}" sibTransId="{9CFDF52E-BD68-411F-B36E-7BC2972CCA5E}"/>
    <dgm:cxn modelId="{EF5B11A8-2332-4C3C-B88C-00B406682ED1}" srcId="{A7DF3B5D-E57C-41A3-9737-B8AFB4DD79FD}" destId="{7ABD3D5D-2890-4FA4-8850-2E3B36240370}" srcOrd="5" destOrd="0" parTransId="{5CDBBA01-5351-4C66-BC17-C1ADAC430886}" sibTransId="{F6EC90E2-B098-4C05-B117-EB7918FFFB7B}"/>
    <dgm:cxn modelId="{3797C1C8-328A-48C4-9F79-3C0E06BE61EA}" srcId="{A7DF3B5D-E57C-41A3-9737-B8AFB4DD79FD}" destId="{AA85E657-BB1E-4CA6-9A19-70B094221B5A}" srcOrd="4" destOrd="0" parTransId="{76B2A271-7123-4EF6-959C-3921733EB4D9}" sibTransId="{36790D34-55D9-4394-A458-FA1896E684F9}"/>
    <dgm:cxn modelId="{06AE14E1-67D1-4186-BC0A-2C58B5388245}" type="presOf" srcId="{A7DF3B5D-E57C-41A3-9737-B8AFB4DD79FD}" destId="{620F76D8-41A8-4966-B48B-69D29BDA391A}" srcOrd="0" destOrd="0" presId="urn:microsoft.com/office/officeart/2005/8/layout/default#1"/>
    <dgm:cxn modelId="{994961E5-3E11-497A-9F54-400206713417}" type="presOf" srcId="{AA85E657-BB1E-4CA6-9A19-70B094221B5A}" destId="{CDD95D0E-FCC1-4216-823D-645F62F89D50}" srcOrd="0" destOrd="0" presId="urn:microsoft.com/office/officeart/2005/8/layout/default#1"/>
    <dgm:cxn modelId="{BBA05DF0-A91A-4391-9854-E89FDAC32BC6}" srcId="{A7DF3B5D-E57C-41A3-9737-B8AFB4DD79FD}" destId="{B90F6263-8C9E-4736-ACB4-445ABB7E8DCB}" srcOrd="1" destOrd="0" parTransId="{827BC485-E7E6-490B-AAB5-07E9987F9068}" sibTransId="{948094A7-D150-4CBB-8240-75D81106066B}"/>
    <dgm:cxn modelId="{363470FC-08EE-437C-83A7-201F97BACD4D}" srcId="{A7DF3B5D-E57C-41A3-9737-B8AFB4DD79FD}" destId="{686BDD60-8A5F-48BB-AD2C-4E7605B1C655}" srcOrd="0" destOrd="0" parTransId="{C8D41452-D687-44FA-8994-08A0AC4892A4}" sibTransId="{72C30463-66CC-41AF-ABFC-F24CADF447A8}"/>
    <dgm:cxn modelId="{9DC09765-328E-4831-A5B2-EDBA79E91826}" type="presParOf" srcId="{620F76D8-41A8-4966-B48B-69D29BDA391A}" destId="{DE8EDB08-F61D-4A33-9305-133400C5E9A1}" srcOrd="0" destOrd="0" presId="urn:microsoft.com/office/officeart/2005/8/layout/default#1"/>
    <dgm:cxn modelId="{E1052817-2D6D-4335-96C2-197A69F5BDCA}" type="presParOf" srcId="{620F76D8-41A8-4966-B48B-69D29BDA391A}" destId="{C580433F-9658-4707-9607-C04276D08AB7}" srcOrd="1" destOrd="0" presId="urn:microsoft.com/office/officeart/2005/8/layout/default#1"/>
    <dgm:cxn modelId="{EB36BAC3-36C6-4C4C-94B8-7D3E5C3537B9}" type="presParOf" srcId="{620F76D8-41A8-4966-B48B-69D29BDA391A}" destId="{C4C89B53-A645-47F0-91BA-94A3D4502FC9}" srcOrd="2" destOrd="0" presId="urn:microsoft.com/office/officeart/2005/8/layout/default#1"/>
    <dgm:cxn modelId="{4A72B854-653F-4A4A-A391-B15B8D8CF30B}" type="presParOf" srcId="{620F76D8-41A8-4966-B48B-69D29BDA391A}" destId="{B811100D-E366-47CE-8EE8-B9533022A476}" srcOrd="3" destOrd="0" presId="urn:microsoft.com/office/officeart/2005/8/layout/default#1"/>
    <dgm:cxn modelId="{4CFA1DDC-0697-4992-9F45-B3B2EC5DD231}" type="presParOf" srcId="{620F76D8-41A8-4966-B48B-69D29BDA391A}" destId="{0118D207-ABAB-4011-9EF4-68BA95CC17B8}" srcOrd="4" destOrd="0" presId="urn:microsoft.com/office/officeart/2005/8/layout/default#1"/>
    <dgm:cxn modelId="{CDC2382F-99F2-4A38-8D52-4A137088DAED}" type="presParOf" srcId="{620F76D8-41A8-4966-B48B-69D29BDA391A}" destId="{EE4010AF-6E6F-48F1-99AF-16707AF8D197}" srcOrd="5" destOrd="0" presId="urn:microsoft.com/office/officeart/2005/8/layout/default#1"/>
    <dgm:cxn modelId="{71CF3F02-1588-49D7-9FF7-754DBDE306AE}" type="presParOf" srcId="{620F76D8-41A8-4966-B48B-69D29BDA391A}" destId="{65112046-DAEA-4758-B713-F9266AF2A9E8}" srcOrd="6" destOrd="0" presId="urn:microsoft.com/office/officeart/2005/8/layout/default#1"/>
    <dgm:cxn modelId="{4C038ADA-5122-4B9B-A9A2-A8F5577BA6BE}" type="presParOf" srcId="{620F76D8-41A8-4966-B48B-69D29BDA391A}" destId="{28A36442-7713-4004-AA92-FDE3E7BEB616}" srcOrd="7" destOrd="0" presId="urn:microsoft.com/office/officeart/2005/8/layout/default#1"/>
    <dgm:cxn modelId="{10B16CE7-19A3-4B01-B334-10647A94CD5C}" type="presParOf" srcId="{620F76D8-41A8-4966-B48B-69D29BDA391A}" destId="{CDD95D0E-FCC1-4216-823D-645F62F89D50}" srcOrd="8" destOrd="0" presId="urn:microsoft.com/office/officeart/2005/8/layout/default#1"/>
    <dgm:cxn modelId="{432EE618-146C-4A9D-9EF6-32A401FBB9E3}" type="presParOf" srcId="{620F76D8-41A8-4966-B48B-69D29BDA391A}" destId="{E7165D96-9FB3-4596-87E1-826DF2641D39}" srcOrd="9" destOrd="0" presId="urn:microsoft.com/office/officeart/2005/8/layout/default#1"/>
    <dgm:cxn modelId="{00B0ABE4-0CD0-402C-8880-B058D255859A}" type="presParOf" srcId="{620F76D8-41A8-4966-B48B-69D29BDA391A}" destId="{14460A9F-882D-4C46-83D3-9B61B835BC08}" srcOrd="10" destOrd="0" presId="urn:microsoft.com/office/officeart/2005/8/layout/default#1"/>
  </dgm:cxnLst>
  <dgm:bg>
    <a:solidFill>
      <a:schemeClr val="tx2"/>
    </a:solidFill>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8EDB08-F61D-4A33-9305-133400C5E9A1}">
      <dsp:nvSpPr>
        <dsp:cNvPr id="0" name=""/>
        <dsp:cNvSpPr/>
      </dsp:nvSpPr>
      <dsp:spPr>
        <a:xfrm>
          <a:off x="3856" y="516793"/>
          <a:ext cx="2459978" cy="1450559"/>
        </a:xfrm>
        <a:prstGeom prst="rect">
          <a:avLst/>
        </a:prstGeom>
        <a:solidFill>
          <a:schemeClr val="accent1"/>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kern="1200" dirty="0">
              <a:solidFill>
                <a:srgbClr val="FFFF00"/>
              </a:solidFill>
              <a:latin typeface="Times New Roman" panose="02020603050405020304" pitchFamily="18" charset="0"/>
              <a:cs typeface="Times New Roman" panose="02020603050405020304" pitchFamily="18" charset="0"/>
            </a:rPr>
            <a:t>Promote forward thinking and identification of short-term problems</a:t>
          </a:r>
        </a:p>
      </dsp:txBody>
      <dsp:txXfrm>
        <a:off x="3856" y="516793"/>
        <a:ext cx="2459978" cy="1450559"/>
      </dsp:txXfrm>
    </dsp:sp>
    <dsp:sp modelId="{C4C89B53-A645-47F0-91BA-94A3D4502FC9}">
      <dsp:nvSpPr>
        <dsp:cNvPr id="0" name=""/>
        <dsp:cNvSpPr/>
      </dsp:nvSpPr>
      <dsp:spPr>
        <a:xfrm>
          <a:off x="2705595" y="516793"/>
          <a:ext cx="3138477" cy="1450559"/>
        </a:xfrm>
        <a:prstGeom prst="rect">
          <a:avLst/>
        </a:prstGeom>
        <a:solidFill>
          <a:schemeClr val="accent1"/>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ctr" defTabSz="1955800">
            <a:lnSpc>
              <a:spcPct val="90000"/>
            </a:lnSpc>
            <a:spcBef>
              <a:spcPct val="0"/>
            </a:spcBef>
            <a:spcAft>
              <a:spcPct val="35000"/>
            </a:spcAft>
            <a:buNone/>
          </a:pPr>
          <a:r>
            <a:rPr lang="en-GB" sz="4400" b="1" kern="1200" dirty="0">
              <a:solidFill>
                <a:srgbClr val="FFFF00"/>
              </a:solidFill>
              <a:latin typeface="Times New Roman" panose="02020603050405020304" pitchFamily="18" charset="0"/>
              <a:cs typeface="Times New Roman" panose="02020603050405020304" pitchFamily="18" charset="0"/>
            </a:rPr>
            <a:t>Budgets</a:t>
          </a:r>
        </a:p>
      </dsp:txBody>
      <dsp:txXfrm>
        <a:off x="2705595" y="516793"/>
        <a:ext cx="3138477" cy="1450559"/>
      </dsp:txXfrm>
    </dsp:sp>
    <dsp:sp modelId="{0118D207-ABAB-4011-9EF4-68BA95CC17B8}">
      <dsp:nvSpPr>
        <dsp:cNvPr id="0" name=""/>
        <dsp:cNvSpPr/>
      </dsp:nvSpPr>
      <dsp:spPr>
        <a:xfrm>
          <a:off x="6085833" y="516793"/>
          <a:ext cx="2417598" cy="1450559"/>
        </a:xfrm>
        <a:prstGeom prst="rect">
          <a:avLst/>
        </a:prstGeom>
        <a:solidFill>
          <a:schemeClr val="accent1"/>
        </a:solidFill>
        <a:ln w="25400" cap="flat" cmpd="sng" algn="ctr">
          <a:solidFill>
            <a:schemeClr val="dk1"/>
          </a:solidFill>
          <a:prstDash val="solid"/>
        </a:ln>
        <a:effectLst/>
      </dsp:spPr>
      <dsp:style>
        <a:lnRef idx="2">
          <a:schemeClr val="dk1"/>
        </a:lnRef>
        <a:fillRef idx="1">
          <a:schemeClr val="lt1"/>
        </a:fillRef>
        <a:effectRef idx="0">
          <a:schemeClr val="dk1"/>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kern="1200" dirty="0">
              <a:solidFill>
                <a:srgbClr val="FFFF00"/>
              </a:solidFill>
              <a:latin typeface="Times New Roman" panose="02020603050405020304" pitchFamily="18" charset="0"/>
              <a:cs typeface="Times New Roman" panose="02020603050405020304" pitchFamily="18" charset="0"/>
            </a:rPr>
            <a:t>Help co-ordinate the various sections of the business</a:t>
          </a:r>
        </a:p>
      </dsp:txBody>
      <dsp:txXfrm>
        <a:off x="6085833" y="516793"/>
        <a:ext cx="2417598" cy="1450559"/>
      </dsp:txXfrm>
    </dsp:sp>
    <dsp:sp modelId="{65112046-DAEA-4758-B713-F9266AF2A9E8}">
      <dsp:nvSpPr>
        <dsp:cNvPr id="0" name=""/>
        <dsp:cNvSpPr/>
      </dsp:nvSpPr>
      <dsp:spPr>
        <a:xfrm>
          <a:off x="165098" y="2518066"/>
          <a:ext cx="2417598" cy="1450559"/>
        </a:xfrm>
        <a:prstGeom prst="rect">
          <a:avLst/>
        </a:prstGeom>
        <a:solidFill>
          <a:schemeClr val="accent1"/>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kern="1200" dirty="0">
              <a:solidFill>
                <a:srgbClr val="FFFF00"/>
              </a:solidFill>
              <a:latin typeface="Times New Roman" panose="02020603050405020304" pitchFamily="18" charset="0"/>
              <a:cs typeface="Times New Roman" panose="02020603050405020304" pitchFamily="18" charset="0"/>
            </a:rPr>
            <a:t>Motivate managers to better performance</a:t>
          </a:r>
        </a:p>
      </dsp:txBody>
      <dsp:txXfrm>
        <a:off x="165098" y="2518066"/>
        <a:ext cx="2417598" cy="1450559"/>
      </dsp:txXfrm>
    </dsp:sp>
    <dsp:sp modelId="{CDD95D0E-FCC1-4216-823D-645F62F89D50}">
      <dsp:nvSpPr>
        <dsp:cNvPr id="0" name=""/>
        <dsp:cNvSpPr/>
      </dsp:nvSpPr>
      <dsp:spPr>
        <a:xfrm>
          <a:off x="3030629" y="2518066"/>
          <a:ext cx="2417598" cy="1450559"/>
        </a:xfrm>
        <a:prstGeom prst="rect">
          <a:avLst/>
        </a:prstGeom>
        <a:solidFill>
          <a:schemeClr val="accent1"/>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kern="1200" dirty="0">
              <a:solidFill>
                <a:srgbClr val="FFFF00"/>
              </a:solidFill>
              <a:latin typeface="Times New Roman" panose="02020603050405020304" pitchFamily="18" charset="0"/>
              <a:cs typeface="Times New Roman" panose="02020603050405020304" pitchFamily="18" charset="0"/>
            </a:rPr>
            <a:t>Provide a basis for a system of control</a:t>
          </a:r>
        </a:p>
      </dsp:txBody>
      <dsp:txXfrm>
        <a:off x="3030629" y="2518066"/>
        <a:ext cx="2417598" cy="1450559"/>
      </dsp:txXfrm>
    </dsp:sp>
    <dsp:sp modelId="{14460A9F-882D-4C46-83D3-9B61B835BC08}">
      <dsp:nvSpPr>
        <dsp:cNvPr id="0" name=""/>
        <dsp:cNvSpPr/>
      </dsp:nvSpPr>
      <dsp:spPr>
        <a:xfrm>
          <a:off x="5896184" y="2518066"/>
          <a:ext cx="2417598" cy="1450559"/>
        </a:xfrm>
        <a:prstGeom prst="rect">
          <a:avLst/>
        </a:prstGeom>
        <a:solidFill>
          <a:schemeClr val="accent1"/>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kern="1200" dirty="0">
              <a:solidFill>
                <a:srgbClr val="FFFF00"/>
              </a:solidFill>
              <a:latin typeface="Times New Roman" panose="02020603050405020304" pitchFamily="18" charset="0"/>
              <a:cs typeface="Times New Roman" panose="02020603050405020304" pitchFamily="18" charset="0"/>
            </a:rPr>
            <a:t>Provide a system of authorisation</a:t>
          </a:r>
        </a:p>
      </dsp:txBody>
      <dsp:txXfrm>
        <a:off x="5896184" y="2518066"/>
        <a:ext cx="2417598" cy="1450559"/>
      </dsp:txXfrm>
    </dsp:sp>
  </dsp:spTree>
</dsp:drawing>
</file>

<file path=ppt/diagrams/layout1.xml><?xml version="1.0" encoding="utf-8"?>
<dgm:layoutDef xmlns:dgm="http://schemas.openxmlformats.org/drawingml/2006/diagram" xmlns:a="http://schemas.openxmlformats.org/drawingml/2006/main" uniqueId="urn:microsoft.com/office/officeart/2005/8/layout/default#1">
  <dgm:title val=""/>
  <dgm:desc val=""/>
  <dgm:catLst>
    <dgm:cat type="list" pri="1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8-05T08:14:35.407"/>
    </inkml:context>
    <inkml:brush xml:id="br0">
      <inkml:brushProperty name="width" value="0.025" units="cm"/>
      <inkml:brushProperty name="height" value="0.025" units="cm"/>
      <inkml:brushProperty name="color" value="#E71224"/>
    </inkml:brush>
  </inkml:definitions>
  <inkml:trace contextRef="#ctx0" brushRef="#br0">428 27 432,'-18'-6'786,"1"1"0,-1 0 0,0 1 0,0 2 0,-24-2 0,-97 5-2599,58 1 1011,4-2 4051,84 15-3931,4-2-274</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8-05T08:47:00.031"/>
    </inkml:context>
    <inkml:brush xml:id="br0">
      <inkml:brushProperty name="width" value="0.025" units="cm"/>
      <inkml:brushProperty name="height" value="0.025" units="cm"/>
      <inkml:brushProperty name="color" value="#E71224"/>
    </inkml:brush>
  </inkml:definitions>
  <inkml:trace contextRef="#ctx0" brushRef="#br0">0 6 2816,'0'0'1355,"0"0"-348,0 0-189,0 0 122,0 0-56,0 0-282,0 0-175,0 0-53,0 0-6,0 0-42,0 0 106,0 0 112,0 0 28,0 0-146,0 0-124,0 0-36,0 0-39,0 0-54,0 0-21,0 0-64,0 0-46,0 0-21,0 0 20,0 0-22,0 0-35,0 0-51,0 0-11,0 0-17,0 0 16,0 0 33,0 0 20,0 0-24,0 0 22,0 0-18,0 0 13,0 0-70,0 0-75,36 0-200,436 0 1160,-471 0-512,-1-5 4347,-1 6-4831,0 0-1,0 0 1,-1 0-1,1 1 1,0-1-1,0 0 0,0 1 1,0-1-1,0 0 1,1 1-1,-1-1 1,0 1-1,1 0 0,-1-1 1,1 1-1,0-1 1,-1 1-1,1 3 1,-2 2-1468,-4 12-2803</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8-05T08:47:09.439"/>
    </inkml:context>
    <inkml:brush xml:id="br0">
      <inkml:brushProperty name="width" value="0.025" units="cm"/>
      <inkml:brushProperty name="height" value="0.025" units="cm"/>
      <inkml:brushProperty name="color" value="#E71224"/>
    </inkml:brush>
  </inkml:definitions>
  <inkml:trace contextRef="#ctx0" brushRef="#br0">95 108 2064,'0'0'1746,"0"0"-136,0 0 18,0 0-123,0 0-323,-8-4-175,-72-39 3195,80 43-4187,-1 0-1,1 0 1,0 0-1,0 0 1,-1 0 0,1 0-1,0 0 1,0 0-1,-1-1 1,1 1-1,0 0 1,0 0-1,-1 0 1,1 0-1,0 0 1,0-1-1,0 1 1,-1 0-1,1 0 1,0 0 0,0-1-1,0 1 1,0 0-1,0 0 1,-1-1-1,1 1 1,0 0-1,0 0 1,0-1-1,0 1 1,0 0-1,0 0 1,0-1-1,0 1 1,0 0-1,0 0 1,0-1 0,0 1-1,0 0 1,0 0-1,0-1 1,0 1-1,0 0 1,0 0-1,1-1 1,14-7 97,29-2-289,-40 9 256,82-13-44,0 4 0,122 1 0,-207 9 11,-1 0-29,0 0 14,0 0 105,0 0 132,0 0 205,0 0-12,0 0-78,0 0-32,0 0 50,0 0-9,0 0-119,0 0-144,0 0-170,-7 24-6148,-4-6-1529</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411"/>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50443" y="0"/>
            <a:ext cx="2945659" cy="496411"/>
          </a:xfrm>
          <a:prstGeom prst="rect">
            <a:avLst/>
          </a:prstGeom>
        </p:spPr>
        <p:txBody>
          <a:bodyPr vert="horz" lIns="91440" tIns="45720" rIns="91440" bIns="45720" rtlCol="0"/>
          <a:lstStyle>
            <a:lvl1pPr algn="r">
              <a:defRPr sz="1200"/>
            </a:lvl1pPr>
          </a:lstStyle>
          <a:p>
            <a:fld id="{B7A126F7-C520-466E-8A08-C83A624AAD89}" type="datetimeFigureOut">
              <a:rPr lang="en-GB" smtClean="0"/>
              <a:pPr/>
              <a:t>01/11/2021</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768" y="4715907"/>
            <a:ext cx="5438140" cy="4467701"/>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0091"/>
            <a:ext cx="2945659" cy="496411"/>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50443" y="9430091"/>
            <a:ext cx="2945659" cy="496411"/>
          </a:xfrm>
          <a:prstGeom prst="rect">
            <a:avLst/>
          </a:prstGeom>
        </p:spPr>
        <p:txBody>
          <a:bodyPr vert="horz" lIns="91440" tIns="45720" rIns="91440" bIns="45720" rtlCol="0" anchor="b"/>
          <a:lstStyle>
            <a:lvl1pPr algn="r">
              <a:defRPr sz="1200"/>
            </a:lvl1pPr>
          </a:lstStyle>
          <a:p>
            <a:fld id="{D3BD075C-D0CD-4F41-93C9-0B6DF6D55B16}" type="slidenum">
              <a:rPr lang="en-GB" smtClean="0"/>
              <a:pPr/>
              <a:t>‹#›</a:t>
            </a:fld>
            <a:endParaRPr lang="en-GB" dirty="0"/>
          </a:p>
        </p:txBody>
      </p:sp>
    </p:spTree>
    <p:extLst>
      <p:ext uri="{BB962C8B-B14F-4D97-AF65-F5344CB8AC3E}">
        <p14:creationId xmlns:p14="http://schemas.microsoft.com/office/powerpoint/2010/main" val="122008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405C60C-1E5A-46C2-A66A-64AF1ACF3156}" type="slidenum">
              <a:rPr lang="en-GB" smtClean="0"/>
              <a:pPr/>
              <a:t>27</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676F669-8439-4D19-85BD-66DAD230D8BE}" type="slidenum">
              <a:rPr lang="en-US" altLang="en-US"/>
              <a:pPr/>
              <a:t>28</a:t>
            </a:fld>
            <a:endParaRPr lang="en-US" altLang="en-US" dirty="0"/>
          </a:p>
        </p:txBody>
      </p:sp>
      <p:sp>
        <p:nvSpPr>
          <p:cNvPr id="370690" name="Rectangle 2"/>
          <p:cNvSpPr>
            <a:spLocks noGrp="1" noRot="1" noChangeAspect="1" noChangeArrowheads="1" noTextEdit="1"/>
          </p:cNvSpPr>
          <p:nvPr>
            <p:ph type="sldImg"/>
          </p:nvPr>
        </p:nvSpPr>
        <p:spPr>
          <a:ln/>
        </p:spPr>
      </p:sp>
      <p:sp>
        <p:nvSpPr>
          <p:cNvPr id="370691" name="Rectangle 3"/>
          <p:cNvSpPr>
            <a:spLocks noGrp="1" noChangeArrowheads="1"/>
          </p:cNvSpPr>
          <p:nvPr>
            <p:ph type="body" idx="1"/>
          </p:nvPr>
        </p:nvSpPr>
        <p:spPr/>
        <p:txBody>
          <a:bodyPr/>
          <a:lstStyle/>
          <a:p>
            <a:endParaRPr lang="en-GB" altLang="en-US" dirty="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DF53CF32-8122-4999-9186-40B2C835266A}" type="datetime1">
              <a:rPr lang="en-GB" smtClean="0"/>
              <a:t>01/11/2021</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38188386"/>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F35EFE9-7D85-4726-A174-E940EBD7AC37}" type="datetime1">
              <a:rPr lang="en-GB" smtClean="0"/>
              <a:t>01/11/2021</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6127204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00AFAE1-A993-4E72-806E-B3CFB79C07F5}" type="datetime1">
              <a:rPr lang="en-GB" smtClean="0"/>
              <a:t>01/11/2021</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520448319"/>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0C14FB2E-E7AC-449E-8E3C-39AC5E0ECA41}" type="datetime1">
              <a:rPr lang="en-GB" smtClean="0"/>
              <a:t>01/11/2021</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4387383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60826C1-DFC1-4060-8CC7-3A8C0DD79512}" type="datetime1">
              <a:rPr lang="en-GB" smtClean="0"/>
              <a:t>01/11/2021</a:t>
            </a:fld>
            <a:endParaRPr lang="en-GB" dirty="0"/>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7366663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8D97E5E-2B74-42FE-B429-209B02D6BB47}" type="datetime1">
              <a:rPr lang="en-GB" smtClean="0"/>
              <a:t>01/11/2021</a:t>
            </a:fld>
            <a:endParaRPr lang="en-GB" dirty="0"/>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7317755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B0DE9B7-3B46-45ED-890A-841EE98AA334}" type="datetime1">
              <a:rPr lang="en-GB" smtClean="0"/>
              <a:t>01/11/2021</a:t>
            </a:fld>
            <a:endParaRPr lang="en-GB" dirty="0"/>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165703733"/>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1AFE3F0-3AE5-4468-A90E-9CFB4EF6D022}" type="datetime1">
              <a:rPr lang="en-GB" smtClean="0"/>
              <a:t>01/11/2021</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091874486"/>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54D23D-26EC-4EFF-A09E-5B8FADBE81D3}" type="datetime1">
              <a:rPr lang="en-GB" smtClean="0"/>
              <a:t>01/11/2021</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92637008"/>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5DF8052-B75A-466F-9365-8D276877E458}" type="datetime1">
              <a:rPr lang="en-GB" smtClean="0"/>
              <a:t>01/11/2021</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249975525"/>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607D3A8-9F23-405D-96AB-E7D31D8D861E}" type="datetime1">
              <a:rPr lang="en-GB" smtClean="0"/>
              <a:t>01/11/2021</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53369918"/>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C86E64-E218-457C-B38D-CF38F4D1B7E6}" type="datetime1">
              <a:rPr lang="en-GB" smtClean="0"/>
              <a:t>01/11/2021</a:t>
            </a:fld>
            <a:endParaRPr lang="en-GB" dirty="0"/>
          </a:p>
        </p:txBody>
      </p:sp>
      <p:sp>
        <p:nvSpPr>
          <p:cNvPr id="5" name="Footer Placeholder 4"/>
          <p:cNvSpPr>
            <a:spLocks noGrp="1"/>
          </p:cNvSpPr>
          <p:nvPr>
            <p:ph type="ftr" sz="quarter" idx="11"/>
          </p:nvPr>
        </p:nvSpPr>
        <p:spPr>
          <a:xfrm>
            <a:off x="659165" y="6356350"/>
            <a:ext cx="2847975" cy="365125"/>
          </a:xfrm>
          <a:prstGeom prst="rect">
            <a:avLst/>
          </a:prstGeom>
        </p:spPr>
        <p:txBody>
          <a:bodyPr/>
          <a:lstStyle/>
          <a:p>
            <a:endParaRPr lang="en-GB" dirty="0"/>
          </a:p>
        </p:txBody>
      </p:sp>
      <p:sp>
        <p:nvSpPr>
          <p:cNvPr id="6" name="Slide Number Placeholder 5"/>
          <p:cNvSpPr>
            <a:spLocks noGrp="1"/>
          </p:cNvSpPr>
          <p:nvPr>
            <p:ph type="sldNum" sz="quarter" idx="12"/>
          </p:nvPr>
        </p:nvSpPr>
        <p:spPr>
          <a:xfrm>
            <a:off x="8582025" y="0"/>
            <a:ext cx="561975"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1817955075"/>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327E73D0-9DD4-4CA7-A010-7F434FD882FE}" type="datetime1">
              <a:rPr lang="en-GB" smtClean="0"/>
              <a:t>01/11/2021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dirty="0"/>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5" cstate="print">
            <a:extLst>
              <a:ext uri="{28A0092B-C50C-407E-A947-70E740481C1C}">
                <a14:useLocalDpi xmlns:a14="http://schemas.microsoft.com/office/drawing/2010/main" val="0"/>
              </a:ext>
            </a:extLst>
          </a:blip>
          <a:srcRect/>
          <a:stretch>
            <a:fillRect/>
          </a:stretch>
        </p:blipFill>
        <p:spPr bwMode="auto">
          <a:xfrm>
            <a:off x="8388496" y="5913368"/>
            <a:ext cx="648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0025692"/>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74" r:id="rId12"/>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2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customXml" Target="../ink/ink2.xml"/><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customXml" Target="../ink/ink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DDE37-F19A-447B-AB28-F841F153A120}"/>
              </a:ext>
            </a:extLst>
          </p:cNvPr>
          <p:cNvSpPr>
            <a:spLocks noGrp="1"/>
          </p:cNvSpPr>
          <p:nvPr>
            <p:ph type="ctrTitle"/>
          </p:nvPr>
        </p:nvSpPr>
        <p:spPr/>
        <p:txBody>
          <a:bodyPr>
            <a:normAutofit/>
          </a:bodyPr>
          <a:lstStyle/>
          <a:p>
            <a:r>
              <a:rPr lang="en-GB" sz="5000" dirty="0">
                <a:solidFill>
                  <a:schemeClr val="accent2"/>
                </a:solidFill>
              </a:rPr>
              <a:t>Management Accounting</a:t>
            </a:r>
          </a:p>
        </p:txBody>
      </p:sp>
      <p:sp>
        <p:nvSpPr>
          <p:cNvPr id="3" name="Subtitle 2">
            <a:extLst>
              <a:ext uri="{FF2B5EF4-FFF2-40B4-BE49-F238E27FC236}">
                <a16:creationId xmlns:a16="http://schemas.microsoft.com/office/drawing/2014/main" id="{FC9B7775-74EA-4F2A-9E10-EEB23AEED51A}"/>
              </a:ext>
            </a:extLst>
          </p:cNvPr>
          <p:cNvSpPr>
            <a:spLocks noGrp="1"/>
          </p:cNvSpPr>
          <p:nvPr>
            <p:ph type="subTitle" idx="1"/>
          </p:nvPr>
        </p:nvSpPr>
        <p:spPr/>
        <p:txBody>
          <a:bodyPr/>
          <a:lstStyle/>
          <a:p>
            <a:r>
              <a:rPr lang="en-GB" dirty="0">
                <a:solidFill>
                  <a:schemeClr val="bg1"/>
                </a:solidFill>
              </a:rPr>
              <a:t>Budgetary control: cash and profit budgeting</a:t>
            </a:r>
          </a:p>
        </p:txBody>
      </p:sp>
    </p:spTree>
    <p:extLst>
      <p:ext uri="{BB962C8B-B14F-4D97-AF65-F5344CB8AC3E}">
        <p14:creationId xmlns:p14="http://schemas.microsoft.com/office/powerpoint/2010/main" val="3678308438"/>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8EACC-9DAC-42CC-8412-8F3BD39C1334}"/>
              </a:ext>
            </a:extLst>
          </p:cNvPr>
          <p:cNvSpPr>
            <a:spLocks noGrp="1"/>
          </p:cNvSpPr>
          <p:nvPr>
            <p:ph type="title"/>
          </p:nvPr>
        </p:nvSpPr>
        <p:spPr>
          <a:xfrm>
            <a:off x="457200" y="57843"/>
            <a:ext cx="8229600" cy="778098"/>
          </a:xfrm>
        </p:spPr>
        <p:txBody>
          <a:bodyPr>
            <a:normAutofit/>
          </a:bodyPr>
          <a:lstStyle/>
          <a:p>
            <a:r>
              <a:rPr lang="en-GB" dirty="0">
                <a:solidFill>
                  <a:srgbClr val="0070C0"/>
                </a:solidFill>
              </a:rPr>
              <a:t>Overview</a:t>
            </a:r>
          </a:p>
        </p:txBody>
      </p:sp>
      <p:sp>
        <p:nvSpPr>
          <p:cNvPr id="3" name="Content Placeholder 2">
            <a:extLst>
              <a:ext uri="{FF2B5EF4-FFF2-40B4-BE49-F238E27FC236}">
                <a16:creationId xmlns:a16="http://schemas.microsoft.com/office/drawing/2014/main" id="{52488935-4504-4566-BD10-7D279DC1B5FF}"/>
              </a:ext>
            </a:extLst>
          </p:cNvPr>
          <p:cNvSpPr>
            <a:spLocks noGrp="1"/>
          </p:cNvSpPr>
          <p:nvPr>
            <p:ph idx="1"/>
          </p:nvPr>
        </p:nvSpPr>
        <p:spPr>
          <a:xfrm>
            <a:off x="457200" y="1331984"/>
            <a:ext cx="8229600" cy="3917032"/>
          </a:xfrm>
        </p:spPr>
        <p:txBody>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
        <p:nvSpPr>
          <p:cNvPr id="4" name="Slide Number Placeholder 3">
            <a:extLst>
              <a:ext uri="{FF2B5EF4-FFF2-40B4-BE49-F238E27FC236}">
                <a16:creationId xmlns:a16="http://schemas.microsoft.com/office/drawing/2014/main" id="{46FBC7D5-CB0A-47A3-85DF-E016CAC4098B}"/>
              </a:ext>
            </a:extLst>
          </p:cNvPr>
          <p:cNvSpPr>
            <a:spLocks noGrp="1"/>
          </p:cNvSpPr>
          <p:nvPr>
            <p:ph type="sldNum" sz="quarter" idx="12"/>
          </p:nvPr>
        </p:nvSpPr>
        <p:spPr>
          <a:xfrm>
            <a:off x="7956376" y="6380972"/>
            <a:ext cx="730424" cy="340503"/>
          </a:xfrm>
        </p:spPr>
        <p:txBody>
          <a:bodyPr/>
          <a:lstStyle/>
          <a:p>
            <a:fld id="{C3F65BB1-9206-4D7F-97F9-47DCC7DC6334}" type="slidenum">
              <a:rPr lang="en-GB" smtClean="0"/>
              <a:pPr/>
              <a:t>2</a:t>
            </a:fld>
            <a:endParaRPr lang="en-GB" dirty="0"/>
          </a:p>
        </p:txBody>
      </p:sp>
      <p:sp>
        <p:nvSpPr>
          <p:cNvPr id="5" name="Rectangle 4">
            <a:extLst>
              <a:ext uri="{FF2B5EF4-FFF2-40B4-BE49-F238E27FC236}">
                <a16:creationId xmlns:a16="http://schemas.microsoft.com/office/drawing/2014/main" id="{C88EF028-AAC5-47B1-BFB0-B1932CF82FE4}"/>
              </a:ext>
            </a:extLst>
          </p:cNvPr>
          <p:cNvSpPr/>
          <p:nvPr/>
        </p:nvSpPr>
        <p:spPr>
          <a:xfrm>
            <a:off x="277180" y="1164703"/>
            <a:ext cx="8589640" cy="4093428"/>
          </a:xfrm>
          <a:prstGeom prst="rect">
            <a:avLst/>
          </a:prstGeom>
          <a:solidFill>
            <a:schemeClr val="accent1">
              <a:lumMod val="75000"/>
            </a:schemeClr>
          </a:solidFill>
        </p:spPr>
        <p:txBody>
          <a:bodyPr wrap="square">
            <a:spAutoFit/>
          </a:bodyPr>
          <a:lstStyle/>
          <a:p>
            <a:pPr>
              <a:buFont typeface="Arial" panose="020B0604020202020204" pitchFamily="34" charset="0"/>
              <a:buChar char="•"/>
            </a:pPr>
            <a:r>
              <a:rPr lang="en-GB" sz="3200" dirty="0">
                <a:solidFill>
                  <a:schemeClr val="bg1"/>
                </a:solidFill>
                <a:latin typeface="Times New Roman" panose="02020603050405020304" pitchFamily="18" charset="0"/>
                <a:cs typeface="Times New Roman" panose="02020603050405020304" pitchFamily="18" charset="0"/>
              </a:rPr>
              <a:t>All businesses need to plan for the future if they are to survive</a:t>
            </a:r>
          </a:p>
          <a:p>
            <a:endParaRPr lang="en-GB" sz="3200" dirty="0">
              <a:solidFill>
                <a:schemeClr val="bg1"/>
              </a:solidFill>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GB" sz="3200" dirty="0">
                <a:solidFill>
                  <a:schemeClr val="bg1"/>
                </a:solidFill>
                <a:latin typeface="Times New Roman" panose="02020603050405020304" pitchFamily="18" charset="0"/>
                <a:cs typeface="Times New Roman" panose="02020603050405020304" pitchFamily="18" charset="0"/>
              </a:rPr>
              <a:t>Budgeting is a technique widely used in business when planning for the future</a:t>
            </a:r>
          </a:p>
          <a:p>
            <a:pPr>
              <a:buFont typeface="Arial" panose="020B0604020202020204" pitchFamily="34" charset="0"/>
              <a:buChar char="•"/>
            </a:pPr>
            <a:endParaRPr lang="en-GB" sz="3200" dirty="0">
              <a:solidFill>
                <a:schemeClr val="bg1"/>
              </a:solidFill>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GB" sz="3200" dirty="0">
                <a:solidFill>
                  <a:schemeClr val="bg1"/>
                </a:solidFill>
                <a:latin typeface="Times New Roman" panose="02020603050405020304" pitchFamily="18" charset="0"/>
                <a:cs typeface="Times New Roman" panose="02020603050405020304" pitchFamily="18" charset="0"/>
              </a:rPr>
              <a:t>Budgeting is a management accounting method</a:t>
            </a:r>
          </a:p>
          <a:p>
            <a:endParaRPr lang="en-GB" sz="36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83079235"/>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88662-482A-442A-8E87-0FA53031DE4E}"/>
              </a:ext>
            </a:extLst>
          </p:cNvPr>
          <p:cNvSpPr>
            <a:spLocks noGrp="1"/>
          </p:cNvSpPr>
          <p:nvPr>
            <p:ph type="title"/>
          </p:nvPr>
        </p:nvSpPr>
        <p:spPr/>
        <p:txBody>
          <a:bodyPr>
            <a:normAutofit/>
          </a:bodyPr>
          <a:lstStyle/>
          <a:p>
            <a:r>
              <a:rPr lang="en-GB" sz="3200" dirty="0"/>
              <a:t>Financial Accounting versus Management Accounting</a:t>
            </a:r>
          </a:p>
        </p:txBody>
      </p:sp>
      <p:sp>
        <p:nvSpPr>
          <p:cNvPr id="3" name="Text Placeholder 2">
            <a:extLst>
              <a:ext uri="{FF2B5EF4-FFF2-40B4-BE49-F238E27FC236}">
                <a16:creationId xmlns:a16="http://schemas.microsoft.com/office/drawing/2014/main" id="{5757FBB1-80A7-402E-A0C5-1A90E27314BE}"/>
              </a:ext>
            </a:extLst>
          </p:cNvPr>
          <p:cNvSpPr>
            <a:spLocks noGrp="1"/>
          </p:cNvSpPr>
          <p:nvPr>
            <p:ph type="body" idx="1"/>
          </p:nvPr>
        </p:nvSpPr>
        <p:spPr>
          <a:xfrm>
            <a:off x="506161" y="1414849"/>
            <a:ext cx="4040188" cy="639762"/>
          </a:xfrm>
          <a:solidFill>
            <a:schemeClr val="accent1">
              <a:lumMod val="50000"/>
            </a:schemeClr>
          </a:solidFill>
        </p:spPr>
        <p:txBody>
          <a:bodyPr/>
          <a:lstStyle/>
          <a:p>
            <a:r>
              <a:rPr lang="en-GB" b="0" dirty="0">
                <a:solidFill>
                  <a:schemeClr val="bg1"/>
                </a:solidFill>
                <a:latin typeface="Times New Roman" panose="02020603050405020304" pitchFamily="18" charset="0"/>
                <a:cs typeface="Times New Roman" panose="02020603050405020304" pitchFamily="18" charset="0"/>
              </a:rPr>
              <a:t>Financial Accounting</a:t>
            </a:r>
          </a:p>
        </p:txBody>
      </p:sp>
      <p:sp>
        <p:nvSpPr>
          <p:cNvPr id="4" name="Content Placeholder 3">
            <a:extLst>
              <a:ext uri="{FF2B5EF4-FFF2-40B4-BE49-F238E27FC236}">
                <a16:creationId xmlns:a16="http://schemas.microsoft.com/office/drawing/2014/main" id="{018C57AB-EE4E-47AF-99C6-24A9FC56412C}"/>
              </a:ext>
            </a:extLst>
          </p:cNvPr>
          <p:cNvSpPr>
            <a:spLocks noGrp="1"/>
          </p:cNvSpPr>
          <p:nvPr>
            <p:ph sz="half" idx="2"/>
          </p:nvPr>
        </p:nvSpPr>
        <p:spPr>
          <a:solidFill>
            <a:schemeClr val="accent1">
              <a:lumMod val="75000"/>
            </a:schemeClr>
          </a:solidFill>
        </p:spPr>
        <p:txBody>
          <a:bodyPr/>
          <a:lstStyle/>
          <a:p>
            <a:r>
              <a:rPr lang="en-GB" altLang="en-US" dirty="0">
                <a:solidFill>
                  <a:schemeClr val="bg1"/>
                </a:solidFill>
                <a:latin typeface="Times New Roman" panose="02020603050405020304" pitchFamily="18" charset="0"/>
                <a:cs typeface="Times New Roman" panose="02020603050405020304" pitchFamily="18" charset="0"/>
              </a:rPr>
              <a:t>For external consumption</a:t>
            </a:r>
          </a:p>
          <a:p>
            <a:r>
              <a:rPr lang="en-GB" altLang="en-US" dirty="0">
                <a:solidFill>
                  <a:schemeClr val="bg1"/>
                </a:solidFill>
                <a:latin typeface="Times New Roman" panose="02020603050405020304" pitchFamily="18" charset="0"/>
                <a:cs typeface="Times New Roman" panose="02020603050405020304" pitchFamily="18" charset="0"/>
              </a:rPr>
              <a:t>Past activities</a:t>
            </a:r>
          </a:p>
          <a:p>
            <a:r>
              <a:rPr lang="en-GB" altLang="en-US" dirty="0">
                <a:solidFill>
                  <a:schemeClr val="bg1"/>
                </a:solidFill>
                <a:latin typeface="Times New Roman" panose="02020603050405020304" pitchFamily="18" charset="0"/>
                <a:cs typeface="Times New Roman" panose="02020603050405020304" pitchFamily="18" charset="0"/>
              </a:rPr>
              <a:t>Objectivity (audit)</a:t>
            </a:r>
          </a:p>
          <a:p>
            <a:r>
              <a:rPr lang="en-GB" altLang="en-US" dirty="0">
                <a:solidFill>
                  <a:schemeClr val="bg1"/>
                </a:solidFill>
                <a:latin typeface="Times New Roman" panose="02020603050405020304" pitchFamily="18" charset="0"/>
                <a:cs typeface="Times New Roman" panose="02020603050405020304" pitchFamily="18" charset="0"/>
              </a:rPr>
              <a:t>Precise (accurate?) data</a:t>
            </a:r>
          </a:p>
          <a:p>
            <a:r>
              <a:rPr lang="en-GB" altLang="en-US" dirty="0">
                <a:solidFill>
                  <a:schemeClr val="bg1"/>
                </a:solidFill>
                <a:latin typeface="Times New Roman" panose="02020603050405020304" pitchFamily="18" charset="0"/>
                <a:cs typeface="Times New Roman" panose="02020603050405020304" pitchFamily="18" charset="0"/>
              </a:rPr>
              <a:t>Regulations</a:t>
            </a:r>
          </a:p>
          <a:p>
            <a:r>
              <a:rPr lang="en-GB" altLang="en-US" dirty="0">
                <a:solidFill>
                  <a:schemeClr val="bg1"/>
                </a:solidFill>
                <a:latin typeface="Times New Roman" panose="02020603050405020304" pitchFamily="18" charset="0"/>
                <a:cs typeface="Times New Roman" panose="02020603050405020304" pitchFamily="18" charset="0"/>
              </a:rPr>
              <a:t>Legal obligation</a:t>
            </a:r>
          </a:p>
          <a:p>
            <a:endParaRPr lang="en-GB" dirty="0"/>
          </a:p>
        </p:txBody>
      </p:sp>
      <p:sp>
        <p:nvSpPr>
          <p:cNvPr id="5" name="Text Placeholder 4">
            <a:extLst>
              <a:ext uri="{FF2B5EF4-FFF2-40B4-BE49-F238E27FC236}">
                <a16:creationId xmlns:a16="http://schemas.microsoft.com/office/drawing/2014/main" id="{7450716B-9A52-47CE-A3D8-575D713A958A}"/>
              </a:ext>
            </a:extLst>
          </p:cNvPr>
          <p:cNvSpPr>
            <a:spLocks noGrp="1"/>
          </p:cNvSpPr>
          <p:nvPr>
            <p:ph type="body" sz="quarter" idx="3"/>
          </p:nvPr>
        </p:nvSpPr>
        <p:spPr>
          <a:xfrm>
            <a:off x="4666375" y="1414849"/>
            <a:ext cx="4041775" cy="639762"/>
          </a:xfrm>
          <a:solidFill>
            <a:schemeClr val="accent1">
              <a:lumMod val="75000"/>
            </a:schemeClr>
          </a:solidFill>
        </p:spPr>
        <p:txBody>
          <a:bodyPr/>
          <a:lstStyle/>
          <a:p>
            <a:r>
              <a:rPr lang="en-GB" b="0" dirty="0">
                <a:solidFill>
                  <a:schemeClr val="bg1"/>
                </a:solidFill>
                <a:latin typeface="Times New Roman" panose="02020603050405020304" pitchFamily="18" charset="0"/>
                <a:cs typeface="Times New Roman" panose="02020603050405020304" pitchFamily="18" charset="0"/>
              </a:rPr>
              <a:t>Management Accounting</a:t>
            </a:r>
          </a:p>
        </p:txBody>
      </p:sp>
      <p:sp>
        <p:nvSpPr>
          <p:cNvPr id="6" name="Content Placeholder 5">
            <a:extLst>
              <a:ext uri="{FF2B5EF4-FFF2-40B4-BE49-F238E27FC236}">
                <a16:creationId xmlns:a16="http://schemas.microsoft.com/office/drawing/2014/main" id="{A9FA8FBF-3AE8-4943-81E2-93987D97CB57}"/>
              </a:ext>
            </a:extLst>
          </p:cNvPr>
          <p:cNvSpPr>
            <a:spLocks noGrp="1"/>
          </p:cNvSpPr>
          <p:nvPr>
            <p:ph sz="quarter" idx="4"/>
          </p:nvPr>
        </p:nvSpPr>
        <p:spPr>
          <a:solidFill>
            <a:schemeClr val="accent1">
              <a:lumMod val="50000"/>
            </a:schemeClr>
          </a:solidFill>
        </p:spPr>
        <p:txBody>
          <a:bodyPr/>
          <a:lstStyle/>
          <a:p>
            <a:r>
              <a:rPr lang="en-GB" altLang="en-US" dirty="0">
                <a:solidFill>
                  <a:schemeClr val="bg1"/>
                </a:solidFill>
                <a:latin typeface="Times New Roman" panose="02020603050405020304" pitchFamily="18" charset="0"/>
                <a:cs typeface="Times New Roman" panose="02020603050405020304" pitchFamily="18" charset="0"/>
              </a:rPr>
              <a:t>For insiders</a:t>
            </a:r>
          </a:p>
          <a:p>
            <a:r>
              <a:rPr lang="en-GB" altLang="en-US" dirty="0">
                <a:solidFill>
                  <a:schemeClr val="bg1"/>
                </a:solidFill>
                <a:latin typeface="Times New Roman" panose="02020603050405020304" pitchFamily="18" charset="0"/>
                <a:cs typeface="Times New Roman" panose="02020603050405020304" pitchFamily="18" charset="0"/>
              </a:rPr>
              <a:t>Future activities</a:t>
            </a:r>
          </a:p>
          <a:p>
            <a:r>
              <a:rPr lang="en-GB" altLang="en-US" dirty="0">
                <a:solidFill>
                  <a:schemeClr val="bg1"/>
                </a:solidFill>
                <a:latin typeface="Times New Roman" panose="02020603050405020304" pitchFamily="18" charset="0"/>
                <a:cs typeface="Times New Roman" panose="02020603050405020304" pitchFamily="18" charset="0"/>
              </a:rPr>
              <a:t>Decision-making</a:t>
            </a:r>
          </a:p>
          <a:p>
            <a:r>
              <a:rPr lang="en-GB" altLang="en-US" dirty="0">
                <a:solidFill>
                  <a:schemeClr val="bg1"/>
                </a:solidFill>
                <a:latin typeface="Times New Roman" panose="02020603050405020304" pitchFamily="18" charset="0"/>
                <a:cs typeface="Times New Roman" panose="02020603050405020304" pitchFamily="18" charset="0"/>
              </a:rPr>
              <a:t>Flexibility (forecasts)</a:t>
            </a:r>
          </a:p>
          <a:p>
            <a:r>
              <a:rPr lang="en-GB" altLang="en-US" dirty="0">
                <a:solidFill>
                  <a:schemeClr val="bg1"/>
                </a:solidFill>
                <a:latin typeface="Times New Roman" panose="02020603050405020304" pitchFamily="18" charset="0"/>
                <a:cs typeface="Times New Roman" panose="02020603050405020304" pitchFamily="18" charset="0"/>
              </a:rPr>
              <a:t>No regulations</a:t>
            </a:r>
          </a:p>
          <a:p>
            <a:r>
              <a:rPr lang="en-GB" altLang="en-US" dirty="0">
                <a:solidFill>
                  <a:schemeClr val="bg1"/>
                </a:solidFill>
                <a:latin typeface="Times New Roman" panose="02020603050405020304" pitchFamily="18" charset="0"/>
                <a:cs typeface="Times New Roman" panose="02020603050405020304" pitchFamily="18" charset="0"/>
              </a:rPr>
              <a:t>No legal obligation</a:t>
            </a:r>
          </a:p>
          <a:p>
            <a:pPr>
              <a:buFontTx/>
              <a:buNone/>
            </a:pPr>
            <a:endParaRPr lang="en-GB" altLang="en-US" dirty="0"/>
          </a:p>
          <a:p>
            <a:endParaRPr lang="en-GB" dirty="0"/>
          </a:p>
        </p:txBody>
      </p:sp>
      <p:sp>
        <p:nvSpPr>
          <p:cNvPr id="7" name="Slide Number Placeholder 6">
            <a:extLst>
              <a:ext uri="{FF2B5EF4-FFF2-40B4-BE49-F238E27FC236}">
                <a16:creationId xmlns:a16="http://schemas.microsoft.com/office/drawing/2014/main" id="{6751CF66-F0AB-4EA4-AA27-A755AD0D5279}"/>
              </a:ext>
            </a:extLst>
          </p:cNvPr>
          <p:cNvSpPr>
            <a:spLocks noGrp="1"/>
          </p:cNvSpPr>
          <p:nvPr>
            <p:ph type="sldNum" sz="quarter" idx="12"/>
          </p:nvPr>
        </p:nvSpPr>
        <p:spPr/>
        <p:txBody>
          <a:bodyPr/>
          <a:lstStyle/>
          <a:p>
            <a:fld id="{C3F65BB1-9206-4D7F-97F9-47DCC7DC6334}" type="slidenum">
              <a:rPr lang="en-GB" smtClean="0"/>
              <a:pPr/>
              <a:t>3</a:t>
            </a:fld>
            <a:endParaRPr lang="en-GB" dirty="0"/>
          </a:p>
        </p:txBody>
      </p:sp>
    </p:spTree>
    <p:extLst>
      <p:ext uri="{BB962C8B-B14F-4D97-AF65-F5344CB8AC3E}">
        <p14:creationId xmlns:p14="http://schemas.microsoft.com/office/powerpoint/2010/main" val="1454907575"/>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bg/>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grpId="0" nodeType="clickEffect">
                                  <p:stCondLst>
                                    <p:cond delay="0"/>
                                  </p:stCondLst>
                                  <p:childTnLst>
                                    <p:set>
                                      <p:cBhvr>
                                        <p:cTn id="18" dur="1" fill="hold">
                                          <p:stCondLst>
                                            <p:cond delay="0"/>
                                          </p:stCondLst>
                                        </p:cTn>
                                        <p:tgtEl>
                                          <p:spTgt spid="4">
                                            <p:bg/>
                                          </p:spTgt>
                                        </p:tgtEl>
                                        <p:attrNameLst>
                                          <p:attrName>style.visibility</p:attrName>
                                        </p:attrNameLst>
                                      </p:cBhvr>
                                      <p:to>
                                        <p:strVal val="visible"/>
                                      </p:to>
                                    </p:set>
                                    <p:animEffect transition="in" filter="circle(in)">
                                      <p:cBhvr>
                                        <p:cTn id="19" dur="2000"/>
                                        <p:tgtEl>
                                          <p:spTgt spid="4">
                                            <p:bg/>
                                          </p:spTgt>
                                        </p:tgtEl>
                                      </p:cBhvr>
                                    </p:animEffect>
                                  </p:childTnLst>
                                </p:cTn>
                              </p:par>
                            </p:childTnLst>
                          </p:cTn>
                        </p:par>
                      </p:childTnLst>
                    </p:cTn>
                  </p:par>
                  <p:par>
                    <p:cTn id="20" fill="hold">
                      <p:stCondLst>
                        <p:cond delay="indefinite"/>
                      </p:stCondLst>
                      <p:childTnLst>
                        <p:par>
                          <p:cTn id="21" fill="hold">
                            <p:stCondLst>
                              <p:cond delay="0"/>
                            </p:stCondLst>
                            <p:childTnLst>
                              <p:par>
                                <p:cTn id="22" presetID="6" presetClass="entr" presetSubtype="16" fill="hold" grpId="0" nodeType="clickEffect">
                                  <p:stCondLst>
                                    <p:cond delay="0"/>
                                  </p:stCondLst>
                                  <p:childTnLst>
                                    <p:set>
                                      <p:cBhvr>
                                        <p:cTn id="23" dur="1" fill="hold">
                                          <p:stCondLst>
                                            <p:cond delay="0"/>
                                          </p:stCondLst>
                                        </p:cTn>
                                        <p:tgtEl>
                                          <p:spTgt spid="4">
                                            <p:txEl>
                                              <p:pRg st="0" end="0"/>
                                            </p:txEl>
                                          </p:spTgt>
                                        </p:tgtEl>
                                        <p:attrNameLst>
                                          <p:attrName>style.visibility</p:attrName>
                                        </p:attrNameLst>
                                      </p:cBhvr>
                                      <p:to>
                                        <p:strVal val="visible"/>
                                      </p:to>
                                    </p:set>
                                    <p:animEffect transition="in" filter="circle(in)">
                                      <p:cBhvr>
                                        <p:cTn id="24" dur="2000"/>
                                        <p:tgtEl>
                                          <p:spTgt spid="4">
                                            <p:txEl>
                                              <p:pRg st="0" end="0"/>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6" presetClass="entr" presetSubtype="16" fill="hold" grpId="0" nodeType="clickEffect">
                                  <p:stCondLst>
                                    <p:cond delay="0"/>
                                  </p:stCondLst>
                                  <p:childTnLst>
                                    <p:set>
                                      <p:cBhvr>
                                        <p:cTn id="28" dur="1" fill="hold">
                                          <p:stCondLst>
                                            <p:cond delay="0"/>
                                          </p:stCondLst>
                                        </p:cTn>
                                        <p:tgtEl>
                                          <p:spTgt spid="4">
                                            <p:txEl>
                                              <p:pRg st="1" end="1"/>
                                            </p:txEl>
                                          </p:spTgt>
                                        </p:tgtEl>
                                        <p:attrNameLst>
                                          <p:attrName>style.visibility</p:attrName>
                                        </p:attrNameLst>
                                      </p:cBhvr>
                                      <p:to>
                                        <p:strVal val="visible"/>
                                      </p:to>
                                    </p:set>
                                    <p:animEffect transition="in" filter="circle(in)">
                                      <p:cBhvr>
                                        <p:cTn id="29" dur="2000"/>
                                        <p:tgtEl>
                                          <p:spTgt spid="4">
                                            <p:txEl>
                                              <p:pRg st="1" end="1"/>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6" presetClass="entr" presetSubtype="16" fill="hold" grpId="0" nodeType="clickEffect">
                                  <p:stCondLst>
                                    <p:cond delay="0"/>
                                  </p:stCondLst>
                                  <p:childTnLst>
                                    <p:set>
                                      <p:cBhvr>
                                        <p:cTn id="33" dur="1" fill="hold">
                                          <p:stCondLst>
                                            <p:cond delay="0"/>
                                          </p:stCondLst>
                                        </p:cTn>
                                        <p:tgtEl>
                                          <p:spTgt spid="4">
                                            <p:txEl>
                                              <p:pRg st="2" end="2"/>
                                            </p:txEl>
                                          </p:spTgt>
                                        </p:tgtEl>
                                        <p:attrNameLst>
                                          <p:attrName>style.visibility</p:attrName>
                                        </p:attrNameLst>
                                      </p:cBhvr>
                                      <p:to>
                                        <p:strVal val="visible"/>
                                      </p:to>
                                    </p:set>
                                    <p:animEffect transition="in" filter="circle(in)">
                                      <p:cBhvr>
                                        <p:cTn id="34" dur="2000"/>
                                        <p:tgtEl>
                                          <p:spTgt spid="4">
                                            <p:txEl>
                                              <p:pRg st="2" end="2"/>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6" presetClass="entr" presetSubtype="16" fill="hold" grpId="0" nodeType="clickEffect">
                                  <p:stCondLst>
                                    <p:cond delay="0"/>
                                  </p:stCondLst>
                                  <p:childTnLst>
                                    <p:set>
                                      <p:cBhvr>
                                        <p:cTn id="38" dur="1" fill="hold">
                                          <p:stCondLst>
                                            <p:cond delay="0"/>
                                          </p:stCondLst>
                                        </p:cTn>
                                        <p:tgtEl>
                                          <p:spTgt spid="4">
                                            <p:txEl>
                                              <p:pRg st="3" end="3"/>
                                            </p:txEl>
                                          </p:spTgt>
                                        </p:tgtEl>
                                        <p:attrNameLst>
                                          <p:attrName>style.visibility</p:attrName>
                                        </p:attrNameLst>
                                      </p:cBhvr>
                                      <p:to>
                                        <p:strVal val="visible"/>
                                      </p:to>
                                    </p:set>
                                    <p:animEffect transition="in" filter="circle(in)">
                                      <p:cBhvr>
                                        <p:cTn id="39" dur="2000"/>
                                        <p:tgtEl>
                                          <p:spTgt spid="4">
                                            <p:txEl>
                                              <p:pRg st="3" end="3"/>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6" presetClass="entr" presetSubtype="16" fill="hold" grpId="0" nodeType="clickEffect">
                                  <p:stCondLst>
                                    <p:cond delay="0"/>
                                  </p:stCondLst>
                                  <p:childTnLst>
                                    <p:set>
                                      <p:cBhvr>
                                        <p:cTn id="43" dur="1" fill="hold">
                                          <p:stCondLst>
                                            <p:cond delay="0"/>
                                          </p:stCondLst>
                                        </p:cTn>
                                        <p:tgtEl>
                                          <p:spTgt spid="4">
                                            <p:txEl>
                                              <p:pRg st="4" end="4"/>
                                            </p:txEl>
                                          </p:spTgt>
                                        </p:tgtEl>
                                        <p:attrNameLst>
                                          <p:attrName>style.visibility</p:attrName>
                                        </p:attrNameLst>
                                      </p:cBhvr>
                                      <p:to>
                                        <p:strVal val="visible"/>
                                      </p:to>
                                    </p:set>
                                    <p:animEffect transition="in" filter="circle(in)">
                                      <p:cBhvr>
                                        <p:cTn id="44" dur="2000"/>
                                        <p:tgtEl>
                                          <p:spTgt spid="4">
                                            <p:txEl>
                                              <p:pRg st="4" end="4"/>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6" presetClass="entr" presetSubtype="16" fill="hold" grpId="0" nodeType="clickEffect">
                                  <p:stCondLst>
                                    <p:cond delay="0"/>
                                  </p:stCondLst>
                                  <p:childTnLst>
                                    <p:set>
                                      <p:cBhvr>
                                        <p:cTn id="48" dur="1" fill="hold">
                                          <p:stCondLst>
                                            <p:cond delay="0"/>
                                          </p:stCondLst>
                                        </p:cTn>
                                        <p:tgtEl>
                                          <p:spTgt spid="4">
                                            <p:txEl>
                                              <p:pRg st="5" end="5"/>
                                            </p:txEl>
                                          </p:spTgt>
                                        </p:tgtEl>
                                        <p:attrNameLst>
                                          <p:attrName>style.visibility</p:attrName>
                                        </p:attrNameLst>
                                      </p:cBhvr>
                                      <p:to>
                                        <p:strVal val="visible"/>
                                      </p:to>
                                    </p:set>
                                    <p:animEffect transition="in" filter="circle(in)">
                                      <p:cBhvr>
                                        <p:cTn id="49" dur="2000"/>
                                        <p:tgtEl>
                                          <p:spTgt spid="4">
                                            <p:txEl>
                                              <p:pRg st="5" end="5"/>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1" presetClass="entr" presetSubtype="0" fill="hold" grpId="0" nodeType="clickEffect">
                                  <p:stCondLst>
                                    <p:cond delay="0"/>
                                  </p:stCondLst>
                                  <p:childTnLst>
                                    <p:set>
                                      <p:cBhvr>
                                        <p:cTn id="53" dur="1" fill="hold">
                                          <p:stCondLst>
                                            <p:cond delay="0"/>
                                          </p:stCondLst>
                                        </p:cTn>
                                        <p:tgtEl>
                                          <p:spTgt spid="5">
                                            <p:bg/>
                                          </p:spTgt>
                                        </p:tgtEl>
                                        <p:attrNameLst>
                                          <p:attrName>style.visibility</p:attrName>
                                        </p:attrNameLst>
                                      </p:cBhvr>
                                      <p:to>
                                        <p:strVal val="visible"/>
                                      </p:to>
                                    </p:set>
                                  </p:childTnLst>
                                </p:cTn>
                              </p:par>
                            </p:childTnLst>
                          </p:cTn>
                        </p:par>
                      </p:childTnLst>
                    </p:cTn>
                  </p:par>
                  <p:par>
                    <p:cTn id="54" fill="hold">
                      <p:stCondLst>
                        <p:cond delay="indefinite"/>
                      </p:stCondLst>
                      <p:childTnLst>
                        <p:par>
                          <p:cTn id="55" fill="hold">
                            <p:stCondLst>
                              <p:cond delay="0"/>
                            </p:stCondLst>
                            <p:childTnLst>
                              <p:par>
                                <p:cTn id="56" presetID="1" presetClass="entr" presetSubtype="0" fill="hold" grpId="0" nodeType="clickEffect">
                                  <p:stCondLst>
                                    <p:cond delay="0"/>
                                  </p:stCondLst>
                                  <p:childTnLst>
                                    <p:set>
                                      <p:cBhvr>
                                        <p:cTn id="57"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58" fill="hold">
                      <p:stCondLst>
                        <p:cond delay="indefinite"/>
                      </p:stCondLst>
                      <p:childTnLst>
                        <p:par>
                          <p:cTn id="59" fill="hold">
                            <p:stCondLst>
                              <p:cond delay="0"/>
                            </p:stCondLst>
                            <p:childTnLst>
                              <p:par>
                                <p:cTn id="60" presetID="6" presetClass="entr" presetSubtype="16" fill="hold" grpId="0" nodeType="clickEffect">
                                  <p:stCondLst>
                                    <p:cond delay="0"/>
                                  </p:stCondLst>
                                  <p:childTnLst>
                                    <p:set>
                                      <p:cBhvr>
                                        <p:cTn id="61" dur="1" fill="hold">
                                          <p:stCondLst>
                                            <p:cond delay="0"/>
                                          </p:stCondLst>
                                        </p:cTn>
                                        <p:tgtEl>
                                          <p:spTgt spid="6">
                                            <p:bg/>
                                          </p:spTgt>
                                        </p:tgtEl>
                                        <p:attrNameLst>
                                          <p:attrName>style.visibility</p:attrName>
                                        </p:attrNameLst>
                                      </p:cBhvr>
                                      <p:to>
                                        <p:strVal val="visible"/>
                                      </p:to>
                                    </p:set>
                                    <p:animEffect transition="in" filter="circle(in)">
                                      <p:cBhvr>
                                        <p:cTn id="62" dur="2000"/>
                                        <p:tgtEl>
                                          <p:spTgt spid="6">
                                            <p:bg/>
                                          </p:spTgt>
                                        </p:tgtEl>
                                      </p:cBhvr>
                                    </p:animEffect>
                                  </p:childTnLst>
                                </p:cTn>
                              </p:par>
                            </p:childTnLst>
                          </p:cTn>
                        </p:par>
                      </p:childTnLst>
                    </p:cTn>
                  </p:par>
                  <p:par>
                    <p:cTn id="63" fill="hold">
                      <p:stCondLst>
                        <p:cond delay="indefinite"/>
                      </p:stCondLst>
                      <p:childTnLst>
                        <p:par>
                          <p:cTn id="64" fill="hold">
                            <p:stCondLst>
                              <p:cond delay="0"/>
                            </p:stCondLst>
                            <p:childTnLst>
                              <p:par>
                                <p:cTn id="65" presetID="6" presetClass="entr" presetSubtype="16" fill="hold" grpId="0" nodeType="clickEffect">
                                  <p:stCondLst>
                                    <p:cond delay="0"/>
                                  </p:stCondLst>
                                  <p:childTnLst>
                                    <p:set>
                                      <p:cBhvr>
                                        <p:cTn id="66" dur="1" fill="hold">
                                          <p:stCondLst>
                                            <p:cond delay="0"/>
                                          </p:stCondLst>
                                        </p:cTn>
                                        <p:tgtEl>
                                          <p:spTgt spid="6">
                                            <p:txEl>
                                              <p:pRg st="0" end="0"/>
                                            </p:txEl>
                                          </p:spTgt>
                                        </p:tgtEl>
                                        <p:attrNameLst>
                                          <p:attrName>style.visibility</p:attrName>
                                        </p:attrNameLst>
                                      </p:cBhvr>
                                      <p:to>
                                        <p:strVal val="visible"/>
                                      </p:to>
                                    </p:set>
                                    <p:animEffect transition="in" filter="circle(in)">
                                      <p:cBhvr>
                                        <p:cTn id="67" dur="2000"/>
                                        <p:tgtEl>
                                          <p:spTgt spid="6">
                                            <p:txEl>
                                              <p:pRg st="0" end="0"/>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6" presetClass="entr" presetSubtype="16" fill="hold" grpId="0" nodeType="clickEffect">
                                  <p:stCondLst>
                                    <p:cond delay="0"/>
                                  </p:stCondLst>
                                  <p:childTnLst>
                                    <p:set>
                                      <p:cBhvr>
                                        <p:cTn id="71" dur="1" fill="hold">
                                          <p:stCondLst>
                                            <p:cond delay="0"/>
                                          </p:stCondLst>
                                        </p:cTn>
                                        <p:tgtEl>
                                          <p:spTgt spid="6">
                                            <p:txEl>
                                              <p:pRg st="1" end="1"/>
                                            </p:txEl>
                                          </p:spTgt>
                                        </p:tgtEl>
                                        <p:attrNameLst>
                                          <p:attrName>style.visibility</p:attrName>
                                        </p:attrNameLst>
                                      </p:cBhvr>
                                      <p:to>
                                        <p:strVal val="visible"/>
                                      </p:to>
                                    </p:set>
                                    <p:animEffect transition="in" filter="circle(in)">
                                      <p:cBhvr>
                                        <p:cTn id="72" dur="2000"/>
                                        <p:tgtEl>
                                          <p:spTgt spid="6">
                                            <p:txEl>
                                              <p:pRg st="1" end="1"/>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6" presetClass="entr" presetSubtype="16" fill="hold" grpId="0" nodeType="clickEffect">
                                  <p:stCondLst>
                                    <p:cond delay="0"/>
                                  </p:stCondLst>
                                  <p:childTnLst>
                                    <p:set>
                                      <p:cBhvr>
                                        <p:cTn id="76" dur="1" fill="hold">
                                          <p:stCondLst>
                                            <p:cond delay="0"/>
                                          </p:stCondLst>
                                        </p:cTn>
                                        <p:tgtEl>
                                          <p:spTgt spid="6">
                                            <p:txEl>
                                              <p:pRg st="2" end="2"/>
                                            </p:txEl>
                                          </p:spTgt>
                                        </p:tgtEl>
                                        <p:attrNameLst>
                                          <p:attrName>style.visibility</p:attrName>
                                        </p:attrNameLst>
                                      </p:cBhvr>
                                      <p:to>
                                        <p:strVal val="visible"/>
                                      </p:to>
                                    </p:set>
                                    <p:animEffect transition="in" filter="circle(in)">
                                      <p:cBhvr>
                                        <p:cTn id="77" dur="2000"/>
                                        <p:tgtEl>
                                          <p:spTgt spid="6">
                                            <p:txEl>
                                              <p:pRg st="2" end="2"/>
                                            </p:txEl>
                                          </p:spTgt>
                                        </p:tgtEl>
                                      </p:cBhvr>
                                    </p:animEffect>
                                  </p:childTnLst>
                                </p:cTn>
                              </p:par>
                            </p:childTnLst>
                          </p:cTn>
                        </p:par>
                      </p:childTnLst>
                    </p:cTn>
                  </p:par>
                  <p:par>
                    <p:cTn id="78" fill="hold">
                      <p:stCondLst>
                        <p:cond delay="indefinite"/>
                      </p:stCondLst>
                      <p:childTnLst>
                        <p:par>
                          <p:cTn id="79" fill="hold">
                            <p:stCondLst>
                              <p:cond delay="0"/>
                            </p:stCondLst>
                            <p:childTnLst>
                              <p:par>
                                <p:cTn id="80" presetID="6" presetClass="entr" presetSubtype="16" fill="hold" grpId="0" nodeType="clickEffect">
                                  <p:stCondLst>
                                    <p:cond delay="0"/>
                                  </p:stCondLst>
                                  <p:childTnLst>
                                    <p:set>
                                      <p:cBhvr>
                                        <p:cTn id="81" dur="1" fill="hold">
                                          <p:stCondLst>
                                            <p:cond delay="0"/>
                                          </p:stCondLst>
                                        </p:cTn>
                                        <p:tgtEl>
                                          <p:spTgt spid="6">
                                            <p:txEl>
                                              <p:pRg st="3" end="3"/>
                                            </p:txEl>
                                          </p:spTgt>
                                        </p:tgtEl>
                                        <p:attrNameLst>
                                          <p:attrName>style.visibility</p:attrName>
                                        </p:attrNameLst>
                                      </p:cBhvr>
                                      <p:to>
                                        <p:strVal val="visible"/>
                                      </p:to>
                                    </p:set>
                                    <p:animEffect transition="in" filter="circle(in)">
                                      <p:cBhvr>
                                        <p:cTn id="82" dur="2000"/>
                                        <p:tgtEl>
                                          <p:spTgt spid="6">
                                            <p:txEl>
                                              <p:pRg st="3" end="3"/>
                                            </p:txEl>
                                          </p:spTgt>
                                        </p:tgtEl>
                                      </p:cBhvr>
                                    </p:animEffect>
                                  </p:childTnLst>
                                </p:cTn>
                              </p:par>
                            </p:childTnLst>
                          </p:cTn>
                        </p:par>
                      </p:childTnLst>
                    </p:cTn>
                  </p:par>
                  <p:par>
                    <p:cTn id="83" fill="hold">
                      <p:stCondLst>
                        <p:cond delay="indefinite"/>
                      </p:stCondLst>
                      <p:childTnLst>
                        <p:par>
                          <p:cTn id="84" fill="hold">
                            <p:stCondLst>
                              <p:cond delay="0"/>
                            </p:stCondLst>
                            <p:childTnLst>
                              <p:par>
                                <p:cTn id="85" presetID="6" presetClass="entr" presetSubtype="16" fill="hold" grpId="0" nodeType="clickEffect">
                                  <p:stCondLst>
                                    <p:cond delay="0"/>
                                  </p:stCondLst>
                                  <p:childTnLst>
                                    <p:set>
                                      <p:cBhvr>
                                        <p:cTn id="86" dur="1" fill="hold">
                                          <p:stCondLst>
                                            <p:cond delay="0"/>
                                          </p:stCondLst>
                                        </p:cTn>
                                        <p:tgtEl>
                                          <p:spTgt spid="6">
                                            <p:txEl>
                                              <p:pRg st="4" end="4"/>
                                            </p:txEl>
                                          </p:spTgt>
                                        </p:tgtEl>
                                        <p:attrNameLst>
                                          <p:attrName>style.visibility</p:attrName>
                                        </p:attrNameLst>
                                      </p:cBhvr>
                                      <p:to>
                                        <p:strVal val="visible"/>
                                      </p:to>
                                    </p:set>
                                    <p:animEffect transition="in" filter="circle(in)">
                                      <p:cBhvr>
                                        <p:cTn id="87" dur="2000"/>
                                        <p:tgtEl>
                                          <p:spTgt spid="6">
                                            <p:txEl>
                                              <p:pRg st="4" end="4"/>
                                            </p:txEl>
                                          </p:spTgt>
                                        </p:tgtEl>
                                      </p:cBhvr>
                                    </p:animEffect>
                                  </p:childTnLst>
                                </p:cTn>
                              </p:par>
                            </p:childTnLst>
                          </p:cTn>
                        </p:par>
                      </p:childTnLst>
                    </p:cTn>
                  </p:par>
                  <p:par>
                    <p:cTn id="88" fill="hold">
                      <p:stCondLst>
                        <p:cond delay="indefinite"/>
                      </p:stCondLst>
                      <p:childTnLst>
                        <p:par>
                          <p:cTn id="89" fill="hold">
                            <p:stCondLst>
                              <p:cond delay="0"/>
                            </p:stCondLst>
                            <p:childTnLst>
                              <p:par>
                                <p:cTn id="90" presetID="6" presetClass="entr" presetSubtype="16" fill="hold" grpId="0" nodeType="clickEffect">
                                  <p:stCondLst>
                                    <p:cond delay="0"/>
                                  </p:stCondLst>
                                  <p:childTnLst>
                                    <p:set>
                                      <p:cBhvr>
                                        <p:cTn id="91" dur="1" fill="hold">
                                          <p:stCondLst>
                                            <p:cond delay="0"/>
                                          </p:stCondLst>
                                        </p:cTn>
                                        <p:tgtEl>
                                          <p:spTgt spid="6">
                                            <p:txEl>
                                              <p:pRg st="5" end="5"/>
                                            </p:txEl>
                                          </p:spTgt>
                                        </p:tgtEl>
                                        <p:attrNameLst>
                                          <p:attrName>style.visibility</p:attrName>
                                        </p:attrNameLst>
                                      </p:cBhvr>
                                      <p:to>
                                        <p:strVal val="visible"/>
                                      </p:to>
                                    </p:set>
                                    <p:animEffect transition="in" filter="circle(in)">
                                      <p:cBhvr>
                                        <p:cTn id="92" dur="2000"/>
                                        <p:tgtEl>
                                          <p:spTgt spid="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animBg="1"/>
      <p:bldP spid="4" grpId="0" build="p" animBg="1"/>
      <p:bldP spid="5" grpId="0" build="p" animBg="1"/>
      <p:bldP spid="6" grpId="0" build="p"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rgbClr val="0070C0"/>
                </a:solidFill>
              </a:rPr>
              <a:t>Cash and profit - 1</a:t>
            </a:r>
          </a:p>
        </p:txBody>
      </p:sp>
      <p:sp>
        <p:nvSpPr>
          <p:cNvPr id="3" name="Content Placeholder 2"/>
          <p:cNvSpPr>
            <a:spLocks noGrp="1"/>
          </p:cNvSpPr>
          <p:nvPr>
            <p:ph idx="1"/>
          </p:nvPr>
        </p:nvSpPr>
        <p:spPr>
          <a:xfrm>
            <a:off x="457200" y="1417638"/>
            <a:ext cx="8229600" cy="4099595"/>
          </a:xfrm>
          <a:solidFill>
            <a:schemeClr val="accent1">
              <a:lumMod val="50000"/>
            </a:schemeClr>
          </a:solidFill>
        </p:spPr>
        <p:txBody>
          <a:bodyPr>
            <a:noAutofit/>
          </a:bodyPr>
          <a:lstStyle/>
          <a:p>
            <a:pPr marL="171450" indent="-171450" defTabSz="685800">
              <a:lnSpc>
                <a:spcPct val="90000"/>
              </a:lnSpc>
              <a:defRPr/>
            </a:pPr>
            <a:r>
              <a:rPr lang="en-GB" sz="2600" kern="0" dirty="0">
                <a:solidFill>
                  <a:schemeClr val="bg1"/>
                </a:solidFill>
                <a:latin typeface="Times New Roman" panose="02020603050405020304" pitchFamily="18" charset="0"/>
                <a:cs typeface="Times New Roman" panose="02020603050405020304" pitchFamily="18" charset="0"/>
              </a:rPr>
              <a:t>The first thing to note is the difference between cash and profit</a:t>
            </a:r>
          </a:p>
          <a:p>
            <a:pPr marL="0" indent="0" defTabSz="685800">
              <a:lnSpc>
                <a:spcPct val="90000"/>
              </a:lnSpc>
              <a:buNone/>
              <a:defRPr/>
            </a:pPr>
            <a:endParaRPr lang="en-GB" sz="2600" kern="0" dirty="0">
              <a:solidFill>
                <a:schemeClr val="bg1"/>
              </a:solidFill>
              <a:latin typeface="Times New Roman" panose="02020603050405020304" pitchFamily="18" charset="0"/>
              <a:cs typeface="Times New Roman" panose="02020603050405020304" pitchFamily="18" charset="0"/>
            </a:endParaRPr>
          </a:p>
          <a:p>
            <a:pPr marL="171450" indent="-171450" defTabSz="685800">
              <a:lnSpc>
                <a:spcPct val="90000"/>
              </a:lnSpc>
              <a:defRPr/>
            </a:pPr>
            <a:r>
              <a:rPr lang="en-GB" sz="2600" kern="0" dirty="0">
                <a:solidFill>
                  <a:schemeClr val="bg1"/>
                </a:solidFill>
                <a:latin typeface="Times New Roman" panose="02020603050405020304" pitchFamily="18" charset="0"/>
                <a:cs typeface="Times New Roman" panose="02020603050405020304" pitchFamily="18" charset="0"/>
              </a:rPr>
              <a:t>Cash is the most liquid form of asset and is immediately exchangeable for goods and services</a:t>
            </a:r>
          </a:p>
          <a:p>
            <a:pPr marL="0" indent="0" defTabSz="685800">
              <a:lnSpc>
                <a:spcPct val="90000"/>
              </a:lnSpc>
              <a:buNone/>
              <a:defRPr/>
            </a:pPr>
            <a:endParaRPr lang="en-GB" sz="2600" kern="0" dirty="0">
              <a:solidFill>
                <a:schemeClr val="bg1"/>
              </a:solidFill>
              <a:latin typeface="Times New Roman" panose="02020603050405020304" pitchFamily="18" charset="0"/>
              <a:cs typeface="Times New Roman" panose="02020603050405020304" pitchFamily="18" charset="0"/>
            </a:endParaRPr>
          </a:p>
          <a:p>
            <a:pPr marL="171450" indent="-171450" defTabSz="685800">
              <a:lnSpc>
                <a:spcPct val="90000"/>
              </a:lnSpc>
              <a:defRPr/>
            </a:pPr>
            <a:r>
              <a:rPr lang="en-GB" sz="2600" kern="0" dirty="0">
                <a:solidFill>
                  <a:schemeClr val="bg1"/>
                </a:solidFill>
                <a:latin typeface="Times New Roman" panose="02020603050405020304" pitchFamily="18" charset="0"/>
                <a:cs typeface="Times New Roman" panose="02020603050405020304" pitchFamily="18" charset="0"/>
              </a:rPr>
              <a:t>In terms of profit, there are many different types. For example, profit before tax and interest, profit distributable to shareholders, retained profit etc.</a:t>
            </a:r>
          </a:p>
          <a:p>
            <a:endParaRPr lang="en-GB" sz="1800" dirty="0"/>
          </a:p>
        </p:txBody>
      </p:sp>
      <p:sp>
        <p:nvSpPr>
          <p:cNvPr id="4" name="Slide Number Placeholder 3">
            <a:extLst>
              <a:ext uri="{FF2B5EF4-FFF2-40B4-BE49-F238E27FC236}">
                <a16:creationId xmlns:a16="http://schemas.microsoft.com/office/drawing/2014/main" id="{B7FA907E-EA10-4475-8E27-F4520A1499D9}"/>
              </a:ext>
            </a:extLst>
          </p:cNvPr>
          <p:cNvSpPr>
            <a:spLocks noGrp="1"/>
          </p:cNvSpPr>
          <p:nvPr>
            <p:ph type="sldNum" sz="quarter" idx="12"/>
          </p:nvPr>
        </p:nvSpPr>
        <p:spPr/>
        <p:txBody>
          <a:bodyPr/>
          <a:lstStyle/>
          <a:p>
            <a:fld id="{C3F65BB1-9206-4D7F-97F9-47DCC7DC6334}" type="slidenum">
              <a:rPr lang="en-GB" smtClean="0"/>
              <a:pPr/>
              <a:t>4</a:t>
            </a:fld>
            <a:endParaRPr lang="en-GB" dirty="0"/>
          </a:p>
        </p:txBody>
      </p:sp>
    </p:spTree>
    <p:extLst>
      <p:ext uri="{BB962C8B-B14F-4D97-AF65-F5344CB8AC3E}">
        <p14:creationId xmlns:p14="http://schemas.microsoft.com/office/powerpoint/2010/main" val="1656919499"/>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rgbClr val="0070C0"/>
                </a:solidFill>
              </a:rPr>
              <a:t>Cash and profit - 2</a:t>
            </a:r>
          </a:p>
        </p:txBody>
      </p:sp>
      <p:sp>
        <p:nvSpPr>
          <p:cNvPr id="3" name="Content Placeholder 2"/>
          <p:cNvSpPr>
            <a:spLocks noGrp="1"/>
          </p:cNvSpPr>
          <p:nvPr>
            <p:ph idx="1"/>
          </p:nvPr>
        </p:nvSpPr>
        <p:spPr>
          <a:xfrm>
            <a:off x="457200" y="1417638"/>
            <a:ext cx="8229600" cy="4099595"/>
          </a:xfrm>
          <a:solidFill>
            <a:schemeClr val="accent1">
              <a:lumMod val="75000"/>
            </a:schemeClr>
          </a:solidFill>
        </p:spPr>
        <p:txBody>
          <a:bodyPr>
            <a:noAutofit/>
          </a:bodyPr>
          <a:lstStyle/>
          <a:p>
            <a:pPr>
              <a:buFont typeface="Arial" panose="020B0604020202020204" pitchFamily="34" charset="0"/>
              <a:buChar char="•"/>
            </a:pPr>
            <a:r>
              <a:rPr lang="en-GB" sz="2200" dirty="0">
                <a:solidFill>
                  <a:schemeClr val="bg1"/>
                </a:solidFill>
                <a:latin typeface="Times New Roman" panose="02020603050405020304" pitchFamily="18" charset="0"/>
                <a:cs typeface="Times New Roman" panose="02020603050405020304" pitchFamily="18" charset="0"/>
              </a:rPr>
              <a:t>However, for our purposes here, we will focus on gross profit and net profit – terms normally associated with smaller businesses</a:t>
            </a:r>
          </a:p>
          <a:p>
            <a:pPr>
              <a:buFont typeface="Arial" panose="020B0604020202020204" pitchFamily="34" charset="0"/>
              <a:buChar char="•"/>
            </a:pPr>
            <a:endParaRPr lang="en-GB" sz="2200" dirty="0">
              <a:solidFill>
                <a:schemeClr val="bg1"/>
              </a:solidFill>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GB" sz="2200" dirty="0">
                <a:solidFill>
                  <a:schemeClr val="bg1"/>
                </a:solidFill>
                <a:latin typeface="Times New Roman" panose="02020603050405020304" pitchFamily="18" charset="0"/>
                <a:cs typeface="Times New Roman" panose="02020603050405020304" pitchFamily="18" charset="0"/>
              </a:rPr>
              <a:t>Gross profit is the amount that results from deducting the cost of sales from the sales figure. Gross profit is not distributable, it tells us how well the business has managed its buying and selling</a:t>
            </a:r>
          </a:p>
          <a:p>
            <a:pPr>
              <a:buFont typeface="Arial" panose="020B0604020202020204" pitchFamily="34" charset="0"/>
              <a:buChar char="•"/>
            </a:pPr>
            <a:endParaRPr lang="en-GB" sz="2200" dirty="0">
              <a:solidFill>
                <a:schemeClr val="bg1"/>
              </a:solidFill>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GB" sz="2200" dirty="0">
                <a:solidFill>
                  <a:schemeClr val="bg1"/>
                </a:solidFill>
                <a:latin typeface="Times New Roman" panose="02020603050405020304" pitchFamily="18" charset="0"/>
                <a:cs typeface="Times New Roman" panose="02020603050405020304" pitchFamily="18" charset="0"/>
              </a:rPr>
              <a:t>Net profit is the amount that results from subtracting the total amount of overheads (expenses) from the gross profit . Net profit may be distributable, but only if all the sales amounts have been realised</a:t>
            </a:r>
          </a:p>
        </p:txBody>
      </p:sp>
      <p:sp>
        <p:nvSpPr>
          <p:cNvPr id="4" name="Slide Number Placeholder 3">
            <a:extLst>
              <a:ext uri="{FF2B5EF4-FFF2-40B4-BE49-F238E27FC236}">
                <a16:creationId xmlns:a16="http://schemas.microsoft.com/office/drawing/2014/main" id="{AE57A3F5-2C8E-4571-9C79-CC3D596B796E}"/>
              </a:ext>
            </a:extLst>
          </p:cNvPr>
          <p:cNvSpPr>
            <a:spLocks noGrp="1"/>
          </p:cNvSpPr>
          <p:nvPr>
            <p:ph type="sldNum" sz="quarter" idx="12"/>
          </p:nvPr>
        </p:nvSpPr>
        <p:spPr/>
        <p:txBody>
          <a:bodyPr/>
          <a:lstStyle/>
          <a:p>
            <a:fld id="{C3F65BB1-9206-4D7F-97F9-47DCC7DC6334}" type="slidenum">
              <a:rPr lang="en-GB" smtClean="0"/>
              <a:pPr/>
              <a:t>5</a:t>
            </a:fld>
            <a:endParaRPr lang="en-GB" dirty="0"/>
          </a:p>
        </p:txBody>
      </p:sp>
    </p:spTree>
    <p:extLst>
      <p:ext uri="{BB962C8B-B14F-4D97-AF65-F5344CB8AC3E}">
        <p14:creationId xmlns:p14="http://schemas.microsoft.com/office/powerpoint/2010/main" val="208665271"/>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rgbClr val="0070C0"/>
                </a:solidFill>
              </a:rPr>
              <a:t>Realisation</a:t>
            </a:r>
          </a:p>
        </p:txBody>
      </p:sp>
      <p:sp>
        <p:nvSpPr>
          <p:cNvPr id="3" name="Content Placeholder 2"/>
          <p:cNvSpPr>
            <a:spLocks noGrp="1"/>
          </p:cNvSpPr>
          <p:nvPr>
            <p:ph idx="1"/>
          </p:nvPr>
        </p:nvSpPr>
        <p:spPr>
          <a:xfrm>
            <a:off x="457200" y="1385327"/>
            <a:ext cx="8229600" cy="3917032"/>
          </a:xfrm>
          <a:solidFill>
            <a:schemeClr val="accent1">
              <a:lumMod val="50000"/>
            </a:schemeClr>
          </a:solidFill>
        </p:spPr>
        <p:txBody>
          <a:bodyPr>
            <a:normAutofit/>
          </a:bodyPr>
          <a:lstStyle/>
          <a:p>
            <a:pPr marL="0" indent="0">
              <a:buNone/>
            </a:pPr>
            <a:endParaRPr lang="en-GB" sz="2800" dirty="0">
              <a:solidFill>
                <a:srgbClr val="FFFF00"/>
              </a:solidFill>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GB" sz="3400" dirty="0">
                <a:solidFill>
                  <a:schemeClr val="bg1"/>
                </a:solidFill>
                <a:latin typeface="Times New Roman" panose="02020603050405020304" pitchFamily="18" charset="0"/>
                <a:cs typeface="Times New Roman" panose="02020603050405020304" pitchFamily="18" charset="0"/>
              </a:rPr>
              <a:t>Realisation occurs when all sales have been paid for – that is both cash and credit sales.</a:t>
            </a:r>
          </a:p>
          <a:p>
            <a:pPr marL="0" indent="0">
              <a:buNone/>
            </a:pPr>
            <a:endParaRPr lang="en-GB" sz="3400" dirty="0">
              <a:solidFill>
                <a:schemeClr val="bg1"/>
              </a:solidFill>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GB" sz="3400" dirty="0">
                <a:solidFill>
                  <a:schemeClr val="bg1"/>
                </a:solidFill>
                <a:latin typeface="Times New Roman" panose="02020603050405020304" pitchFamily="18" charset="0"/>
                <a:cs typeface="Times New Roman" panose="02020603050405020304" pitchFamily="18" charset="0"/>
              </a:rPr>
              <a:t>This the difference between cash and profit</a:t>
            </a:r>
            <a:endParaRPr lang="en-GB" sz="3400" dirty="0">
              <a:solidFill>
                <a:schemeClr val="bg1"/>
              </a:solidFill>
            </a:endParaRPr>
          </a:p>
        </p:txBody>
      </p:sp>
      <p:sp>
        <p:nvSpPr>
          <p:cNvPr id="4" name="Slide Number Placeholder 3">
            <a:extLst>
              <a:ext uri="{FF2B5EF4-FFF2-40B4-BE49-F238E27FC236}">
                <a16:creationId xmlns:a16="http://schemas.microsoft.com/office/drawing/2014/main" id="{3910331C-F442-48B2-9F9B-46A0746B33A7}"/>
              </a:ext>
            </a:extLst>
          </p:cNvPr>
          <p:cNvSpPr>
            <a:spLocks noGrp="1"/>
          </p:cNvSpPr>
          <p:nvPr>
            <p:ph type="sldNum" sz="quarter" idx="12"/>
          </p:nvPr>
        </p:nvSpPr>
        <p:spPr/>
        <p:txBody>
          <a:bodyPr/>
          <a:lstStyle/>
          <a:p>
            <a:fld id="{C3F65BB1-9206-4D7F-97F9-47DCC7DC6334}" type="slidenum">
              <a:rPr lang="en-GB" smtClean="0"/>
              <a:pPr/>
              <a:t>6</a:t>
            </a:fld>
            <a:endParaRPr lang="en-GB" dirty="0"/>
          </a:p>
        </p:txBody>
      </p:sp>
    </p:spTree>
    <p:extLst>
      <p:ext uri="{BB962C8B-B14F-4D97-AF65-F5344CB8AC3E}">
        <p14:creationId xmlns:p14="http://schemas.microsoft.com/office/powerpoint/2010/main" val="2455066275"/>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9208" y="0"/>
            <a:ext cx="8229600" cy="1143000"/>
          </a:xfrm>
        </p:spPr>
        <p:txBody>
          <a:bodyPr/>
          <a:lstStyle/>
          <a:p>
            <a:pPr algn="ctr"/>
            <a:r>
              <a:rPr lang="en-GB" dirty="0">
                <a:solidFill>
                  <a:schemeClr val="accent1">
                    <a:lumMod val="75000"/>
                  </a:schemeClr>
                </a:solidFill>
              </a:rPr>
              <a:t>What is a budget?</a:t>
            </a:r>
          </a:p>
        </p:txBody>
      </p:sp>
      <p:sp>
        <p:nvSpPr>
          <p:cNvPr id="3" name="Content Placeholder 2"/>
          <p:cNvSpPr>
            <a:spLocks noGrp="1"/>
          </p:cNvSpPr>
          <p:nvPr>
            <p:ph idx="1"/>
          </p:nvPr>
        </p:nvSpPr>
        <p:spPr>
          <a:xfrm>
            <a:off x="529208" y="980728"/>
            <a:ext cx="8085584" cy="4464496"/>
          </a:xfrm>
          <a:solidFill>
            <a:schemeClr val="accent1">
              <a:lumMod val="50000"/>
            </a:schemeClr>
          </a:solidFill>
        </p:spPr>
        <p:txBody>
          <a:bodyPr>
            <a:normAutofit/>
          </a:bodyPr>
          <a:lstStyle/>
          <a:p>
            <a:pPr marL="0" indent="0">
              <a:buNone/>
            </a:pPr>
            <a:endParaRPr lang="en-GB" dirty="0">
              <a:latin typeface="Times New Roman" panose="02020603050405020304" pitchFamily="18" charset="0"/>
              <a:cs typeface="Times New Roman" panose="02020603050405020304" pitchFamily="18" charset="0"/>
            </a:endParaRPr>
          </a:p>
          <a:p>
            <a:pPr marL="0" indent="0">
              <a:buNone/>
            </a:pPr>
            <a:r>
              <a:rPr lang="en-GB" sz="2400" dirty="0">
                <a:solidFill>
                  <a:schemeClr val="bg1"/>
                </a:solidFill>
                <a:latin typeface="Times New Roman" panose="02020603050405020304" pitchFamily="18" charset="0"/>
                <a:cs typeface="Times New Roman" panose="02020603050405020304" pitchFamily="18" charset="0"/>
              </a:rPr>
              <a:t>A budget is “a quantitative expression of a plan for a defined period of time. It may include planned sales volumes and revenues, resource quantities, costs and expenses, assets, liabilities and cash flows. A budget provides a focus for the organisation aids the co-ordination of activities and facilitates control.”</a:t>
            </a:r>
          </a:p>
          <a:p>
            <a:endParaRPr lang="en-GB" sz="2400" dirty="0">
              <a:solidFill>
                <a:schemeClr val="bg1"/>
              </a:solidFill>
              <a:latin typeface="Times New Roman" panose="02020603050405020304" pitchFamily="18" charset="0"/>
              <a:cs typeface="Times New Roman" panose="02020603050405020304" pitchFamily="18" charset="0"/>
            </a:endParaRPr>
          </a:p>
          <a:p>
            <a:pPr marL="0" indent="0">
              <a:buNone/>
            </a:pPr>
            <a:r>
              <a:rPr lang="en-GB" sz="2300" dirty="0">
                <a:solidFill>
                  <a:schemeClr val="bg1"/>
                </a:solidFill>
                <a:latin typeface="Times New Roman" panose="02020603050405020304" pitchFamily="18" charset="0"/>
                <a:cs typeface="Times New Roman" panose="02020603050405020304" pitchFamily="18" charset="0"/>
              </a:rPr>
              <a:t>(</a:t>
            </a:r>
            <a:r>
              <a:rPr lang="en-GB" sz="1800" dirty="0">
                <a:solidFill>
                  <a:schemeClr val="bg1"/>
                </a:solidFill>
                <a:latin typeface="Times New Roman" panose="02020603050405020304" pitchFamily="18" charset="0"/>
                <a:cs typeface="Times New Roman" panose="02020603050405020304" pitchFamily="18" charset="0"/>
              </a:rPr>
              <a:t>Chartered Institute of Management Accountants (CIMA) 2005)</a:t>
            </a:r>
            <a:endParaRPr lang="en-GB" sz="1800" dirty="0">
              <a:solidFill>
                <a:schemeClr val="bg1"/>
              </a:solidFill>
            </a:endParaRPr>
          </a:p>
        </p:txBody>
      </p:sp>
      <p:sp>
        <p:nvSpPr>
          <p:cNvPr id="4" name="Slide Number Placeholder 3">
            <a:extLst>
              <a:ext uri="{FF2B5EF4-FFF2-40B4-BE49-F238E27FC236}">
                <a16:creationId xmlns:a16="http://schemas.microsoft.com/office/drawing/2014/main" id="{D01A40CD-B7C2-4B5D-B8B2-29AC86255AA8}"/>
              </a:ext>
            </a:extLst>
          </p:cNvPr>
          <p:cNvSpPr>
            <a:spLocks noGrp="1"/>
          </p:cNvSpPr>
          <p:nvPr>
            <p:ph type="sldNum" sz="quarter" idx="12"/>
          </p:nvPr>
        </p:nvSpPr>
        <p:spPr/>
        <p:txBody>
          <a:bodyPr/>
          <a:lstStyle/>
          <a:p>
            <a:fld id="{C3F65BB1-9206-4D7F-97F9-47DCC7DC6334}" type="slidenum">
              <a:rPr lang="en-GB" smtClean="0"/>
              <a:pPr/>
              <a:t>7</a:t>
            </a:fld>
            <a:endParaRPr lang="en-GB" dirty="0"/>
          </a:p>
        </p:txBody>
      </p:sp>
    </p:spTree>
    <p:extLst>
      <p:ext uri="{BB962C8B-B14F-4D97-AF65-F5344CB8AC3E}">
        <p14:creationId xmlns:p14="http://schemas.microsoft.com/office/powerpoint/2010/main" val="880563476"/>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circle(in)">
                                      <p:cBhvr>
                                        <p:cTn id="11" dur="2000"/>
                                        <p:tgtEl>
                                          <p:spTgt spid="3">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nodeType="click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circle(in)">
                                      <p:cBhvr>
                                        <p:cTn id="16"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67D23-C2BA-4407-86FF-6BB3C032E9B4}"/>
              </a:ext>
            </a:extLst>
          </p:cNvPr>
          <p:cNvSpPr>
            <a:spLocks noGrp="1"/>
          </p:cNvSpPr>
          <p:nvPr>
            <p:ph type="title"/>
          </p:nvPr>
        </p:nvSpPr>
        <p:spPr>
          <a:xfrm>
            <a:off x="457200" y="0"/>
            <a:ext cx="8229600" cy="1143000"/>
          </a:xfrm>
        </p:spPr>
        <p:txBody>
          <a:bodyPr/>
          <a:lstStyle/>
          <a:p>
            <a:pPr algn="ctr"/>
            <a:r>
              <a:rPr lang="en-GB" dirty="0">
                <a:solidFill>
                  <a:srgbClr val="0070C0"/>
                </a:solidFill>
              </a:rPr>
              <a:t>The benefits of budgeting</a:t>
            </a:r>
          </a:p>
        </p:txBody>
      </p:sp>
      <p:graphicFrame>
        <p:nvGraphicFramePr>
          <p:cNvPr id="4" name="Content Placeholder 3">
            <a:extLst>
              <a:ext uri="{FF2B5EF4-FFF2-40B4-BE49-F238E27FC236}">
                <a16:creationId xmlns:a16="http://schemas.microsoft.com/office/drawing/2014/main" id="{A9FA3040-8338-40AC-98A3-574E6266AAA9}"/>
              </a:ext>
            </a:extLst>
          </p:cNvPr>
          <p:cNvGraphicFramePr>
            <a:graphicFrameLocks noGrp="1"/>
          </p:cNvGraphicFramePr>
          <p:nvPr>
            <p:ph idx="1"/>
            <p:extLst>
              <p:ext uri="{D42A27DB-BD31-4B8C-83A1-F6EECF244321}">
                <p14:modId xmlns:p14="http://schemas.microsoft.com/office/powerpoint/2010/main" val="4073337573"/>
              </p:ext>
            </p:extLst>
          </p:nvPr>
        </p:nvGraphicFramePr>
        <p:xfrm>
          <a:off x="179512" y="1268760"/>
          <a:ext cx="8507288" cy="41764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Slide Number Placeholder 2">
            <a:extLst>
              <a:ext uri="{FF2B5EF4-FFF2-40B4-BE49-F238E27FC236}">
                <a16:creationId xmlns:a16="http://schemas.microsoft.com/office/drawing/2014/main" id="{78A96AB6-EB2A-4986-BFCE-F8B33C271618}"/>
              </a:ext>
            </a:extLst>
          </p:cNvPr>
          <p:cNvSpPr>
            <a:spLocks noGrp="1"/>
          </p:cNvSpPr>
          <p:nvPr>
            <p:ph type="sldNum" sz="quarter" idx="12"/>
          </p:nvPr>
        </p:nvSpPr>
        <p:spPr/>
        <p:txBody>
          <a:bodyPr/>
          <a:lstStyle/>
          <a:p>
            <a:fld id="{D57F1E4F-1CFF-5643-939E-217C01CDF565}" type="slidenum">
              <a:rPr lang="en-US" smtClean="0"/>
              <a:pPr/>
              <a:t>8</a:t>
            </a:fld>
            <a:endParaRPr lang="en-US" dirty="0"/>
          </a:p>
        </p:txBody>
      </p:sp>
    </p:spTree>
    <p:extLst>
      <p:ext uri="{BB962C8B-B14F-4D97-AF65-F5344CB8AC3E}">
        <p14:creationId xmlns:p14="http://schemas.microsoft.com/office/powerpoint/2010/main" val="4169788581"/>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8253E-2CBB-49BE-816E-D859367270D2}"/>
              </a:ext>
            </a:extLst>
          </p:cNvPr>
          <p:cNvSpPr>
            <a:spLocks noGrp="1"/>
          </p:cNvSpPr>
          <p:nvPr>
            <p:ph type="title"/>
          </p:nvPr>
        </p:nvSpPr>
        <p:spPr>
          <a:xfrm>
            <a:off x="457200" y="136525"/>
            <a:ext cx="8229600" cy="1143000"/>
          </a:xfrm>
        </p:spPr>
        <p:txBody>
          <a:bodyPr/>
          <a:lstStyle/>
          <a:p>
            <a:pPr algn="ctr"/>
            <a:r>
              <a:rPr lang="en-GB" dirty="0">
                <a:solidFill>
                  <a:srgbClr val="0070C0"/>
                </a:solidFill>
              </a:rPr>
              <a:t>3-month cash budget layout</a:t>
            </a:r>
          </a:p>
        </p:txBody>
      </p:sp>
      <p:pic>
        <p:nvPicPr>
          <p:cNvPr id="4" name="Content Placeholder 3">
            <a:extLst>
              <a:ext uri="{FF2B5EF4-FFF2-40B4-BE49-F238E27FC236}">
                <a16:creationId xmlns:a16="http://schemas.microsoft.com/office/drawing/2014/main" id="{AF65DD54-3DE0-45BD-BD48-2EE2A1849B6C}"/>
              </a:ext>
            </a:extLst>
          </p:cNvPr>
          <p:cNvPicPr>
            <a:picLocks noGrp="1" noChangeAspect="1"/>
          </p:cNvPicPr>
          <p:nvPr>
            <p:ph idx="1"/>
          </p:nvPr>
        </p:nvPicPr>
        <p:blipFill>
          <a:blip r:embed="rId2"/>
          <a:stretch>
            <a:fillRect/>
          </a:stretch>
        </p:blipFill>
        <p:spPr>
          <a:xfrm>
            <a:off x="457200" y="1196752"/>
            <a:ext cx="8147248" cy="4104456"/>
          </a:xfrm>
          <a:prstGeom prst="rect">
            <a:avLst/>
          </a:prstGeom>
        </p:spPr>
      </p:pic>
      <p:sp>
        <p:nvSpPr>
          <p:cNvPr id="3" name="Slide Number Placeholder 2">
            <a:extLst>
              <a:ext uri="{FF2B5EF4-FFF2-40B4-BE49-F238E27FC236}">
                <a16:creationId xmlns:a16="http://schemas.microsoft.com/office/drawing/2014/main" id="{14A9F868-A7B8-45B3-9030-296283715492}"/>
              </a:ext>
            </a:extLst>
          </p:cNvPr>
          <p:cNvSpPr>
            <a:spLocks noGrp="1"/>
          </p:cNvSpPr>
          <p:nvPr>
            <p:ph type="sldNum" sz="quarter" idx="12"/>
          </p:nvPr>
        </p:nvSpPr>
        <p:spPr/>
        <p:txBody>
          <a:bodyPr/>
          <a:lstStyle/>
          <a:p>
            <a:fld id="{D57F1E4F-1CFF-5643-939E-217C01CDF565}" type="slidenum">
              <a:rPr lang="en-US" smtClean="0"/>
              <a:pPr/>
              <a:t>9</a:t>
            </a:fld>
            <a:endParaRPr lang="en-US" dirty="0"/>
          </a:p>
        </p:txBody>
      </p:sp>
    </p:spTree>
    <p:extLst>
      <p:ext uri="{BB962C8B-B14F-4D97-AF65-F5344CB8AC3E}">
        <p14:creationId xmlns:p14="http://schemas.microsoft.com/office/powerpoint/2010/main" val="2674169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circle(in)">
                                      <p:cBhvr>
                                        <p:cTn id="11"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20692-9748-49BD-91ED-9933D529AAB6}"/>
              </a:ext>
            </a:extLst>
          </p:cNvPr>
          <p:cNvSpPr>
            <a:spLocks noGrp="1"/>
          </p:cNvSpPr>
          <p:nvPr>
            <p:ph type="title"/>
          </p:nvPr>
        </p:nvSpPr>
        <p:spPr>
          <a:xfrm>
            <a:off x="457200" y="71870"/>
            <a:ext cx="8229600" cy="1143000"/>
          </a:xfrm>
        </p:spPr>
        <p:txBody>
          <a:bodyPr/>
          <a:lstStyle/>
          <a:p>
            <a:pPr algn="ctr"/>
            <a:r>
              <a:rPr lang="en-GB" dirty="0">
                <a:solidFill>
                  <a:srgbClr val="0070C0"/>
                </a:solidFill>
              </a:rPr>
              <a:t>Worked example – 1 (receipts)</a:t>
            </a:r>
          </a:p>
        </p:txBody>
      </p:sp>
      <p:sp>
        <p:nvSpPr>
          <p:cNvPr id="4" name="Content Placeholder 3">
            <a:extLst>
              <a:ext uri="{FF2B5EF4-FFF2-40B4-BE49-F238E27FC236}">
                <a16:creationId xmlns:a16="http://schemas.microsoft.com/office/drawing/2014/main" id="{5A1F814D-06AB-4E60-99A9-81A59411A830}"/>
              </a:ext>
            </a:extLst>
          </p:cNvPr>
          <p:cNvSpPr>
            <a:spLocks noGrp="1"/>
          </p:cNvSpPr>
          <p:nvPr>
            <p:ph idx="1"/>
          </p:nvPr>
        </p:nvSpPr>
        <p:spPr>
          <a:xfrm>
            <a:off x="457200" y="1052736"/>
            <a:ext cx="8229600" cy="969496"/>
          </a:xfrm>
          <a:prstGeom prst="rect">
            <a:avLst/>
          </a:prstGeom>
          <a:solidFill>
            <a:schemeClr val="accent1">
              <a:lumMod val="50000"/>
            </a:schemeClr>
          </a:solidFill>
        </p:spPr>
        <p:txBody>
          <a:bodyPr wrap="square">
            <a:spAutoFit/>
          </a:bodyPr>
          <a:lstStyle/>
          <a:p>
            <a:pPr marL="0" indent="0" defTabSz="685800" fontAlgn="base">
              <a:buNone/>
            </a:pPr>
            <a:r>
              <a:rPr lang="en-GB" altLang="en-US" sz="190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The following data has been extracted from the operating budgets of the Hereford Organisation for 2020. You are required to produce a cash budget for the three months ending December 2020.</a:t>
            </a:r>
            <a:endParaRPr lang="en-GB" altLang="en-US" sz="1900" dirty="0">
              <a:solidFill>
                <a:schemeClr val="bg1"/>
              </a:solidFill>
              <a:latin typeface="Times New Roman" panose="02020603050405020304" pitchFamily="18" charset="0"/>
              <a:cs typeface="Times New Roman" panose="02020603050405020304" pitchFamily="18" charset="0"/>
            </a:endParaRPr>
          </a:p>
        </p:txBody>
      </p:sp>
      <p:graphicFrame>
        <p:nvGraphicFramePr>
          <p:cNvPr id="5" name="Table 4">
            <a:extLst>
              <a:ext uri="{FF2B5EF4-FFF2-40B4-BE49-F238E27FC236}">
                <a16:creationId xmlns:a16="http://schemas.microsoft.com/office/drawing/2014/main" id="{517A90CC-AE35-4ECB-8448-0353D2761FD0}"/>
              </a:ext>
            </a:extLst>
          </p:cNvPr>
          <p:cNvGraphicFramePr>
            <a:graphicFrameLocks noGrp="1"/>
          </p:cNvGraphicFramePr>
          <p:nvPr>
            <p:extLst>
              <p:ext uri="{D42A27DB-BD31-4B8C-83A1-F6EECF244321}">
                <p14:modId xmlns:p14="http://schemas.microsoft.com/office/powerpoint/2010/main" val="4176535523"/>
              </p:ext>
            </p:extLst>
          </p:nvPr>
        </p:nvGraphicFramePr>
        <p:xfrm>
          <a:off x="457200" y="2211734"/>
          <a:ext cx="8229599" cy="3502914"/>
        </p:xfrm>
        <a:graphic>
          <a:graphicData uri="http://schemas.openxmlformats.org/drawingml/2006/table">
            <a:tbl>
              <a:tblPr>
                <a:tableStyleId>{5C22544A-7EE6-4342-B048-85BDC9FD1C3A}</a:tableStyleId>
              </a:tblPr>
              <a:tblGrid>
                <a:gridCol w="2057401">
                  <a:extLst>
                    <a:ext uri="{9D8B030D-6E8A-4147-A177-3AD203B41FA5}">
                      <a16:colId xmlns:a16="http://schemas.microsoft.com/office/drawing/2014/main" val="20000"/>
                    </a:ext>
                  </a:extLst>
                </a:gridCol>
                <a:gridCol w="1838859">
                  <a:extLst>
                    <a:ext uri="{9D8B030D-6E8A-4147-A177-3AD203B41FA5}">
                      <a16:colId xmlns:a16="http://schemas.microsoft.com/office/drawing/2014/main" val="20001"/>
                    </a:ext>
                  </a:extLst>
                </a:gridCol>
                <a:gridCol w="2275938">
                  <a:extLst>
                    <a:ext uri="{9D8B030D-6E8A-4147-A177-3AD203B41FA5}">
                      <a16:colId xmlns:a16="http://schemas.microsoft.com/office/drawing/2014/main" val="20002"/>
                    </a:ext>
                  </a:extLst>
                </a:gridCol>
                <a:gridCol w="2057401">
                  <a:extLst>
                    <a:ext uri="{9D8B030D-6E8A-4147-A177-3AD203B41FA5}">
                      <a16:colId xmlns:a16="http://schemas.microsoft.com/office/drawing/2014/main" val="20003"/>
                    </a:ext>
                  </a:extLst>
                </a:gridCol>
              </a:tblGrid>
              <a:tr h="549014">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Estimated Sales</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Ticket Sales</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Food &amp; Beverage Sales</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Sundry Sales</a:t>
                      </a:r>
                    </a:p>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 </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10000"/>
                  </a:ext>
                </a:extLst>
              </a:tr>
              <a:tr h="272394">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 </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10001"/>
                  </a:ext>
                </a:extLst>
              </a:tr>
              <a:tr h="549014">
                <a:tc>
                  <a:txBody>
                    <a:bodyPr/>
                    <a:lstStyle/>
                    <a:p>
                      <a:pPr algn="just">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September</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4,000</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2,950</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  80</a:t>
                      </a:r>
                    </a:p>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 </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10002"/>
                  </a:ext>
                </a:extLst>
              </a:tr>
              <a:tr h="549014">
                <a:tc>
                  <a:txBody>
                    <a:bodyPr/>
                    <a:lstStyle/>
                    <a:p>
                      <a:pPr algn="just">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October</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4,400</a:t>
                      </a: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3,200</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130</a:t>
                      </a:r>
                    </a:p>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 </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10003"/>
                  </a:ext>
                </a:extLst>
              </a:tr>
              <a:tr h="549014">
                <a:tc>
                  <a:txBody>
                    <a:bodyPr/>
                    <a:lstStyle/>
                    <a:p>
                      <a:pPr algn="just">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November</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4,600</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3,400</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160</a:t>
                      </a:r>
                    </a:p>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 </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10004"/>
                  </a:ext>
                </a:extLst>
              </a:tr>
              <a:tr h="549014">
                <a:tc>
                  <a:txBody>
                    <a:bodyPr/>
                    <a:lstStyle/>
                    <a:p>
                      <a:pPr algn="just">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December</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4,500</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3,150</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180</a:t>
                      </a:r>
                    </a:p>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 </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10005"/>
                  </a:ext>
                </a:extLst>
              </a:tr>
            </a:tbl>
          </a:graphicData>
        </a:graphic>
      </p:graphicFrame>
      <p:sp>
        <p:nvSpPr>
          <p:cNvPr id="3" name="Slide Number Placeholder 2">
            <a:extLst>
              <a:ext uri="{FF2B5EF4-FFF2-40B4-BE49-F238E27FC236}">
                <a16:creationId xmlns:a16="http://schemas.microsoft.com/office/drawing/2014/main" id="{FB80C03F-1523-4E81-AF9E-5662BE113EA0}"/>
              </a:ext>
            </a:extLst>
          </p:cNvPr>
          <p:cNvSpPr>
            <a:spLocks noGrp="1"/>
          </p:cNvSpPr>
          <p:nvPr>
            <p:ph type="sldNum" sz="quarter" idx="12"/>
          </p:nvPr>
        </p:nvSpPr>
        <p:spPr/>
        <p:txBody>
          <a:bodyPr/>
          <a:lstStyle/>
          <a:p>
            <a:fld id="{D57F1E4F-1CFF-5643-939E-217C01CDF565}" type="slidenum">
              <a:rPr lang="en-US" smtClean="0"/>
              <a:pPr/>
              <a:t>10</a:t>
            </a:fld>
            <a:endParaRPr lang="en-US" dirty="0"/>
          </a:p>
        </p:txBody>
      </p:sp>
    </p:spTree>
    <p:extLst>
      <p:ext uri="{BB962C8B-B14F-4D97-AF65-F5344CB8AC3E}">
        <p14:creationId xmlns:p14="http://schemas.microsoft.com/office/powerpoint/2010/main" val="991972819"/>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bg/>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circle(in)">
                                      <p:cBhvr>
                                        <p:cTn id="19"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6FEB2-1AD5-44A1-8767-79D0B98600D5}"/>
              </a:ext>
            </a:extLst>
          </p:cNvPr>
          <p:cNvSpPr>
            <a:spLocks noGrp="1"/>
          </p:cNvSpPr>
          <p:nvPr>
            <p:ph type="title"/>
          </p:nvPr>
        </p:nvSpPr>
        <p:spPr/>
        <p:txBody>
          <a:bodyPr>
            <a:normAutofit/>
          </a:bodyPr>
          <a:lstStyle/>
          <a:p>
            <a:pPr algn="ctr"/>
            <a:r>
              <a:rPr lang="en-GB" dirty="0">
                <a:solidFill>
                  <a:srgbClr val="0070C0"/>
                </a:solidFill>
              </a:rPr>
              <a:t>Worked example – 2 (payments)</a:t>
            </a:r>
          </a:p>
        </p:txBody>
      </p:sp>
      <p:graphicFrame>
        <p:nvGraphicFramePr>
          <p:cNvPr id="4" name="Content Placeholder 3">
            <a:extLst>
              <a:ext uri="{FF2B5EF4-FFF2-40B4-BE49-F238E27FC236}">
                <a16:creationId xmlns:a16="http://schemas.microsoft.com/office/drawing/2014/main" id="{E318C761-124F-44C8-ACF8-26E8F99FB214}"/>
              </a:ext>
            </a:extLst>
          </p:cNvPr>
          <p:cNvGraphicFramePr>
            <a:graphicFrameLocks noGrp="1"/>
          </p:cNvGraphicFramePr>
          <p:nvPr>
            <p:ph idx="1"/>
            <p:extLst>
              <p:ext uri="{D42A27DB-BD31-4B8C-83A1-F6EECF244321}">
                <p14:modId xmlns:p14="http://schemas.microsoft.com/office/powerpoint/2010/main" val="320605361"/>
              </p:ext>
            </p:extLst>
          </p:nvPr>
        </p:nvGraphicFramePr>
        <p:xfrm>
          <a:off x="457200" y="1484784"/>
          <a:ext cx="8229600" cy="3744417"/>
        </p:xfrm>
        <a:graphic>
          <a:graphicData uri="http://schemas.openxmlformats.org/drawingml/2006/table">
            <a:tbl>
              <a:tblPr>
                <a:tableStyleId>{5C22544A-7EE6-4342-B048-85BDC9FD1C3A}</a:tableStyleId>
              </a:tblPr>
              <a:tblGrid>
                <a:gridCol w="1817519">
                  <a:extLst>
                    <a:ext uri="{9D8B030D-6E8A-4147-A177-3AD203B41FA5}">
                      <a16:colId xmlns:a16="http://schemas.microsoft.com/office/drawing/2014/main" val="2544853725"/>
                    </a:ext>
                  </a:extLst>
                </a:gridCol>
                <a:gridCol w="2078742">
                  <a:extLst>
                    <a:ext uri="{9D8B030D-6E8A-4147-A177-3AD203B41FA5}">
                      <a16:colId xmlns:a16="http://schemas.microsoft.com/office/drawing/2014/main" val="2585996642"/>
                    </a:ext>
                  </a:extLst>
                </a:gridCol>
                <a:gridCol w="2275939">
                  <a:extLst>
                    <a:ext uri="{9D8B030D-6E8A-4147-A177-3AD203B41FA5}">
                      <a16:colId xmlns:a16="http://schemas.microsoft.com/office/drawing/2014/main" val="1514087666"/>
                    </a:ext>
                  </a:extLst>
                </a:gridCol>
                <a:gridCol w="2057400">
                  <a:extLst>
                    <a:ext uri="{9D8B030D-6E8A-4147-A177-3AD203B41FA5}">
                      <a16:colId xmlns:a16="http://schemas.microsoft.com/office/drawing/2014/main" val="712102038"/>
                    </a:ext>
                  </a:extLst>
                </a:gridCol>
              </a:tblGrid>
              <a:tr h="682211">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Estimated</a:t>
                      </a:r>
                    </a:p>
                    <a:p>
                      <a:pPr algn="ctr">
                        <a:lnSpc>
                          <a:spcPct val="115000"/>
                        </a:lnSpc>
                        <a:spcAft>
                          <a:spcPts val="0"/>
                        </a:spcAft>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expenditure</a:t>
                      </a: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Food &amp; Beverage </a:t>
                      </a:r>
                      <a:endParaRPr lang="en-GB" sz="1900" dirty="0">
                        <a:solidFill>
                          <a:schemeClr val="bg1"/>
                        </a:solidFill>
                        <a:effectLst/>
                        <a:latin typeface="Times New Roman" panose="02020603050405020304" pitchFamily="18" charset="0"/>
                        <a:ea typeface="Times New Roman"/>
                        <a:cs typeface="Times New Roman" panose="02020603050405020304" pitchFamily="18" charset="0"/>
                      </a:endParaRPr>
                    </a:p>
                    <a:p>
                      <a:pPr algn="ctr">
                        <a:lnSpc>
                          <a:spcPct val="115000"/>
                        </a:lnSpc>
                        <a:spcAft>
                          <a:spcPts val="0"/>
                        </a:spcAft>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Purchases</a:t>
                      </a:r>
                      <a:endParaRPr lang="en-GB" sz="1900"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marL="0" marR="0" indent="0" algn="ctr" defTabSz="914400" rtl="0" eaLnBrk="1" fontAlgn="auto" latinLnBrk="0" hangingPunct="1">
                        <a:lnSpc>
                          <a:spcPct val="115000"/>
                        </a:lnSpc>
                        <a:spcBef>
                          <a:spcPts val="0"/>
                        </a:spcBef>
                        <a:spcAft>
                          <a:spcPts val="0"/>
                        </a:spcAft>
                        <a:buClrTx/>
                        <a:buSzTx/>
                        <a:buFontTx/>
                        <a:buNone/>
                        <a:tabLst/>
                        <a:defRPr/>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Labour costs</a:t>
                      </a:r>
                    </a:p>
                    <a:p>
                      <a:pPr algn="ctr">
                        <a:lnSpc>
                          <a:spcPct val="115000"/>
                        </a:lnSpc>
                        <a:spcAft>
                          <a:spcPts val="0"/>
                        </a:spcAft>
                      </a:pP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marL="0" marR="0" indent="0" algn="ctr" defTabSz="914400" rtl="0" eaLnBrk="1" fontAlgn="auto" latinLnBrk="0" hangingPunct="1">
                        <a:lnSpc>
                          <a:spcPct val="115000"/>
                        </a:lnSpc>
                        <a:spcBef>
                          <a:spcPts val="0"/>
                        </a:spcBef>
                        <a:spcAft>
                          <a:spcPts val="0"/>
                        </a:spcAft>
                        <a:buClrTx/>
                        <a:buSzTx/>
                        <a:buFontTx/>
                        <a:buNone/>
                        <a:tabLst/>
                        <a:defRPr/>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Overheads</a:t>
                      </a:r>
                    </a:p>
                    <a:p>
                      <a:pPr algn="ctr">
                        <a:lnSpc>
                          <a:spcPct val="115000"/>
                        </a:lnSpc>
                        <a:spcAft>
                          <a:spcPts val="0"/>
                        </a:spcAft>
                      </a:pP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3952433256"/>
                  </a:ext>
                </a:extLst>
              </a:tr>
              <a:tr h="342009">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 </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2533442691"/>
                  </a:ext>
                </a:extLst>
              </a:tr>
              <a:tr h="690301">
                <a:tc>
                  <a:txBody>
                    <a:bodyPr/>
                    <a:lstStyle/>
                    <a:p>
                      <a:pPr algn="just">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September</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1,180</a:t>
                      </a: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2,325</a:t>
                      </a: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1,395</a:t>
                      </a:r>
                    </a:p>
                    <a:p>
                      <a:pPr algn="ctr">
                        <a:lnSpc>
                          <a:spcPct val="115000"/>
                        </a:lnSpc>
                        <a:spcAft>
                          <a:spcPts val="0"/>
                        </a:spcAft>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 </a:t>
                      </a:r>
                    </a:p>
                  </a:txBody>
                  <a:tcPr marL="51435" marR="51435" marT="0" marB="0">
                    <a:solidFill>
                      <a:schemeClr val="accent1">
                        <a:lumMod val="50000"/>
                      </a:schemeClr>
                    </a:solidFill>
                  </a:tcPr>
                </a:tc>
                <a:extLst>
                  <a:ext uri="{0D108BD9-81ED-4DB2-BD59-A6C34878D82A}">
                    <a16:rowId xmlns:a16="http://schemas.microsoft.com/office/drawing/2014/main" val="1880012748"/>
                  </a:ext>
                </a:extLst>
              </a:tr>
              <a:tr h="676632">
                <a:tc>
                  <a:txBody>
                    <a:bodyPr/>
                    <a:lstStyle/>
                    <a:p>
                      <a:pPr algn="just">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October</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1,216</a:t>
                      </a: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2,560</a:t>
                      </a: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1,535</a:t>
                      </a:r>
                    </a:p>
                    <a:p>
                      <a:pPr algn="ctr">
                        <a:lnSpc>
                          <a:spcPct val="115000"/>
                        </a:lnSpc>
                        <a:spcAft>
                          <a:spcPts val="0"/>
                        </a:spcAft>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 </a:t>
                      </a:r>
                    </a:p>
                  </a:txBody>
                  <a:tcPr marL="51435" marR="51435" marT="0" marB="0">
                    <a:solidFill>
                      <a:schemeClr val="accent1">
                        <a:lumMod val="50000"/>
                      </a:schemeClr>
                    </a:solidFill>
                  </a:tcPr>
                </a:tc>
                <a:extLst>
                  <a:ext uri="{0D108BD9-81ED-4DB2-BD59-A6C34878D82A}">
                    <a16:rowId xmlns:a16="http://schemas.microsoft.com/office/drawing/2014/main" val="1114278586"/>
                  </a:ext>
                </a:extLst>
              </a:tr>
              <a:tr h="676632">
                <a:tc>
                  <a:txBody>
                    <a:bodyPr/>
                    <a:lstStyle/>
                    <a:p>
                      <a:pPr algn="just">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November</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1,360</a:t>
                      </a: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2,720</a:t>
                      </a: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1,632</a:t>
                      </a:r>
                    </a:p>
                    <a:p>
                      <a:pPr algn="ctr">
                        <a:lnSpc>
                          <a:spcPct val="115000"/>
                        </a:lnSpc>
                        <a:spcAft>
                          <a:spcPts val="0"/>
                        </a:spcAft>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 </a:t>
                      </a:r>
                    </a:p>
                  </a:txBody>
                  <a:tcPr marL="51435" marR="51435" marT="0" marB="0">
                    <a:solidFill>
                      <a:schemeClr val="accent1">
                        <a:lumMod val="50000"/>
                      </a:schemeClr>
                    </a:solidFill>
                  </a:tcPr>
                </a:tc>
                <a:extLst>
                  <a:ext uri="{0D108BD9-81ED-4DB2-BD59-A6C34878D82A}">
                    <a16:rowId xmlns:a16="http://schemas.microsoft.com/office/drawing/2014/main" val="1542040727"/>
                  </a:ext>
                </a:extLst>
              </a:tr>
              <a:tr h="676632">
                <a:tc>
                  <a:txBody>
                    <a:bodyPr/>
                    <a:lstStyle/>
                    <a:p>
                      <a:pPr algn="just">
                        <a:lnSpc>
                          <a:spcPct val="115000"/>
                        </a:lnSpc>
                        <a:spcAft>
                          <a:spcPts val="0"/>
                        </a:spcAft>
                      </a:pPr>
                      <a:r>
                        <a:rPr lang="en-GB" sz="1900" b="1" dirty="0">
                          <a:solidFill>
                            <a:schemeClr val="bg1"/>
                          </a:solidFill>
                          <a:effectLst/>
                          <a:latin typeface="Times New Roman" panose="02020603050405020304" pitchFamily="18" charset="0"/>
                          <a:cs typeface="Times New Roman" panose="02020603050405020304" pitchFamily="18" charset="0"/>
                        </a:rPr>
                        <a:t>December</a:t>
                      </a:r>
                      <a:endParaRPr lang="en-GB" sz="19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1,197</a:t>
                      </a: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2,600</a:t>
                      </a:r>
                    </a:p>
                  </a:txBody>
                  <a:tcPr marL="51435" marR="51435" marT="0" marB="0">
                    <a:solidFill>
                      <a:schemeClr val="accent1">
                        <a:lumMod val="50000"/>
                      </a:schemeClr>
                    </a:solidFill>
                  </a:tcPr>
                </a:tc>
                <a:tc>
                  <a:txBody>
                    <a:bodyPr/>
                    <a:lstStyle/>
                    <a:p>
                      <a:pPr algn="ctr">
                        <a:lnSpc>
                          <a:spcPct val="115000"/>
                        </a:lnSpc>
                        <a:spcAft>
                          <a:spcPts val="0"/>
                        </a:spcAft>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1,560</a:t>
                      </a:r>
                    </a:p>
                    <a:p>
                      <a:pPr algn="ctr">
                        <a:lnSpc>
                          <a:spcPct val="115000"/>
                        </a:lnSpc>
                        <a:spcAft>
                          <a:spcPts val="0"/>
                        </a:spcAft>
                      </a:pPr>
                      <a:r>
                        <a:rPr lang="en-GB" sz="1900" b="1" dirty="0">
                          <a:solidFill>
                            <a:schemeClr val="bg1"/>
                          </a:solidFill>
                          <a:effectLst/>
                          <a:latin typeface="Times New Roman" panose="02020603050405020304" pitchFamily="18" charset="0"/>
                          <a:ea typeface="Times New Roman"/>
                          <a:cs typeface="Times New Roman" panose="02020603050405020304" pitchFamily="18" charset="0"/>
                        </a:rPr>
                        <a:t> </a:t>
                      </a:r>
                    </a:p>
                  </a:txBody>
                  <a:tcPr marL="51435" marR="51435" marT="0" marB="0">
                    <a:solidFill>
                      <a:schemeClr val="accent1">
                        <a:lumMod val="50000"/>
                      </a:schemeClr>
                    </a:solidFill>
                  </a:tcPr>
                </a:tc>
                <a:extLst>
                  <a:ext uri="{0D108BD9-81ED-4DB2-BD59-A6C34878D82A}">
                    <a16:rowId xmlns:a16="http://schemas.microsoft.com/office/drawing/2014/main" val="2759045648"/>
                  </a:ext>
                </a:extLst>
              </a:tr>
            </a:tbl>
          </a:graphicData>
        </a:graphic>
      </p:graphicFrame>
      <p:sp>
        <p:nvSpPr>
          <p:cNvPr id="3" name="Slide Number Placeholder 2">
            <a:extLst>
              <a:ext uri="{FF2B5EF4-FFF2-40B4-BE49-F238E27FC236}">
                <a16:creationId xmlns:a16="http://schemas.microsoft.com/office/drawing/2014/main" id="{3FD45E50-3C8D-4EF6-8A2C-E128B0B5563F}"/>
              </a:ext>
            </a:extLst>
          </p:cNvPr>
          <p:cNvSpPr>
            <a:spLocks noGrp="1"/>
          </p:cNvSpPr>
          <p:nvPr>
            <p:ph type="sldNum" sz="quarter" idx="12"/>
          </p:nvPr>
        </p:nvSpPr>
        <p:spPr/>
        <p:txBody>
          <a:bodyPr/>
          <a:lstStyle/>
          <a:p>
            <a:fld id="{D57F1E4F-1CFF-5643-939E-217C01CDF565}" type="slidenum">
              <a:rPr lang="en-US" smtClean="0"/>
              <a:pPr/>
              <a:t>11</a:t>
            </a:fld>
            <a:endParaRPr lang="en-US" dirty="0"/>
          </a:p>
        </p:txBody>
      </p:sp>
    </p:spTree>
    <p:extLst>
      <p:ext uri="{BB962C8B-B14F-4D97-AF65-F5344CB8AC3E}">
        <p14:creationId xmlns:p14="http://schemas.microsoft.com/office/powerpoint/2010/main" val="3126423760"/>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circle(in)">
                                      <p:cBhvr>
                                        <p:cTn id="11"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9D8308-54B3-419D-9ECB-8CF1C95BEB7D}"/>
              </a:ext>
            </a:extLst>
          </p:cNvPr>
          <p:cNvSpPr>
            <a:spLocks noGrp="1"/>
          </p:cNvSpPr>
          <p:nvPr>
            <p:ph type="title"/>
          </p:nvPr>
        </p:nvSpPr>
        <p:spPr>
          <a:xfrm>
            <a:off x="457200" y="174330"/>
            <a:ext cx="8229600" cy="1143000"/>
          </a:xfrm>
        </p:spPr>
        <p:txBody>
          <a:bodyPr>
            <a:normAutofit/>
          </a:bodyPr>
          <a:lstStyle/>
          <a:p>
            <a:r>
              <a:rPr lang="en-GB" sz="3600" dirty="0">
                <a:solidFill>
                  <a:schemeClr val="tx2">
                    <a:lumMod val="60000"/>
                    <a:lumOff val="40000"/>
                  </a:schemeClr>
                </a:solidFill>
              </a:rPr>
              <a:t>Worked example (notes</a:t>
            </a:r>
            <a:r>
              <a:rPr lang="en-GB" sz="3600" dirty="0"/>
              <a:t>)</a:t>
            </a:r>
          </a:p>
        </p:txBody>
      </p:sp>
      <p:sp>
        <p:nvSpPr>
          <p:cNvPr id="3" name="Slide Number Placeholder 2">
            <a:extLst>
              <a:ext uri="{FF2B5EF4-FFF2-40B4-BE49-F238E27FC236}">
                <a16:creationId xmlns:a16="http://schemas.microsoft.com/office/drawing/2014/main" id="{57360A7D-D922-41BD-AB60-1FFBFB8B25D1}"/>
              </a:ext>
            </a:extLst>
          </p:cNvPr>
          <p:cNvSpPr>
            <a:spLocks noGrp="1"/>
          </p:cNvSpPr>
          <p:nvPr>
            <p:ph type="sldNum" sz="quarter" idx="12"/>
          </p:nvPr>
        </p:nvSpPr>
        <p:spPr/>
        <p:txBody>
          <a:bodyPr/>
          <a:lstStyle/>
          <a:p>
            <a:fld id="{D57F1E4F-1CFF-5643-939E-217C01CDF565}" type="slidenum">
              <a:rPr lang="en-US" smtClean="0"/>
              <a:pPr/>
              <a:t>12</a:t>
            </a:fld>
            <a:endParaRPr lang="en-US" dirty="0"/>
          </a:p>
        </p:txBody>
      </p:sp>
      <p:sp>
        <p:nvSpPr>
          <p:cNvPr id="6" name="Content Placeholder 5">
            <a:extLst>
              <a:ext uri="{FF2B5EF4-FFF2-40B4-BE49-F238E27FC236}">
                <a16:creationId xmlns:a16="http://schemas.microsoft.com/office/drawing/2014/main" id="{CD777E7F-AE0F-4406-91AD-13F0D837FD4C}"/>
              </a:ext>
            </a:extLst>
          </p:cNvPr>
          <p:cNvSpPr>
            <a:spLocks noGrp="1"/>
          </p:cNvSpPr>
          <p:nvPr>
            <p:ph idx="1"/>
          </p:nvPr>
        </p:nvSpPr>
        <p:spPr/>
        <p:txBody>
          <a:bodyPr/>
          <a:lstStyle/>
          <a:p>
            <a:endParaRPr lang="en-GB" dirty="0"/>
          </a:p>
        </p:txBody>
      </p:sp>
      <p:graphicFrame>
        <p:nvGraphicFramePr>
          <p:cNvPr id="7" name="Table 6">
            <a:extLst>
              <a:ext uri="{FF2B5EF4-FFF2-40B4-BE49-F238E27FC236}">
                <a16:creationId xmlns:a16="http://schemas.microsoft.com/office/drawing/2014/main" id="{28FECE02-799E-4864-BF19-DE572510846F}"/>
              </a:ext>
            </a:extLst>
          </p:cNvPr>
          <p:cNvGraphicFramePr>
            <a:graphicFrameLocks noGrp="1"/>
          </p:cNvGraphicFramePr>
          <p:nvPr>
            <p:extLst>
              <p:ext uri="{D42A27DB-BD31-4B8C-83A1-F6EECF244321}">
                <p14:modId xmlns:p14="http://schemas.microsoft.com/office/powerpoint/2010/main" val="3876503580"/>
              </p:ext>
            </p:extLst>
          </p:nvPr>
        </p:nvGraphicFramePr>
        <p:xfrm>
          <a:off x="457200" y="1317330"/>
          <a:ext cx="8229600" cy="4207595"/>
        </p:xfrm>
        <a:graphic>
          <a:graphicData uri="http://schemas.openxmlformats.org/drawingml/2006/table">
            <a:tbl>
              <a:tblPr>
                <a:tableStyleId>{5C22544A-7EE6-4342-B048-85BDC9FD1C3A}</a:tableStyleId>
              </a:tblPr>
              <a:tblGrid>
                <a:gridCol w="900522">
                  <a:extLst>
                    <a:ext uri="{9D8B030D-6E8A-4147-A177-3AD203B41FA5}">
                      <a16:colId xmlns:a16="http://schemas.microsoft.com/office/drawing/2014/main" val="20000"/>
                    </a:ext>
                  </a:extLst>
                </a:gridCol>
                <a:gridCol w="7329078">
                  <a:extLst>
                    <a:ext uri="{9D8B030D-6E8A-4147-A177-3AD203B41FA5}">
                      <a16:colId xmlns:a16="http://schemas.microsoft.com/office/drawing/2014/main" val="20001"/>
                    </a:ext>
                  </a:extLst>
                </a:gridCol>
              </a:tblGrid>
              <a:tr h="653558">
                <a:tc>
                  <a:txBody>
                    <a:bodyPr/>
                    <a:lstStyle/>
                    <a:p>
                      <a:pPr algn="ctr">
                        <a:lnSpc>
                          <a:spcPct val="115000"/>
                        </a:lnSpc>
                        <a:spcAft>
                          <a:spcPts val="0"/>
                        </a:spcAft>
                      </a:pPr>
                      <a:r>
                        <a:rPr lang="en-GB" sz="1600" dirty="0">
                          <a:effectLst/>
                        </a:rPr>
                        <a:t>1</a:t>
                      </a:r>
                    </a:p>
                    <a:p>
                      <a:pPr algn="ctr">
                        <a:lnSpc>
                          <a:spcPct val="115000"/>
                        </a:lnSpc>
                        <a:spcAft>
                          <a:spcPts val="0"/>
                        </a:spcAft>
                      </a:pPr>
                      <a:r>
                        <a:rPr lang="en-GB" sz="1600" dirty="0">
                          <a:effectLst/>
                        </a:rPr>
                        <a:t> </a:t>
                      </a:r>
                      <a:endParaRPr lang="en-GB" sz="1600" dirty="0">
                        <a:effectLst/>
                        <a:latin typeface="Times New Roman"/>
                        <a:ea typeface="Times New Roman"/>
                        <a:cs typeface="Times New Roman"/>
                      </a:endParaRPr>
                    </a:p>
                  </a:txBody>
                  <a:tcPr marL="68580" marR="68580" marT="0" marB="0"/>
                </a:tc>
                <a:tc>
                  <a:txBody>
                    <a:bodyPr/>
                    <a:lstStyle/>
                    <a:p>
                      <a:pPr algn="just">
                        <a:lnSpc>
                          <a:spcPct val="115000"/>
                        </a:lnSpc>
                        <a:spcAft>
                          <a:spcPts val="0"/>
                        </a:spcAft>
                      </a:pPr>
                      <a:r>
                        <a:rPr lang="en-GB" sz="1400" b="1" dirty="0">
                          <a:effectLst/>
                          <a:latin typeface="Times New Roman" panose="02020603050405020304" pitchFamily="18" charset="0"/>
                          <a:cs typeface="Times New Roman" panose="02020603050405020304" pitchFamily="18" charset="0"/>
                        </a:rPr>
                        <a:t>Ticket sales are made on a credit basis. The Hereford Organisation allow one month’s credit to customers</a:t>
                      </a:r>
                    </a:p>
                  </a:txBody>
                  <a:tcPr marL="68580" marR="68580" marT="0" marB="0"/>
                </a:tc>
                <a:extLst>
                  <a:ext uri="{0D108BD9-81ED-4DB2-BD59-A6C34878D82A}">
                    <a16:rowId xmlns:a16="http://schemas.microsoft.com/office/drawing/2014/main" val="10000"/>
                  </a:ext>
                </a:extLst>
              </a:tr>
              <a:tr h="435705">
                <a:tc>
                  <a:txBody>
                    <a:bodyPr/>
                    <a:lstStyle/>
                    <a:p>
                      <a:pPr algn="ctr">
                        <a:lnSpc>
                          <a:spcPct val="115000"/>
                        </a:lnSpc>
                        <a:spcAft>
                          <a:spcPts val="0"/>
                        </a:spcAft>
                      </a:pPr>
                      <a:r>
                        <a:rPr lang="en-GB" sz="1600" dirty="0">
                          <a:effectLst/>
                        </a:rPr>
                        <a:t>2</a:t>
                      </a:r>
                      <a:endParaRPr lang="en-GB" sz="1600" dirty="0">
                        <a:effectLst/>
                        <a:latin typeface="Times New Roman"/>
                        <a:ea typeface="Times New Roman"/>
                        <a:cs typeface="Times New Roman"/>
                      </a:endParaRPr>
                    </a:p>
                  </a:txBody>
                  <a:tcPr marL="68580" marR="68580" marT="0" marB="0"/>
                </a:tc>
                <a:tc>
                  <a:txBody>
                    <a:bodyPr/>
                    <a:lstStyle/>
                    <a:p>
                      <a:pPr algn="just">
                        <a:lnSpc>
                          <a:spcPct val="115000"/>
                        </a:lnSpc>
                        <a:spcAft>
                          <a:spcPts val="0"/>
                        </a:spcAft>
                      </a:pPr>
                      <a:r>
                        <a:rPr lang="en-GB" sz="1400" b="1" dirty="0">
                          <a:effectLst/>
                          <a:latin typeface="Times New Roman" panose="02020603050405020304" pitchFamily="18" charset="0"/>
                          <a:cs typeface="Times New Roman" panose="02020603050405020304" pitchFamily="18" charset="0"/>
                        </a:rPr>
                        <a:t>All food and beverage and sundry sales are on a cash basis.</a:t>
                      </a:r>
                    </a:p>
                  </a:txBody>
                  <a:tcPr marL="68580" marR="68580" marT="0" marB="0"/>
                </a:tc>
                <a:extLst>
                  <a:ext uri="{0D108BD9-81ED-4DB2-BD59-A6C34878D82A}">
                    <a16:rowId xmlns:a16="http://schemas.microsoft.com/office/drawing/2014/main" val="10001"/>
                  </a:ext>
                </a:extLst>
              </a:tr>
              <a:tr h="653558">
                <a:tc>
                  <a:txBody>
                    <a:bodyPr/>
                    <a:lstStyle/>
                    <a:p>
                      <a:pPr algn="ctr">
                        <a:lnSpc>
                          <a:spcPct val="115000"/>
                        </a:lnSpc>
                        <a:spcAft>
                          <a:spcPts val="0"/>
                        </a:spcAft>
                      </a:pPr>
                      <a:r>
                        <a:rPr lang="en-GB" sz="1600" dirty="0">
                          <a:effectLst/>
                        </a:rPr>
                        <a:t>3</a:t>
                      </a:r>
                      <a:endParaRPr lang="en-GB" sz="1600" dirty="0">
                        <a:effectLst/>
                        <a:latin typeface="Times New Roman"/>
                        <a:ea typeface="Times New Roman"/>
                        <a:cs typeface="Times New Roman"/>
                      </a:endParaRPr>
                    </a:p>
                  </a:txBody>
                  <a:tcPr marL="68580" marR="68580" marT="0" marB="0"/>
                </a:tc>
                <a:tc>
                  <a:txBody>
                    <a:bodyPr/>
                    <a:lstStyle/>
                    <a:p>
                      <a:pPr algn="just">
                        <a:lnSpc>
                          <a:spcPct val="115000"/>
                        </a:lnSpc>
                        <a:spcAft>
                          <a:spcPts val="0"/>
                        </a:spcAft>
                      </a:pPr>
                      <a:r>
                        <a:rPr lang="en-GB" sz="1400" b="1" dirty="0">
                          <a:effectLst/>
                          <a:latin typeface="Times New Roman" panose="02020603050405020304" pitchFamily="18" charset="0"/>
                          <a:cs typeface="Times New Roman" panose="02020603050405020304" pitchFamily="18" charset="0"/>
                        </a:rPr>
                        <a:t>Payments for food and beverage purchases are made one month after the month of purchase.</a:t>
                      </a:r>
                    </a:p>
                  </a:txBody>
                  <a:tcPr marL="68580" marR="68580" marT="0" marB="0"/>
                </a:tc>
                <a:extLst>
                  <a:ext uri="{0D108BD9-81ED-4DB2-BD59-A6C34878D82A}">
                    <a16:rowId xmlns:a16="http://schemas.microsoft.com/office/drawing/2014/main" val="10002"/>
                  </a:ext>
                </a:extLst>
              </a:tr>
              <a:tr h="302888">
                <a:tc>
                  <a:txBody>
                    <a:bodyPr/>
                    <a:lstStyle/>
                    <a:p>
                      <a:pPr algn="ctr">
                        <a:lnSpc>
                          <a:spcPct val="115000"/>
                        </a:lnSpc>
                        <a:spcAft>
                          <a:spcPts val="0"/>
                        </a:spcAft>
                      </a:pPr>
                      <a:r>
                        <a:rPr lang="en-GB" sz="1600" dirty="0">
                          <a:effectLst/>
                        </a:rPr>
                        <a:t>4</a:t>
                      </a:r>
                      <a:endParaRPr lang="en-GB" sz="1600" dirty="0">
                        <a:effectLst/>
                        <a:latin typeface="Times New Roman"/>
                        <a:ea typeface="Times New Roman"/>
                        <a:cs typeface="Times New Roman"/>
                      </a:endParaRPr>
                    </a:p>
                  </a:txBody>
                  <a:tcPr marL="68580" marR="68580" marT="0" marB="0"/>
                </a:tc>
                <a:tc>
                  <a:txBody>
                    <a:bodyPr/>
                    <a:lstStyle/>
                    <a:p>
                      <a:pPr algn="just">
                        <a:lnSpc>
                          <a:spcPct val="115000"/>
                        </a:lnSpc>
                        <a:spcAft>
                          <a:spcPts val="0"/>
                        </a:spcAft>
                      </a:pPr>
                      <a:r>
                        <a:rPr lang="en-GB" sz="1400" b="1" dirty="0">
                          <a:effectLst/>
                          <a:latin typeface="Times New Roman" panose="02020603050405020304" pitchFamily="18" charset="0"/>
                          <a:cs typeface="Times New Roman" panose="02020603050405020304" pitchFamily="18" charset="0"/>
                        </a:rPr>
                        <a:t>Overheads are paid one month after they are incurred</a:t>
                      </a:r>
                      <a:endParaRPr lang="en-GB" sz="1400" b="1" dirty="0">
                        <a:effectLst/>
                        <a:latin typeface="Times New Roman" panose="02020603050405020304" pitchFamily="18" charset="0"/>
                        <a:ea typeface="Times New Roman"/>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435705">
                <a:tc>
                  <a:txBody>
                    <a:bodyPr/>
                    <a:lstStyle/>
                    <a:p>
                      <a:pPr algn="ctr">
                        <a:lnSpc>
                          <a:spcPct val="115000"/>
                        </a:lnSpc>
                        <a:spcAft>
                          <a:spcPts val="0"/>
                        </a:spcAft>
                      </a:pPr>
                      <a:r>
                        <a:rPr lang="en-GB" sz="1600" dirty="0">
                          <a:effectLst/>
                        </a:rPr>
                        <a:t>5</a:t>
                      </a:r>
                      <a:endParaRPr lang="en-GB" sz="1600" dirty="0">
                        <a:effectLst/>
                        <a:latin typeface="Times New Roman"/>
                        <a:ea typeface="Times New Roman"/>
                        <a:cs typeface="Times New Roman"/>
                      </a:endParaRPr>
                    </a:p>
                  </a:txBody>
                  <a:tcPr marL="68580" marR="68580" marT="0" marB="0"/>
                </a:tc>
                <a:tc>
                  <a:txBody>
                    <a:bodyPr/>
                    <a:lstStyle/>
                    <a:p>
                      <a:pPr algn="just">
                        <a:lnSpc>
                          <a:spcPct val="115000"/>
                        </a:lnSpc>
                        <a:spcAft>
                          <a:spcPts val="0"/>
                        </a:spcAft>
                      </a:pPr>
                      <a:r>
                        <a:rPr lang="en-GB" sz="1400" b="1" dirty="0">
                          <a:effectLst/>
                          <a:latin typeface="Times New Roman" panose="02020603050405020304" pitchFamily="18" charset="0"/>
                          <a:cs typeface="Times New Roman" panose="02020603050405020304" pitchFamily="18" charset="0"/>
                        </a:rPr>
                        <a:t>Labour costs are paid in the month to which they refer.</a:t>
                      </a:r>
                    </a:p>
                  </a:txBody>
                  <a:tcPr marL="68580" marR="68580" marT="0" marB="0"/>
                </a:tc>
                <a:extLst>
                  <a:ext uri="{0D108BD9-81ED-4DB2-BD59-A6C34878D82A}">
                    <a16:rowId xmlns:a16="http://schemas.microsoft.com/office/drawing/2014/main" val="10004"/>
                  </a:ext>
                </a:extLst>
              </a:tr>
              <a:tr h="653558">
                <a:tc>
                  <a:txBody>
                    <a:bodyPr/>
                    <a:lstStyle/>
                    <a:p>
                      <a:pPr algn="ctr">
                        <a:lnSpc>
                          <a:spcPct val="115000"/>
                        </a:lnSpc>
                        <a:spcAft>
                          <a:spcPts val="0"/>
                        </a:spcAft>
                      </a:pPr>
                      <a:r>
                        <a:rPr lang="en-GB" sz="1600" dirty="0">
                          <a:effectLst/>
                        </a:rPr>
                        <a:t>6</a:t>
                      </a:r>
                      <a:endParaRPr lang="en-GB" sz="1600" dirty="0">
                        <a:effectLst/>
                        <a:latin typeface="Times New Roman"/>
                        <a:ea typeface="Times New Roman"/>
                        <a:cs typeface="Times New Roman"/>
                      </a:endParaRPr>
                    </a:p>
                  </a:txBody>
                  <a:tcPr marL="68580" marR="68580" marT="0" marB="0"/>
                </a:tc>
                <a:tc>
                  <a:txBody>
                    <a:bodyPr/>
                    <a:lstStyle/>
                    <a:p>
                      <a:pPr algn="just">
                        <a:lnSpc>
                          <a:spcPct val="115000"/>
                        </a:lnSpc>
                        <a:spcAft>
                          <a:spcPts val="0"/>
                        </a:spcAft>
                      </a:pPr>
                      <a:r>
                        <a:rPr lang="en-GB" sz="1400" b="1" dirty="0">
                          <a:effectLst/>
                          <a:latin typeface="Times New Roman" panose="02020603050405020304" pitchFamily="18" charset="0"/>
                          <a:cs typeface="Times New Roman" panose="02020603050405020304" pitchFamily="18" charset="0"/>
                        </a:rPr>
                        <a:t>Expenditure on new equipment costing £2,000 will be due for payment as follows: - £1,250 in October, £750 in December.</a:t>
                      </a:r>
                    </a:p>
                  </a:txBody>
                  <a:tcPr marL="68580" marR="68580" marT="0" marB="0"/>
                </a:tc>
                <a:extLst>
                  <a:ext uri="{0D108BD9-81ED-4DB2-BD59-A6C34878D82A}">
                    <a16:rowId xmlns:a16="http://schemas.microsoft.com/office/drawing/2014/main" val="10005"/>
                  </a:ext>
                </a:extLst>
              </a:tr>
              <a:tr h="432543">
                <a:tc>
                  <a:txBody>
                    <a:bodyPr/>
                    <a:lstStyle/>
                    <a:p>
                      <a:pPr algn="ctr">
                        <a:lnSpc>
                          <a:spcPct val="115000"/>
                        </a:lnSpc>
                        <a:spcAft>
                          <a:spcPts val="0"/>
                        </a:spcAft>
                      </a:pPr>
                      <a:r>
                        <a:rPr lang="en-GB" sz="1600" dirty="0">
                          <a:effectLst/>
                        </a:rPr>
                        <a:t>7</a:t>
                      </a:r>
                      <a:endParaRPr lang="en-GB" sz="1600" dirty="0">
                        <a:effectLst/>
                        <a:latin typeface="Times New Roman"/>
                        <a:ea typeface="Times New Roman"/>
                        <a:cs typeface="Times New Roman"/>
                      </a:endParaRPr>
                    </a:p>
                  </a:txBody>
                  <a:tcPr marL="68580" marR="68580" marT="0" marB="0"/>
                </a:tc>
                <a:tc>
                  <a:txBody>
                    <a:bodyPr/>
                    <a:lstStyle/>
                    <a:p>
                      <a:pPr algn="just">
                        <a:lnSpc>
                          <a:spcPct val="115000"/>
                        </a:lnSpc>
                        <a:spcAft>
                          <a:spcPts val="0"/>
                        </a:spcAft>
                      </a:pPr>
                      <a:r>
                        <a:rPr lang="en-GB" sz="1400" b="1" dirty="0">
                          <a:effectLst/>
                          <a:latin typeface="Times New Roman" panose="02020603050405020304" pitchFamily="18" charset="0"/>
                          <a:cs typeface="Times New Roman" panose="02020603050405020304" pitchFamily="18" charset="0"/>
                        </a:rPr>
                        <a:t>The opening bank balance on 1</a:t>
                      </a:r>
                      <a:r>
                        <a:rPr lang="en-GB" sz="1400" b="1" baseline="30000" dirty="0">
                          <a:effectLst/>
                          <a:latin typeface="Times New Roman" panose="02020603050405020304" pitchFamily="18" charset="0"/>
                          <a:cs typeface="Times New Roman" panose="02020603050405020304" pitchFamily="18" charset="0"/>
                        </a:rPr>
                        <a:t>st</a:t>
                      </a:r>
                      <a:r>
                        <a:rPr lang="en-GB" sz="1400" b="1" dirty="0">
                          <a:effectLst/>
                          <a:latin typeface="Times New Roman" panose="02020603050405020304" pitchFamily="18" charset="0"/>
                          <a:cs typeface="Times New Roman" panose="02020603050405020304" pitchFamily="18" charset="0"/>
                        </a:rPr>
                        <a:t> October 2020 is forecast to be £3,000</a:t>
                      </a:r>
                      <a:endParaRPr lang="en-GB" sz="1400" b="1" dirty="0">
                        <a:effectLst/>
                        <a:latin typeface="Times New Roman" panose="02020603050405020304" pitchFamily="18" charset="0"/>
                        <a:ea typeface="Times New Roman"/>
                        <a:cs typeface="Times New Roman" panose="02020603050405020304" pitchFamily="18" charset="0"/>
                      </a:endParaRPr>
                    </a:p>
                  </a:txBody>
                  <a:tcPr marL="68580" marR="68580" marT="0" marB="0"/>
                </a:tc>
                <a:extLst>
                  <a:ext uri="{0D108BD9-81ED-4DB2-BD59-A6C34878D82A}">
                    <a16:rowId xmlns:a16="http://schemas.microsoft.com/office/drawing/2014/main" val="10006"/>
                  </a:ext>
                </a:extLst>
              </a:tr>
              <a:tr h="632388">
                <a:tc>
                  <a:txBody>
                    <a:bodyPr/>
                    <a:lstStyle/>
                    <a:p>
                      <a:pPr algn="ctr">
                        <a:lnSpc>
                          <a:spcPct val="115000"/>
                        </a:lnSpc>
                        <a:spcAft>
                          <a:spcPts val="0"/>
                        </a:spcAft>
                      </a:pPr>
                      <a:r>
                        <a:rPr lang="en-GB" sz="1600" dirty="0">
                          <a:effectLst/>
                          <a:latin typeface="Times New Roman"/>
                          <a:ea typeface="Times New Roman"/>
                          <a:cs typeface="Times New Roman"/>
                        </a:rPr>
                        <a:t>8</a:t>
                      </a:r>
                    </a:p>
                  </a:txBody>
                  <a:tcPr marL="68580" marR="68580" marT="0" marB="0"/>
                </a:tc>
                <a:tc>
                  <a:txBody>
                    <a:bodyPr/>
                    <a:lstStyle/>
                    <a:p>
                      <a:r>
                        <a:rPr lang="en-GB" sz="1400" b="1" kern="1200" dirty="0">
                          <a:solidFill>
                            <a:schemeClr val="dk1"/>
                          </a:solidFill>
                          <a:effectLst/>
                          <a:latin typeface="Times New Roman" panose="02020603050405020304" pitchFamily="18" charset="0"/>
                          <a:ea typeface="+mn-ea"/>
                          <a:cs typeface="Times New Roman" panose="02020603050405020304" pitchFamily="18" charset="0"/>
                        </a:rPr>
                        <a:t>Information relating to stocks of food and beverages is as follows:</a:t>
                      </a:r>
                    </a:p>
                    <a:p>
                      <a:r>
                        <a:rPr lang="en-GB" sz="1400" b="1" kern="1200" dirty="0">
                          <a:solidFill>
                            <a:schemeClr val="dk1"/>
                          </a:solidFill>
                          <a:effectLst/>
                          <a:latin typeface="Times New Roman" panose="02020603050405020304" pitchFamily="18" charset="0"/>
                          <a:ea typeface="+mn-ea"/>
                          <a:cs typeface="Times New Roman" panose="02020603050405020304" pitchFamily="18" charset="0"/>
                        </a:rPr>
                        <a:t>Stocks as at:         1</a:t>
                      </a:r>
                      <a:r>
                        <a:rPr lang="en-GB" sz="1400" b="1" kern="1200" baseline="30000" dirty="0">
                          <a:solidFill>
                            <a:schemeClr val="dk1"/>
                          </a:solidFill>
                          <a:effectLst/>
                          <a:latin typeface="Times New Roman" panose="02020603050405020304" pitchFamily="18" charset="0"/>
                          <a:ea typeface="+mn-ea"/>
                          <a:cs typeface="Times New Roman" panose="02020603050405020304" pitchFamily="18" charset="0"/>
                        </a:rPr>
                        <a:t>st</a:t>
                      </a:r>
                      <a:r>
                        <a:rPr lang="en-GB" sz="1400" b="1" kern="1200" dirty="0">
                          <a:solidFill>
                            <a:schemeClr val="dk1"/>
                          </a:solidFill>
                          <a:effectLst/>
                          <a:latin typeface="Times New Roman" panose="02020603050405020304" pitchFamily="18" charset="0"/>
                          <a:ea typeface="+mn-ea"/>
                          <a:cs typeface="Times New Roman" panose="02020603050405020304" pitchFamily="18" charset="0"/>
                        </a:rPr>
                        <a:t> October 2020            31</a:t>
                      </a:r>
                      <a:r>
                        <a:rPr lang="en-GB" sz="1400" b="1" kern="1200" baseline="30000" dirty="0">
                          <a:solidFill>
                            <a:schemeClr val="dk1"/>
                          </a:solidFill>
                          <a:effectLst/>
                          <a:latin typeface="Times New Roman" panose="02020603050405020304" pitchFamily="18" charset="0"/>
                          <a:ea typeface="+mn-ea"/>
                          <a:cs typeface="Times New Roman" panose="02020603050405020304" pitchFamily="18" charset="0"/>
                        </a:rPr>
                        <a:t>st</a:t>
                      </a:r>
                      <a:r>
                        <a:rPr lang="en-GB" sz="1400" b="1" kern="1200" dirty="0">
                          <a:solidFill>
                            <a:schemeClr val="dk1"/>
                          </a:solidFill>
                          <a:effectLst/>
                          <a:latin typeface="Times New Roman" panose="02020603050405020304" pitchFamily="18" charset="0"/>
                          <a:ea typeface="+mn-ea"/>
                          <a:cs typeface="Times New Roman" panose="02020603050405020304" pitchFamily="18" charset="0"/>
                        </a:rPr>
                        <a:t> December 2020</a:t>
                      </a:r>
                      <a:endParaRPr lang="en-GB" sz="1400" kern="1200" dirty="0">
                        <a:solidFill>
                          <a:schemeClr val="dk1"/>
                        </a:solidFill>
                        <a:effectLst/>
                        <a:latin typeface="Times New Roman" panose="02020603050405020304" pitchFamily="18" charset="0"/>
                        <a:ea typeface="+mn-ea"/>
                        <a:cs typeface="Times New Roman" panose="02020603050405020304" pitchFamily="18" charset="0"/>
                      </a:endParaRPr>
                    </a:p>
                    <a:p>
                      <a:r>
                        <a:rPr lang="en-GB" sz="1400" b="1" kern="1200" dirty="0">
                          <a:solidFill>
                            <a:schemeClr val="dk1"/>
                          </a:solidFill>
                          <a:effectLst/>
                          <a:latin typeface="Times New Roman" panose="02020603050405020304" pitchFamily="18" charset="0"/>
                          <a:ea typeface="+mn-ea"/>
                          <a:cs typeface="Times New Roman" panose="02020603050405020304" pitchFamily="18" charset="0"/>
                        </a:rPr>
                        <a:t>                                     £620                                     £800</a:t>
                      </a:r>
                      <a:endParaRPr lang="en-GB" sz="1400" b="1" dirty="0">
                        <a:effectLst/>
                        <a:latin typeface="Times New Roman" panose="02020603050405020304" pitchFamily="18" charset="0"/>
                        <a:ea typeface="Times New Roman"/>
                        <a:cs typeface="Times New Roman" panose="02020603050405020304" pitchFamily="18" charset="0"/>
                      </a:endParaRPr>
                    </a:p>
                  </a:txBody>
                  <a:tcPr marL="68580" marR="68580" marT="0" marB="0"/>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913025808"/>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D4ADC1-5B20-4ED8-A98B-21FAB4E1DCEC}"/>
              </a:ext>
            </a:extLst>
          </p:cNvPr>
          <p:cNvSpPr>
            <a:spLocks noGrp="1"/>
          </p:cNvSpPr>
          <p:nvPr>
            <p:ph type="title"/>
          </p:nvPr>
        </p:nvSpPr>
        <p:spPr/>
        <p:txBody>
          <a:bodyPr>
            <a:normAutofit/>
          </a:bodyPr>
          <a:lstStyle/>
          <a:p>
            <a:pPr algn="ctr"/>
            <a:r>
              <a:rPr lang="en-GB" sz="3200" dirty="0">
                <a:solidFill>
                  <a:schemeClr val="tx2">
                    <a:lumMod val="60000"/>
                    <a:lumOff val="40000"/>
                  </a:schemeClr>
                </a:solidFill>
              </a:rPr>
              <a:t>Worked example (cash budget solution)</a:t>
            </a:r>
          </a:p>
        </p:txBody>
      </p:sp>
      <p:pic>
        <p:nvPicPr>
          <p:cNvPr id="4" name="Content Placeholder 3">
            <a:extLst>
              <a:ext uri="{FF2B5EF4-FFF2-40B4-BE49-F238E27FC236}">
                <a16:creationId xmlns:a16="http://schemas.microsoft.com/office/drawing/2014/main" id="{0C616D88-7AB3-467E-A8A6-6715BD16AB4D}"/>
              </a:ext>
            </a:extLst>
          </p:cNvPr>
          <p:cNvPicPr>
            <a:picLocks noGrp="1" noChangeAspect="1"/>
          </p:cNvPicPr>
          <p:nvPr>
            <p:ph idx="1"/>
          </p:nvPr>
        </p:nvPicPr>
        <p:blipFill>
          <a:blip r:embed="rId2"/>
          <a:stretch>
            <a:fillRect/>
          </a:stretch>
        </p:blipFill>
        <p:spPr>
          <a:xfrm>
            <a:off x="445360" y="1124744"/>
            <a:ext cx="8229600" cy="4104456"/>
          </a:xfrm>
          <a:prstGeom prst="rect">
            <a:avLst/>
          </a:prstGeom>
        </p:spPr>
      </p:pic>
      <p:sp>
        <p:nvSpPr>
          <p:cNvPr id="3" name="Slide Number Placeholder 2">
            <a:extLst>
              <a:ext uri="{FF2B5EF4-FFF2-40B4-BE49-F238E27FC236}">
                <a16:creationId xmlns:a16="http://schemas.microsoft.com/office/drawing/2014/main" id="{54828314-8242-4FDE-BA8C-CE1C7C423921}"/>
              </a:ext>
            </a:extLst>
          </p:cNvPr>
          <p:cNvSpPr>
            <a:spLocks noGrp="1"/>
          </p:cNvSpPr>
          <p:nvPr>
            <p:ph type="sldNum" sz="quarter" idx="12"/>
          </p:nvPr>
        </p:nvSpPr>
        <p:spPr/>
        <p:txBody>
          <a:bodyPr/>
          <a:lstStyle/>
          <a:p>
            <a:fld id="{D57F1E4F-1CFF-5643-939E-217C01CDF565}" type="slidenum">
              <a:rPr lang="en-US" smtClean="0"/>
              <a:pPr/>
              <a:t>13</a:t>
            </a:fld>
            <a:endParaRPr lang="en-US" dirty="0"/>
          </a:p>
        </p:txBody>
      </p:sp>
    </p:spTree>
    <p:extLst>
      <p:ext uri="{BB962C8B-B14F-4D97-AF65-F5344CB8AC3E}">
        <p14:creationId xmlns:p14="http://schemas.microsoft.com/office/powerpoint/2010/main" val="1839264933"/>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circle(in)">
                                      <p:cBhvr>
                                        <p:cTn id="11"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3540D36-4FF0-493E-A467-4058A8836D41}"/>
              </a:ext>
            </a:extLst>
          </p:cNvPr>
          <p:cNvSpPr>
            <a:spLocks noGrp="1"/>
          </p:cNvSpPr>
          <p:nvPr>
            <p:ph type="title"/>
          </p:nvPr>
        </p:nvSpPr>
        <p:spPr>
          <a:xfrm>
            <a:off x="5004048" y="-42041"/>
            <a:ext cx="3682752" cy="1143000"/>
          </a:xfrm>
        </p:spPr>
        <p:txBody>
          <a:bodyPr>
            <a:normAutofit/>
          </a:bodyPr>
          <a:lstStyle/>
          <a:p>
            <a:r>
              <a:rPr lang="en-GB" sz="2400" dirty="0">
                <a:solidFill>
                  <a:schemeClr val="tx2">
                    <a:lumMod val="60000"/>
                    <a:lumOff val="40000"/>
                  </a:schemeClr>
                </a:solidFill>
              </a:rPr>
              <a:t>Worked example (profit budget solution</a:t>
            </a:r>
          </a:p>
        </p:txBody>
      </p:sp>
      <p:sp>
        <p:nvSpPr>
          <p:cNvPr id="7" name="Content Placeholder 6">
            <a:extLst>
              <a:ext uri="{FF2B5EF4-FFF2-40B4-BE49-F238E27FC236}">
                <a16:creationId xmlns:a16="http://schemas.microsoft.com/office/drawing/2014/main" id="{F9CD1D80-1FE9-498A-89D4-CF229A2040CF}"/>
              </a:ext>
            </a:extLst>
          </p:cNvPr>
          <p:cNvSpPr>
            <a:spLocks noGrp="1"/>
          </p:cNvSpPr>
          <p:nvPr>
            <p:ph idx="1"/>
          </p:nvPr>
        </p:nvSpPr>
        <p:spPr/>
        <p:txBody>
          <a:bodyPr/>
          <a:lstStyle/>
          <a:p>
            <a:endParaRPr lang="en-GB" dirty="0"/>
          </a:p>
        </p:txBody>
      </p:sp>
      <p:sp>
        <p:nvSpPr>
          <p:cNvPr id="2" name="Slide Number Placeholder 1">
            <a:extLst>
              <a:ext uri="{FF2B5EF4-FFF2-40B4-BE49-F238E27FC236}">
                <a16:creationId xmlns:a16="http://schemas.microsoft.com/office/drawing/2014/main" id="{6072F211-7C7A-409E-A937-3A69155F4136}"/>
              </a:ext>
            </a:extLst>
          </p:cNvPr>
          <p:cNvSpPr>
            <a:spLocks noGrp="1"/>
          </p:cNvSpPr>
          <p:nvPr>
            <p:ph type="sldNum" sz="quarter" idx="12"/>
          </p:nvPr>
        </p:nvSpPr>
        <p:spPr/>
        <p:txBody>
          <a:bodyPr/>
          <a:lstStyle/>
          <a:p>
            <a:fld id="{C3F65BB1-9206-4D7F-97F9-47DCC7DC6334}" type="slidenum">
              <a:rPr lang="en-GB" smtClean="0"/>
              <a:pPr/>
              <a:t>14</a:t>
            </a:fld>
            <a:endParaRPr lang="en-GB" dirty="0"/>
          </a:p>
        </p:txBody>
      </p:sp>
      <p:pic>
        <p:nvPicPr>
          <p:cNvPr id="3" name="Content Placeholder 3">
            <a:extLst>
              <a:ext uri="{FF2B5EF4-FFF2-40B4-BE49-F238E27FC236}">
                <a16:creationId xmlns:a16="http://schemas.microsoft.com/office/drawing/2014/main" id="{D6783864-03F5-4145-869D-D0B81F7D08ED}"/>
              </a:ext>
            </a:extLst>
          </p:cNvPr>
          <p:cNvPicPr>
            <a:picLocks noChangeAspect="1"/>
          </p:cNvPicPr>
          <p:nvPr/>
        </p:nvPicPr>
        <p:blipFill>
          <a:blip r:embed="rId2"/>
          <a:stretch>
            <a:fillRect/>
          </a:stretch>
        </p:blipFill>
        <p:spPr>
          <a:xfrm>
            <a:off x="4854140" y="980726"/>
            <a:ext cx="4168960" cy="4680520"/>
          </a:xfrm>
          <a:prstGeom prst="rect">
            <a:avLst/>
          </a:prstGeom>
        </p:spPr>
      </p:pic>
      <p:graphicFrame>
        <p:nvGraphicFramePr>
          <p:cNvPr id="5" name="Table 4">
            <a:extLst>
              <a:ext uri="{FF2B5EF4-FFF2-40B4-BE49-F238E27FC236}">
                <a16:creationId xmlns:a16="http://schemas.microsoft.com/office/drawing/2014/main" id="{D4053584-BD0C-412C-9FAE-2B0E41D4F81B}"/>
              </a:ext>
            </a:extLst>
          </p:cNvPr>
          <p:cNvGraphicFramePr>
            <a:graphicFrameLocks noGrp="1"/>
          </p:cNvGraphicFramePr>
          <p:nvPr>
            <p:extLst>
              <p:ext uri="{D42A27DB-BD31-4B8C-83A1-F6EECF244321}">
                <p14:modId xmlns:p14="http://schemas.microsoft.com/office/powerpoint/2010/main" val="3753451570"/>
              </p:ext>
            </p:extLst>
          </p:nvPr>
        </p:nvGraphicFramePr>
        <p:xfrm>
          <a:off x="107504" y="2780928"/>
          <a:ext cx="4608511" cy="2880318"/>
        </p:xfrm>
        <a:graphic>
          <a:graphicData uri="http://schemas.openxmlformats.org/drawingml/2006/table">
            <a:tbl>
              <a:tblPr>
                <a:tableStyleId>{5C22544A-7EE6-4342-B048-85BDC9FD1C3A}</a:tableStyleId>
              </a:tblPr>
              <a:tblGrid>
                <a:gridCol w="1382646">
                  <a:extLst>
                    <a:ext uri="{9D8B030D-6E8A-4147-A177-3AD203B41FA5}">
                      <a16:colId xmlns:a16="http://schemas.microsoft.com/office/drawing/2014/main" val="20000"/>
                    </a:ext>
                  </a:extLst>
                </a:gridCol>
                <a:gridCol w="839574">
                  <a:extLst>
                    <a:ext uri="{9D8B030D-6E8A-4147-A177-3AD203B41FA5}">
                      <a16:colId xmlns:a16="http://schemas.microsoft.com/office/drawing/2014/main" val="20001"/>
                    </a:ext>
                  </a:extLst>
                </a:gridCol>
                <a:gridCol w="1234162">
                  <a:extLst>
                    <a:ext uri="{9D8B030D-6E8A-4147-A177-3AD203B41FA5}">
                      <a16:colId xmlns:a16="http://schemas.microsoft.com/office/drawing/2014/main" val="20002"/>
                    </a:ext>
                  </a:extLst>
                </a:gridCol>
                <a:gridCol w="1152129">
                  <a:extLst>
                    <a:ext uri="{9D8B030D-6E8A-4147-A177-3AD203B41FA5}">
                      <a16:colId xmlns:a16="http://schemas.microsoft.com/office/drawing/2014/main" val="20003"/>
                    </a:ext>
                  </a:extLst>
                </a:gridCol>
              </a:tblGrid>
              <a:tr h="730092">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Estimated Sales</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Ticket Sales</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Food &amp; Beverage Sales</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Sundry Sales</a:t>
                      </a:r>
                    </a:p>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 </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10000"/>
                  </a:ext>
                </a:extLst>
              </a:tr>
              <a:tr h="230014">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 </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10001"/>
                  </a:ext>
                </a:extLst>
              </a:tr>
              <a:tr h="480053">
                <a:tc>
                  <a:txBody>
                    <a:bodyPr/>
                    <a:lstStyle/>
                    <a:p>
                      <a:pPr algn="just">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September</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4,000</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2,950</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  80</a:t>
                      </a:r>
                    </a:p>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 </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10002"/>
                  </a:ext>
                </a:extLst>
              </a:tr>
              <a:tr h="480053">
                <a:tc>
                  <a:txBody>
                    <a:bodyPr/>
                    <a:lstStyle/>
                    <a:p>
                      <a:pPr algn="just">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October</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ea typeface="Times New Roman"/>
                          <a:cs typeface="Times New Roman" panose="02020603050405020304" pitchFamily="18" charset="0"/>
                        </a:rPr>
                        <a:t>4,400</a:t>
                      </a: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3,200</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130</a:t>
                      </a:r>
                    </a:p>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 </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10003"/>
                  </a:ext>
                </a:extLst>
              </a:tr>
              <a:tr h="480053">
                <a:tc>
                  <a:txBody>
                    <a:bodyPr/>
                    <a:lstStyle/>
                    <a:p>
                      <a:pPr algn="just">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November</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4,600</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3,400</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160</a:t>
                      </a:r>
                    </a:p>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 </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10004"/>
                  </a:ext>
                </a:extLst>
              </a:tr>
              <a:tr h="480053">
                <a:tc>
                  <a:txBody>
                    <a:bodyPr/>
                    <a:lstStyle/>
                    <a:p>
                      <a:pPr algn="just">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December</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4,500</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3,150</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180</a:t>
                      </a:r>
                    </a:p>
                    <a:p>
                      <a:pPr algn="ctr">
                        <a:lnSpc>
                          <a:spcPct val="115000"/>
                        </a:lnSpc>
                        <a:spcAft>
                          <a:spcPts val="0"/>
                        </a:spcAft>
                      </a:pPr>
                      <a:r>
                        <a:rPr lang="en-GB" sz="1400" b="1" dirty="0">
                          <a:solidFill>
                            <a:schemeClr val="bg1"/>
                          </a:solidFill>
                          <a:effectLst/>
                          <a:latin typeface="Times New Roman" panose="02020603050405020304" pitchFamily="18" charset="0"/>
                          <a:cs typeface="Times New Roman" panose="02020603050405020304" pitchFamily="18" charset="0"/>
                        </a:rPr>
                        <a:t> </a:t>
                      </a:r>
                      <a:endParaRPr lang="en-GB" sz="14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10005"/>
                  </a:ext>
                </a:extLst>
              </a:tr>
            </a:tbl>
          </a:graphicData>
        </a:graphic>
      </p:graphicFrame>
      <p:graphicFrame>
        <p:nvGraphicFramePr>
          <p:cNvPr id="6" name="Table 5">
            <a:extLst>
              <a:ext uri="{FF2B5EF4-FFF2-40B4-BE49-F238E27FC236}">
                <a16:creationId xmlns:a16="http://schemas.microsoft.com/office/drawing/2014/main" id="{546FD344-D68C-473D-AE7D-2B3109F698C4}"/>
              </a:ext>
            </a:extLst>
          </p:cNvPr>
          <p:cNvGraphicFramePr>
            <a:graphicFrameLocks noGrp="1"/>
          </p:cNvGraphicFramePr>
          <p:nvPr>
            <p:extLst>
              <p:ext uri="{D42A27DB-BD31-4B8C-83A1-F6EECF244321}">
                <p14:modId xmlns:p14="http://schemas.microsoft.com/office/powerpoint/2010/main" val="4149286893"/>
              </p:ext>
            </p:extLst>
          </p:nvPr>
        </p:nvGraphicFramePr>
        <p:xfrm>
          <a:off x="107504" y="136525"/>
          <a:ext cx="4608511" cy="2574360"/>
        </p:xfrm>
        <a:graphic>
          <a:graphicData uri="http://schemas.openxmlformats.org/drawingml/2006/table">
            <a:tbl>
              <a:tblPr>
                <a:tableStyleId>{5C22544A-7EE6-4342-B048-85BDC9FD1C3A}</a:tableStyleId>
              </a:tblPr>
              <a:tblGrid>
                <a:gridCol w="288032">
                  <a:extLst>
                    <a:ext uri="{9D8B030D-6E8A-4147-A177-3AD203B41FA5}">
                      <a16:colId xmlns:a16="http://schemas.microsoft.com/office/drawing/2014/main" val="20000"/>
                    </a:ext>
                  </a:extLst>
                </a:gridCol>
                <a:gridCol w="4320479">
                  <a:extLst>
                    <a:ext uri="{9D8B030D-6E8A-4147-A177-3AD203B41FA5}">
                      <a16:colId xmlns:a16="http://schemas.microsoft.com/office/drawing/2014/main" val="20001"/>
                    </a:ext>
                  </a:extLst>
                </a:gridCol>
              </a:tblGrid>
              <a:tr h="359150">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1</a:t>
                      </a:r>
                    </a:p>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 </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Ticket sales are made on a credit basis. The Hereford Organisation allow one month’s credit to customers</a:t>
                      </a:r>
                    </a:p>
                  </a:txBody>
                  <a:tcPr marL="68580" marR="68580" marT="0" marB="0"/>
                </a:tc>
                <a:extLst>
                  <a:ext uri="{0D108BD9-81ED-4DB2-BD59-A6C34878D82A}">
                    <a16:rowId xmlns:a16="http://schemas.microsoft.com/office/drawing/2014/main" val="10000"/>
                  </a:ext>
                </a:extLst>
              </a:tr>
              <a:tr h="171944">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2</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All food and beverage and sundry sales are on a cash basis.</a:t>
                      </a:r>
                    </a:p>
                  </a:txBody>
                  <a:tcPr marL="68580" marR="68580" marT="0" marB="0"/>
                </a:tc>
                <a:extLst>
                  <a:ext uri="{0D108BD9-81ED-4DB2-BD59-A6C34878D82A}">
                    <a16:rowId xmlns:a16="http://schemas.microsoft.com/office/drawing/2014/main" val="10001"/>
                  </a:ext>
                </a:extLst>
              </a:tr>
              <a:tr h="299518">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3</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Payments for food and beverage purchases are made one month after the month of purchase.</a:t>
                      </a:r>
                    </a:p>
                  </a:txBody>
                  <a:tcPr marL="68580" marR="68580" marT="0" marB="0"/>
                </a:tc>
                <a:extLst>
                  <a:ext uri="{0D108BD9-81ED-4DB2-BD59-A6C34878D82A}">
                    <a16:rowId xmlns:a16="http://schemas.microsoft.com/office/drawing/2014/main" val="10002"/>
                  </a:ext>
                </a:extLst>
              </a:tr>
              <a:tr h="171944">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4</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Overheads are paid one month after they are incurred</a:t>
                      </a:r>
                      <a:endParaRPr lang="en-GB" sz="1000" b="1" dirty="0">
                        <a:effectLst/>
                        <a:latin typeface="Times New Roman" panose="02020603050405020304" pitchFamily="18" charset="0"/>
                        <a:ea typeface="Times New Roman"/>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171944">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5</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Labour costs are paid in the month to which they refer.</a:t>
                      </a:r>
                    </a:p>
                  </a:txBody>
                  <a:tcPr marL="68580" marR="68580" marT="0" marB="0"/>
                </a:tc>
                <a:extLst>
                  <a:ext uri="{0D108BD9-81ED-4DB2-BD59-A6C34878D82A}">
                    <a16:rowId xmlns:a16="http://schemas.microsoft.com/office/drawing/2014/main" val="10004"/>
                  </a:ext>
                </a:extLst>
              </a:tr>
              <a:tr h="398482">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6</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Expenditure on new equipment costing £2,000 will be due for payment as follows: - £1,250 in October, £750 in December.</a:t>
                      </a:r>
                    </a:p>
                  </a:txBody>
                  <a:tcPr marL="68580" marR="68580" marT="0" marB="0"/>
                </a:tc>
                <a:extLst>
                  <a:ext uri="{0D108BD9-81ED-4DB2-BD59-A6C34878D82A}">
                    <a16:rowId xmlns:a16="http://schemas.microsoft.com/office/drawing/2014/main" val="10005"/>
                  </a:ext>
                </a:extLst>
              </a:tr>
              <a:tr h="262000">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7</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The opening bank balance on 1</a:t>
                      </a:r>
                      <a:r>
                        <a:rPr lang="en-GB" sz="1000" b="1" baseline="30000" dirty="0">
                          <a:effectLst/>
                          <a:latin typeface="Times New Roman" panose="02020603050405020304" pitchFamily="18" charset="0"/>
                          <a:cs typeface="Times New Roman" panose="02020603050405020304" pitchFamily="18" charset="0"/>
                        </a:rPr>
                        <a:t>st</a:t>
                      </a:r>
                      <a:r>
                        <a:rPr lang="en-GB" sz="1000" b="1" dirty="0">
                          <a:effectLst/>
                          <a:latin typeface="Times New Roman" panose="02020603050405020304" pitchFamily="18" charset="0"/>
                          <a:cs typeface="Times New Roman" panose="02020603050405020304" pitchFamily="18" charset="0"/>
                        </a:rPr>
                        <a:t> October 2012 is forecast to be £3,000</a:t>
                      </a:r>
                      <a:endParaRPr lang="en-GB" sz="1000" b="1" dirty="0">
                        <a:effectLst/>
                        <a:latin typeface="Times New Roman" panose="02020603050405020304" pitchFamily="18" charset="0"/>
                        <a:ea typeface="Times New Roman"/>
                        <a:cs typeface="Times New Roman" panose="02020603050405020304" pitchFamily="18" charset="0"/>
                      </a:endParaRPr>
                    </a:p>
                  </a:txBody>
                  <a:tcPr marL="68580" marR="68580" marT="0" marB="0"/>
                </a:tc>
                <a:extLst>
                  <a:ext uri="{0D108BD9-81ED-4DB2-BD59-A6C34878D82A}">
                    <a16:rowId xmlns:a16="http://schemas.microsoft.com/office/drawing/2014/main" val="10006"/>
                  </a:ext>
                </a:extLst>
              </a:tr>
              <a:tr h="593395">
                <a:tc>
                  <a:txBody>
                    <a:bodyPr/>
                    <a:lstStyle/>
                    <a:p>
                      <a:pPr algn="ctr">
                        <a:lnSpc>
                          <a:spcPct val="115000"/>
                        </a:lnSpc>
                        <a:spcAft>
                          <a:spcPts val="0"/>
                        </a:spcAft>
                      </a:pPr>
                      <a:r>
                        <a:rPr lang="en-GB" sz="1200" dirty="0">
                          <a:effectLst/>
                          <a:latin typeface="Times New Roman" panose="02020603050405020304" pitchFamily="18" charset="0"/>
                          <a:ea typeface="Times New Roman"/>
                          <a:cs typeface="Times New Roman" panose="02020603050405020304" pitchFamily="18" charset="0"/>
                        </a:rPr>
                        <a:t>8</a:t>
                      </a:r>
                    </a:p>
                  </a:txBody>
                  <a:tcPr marL="68580" marR="68580" marT="0" marB="0"/>
                </a:tc>
                <a:tc>
                  <a:txBody>
                    <a:bodyPr/>
                    <a:lstStyle/>
                    <a:p>
                      <a:r>
                        <a:rPr lang="en-GB" sz="1000" b="1" kern="1200" dirty="0">
                          <a:solidFill>
                            <a:schemeClr val="dk1"/>
                          </a:solidFill>
                          <a:effectLst/>
                          <a:latin typeface="Times New Roman" panose="02020603050405020304" pitchFamily="18" charset="0"/>
                          <a:ea typeface="+mn-ea"/>
                          <a:cs typeface="Times New Roman" panose="02020603050405020304" pitchFamily="18" charset="0"/>
                        </a:rPr>
                        <a:t>Information relating to stocks of food and beverages is as follows:</a:t>
                      </a:r>
                    </a:p>
                    <a:p>
                      <a:r>
                        <a:rPr lang="en-GB" sz="1000" b="1" kern="1200" dirty="0">
                          <a:solidFill>
                            <a:schemeClr val="dk1"/>
                          </a:solidFill>
                          <a:effectLst/>
                          <a:latin typeface="Times New Roman" panose="02020603050405020304" pitchFamily="18" charset="0"/>
                          <a:ea typeface="+mn-ea"/>
                          <a:cs typeface="Times New Roman" panose="02020603050405020304" pitchFamily="18" charset="0"/>
                        </a:rPr>
                        <a:t>Stocks as at:         1</a:t>
                      </a:r>
                      <a:r>
                        <a:rPr lang="en-GB" sz="1000" b="1" kern="1200" baseline="30000" dirty="0">
                          <a:solidFill>
                            <a:schemeClr val="dk1"/>
                          </a:solidFill>
                          <a:effectLst/>
                          <a:latin typeface="Times New Roman" panose="02020603050405020304" pitchFamily="18" charset="0"/>
                          <a:ea typeface="+mn-ea"/>
                          <a:cs typeface="Times New Roman" panose="02020603050405020304" pitchFamily="18" charset="0"/>
                        </a:rPr>
                        <a:t>st</a:t>
                      </a:r>
                      <a:r>
                        <a:rPr lang="en-GB" sz="1000" b="1" kern="1200" dirty="0">
                          <a:solidFill>
                            <a:schemeClr val="dk1"/>
                          </a:solidFill>
                          <a:effectLst/>
                          <a:latin typeface="Times New Roman" panose="02020603050405020304" pitchFamily="18" charset="0"/>
                          <a:ea typeface="+mn-ea"/>
                          <a:cs typeface="Times New Roman" panose="02020603050405020304" pitchFamily="18" charset="0"/>
                        </a:rPr>
                        <a:t> October 2020            31</a:t>
                      </a:r>
                      <a:r>
                        <a:rPr lang="en-GB" sz="1000" b="1" kern="1200" baseline="30000" dirty="0">
                          <a:solidFill>
                            <a:schemeClr val="dk1"/>
                          </a:solidFill>
                          <a:effectLst/>
                          <a:latin typeface="Times New Roman" panose="02020603050405020304" pitchFamily="18" charset="0"/>
                          <a:ea typeface="+mn-ea"/>
                          <a:cs typeface="Times New Roman" panose="02020603050405020304" pitchFamily="18" charset="0"/>
                        </a:rPr>
                        <a:t>st</a:t>
                      </a:r>
                      <a:r>
                        <a:rPr lang="en-GB" sz="1000" b="1" kern="1200" dirty="0">
                          <a:solidFill>
                            <a:schemeClr val="dk1"/>
                          </a:solidFill>
                          <a:effectLst/>
                          <a:latin typeface="Times New Roman" panose="02020603050405020304" pitchFamily="18" charset="0"/>
                          <a:ea typeface="+mn-ea"/>
                          <a:cs typeface="Times New Roman" panose="02020603050405020304" pitchFamily="18" charset="0"/>
                        </a:rPr>
                        <a:t> December 2020</a:t>
                      </a:r>
                      <a:endParaRPr lang="en-GB" sz="1000" kern="1200" dirty="0">
                        <a:solidFill>
                          <a:schemeClr val="dk1"/>
                        </a:solidFill>
                        <a:effectLst/>
                        <a:latin typeface="Times New Roman" panose="02020603050405020304" pitchFamily="18" charset="0"/>
                        <a:ea typeface="+mn-ea"/>
                        <a:cs typeface="Times New Roman" panose="02020603050405020304" pitchFamily="18" charset="0"/>
                      </a:endParaRPr>
                    </a:p>
                    <a:p>
                      <a:r>
                        <a:rPr lang="en-GB" sz="1000" b="1" kern="1200" dirty="0">
                          <a:solidFill>
                            <a:schemeClr val="dk1"/>
                          </a:solidFill>
                          <a:effectLst/>
                          <a:latin typeface="Times New Roman" panose="02020603050405020304" pitchFamily="18" charset="0"/>
                          <a:ea typeface="+mn-ea"/>
                          <a:cs typeface="Times New Roman" panose="02020603050405020304" pitchFamily="18" charset="0"/>
                        </a:rPr>
                        <a:t>                                     £620                                     £800</a:t>
                      </a:r>
                      <a:endParaRPr lang="en-GB" sz="1000" b="1" dirty="0">
                        <a:effectLst/>
                        <a:latin typeface="Times New Roman" panose="02020603050405020304" pitchFamily="18" charset="0"/>
                        <a:ea typeface="Times New Roman"/>
                        <a:cs typeface="Times New Roman" panose="02020603050405020304" pitchFamily="18" charset="0"/>
                      </a:endParaRPr>
                    </a:p>
                  </a:txBody>
                  <a:tcPr marL="68580" marR="68580" marT="0" marB="0"/>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1172207000"/>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circle(in)">
                                      <p:cBhvr>
                                        <p:cTn id="12" dur="20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circle(in)">
                                      <p:cBhvr>
                                        <p:cTn id="17"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08CC02-A590-44C5-A3D4-4CAA20E7DC77}"/>
              </a:ext>
            </a:extLst>
          </p:cNvPr>
          <p:cNvSpPr>
            <a:spLocks noGrp="1"/>
          </p:cNvSpPr>
          <p:nvPr>
            <p:ph type="title"/>
          </p:nvPr>
        </p:nvSpPr>
        <p:spPr>
          <a:xfrm>
            <a:off x="457200" y="-257852"/>
            <a:ext cx="8229600" cy="1143000"/>
          </a:xfrm>
        </p:spPr>
        <p:txBody>
          <a:bodyPr>
            <a:normAutofit/>
          </a:bodyPr>
          <a:lstStyle/>
          <a:p>
            <a:pPr algn="ctr"/>
            <a:r>
              <a:rPr lang="en-GB" sz="3600" dirty="0">
                <a:solidFill>
                  <a:schemeClr val="tx2">
                    <a:lumMod val="60000"/>
                    <a:lumOff val="40000"/>
                  </a:schemeClr>
                </a:solidFill>
              </a:rPr>
              <a:t>Cash and profit - 1</a:t>
            </a:r>
          </a:p>
        </p:txBody>
      </p:sp>
      <p:sp>
        <p:nvSpPr>
          <p:cNvPr id="3" name="Content Placeholder 2">
            <a:extLst>
              <a:ext uri="{FF2B5EF4-FFF2-40B4-BE49-F238E27FC236}">
                <a16:creationId xmlns:a16="http://schemas.microsoft.com/office/drawing/2014/main" id="{3CE2F02E-415A-41EB-AAE5-7B94BBAB6E44}"/>
              </a:ext>
            </a:extLst>
          </p:cNvPr>
          <p:cNvSpPr>
            <a:spLocks noGrp="1"/>
          </p:cNvSpPr>
          <p:nvPr>
            <p:ph idx="1"/>
          </p:nvPr>
        </p:nvSpPr>
        <p:spPr>
          <a:xfrm>
            <a:off x="323528" y="836712"/>
            <a:ext cx="8820472" cy="4896544"/>
          </a:xfrm>
          <a:solidFill>
            <a:schemeClr val="accent1">
              <a:lumMod val="50000"/>
            </a:schemeClr>
          </a:solidFill>
        </p:spPr>
        <p:txBody>
          <a:bodyPr>
            <a:noAutofit/>
          </a:bodyPr>
          <a:lstStyle/>
          <a:p>
            <a:pPr marL="0" indent="0">
              <a:buNone/>
            </a:pPr>
            <a:r>
              <a:rPr lang="en-GB" sz="1600" dirty="0">
                <a:solidFill>
                  <a:schemeClr val="bg1"/>
                </a:solidFill>
                <a:latin typeface="Times New Roman" panose="02020603050405020304" pitchFamily="18" charset="0"/>
                <a:cs typeface="Times New Roman" panose="02020603050405020304" pitchFamily="18" charset="0"/>
              </a:rPr>
              <a:t>At the end of the financial year it is unlikely that the value of profit will be the same as the cash balance. Differences between cash and profit can arise for a number of reasons.</a:t>
            </a:r>
          </a:p>
          <a:p>
            <a:pPr marL="0" indent="0">
              <a:buNone/>
            </a:pPr>
            <a:r>
              <a:rPr lang="en-GB" sz="1600" dirty="0">
                <a:solidFill>
                  <a:schemeClr val="bg1"/>
                </a:solidFill>
                <a:latin typeface="Times New Roman" panose="02020603050405020304" pitchFamily="18" charset="0"/>
                <a:cs typeface="Times New Roman" panose="02020603050405020304" pitchFamily="18" charset="0"/>
              </a:rPr>
              <a:t>For example…</a:t>
            </a:r>
          </a:p>
          <a:p>
            <a:pPr marL="0" indent="0">
              <a:buNone/>
            </a:pPr>
            <a:endParaRPr lang="en-GB" sz="1600" dirty="0">
              <a:solidFill>
                <a:schemeClr val="bg1"/>
              </a:solidFill>
              <a:latin typeface="Times New Roman" panose="02020603050405020304" pitchFamily="18" charset="0"/>
              <a:cs typeface="Times New Roman" panose="02020603050405020304" pitchFamily="18" charset="0"/>
            </a:endParaRPr>
          </a:p>
          <a:p>
            <a:pPr>
              <a:spcBef>
                <a:spcPts val="0"/>
              </a:spcBef>
            </a:pPr>
            <a:r>
              <a:rPr lang="en-GB" sz="1600" dirty="0">
                <a:solidFill>
                  <a:schemeClr val="bg1"/>
                </a:solidFill>
                <a:latin typeface="Times New Roman" panose="02020603050405020304" pitchFamily="18" charset="0"/>
                <a:cs typeface="Times New Roman" panose="02020603050405020304" pitchFamily="18" charset="0"/>
              </a:rPr>
              <a:t>If goods have been sold on credit, payment for the goods may not yet have been received but the sale will have been recorded in the profit and loss account </a:t>
            </a:r>
          </a:p>
          <a:p>
            <a:pPr lvl="0">
              <a:spcBef>
                <a:spcPts val="0"/>
              </a:spcBef>
            </a:pPr>
            <a:endParaRPr lang="en-GB" sz="1600" dirty="0">
              <a:solidFill>
                <a:schemeClr val="bg1"/>
              </a:solidFill>
              <a:latin typeface="Times New Roman" panose="02020603050405020304" pitchFamily="18" charset="0"/>
              <a:cs typeface="Times New Roman" panose="02020603050405020304" pitchFamily="18" charset="0"/>
            </a:endParaRPr>
          </a:p>
          <a:p>
            <a:pPr lvl="0">
              <a:spcBef>
                <a:spcPts val="0"/>
              </a:spcBef>
            </a:pPr>
            <a:r>
              <a:rPr lang="en-GB" sz="1600" dirty="0">
                <a:solidFill>
                  <a:schemeClr val="bg1"/>
                </a:solidFill>
                <a:latin typeface="Times New Roman" panose="02020603050405020304" pitchFamily="18" charset="0"/>
                <a:cs typeface="Times New Roman" panose="02020603050405020304" pitchFamily="18" charset="0"/>
              </a:rPr>
              <a:t>Purchase of fixed assets will reduce cash balances but will have no effect on the profit which a company makes.</a:t>
            </a:r>
          </a:p>
          <a:p>
            <a:pPr lvl="0">
              <a:spcBef>
                <a:spcPts val="0"/>
              </a:spcBef>
            </a:pPr>
            <a:endParaRPr lang="en-GB" sz="1600" dirty="0">
              <a:solidFill>
                <a:schemeClr val="bg1"/>
              </a:solidFill>
              <a:latin typeface="Times New Roman" panose="02020603050405020304" pitchFamily="18" charset="0"/>
              <a:cs typeface="Times New Roman" panose="02020603050405020304" pitchFamily="18" charset="0"/>
            </a:endParaRPr>
          </a:p>
          <a:p>
            <a:pPr lvl="0">
              <a:spcBef>
                <a:spcPts val="0"/>
              </a:spcBef>
            </a:pPr>
            <a:r>
              <a:rPr lang="en-GB" sz="1600" dirty="0">
                <a:solidFill>
                  <a:schemeClr val="bg1"/>
                </a:solidFill>
                <a:latin typeface="Times New Roman" panose="02020603050405020304" pitchFamily="18" charset="0"/>
                <a:cs typeface="Times New Roman" panose="02020603050405020304" pitchFamily="18" charset="0"/>
              </a:rPr>
              <a:t>Depreciation will reduce the profit but will have no effect on cash balances</a:t>
            </a:r>
          </a:p>
          <a:p>
            <a:pPr marL="0" lvl="0" indent="0">
              <a:spcBef>
                <a:spcPts val="0"/>
              </a:spcBef>
              <a:buNone/>
            </a:pPr>
            <a:endParaRPr lang="en-GB" sz="1600" dirty="0">
              <a:solidFill>
                <a:schemeClr val="bg1"/>
              </a:solidFill>
              <a:latin typeface="Times New Roman" panose="02020603050405020304" pitchFamily="18" charset="0"/>
              <a:cs typeface="Times New Roman" panose="02020603050405020304" pitchFamily="18" charset="0"/>
            </a:endParaRPr>
          </a:p>
          <a:p>
            <a:pPr>
              <a:spcBef>
                <a:spcPts val="0"/>
              </a:spcBef>
            </a:pPr>
            <a:r>
              <a:rPr lang="en-GB" sz="1600" dirty="0">
                <a:solidFill>
                  <a:schemeClr val="bg1"/>
                </a:solidFill>
                <a:latin typeface="Times New Roman" panose="02020603050405020304" pitchFamily="18" charset="0"/>
                <a:cs typeface="Times New Roman" panose="02020603050405020304" pitchFamily="18" charset="0"/>
              </a:rPr>
              <a:t>Businesses must therefore keep records of both their cash and profit position</a:t>
            </a:r>
          </a:p>
          <a:p>
            <a:pPr>
              <a:spcBef>
                <a:spcPts val="0"/>
              </a:spcBef>
            </a:pPr>
            <a:endParaRPr lang="en-GB" sz="1600" dirty="0">
              <a:solidFill>
                <a:schemeClr val="bg1"/>
              </a:solidFill>
              <a:latin typeface="Times New Roman" panose="02020603050405020304" pitchFamily="18" charset="0"/>
              <a:cs typeface="Times New Roman" panose="02020603050405020304" pitchFamily="18" charset="0"/>
            </a:endParaRPr>
          </a:p>
          <a:p>
            <a:pPr>
              <a:spcBef>
                <a:spcPts val="0"/>
              </a:spcBef>
            </a:pPr>
            <a:r>
              <a:rPr lang="en-GB" sz="1600" dirty="0">
                <a:solidFill>
                  <a:schemeClr val="bg1"/>
                </a:solidFill>
                <a:latin typeface="Times New Roman" panose="02020603050405020304" pitchFamily="18" charset="0"/>
                <a:cs typeface="Times New Roman" panose="02020603050405020304" pitchFamily="18" charset="0"/>
              </a:rPr>
              <a:t>It is possible for a business to trade for many years without making a profit.  For example, the Channel Tunnel was created in 1986 but recorded a profit for the first time in 2007</a:t>
            </a:r>
          </a:p>
          <a:p>
            <a:pPr>
              <a:spcBef>
                <a:spcPts val="0"/>
              </a:spcBef>
            </a:pPr>
            <a:endParaRPr lang="en-GB" sz="1600" dirty="0">
              <a:solidFill>
                <a:schemeClr val="bg1"/>
              </a:solidFill>
              <a:latin typeface="Times New Roman" panose="02020603050405020304" pitchFamily="18" charset="0"/>
              <a:cs typeface="Times New Roman" panose="02020603050405020304" pitchFamily="18" charset="0"/>
            </a:endParaRPr>
          </a:p>
          <a:p>
            <a:pPr>
              <a:spcBef>
                <a:spcPts val="0"/>
              </a:spcBef>
            </a:pPr>
            <a:r>
              <a:rPr lang="en-GB" sz="1600" dirty="0">
                <a:solidFill>
                  <a:schemeClr val="bg1"/>
                </a:solidFill>
                <a:latin typeface="Times New Roman" panose="02020603050405020304" pitchFamily="18" charset="0"/>
                <a:cs typeface="Times New Roman" panose="02020603050405020304" pitchFamily="18" charset="0"/>
              </a:rPr>
              <a:t>However, it is possible for a profitable business to collapse if it runs out of cash</a:t>
            </a:r>
          </a:p>
        </p:txBody>
      </p:sp>
      <p:sp>
        <p:nvSpPr>
          <p:cNvPr id="4" name="Slide Number Placeholder 3">
            <a:extLst>
              <a:ext uri="{FF2B5EF4-FFF2-40B4-BE49-F238E27FC236}">
                <a16:creationId xmlns:a16="http://schemas.microsoft.com/office/drawing/2014/main" id="{C146B337-8202-47C2-BCB5-363C8E740C2A}"/>
              </a:ext>
            </a:extLst>
          </p:cNvPr>
          <p:cNvSpPr>
            <a:spLocks noGrp="1"/>
          </p:cNvSpPr>
          <p:nvPr>
            <p:ph type="sldNum" sz="quarter" idx="12"/>
          </p:nvPr>
        </p:nvSpPr>
        <p:spPr/>
        <p:txBody>
          <a:bodyPr/>
          <a:lstStyle/>
          <a:p>
            <a:fld id="{D57F1E4F-1CFF-5643-939E-217C01CDF565}" type="slidenum">
              <a:rPr lang="en-US" smtClean="0"/>
              <a:pPr/>
              <a:t>15</a:t>
            </a:fld>
            <a:endParaRPr lang="en-US" dirty="0"/>
          </a:p>
        </p:txBody>
      </p:sp>
    </p:spTree>
    <p:extLst>
      <p:ext uri="{BB962C8B-B14F-4D97-AF65-F5344CB8AC3E}">
        <p14:creationId xmlns:p14="http://schemas.microsoft.com/office/powerpoint/2010/main" val="600466446"/>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22B61-08B6-4060-BFB4-6AF8E6499C02}"/>
              </a:ext>
            </a:extLst>
          </p:cNvPr>
          <p:cNvSpPr>
            <a:spLocks noGrp="1"/>
          </p:cNvSpPr>
          <p:nvPr>
            <p:ph type="title"/>
          </p:nvPr>
        </p:nvSpPr>
        <p:spPr>
          <a:xfrm>
            <a:off x="314388" y="142141"/>
            <a:ext cx="8229600" cy="1143000"/>
          </a:xfrm>
        </p:spPr>
        <p:txBody>
          <a:bodyPr>
            <a:normAutofit/>
          </a:bodyPr>
          <a:lstStyle/>
          <a:p>
            <a:pPr algn="ctr"/>
            <a:r>
              <a:rPr lang="en-GB" sz="4000" dirty="0">
                <a:solidFill>
                  <a:schemeClr val="tx2">
                    <a:lumMod val="60000"/>
                    <a:lumOff val="40000"/>
                  </a:schemeClr>
                </a:solidFill>
              </a:rPr>
              <a:t>Cash and profit - 2</a:t>
            </a:r>
          </a:p>
        </p:txBody>
      </p:sp>
      <p:pic>
        <p:nvPicPr>
          <p:cNvPr id="4" name="Content Placeholder 3">
            <a:extLst>
              <a:ext uri="{FF2B5EF4-FFF2-40B4-BE49-F238E27FC236}">
                <a16:creationId xmlns:a16="http://schemas.microsoft.com/office/drawing/2014/main" id="{585D430B-0413-4032-AEF6-CA862412C208}"/>
              </a:ext>
            </a:extLst>
          </p:cNvPr>
          <p:cNvPicPr>
            <a:picLocks noGrp="1" noChangeAspect="1"/>
          </p:cNvPicPr>
          <p:nvPr>
            <p:ph idx="1"/>
          </p:nvPr>
        </p:nvPicPr>
        <p:blipFill>
          <a:blip r:embed="rId2"/>
          <a:stretch>
            <a:fillRect/>
          </a:stretch>
        </p:blipFill>
        <p:spPr>
          <a:xfrm>
            <a:off x="678000" y="1589244"/>
            <a:ext cx="3362716" cy="2952328"/>
          </a:xfrm>
          <a:prstGeom prst="rect">
            <a:avLst/>
          </a:prstGeom>
        </p:spPr>
      </p:pic>
      <p:sp>
        <p:nvSpPr>
          <p:cNvPr id="3" name="Slide Number Placeholder 2">
            <a:extLst>
              <a:ext uri="{FF2B5EF4-FFF2-40B4-BE49-F238E27FC236}">
                <a16:creationId xmlns:a16="http://schemas.microsoft.com/office/drawing/2014/main" id="{E3734939-4FCC-490F-951B-00ECB3023189}"/>
              </a:ext>
            </a:extLst>
          </p:cNvPr>
          <p:cNvSpPr>
            <a:spLocks noGrp="1"/>
          </p:cNvSpPr>
          <p:nvPr>
            <p:ph type="sldNum" sz="quarter" idx="12"/>
          </p:nvPr>
        </p:nvSpPr>
        <p:spPr/>
        <p:txBody>
          <a:bodyPr/>
          <a:lstStyle/>
          <a:p>
            <a:fld id="{D57F1E4F-1CFF-5643-939E-217C01CDF565}" type="slidenum">
              <a:rPr lang="en-US" smtClean="0"/>
              <a:pPr/>
              <a:t>16</a:t>
            </a:fld>
            <a:endParaRPr lang="en-US" dirty="0"/>
          </a:p>
        </p:txBody>
      </p:sp>
      <p:pic>
        <p:nvPicPr>
          <p:cNvPr id="5" name="Picture 4">
            <a:extLst>
              <a:ext uri="{FF2B5EF4-FFF2-40B4-BE49-F238E27FC236}">
                <a16:creationId xmlns:a16="http://schemas.microsoft.com/office/drawing/2014/main" id="{64143D68-8BE0-430F-A290-0890382B3C47}"/>
              </a:ext>
            </a:extLst>
          </p:cNvPr>
          <p:cNvPicPr>
            <a:picLocks noChangeAspect="1"/>
          </p:cNvPicPr>
          <p:nvPr/>
        </p:nvPicPr>
        <p:blipFill>
          <a:blip r:embed="rId3"/>
          <a:stretch>
            <a:fillRect/>
          </a:stretch>
        </p:blipFill>
        <p:spPr>
          <a:xfrm>
            <a:off x="4429188" y="1589244"/>
            <a:ext cx="3599383" cy="2952328"/>
          </a:xfrm>
          <a:prstGeom prst="rect">
            <a:avLst/>
          </a:prstGeom>
        </p:spPr>
      </p:pic>
      <p:sp>
        <p:nvSpPr>
          <p:cNvPr id="10" name="TextBox 9">
            <a:extLst>
              <a:ext uri="{FF2B5EF4-FFF2-40B4-BE49-F238E27FC236}">
                <a16:creationId xmlns:a16="http://schemas.microsoft.com/office/drawing/2014/main" id="{C46453D1-44B3-4ECE-A5E6-1C47E183F61D}"/>
              </a:ext>
            </a:extLst>
          </p:cNvPr>
          <p:cNvSpPr txBox="1"/>
          <p:nvPr/>
        </p:nvSpPr>
        <p:spPr>
          <a:xfrm>
            <a:off x="678000" y="1170015"/>
            <a:ext cx="3362716" cy="432048"/>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2621013238"/>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circle(in)">
                                      <p:cBhvr>
                                        <p:cTn id="11" dur="2000"/>
                                        <p:tgtEl>
                                          <p:spTgt spid="4"/>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circle(in)">
                                      <p:cBhvr>
                                        <p:cTn id="16"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E6D8C-9BCB-4846-BC76-C65BB4756514}"/>
              </a:ext>
            </a:extLst>
          </p:cNvPr>
          <p:cNvSpPr>
            <a:spLocks noGrp="1"/>
          </p:cNvSpPr>
          <p:nvPr>
            <p:ph type="title"/>
          </p:nvPr>
        </p:nvSpPr>
        <p:spPr>
          <a:xfrm>
            <a:off x="457200" y="136525"/>
            <a:ext cx="8229600" cy="1143000"/>
          </a:xfrm>
        </p:spPr>
        <p:txBody>
          <a:bodyPr/>
          <a:lstStyle/>
          <a:p>
            <a:pPr algn="ctr"/>
            <a:r>
              <a:rPr lang="en-GB" dirty="0">
                <a:solidFill>
                  <a:srgbClr val="007DC3"/>
                </a:solidFill>
              </a:rPr>
              <a:t>Cash and profit - 3</a:t>
            </a:r>
          </a:p>
        </p:txBody>
      </p:sp>
      <p:sp>
        <p:nvSpPr>
          <p:cNvPr id="4" name="Slide Number Placeholder 3">
            <a:extLst>
              <a:ext uri="{FF2B5EF4-FFF2-40B4-BE49-F238E27FC236}">
                <a16:creationId xmlns:a16="http://schemas.microsoft.com/office/drawing/2014/main" id="{EF72BE42-3B49-4A21-9338-C81335E8324E}"/>
              </a:ext>
            </a:extLst>
          </p:cNvPr>
          <p:cNvSpPr>
            <a:spLocks noGrp="1"/>
          </p:cNvSpPr>
          <p:nvPr>
            <p:ph type="sldNum" sz="quarter" idx="12"/>
          </p:nvPr>
        </p:nvSpPr>
        <p:spPr/>
        <p:txBody>
          <a:bodyPr/>
          <a:lstStyle/>
          <a:p>
            <a:fld id="{D57F1E4F-1CFF-5643-939E-217C01CDF565}" type="slidenum">
              <a:rPr lang="en-US" smtClean="0"/>
              <a:pPr/>
              <a:t>17</a:t>
            </a:fld>
            <a:endParaRPr lang="en-US" dirty="0"/>
          </a:p>
        </p:txBody>
      </p:sp>
      <p:graphicFrame>
        <p:nvGraphicFramePr>
          <p:cNvPr id="5" name="Table 4">
            <a:extLst>
              <a:ext uri="{FF2B5EF4-FFF2-40B4-BE49-F238E27FC236}">
                <a16:creationId xmlns:a16="http://schemas.microsoft.com/office/drawing/2014/main" id="{A243696B-8B04-4257-904A-F2782FF158ED}"/>
              </a:ext>
            </a:extLst>
          </p:cNvPr>
          <p:cNvGraphicFramePr>
            <a:graphicFrameLocks noGrp="1"/>
          </p:cNvGraphicFramePr>
          <p:nvPr>
            <p:extLst>
              <p:ext uri="{D42A27DB-BD31-4B8C-83A1-F6EECF244321}">
                <p14:modId xmlns:p14="http://schemas.microsoft.com/office/powerpoint/2010/main" val="1416946713"/>
              </p:ext>
            </p:extLst>
          </p:nvPr>
        </p:nvGraphicFramePr>
        <p:xfrm>
          <a:off x="3479286" y="1487456"/>
          <a:ext cx="2647950" cy="3040380"/>
        </p:xfrm>
        <a:graphic>
          <a:graphicData uri="http://schemas.openxmlformats.org/drawingml/2006/table">
            <a:tbl>
              <a:tblPr firstRow="1" firstCol="1" bandRow="1">
                <a:tableStyleId>{5C22544A-7EE6-4342-B048-85BDC9FD1C3A}</a:tableStyleId>
              </a:tblPr>
              <a:tblGrid>
                <a:gridCol w="1838325">
                  <a:extLst>
                    <a:ext uri="{9D8B030D-6E8A-4147-A177-3AD203B41FA5}">
                      <a16:colId xmlns:a16="http://schemas.microsoft.com/office/drawing/2014/main" val="20000"/>
                    </a:ext>
                  </a:extLst>
                </a:gridCol>
                <a:gridCol w="809625">
                  <a:extLst>
                    <a:ext uri="{9D8B030D-6E8A-4147-A177-3AD203B41FA5}">
                      <a16:colId xmlns:a16="http://schemas.microsoft.com/office/drawing/2014/main" val="20001"/>
                    </a:ext>
                  </a:extLst>
                </a:gridCol>
              </a:tblGrid>
              <a:tr h="480060">
                <a:tc>
                  <a:txBody>
                    <a:bodyPr/>
                    <a:lstStyle/>
                    <a:p>
                      <a:pPr algn="l"/>
                      <a:r>
                        <a:rPr lang="en-GB" sz="1400" dirty="0">
                          <a:effectLst/>
                          <a:latin typeface="+mn-lt"/>
                        </a:rPr>
                        <a:t>Cash</a:t>
                      </a:r>
                      <a:r>
                        <a:rPr lang="en-GB" sz="1400" baseline="0" dirty="0">
                          <a:effectLst/>
                          <a:latin typeface="+mn-lt"/>
                        </a:rPr>
                        <a:t> budget</a:t>
                      </a:r>
                      <a:endParaRPr lang="en-GB" sz="1400" dirty="0">
                        <a:effectLst/>
                        <a:latin typeface="+mn-lt"/>
                      </a:endParaRPr>
                    </a:p>
                  </a:txBody>
                  <a:tcPr marL="68580" marR="68580" marT="34290" marB="34290"/>
                </a:tc>
                <a:tc>
                  <a:txBody>
                    <a:bodyPr/>
                    <a:lstStyle/>
                    <a:p>
                      <a:pPr algn="ctr">
                        <a:spcAft>
                          <a:spcPts val="0"/>
                        </a:spcAft>
                      </a:pPr>
                      <a:r>
                        <a:rPr lang="en-GB" sz="1400" dirty="0">
                          <a:effectLst/>
                        </a:rPr>
                        <a:t>January</a:t>
                      </a:r>
                    </a:p>
                    <a:p>
                      <a:pPr algn="ctr">
                        <a:spcAft>
                          <a:spcPts val="0"/>
                        </a:spcAft>
                      </a:pPr>
                      <a:r>
                        <a:rPr lang="en-GB" sz="1400" dirty="0">
                          <a:effectLst/>
                          <a:latin typeface="Times New Roman"/>
                          <a:ea typeface="Times New Roman"/>
                        </a:rPr>
                        <a:t>(£)</a:t>
                      </a:r>
                    </a:p>
                  </a:txBody>
                  <a:tcPr marL="68580" marR="68580" marT="34290" marB="34290"/>
                </a:tc>
                <a:extLst>
                  <a:ext uri="{0D108BD9-81ED-4DB2-BD59-A6C34878D82A}">
                    <a16:rowId xmlns:a16="http://schemas.microsoft.com/office/drawing/2014/main" val="10000"/>
                  </a:ext>
                </a:extLst>
              </a:tr>
              <a:tr h="278130">
                <a:tc>
                  <a:txBody>
                    <a:bodyPr/>
                    <a:lstStyle/>
                    <a:p>
                      <a:pPr>
                        <a:spcAft>
                          <a:spcPts val="0"/>
                        </a:spcAft>
                      </a:pPr>
                      <a:r>
                        <a:rPr lang="en-GB" sz="1400" dirty="0">
                          <a:effectLst/>
                        </a:rPr>
                        <a:t>Balance b/fwd </a:t>
                      </a:r>
                      <a:endParaRPr lang="en-GB" sz="1400" dirty="0">
                        <a:effectLst/>
                        <a:latin typeface="Times New Roman"/>
                        <a:ea typeface="Times New Roman"/>
                      </a:endParaRPr>
                    </a:p>
                  </a:txBody>
                  <a:tcPr marL="68580" marR="68580" marT="34290" marB="34290"/>
                </a:tc>
                <a:tc>
                  <a:txBody>
                    <a:bodyPr/>
                    <a:lstStyle/>
                    <a:p>
                      <a:pPr algn="r"/>
                      <a:r>
                        <a:rPr lang="en-GB" sz="1400" dirty="0">
                          <a:effectLst/>
                          <a:latin typeface="+mn-lt"/>
                        </a:rPr>
                        <a:t>1,000</a:t>
                      </a:r>
                    </a:p>
                  </a:txBody>
                  <a:tcPr marL="68580" marR="68580" marT="34290" marB="34290"/>
                </a:tc>
                <a:extLst>
                  <a:ext uri="{0D108BD9-81ED-4DB2-BD59-A6C34878D82A}">
                    <a16:rowId xmlns:a16="http://schemas.microsoft.com/office/drawing/2014/main" val="10001"/>
                  </a:ext>
                </a:extLst>
              </a:tr>
              <a:tr h="480060">
                <a:tc>
                  <a:txBody>
                    <a:bodyPr/>
                    <a:lstStyle/>
                    <a:p>
                      <a:pPr>
                        <a:spcAft>
                          <a:spcPts val="0"/>
                        </a:spcAft>
                      </a:pPr>
                      <a:r>
                        <a:rPr lang="en-GB" sz="1400" dirty="0">
                          <a:effectLst/>
                        </a:rPr>
                        <a:t>Receipts:</a:t>
                      </a:r>
                    </a:p>
                    <a:p>
                      <a:pPr>
                        <a:spcAft>
                          <a:spcPts val="0"/>
                        </a:spcAft>
                      </a:pPr>
                      <a:r>
                        <a:rPr lang="en-GB" sz="1400" dirty="0">
                          <a:effectLst/>
                        </a:rPr>
                        <a:t>Sales (20% cash) </a:t>
                      </a:r>
                      <a:endParaRPr lang="en-GB" sz="1400" dirty="0">
                        <a:effectLst/>
                        <a:latin typeface="Times New Roman"/>
                        <a:ea typeface="Times New Roman"/>
                      </a:endParaRPr>
                    </a:p>
                  </a:txBody>
                  <a:tcPr marL="68580" marR="68580" marT="34290" marB="34290"/>
                </a:tc>
                <a:tc>
                  <a:txBody>
                    <a:bodyPr/>
                    <a:lstStyle/>
                    <a:p>
                      <a:pPr algn="r"/>
                      <a:r>
                        <a:rPr lang="en-GB" sz="1400" dirty="0">
                          <a:effectLst/>
                          <a:latin typeface="+mn-lt"/>
                        </a:rPr>
                        <a:t>2,000</a:t>
                      </a:r>
                    </a:p>
                  </a:txBody>
                  <a:tcPr marL="68580" marR="68580" marT="34290" marB="34290"/>
                </a:tc>
                <a:extLst>
                  <a:ext uri="{0D108BD9-81ED-4DB2-BD59-A6C34878D82A}">
                    <a16:rowId xmlns:a16="http://schemas.microsoft.com/office/drawing/2014/main" val="10002"/>
                  </a:ext>
                </a:extLst>
              </a:tr>
              <a:tr h="278130">
                <a:tc>
                  <a:txBody>
                    <a:bodyPr/>
                    <a:lstStyle/>
                    <a:p>
                      <a:pPr>
                        <a:spcAft>
                          <a:spcPts val="0"/>
                        </a:spcAft>
                      </a:pPr>
                      <a:r>
                        <a:rPr lang="en-GB" sz="1400" dirty="0">
                          <a:effectLst/>
                        </a:rPr>
                        <a:t>TOTAL RECEIPTS </a:t>
                      </a:r>
                      <a:endParaRPr lang="en-GB" sz="1400" dirty="0">
                        <a:effectLst/>
                        <a:latin typeface="Times New Roman"/>
                        <a:ea typeface="Times New Roman"/>
                      </a:endParaRPr>
                    </a:p>
                  </a:txBody>
                  <a:tcPr marL="68580" marR="68580" marT="34290" marB="34290"/>
                </a:tc>
                <a:tc>
                  <a:txBody>
                    <a:bodyPr/>
                    <a:lstStyle/>
                    <a:p>
                      <a:pPr algn="r"/>
                      <a:r>
                        <a:rPr lang="en-GB" sz="1400" dirty="0">
                          <a:effectLst/>
                          <a:latin typeface="+mn-lt"/>
                        </a:rPr>
                        <a:t>3,000</a:t>
                      </a:r>
                    </a:p>
                  </a:txBody>
                  <a:tcPr marL="68580" marR="68580" marT="34290" marB="34290"/>
                </a:tc>
                <a:extLst>
                  <a:ext uri="{0D108BD9-81ED-4DB2-BD59-A6C34878D82A}">
                    <a16:rowId xmlns:a16="http://schemas.microsoft.com/office/drawing/2014/main" val="10003"/>
                  </a:ext>
                </a:extLst>
              </a:tr>
              <a:tr h="907733">
                <a:tc>
                  <a:txBody>
                    <a:bodyPr/>
                    <a:lstStyle/>
                    <a:p>
                      <a:pPr>
                        <a:spcAft>
                          <a:spcPts val="0"/>
                        </a:spcAft>
                      </a:pPr>
                      <a:r>
                        <a:rPr lang="en-GB" sz="1400" dirty="0">
                          <a:effectLst/>
                        </a:rPr>
                        <a:t>Payments:</a:t>
                      </a:r>
                    </a:p>
                    <a:p>
                      <a:pPr>
                        <a:spcAft>
                          <a:spcPts val="0"/>
                        </a:spcAft>
                      </a:pPr>
                      <a:r>
                        <a:rPr lang="en-GB" sz="1400" dirty="0">
                          <a:effectLst/>
                        </a:rPr>
                        <a:t>Purchases</a:t>
                      </a:r>
                    </a:p>
                    <a:p>
                      <a:pPr>
                        <a:spcAft>
                          <a:spcPts val="0"/>
                        </a:spcAft>
                      </a:pPr>
                      <a:r>
                        <a:rPr lang="en-GB" sz="1400" dirty="0">
                          <a:effectLst/>
                        </a:rPr>
                        <a:t>Overheads</a:t>
                      </a:r>
                    </a:p>
                    <a:p>
                      <a:pPr>
                        <a:spcAft>
                          <a:spcPts val="0"/>
                        </a:spcAft>
                      </a:pPr>
                      <a:r>
                        <a:rPr lang="en-GB" sz="1400" dirty="0">
                          <a:effectLst/>
                        </a:rPr>
                        <a:t>New Equipment </a:t>
                      </a:r>
                      <a:endParaRPr lang="en-GB" sz="1400" dirty="0">
                        <a:effectLst/>
                        <a:latin typeface="Times New Roman"/>
                        <a:ea typeface="Times New Roman"/>
                      </a:endParaRPr>
                    </a:p>
                  </a:txBody>
                  <a:tcPr marL="68580" marR="68580" marT="34290" marB="34290"/>
                </a:tc>
                <a:tc>
                  <a:txBody>
                    <a:bodyPr/>
                    <a:lstStyle/>
                    <a:p>
                      <a:pPr algn="r"/>
                      <a:endParaRPr lang="en-GB" sz="1400" dirty="0">
                        <a:effectLst/>
                        <a:latin typeface="+mn-lt"/>
                      </a:endParaRPr>
                    </a:p>
                    <a:p>
                      <a:pPr algn="r"/>
                      <a:r>
                        <a:rPr lang="en-GB" sz="1400" dirty="0">
                          <a:effectLst/>
                          <a:latin typeface="+mn-lt"/>
                        </a:rPr>
                        <a:t>4,000</a:t>
                      </a:r>
                    </a:p>
                    <a:p>
                      <a:pPr algn="r"/>
                      <a:r>
                        <a:rPr lang="en-GB" sz="1400" dirty="0">
                          <a:effectLst/>
                          <a:latin typeface="+mn-lt"/>
                        </a:rPr>
                        <a:t>3,000</a:t>
                      </a:r>
                    </a:p>
                    <a:p>
                      <a:pPr algn="r"/>
                      <a:r>
                        <a:rPr lang="en-GB" sz="1400" dirty="0">
                          <a:effectLst/>
                          <a:latin typeface="+mn-lt"/>
                        </a:rPr>
                        <a:t>2,000</a:t>
                      </a:r>
                    </a:p>
                  </a:txBody>
                  <a:tcPr marL="68580" marR="68580" marT="34290" marB="34290"/>
                </a:tc>
                <a:extLst>
                  <a:ext uri="{0D108BD9-81ED-4DB2-BD59-A6C34878D82A}">
                    <a16:rowId xmlns:a16="http://schemas.microsoft.com/office/drawing/2014/main" val="10004"/>
                  </a:ext>
                </a:extLst>
              </a:tr>
              <a:tr h="278130">
                <a:tc>
                  <a:txBody>
                    <a:bodyPr/>
                    <a:lstStyle/>
                    <a:p>
                      <a:pPr>
                        <a:spcAft>
                          <a:spcPts val="0"/>
                        </a:spcAft>
                      </a:pPr>
                      <a:r>
                        <a:rPr lang="en-GB" sz="1400" dirty="0">
                          <a:effectLst/>
                        </a:rPr>
                        <a:t>TOTAL PAYMENTS </a:t>
                      </a:r>
                      <a:endParaRPr lang="en-GB" sz="1400" dirty="0">
                        <a:effectLst/>
                        <a:latin typeface="Times New Roman"/>
                        <a:ea typeface="Times New Roman"/>
                      </a:endParaRPr>
                    </a:p>
                  </a:txBody>
                  <a:tcPr marL="68580" marR="68580" marT="34290" marB="34290"/>
                </a:tc>
                <a:tc>
                  <a:txBody>
                    <a:bodyPr/>
                    <a:lstStyle/>
                    <a:p>
                      <a:pPr algn="r"/>
                      <a:r>
                        <a:rPr lang="en-GB" sz="1400" dirty="0">
                          <a:effectLst/>
                          <a:latin typeface="+mn-lt"/>
                        </a:rPr>
                        <a:t>9,000</a:t>
                      </a:r>
                    </a:p>
                  </a:txBody>
                  <a:tcPr marL="68580" marR="68580" marT="34290" marB="34290"/>
                </a:tc>
                <a:extLst>
                  <a:ext uri="{0D108BD9-81ED-4DB2-BD59-A6C34878D82A}">
                    <a16:rowId xmlns:a16="http://schemas.microsoft.com/office/drawing/2014/main" val="10005"/>
                  </a:ext>
                </a:extLst>
              </a:tr>
              <a:tr h="278130">
                <a:tc>
                  <a:txBody>
                    <a:bodyPr/>
                    <a:lstStyle/>
                    <a:p>
                      <a:pPr>
                        <a:spcAft>
                          <a:spcPts val="0"/>
                        </a:spcAft>
                      </a:pPr>
                      <a:r>
                        <a:rPr lang="en-GB" sz="1400" dirty="0">
                          <a:effectLst/>
                        </a:rPr>
                        <a:t>Balance c/fwd </a:t>
                      </a:r>
                      <a:endParaRPr lang="en-GB" sz="1400" dirty="0">
                        <a:effectLst/>
                        <a:latin typeface="Times New Roman"/>
                        <a:ea typeface="Times New Roman"/>
                      </a:endParaRPr>
                    </a:p>
                  </a:txBody>
                  <a:tcPr marL="68580" marR="68580" marT="34290" marB="34290"/>
                </a:tc>
                <a:tc>
                  <a:txBody>
                    <a:bodyPr/>
                    <a:lstStyle/>
                    <a:p>
                      <a:pPr algn="r"/>
                      <a:r>
                        <a:rPr lang="en-GB" sz="1400" dirty="0">
                          <a:effectLst/>
                          <a:latin typeface="+mn-lt"/>
                        </a:rPr>
                        <a:t>(6,000)</a:t>
                      </a:r>
                    </a:p>
                  </a:txBody>
                  <a:tcPr marL="68580" marR="68580" marT="34290" marB="34290"/>
                </a:tc>
                <a:extLst>
                  <a:ext uri="{0D108BD9-81ED-4DB2-BD59-A6C34878D82A}">
                    <a16:rowId xmlns:a16="http://schemas.microsoft.com/office/drawing/2014/main" val="10006"/>
                  </a:ext>
                </a:extLst>
              </a:tr>
            </a:tbl>
          </a:graphicData>
        </a:graphic>
      </p:graphicFrame>
      <p:graphicFrame>
        <p:nvGraphicFramePr>
          <p:cNvPr id="6" name="Table 5">
            <a:extLst>
              <a:ext uri="{FF2B5EF4-FFF2-40B4-BE49-F238E27FC236}">
                <a16:creationId xmlns:a16="http://schemas.microsoft.com/office/drawing/2014/main" id="{5C08AAAE-D95D-4738-B4F8-9D2CA303E35C}"/>
              </a:ext>
            </a:extLst>
          </p:cNvPr>
          <p:cNvGraphicFramePr>
            <a:graphicFrameLocks noGrp="1"/>
          </p:cNvGraphicFramePr>
          <p:nvPr/>
        </p:nvGraphicFramePr>
        <p:xfrm>
          <a:off x="6237801" y="1470012"/>
          <a:ext cx="2799881" cy="3040377"/>
        </p:xfrm>
        <a:graphic>
          <a:graphicData uri="http://schemas.openxmlformats.org/drawingml/2006/table">
            <a:tbl>
              <a:tblPr firstRow="1" firstCol="1" bandRow="1">
                <a:tableStyleId>{5C22544A-7EE6-4342-B048-85BDC9FD1C3A}</a:tableStyleId>
              </a:tblPr>
              <a:tblGrid>
                <a:gridCol w="1733035">
                  <a:extLst>
                    <a:ext uri="{9D8B030D-6E8A-4147-A177-3AD203B41FA5}">
                      <a16:colId xmlns:a16="http://schemas.microsoft.com/office/drawing/2014/main" val="20000"/>
                    </a:ext>
                  </a:extLst>
                </a:gridCol>
                <a:gridCol w="1066846">
                  <a:extLst>
                    <a:ext uri="{9D8B030D-6E8A-4147-A177-3AD203B41FA5}">
                      <a16:colId xmlns:a16="http://schemas.microsoft.com/office/drawing/2014/main" val="20001"/>
                    </a:ext>
                  </a:extLst>
                </a:gridCol>
              </a:tblGrid>
              <a:tr h="545924">
                <a:tc>
                  <a:txBody>
                    <a:bodyPr/>
                    <a:lstStyle/>
                    <a:p>
                      <a:r>
                        <a:rPr lang="en-GB" sz="1400" dirty="0">
                          <a:effectLst/>
                          <a:latin typeface="+mn-lt"/>
                        </a:rPr>
                        <a:t>Profit</a:t>
                      </a:r>
                      <a:r>
                        <a:rPr lang="en-GB" sz="1400" baseline="0" dirty="0">
                          <a:effectLst/>
                          <a:latin typeface="+mn-lt"/>
                        </a:rPr>
                        <a:t> and </a:t>
                      </a:r>
                      <a:r>
                        <a:rPr lang="en-GB" sz="1400" dirty="0">
                          <a:effectLst/>
                          <a:latin typeface="+mn-lt"/>
                        </a:rPr>
                        <a:t>loss budget</a:t>
                      </a:r>
                    </a:p>
                  </a:txBody>
                  <a:tcPr marL="68580" marR="68580" marT="34290" marB="34290"/>
                </a:tc>
                <a:tc>
                  <a:txBody>
                    <a:bodyPr/>
                    <a:lstStyle/>
                    <a:p>
                      <a:pPr algn="ctr"/>
                      <a:r>
                        <a:rPr lang="en-GB" sz="1400" dirty="0">
                          <a:effectLst/>
                          <a:latin typeface="+mn-lt"/>
                        </a:rPr>
                        <a:t>January</a:t>
                      </a:r>
                    </a:p>
                    <a:p>
                      <a:pPr algn="ctr"/>
                      <a:r>
                        <a:rPr lang="en-GB" sz="1400" dirty="0">
                          <a:effectLst/>
                          <a:latin typeface="+mn-lt"/>
                        </a:rPr>
                        <a:t>(£)</a:t>
                      </a:r>
                    </a:p>
                  </a:txBody>
                  <a:tcPr marL="68580" marR="68580" marT="34290" marB="34290"/>
                </a:tc>
                <a:extLst>
                  <a:ext uri="{0D108BD9-81ED-4DB2-BD59-A6C34878D82A}">
                    <a16:rowId xmlns:a16="http://schemas.microsoft.com/office/drawing/2014/main" val="10000"/>
                  </a:ext>
                </a:extLst>
              </a:tr>
              <a:tr h="310757">
                <a:tc>
                  <a:txBody>
                    <a:bodyPr/>
                    <a:lstStyle/>
                    <a:p>
                      <a:pPr>
                        <a:spcAft>
                          <a:spcPts val="0"/>
                        </a:spcAft>
                      </a:pPr>
                      <a:r>
                        <a:rPr lang="en-GB" sz="1400" dirty="0">
                          <a:effectLst/>
                        </a:rPr>
                        <a:t>Sales </a:t>
                      </a:r>
                      <a:endParaRPr lang="en-GB" sz="1400" dirty="0">
                        <a:effectLst/>
                        <a:latin typeface="Times New Roman"/>
                        <a:ea typeface="Times New Roman"/>
                      </a:endParaRPr>
                    </a:p>
                  </a:txBody>
                  <a:tcPr marL="68580" marR="68580" marT="34290" marB="34290"/>
                </a:tc>
                <a:tc>
                  <a:txBody>
                    <a:bodyPr/>
                    <a:lstStyle/>
                    <a:p>
                      <a:pPr algn="r"/>
                      <a:r>
                        <a:rPr lang="en-GB" sz="1400" dirty="0">
                          <a:effectLst/>
                          <a:latin typeface="+mn-lt"/>
                        </a:rPr>
                        <a:t>10,000</a:t>
                      </a:r>
                    </a:p>
                  </a:txBody>
                  <a:tcPr marL="68580" marR="68580" marT="34290" marB="34290"/>
                </a:tc>
                <a:extLst>
                  <a:ext uri="{0D108BD9-81ED-4DB2-BD59-A6C34878D82A}">
                    <a16:rowId xmlns:a16="http://schemas.microsoft.com/office/drawing/2014/main" val="10001"/>
                  </a:ext>
                </a:extLst>
              </a:tr>
              <a:tr h="545924">
                <a:tc>
                  <a:txBody>
                    <a:bodyPr/>
                    <a:lstStyle/>
                    <a:p>
                      <a:pPr>
                        <a:spcAft>
                          <a:spcPts val="0"/>
                        </a:spcAft>
                      </a:pPr>
                      <a:r>
                        <a:rPr lang="en-GB" sz="1400" dirty="0">
                          <a:effectLst/>
                        </a:rPr>
                        <a:t>Less cost of sales:</a:t>
                      </a:r>
                    </a:p>
                    <a:p>
                      <a:pPr>
                        <a:spcAft>
                          <a:spcPts val="0"/>
                        </a:spcAft>
                      </a:pPr>
                      <a:r>
                        <a:rPr lang="en-GB" sz="1400" dirty="0">
                          <a:effectLst/>
                        </a:rPr>
                        <a:t>purchases </a:t>
                      </a:r>
                      <a:endParaRPr lang="en-GB" sz="1400" dirty="0">
                        <a:effectLst/>
                        <a:latin typeface="Times New Roman"/>
                        <a:ea typeface="Times New Roman"/>
                      </a:endParaRPr>
                    </a:p>
                  </a:txBody>
                  <a:tcPr marL="68580" marR="68580" marT="34290" marB="34290"/>
                </a:tc>
                <a:tc>
                  <a:txBody>
                    <a:bodyPr/>
                    <a:lstStyle/>
                    <a:p>
                      <a:pPr algn="r"/>
                      <a:r>
                        <a:rPr lang="en-GB" sz="1400" dirty="0">
                          <a:effectLst/>
                          <a:latin typeface="+mn-lt"/>
                        </a:rPr>
                        <a:t>4,000</a:t>
                      </a:r>
                    </a:p>
                  </a:txBody>
                  <a:tcPr marL="68580" marR="68580" marT="34290" marB="34290"/>
                </a:tc>
                <a:extLst>
                  <a:ext uri="{0D108BD9-81ED-4DB2-BD59-A6C34878D82A}">
                    <a16:rowId xmlns:a16="http://schemas.microsoft.com/office/drawing/2014/main" val="10002"/>
                  </a:ext>
                </a:extLst>
              </a:tr>
              <a:tr h="545924">
                <a:tc>
                  <a:txBody>
                    <a:bodyPr/>
                    <a:lstStyle/>
                    <a:p>
                      <a:pPr>
                        <a:spcAft>
                          <a:spcPts val="0"/>
                        </a:spcAft>
                      </a:pPr>
                      <a:r>
                        <a:rPr lang="en-GB" sz="1400" dirty="0">
                          <a:effectLst/>
                        </a:rPr>
                        <a:t>GROSS PROFIT  (60%)</a:t>
                      </a:r>
                      <a:endParaRPr lang="en-GB" sz="1400" dirty="0">
                        <a:effectLst/>
                        <a:latin typeface="Times New Roman"/>
                        <a:ea typeface="Times New Roman"/>
                      </a:endParaRPr>
                    </a:p>
                  </a:txBody>
                  <a:tcPr marL="68580" marR="68580" marT="34290" marB="34290"/>
                </a:tc>
                <a:tc>
                  <a:txBody>
                    <a:bodyPr/>
                    <a:lstStyle/>
                    <a:p>
                      <a:pPr algn="r"/>
                      <a:r>
                        <a:rPr lang="en-GB" sz="1400" dirty="0">
                          <a:effectLst/>
                          <a:latin typeface="+mn-lt"/>
                        </a:rPr>
                        <a:t>6,000</a:t>
                      </a:r>
                    </a:p>
                  </a:txBody>
                  <a:tcPr marL="68580" marR="68580" marT="34290" marB="34290"/>
                </a:tc>
                <a:extLst>
                  <a:ext uri="{0D108BD9-81ED-4DB2-BD59-A6C34878D82A}">
                    <a16:rowId xmlns:a16="http://schemas.microsoft.com/office/drawing/2014/main" val="10003"/>
                  </a:ext>
                </a:extLst>
              </a:tr>
              <a:tr h="545924">
                <a:tc>
                  <a:txBody>
                    <a:bodyPr/>
                    <a:lstStyle/>
                    <a:p>
                      <a:pPr>
                        <a:spcAft>
                          <a:spcPts val="0"/>
                        </a:spcAft>
                      </a:pPr>
                      <a:r>
                        <a:rPr lang="en-GB" sz="1400" dirty="0">
                          <a:effectLst/>
                        </a:rPr>
                        <a:t>Less expenses:</a:t>
                      </a:r>
                    </a:p>
                    <a:p>
                      <a:pPr>
                        <a:spcAft>
                          <a:spcPts val="0"/>
                        </a:spcAft>
                      </a:pPr>
                      <a:r>
                        <a:rPr lang="en-GB" sz="1400" dirty="0">
                          <a:effectLst/>
                        </a:rPr>
                        <a:t>Overheads </a:t>
                      </a:r>
                      <a:endParaRPr lang="en-GB" sz="1400" dirty="0">
                        <a:effectLst/>
                        <a:latin typeface="Times New Roman"/>
                        <a:ea typeface="Times New Roman"/>
                      </a:endParaRPr>
                    </a:p>
                  </a:txBody>
                  <a:tcPr marL="68580" marR="68580" marT="34290" marB="34290"/>
                </a:tc>
                <a:tc>
                  <a:txBody>
                    <a:bodyPr/>
                    <a:lstStyle/>
                    <a:p>
                      <a:pPr algn="r"/>
                      <a:r>
                        <a:rPr lang="en-GB" sz="1400" dirty="0">
                          <a:effectLst/>
                          <a:latin typeface="+mn-lt"/>
                        </a:rPr>
                        <a:t>3,000</a:t>
                      </a:r>
                    </a:p>
                  </a:txBody>
                  <a:tcPr marL="68580" marR="68580" marT="34290" marB="34290"/>
                </a:tc>
                <a:extLst>
                  <a:ext uri="{0D108BD9-81ED-4DB2-BD59-A6C34878D82A}">
                    <a16:rowId xmlns:a16="http://schemas.microsoft.com/office/drawing/2014/main" val="10004"/>
                  </a:ext>
                </a:extLst>
              </a:tr>
              <a:tr h="545924">
                <a:tc>
                  <a:txBody>
                    <a:bodyPr/>
                    <a:lstStyle/>
                    <a:p>
                      <a:pPr>
                        <a:spcAft>
                          <a:spcPts val="0"/>
                        </a:spcAft>
                      </a:pPr>
                      <a:r>
                        <a:rPr lang="en-GB" sz="1400" dirty="0">
                          <a:effectLst/>
                        </a:rPr>
                        <a:t>NET PROFIT  (30%)</a:t>
                      </a:r>
                      <a:endParaRPr lang="en-GB" sz="1400" dirty="0">
                        <a:effectLst/>
                        <a:latin typeface="Times New Roman"/>
                        <a:ea typeface="Times New Roman"/>
                      </a:endParaRPr>
                    </a:p>
                  </a:txBody>
                  <a:tcPr marL="68580" marR="68580" marT="34290" marB="34290"/>
                </a:tc>
                <a:tc>
                  <a:txBody>
                    <a:bodyPr/>
                    <a:lstStyle/>
                    <a:p>
                      <a:pPr algn="r"/>
                      <a:r>
                        <a:rPr lang="en-GB" sz="1400" dirty="0">
                          <a:effectLst/>
                          <a:latin typeface="+mn-lt"/>
                        </a:rPr>
                        <a:t>3,000</a:t>
                      </a:r>
                    </a:p>
                  </a:txBody>
                  <a:tcPr marL="68580" marR="68580" marT="34290" marB="34290"/>
                </a:tc>
                <a:extLst>
                  <a:ext uri="{0D108BD9-81ED-4DB2-BD59-A6C34878D82A}">
                    <a16:rowId xmlns:a16="http://schemas.microsoft.com/office/drawing/2014/main" val="10005"/>
                  </a:ext>
                </a:extLst>
              </a:tr>
            </a:tbl>
          </a:graphicData>
        </a:graphic>
      </p:graphicFrame>
      <p:graphicFrame>
        <p:nvGraphicFramePr>
          <p:cNvPr id="10" name="Table 10">
            <a:extLst>
              <a:ext uri="{FF2B5EF4-FFF2-40B4-BE49-F238E27FC236}">
                <a16:creationId xmlns:a16="http://schemas.microsoft.com/office/drawing/2014/main" id="{B8EA4F08-AC62-4D58-9837-AFCB2B811CEB}"/>
              </a:ext>
            </a:extLst>
          </p:cNvPr>
          <p:cNvGraphicFramePr>
            <a:graphicFrameLocks noGrp="1"/>
          </p:cNvGraphicFramePr>
          <p:nvPr>
            <p:ph idx="1"/>
          </p:nvPr>
        </p:nvGraphicFramePr>
        <p:xfrm>
          <a:off x="115935" y="1484784"/>
          <a:ext cx="3257178" cy="3043052"/>
        </p:xfrm>
        <a:graphic>
          <a:graphicData uri="http://schemas.openxmlformats.org/drawingml/2006/table">
            <a:tbl>
              <a:tblPr firstRow="1" bandRow="1">
                <a:tableStyleId>{5C22544A-7EE6-4342-B048-85BDC9FD1C3A}</a:tableStyleId>
              </a:tblPr>
              <a:tblGrid>
                <a:gridCol w="1180150">
                  <a:extLst>
                    <a:ext uri="{9D8B030D-6E8A-4147-A177-3AD203B41FA5}">
                      <a16:colId xmlns:a16="http://schemas.microsoft.com/office/drawing/2014/main" val="53551444"/>
                    </a:ext>
                  </a:extLst>
                </a:gridCol>
                <a:gridCol w="958628">
                  <a:extLst>
                    <a:ext uri="{9D8B030D-6E8A-4147-A177-3AD203B41FA5}">
                      <a16:colId xmlns:a16="http://schemas.microsoft.com/office/drawing/2014/main" val="3607493525"/>
                    </a:ext>
                  </a:extLst>
                </a:gridCol>
                <a:gridCol w="1118400">
                  <a:extLst>
                    <a:ext uri="{9D8B030D-6E8A-4147-A177-3AD203B41FA5}">
                      <a16:colId xmlns:a16="http://schemas.microsoft.com/office/drawing/2014/main" val="3581329032"/>
                    </a:ext>
                  </a:extLst>
                </a:gridCol>
              </a:tblGrid>
              <a:tr h="619427">
                <a:tc>
                  <a:txBody>
                    <a:bodyPr/>
                    <a:lstStyle/>
                    <a:p>
                      <a:r>
                        <a:rPr lang="en-GB" sz="1400" b="0" dirty="0">
                          <a:solidFill>
                            <a:schemeClr val="bg1"/>
                          </a:solidFill>
                        </a:rPr>
                        <a:t>Sales</a:t>
                      </a:r>
                    </a:p>
                  </a:txBody>
                  <a:tcPr>
                    <a:solidFill>
                      <a:schemeClr val="accent1">
                        <a:lumMod val="50000"/>
                      </a:schemeClr>
                    </a:solidFill>
                  </a:tcPr>
                </a:tc>
                <a:tc>
                  <a:txBody>
                    <a:bodyPr/>
                    <a:lstStyle/>
                    <a:p>
                      <a:r>
                        <a:rPr lang="en-GB" sz="1400" b="0" dirty="0">
                          <a:solidFill>
                            <a:schemeClr val="bg1"/>
                          </a:solidFill>
                        </a:rPr>
                        <a:t>£10,000</a:t>
                      </a:r>
                    </a:p>
                  </a:txBody>
                  <a:tcPr>
                    <a:solidFill>
                      <a:schemeClr val="accent1">
                        <a:lumMod val="50000"/>
                      </a:schemeClr>
                    </a:solidFill>
                  </a:tcPr>
                </a:tc>
                <a:tc>
                  <a:txBody>
                    <a:bodyPr/>
                    <a:lstStyle/>
                    <a:p>
                      <a:r>
                        <a:rPr lang="en-GB" sz="1400" b="0" dirty="0">
                          <a:solidFill>
                            <a:schemeClr val="bg1"/>
                          </a:solidFill>
                        </a:rPr>
                        <a:t>20% cash</a:t>
                      </a:r>
                    </a:p>
                    <a:p>
                      <a:r>
                        <a:rPr lang="en-GB" sz="1400" b="0" dirty="0">
                          <a:solidFill>
                            <a:schemeClr val="bg1"/>
                          </a:solidFill>
                        </a:rPr>
                        <a:t>80% credit</a:t>
                      </a:r>
                    </a:p>
                  </a:txBody>
                  <a:tcPr>
                    <a:solidFill>
                      <a:schemeClr val="accent1">
                        <a:lumMod val="50000"/>
                      </a:schemeClr>
                    </a:solidFill>
                  </a:tcPr>
                </a:tc>
                <a:extLst>
                  <a:ext uri="{0D108BD9-81ED-4DB2-BD59-A6C34878D82A}">
                    <a16:rowId xmlns:a16="http://schemas.microsoft.com/office/drawing/2014/main" val="387186328"/>
                  </a:ext>
                </a:extLst>
              </a:tr>
              <a:tr h="515490">
                <a:tc>
                  <a:txBody>
                    <a:bodyPr/>
                    <a:lstStyle/>
                    <a:p>
                      <a:r>
                        <a:rPr lang="en-GB" sz="1400" b="0" dirty="0">
                          <a:solidFill>
                            <a:schemeClr val="bg1"/>
                          </a:solidFill>
                        </a:rPr>
                        <a:t>Purchases</a:t>
                      </a:r>
                    </a:p>
                  </a:txBody>
                  <a:tcPr>
                    <a:solidFill>
                      <a:schemeClr val="accent1">
                        <a:lumMod val="50000"/>
                      </a:schemeClr>
                    </a:solidFill>
                  </a:tcPr>
                </a:tc>
                <a:tc>
                  <a:txBody>
                    <a:bodyPr/>
                    <a:lstStyle/>
                    <a:p>
                      <a:r>
                        <a:rPr lang="en-GB" sz="1400" b="0" dirty="0">
                          <a:solidFill>
                            <a:schemeClr val="bg1"/>
                          </a:solidFill>
                        </a:rPr>
                        <a:t>£4,000</a:t>
                      </a:r>
                    </a:p>
                  </a:txBody>
                  <a:tcPr>
                    <a:solidFill>
                      <a:schemeClr val="accent1">
                        <a:lumMod val="50000"/>
                      </a:schemeClr>
                    </a:solidFill>
                  </a:tcPr>
                </a:tc>
                <a:tc>
                  <a:txBody>
                    <a:bodyPr/>
                    <a:lstStyle/>
                    <a:p>
                      <a:r>
                        <a:rPr lang="en-GB" sz="1400" b="0" dirty="0">
                          <a:solidFill>
                            <a:schemeClr val="bg1"/>
                          </a:solidFill>
                        </a:rPr>
                        <a:t>Cash</a:t>
                      </a:r>
                    </a:p>
                  </a:txBody>
                  <a:tcPr>
                    <a:solidFill>
                      <a:schemeClr val="accent1">
                        <a:lumMod val="50000"/>
                      </a:schemeClr>
                    </a:solidFill>
                  </a:tcPr>
                </a:tc>
                <a:extLst>
                  <a:ext uri="{0D108BD9-81ED-4DB2-BD59-A6C34878D82A}">
                    <a16:rowId xmlns:a16="http://schemas.microsoft.com/office/drawing/2014/main" val="291313996"/>
                  </a:ext>
                </a:extLst>
              </a:tr>
              <a:tr h="515490">
                <a:tc>
                  <a:txBody>
                    <a:bodyPr/>
                    <a:lstStyle/>
                    <a:p>
                      <a:r>
                        <a:rPr lang="en-GB" sz="1400" b="0" dirty="0">
                          <a:solidFill>
                            <a:schemeClr val="bg1"/>
                          </a:solidFill>
                        </a:rPr>
                        <a:t>Overheads</a:t>
                      </a:r>
                    </a:p>
                  </a:txBody>
                  <a:tcPr>
                    <a:solidFill>
                      <a:schemeClr val="accent1">
                        <a:lumMod val="50000"/>
                      </a:schemeClr>
                    </a:solidFill>
                  </a:tcPr>
                </a:tc>
                <a:tc>
                  <a:txBody>
                    <a:bodyPr/>
                    <a:lstStyle/>
                    <a:p>
                      <a:r>
                        <a:rPr lang="en-GB" sz="1400" b="0" dirty="0">
                          <a:solidFill>
                            <a:schemeClr val="bg1"/>
                          </a:solidFill>
                        </a:rPr>
                        <a:t>£3,000</a:t>
                      </a:r>
                    </a:p>
                  </a:txBody>
                  <a:tcPr>
                    <a:solidFill>
                      <a:schemeClr val="accent1">
                        <a:lumMod val="50000"/>
                      </a:schemeClr>
                    </a:solidFill>
                  </a:tcPr>
                </a:tc>
                <a:tc>
                  <a:txBody>
                    <a:bodyPr/>
                    <a:lstStyle/>
                    <a:p>
                      <a:r>
                        <a:rPr lang="en-GB" sz="1400" b="0" dirty="0">
                          <a:solidFill>
                            <a:schemeClr val="bg1"/>
                          </a:solidFill>
                        </a:rPr>
                        <a:t>Cash</a:t>
                      </a:r>
                    </a:p>
                  </a:txBody>
                  <a:tcPr>
                    <a:solidFill>
                      <a:schemeClr val="accent1">
                        <a:lumMod val="50000"/>
                      </a:schemeClr>
                    </a:solidFill>
                  </a:tcPr>
                </a:tc>
                <a:extLst>
                  <a:ext uri="{0D108BD9-81ED-4DB2-BD59-A6C34878D82A}">
                    <a16:rowId xmlns:a16="http://schemas.microsoft.com/office/drawing/2014/main" val="700301153"/>
                  </a:ext>
                </a:extLst>
              </a:tr>
              <a:tr h="515490">
                <a:tc>
                  <a:txBody>
                    <a:bodyPr/>
                    <a:lstStyle/>
                    <a:p>
                      <a:r>
                        <a:rPr lang="en-GB" sz="1400" b="0" dirty="0">
                          <a:solidFill>
                            <a:schemeClr val="bg1"/>
                          </a:solidFill>
                        </a:rPr>
                        <a:t>New asset</a:t>
                      </a:r>
                    </a:p>
                  </a:txBody>
                  <a:tcPr>
                    <a:solidFill>
                      <a:schemeClr val="accent1">
                        <a:lumMod val="50000"/>
                      </a:schemeClr>
                    </a:solidFill>
                  </a:tcPr>
                </a:tc>
                <a:tc>
                  <a:txBody>
                    <a:bodyPr/>
                    <a:lstStyle/>
                    <a:p>
                      <a:r>
                        <a:rPr lang="en-GB" sz="1400" b="0" dirty="0">
                          <a:solidFill>
                            <a:schemeClr val="bg1"/>
                          </a:solidFill>
                        </a:rPr>
                        <a:t>£2,000</a:t>
                      </a:r>
                    </a:p>
                  </a:txBody>
                  <a:tcPr>
                    <a:solidFill>
                      <a:schemeClr val="accent1">
                        <a:lumMod val="50000"/>
                      </a:schemeClr>
                    </a:solidFill>
                  </a:tcPr>
                </a:tc>
                <a:tc>
                  <a:txBody>
                    <a:bodyPr/>
                    <a:lstStyle/>
                    <a:p>
                      <a:r>
                        <a:rPr lang="en-GB" sz="1400" b="0" dirty="0">
                          <a:solidFill>
                            <a:schemeClr val="bg1"/>
                          </a:solidFill>
                        </a:rPr>
                        <a:t>Paid for in January</a:t>
                      </a:r>
                    </a:p>
                  </a:txBody>
                  <a:tcPr>
                    <a:solidFill>
                      <a:schemeClr val="accent1">
                        <a:lumMod val="50000"/>
                      </a:schemeClr>
                    </a:solidFill>
                  </a:tcPr>
                </a:tc>
                <a:extLst>
                  <a:ext uri="{0D108BD9-81ED-4DB2-BD59-A6C34878D82A}">
                    <a16:rowId xmlns:a16="http://schemas.microsoft.com/office/drawing/2014/main" val="3116619980"/>
                  </a:ext>
                </a:extLst>
              </a:tr>
              <a:tr h="874485">
                <a:tc>
                  <a:txBody>
                    <a:bodyPr/>
                    <a:lstStyle/>
                    <a:p>
                      <a:r>
                        <a:rPr lang="en-GB" sz="1400" b="0" dirty="0">
                          <a:solidFill>
                            <a:schemeClr val="bg1"/>
                          </a:solidFill>
                        </a:rPr>
                        <a:t>Opening bank balance</a:t>
                      </a:r>
                    </a:p>
                  </a:txBody>
                  <a:tcPr>
                    <a:solidFill>
                      <a:schemeClr val="accent1">
                        <a:lumMod val="50000"/>
                      </a:schemeClr>
                    </a:solidFill>
                  </a:tcPr>
                </a:tc>
                <a:tc>
                  <a:txBody>
                    <a:bodyPr/>
                    <a:lstStyle/>
                    <a:p>
                      <a:r>
                        <a:rPr lang="en-GB" sz="1400" b="0" dirty="0">
                          <a:solidFill>
                            <a:schemeClr val="bg1"/>
                          </a:solidFill>
                        </a:rPr>
                        <a:t>£1,000</a:t>
                      </a:r>
                    </a:p>
                  </a:txBody>
                  <a:tcPr>
                    <a:solidFill>
                      <a:schemeClr val="accent1">
                        <a:lumMod val="50000"/>
                      </a:schemeClr>
                    </a:solidFill>
                  </a:tcPr>
                </a:tc>
                <a:tc>
                  <a:txBody>
                    <a:bodyPr/>
                    <a:lstStyle/>
                    <a:p>
                      <a:r>
                        <a:rPr lang="en-GB" sz="1400" b="0" dirty="0">
                          <a:solidFill>
                            <a:schemeClr val="bg1"/>
                          </a:solidFill>
                        </a:rPr>
                        <a:t>Cash</a:t>
                      </a:r>
                    </a:p>
                  </a:txBody>
                  <a:tcPr>
                    <a:solidFill>
                      <a:schemeClr val="accent1">
                        <a:lumMod val="50000"/>
                      </a:schemeClr>
                    </a:solidFill>
                  </a:tcPr>
                </a:tc>
                <a:extLst>
                  <a:ext uri="{0D108BD9-81ED-4DB2-BD59-A6C34878D82A}">
                    <a16:rowId xmlns:a16="http://schemas.microsoft.com/office/drawing/2014/main" val="3682380934"/>
                  </a:ext>
                </a:extLst>
              </a:tr>
            </a:tbl>
          </a:graphicData>
        </a:graphic>
      </p:graphicFrame>
    </p:spTree>
    <p:extLst>
      <p:ext uri="{BB962C8B-B14F-4D97-AF65-F5344CB8AC3E}">
        <p14:creationId xmlns:p14="http://schemas.microsoft.com/office/powerpoint/2010/main" val="2976530901"/>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circle(in)">
                                      <p:cBhvr>
                                        <p:cTn id="11" dur="2000"/>
                                        <p:tgtEl>
                                          <p:spTgt spid="10"/>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circle(in)">
                                      <p:cBhvr>
                                        <p:cTn id="16" dur="2000"/>
                                        <p:tgtEl>
                                          <p:spTgt spid="5"/>
                                        </p:tgtEl>
                                      </p:cBhvr>
                                    </p:animEffect>
                                  </p:childTnLst>
                                </p:cTn>
                              </p:par>
                            </p:childTnLst>
                          </p:cTn>
                        </p:par>
                      </p:childTnLst>
                    </p:cTn>
                  </p:par>
                  <p:par>
                    <p:cTn id="17" fill="hold">
                      <p:stCondLst>
                        <p:cond delay="indefinite"/>
                      </p:stCondLst>
                      <p:childTnLst>
                        <p:par>
                          <p:cTn id="18" fill="hold">
                            <p:stCondLst>
                              <p:cond delay="0"/>
                            </p:stCondLst>
                            <p:childTnLst>
                              <p:par>
                                <p:cTn id="19" presetID="6" presetClass="entr" presetSubtype="16" fill="hold"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circle(in)">
                                      <p:cBhvr>
                                        <p:cTn id="21"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3F78C5-B09A-4D95-ABF9-A6E5A6B6B43B}"/>
              </a:ext>
            </a:extLst>
          </p:cNvPr>
          <p:cNvSpPr>
            <a:spLocks noGrp="1"/>
          </p:cNvSpPr>
          <p:nvPr>
            <p:ph type="title"/>
          </p:nvPr>
        </p:nvSpPr>
        <p:spPr>
          <a:xfrm>
            <a:off x="457200" y="-60577"/>
            <a:ext cx="8507288" cy="1044095"/>
          </a:xfrm>
        </p:spPr>
        <p:txBody>
          <a:bodyPr>
            <a:normAutofit/>
          </a:bodyPr>
          <a:lstStyle/>
          <a:p>
            <a:r>
              <a:rPr lang="en-GB" sz="3600" dirty="0">
                <a:solidFill>
                  <a:schemeClr val="accent1">
                    <a:lumMod val="75000"/>
                  </a:schemeClr>
                </a:solidFill>
              </a:rPr>
              <a:t>Cash and profit – 3 (profit budget layout)</a:t>
            </a:r>
          </a:p>
        </p:txBody>
      </p:sp>
      <p:sp>
        <p:nvSpPr>
          <p:cNvPr id="4" name="Slide Number Placeholder 3">
            <a:extLst>
              <a:ext uri="{FF2B5EF4-FFF2-40B4-BE49-F238E27FC236}">
                <a16:creationId xmlns:a16="http://schemas.microsoft.com/office/drawing/2014/main" id="{66AF09B9-4A62-4687-9AEF-91EA6959F42F}"/>
              </a:ext>
            </a:extLst>
          </p:cNvPr>
          <p:cNvSpPr>
            <a:spLocks noGrp="1"/>
          </p:cNvSpPr>
          <p:nvPr>
            <p:ph type="sldNum" sz="quarter" idx="12"/>
          </p:nvPr>
        </p:nvSpPr>
        <p:spPr/>
        <p:txBody>
          <a:bodyPr/>
          <a:lstStyle/>
          <a:p>
            <a:fld id="{C3F65BB1-9206-4D7F-97F9-47DCC7DC6334}" type="slidenum">
              <a:rPr lang="en-GB" smtClean="0"/>
              <a:pPr/>
              <a:t>18</a:t>
            </a:fld>
            <a:endParaRPr lang="en-GB" dirty="0"/>
          </a:p>
        </p:txBody>
      </p:sp>
      <p:graphicFrame>
        <p:nvGraphicFramePr>
          <p:cNvPr id="5" name="Content Placeholder 4">
            <a:extLst>
              <a:ext uri="{FF2B5EF4-FFF2-40B4-BE49-F238E27FC236}">
                <a16:creationId xmlns:a16="http://schemas.microsoft.com/office/drawing/2014/main" id="{1C85C60C-BDC9-4502-A786-2C70C2E372C6}"/>
              </a:ext>
            </a:extLst>
          </p:cNvPr>
          <p:cNvGraphicFramePr>
            <a:graphicFrameLocks noGrp="1"/>
          </p:cNvGraphicFramePr>
          <p:nvPr>
            <p:ph idx="1"/>
            <p:extLst>
              <p:ext uri="{D42A27DB-BD31-4B8C-83A1-F6EECF244321}">
                <p14:modId xmlns:p14="http://schemas.microsoft.com/office/powerpoint/2010/main" val="4275700375"/>
              </p:ext>
            </p:extLst>
          </p:nvPr>
        </p:nvGraphicFramePr>
        <p:xfrm>
          <a:off x="827584" y="908720"/>
          <a:ext cx="6624734" cy="4798890"/>
        </p:xfrm>
        <a:graphic>
          <a:graphicData uri="http://schemas.openxmlformats.org/drawingml/2006/table">
            <a:tbl>
              <a:tblPr firstRow="1" firstCol="1" bandRow="1">
                <a:tableStyleId>{5C22544A-7EE6-4342-B048-85BDC9FD1C3A}</a:tableStyleId>
              </a:tblPr>
              <a:tblGrid>
                <a:gridCol w="3910945">
                  <a:extLst>
                    <a:ext uri="{9D8B030D-6E8A-4147-A177-3AD203B41FA5}">
                      <a16:colId xmlns:a16="http://schemas.microsoft.com/office/drawing/2014/main" val="20000"/>
                    </a:ext>
                  </a:extLst>
                </a:gridCol>
                <a:gridCol w="1396765">
                  <a:extLst>
                    <a:ext uri="{9D8B030D-6E8A-4147-A177-3AD203B41FA5}">
                      <a16:colId xmlns:a16="http://schemas.microsoft.com/office/drawing/2014/main" val="20001"/>
                    </a:ext>
                  </a:extLst>
                </a:gridCol>
                <a:gridCol w="1317024">
                  <a:extLst>
                    <a:ext uri="{9D8B030D-6E8A-4147-A177-3AD203B41FA5}">
                      <a16:colId xmlns:a16="http://schemas.microsoft.com/office/drawing/2014/main" val="2513999424"/>
                    </a:ext>
                  </a:extLst>
                </a:gridCol>
              </a:tblGrid>
              <a:tr h="478350">
                <a:tc>
                  <a:txBody>
                    <a:bodyPr/>
                    <a:lstStyle/>
                    <a:p>
                      <a:r>
                        <a:rPr lang="en-GB" sz="1400" dirty="0">
                          <a:effectLst/>
                          <a:latin typeface="Times New Roman" panose="02020603050405020304" pitchFamily="18" charset="0"/>
                          <a:cs typeface="Times New Roman" panose="02020603050405020304" pitchFamily="18" charset="0"/>
                        </a:rPr>
                        <a:t>Profit</a:t>
                      </a:r>
                      <a:r>
                        <a:rPr lang="en-GB" sz="1400" baseline="0" dirty="0">
                          <a:effectLst/>
                          <a:latin typeface="Times New Roman" panose="02020603050405020304" pitchFamily="18" charset="0"/>
                          <a:cs typeface="Times New Roman" panose="02020603050405020304" pitchFamily="18" charset="0"/>
                        </a:rPr>
                        <a:t> and </a:t>
                      </a:r>
                      <a:r>
                        <a:rPr lang="en-GB" sz="1400" dirty="0">
                          <a:effectLst/>
                          <a:latin typeface="Times New Roman" panose="02020603050405020304" pitchFamily="18" charset="0"/>
                          <a:cs typeface="Times New Roman" panose="02020603050405020304" pitchFamily="18" charset="0"/>
                        </a:rPr>
                        <a:t>loss budget</a:t>
                      </a:r>
                    </a:p>
                  </a:txBody>
                  <a:tcPr marL="68580" marR="68580" marT="34290" marB="34290"/>
                </a:tc>
                <a:tc>
                  <a:txBody>
                    <a:bodyPr/>
                    <a:lstStyle/>
                    <a:p>
                      <a:pPr algn="ctr"/>
                      <a:r>
                        <a:rPr lang="en-GB" sz="1400" dirty="0">
                          <a:effectLst/>
                          <a:latin typeface="Times New Roman" panose="02020603050405020304" pitchFamily="18" charset="0"/>
                          <a:cs typeface="Times New Roman" panose="02020603050405020304" pitchFamily="18" charset="0"/>
                        </a:rPr>
                        <a:t>(£)</a:t>
                      </a:r>
                    </a:p>
                  </a:txBody>
                  <a:tcPr marL="68580" marR="68580" marT="34290" marB="34290"/>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effectLst/>
                          <a:latin typeface="Times New Roman" panose="02020603050405020304" pitchFamily="18" charset="0"/>
                          <a:cs typeface="Times New Roman" panose="02020603050405020304" pitchFamily="18" charset="0"/>
                        </a:rPr>
                        <a:t>(£)</a:t>
                      </a:r>
                    </a:p>
                    <a:p>
                      <a:pPr algn="ct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extLst>
                  <a:ext uri="{0D108BD9-81ED-4DB2-BD59-A6C34878D82A}">
                    <a16:rowId xmlns:a16="http://schemas.microsoft.com/office/drawing/2014/main" val="10000"/>
                  </a:ext>
                </a:extLst>
              </a:tr>
              <a:tr h="272292">
                <a:tc>
                  <a:txBody>
                    <a:bodyPr/>
                    <a:lstStyle/>
                    <a:p>
                      <a:pPr>
                        <a:spcAft>
                          <a:spcPts val="0"/>
                        </a:spcAft>
                      </a:pPr>
                      <a:r>
                        <a:rPr lang="en-GB" sz="1400" dirty="0">
                          <a:effectLst/>
                          <a:latin typeface="Times New Roman" panose="02020603050405020304" pitchFamily="18" charset="0"/>
                          <a:cs typeface="Times New Roman" panose="02020603050405020304" pitchFamily="18" charset="0"/>
                        </a:rPr>
                        <a:t>Sales </a:t>
                      </a:r>
                      <a:endParaRPr lang="en-GB" sz="1400" dirty="0">
                        <a:effectLst/>
                        <a:latin typeface="Times New Roman" panose="02020603050405020304" pitchFamily="18" charset="0"/>
                        <a:ea typeface="Times New Roman"/>
                        <a:cs typeface="Times New Roman" panose="02020603050405020304" pitchFamily="18" charset="0"/>
                      </a:endParaRP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extLst>
                  <a:ext uri="{0D108BD9-81ED-4DB2-BD59-A6C34878D82A}">
                    <a16:rowId xmlns:a16="http://schemas.microsoft.com/office/drawing/2014/main" val="10001"/>
                  </a:ext>
                </a:extLst>
              </a:tr>
              <a:tr h="262926">
                <a:tc rowSpan="4">
                  <a:txBody>
                    <a:bodyPr/>
                    <a:lstStyle/>
                    <a:p>
                      <a:pPr>
                        <a:spcAft>
                          <a:spcPts val="0"/>
                        </a:spcAft>
                      </a:pPr>
                      <a:r>
                        <a:rPr lang="en-GB" sz="1400" dirty="0">
                          <a:effectLst/>
                          <a:latin typeface="Times New Roman" panose="02020603050405020304" pitchFamily="18" charset="0"/>
                          <a:cs typeface="Times New Roman" panose="02020603050405020304" pitchFamily="18" charset="0"/>
                        </a:rPr>
                        <a:t>Less cost of sales:</a:t>
                      </a:r>
                    </a:p>
                    <a:p>
                      <a:pPr>
                        <a:spcAft>
                          <a:spcPts val="0"/>
                        </a:spcAft>
                      </a:pPr>
                      <a:r>
                        <a:rPr lang="en-GB" sz="1400" dirty="0">
                          <a:effectLst/>
                          <a:latin typeface="Times New Roman" panose="02020603050405020304" pitchFamily="18" charset="0"/>
                          <a:cs typeface="Times New Roman" panose="02020603050405020304" pitchFamily="18" charset="0"/>
                        </a:rPr>
                        <a:t>plus opening inventory (stock)</a:t>
                      </a:r>
                    </a:p>
                    <a:p>
                      <a:pPr>
                        <a:spcAft>
                          <a:spcPts val="0"/>
                        </a:spcAft>
                      </a:pPr>
                      <a:endParaRPr lang="en-GB" sz="1400" dirty="0">
                        <a:effectLst/>
                        <a:latin typeface="Times New Roman" panose="02020603050405020304" pitchFamily="18" charset="0"/>
                        <a:cs typeface="Times New Roman" panose="02020603050405020304" pitchFamily="18" charset="0"/>
                      </a:endParaRPr>
                    </a:p>
                    <a:p>
                      <a:pPr>
                        <a:spcAft>
                          <a:spcPts val="0"/>
                        </a:spcAft>
                      </a:pPr>
                      <a:endParaRPr lang="en-GB" sz="1400" dirty="0">
                        <a:effectLst/>
                        <a:latin typeface="Times New Roman" panose="02020603050405020304" pitchFamily="18" charset="0"/>
                        <a:cs typeface="Times New Roman" panose="02020603050405020304" pitchFamily="18" charset="0"/>
                      </a:endParaRPr>
                    </a:p>
                    <a:p>
                      <a:pPr>
                        <a:spcAft>
                          <a:spcPts val="0"/>
                        </a:spcAft>
                      </a:pPr>
                      <a:r>
                        <a:rPr lang="en-GB" sz="1400" dirty="0">
                          <a:effectLst/>
                          <a:latin typeface="Times New Roman" panose="02020603050405020304" pitchFamily="18" charset="0"/>
                          <a:cs typeface="Times New Roman" panose="02020603050405020304" pitchFamily="18" charset="0"/>
                        </a:rPr>
                        <a:t> less closing inventory (stock)</a:t>
                      </a: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tc rowSpan="4">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extLst>
                  <a:ext uri="{0D108BD9-81ED-4DB2-BD59-A6C34878D82A}">
                    <a16:rowId xmlns:a16="http://schemas.microsoft.com/office/drawing/2014/main" val="10002"/>
                  </a:ext>
                </a:extLst>
              </a:tr>
              <a:tr h="262926">
                <a:tc vMerge="1">
                  <a:txBody>
                    <a:bodyPr/>
                    <a:lstStyle/>
                    <a:p>
                      <a:endParaRPr lang="en-GB"/>
                    </a:p>
                  </a:txBody>
                  <a:tcPr/>
                </a:tc>
                <a:tc>
                  <a:txBody>
                    <a:bodyPr/>
                    <a:lstStyle/>
                    <a:p>
                      <a:pPr algn="r"/>
                      <a:endParaRPr lang="en-GB" sz="1400" u="sng" dirty="0">
                        <a:effectLst/>
                        <a:latin typeface="Times New Roman" panose="02020603050405020304" pitchFamily="18" charset="0"/>
                        <a:cs typeface="Times New Roman" panose="02020603050405020304" pitchFamily="18" charset="0"/>
                      </a:endParaRPr>
                    </a:p>
                  </a:txBody>
                  <a:tcPr marL="68580" marR="68580" marT="34290" marB="34290"/>
                </a:tc>
                <a:tc vMerge="1">
                  <a:txBody>
                    <a:bodyPr/>
                    <a:lstStyle/>
                    <a:p>
                      <a:endParaRPr lang="en-GB"/>
                    </a:p>
                  </a:txBody>
                  <a:tcPr/>
                </a:tc>
                <a:extLst>
                  <a:ext uri="{0D108BD9-81ED-4DB2-BD59-A6C34878D82A}">
                    <a16:rowId xmlns:a16="http://schemas.microsoft.com/office/drawing/2014/main" val="523785732"/>
                  </a:ext>
                </a:extLst>
              </a:tr>
              <a:tr h="262926">
                <a:tc vMerge="1">
                  <a:txBody>
                    <a:bodyPr/>
                    <a:lstStyle/>
                    <a:p>
                      <a:endParaRPr lang="en-GB"/>
                    </a:p>
                  </a:txBody>
                  <a:tcPr/>
                </a:tc>
                <a:tc>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tc vMerge="1">
                  <a:txBody>
                    <a:bodyPr/>
                    <a:lstStyle/>
                    <a:p>
                      <a:endParaRPr lang="en-GB"/>
                    </a:p>
                  </a:txBody>
                  <a:tcPr/>
                </a:tc>
                <a:extLst>
                  <a:ext uri="{0D108BD9-81ED-4DB2-BD59-A6C34878D82A}">
                    <a16:rowId xmlns:a16="http://schemas.microsoft.com/office/drawing/2014/main" val="3817103083"/>
                  </a:ext>
                </a:extLst>
              </a:tr>
              <a:tr h="270032">
                <a:tc vMerge="1">
                  <a:txBody>
                    <a:bodyPr/>
                    <a:lstStyle/>
                    <a:p>
                      <a:endParaRPr lang="en-GB"/>
                    </a:p>
                  </a:txBody>
                  <a:tcPr/>
                </a:tc>
                <a:tc>
                  <a:txBody>
                    <a:bodyPr/>
                    <a:lstStyle/>
                    <a:p>
                      <a:pPr algn="r"/>
                      <a:endParaRPr lang="en-GB" sz="1400" u="sng" dirty="0">
                        <a:effectLst/>
                        <a:latin typeface="Times New Roman" panose="02020603050405020304" pitchFamily="18" charset="0"/>
                        <a:cs typeface="Times New Roman" panose="02020603050405020304" pitchFamily="18" charset="0"/>
                      </a:endParaRPr>
                    </a:p>
                  </a:txBody>
                  <a:tcPr marL="68580" marR="68580" marT="34290" marB="34290"/>
                </a:tc>
                <a:tc vMerge="1">
                  <a:txBody>
                    <a:bodyPr/>
                    <a:lstStyle/>
                    <a:p>
                      <a:endParaRPr lang="en-GB"/>
                    </a:p>
                  </a:txBody>
                  <a:tcPr/>
                </a:tc>
                <a:extLst>
                  <a:ext uri="{0D108BD9-81ED-4DB2-BD59-A6C34878D82A}">
                    <a16:rowId xmlns:a16="http://schemas.microsoft.com/office/drawing/2014/main" val="2936615906"/>
                  </a:ext>
                </a:extLst>
              </a:tr>
              <a:tr h="461897">
                <a:tc>
                  <a:txBody>
                    <a:bodyPr/>
                    <a:lstStyle/>
                    <a:p>
                      <a:pPr>
                        <a:spcAft>
                          <a:spcPts val="0"/>
                        </a:spcAft>
                      </a:pPr>
                      <a:r>
                        <a:rPr lang="en-GB" sz="1400" dirty="0">
                          <a:effectLst/>
                          <a:latin typeface="Times New Roman" panose="02020603050405020304" pitchFamily="18" charset="0"/>
                          <a:cs typeface="Times New Roman" panose="02020603050405020304" pitchFamily="18" charset="0"/>
                        </a:rPr>
                        <a:t>Gross profit</a:t>
                      </a:r>
                    </a:p>
                    <a:p>
                      <a:pPr>
                        <a:spcAft>
                          <a:spcPts val="0"/>
                        </a:spcAft>
                      </a:pP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tc>
                  <a:txBody>
                    <a:bodyPr/>
                    <a:lstStyle/>
                    <a:p>
                      <a:pPr algn="r"/>
                      <a:endParaRPr lang="en-GB" sz="1400" u="sng" dirty="0">
                        <a:effectLst/>
                        <a:latin typeface="Times New Roman" panose="02020603050405020304" pitchFamily="18" charset="0"/>
                        <a:cs typeface="Times New Roman" panose="02020603050405020304" pitchFamily="18" charset="0"/>
                      </a:endParaRP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extLst>
                  <a:ext uri="{0D108BD9-81ED-4DB2-BD59-A6C34878D82A}">
                    <a16:rowId xmlns:a16="http://schemas.microsoft.com/office/drawing/2014/main" val="3578189658"/>
                  </a:ext>
                </a:extLst>
              </a:tr>
              <a:tr h="262926">
                <a:tc rowSpan="2">
                  <a:txBody>
                    <a:bodyPr/>
                    <a:lstStyle/>
                    <a:p>
                      <a:pPr>
                        <a:spcAft>
                          <a:spcPts val="0"/>
                        </a:spcAft>
                      </a:pPr>
                      <a:r>
                        <a:rPr lang="en-GB" sz="1400" dirty="0">
                          <a:effectLst/>
                          <a:latin typeface="Times New Roman" panose="02020603050405020304" pitchFamily="18" charset="0"/>
                          <a:ea typeface="Times New Roman"/>
                          <a:cs typeface="Times New Roman" panose="02020603050405020304" pitchFamily="18" charset="0"/>
                        </a:rPr>
                        <a:t>Plus other income:</a:t>
                      </a:r>
                    </a:p>
                    <a:p>
                      <a:pPr>
                        <a:spcAft>
                          <a:spcPts val="0"/>
                        </a:spcAft>
                      </a:pPr>
                      <a:endParaRPr lang="en-GB" sz="1400" dirty="0">
                        <a:effectLst/>
                        <a:latin typeface="Times New Roman" panose="02020603050405020304" pitchFamily="18" charset="0"/>
                        <a:ea typeface="Times New Roman"/>
                        <a:cs typeface="Times New Roman" panose="02020603050405020304" pitchFamily="18" charset="0"/>
                      </a:endParaRP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tc rowSpan="2">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extLst>
                  <a:ext uri="{0D108BD9-81ED-4DB2-BD59-A6C34878D82A}">
                    <a16:rowId xmlns:a16="http://schemas.microsoft.com/office/drawing/2014/main" val="10003"/>
                  </a:ext>
                </a:extLst>
              </a:tr>
              <a:tr h="262926">
                <a:tc vMerge="1">
                  <a:txBody>
                    <a:bodyPr/>
                    <a:lstStyle/>
                    <a:p>
                      <a:endParaRPr lang="en-GB"/>
                    </a:p>
                  </a:txBody>
                  <a:tcPr/>
                </a:tc>
                <a:tc>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tc vMerge="1">
                  <a:txBody>
                    <a:bodyPr/>
                    <a:lstStyle/>
                    <a:p>
                      <a:endParaRPr lang="en-GB"/>
                    </a:p>
                  </a:txBody>
                  <a:tcPr/>
                </a:tc>
                <a:extLst>
                  <a:ext uri="{0D108BD9-81ED-4DB2-BD59-A6C34878D82A}">
                    <a16:rowId xmlns:a16="http://schemas.microsoft.com/office/drawing/2014/main" val="2597734405"/>
                  </a:ext>
                </a:extLst>
              </a:tr>
              <a:tr h="314445">
                <a:tc rowSpan="4">
                  <a:txBody>
                    <a:bodyPr/>
                    <a:lstStyle/>
                    <a:p>
                      <a:pPr>
                        <a:spcAft>
                          <a:spcPts val="0"/>
                        </a:spcAft>
                      </a:pPr>
                      <a:r>
                        <a:rPr lang="en-GB" sz="1400" dirty="0">
                          <a:effectLst/>
                          <a:latin typeface="Times New Roman" panose="02020603050405020304" pitchFamily="18" charset="0"/>
                          <a:cs typeface="Times New Roman" panose="02020603050405020304" pitchFamily="18" charset="0"/>
                        </a:rPr>
                        <a:t>Less expenses and overheads:</a:t>
                      </a:r>
                    </a:p>
                    <a:p>
                      <a:pPr>
                        <a:spcAft>
                          <a:spcPts val="0"/>
                        </a:spcAft>
                      </a:pPr>
                      <a:endParaRPr lang="en-GB" sz="1400" dirty="0">
                        <a:effectLst/>
                        <a:latin typeface="Times New Roman" panose="02020603050405020304" pitchFamily="18" charset="0"/>
                        <a:cs typeface="Times New Roman" panose="02020603050405020304" pitchFamily="18" charset="0"/>
                      </a:endParaRPr>
                    </a:p>
                    <a:p>
                      <a:pPr>
                        <a:spcAft>
                          <a:spcPts val="0"/>
                        </a:spcAft>
                      </a:pPr>
                      <a:endParaRPr lang="en-GB" sz="1400" dirty="0">
                        <a:effectLst/>
                        <a:latin typeface="Times New Roman" panose="02020603050405020304" pitchFamily="18" charset="0"/>
                        <a:cs typeface="Times New Roman" panose="02020603050405020304" pitchFamily="18" charset="0"/>
                      </a:endParaRPr>
                    </a:p>
                    <a:p>
                      <a:pPr>
                        <a:spcAft>
                          <a:spcPts val="0"/>
                        </a:spcAft>
                      </a:pPr>
                      <a:endParaRPr lang="en-GB" sz="1400" dirty="0">
                        <a:effectLst/>
                        <a:latin typeface="Times New Roman" panose="02020603050405020304" pitchFamily="18" charset="0"/>
                        <a:cs typeface="Times New Roman" panose="02020603050405020304" pitchFamily="18" charset="0"/>
                      </a:endParaRPr>
                    </a:p>
                    <a:p>
                      <a:pPr>
                        <a:spcAft>
                          <a:spcPts val="0"/>
                        </a:spcAft>
                      </a:pPr>
                      <a:endParaRPr lang="en-GB" sz="1400" dirty="0">
                        <a:effectLst/>
                        <a:latin typeface="Times New Roman" panose="02020603050405020304" pitchFamily="18" charset="0"/>
                        <a:ea typeface="Times New Roman"/>
                        <a:cs typeface="Times New Roman" panose="02020603050405020304" pitchFamily="18" charset="0"/>
                      </a:endParaRPr>
                    </a:p>
                    <a:p>
                      <a:pPr>
                        <a:spcAft>
                          <a:spcPts val="0"/>
                        </a:spcAft>
                      </a:pPr>
                      <a:endParaRPr lang="en-GB" sz="1400" dirty="0">
                        <a:effectLst/>
                        <a:latin typeface="Times New Roman" panose="02020603050405020304" pitchFamily="18" charset="0"/>
                        <a:ea typeface="Times New Roman"/>
                        <a:cs typeface="Times New Roman" panose="02020603050405020304" pitchFamily="18" charset="0"/>
                      </a:endParaRP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tc rowSpan="4">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extLst>
                  <a:ext uri="{0D108BD9-81ED-4DB2-BD59-A6C34878D82A}">
                    <a16:rowId xmlns:a16="http://schemas.microsoft.com/office/drawing/2014/main" val="10004"/>
                  </a:ext>
                </a:extLst>
              </a:tr>
              <a:tr h="314445">
                <a:tc vMerge="1">
                  <a:txBody>
                    <a:bodyPr/>
                    <a:lstStyle/>
                    <a:p>
                      <a:endParaRPr lang="en-GB"/>
                    </a:p>
                  </a:txBody>
                  <a:tcPr/>
                </a:tc>
                <a:tc>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tc vMerge="1">
                  <a:txBody>
                    <a:bodyPr/>
                    <a:lstStyle/>
                    <a:p>
                      <a:endParaRPr lang="en-GB"/>
                    </a:p>
                  </a:txBody>
                  <a:tcPr/>
                </a:tc>
                <a:extLst>
                  <a:ext uri="{0D108BD9-81ED-4DB2-BD59-A6C34878D82A}">
                    <a16:rowId xmlns:a16="http://schemas.microsoft.com/office/drawing/2014/main" val="2334427119"/>
                  </a:ext>
                </a:extLst>
              </a:tr>
              <a:tr h="314445">
                <a:tc vMerge="1">
                  <a:txBody>
                    <a:bodyPr/>
                    <a:lstStyle/>
                    <a:p>
                      <a:endParaRPr lang="en-GB"/>
                    </a:p>
                  </a:txBody>
                  <a:tcPr/>
                </a:tc>
                <a:tc>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tc vMerge="1">
                  <a:txBody>
                    <a:bodyPr/>
                    <a:lstStyle/>
                    <a:p>
                      <a:endParaRPr lang="en-GB"/>
                    </a:p>
                  </a:txBody>
                  <a:tcPr/>
                </a:tc>
                <a:extLst>
                  <a:ext uri="{0D108BD9-81ED-4DB2-BD59-A6C34878D82A}">
                    <a16:rowId xmlns:a16="http://schemas.microsoft.com/office/drawing/2014/main" val="2543267988"/>
                  </a:ext>
                </a:extLst>
              </a:tr>
              <a:tr h="314445">
                <a:tc vMerge="1">
                  <a:txBody>
                    <a:bodyPr/>
                    <a:lstStyle/>
                    <a:p>
                      <a:endParaRPr lang="en-GB"/>
                    </a:p>
                  </a:txBody>
                  <a:tcPr/>
                </a:tc>
                <a:tc>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tc vMerge="1">
                  <a:txBody>
                    <a:bodyPr/>
                    <a:lstStyle/>
                    <a:p>
                      <a:endParaRPr lang="en-GB"/>
                    </a:p>
                  </a:txBody>
                  <a:tcPr/>
                </a:tc>
                <a:extLst>
                  <a:ext uri="{0D108BD9-81ED-4DB2-BD59-A6C34878D82A}">
                    <a16:rowId xmlns:a16="http://schemas.microsoft.com/office/drawing/2014/main" val="1154628650"/>
                  </a:ext>
                </a:extLst>
              </a:tr>
              <a:tr h="478350">
                <a:tc>
                  <a:txBody>
                    <a:bodyPr/>
                    <a:lstStyle/>
                    <a:p>
                      <a:pPr>
                        <a:spcAft>
                          <a:spcPts val="0"/>
                        </a:spcAft>
                      </a:pPr>
                      <a:r>
                        <a:rPr lang="en-GB" sz="1400" dirty="0">
                          <a:effectLst/>
                          <a:latin typeface="Times New Roman" panose="02020603050405020304" pitchFamily="18" charset="0"/>
                          <a:cs typeface="Times New Roman" panose="02020603050405020304" pitchFamily="18" charset="0"/>
                        </a:rPr>
                        <a:t>Net profit  </a:t>
                      </a:r>
                      <a:endParaRPr lang="en-GB" sz="1400" dirty="0">
                        <a:effectLst/>
                        <a:latin typeface="Times New Roman" panose="02020603050405020304" pitchFamily="18" charset="0"/>
                        <a:ea typeface="Times New Roman"/>
                        <a:cs typeface="Times New Roman" panose="02020603050405020304" pitchFamily="18" charset="0"/>
                      </a:endParaRP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2560905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46CEC-D9DC-4F76-A037-671828A5654C}"/>
              </a:ext>
            </a:extLst>
          </p:cNvPr>
          <p:cNvSpPr>
            <a:spLocks noGrp="1"/>
          </p:cNvSpPr>
          <p:nvPr>
            <p:ph type="title"/>
          </p:nvPr>
        </p:nvSpPr>
        <p:spPr>
          <a:xfrm>
            <a:off x="323528" y="0"/>
            <a:ext cx="8229600" cy="1143000"/>
          </a:xfrm>
        </p:spPr>
        <p:txBody>
          <a:bodyPr>
            <a:normAutofit/>
          </a:bodyPr>
          <a:lstStyle/>
          <a:p>
            <a:pPr algn="ctr"/>
            <a:r>
              <a:rPr lang="en-GB" sz="3600" dirty="0">
                <a:solidFill>
                  <a:schemeClr val="accent1">
                    <a:lumMod val="75000"/>
                  </a:schemeClr>
                </a:solidFill>
              </a:rPr>
              <a:t>Constructing the profit budget- 1</a:t>
            </a:r>
          </a:p>
        </p:txBody>
      </p:sp>
      <p:sp>
        <p:nvSpPr>
          <p:cNvPr id="3" name="Content Placeholder 2">
            <a:extLst>
              <a:ext uri="{FF2B5EF4-FFF2-40B4-BE49-F238E27FC236}">
                <a16:creationId xmlns:a16="http://schemas.microsoft.com/office/drawing/2014/main" id="{B9EB01C3-1FE3-4B09-9745-A8C874DFDBB5}"/>
              </a:ext>
            </a:extLst>
          </p:cNvPr>
          <p:cNvSpPr>
            <a:spLocks noGrp="1"/>
          </p:cNvSpPr>
          <p:nvPr>
            <p:ph idx="1"/>
          </p:nvPr>
        </p:nvSpPr>
        <p:spPr>
          <a:xfrm>
            <a:off x="323528" y="1143000"/>
            <a:ext cx="8363272" cy="4114800"/>
          </a:xfrm>
          <a:solidFill>
            <a:schemeClr val="accent1">
              <a:lumMod val="50000"/>
            </a:schemeClr>
          </a:solidFill>
        </p:spPr>
        <p:txBody>
          <a:bodyPr>
            <a:normAutofit fontScale="62500" lnSpcReduction="20000"/>
          </a:bodyPr>
          <a:lstStyle/>
          <a:p>
            <a:r>
              <a:rPr lang="en-GB" dirty="0">
                <a:solidFill>
                  <a:schemeClr val="bg1"/>
                </a:solidFill>
                <a:latin typeface="Times New Roman" panose="02020603050405020304" pitchFamily="18" charset="0"/>
                <a:cs typeface="Times New Roman" panose="02020603050405020304" pitchFamily="18" charset="0"/>
              </a:rPr>
              <a:t>Constructing the profit and loss account for our worked example -  Hereford Organisation</a:t>
            </a:r>
          </a:p>
          <a:p>
            <a:pPr marL="0" indent="0">
              <a:buNone/>
            </a:pPr>
            <a:endParaRPr lang="en-GB" dirty="0">
              <a:solidFill>
                <a:schemeClr val="bg1"/>
              </a:solidFill>
              <a:latin typeface="Times New Roman" panose="02020603050405020304" pitchFamily="18" charset="0"/>
              <a:cs typeface="Times New Roman" panose="02020603050405020304" pitchFamily="18" charset="0"/>
            </a:endParaRPr>
          </a:p>
          <a:p>
            <a:r>
              <a:rPr lang="en-GB" dirty="0">
                <a:solidFill>
                  <a:schemeClr val="bg1"/>
                </a:solidFill>
                <a:latin typeface="Times New Roman" panose="02020603050405020304" pitchFamily="18" charset="0"/>
                <a:cs typeface="Times New Roman" panose="02020603050405020304" pitchFamily="18" charset="0"/>
              </a:rPr>
              <a:t>The first thing to calculate all the relevant totals for the profit and loss budget period. These comes from the data in the question, so use the question sheet for your workings</a:t>
            </a:r>
          </a:p>
          <a:p>
            <a:pPr marL="0" indent="0">
              <a:buNone/>
            </a:pPr>
            <a:r>
              <a:rPr lang="en-GB" dirty="0">
                <a:solidFill>
                  <a:schemeClr val="bg1"/>
                </a:solidFill>
                <a:latin typeface="Times New Roman" panose="02020603050405020304" pitchFamily="18" charset="0"/>
                <a:cs typeface="Times New Roman" panose="02020603050405020304" pitchFamily="18" charset="0"/>
              </a:rPr>
              <a:t> </a:t>
            </a:r>
          </a:p>
          <a:p>
            <a:r>
              <a:rPr lang="en-GB" dirty="0">
                <a:solidFill>
                  <a:schemeClr val="bg1"/>
                </a:solidFill>
                <a:latin typeface="Times New Roman" panose="02020603050405020304" pitchFamily="18" charset="0"/>
                <a:cs typeface="Times New Roman" panose="02020603050405020304" pitchFamily="18" charset="0"/>
              </a:rPr>
              <a:t>Other income are sales revenues without identified related costs of sales</a:t>
            </a:r>
          </a:p>
          <a:p>
            <a:pPr marL="0" indent="0">
              <a:buNone/>
            </a:pPr>
            <a:r>
              <a:rPr lang="en-GB" dirty="0">
                <a:solidFill>
                  <a:schemeClr val="bg1"/>
                </a:solidFill>
                <a:latin typeface="Times New Roman" panose="02020603050405020304" pitchFamily="18" charset="0"/>
                <a:cs typeface="Times New Roman" panose="02020603050405020304" pitchFamily="18" charset="0"/>
              </a:rPr>
              <a:t>   </a:t>
            </a:r>
          </a:p>
          <a:p>
            <a:r>
              <a:rPr lang="en-GB" dirty="0">
                <a:solidFill>
                  <a:schemeClr val="bg1"/>
                </a:solidFill>
                <a:latin typeface="Times New Roman" panose="02020603050405020304" pitchFamily="18" charset="0"/>
                <a:cs typeface="Times New Roman" panose="02020603050405020304" pitchFamily="18" charset="0"/>
              </a:rPr>
              <a:t>The next step is to calculate the cost of sales figures, which are also given in the question – purchases from the now totalled estimated payments, and opening and closing stock from the notes. Always remember to read </a:t>
            </a:r>
            <a:r>
              <a:rPr lang="en-GB" i="1" dirty="0">
                <a:solidFill>
                  <a:schemeClr val="bg1"/>
                </a:solidFill>
                <a:latin typeface="Times New Roman" panose="02020603050405020304" pitchFamily="18" charset="0"/>
                <a:cs typeface="Times New Roman" panose="02020603050405020304" pitchFamily="18" charset="0"/>
              </a:rPr>
              <a:t>all </a:t>
            </a:r>
            <a:r>
              <a:rPr lang="en-GB" dirty="0">
                <a:solidFill>
                  <a:schemeClr val="bg1"/>
                </a:solidFill>
                <a:latin typeface="Times New Roman" panose="02020603050405020304" pitchFamily="18" charset="0"/>
                <a:cs typeface="Times New Roman" panose="02020603050405020304" pitchFamily="18" charset="0"/>
              </a:rPr>
              <a:t>the information in the notes</a:t>
            </a:r>
            <a:r>
              <a:rPr lang="en-GB" dirty="0">
                <a:solidFill>
                  <a:schemeClr val="bg1"/>
                </a:solidFill>
              </a:rPr>
              <a:t>!</a:t>
            </a:r>
          </a:p>
          <a:p>
            <a:endParaRPr lang="en-GB" dirty="0"/>
          </a:p>
        </p:txBody>
      </p:sp>
      <p:sp>
        <p:nvSpPr>
          <p:cNvPr id="4" name="Slide Number Placeholder 3">
            <a:extLst>
              <a:ext uri="{FF2B5EF4-FFF2-40B4-BE49-F238E27FC236}">
                <a16:creationId xmlns:a16="http://schemas.microsoft.com/office/drawing/2014/main" id="{8C2EAEAB-CE9A-4FBB-B335-F6AB80661071}"/>
              </a:ext>
            </a:extLst>
          </p:cNvPr>
          <p:cNvSpPr>
            <a:spLocks noGrp="1"/>
          </p:cNvSpPr>
          <p:nvPr>
            <p:ph type="sldNum" sz="quarter" idx="12"/>
          </p:nvPr>
        </p:nvSpPr>
        <p:spPr/>
        <p:txBody>
          <a:bodyPr/>
          <a:lstStyle/>
          <a:p>
            <a:fld id="{D57F1E4F-1CFF-5643-939E-217C01CDF565}" type="slidenum">
              <a:rPr lang="en-US" smtClean="0"/>
              <a:pPr/>
              <a:t>19</a:t>
            </a:fld>
            <a:endParaRPr lang="en-US" dirty="0"/>
          </a:p>
        </p:txBody>
      </p:sp>
    </p:spTree>
    <p:extLst>
      <p:ext uri="{BB962C8B-B14F-4D97-AF65-F5344CB8AC3E}">
        <p14:creationId xmlns:p14="http://schemas.microsoft.com/office/powerpoint/2010/main" val="669678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grpId="0" nodeType="clickEffect">
                                  <p:stCondLst>
                                    <p:cond delay="0"/>
                                  </p:stCondLst>
                                  <p:childTnLst>
                                    <p:set>
                                      <p:cBhvr>
                                        <p:cTn id="10" dur="1" fill="hold">
                                          <p:stCondLst>
                                            <p:cond delay="0"/>
                                          </p:stCondLst>
                                        </p:cTn>
                                        <p:tgtEl>
                                          <p:spTgt spid="3">
                                            <p:bg/>
                                          </p:spTgt>
                                        </p:tgtEl>
                                        <p:attrNameLst>
                                          <p:attrName>style.visibility</p:attrName>
                                        </p:attrNameLst>
                                      </p:cBhvr>
                                      <p:to>
                                        <p:strVal val="visible"/>
                                      </p:to>
                                    </p:set>
                                    <p:animEffect transition="in" filter="circle(in)">
                                      <p:cBhvr>
                                        <p:cTn id="11" dur="2000"/>
                                        <p:tgtEl>
                                          <p:spTgt spid="3">
                                            <p:bg/>
                                          </p:spTgt>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circle(in)">
                                      <p:cBhvr>
                                        <p:cTn id="16" dur="20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6" presetClass="entr" presetSubtype="16"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circle(in)">
                                      <p:cBhvr>
                                        <p:cTn id="21" dur="20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6" presetClass="entr" presetSubtype="16" fill="hold" grpId="0"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circle(in)">
                                      <p:cBhvr>
                                        <p:cTn id="26" dur="20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6" presetClass="entr" presetSubtype="16"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circle(in)">
                                      <p:cBhvr>
                                        <p:cTn id="31" dur="2000"/>
                                        <p:tgtEl>
                                          <p:spTgt spid="3">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6" presetClass="entr" presetSubtype="16" fill="hold" grpId="0"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circle(in)">
                                      <p:cBhvr>
                                        <p:cTn id="36" dur="2000"/>
                                        <p:tgtEl>
                                          <p:spTgt spid="3">
                                            <p:txEl>
                                              <p:pRg st="5" end="5"/>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6" presetClass="entr" presetSubtype="16" fill="hold" grpId="0" nodeType="click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Effect transition="in" filter="circle(in)">
                                      <p:cBhvr>
                                        <p:cTn id="41"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84677-5FEF-465F-96B6-D3F5D798717D}"/>
              </a:ext>
            </a:extLst>
          </p:cNvPr>
          <p:cNvSpPr>
            <a:spLocks noGrp="1"/>
          </p:cNvSpPr>
          <p:nvPr>
            <p:ph type="title"/>
          </p:nvPr>
        </p:nvSpPr>
        <p:spPr>
          <a:xfrm>
            <a:off x="458962" y="53381"/>
            <a:ext cx="8229600" cy="1143000"/>
          </a:xfrm>
        </p:spPr>
        <p:txBody>
          <a:bodyPr>
            <a:normAutofit/>
          </a:bodyPr>
          <a:lstStyle/>
          <a:p>
            <a:pPr algn="ctr"/>
            <a:r>
              <a:rPr lang="en-GB" sz="3600" dirty="0">
                <a:solidFill>
                  <a:schemeClr val="accent1">
                    <a:lumMod val="75000"/>
                  </a:schemeClr>
                </a:solidFill>
              </a:rPr>
              <a:t>Constructing the profit budget- 2</a:t>
            </a:r>
          </a:p>
        </p:txBody>
      </p:sp>
      <p:sp>
        <p:nvSpPr>
          <p:cNvPr id="3" name="Content Placeholder 2">
            <a:extLst>
              <a:ext uri="{FF2B5EF4-FFF2-40B4-BE49-F238E27FC236}">
                <a16:creationId xmlns:a16="http://schemas.microsoft.com/office/drawing/2014/main" id="{A5D7F327-A7D8-40A7-BA77-B954709AC1B1}"/>
              </a:ext>
            </a:extLst>
          </p:cNvPr>
          <p:cNvSpPr>
            <a:spLocks noGrp="1"/>
          </p:cNvSpPr>
          <p:nvPr>
            <p:ph idx="1"/>
          </p:nvPr>
        </p:nvSpPr>
        <p:spPr>
          <a:xfrm>
            <a:off x="457200" y="1124744"/>
            <a:ext cx="8229600" cy="4176465"/>
          </a:xfrm>
          <a:solidFill>
            <a:schemeClr val="accent1">
              <a:lumMod val="50000"/>
            </a:schemeClr>
          </a:solidFill>
        </p:spPr>
        <p:txBody>
          <a:bodyPr>
            <a:normAutofit fontScale="77500" lnSpcReduction="20000"/>
          </a:bodyPr>
          <a:lstStyle/>
          <a:p>
            <a:r>
              <a:rPr lang="en-GB" sz="2800" dirty="0">
                <a:solidFill>
                  <a:schemeClr val="bg1"/>
                </a:solidFill>
                <a:latin typeface="Times New Roman" panose="02020603050405020304" pitchFamily="18" charset="0"/>
                <a:cs typeface="Times New Roman" panose="02020603050405020304" pitchFamily="18" charset="0"/>
              </a:rPr>
              <a:t>You are now in a position to calculate the gross profit</a:t>
            </a:r>
          </a:p>
          <a:p>
            <a:pPr marL="0" indent="0">
              <a:buNone/>
            </a:pPr>
            <a:endParaRPr lang="en-GB" sz="2800" dirty="0">
              <a:solidFill>
                <a:schemeClr val="bg1"/>
              </a:solidFill>
              <a:latin typeface="Times New Roman" panose="02020603050405020304" pitchFamily="18" charset="0"/>
              <a:cs typeface="Times New Roman" panose="02020603050405020304" pitchFamily="18" charset="0"/>
            </a:endParaRPr>
          </a:p>
          <a:p>
            <a:r>
              <a:rPr lang="en-GB" sz="2800" dirty="0">
                <a:solidFill>
                  <a:schemeClr val="bg1"/>
                </a:solidFill>
                <a:latin typeface="Times New Roman" panose="02020603050405020304" pitchFamily="18" charset="0"/>
                <a:cs typeface="Times New Roman" panose="02020603050405020304" pitchFamily="18" charset="0"/>
              </a:rPr>
              <a:t>Start with opening stock, add purchases, and subtract closing stock, making sure to follow the accounting layout protocols</a:t>
            </a:r>
          </a:p>
          <a:p>
            <a:pPr marL="0" indent="0">
              <a:buNone/>
            </a:pPr>
            <a:endParaRPr lang="en-GB" sz="2800" dirty="0">
              <a:solidFill>
                <a:schemeClr val="bg1"/>
              </a:solidFill>
              <a:latin typeface="Times New Roman" panose="02020603050405020304" pitchFamily="18" charset="0"/>
              <a:cs typeface="Times New Roman" panose="02020603050405020304" pitchFamily="18" charset="0"/>
            </a:endParaRPr>
          </a:p>
          <a:p>
            <a:r>
              <a:rPr lang="en-GB" sz="2800" dirty="0">
                <a:solidFill>
                  <a:schemeClr val="bg1"/>
                </a:solidFill>
                <a:latin typeface="Times New Roman" panose="02020603050405020304" pitchFamily="18" charset="0"/>
                <a:cs typeface="Times New Roman" panose="02020603050405020304" pitchFamily="18" charset="0"/>
              </a:rPr>
              <a:t>Now enter the other income items, and total</a:t>
            </a:r>
          </a:p>
          <a:p>
            <a:pPr marL="0" indent="0">
              <a:buNone/>
            </a:pPr>
            <a:endParaRPr lang="en-GB" sz="2800" dirty="0">
              <a:solidFill>
                <a:schemeClr val="bg1"/>
              </a:solidFill>
              <a:latin typeface="Times New Roman" panose="02020603050405020304" pitchFamily="18" charset="0"/>
              <a:cs typeface="Times New Roman" panose="02020603050405020304" pitchFamily="18" charset="0"/>
            </a:endParaRPr>
          </a:p>
          <a:p>
            <a:r>
              <a:rPr lang="en-GB" sz="2800" dirty="0">
                <a:solidFill>
                  <a:schemeClr val="bg1"/>
                </a:solidFill>
                <a:latin typeface="Times New Roman" panose="02020603050405020304" pitchFamily="18" charset="0"/>
                <a:cs typeface="Times New Roman" panose="02020603050405020304" pitchFamily="18" charset="0"/>
              </a:rPr>
              <a:t>Next comes the expenses for the period which include both a total for overheads and a labour expense</a:t>
            </a:r>
          </a:p>
          <a:p>
            <a:pPr marL="0" indent="0">
              <a:buNone/>
            </a:pPr>
            <a:endParaRPr lang="en-GB" sz="2800" dirty="0">
              <a:solidFill>
                <a:schemeClr val="bg1"/>
              </a:solidFill>
              <a:latin typeface="Times New Roman" panose="02020603050405020304" pitchFamily="18" charset="0"/>
              <a:cs typeface="Times New Roman" panose="02020603050405020304" pitchFamily="18" charset="0"/>
            </a:endParaRPr>
          </a:p>
          <a:p>
            <a:r>
              <a:rPr lang="en-GB" sz="2800" dirty="0">
                <a:solidFill>
                  <a:schemeClr val="bg1"/>
                </a:solidFill>
                <a:latin typeface="Times New Roman" panose="02020603050405020304" pitchFamily="18" charset="0"/>
                <a:cs typeface="Times New Roman" panose="02020603050405020304" pitchFamily="18" charset="0"/>
              </a:rPr>
              <a:t>Total these, again remembering again accounting layout protocols, and subtract their total from the total income figure (gross profit plus other income) to give net profit</a:t>
            </a:r>
          </a:p>
          <a:p>
            <a:endParaRPr lang="en-GB" dirty="0"/>
          </a:p>
        </p:txBody>
      </p:sp>
      <p:sp>
        <p:nvSpPr>
          <p:cNvPr id="4" name="Slide Number Placeholder 3">
            <a:extLst>
              <a:ext uri="{FF2B5EF4-FFF2-40B4-BE49-F238E27FC236}">
                <a16:creationId xmlns:a16="http://schemas.microsoft.com/office/drawing/2014/main" id="{D8C5E72E-570D-4210-9E60-4429A7D81F76}"/>
              </a:ext>
            </a:extLst>
          </p:cNvPr>
          <p:cNvSpPr>
            <a:spLocks noGrp="1"/>
          </p:cNvSpPr>
          <p:nvPr>
            <p:ph type="sldNum" sz="quarter" idx="12"/>
          </p:nvPr>
        </p:nvSpPr>
        <p:spPr/>
        <p:txBody>
          <a:bodyPr/>
          <a:lstStyle/>
          <a:p>
            <a:fld id="{D57F1E4F-1CFF-5643-939E-217C01CDF565}" type="slidenum">
              <a:rPr lang="en-US" smtClean="0"/>
              <a:pPr/>
              <a:t>20</a:t>
            </a:fld>
            <a:endParaRPr lang="en-US" dirty="0"/>
          </a:p>
        </p:txBody>
      </p:sp>
    </p:spTree>
    <p:extLst>
      <p:ext uri="{BB962C8B-B14F-4D97-AF65-F5344CB8AC3E}">
        <p14:creationId xmlns:p14="http://schemas.microsoft.com/office/powerpoint/2010/main" val="4086405675"/>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grpId="0" nodeType="clickEffect">
                                  <p:stCondLst>
                                    <p:cond delay="0"/>
                                  </p:stCondLst>
                                  <p:childTnLst>
                                    <p:set>
                                      <p:cBhvr>
                                        <p:cTn id="10" dur="1" fill="hold">
                                          <p:stCondLst>
                                            <p:cond delay="0"/>
                                          </p:stCondLst>
                                        </p:cTn>
                                        <p:tgtEl>
                                          <p:spTgt spid="3">
                                            <p:bg/>
                                          </p:spTgt>
                                        </p:tgtEl>
                                        <p:attrNameLst>
                                          <p:attrName>style.visibility</p:attrName>
                                        </p:attrNameLst>
                                      </p:cBhvr>
                                      <p:to>
                                        <p:strVal val="visible"/>
                                      </p:to>
                                    </p:set>
                                    <p:animEffect transition="in" filter="circle(in)">
                                      <p:cBhvr>
                                        <p:cTn id="11" dur="2000"/>
                                        <p:tgtEl>
                                          <p:spTgt spid="3">
                                            <p:bg/>
                                          </p:spTgt>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circle(in)">
                                      <p:cBhvr>
                                        <p:cTn id="16" dur="20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6" presetClass="entr" presetSubtype="16"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circle(in)">
                                      <p:cBhvr>
                                        <p:cTn id="21" dur="20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6" presetClass="entr" presetSubtype="16" fill="hold" grpId="0" nodeType="click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circle(in)">
                                      <p:cBhvr>
                                        <p:cTn id="26" dur="2000"/>
                                        <p:tgtEl>
                                          <p:spTgt spid="3">
                                            <p:txEl>
                                              <p:pRg st="4" end="4"/>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6" presetClass="entr" presetSubtype="16"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circle(in)">
                                      <p:cBhvr>
                                        <p:cTn id="31" dur="2000"/>
                                        <p:tgtEl>
                                          <p:spTgt spid="3">
                                            <p:txEl>
                                              <p:pRg st="6" end="6"/>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6" presetClass="entr" presetSubtype="16" fill="hold" grpId="0" nodeType="clickEffect">
                                  <p:stCondLst>
                                    <p:cond delay="0"/>
                                  </p:stCondLst>
                                  <p:childTnLst>
                                    <p:set>
                                      <p:cBhvr>
                                        <p:cTn id="35" dur="1" fill="hold">
                                          <p:stCondLst>
                                            <p:cond delay="0"/>
                                          </p:stCondLst>
                                        </p:cTn>
                                        <p:tgtEl>
                                          <p:spTgt spid="3">
                                            <p:txEl>
                                              <p:pRg st="8" end="8"/>
                                            </p:txEl>
                                          </p:spTgt>
                                        </p:tgtEl>
                                        <p:attrNameLst>
                                          <p:attrName>style.visibility</p:attrName>
                                        </p:attrNameLst>
                                      </p:cBhvr>
                                      <p:to>
                                        <p:strVal val="visible"/>
                                      </p:to>
                                    </p:set>
                                    <p:animEffect transition="in" filter="circle(in)">
                                      <p:cBhvr>
                                        <p:cTn id="36" dur="20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6CA9935-C934-4DC8-B7A7-6F294C606AA0}"/>
              </a:ext>
            </a:extLst>
          </p:cNvPr>
          <p:cNvSpPr>
            <a:spLocks noGrp="1"/>
          </p:cNvSpPr>
          <p:nvPr>
            <p:ph type="sldNum" sz="quarter" idx="12"/>
          </p:nvPr>
        </p:nvSpPr>
        <p:spPr/>
        <p:txBody>
          <a:bodyPr/>
          <a:lstStyle/>
          <a:p>
            <a:fld id="{D57F1E4F-1CFF-5643-939E-217C01CDF565}" type="slidenum">
              <a:rPr lang="en-US" smtClean="0"/>
              <a:pPr/>
              <a:t>21</a:t>
            </a:fld>
            <a:endParaRPr lang="en-US" dirty="0"/>
          </a:p>
        </p:txBody>
      </p:sp>
      <p:graphicFrame>
        <p:nvGraphicFramePr>
          <p:cNvPr id="8" name="Table 7">
            <a:extLst>
              <a:ext uri="{FF2B5EF4-FFF2-40B4-BE49-F238E27FC236}">
                <a16:creationId xmlns:a16="http://schemas.microsoft.com/office/drawing/2014/main" id="{6BEE11FE-4213-4442-84FF-A070506285ED}"/>
              </a:ext>
            </a:extLst>
          </p:cNvPr>
          <p:cNvGraphicFramePr>
            <a:graphicFrameLocks noGrp="1"/>
          </p:cNvGraphicFramePr>
          <p:nvPr/>
        </p:nvGraphicFramePr>
        <p:xfrm>
          <a:off x="179512" y="2902849"/>
          <a:ext cx="5004246" cy="2673925"/>
        </p:xfrm>
        <a:graphic>
          <a:graphicData uri="http://schemas.openxmlformats.org/drawingml/2006/table">
            <a:tbl>
              <a:tblPr>
                <a:tableStyleId>{5C22544A-7EE6-4342-B048-85BDC9FD1C3A}</a:tableStyleId>
              </a:tblPr>
              <a:tblGrid>
                <a:gridCol w="1501374">
                  <a:extLst>
                    <a:ext uri="{9D8B030D-6E8A-4147-A177-3AD203B41FA5}">
                      <a16:colId xmlns:a16="http://schemas.microsoft.com/office/drawing/2014/main" val="20000"/>
                    </a:ext>
                  </a:extLst>
                </a:gridCol>
                <a:gridCol w="911669">
                  <a:extLst>
                    <a:ext uri="{9D8B030D-6E8A-4147-A177-3AD203B41FA5}">
                      <a16:colId xmlns:a16="http://schemas.microsoft.com/office/drawing/2014/main" val="20001"/>
                    </a:ext>
                  </a:extLst>
                </a:gridCol>
                <a:gridCol w="1340140">
                  <a:extLst>
                    <a:ext uri="{9D8B030D-6E8A-4147-A177-3AD203B41FA5}">
                      <a16:colId xmlns:a16="http://schemas.microsoft.com/office/drawing/2014/main" val="20002"/>
                    </a:ext>
                  </a:extLst>
                </a:gridCol>
                <a:gridCol w="1251063">
                  <a:extLst>
                    <a:ext uri="{9D8B030D-6E8A-4147-A177-3AD203B41FA5}">
                      <a16:colId xmlns:a16="http://schemas.microsoft.com/office/drawing/2014/main" val="20003"/>
                    </a:ext>
                  </a:extLst>
                </a:gridCol>
              </a:tblGrid>
              <a:tr h="360040">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Estimated Sales</a:t>
                      </a:r>
                      <a:endParaRPr lang="en-GB" sz="12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Ticket Sales</a:t>
                      </a:r>
                      <a:endParaRPr lang="en-GB" sz="12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Food &amp; Beverage Sales</a:t>
                      </a:r>
                      <a:endParaRPr lang="en-GB" sz="12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Sundry Sales</a:t>
                      </a:r>
                    </a:p>
                    <a:p>
                      <a:pPr algn="ctr">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 </a:t>
                      </a:r>
                      <a:endParaRPr lang="en-GB" sz="12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10000"/>
                  </a:ext>
                </a:extLst>
              </a:tr>
              <a:tr h="251527">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 </a:t>
                      </a:r>
                      <a:endParaRPr lang="en-GB" sz="12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a:t>
                      </a:r>
                      <a:endParaRPr lang="en-GB" sz="12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a:t>
                      </a:r>
                      <a:endParaRPr lang="en-GB" sz="12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a:t>
                      </a:r>
                      <a:endParaRPr lang="en-GB" sz="12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10001"/>
                  </a:ext>
                </a:extLst>
              </a:tr>
              <a:tr h="289641">
                <a:tc>
                  <a:txBody>
                    <a:bodyPr/>
                    <a:lstStyle/>
                    <a:p>
                      <a:pPr algn="just">
                        <a:lnSpc>
                          <a:spcPct val="115000"/>
                        </a:lnSpc>
                        <a:spcAft>
                          <a:spcPts val="0"/>
                        </a:spcAft>
                      </a:pPr>
                      <a:r>
                        <a:rPr lang="en-GB" sz="1200" b="1" dirty="0">
                          <a:solidFill>
                            <a:schemeClr val="bg1">
                              <a:lumMod val="50000"/>
                            </a:schemeClr>
                          </a:solidFill>
                          <a:effectLst/>
                          <a:latin typeface="Times New Roman" panose="02020603050405020304" pitchFamily="18" charset="0"/>
                          <a:cs typeface="Times New Roman" panose="02020603050405020304" pitchFamily="18" charset="0"/>
                        </a:rPr>
                        <a:t>September</a:t>
                      </a:r>
                      <a:endParaRPr lang="en-GB" sz="1200" b="1" dirty="0">
                        <a:solidFill>
                          <a:schemeClr val="bg1">
                            <a:lumMod val="50000"/>
                          </a:schemeClr>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lumMod val="50000"/>
                            </a:schemeClr>
                          </a:solidFill>
                          <a:effectLst/>
                          <a:latin typeface="Times New Roman" panose="02020603050405020304" pitchFamily="18" charset="0"/>
                          <a:cs typeface="Times New Roman" panose="02020603050405020304" pitchFamily="18" charset="0"/>
                        </a:rPr>
                        <a:t>4,000</a:t>
                      </a:r>
                      <a:endParaRPr lang="en-GB" sz="1200" b="1" dirty="0">
                        <a:solidFill>
                          <a:schemeClr val="bg1">
                            <a:lumMod val="50000"/>
                          </a:schemeClr>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lumMod val="50000"/>
                            </a:schemeClr>
                          </a:solidFill>
                          <a:effectLst/>
                          <a:latin typeface="Times New Roman" panose="02020603050405020304" pitchFamily="18" charset="0"/>
                          <a:cs typeface="Times New Roman" panose="02020603050405020304" pitchFamily="18" charset="0"/>
                        </a:rPr>
                        <a:t>2,950</a:t>
                      </a:r>
                      <a:endParaRPr lang="en-GB" sz="1200" b="1" dirty="0">
                        <a:solidFill>
                          <a:schemeClr val="bg1">
                            <a:lumMod val="50000"/>
                          </a:schemeClr>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lumMod val="50000"/>
                            </a:schemeClr>
                          </a:solidFill>
                          <a:effectLst/>
                          <a:latin typeface="Times New Roman" panose="02020603050405020304" pitchFamily="18" charset="0"/>
                          <a:cs typeface="Times New Roman" panose="02020603050405020304" pitchFamily="18" charset="0"/>
                        </a:rPr>
                        <a:t>  80</a:t>
                      </a:r>
                    </a:p>
                    <a:p>
                      <a:pPr algn="ctr">
                        <a:lnSpc>
                          <a:spcPct val="115000"/>
                        </a:lnSpc>
                        <a:spcAft>
                          <a:spcPts val="0"/>
                        </a:spcAft>
                      </a:pPr>
                      <a:r>
                        <a:rPr lang="en-GB" sz="1200" b="1" dirty="0">
                          <a:solidFill>
                            <a:schemeClr val="bg1">
                              <a:lumMod val="50000"/>
                            </a:schemeClr>
                          </a:solidFill>
                          <a:effectLst/>
                          <a:latin typeface="Times New Roman" panose="02020603050405020304" pitchFamily="18" charset="0"/>
                          <a:cs typeface="Times New Roman" panose="02020603050405020304" pitchFamily="18" charset="0"/>
                        </a:rPr>
                        <a:t> </a:t>
                      </a:r>
                      <a:endParaRPr lang="en-GB" sz="1200" b="1" dirty="0">
                        <a:solidFill>
                          <a:schemeClr val="bg1">
                            <a:lumMod val="50000"/>
                          </a:schemeClr>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10002"/>
                  </a:ext>
                </a:extLst>
              </a:tr>
              <a:tr h="139515">
                <a:tc>
                  <a:txBody>
                    <a:bodyPr/>
                    <a:lstStyle/>
                    <a:p>
                      <a:pPr algn="just">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October</a:t>
                      </a:r>
                      <a:endParaRPr lang="en-GB" sz="12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ea typeface="Times New Roman"/>
                          <a:cs typeface="Times New Roman" panose="02020603050405020304" pitchFamily="18" charset="0"/>
                        </a:rPr>
                        <a:t>4,400</a:t>
                      </a: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3,200</a:t>
                      </a:r>
                      <a:endParaRPr lang="en-GB" sz="12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130</a:t>
                      </a:r>
                    </a:p>
                    <a:p>
                      <a:pPr algn="ctr">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 </a:t>
                      </a:r>
                      <a:endParaRPr lang="en-GB" sz="12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10003"/>
                  </a:ext>
                </a:extLst>
              </a:tr>
              <a:tr h="374264">
                <a:tc>
                  <a:txBody>
                    <a:bodyPr/>
                    <a:lstStyle/>
                    <a:p>
                      <a:pPr algn="just">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November</a:t>
                      </a:r>
                      <a:endParaRPr lang="en-GB" sz="12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4,600</a:t>
                      </a:r>
                      <a:endParaRPr lang="en-GB" sz="12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3,400</a:t>
                      </a:r>
                      <a:endParaRPr lang="en-GB" sz="12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160</a:t>
                      </a:r>
                    </a:p>
                    <a:p>
                      <a:pPr algn="ctr">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 </a:t>
                      </a:r>
                      <a:endParaRPr lang="en-GB" sz="12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10004"/>
                  </a:ext>
                </a:extLst>
              </a:tr>
              <a:tr h="235359">
                <a:tc>
                  <a:txBody>
                    <a:bodyPr/>
                    <a:lstStyle/>
                    <a:p>
                      <a:pPr algn="just">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December</a:t>
                      </a:r>
                      <a:endParaRPr lang="en-GB" sz="12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u="sng" dirty="0">
                          <a:solidFill>
                            <a:schemeClr val="bg1"/>
                          </a:solidFill>
                          <a:effectLst/>
                          <a:latin typeface="Times New Roman" panose="02020603050405020304" pitchFamily="18" charset="0"/>
                          <a:cs typeface="Times New Roman" panose="02020603050405020304" pitchFamily="18" charset="0"/>
                        </a:rPr>
                        <a:t>4,500</a:t>
                      </a:r>
                      <a:endParaRPr lang="en-GB" sz="1200" b="1" u="sng"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u="sng" dirty="0">
                          <a:solidFill>
                            <a:schemeClr val="bg1"/>
                          </a:solidFill>
                          <a:effectLst/>
                          <a:latin typeface="Times New Roman" panose="02020603050405020304" pitchFamily="18" charset="0"/>
                          <a:cs typeface="Times New Roman" panose="02020603050405020304" pitchFamily="18" charset="0"/>
                        </a:rPr>
                        <a:t>3,150</a:t>
                      </a:r>
                      <a:endParaRPr lang="en-GB" sz="1200" b="1" u="sng"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u="sng" dirty="0">
                          <a:solidFill>
                            <a:schemeClr val="bg1"/>
                          </a:solidFill>
                          <a:effectLst/>
                          <a:latin typeface="Times New Roman" panose="02020603050405020304" pitchFamily="18" charset="0"/>
                          <a:cs typeface="Times New Roman" panose="02020603050405020304" pitchFamily="18" charset="0"/>
                        </a:rPr>
                        <a:t>180</a:t>
                      </a:r>
                    </a:p>
                    <a:p>
                      <a:pPr algn="ctr">
                        <a:lnSpc>
                          <a:spcPct val="115000"/>
                        </a:lnSpc>
                        <a:spcAft>
                          <a:spcPts val="0"/>
                        </a:spcAft>
                      </a:pPr>
                      <a:endParaRPr lang="en-GB" sz="1200" b="1" u="sng"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10005"/>
                  </a:ext>
                </a:extLst>
              </a:tr>
              <a:tr h="272920">
                <a:tc>
                  <a:txBody>
                    <a:bodyPr/>
                    <a:lstStyle/>
                    <a:p>
                      <a:pPr algn="just">
                        <a:lnSpc>
                          <a:spcPct val="115000"/>
                        </a:lnSpc>
                        <a:spcAft>
                          <a:spcPts val="0"/>
                        </a:spcAft>
                      </a:pPr>
                      <a:r>
                        <a:rPr lang="en-GB" sz="1200" b="1" dirty="0">
                          <a:solidFill>
                            <a:schemeClr val="bg1"/>
                          </a:solidFill>
                          <a:effectLst/>
                          <a:latin typeface="Times New Roman" panose="02020603050405020304" pitchFamily="18" charset="0"/>
                          <a:ea typeface="Times New Roman"/>
                          <a:cs typeface="Times New Roman" panose="02020603050405020304" pitchFamily="18" charset="0"/>
                        </a:rPr>
                        <a:t>Totals</a:t>
                      </a:r>
                    </a:p>
                    <a:p>
                      <a:pPr algn="just">
                        <a:lnSpc>
                          <a:spcPct val="115000"/>
                        </a:lnSpc>
                        <a:spcAft>
                          <a:spcPts val="0"/>
                        </a:spcAft>
                      </a:pPr>
                      <a:endParaRPr lang="en-GB" sz="12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ea typeface="Times New Roman"/>
                          <a:cs typeface="Times New Roman" panose="02020603050405020304" pitchFamily="18" charset="0"/>
                        </a:rPr>
                        <a:t>13,500</a:t>
                      </a: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ea typeface="Times New Roman"/>
                          <a:cs typeface="Times New Roman" panose="02020603050405020304" pitchFamily="18" charset="0"/>
                        </a:rPr>
                        <a:t>9,750</a:t>
                      </a: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ea typeface="Times New Roman"/>
                          <a:cs typeface="Times New Roman" panose="02020603050405020304" pitchFamily="18" charset="0"/>
                        </a:rPr>
                        <a:t>470</a:t>
                      </a:r>
                    </a:p>
                  </a:txBody>
                  <a:tcPr marL="51435" marR="51435" marT="0" marB="0">
                    <a:solidFill>
                      <a:schemeClr val="accent1">
                        <a:lumMod val="50000"/>
                      </a:schemeClr>
                    </a:solidFill>
                  </a:tcPr>
                </a:tc>
                <a:extLst>
                  <a:ext uri="{0D108BD9-81ED-4DB2-BD59-A6C34878D82A}">
                    <a16:rowId xmlns:a16="http://schemas.microsoft.com/office/drawing/2014/main" val="1167645612"/>
                  </a:ext>
                </a:extLst>
              </a:tr>
            </a:tbl>
          </a:graphicData>
        </a:graphic>
      </p:graphicFrame>
      <p:graphicFrame>
        <p:nvGraphicFramePr>
          <p:cNvPr id="9" name="Table 8">
            <a:extLst>
              <a:ext uri="{FF2B5EF4-FFF2-40B4-BE49-F238E27FC236}">
                <a16:creationId xmlns:a16="http://schemas.microsoft.com/office/drawing/2014/main" id="{EC0CC520-0101-4C2C-89D6-30281FEA24C1}"/>
              </a:ext>
            </a:extLst>
          </p:cNvPr>
          <p:cNvGraphicFramePr>
            <a:graphicFrameLocks noGrp="1"/>
          </p:cNvGraphicFramePr>
          <p:nvPr/>
        </p:nvGraphicFramePr>
        <p:xfrm>
          <a:off x="179512" y="182407"/>
          <a:ext cx="5004246" cy="2574360"/>
        </p:xfrm>
        <a:graphic>
          <a:graphicData uri="http://schemas.openxmlformats.org/drawingml/2006/table">
            <a:tbl>
              <a:tblPr>
                <a:tableStyleId>{5C22544A-7EE6-4342-B048-85BDC9FD1C3A}</a:tableStyleId>
              </a:tblPr>
              <a:tblGrid>
                <a:gridCol w="203087">
                  <a:extLst>
                    <a:ext uri="{9D8B030D-6E8A-4147-A177-3AD203B41FA5}">
                      <a16:colId xmlns:a16="http://schemas.microsoft.com/office/drawing/2014/main" val="20000"/>
                    </a:ext>
                  </a:extLst>
                </a:gridCol>
                <a:gridCol w="4801159">
                  <a:extLst>
                    <a:ext uri="{9D8B030D-6E8A-4147-A177-3AD203B41FA5}">
                      <a16:colId xmlns:a16="http://schemas.microsoft.com/office/drawing/2014/main" val="20001"/>
                    </a:ext>
                  </a:extLst>
                </a:gridCol>
              </a:tblGrid>
              <a:tr h="359150">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1</a:t>
                      </a:r>
                    </a:p>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 </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Ticket sales are made on a credit basis. The Hereford Organisation allow one month’s credit to customers</a:t>
                      </a:r>
                    </a:p>
                  </a:txBody>
                  <a:tcPr marL="68580" marR="68580" marT="0" marB="0"/>
                </a:tc>
                <a:extLst>
                  <a:ext uri="{0D108BD9-81ED-4DB2-BD59-A6C34878D82A}">
                    <a16:rowId xmlns:a16="http://schemas.microsoft.com/office/drawing/2014/main" val="10000"/>
                  </a:ext>
                </a:extLst>
              </a:tr>
              <a:tr h="171944">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2</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All food and beverage and sundry sales are on a cash basis.</a:t>
                      </a:r>
                    </a:p>
                  </a:txBody>
                  <a:tcPr marL="68580" marR="68580" marT="0" marB="0"/>
                </a:tc>
                <a:extLst>
                  <a:ext uri="{0D108BD9-81ED-4DB2-BD59-A6C34878D82A}">
                    <a16:rowId xmlns:a16="http://schemas.microsoft.com/office/drawing/2014/main" val="10001"/>
                  </a:ext>
                </a:extLst>
              </a:tr>
              <a:tr h="299518">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3</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Payments for food and beverage purchases are made one month after the month of purchase.</a:t>
                      </a:r>
                    </a:p>
                  </a:txBody>
                  <a:tcPr marL="68580" marR="68580" marT="0" marB="0"/>
                </a:tc>
                <a:extLst>
                  <a:ext uri="{0D108BD9-81ED-4DB2-BD59-A6C34878D82A}">
                    <a16:rowId xmlns:a16="http://schemas.microsoft.com/office/drawing/2014/main" val="10002"/>
                  </a:ext>
                </a:extLst>
              </a:tr>
              <a:tr h="171944">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4</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Overheads are paid one month after they are incurred</a:t>
                      </a:r>
                      <a:endParaRPr lang="en-GB" sz="1000" b="1" dirty="0">
                        <a:effectLst/>
                        <a:latin typeface="Times New Roman" panose="02020603050405020304" pitchFamily="18" charset="0"/>
                        <a:ea typeface="Times New Roman"/>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171944">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5</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Labour costs are paid in the month to which they refer.</a:t>
                      </a:r>
                    </a:p>
                  </a:txBody>
                  <a:tcPr marL="68580" marR="68580" marT="0" marB="0"/>
                </a:tc>
                <a:extLst>
                  <a:ext uri="{0D108BD9-81ED-4DB2-BD59-A6C34878D82A}">
                    <a16:rowId xmlns:a16="http://schemas.microsoft.com/office/drawing/2014/main" val="10004"/>
                  </a:ext>
                </a:extLst>
              </a:tr>
              <a:tr h="398482">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6</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Expenditure on new equipment costing £2,000 will be due for payment as follows: - £1,250 in October, £750 in December.</a:t>
                      </a:r>
                    </a:p>
                  </a:txBody>
                  <a:tcPr marL="68580" marR="68580" marT="0" marB="0"/>
                </a:tc>
                <a:extLst>
                  <a:ext uri="{0D108BD9-81ED-4DB2-BD59-A6C34878D82A}">
                    <a16:rowId xmlns:a16="http://schemas.microsoft.com/office/drawing/2014/main" val="10005"/>
                  </a:ext>
                </a:extLst>
              </a:tr>
              <a:tr h="262000">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7</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The opening bank balance on 1</a:t>
                      </a:r>
                      <a:r>
                        <a:rPr lang="en-GB" sz="1000" b="1" baseline="30000" dirty="0">
                          <a:effectLst/>
                          <a:latin typeface="Times New Roman" panose="02020603050405020304" pitchFamily="18" charset="0"/>
                          <a:cs typeface="Times New Roman" panose="02020603050405020304" pitchFamily="18" charset="0"/>
                        </a:rPr>
                        <a:t>st</a:t>
                      </a:r>
                      <a:r>
                        <a:rPr lang="en-GB" sz="1000" b="1" dirty="0">
                          <a:effectLst/>
                          <a:latin typeface="Times New Roman" panose="02020603050405020304" pitchFamily="18" charset="0"/>
                          <a:cs typeface="Times New Roman" panose="02020603050405020304" pitchFamily="18" charset="0"/>
                        </a:rPr>
                        <a:t> October 2012 is forecast to be £3,000</a:t>
                      </a:r>
                      <a:endParaRPr lang="en-GB" sz="1000" b="1" dirty="0">
                        <a:effectLst/>
                        <a:latin typeface="Times New Roman" panose="02020603050405020304" pitchFamily="18" charset="0"/>
                        <a:ea typeface="Times New Roman"/>
                        <a:cs typeface="Times New Roman" panose="02020603050405020304" pitchFamily="18" charset="0"/>
                      </a:endParaRPr>
                    </a:p>
                  </a:txBody>
                  <a:tcPr marL="68580" marR="68580" marT="0" marB="0"/>
                </a:tc>
                <a:extLst>
                  <a:ext uri="{0D108BD9-81ED-4DB2-BD59-A6C34878D82A}">
                    <a16:rowId xmlns:a16="http://schemas.microsoft.com/office/drawing/2014/main" val="10006"/>
                  </a:ext>
                </a:extLst>
              </a:tr>
              <a:tr h="593395">
                <a:tc>
                  <a:txBody>
                    <a:bodyPr/>
                    <a:lstStyle/>
                    <a:p>
                      <a:pPr algn="ctr">
                        <a:lnSpc>
                          <a:spcPct val="115000"/>
                        </a:lnSpc>
                        <a:spcAft>
                          <a:spcPts val="0"/>
                        </a:spcAft>
                      </a:pPr>
                      <a:r>
                        <a:rPr lang="en-GB" sz="1200" dirty="0">
                          <a:effectLst/>
                          <a:latin typeface="Times New Roman" panose="02020603050405020304" pitchFamily="18" charset="0"/>
                          <a:ea typeface="Times New Roman"/>
                          <a:cs typeface="Times New Roman" panose="02020603050405020304" pitchFamily="18" charset="0"/>
                        </a:rPr>
                        <a:t>8</a:t>
                      </a:r>
                    </a:p>
                  </a:txBody>
                  <a:tcPr marL="68580" marR="68580" marT="0" marB="0"/>
                </a:tc>
                <a:tc>
                  <a:txBody>
                    <a:bodyPr/>
                    <a:lstStyle/>
                    <a:p>
                      <a:r>
                        <a:rPr lang="en-GB" sz="1000" b="1" kern="1200" dirty="0">
                          <a:solidFill>
                            <a:schemeClr val="dk1"/>
                          </a:solidFill>
                          <a:effectLst/>
                          <a:latin typeface="Times New Roman" panose="02020603050405020304" pitchFamily="18" charset="0"/>
                          <a:ea typeface="+mn-ea"/>
                          <a:cs typeface="Times New Roman" panose="02020603050405020304" pitchFamily="18" charset="0"/>
                        </a:rPr>
                        <a:t>Information relating to stocks of food and beverages is as follows:</a:t>
                      </a:r>
                    </a:p>
                    <a:p>
                      <a:r>
                        <a:rPr lang="en-GB" sz="1000" b="1" kern="1200" dirty="0">
                          <a:solidFill>
                            <a:schemeClr val="dk1"/>
                          </a:solidFill>
                          <a:effectLst/>
                          <a:latin typeface="Times New Roman" panose="02020603050405020304" pitchFamily="18" charset="0"/>
                          <a:ea typeface="+mn-ea"/>
                          <a:cs typeface="Times New Roman" panose="02020603050405020304" pitchFamily="18" charset="0"/>
                        </a:rPr>
                        <a:t>Stocks as at:         1</a:t>
                      </a:r>
                      <a:r>
                        <a:rPr lang="en-GB" sz="1000" b="1" kern="1200" baseline="30000" dirty="0">
                          <a:solidFill>
                            <a:schemeClr val="dk1"/>
                          </a:solidFill>
                          <a:effectLst/>
                          <a:latin typeface="Times New Roman" panose="02020603050405020304" pitchFamily="18" charset="0"/>
                          <a:ea typeface="+mn-ea"/>
                          <a:cs typeface="Times New Roman" panose="02020603050405020304" pitchFamily="18" charset="0"/>
                        </a:rPr>
                        <a:t>st</a:t>
                      </a:r>
                      <a:r>
                        <a:rPr lang="en-GB" sz="1000" b="1" kern="1200" dirty="0">
                          <a:solidFill>
                            <a:schemeClr val="dk1"/>
                          </a:solidFill>
                          <a:effectLst/>
                          <a:latin typeface="Times New Roman" panose="02020603050405020304" pitchFamily="18" charset="0"/>
                          <a:ea typeface="+mn-ea"/>
                          <a:cs typeface="Times New Roman" panose="02020603050405020304" pitchFamily="18" charset="0"/>
                        </a:rPr>
                        <a:t> October 2020            31</a:t>
                      </a:r>
                      <a:r>
                        <a:rPr lang="en-GB" sz="1000" b="1" kern="1200" baseline="30000" dirty="0">
                          <a:solidFill>
                            <a:schemeClr val="dk1"/>
                          </a:solidFill>
                          <a:effectLst/>
                          <a:latin typeface="Times New Roman" panose="02020603050405020304" pitchFamily="18" charset="0"/>
                          <a:ea typeface="+mn-ea"/>
                          <a:cs typeface="Times New Roman" panose="02020603050405020304" pitchFamily="18" charset="0"/>
                        </a:rPr>
                        <a:t>st</a:t>
                      </a:r>
                      <a:r>
                        <a:rPr lang="en-GB" sz="1000" b="1" kern="1200" dirty="0">
                          <a:solidFill>
                            <a:schemeClr val="dk1"/>
                          </a:solidFill>
                          <a:effectLst/>
                          <a:latin typeface="Times New Roman" panose="02020603050405020304" pitchFamily="18" charset="0"/>
                          <a:ea typeface="+mn-ea"/>
                          <a:cs typeface="Times New Roman" panose="02020603050405020304" pitchFamily="18" charset="0"/>
                        </a:rPr>
                        <a:t> December 2020</a:t>
                      </a:r>
                      <a:endParaRPr lang="en-GB" sz="1000" kern="1200" dirty="0">
                        <a:solidFill>
                          <a:schemeClr val="dk1"/>
                        </a:solidFill>
                        <a:effectLst/>
                        <a:latin typeface="Times New Roman" panose="02020603050405020304" pitchFamily="18" charset="0"/>
                        <a:ea typeface="+mn-ea"/>
                        <a:cs typeface="Times New Roman" panose="02020603050405020304" pitchFamily="18" charset="0"/>
                      </a:endParaRPr>
                    </a:p>
                    <a:p>
                      <a:r>
                        <a:rPr lang="en-GB" sz="1000" b="1" kern="1200" dirty="0">
                          <a:solidFill>
                            <a:schemeClr val="dk1"/>
                          </a:solidFill>
                          <a:effectLst/>
                          <a:latin typeface="Times New Roman" panose="02020603050405020304" pitchFamily="18" charset="0"/>
                          <a:ea typeface="+mn-ea"/>
                          <a:cs typeface="Times New Roman" panose="02020603050405020304" pitchFamily="18" charset="0"/>
                        </a:rPr>
                        <a:t>                                     £620                                     £800</a:t>
                      </a:r>
                      <a:endParaRPr lang="en-GB" sz="1000" b="1" dirty="0">
                        <a:effectLst/>
                        <a:latin typeface="Times New Roman" panose="02020603050405020304" pitchFamily="18" charset="0"/>
                        <a:ea typeface="Times New Roman"/>
                        <a:cs typeface="Times New Roman" panose="02020603050405020304" pitchFamily="18" charset="0"/>
                      </a:endParaRPr>
                    </a:p>
                  </a:txBody>
                  <a:tcPr marL="68580" marR="68580" marT="0" marB="0"/>
                </a:tc>
                <a:extLst>
                  <a:ext uri="{0D108BD9-81ED-4DB2-BD59-A6C34878D82A}">
                    <a16:rowId xmlns:a16="http://schemas.microsoft.com/office/drawing/2014/main" val="10007"/>
                  </a:ext>
                </a:extLst>
              </a:tr>
            </a:tbl>
          </a:graphicData>
        </a:graphic>
      </p:graphicFrame>
      <p:graphicFrame>
        <p:nvGraphicFramePr>
          <p:cNvPr id="6" name="Content Placeholder 4">
            <a:extLst>
              <a:ext uri="{FF2B5EF4-FFF2-40B4-BE49-F238E27FC236}">
                <a16:creationId xmlns:a16="http://schemas.microsoft.com/office/drawing/2014/main" id="{03108AFA-CA62-471A-ADE9-4621CAE63B73}"/>
              </a:ext>
            </a:extLst>
          </p:cNvPr>
          <p:cNvGraphicFramePr>
            <a:graphicFrameLocks/>
          </p:cNvGraphicFramePr>
          <p:nvPr/>
        </p:nvGraphicFramePr>
        <p:xfrm>
          <a:off x="5198564" y="182406"/>
          <a:ext cx="3888432" cy="5450281"/>
        </p:xfrm>
        <a:graphic>
          <a:graphicData uri="http://schemas.openxmlformats.org/drawingml/2006/table">
            <a:tbl>
              <a:tblPr firstRow="1" firstCol="1" bandRow="1">
                <a:tableStyleId>{5C22544A-7EE6-4342-B048-85BDC9FD1C3A}</a:tableStyleId>
              </a:tblPr>
              <a:tblGrid>
                <a:gridCol w="2448272">
                  <a:extLst>
                    <a:ext uri="{9D8B030D-6E8A-4147-A177-3AD203B41FA5}">
                      <a16:colId xmlns:a16="http://schemas.microsoft.com/office/drawing/2014/main" val="20000"/>
                    </a:ext>
                  </a:extLst>
                </a:gridCol>
                <a:gridCol w="648072">
                  <a:extLst>
                    <a:ext uri="{9D8B030D-6E8A-4147-A177-3AD203B41FA5}">
                      <a16:colId xmlns:a16="http://schemas.microsoft.com/office/drawing/2014/main" val="20001"/>
                    </a:ext>
                  </a:extLst>
                </a:gridCol>
                <a:gridCol w="792088">
                  <a:extLst>
                    <a:ext uri="{9D8B030D-6E8A-4147-A177-3AD203B41FA5}">
                      <a16:colId xmlns:a16="http://schemas.microsoft.com/office/drawing/2014/main" val="2513999424"/>
                    </a:ext>
                  </a:extLst>
                </a:gridCol>
              </a:tblGrid>
              <a:tr h="578426">
                <a:tc>
                  <a:txBody>
                    <a:bodyPr/>
                    <a:lstStyle/>
                    <a:p>
                      <a:r>
                        <a:rPr lang="en-GB" sz="1400" dirty="0">
                          <a:effectLst/>
                          <a:latin typeface="Times New Roman" panose="02020603050405020304" pitchFamily="18" charset="0"/>
                          <a:cs typeface="Times New Roman" panose="02020603050405020304" pitchFamily="18" charset="0"/>
                        </a:rPr>
                        <a:t>Profit</a:t>
                      </a:r>
                      <a:r>
                        <a:rPr lang="en-GB" sz="1400" baseline="0" dirty="0">
                          <a:effectLst/>
                          <a:latin typeface="Times New Roman" panose="02020603050405020304" pitchFamily="18" charset="0"/>
                          <a:cs typeface="Times New Roman" panose="02020603050405020304" pitchFamily="18" charset="0"/>
                        </a:rPr>
                        <a:t> and </a:t>
                      </a:r>
                      <a:r>
                        <a:rPr lang="en-GB" sz="1400" dirty="0">
                          <a:effectLst/>
                          <a:latin typeface="Times New Roman" panose="02020603050405020304" pitchFamily="18" charset="0"/>
                          <a:cs typeface="Times New Roman" panose="02020603050405020304" pitchFamily="18" charset="0"/>
                        </a:rPr>
                        <a:t>loss budget</a:t>
                      </a:r>
                    </a:p>
                  </a:txBody>
                  <a:tcPr marL="68580" marR="68580" marT="34290" marB="34290"/>
                </a:tc>
                <a:tc>
                  <a:txBody>
                    <a:bodyPr/>
                    <a:lstStyle/>
                    <a:p>
                      <a:pPr algn="ctr"/>
                      <a:r>
                        <a:rPr lang="en-GB" sz="1400" dirty="0">
                          <a:effectLst/>
                          <a:latin typeface="Times New Roman" panose="02020603050405020304" pitchFamily="18" charset="0"/>
                          <a:cs typeface="Times New Roman" panose="02020603050405020304" pitchFamily="18" charset="0"/>
                        </a:rPr>
                        <a:t>(£)</a:t>
                      </a:r>
                    </a:p>
                  </a:txBody>
                  <a:tcPr marL="68580" marR="68580" marT="34290" marB="34290"/>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effectLst/>
                          <a:latin typeface="Times New Roman" panose="02020603050405020304" pitchFamily="18" charset="0"/>
                          <a:cs typeface="Times New Roman" panose="02020603050405020304" pitchFamily="18" charset="0"/>
                        </a:rPr>
                        <a:t>(£)</a:t>
                      </a:r>
                    </a:p>
                    <a:p>
                      <a:pPr algn="ct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extLst>
                  <a:ext uri="{0D108BD9-81ED-4DB2-BD59-A6C34878D82A}">
                    <a16:rowId xmlns:a16="http://schemas.microsoft.com/office/drawing/2014/main" val="10000"/>
                  </a:ext>
                </a:extLst>
              </a:tr>
              <a:tr h="329258">
                <a:tc>
                  <a:txBody>
                    <a:bodyPr/>
                    <a:lstStyle/>
                    <a:p>
                      <a:pPr>
                        <a:spcAft>
                          <a:spcPts val="0"/>
                        </a:spcAft>
                      </a:pPr>
                      <a:r>
                        <a:rPr lang="en-GB" sz="1400" dirty="0">
                          <a:effectLst/>
                          <a:latin typeface="Times New Roman" panose="02020603050405020304" pitchFamily="18" charset="0"/>
                          <a:cs typeface="Times New Roman" panose="02020603050405020304" pitchFamily="18" charset="0"/>
                        </a:rPr>
                        <a:t>Sales </a:t>
                      </a:r>
                      <a:endParaRPr lang="en-GB" sz="1400" dirty="0">
                        <a:effectLst/>
                        <a:latin typeface="Times New Roman" panose="02020603050405020304" pitchFamily="18" charset="0"/>
                        <a:ea typeface="Times New Roman"/>
                        <a:cs typeface="Times New Roman" panose="02020603050405020304" pitchFamily="18" charset="0"/>
                      </a:endParaRP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400" dirty="0">
                          <a:effectLst/>
                          <a:latin typeface="Times New Roman" panose="02020603050405020304" pitchFamily="18" charset="0"/>
                          <a:cs typeface="Times New Roman" panose="02020603050405020304" pitchFamily="18" charset="0"/>
                        </a:rPr>
                        <a:t>9,750</a:t>
                      </a:r>
                    </a:p>
                  </a:txBody>
                  <a:tcPr marL="68580" marR="68580" marT="34290" marB="34290"/>
                </a:tc>
                <a:extLst>
                  <a:ext uri="{0D108BD9-81ED-4DB2-BD59-A6C34878D82A}">
                    <a16:rowId xmlns:a16="http://schemas.microsoft.com/office/drawing/2014/main" val="10001"/>
                  </a:ext>
                </a:extLst>
              </a:tr>
              <a:tr h="329258">
                <a:tc rowSpan="5">
                  <a:txBody>
                    <a:bodyPr/>
                    <a:lstStyle/>
                    <a:p>
                      <a:pPr>
                        <a:spcAft>
                          <a:spcPts val="0"/>
                        </a:spcAft>
                      </a:pPr>
                      <a:r>
                        <a:rPr lang="en-GB" sz="1400" dirty="0">
                          <a:effectLst/>
                          <a:latin typeface="Times New Roman" panose="02020603050405020304" pitchFamily="18" charset="0"/>
                          <a:cs typeface="Times New Roman" panose="02020603050405020304" pitchFamily="18" charset="0"/>
                        </a:rPr>
                        <a:t>Less cost of sales:</a:t>
                      </a:r>
                    </a:p>
                    <a:p>
                      <a:pPr>
                        <a:spcAft>
                          <a:spcPts val="0"/>
                        </a:spcAft>
                      </a:pPr>
                      <a:r>
                        <a:rPr lang="en-GB" sz="1400" dirty="0">
                          <a:effectLst/>
                          <a:latin typeface="Times New Roman" panose="02020603050405020304" pitchFamily="18" charset="0"/>
                          <a:cs typeface="Times New Roman" panose="02020603050405020304" pitchFamily="18" charset="0"/>
                        </a:rPr>
                        <a:t>opening inventory (stock)</a:t>
                      </a:r>
                    </a:p>
                    <a:p>
                      <a:pPr>
                        <a:spcAft>
                          <a:spcPts val="0"/>
                        </a:spcAft>
                      </a:pPr>
                      <a:endParaRPr lang="en-GB" sz="1400" dirty="0">
                        <a:effectLst/>
                        <a:latin typeface="Times New Roman" panose="02020603050405020304" pitchFamily="18" charset="0"/>
                        <a:cs typeface="Times New Roman" panose="02020603050405020304" pitchFamily="18" charset="0"/>
                      </a:endParaRPr>
                    </a:p>
                    <a:p>
                      <a:pPr>
                        <a:spcAft>
                          <a:spcPts val="0"/>
                        </a:spcAft>
                      </a:pPr>
                      <a:r>
                        <a:rPr lang="en-GB" sz="1400" dirty="0">
                          <a:effectLst/>
                          <a:latin typeface="Times New Roman" panose="02020603050405020304" pitchFamily="18" charset="0"/>
                          <a:cs typeface="Times New Roman" panose="02020603050405020304" pitchFamily="18" charset="0"/>
                        </a:rPr>
                        <a:t>plus purchases</a:t>
                      </a:r>
                    </a:p>
                    <a:p>
                      <a:pPr>
                        <a:spcAft>
                          <a:spcPts val="0"/>
                        </a:spcAft>
                      </a:pPr>
                      <a:endParaRPr lang="en-GB" sz="1400" dirty="0">
                        <a:effectLst/>
                        <a:latin typeface="Times New Roman" panose="02020603050405020304" pitchFamily="18" charset="0"/>
                        <a:cs typeface="Times New Roman" panose="02020603050405020304" pitchFamily="18" charset="0"/>
                      </a:endParaRPr>
                    </a:p>
                    <a:p>
                      <a:pPr>
                        <a:spcAft>
                          <a:spcPts val="0"/>
                        </a:spcAft>
                      </a:pPr>
                      <a:endParaRPr lang="en-GB" sz="1400" dirty="0">
                        <a:effectLst/>
                        <a:latin typeface="Times New Roman" panose="02020603050405020304" pitchFamily="18" charset="0"/>
                        <a:cs typeface="Times New Roman" panose="02020603050405020304" pitchFamily="18" charset="0"/>
                      </a:endParaRPr>
                    </a:p>
                    <a:p>
                      <a:pPr>
                        <a:spcAft>
                          <a:spcPts val="0"/>
                        </a:spcAft>
                      </a:pPr>
                      <a:r>
                        <a:rPr lang="en-GB" sz="1400" dirty="0">
                          <a:effectLst/>
                          <a:latin typeface="Times New Roman" panose="02020603050405020304" pitchFamily="18" charset="0"/>
                          <a:cs typeface="Times New Roman" panose="02020603050405020304" pitchFamily="18" charset="0"/>
                        </a:rPr>
                        <a:t>less closing inventory (stock)</a:t>
                      </a:r>
                    </a:p>
                    <a:p>
                      <a:pPr>
                        <a:spcAft>
                          <a:spcPts val="0"/>
                        </a:spcAft>
                      </a:pPr>
                      <a:r>
                        <a:rPr lang="en-GB" sz="1400" dirty="0">
                          <a:effectLst/>
                          <a:latin typeface="Times New Roman" panose="02020603050405020304" pitchFamily="18" charset="0"/>
                          <a:cs typeface="Times New Roman" panose="02020603050405020304" pitchFamily="18" charset="0"/>
                        </a:rPr>
                        <a:t>Cost of sales</a:t>
                      </a: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tc rowSpan="5">
                  <a:txBody>
                    <a:bodyPr/>
                    <a:lstStyle/>
                    <a:p>
                      <a:pPr algn="r"/>
                      <a:endParaRPr lang="en-GB" sz="1400" dirty="0">
                        <a:effectLst/>
                        <a:latin typeface="Times New Roman" panose="02020603050405020304" pitchFamily="18" charset="0"/>
                        <a:cs typeface="Times New Roman" panose="02020603050405020304" pitchFamily="18" charset="0"/>
                      </a:endParaRPr>
                    </a:p>
                    <a:p>
                      <a:pPr algn="r"/>
                      <a:endParaRPr lang="en-GB" sz="1400" dirty="0">
                        <a:effectLst/>
                        <a:latin typeface="Times New Roman" panose="02020603050405020304" pitchFamily="18" charset="0"/>
                        <a:cs typeface="Times New Roman" panose="02020603050405020304" pitchFamily="18" charset="0"/>
                      </a:endParaRPr>
                    </a:p>
                    <a:p>
                      <a:pPr algn="r"/>
                      <a:endParaRPr lang="en-GB" sz="1400" dirty="0">
                        <a:effectLst/>
                        <a:latin typeface="Times New Roman" panose="02020603050405020304" pitchFamily="18" charset="0"/>
                        <a:cs typeface="Times New Roman" panose="02020603050405020304" pitchFamily="18" charset="0"/>
                      </a:endParaRPr>
                    </a:p>
                    <a:p>
                      <a:pPr algn="r"/>
                      <a:endParaRPr lang="en-GB" sz="1400" dirty="0">
                        <a:effectLst/>
                        <a:latin typeface="Times New Roman" panose="02020603050405020304" pitchFamily="18" charset="0"/>
                        <a:cs typeface="Times New Roman" panose="02020603050405020304" pitchFamily="18" charset="0"/>
                      </a:endParaRPr>
                    </a:p>
                    <a:p>
                      <a:pPr algn="r"/>
                      <a:endParaRPr lang="en-GB" sz="1400" dirty="0">
                        <a:effectLst/>
                        <a:latin typeface="Times New Roman" panose="02020603050405020304" pitchFamily="18" charset="0"/>
                        <a:cs typeface="Times New Roman" panose="02020603050405020304" pitchFamily="18" charset="0"/>
                      </a:endParaRPr>
                    </a:p>
                    <a:p>
                      <a:pPr algn="r"/>
                      <a:endParaRPr lang="en-GB" sz="1400" dirty="0">
                        <a:effectLst/>
                        <a:latin typeface="Times New Roman" panose="02020603050405020304" pitchFamily="18" charset="0"/>
                        <a:cs typeface="Times New Roman" panose="02020603050405020304" pitchFamily="18" charset="0"/>
                      </a:endParaRPr>
                    </a:p>
                    <a:p>
                      <a:pPr algn="r"/>
                      <a:endParaRPr lang="en-GB" sz="1400" u="sng" dirty="0">
                        <a:effectLst/>
                        <a:latin typeface="Times New Roman" panose="02020603050405020304" pitchFamily="18" charset="0"/>
                        <a:cs typeface="Times New Roman" panose="02020603050405020304" pitchFamily="18" charset="0"/>
                      </a:endParaRPr>
                    </a:p>
                    <a:p>
                      <a:pPr algn="r"/>
                      <a:r>
                        <a:rPr lang="en-GB" sz="1400" u="sng" dirty="0">
                          <a:effectLst/>
                          <a:latin typeface="Times New Roman" panose="02020603050405020304" pitchFamily="18" charset="0"/>
                          <a:cs typeface="Times New Roman" panose="02020603050405020304" pitchFamily="18" charset="0"/>
                        </a:rPr>
                        <a:t>3,593</a:t>
                      </a:r>
                    </a:p>
                  </a:txBody>
                  <a:tcPr marL="68580" marR="68580" marT="34290" marB="34290"/>
                </a:tc>
                <a:extLst>
                  <a:ext uri="{0D108BD9-81ED-4DB2-BD59-A6C34878D82A}">
                    <a16:rowId xmlns:a16="http://schemas.microsoft.com/office/drawing/2014/main" val="10002"/>
                  </a:ext>
                </a:extLst>
              </a:tr>
              <a:tr h="329258">
                <a:tc vMerge="1">
                  <a:txBody>
                    <a:bodyPr/>
                    <a:lstStyle/>
                    <a:p>
                      <a:endParaRPr lang="en-GB"/>
                    </a:p>
                  </a:txBody>
                  <a:tcPr/>
                </a:tc>
                <a:tc>
                  <a:txBody>
                    <a:bodyPr/>
                    <a:lstStyle/>
                    <a:p>
                      <a:pPr algn="r"/>
                      <a:r>
                        <a:rPr lang="en-GB" sz="1400" u="none" dirty="0">
                          <a:effectLst/>
                          <a:latin typeface="Times New Roman" panose="02020603050405020304" pitchFamily="18" charset="0"/>
                          <a:cs typeface="Times New Roman" panose="02020603050405020304" pitchFamily="18" charset="0"/>
                        </a:rPr>
                        <a:t>620</a:t>
                      </a:r>
                    </a:p>
                  </a:txBody>
                  <a:tcPr marL="68580" marR="68580" marT="34290" marB="34290"/>
                </a:tc>
                <a:tc vMerge="1">
                  <a:txBody>
                    <a:bodyPr/>
                    <a:lstStyle/>
                    <a:p>
                      <a:endParaRPr lang="en-GB"/>
                    </a:p>
                  </a:txBody>
                  <a:tcPr/>
                </a:tc>
                <a:extLst>
                  <a:ext uri="{0D108BD9-81ED-4DB2-BD59-A6C34878D82A}">
                    <a16:rowId xmlns:a16="http://schemas.microsoft.com/office/drawing/2014/main" val="523785732"/>
                  </a:ext>
                </a:extLst>
              </a:tr>
              <a:tr h="329258">
                <a:tc vMerge="1">
                  <a:txBody>
                    <a:bodyPr/>
                    <a:lstStyle/>
                    <a:p>
                      <a:endParaRPr lang="en-GB"/>
                    </a:p>
                  </a:txBody>
                  <a:tcPr/>
                </a:tc>
                <a:tc>
                  <a:txBody>
                    <a:bodyPr/>
                    <a:lstStyle/>
                    <a:p>
                      <a:pPr algn="r"/>
                      <a:r>
                        <a:rPr lang="en-GB" sz="1400" u="sng" dirty="0">
                          <a:effectLst/>
                          <a:latin typeface="Times New Roman" panose="02020603050405020304" pitchFamily="18" charset="0"/>
                          <a:cs typeface="Times New Roman" panose="02020603050405020304" pitchFamily="18" charset="0"/>
                        </a:rPr>
                        <a:t>3,773</a:t>
                      </a:r>
                    </a:p>
                  </a:txBody>
                  <a:tcPr marL="68580" marR="68580" marT="34290" marB="34290"/>
                </a:tc>
                <a:tc vMerge="1">
                  <a:txBody>
                    <a:bodyPr/>
                    <a:lstStyle/>
                    <a:p>
                      <a:endParaRPr lang="en-GB"/>
                    </a:p>
                  </a:txBody>
                  <a:tcPr/>
                </a:tc>
                <a:extLst>
                  <a:ext uri="{0D108BD9-81ED-4DB2-BD59-A6C34878D82A}">
                    <a16:rowId xmlns:a16="http://schemas.microsoft.com/office/drawing/2014/main" val="3817103083"/>
                  </a:ext>
                </a:extLst>
              </a:tr>
              <a:tr h="376323">
                <a:tc vMerge="1">
                  <a:txBody>
                    <a:bodyPr/>
                    <a:lstStyle/>
                    <a:p>
                      <a:endParaRPr lang="en-GB"/>
                    </a:p>
                  </a:txBody>
                  <a:tcPr/>
                </a:tc>
                <a:tc>
                  <a:txBody>
                    <a:bodyPr/>
                    <a:lstStyle/>
                    <a:p>
                      <a:pPr algn="r"/>
                      <a:r>
                        <a:rPr lang="en-GB" sz="1400" u="none" dirty="0">
                          <a:effectLst/>
                          <a:latin typeface="Times New Roman" panose="02020603050405020304" pitchFamily="18" charset="0"/>
                          <a:cs typeface="Times New Roman" panose="02020603050405020304" pitchFamily="18" charset="0"/>
                        </a:rPr>
                        <a:t>4,393</a:t>
                      </a:r>
                    </a:p>
                  </a:txBody>
                  <a:tcPr marL="68580" marR="68580" marT="34290" marB="34290"/>
                </a:tc>
                <a:tc vMerge="1">
                  <a:txBody>
                    <a:bodyPr/>
                    <a:lstStyle/>
                    <a:p>
                      <a:endParaRPr lang="en-GB"/>
                    </a:p>
                  </a:txBody>
                  <a:tcPr/>
                </a:tc>
                <a:extLst>
                  <a:ext uri="{0D108BD9-81ED-4DB2-BD59-A6C34878D82A}">
                    <a16:rowId xmlns:a16="http://schemas.microsoft.com/office/drawing/2014/main" val="2936615906"/>
                  </a:ext>
                </a:extLst>
              </a:tr>
              <a:tr h="388129">
                <a:tc vMerge="1">
                  <a:txBody>
                    <a:bodyPr/>
                    <a:lstStyle/>
                    <a:p>
                      <a:endParaRPr lang="en-GB"/>
                    </a:p>
                  </a:txBody>
                  <a:tcPr/>
                </a:tc>
                <a:tc>
                  <a:txBody>
                    <a:bodyPr/>
                    <a:lstStyle/>
                    <a:p>
                      <a:pPr algn="r"/>
                      <a:r>
                        <a:rPr lang="en-GB" sz="1400" u="sng" dirty="0">
                          <a:effectLst/>
                          <a:latin typeface="Times New Roman" panose="02020603050405020304" pitchFamily="18" charset="0"/>
                          <a:cs typeface="Times New Roman" panose="02020603050405020304" pitchFamily="18" charset="0"/>
                        </a:rPr>
                        <a:t>800</a:t>
                      </a:r>
                    </a:p>
                  </a:txBody>
                  <a:tcPr marL="68580" marR="68580" marT="34290" marB="34290"/>
                </a:tc>
                <a:tc vMerge="1">
                  <a:txBody>
                    <a:bodyPr/>
                    <a:lstStyle/>
                    <a:p>
                      <a:endParaRPr lang="en-GB"/>
                    </a:p>
                  </a:txBody>
                  <a:tcPr/>
                </a:tc>
                <a:extLst>
                  <a:ext uri="{0D108BD9-81ED-4DB2-BD59-A6C34878D82A}">
                    <a16:rowId xmlns:a16="http://schemas.microsoft.com/office/drawing/2014/main" val="4251405374"/>
                  </a:ext>
                </a:extLst>
              </a:tr>
              <a:tr h="329258">
                <a:tc>
                  <a:txBody>
                    <a:bodyPr/>
                    <a:lstStyle/>
                    <a:p>
                      <a:pPr>
                        <a:spcAft>
                          <a:spcPts val="0"/>
                        </a:spcAft>
                      </a:pPr>
                      <a:r>
                        <a:rPr lang="en-GB" sz="1400" dirty="0">
                          <a:effectLst/>
                          <a:latin typeface="Times New Roman" panose="02020603050405020304" pitchFamily="18" charset="0"/>
                          <a:cs typeface="Times New Roman" panose="02020603050405020304" pitchFamily="18" charset="0"/>
                        </a:rPr>
                        <a:t>Gross profit</a:t>
                      </a:r>
                    </a:p>
                  </a:txBody>
                  <a:tcPr marL="68580" marR="68580" marT="34290" marB="34290"/>
                </a:tc>
                <a:tc>
                  <a:txBody>
                    <a:bodyPr/>
                    <a:lstStyle/>
                    <a:p>
                      <a:pPr algn="r"/>
                      <a:endParaRPr lang="en-GB" sz="1400" u="sng" dirty="0">
                        <a:effectLst/>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400" dirty="0">
                          <a:effectLst/>
                          <a:latin typeface="Times New Roman" panose="02020603050405020304" pitchFamily="18" charset="0"/>
                          <a:cs typeface="Times New Roman" panose="02020603050405020304" pitchFamily="18" charset="0"/>
                        </a:rPr>
                        <a:t>6,157</a:t>
                      </a:r>
                    </a:p>
                  </a:txBody>
                  <a:tcPr marL="68580" marR="68580" marT="34290" marB="34290"/>
                </a:tc>
                <a:extLst>
                  <a:ext uri="{0D108BD9-81ED-4DB2-BD59-A6C34878D82A}">
                    <a16:rowId xmlns:a16="http://schemas.microsoft.com/office/drawing/2014/main" val="3578189658"/>
                  </a:ext>
                </a:extLst>
              </a:tr>
              <a:tr h="1034241">
                <a:tc>
                  <a:txBody>
                    <a:bodyPr/>
                    <a:lstStyle/>
                    <a:p>
                      <a:pPr>
                        <a:spcAft>
                          <a:spcPts val="0"/>
                        </a:spcAft>
                      </a:pPr>
                      <a:r>
                        <a:rPr lang="en-GB" sz="1400" dirty="0">
                          <a:effectLst/>
                          <a:latin typeface="Times New Roman" panose="02020603050405020304" pitchFamily="18" charset="0"/>
                          <a:ea typeface="Times New Roman"/>
                          <a:cs typeface="Times New Roman" panose="02020603050405020304" pitchFamily="18" charset="0"/>
                        </a:rPr>
                        <a:t>Plus other income:</a:t>
                      </a:r>
                    </a:p>
                    <a:p>
                      <a:pPr>
                        <a:spcAft>
                          <a:spcPts val="0"/>
                        </a:spcAft>
                      </a:pPr>
                      <a:r>
                        <a:rPr lang="en-GB" sz="1400" dirty="0">
                          <a:effectLst/>
                          <a:latin typeface="Times New Roman" panose="02020603050405020304" pitchFamily="18" charset="0"/>
                          <a:ea typeface="Times New Roman"/>
                          <a:cs typeface="Times New Roman" panose="02020603050405020304" pitchFamily="18" charset="0"/>
                        </a:rPr>
                        <a:t>Ticket sales</a:t>
                      </a:r>
                    </a:p>
                    <a:p>
                      <a:pPr>
                        <a:spcAft>
                          <a:spcPts val="0"/>
                        </a:spcAft>
                      </a:pPr>
                      <a:r>
                        <a:rPr lang="en-GB" sz="1400" dirty="0">
                          <a:effectLst/>
                          <a:latin typeface="Times New Roman" panose="02020603050405020304" pitchFamily="18" charset="0"/>
                          <a:ea typeface="Times New Roman"/>
                          <a:cs typeface="Times New Roman" panose="02020603050405020304" pitchFamily="18" charset="0"/>
                        </a:rPr>
                        <a:t>Sundry sales</a:t>
                      </a:r>
                    </a:p>
                    <a:p>
                      <a:pPr>
                        <a:spcAft>
                          <a:spcPts val="0"/>
                        </a:spcAft>
                      </a:pPr>
                      <a:r>
                        <a:rPr lang="en-GB" sz="1400" dirty="0">
                          <a:effectLst/>
                          <a:latin typeface="Times New Roman" panose="02020603050405020304" pitchFamily="18" charset="0"/>
                          <a:ea typeface="Times New Roman"/>
                          <a:cs typeface="Times New Roman" panose="02020603050405020304" pitchFamily="18" charset="0"/>
                        </a:rPr>
                        <a:t>Total income</a:t>
                      </a: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p>
                      <a:pPr algn="r"/>
                      <a:r>
                        <a:rPr lang="en-GB" sz="1400" dirty="0">
                          <a:effectLst/>
                          <a:latin typeface="Times New Roman" panose="02020603050405020304" pitchFamily="18" charset="0"/>
                          <a:cs typeface="Times New Roman" panose="02020603050405020304" pitchFamily="18" charset="0"/>
                        </a:rPr>
                        <a:t>1,3500</a:t>
                      </a:r>
                    </a:p>
                    <a:p>
                      <a:pPr algn="r"/>
                      <a:r>
                        <a:rPr lang="en-GB" sz="1400" u="sng" dirty="0">
                          <a:effectLst/>
                          <a:latin typeface="Times New Roman" panose="02020603050405020304" pitchFamily="18" charset="0"/>
                          <a:cs typeface="Times New Roman" panose="02020603050405020304" pitchFamily="18" charset="0"/>
                        </a:rPr>
                        <a:t>470</a:t>
                      </a: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p>
                      <a:pPr algn="r"/>
                      <a:endParaRPr lang="en-GB" sz="1400" dirty="0">
                        <a:effectLst/>
                        <a:latin typeface="Times New Roman" panose="02020603050405020304" pitchFamily="18" charset="0"/>
                        <a:cs typeface="Times New Roman" panose="02020603050405020304" pitchFamily="18" charset="0"/>
                      </a:endParaRPr>
                    </a:p>
                    <a:p>
                      <a:pPr algn="r"/>
                      <a:r>
                        <a:rPr lang="en-GB" sz="1400" u="sng" dirty="0">
                          <a:effectLst/>
                          <a:latin typeface="Times New Roman" panose="02020603050405020304" pitchFamily="18" charset="0"/>
                          <a:cs typeface="Times New Roman" panose="02020603050405020304" pitchFamily="18" charset="0"/>
                        </a:rPr>
                        <a:t>13,970</a:t>
                      </a:r>
                    </a:p>
                    <a:p>
                      <a:pPr algn="r"/>
                      <a:r>
                        <a:rPr lang="en-GB" sz="1400" u="none" dirty="0">
                          <a:effectLst/>
                          <a:latin typeface="Times New Roman" panose="02020603050405020304" pitchFamily="18" charset="0"/>
                          <a:cs typeface="Times New Roman" panose="02020603050405020304" pitchFamily="18" charset="0"/>
                        </a:rPr>
                        <a:t>20,127</a:t>
                      </a:r>
                    </a:p>
                  </a:txBody>
                  <a:tcPr marL="68580" marR="68580" marT="34290" marB="34290"/>
                </a:tc>
                <a:extLst>
                  <a:ext uri="{0D108BD9-81ED-4DB2-BD59-A6C34878D82A}">
                    <a16:rowId xmlns:a16="http://schemas.microsoft.com/office/drawing/2014/main" val="10003"/>
                  </a:ext>
                </a:extLst>
              </a:tr>
              <a:tr h="1024057">
                <a:tc>
                  <a:txBody>
                    <a:bodyPr/>
                    <a:lstStyle/>
                    <a:p>
                      <a:pPr>
                        <a:spcAft>
                          <a:spcPts val="0"/>
                        </a:spcAft>
                      </a:pPr>
                      <a:r>
                        <a:rPr lang="en-GB" sz="1400" dirty="0">
                          <a:effectLst/>
                          <a:latin typeface="Times New Roman" panose="02020603050405020304" pitchFamily="18" charset="0"/>
                          <a:cs typeface="Times New Roman" panose="02020603050405020304" pitchFamily="18" charset="0"/>
                        </a:rPr>
                        <a:t>Less expenses and overheads:</a:t>
                      </a:r>
                    </a:p>
                    <a:p>
                      <a:pPr>
                        <a:spcAft>
                          <a:spcPts val="0"/>
                        </a:spcAft>
                      </a:pPr>
                      <a:r>
                        <a:rPr lang="en-GB" sz="1400" dirty="0">
                          <a:effectLst/>
                          <a:latin typeface="Times New Roman" panose="02020603050405020304" pitchFamily="18" charset="0"/>
                          <a:cs typeface="Times New Roman" panose="02020603050405020304" pitchFamily="18" charset="0"/>
                        </a:rPr>
                        <a:t>Labour costs</a:t>
                      </a:r>
                    </a:p>
                    <a:p>
                      <a:pPr>
                        <a:spcAft>
                          <a:spcPts val="0"/>
                        </a:spcAft>
                      </a:pPr>
                      <a:r>
                        <a:rPr lang="en-GB" sz="1400" dirty="0">
                          <a:effectLst/>
                          <a:latin typeface="Times New Roman" panose="02020603050405020304" pitchFamily="18" charset="0"/>
                          <a:cs typeface="Times New Roman" panose="02020603050405020304" pitchFamily="18" charset="0"/>
                        </a:rPr>
                        <a:t>Overheads</a:t>
                      </a: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p>
                      <a:pPr algn="r"/>
                      <a:r>
                        <a:rPr lang="en-GB" sz="1400" dirty="0">
                          <a:effectLst/>
                          <a:latin typeface="Times New Roman" panose="02020603050405020304" pitchFamily="18" charset="0"/>
                          <a:cs typeface="Times New Roman" panose="02020603050405020304" pitchFamily="18" charset="0"/>
                        </a:rPr>
                        <a:t>7,880</a:t>
                      </a:r>
                    </a:p>
                    <a:p>
                      <a:pPr algn="r"/>
                      <a:r>
                        <a:rPr lang="en-GB" sz="1400" u="sng" dirty="0">
                          <a:effectLst/>
                          <a:latin typeface="Times New Roman" panose="02020603050405020304" pitchFamily="18" charset="0"/>
                          <a:cs typeface="Times New Roman" panose="02020603050405020304" pitchFamily="18" charset="0"/>
                        </a:rPr>
                        <a:t>4,727</a:t>
                      </a:r>
                    </a:p>
                  </a:txBody>
                  <a:tcPr marL="68580" marR="68580" marT="34290" marB="34290">
                    <a:lnR w="12700" cmpd="sng">
                      <a:noFill/>
                    </a:lnR>
                  </a:tcPr>
                </a:tc>
                <a:tc>
                  <a:txBody>
                    <a:bodyPr/>
                    <a:lstStyle/>
                    <a:p>
                      <a:pPr algn="r"/>
                      <a:endParaRPr lang="en-GB" sz="1400" dirty="0">
                        <a:effectLst/>
                        <a:latin typeface="Times New Roman" panose="02020603050405020304" pitchFamily="18" charset="0"/>
                        <a:cs typeface="Times New Roman" panose="02020603050405020304" pitchFamily="18" charset="0"/>
                      </a:endParaRPr>
                    </a:p>
                    <a:p>
                      <a:pPr algn="r"/>
                      <a:endParaRPr lang="en-GB" sz="1400" dirty="0">
                        <a:effectLst/>
                        <a:latin typeface="Times New Roman" panose="02020603050405020304" pitchFamily="18" charset="0"/>
                        <a:cs typeface="Times New Roman" panose="02020603050405020304" pitchFamily="18" charset="0"/>
                      </a:endParaRPr>
                    </a:p>
                    <a:p>
                      <a:pPr algn="r"/>
                      <a:r>
                        <a:rPr lang="en-GB" sz="1400" u="sng" dirty="0">
                          <a:effectLst/>
                          <a:latin typeface="Times New Roman" panose="02020603050405020304" pitchFamily="18" charset="0"/>
                          <a:cs typeface="Times New Roman" panose="02020603050405020304" pitchFamily="18" charset="0"/>
                        </a:rPr>
                        <a:t>12,607</a:t>
                      </a:r>
                    </a:p>
                  </a:txBody>
                  <a:tcPr marL="68580" marR="68580" marT="34290" marB="34290">
                    <a:lnL w="12700" cmpd="sng">
                      <a:noFill/>
                    </a:lnL>
                  </a:tcPr>
                </a:tc>
                <a:extLst>
                  <a:ext uri="{0D108BD9-81ED-4DB2-BD59-A6C34878D82A}">
                    <a16:rowId xmlns:a16="http://schemas.microsoft.com/office/drawing/2014/main" val="10004"/>
                  </a:ext>
                </a:extLst>
              </a:tr>
              <a:tr h="379581">
                <a:tc>
                  <a:txBody>
                    <a:bodyPr/>
                    <a:lstStyle/>
                    <a:p>
                      <a:pPr>
                        <a:spcAft>
                          <a:spcPts val="0"/>
                        </a:spcAft>
                      </a:pPr>
                      <a:r>
                        <a:rPr lang="en-GB" sz="1400" dirty="0">
                          <a:effectLst/>
                          <a:latin typeface="Times New Roman" panose="02020603050405020304" pitchFamily="18" charset="0"/>
                          <a:cs typeface="Times New Roman" panose="02020603050405020304" pitchFamily="18" charset="0"/>
                        </a:rPr>
                        <a:t>Net profit  </a:t>
                      </a:r>
                      <a:endParaRPr lang="en-GB" sz="1400" dirty="0">
                        <a:effectLst/>
                        <a:latin typeface="Times New Roman" panose="02020603050405020304" pitchFamily="18" charset="0"/>
                        <a:ea typeface="Times New Roman"/>
                        <a:cs typeface="Times New Roman" panose="02020603050405020304" pitchFamily="18" charset="0"/>
                      </a:endParaRP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400" dirty="0">
                          <a:effectLst/>
                          <a:latin typeface="Times New Roman" panose="02020603050405020304" pitchFamily="18" charset="0"/>
                          <a:cs typeface="Times New Roman" panose="02020603050405020304" pitchFamily="18" charset="0"/>
                        </a:rPr>
                        <a:t>7,520</a:t>
                      </a:r>
                    </a:p>
                  </a:txBody>
                  <a:tcPr marL="68580" marR="68580" marT="34290" marB="34290"/>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3610701323"/>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circle(in)">
                                      <p:cBhvr>
                                        <p:cTn id="7" dur="20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circle(in)">
                                      <p:cBhvr>
                                        <p:cTn id="12" dur="20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circle(in)">
                                      <p:cBhvr>
                                        <p:cTn id="1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6CA9935-C934-4DC8-B7A7-6F294C606AA0}"/>
              </a:ext>
            </a:extLst>
          </p:cNvPr>
          <p:cNvSpPr>
            <a:spLocks noGrp="1"/>
          </p:cNvSpPr>
          <p:nvPr>
            <p:ph type="sldNum" sz="quarter" idx="12"/>
          </p:nvPr>
        </p:nvSpPr>
        <p:spPr/>
        <p:txBody>
          <a:bodyPr/>
          <a:lstStyle/>
          <a:p>
            <a:fld id="{D57F1E4F-1CFF-5643-939E-217C01CDF565}" type="slidenum">
              <a:rPr lang="en-US" smtClean="0"/>
              <a:pPr/>
              <a:t>22</a:t>
            </a:fld>
            <a:endParaRPr lang="en-US" dirty="0"/>
          </a:p>
        </p:txBody>
      </p:sp>
      <p:graphicFrame>
        <p:nvGraphicFramePr>
          <p:cNvPr id="7" name="Content Placeholder 4">
            <a:extLst>
              <a:ext uri="{FF2B5EF4-FFF2-40B4-BE49-F238E27FC236}">
                <a16:creationId xmlns:a16="http://schemas.microsoft.com/office/drawing/2014/main" id="{755470C2-9FF7-4D3E-A69A-F27F755BCC2A}"/>
              </a:ext>
            </a:extLst>
          </p:cNvPr>
          <p:cNvGraphicFramePr>
            <a:graphicFrameLocks/>
          </p:cNvGraphicFramePr>
          <p:nvPr/>
        </p:nvGraphicFramePr>
        <p:xfrm>
          <a:off x="5198564" y="182406"/>
          <a:ext cx="3888432" cy="5450281"/>
        </p:xfrm>
        <a:graphic>
          <a:graphicData uri="http://schemas.openxmlformats.org/drawingml/2006/table">
            <a:tbl>
              <a:tblPr firstRow="1" firstCol="1" bandRow="1">
                <a:tableStyleId>{5C22544A-7EE6-4342-B048-85BDC9FD1C3A}</a:tableStyleId>
              </a:tblPr>
              <a:tblGrid>
                <a:gridCol w="2448272">
                  <a:extLst>
                    <a:ext uri="{9D8B030D-6E8A-4147-A177-3AD203B41FA5}">
                      <a16:colId xmlns:a16="http://schemas.microsoft.com/office/drawing/2014/main" val="20000"/>
                    </a:ext>
                  </a:extLst>
                </a:gridCol>
                <a:gridCol w="648072">
                  <a:extLst>
                    <a:ext uri="{9D8B030D-6E8A-4147-A177-3AD203B41FA5}">
                      <a16:colId xmlns:a16="http://schemas.microsoft.com/office/drawing/2014/main" val="20001"/>
                    </a:ext>
                  </a:extLst>
                </a:gridCol>
                <a:gridCol w="792088">
                  <a:extLst>
                    <a:ext uri="{9D8B030D-6E8A-4147-A177-3AD203B41FA5}">
                      <a16:colId xmlns:a16="http://schemas.microsoft.com/office/drawing/2014/main" val="2513999424"/>
                    </a:ext>
                  </a:extLst>
                </a:gridCol>
              </a:tblGrid>
              <a:tr h="578426">
                <a:tc>
                  <a:txBody>
                    <a:bodyPr/>
                    <a:lstStyle/>
                    <a:p>
                      <a:r>
                        <a:rPr lang="en-GB" sz="1400" dirty="0">
                          <a:effectLst/>
                          <a:latin typeface="Times New Roman" panose="02020603050405020304" pitchFamily="18" charset="0"/>
                          <a:cs typeface="Times New Roman" panose="02020603050405020304" pitchFamily="18" charset="0"/>
                        </a:rPr>
                        <a:t>Profit</a:t>
                      </a:r>
                      <a:r>
                        <a:rPr lang="en-GB" sz="1400" baseline="0" dirty="0">
                          <a:effectLst/>
                          <a:latin typeface="Times New Roman" panose="02020603050405020304" pitchFamily="18" charset="0"/>
                          <a:cs typeface="Times New Roman" panose="02020603050405020304" pitchFamily="18" charset="0"/>
                        </a:rPr>
                        <a:t> and </a:t>
                      </a:r>
                      <a:r>
                        <a:rPr lang="en-GB" sz="1400" dirty="0">
                          <a:effectLst/>
                          <a:latin typeface="Times New Roman" panose="02020603050405020304" pitchFamily="18" charset="0"/>
                          <a:cs typeface="Times New Roman" panose="02020603050405020304" pitchFamily="18" charset="0"/>
                        </a:rPr>
                        <a:t>loss budget</a:t>
                      </a:r>
                    </a:p>
                  </a:txBody>
                  <a:tcPr marL="68580" marR="68580" marT="34290" marB="34290"/>
                </a:tc>
                <a:tc>
                  <a:txBody>
                    <a:bodyPr/>
                    <a:lstStyle/>
                    <a:p>
                      <a:pPr algn="ctr"/>
                      <a:r>
                        <a:rPr lang="en-GB" sz="1400" dirty="0">
                          <a:effectLst/>
                          <a:latin typeface="Times New Roman" panose="02020603050405020304" pitchFamily="18" charset="0"/>
                          <a:cs typeface="Times New Roman" panose="02020603050405020304" pitchFamily="18" charset="0"/>
                        </a:rPr>
                        <a:t>(£)</a:t>
                      </a:r>
                    </a:p>
                  </a:txBody>
                  <a:tcPr marL="68580" marR="68580" marT="34290" marB="34290"/>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effectLst/>
                          <a:latin typeface="Times New Roman" panose="02020603050405020304" pitchFamily="18" charset="0"/>
                          <a:cs typeface="Times New Roman" panose="02020603050405020304" pitchFamily="18" charset="0"/>
                        </a:rPr>
                        <a:t>(£)</a:t>
                      </a:r>
                    </a:p>
                    <a:p>
                      <a:pPr algn="ct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extLst>
                  <a:ext uri="{0D108BD9-81ED-4DB2-BD59-A6C34878D82A}">
                    <a16:rowId xmlns:a16="http://schemas.microsoft.com/office/drawing/2014/main" val="10000"/>
                  </a:ext>
                </a:extLst>
              </a:tr>
              <a:tr h="329258">
                <a:tc>
                  <a:txBody>
                    <a:bodyPr/>
                    <a:lstStyle/>
                    <a:p>
                      <a:pPr>
                        <a:spcAft>
                          <a:spcPts val="0"/>
                        </a:spcAft>
                      </a:pPr>
                      <a:r>
                        <a:rPr lang="en-GB" sz="1400" dirty="0">
                          <a:effectLst/>
                          <a:latin typeface="Times New Roman" panose="02020603050405020304" pitchFamily="18" charset="0"/>
                          <a:cs typeface="Times New Roman" panose="02020603050405020304" pitchFamily="18" charset="0"/>
                        </a:rPr>
                        <a:t>Sales </a:t>
                      </a:r>
                      <a:endParaRPr lang="en-GB" sz="1400" dirty="0">
                        <a:effectLst/>
                        <a:latin typeface="Times New Roman" panose="02020603050405020304" pitchFamily="18" charset="0"/>
                        <a:ea typeface="Times New Roman"/>
                        <a:cs typeface="Times New Roman" panose="02020603050405020304" pitchFamily="18" charset="0"/>
                      </a:endParaRP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400" dirty="0">
                          <a:effectLst/>
                          <a:latin typeface="Times New Roman" panose="02020603050405020304" pitchFamily="18" charset="0"/>
                          <a:cs typeface="Times New Roman" panose="02020603050405020304" pitchFamily="18" charset="0"/>
                        </a:rPr>
                        <a:t>9,750</a:t>
                      </a:r>
                    </a:p>
                  </a:txBody>
                  <a:tcPr marL="68580" marR="68580" marT="34290" marB="34290"/>
                </a:tc>
                <a:extLst>
                  <a:ext uri="{0D108BD9-81ED-4DB2-BD59-A6C34878D82A}">
                    <a16:rowId xmlns:a16="http://schemas.microsoft.com/office/drawing/2014/main" val="10001"/>
                  </a:ext>
                </a:extLst>
              </a:tr>
              <a:tr h="329258">
                <a:tc rowSpan="5">
                  <a:txBody>
                    <a:bodyPr/>
                    <a:lstStyle/>
                    <a:p>
                      <a:pPr>
                        <a:spcAft>
                          <a:spcPts val="0"/>
                        </a:spcAft>
                      </a:pPr>
                      <a:r>
                        <a:rPr lang="en-GB" sz="1400" dirty="0">
                          <a:effectLst/>
                          <a:latin typeface="Times New Roman" panose="02020603050405020304" pitchFamily="18" charset="0"/>
                          <a:cs typeface="Times New Roman" panose="02020603050405020304" pitchFamily="18" charset="0"/>
                        </a:rPr>
                        <a:t>Less cost of sales:</a:t>
                      </a:r>
                    </a:p>
                    <a:p>
                      <a:pPr>
                        <a:spcAft>
                          <a:spcPts val="0"/>
                        </a:spcAft>
                      </a:pPr>
                      <a:r>
                        <a:rPr lang="en-GB" sz="1400" dirty="0">
                          <a:effectLst/>
                          <a:latin typeface="Times New Roman" panose="02020603050405020304" pitchFamily="18" charset="0"/>
                          <a:cs typeface="Times New Roman" panose="02020603050405020304" pitchFamily="18" charset="0"/>
                        </a:rPr>
                        <a:t>opening inventory (stock)</a:t>
                      </a:r>
                    </a:p>
                    <a:p>
                      <a:pPr>
                        <a:spcAft>
                          <a:spcPts val="0"/>
                        </a:spcAft>
                      </a:pPr>
                      <a:endParaRPr lang="en-GB" sz="1400" dirty="0">
                        <a:effectLst/>
                        <a:latin typeface="Times New Roman" panose="02020603050405020304" pitchFamily="18" charset="0"/>
                        <a:cs typeface="Times New Roman" panose="02020603050405020304" pitchFamily="18" charset="0"/>
                      </a:endParaRPr>
                    </a:p>
                    <a:p>
                      <a:pPr>
                        <a:spcAft>
                          <a:spcPts val="0"/>
                        </a:spcAft>
                      </a:pPr>
                      <a:r>
                        <a:rPr lang="en-GB" sz="1400" dirty="0">
                          <a:effectLst/>
                          <a:latin typeface="Times New Roman" panose="02020603050405020304" pitchFamily="18" charset="0"/>
                          <a:cs typeface="Times New Roman" panose="02020603050405020304" pitchFamily="18" charset="0"/>
                        </a:rPr>
                        <a:t>plus purchases</a:t>
                      </a:r>
                    </a:p>
                    <a:p>
                      <a:pPr>
                        <a:spcAft>
                          <a:spcPts val="0"/>
                        </a:spcAft>
                      </a:pPr>
                      <a:endParaRPr lang="en-GB" sz="1400" dirty="0">
                        <a:effectLst/>
                        <a:latin typeface="Times New Roman" panose="02020603050405020304" pitchFamily="18" charset="0"/>
                        <a:cs typeface="Times New Roman" panose="02020603050405020304" pitchFamily="18" charset="0"/>
                      </a:endParaRPr>
                    </a:p>
                    <a:p>
                      <a:pPr>
                        <a:spcAft>
                          <a:spcPts val="0"/>
                        </a:spcAft>
                      </a:pPr>
                      <a:endParaRPr lang="en-GB" sz="1400" dirty="0">
                        <a:effectLst/>
                        <a:latin typeface="Times New Roman" panose="02020603050405020304" pitchFamily="18" charset="0"/>
                        <a:cs typeface="Times New Roman" panose="02020603050405020304" pitchFamily="18" charset="0"/>
                      </a:endParaRPr>
                    </a:p>
                    <a:p>
                      <a:pPr>
                        <a:spcAft>
                          <a:spcPts val="0"/>
                        </a:spcAft>
                      </a:pPr>
                      <a:r>
                        <a:rPr lang="en-GB" sz="1400" dirty="0">
                          <a:effectLst/>
                          <a:latin typeface="Times New Roman" panose="02020603050405020304" pitchFamily="18" charset="0"/>
                          <a:cs typeface="Times New Roman" panose="02020603050405020304" pitchFamily="18" charset="0"/>
                        </a:rPr>
                        <a:t>less closing inventory (stock)</a:t>
                      </a:r>
                    </a:p>
                    <a:p>
                      <a:pPr>
                        <a:spcAft>
                          <a:spcPts val="0"/>
                        </a:spcAft>
                      </a:pPr>
                      <a:r>
                        <a:rPr lang="en-GB" sz="1400" dirty="0">
                          <a:effectLst/>
                          <a:latin typeface="Times New Roman" panose="02020603050405020304" pitchFamily="18" charset="0"/>
                          <a:cs typeface="Times New Roman" panose="02020603050405020304" pitchFamily="18" charset="0"/>
                        </a:rPr>
                        <a:t>Cost of sales</a:t>
                      </a: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tc rowSpan="5">
                  <a:txBody>
                    <a:bodyPr/>
                    <a:lstStyle/>
                    <a:p>
                      <a:pPr algn="r"/>
                      <a:endParaRPr lang="en-GB" sz="1400" dirty="0">
                        <a:effectLst/>
                        <a:latin typeface="Times New Roman" panose="02020603050405020304" pitchFamily="18" charset="0"/>
                        <a:cs typeface="Times New Roman" panose="02020603050405020304" pitchFamily="18" charset="0"/>
                      </a:endParaRPr>
                    </a:p>
                    <a:p>
                      <a:pPr algn="r"/>
                      <a:endParaRPr lang="en-GB" sz="1400" dirty="0">
                        <a:effectLst/>
                        <a:latin typeface="Times New Roman" panose="02020603050405020304" pitchFamily="18" charset="0"/>
                        <a:cs typeface="Times New Roman" panose="02020603050405020304" pitchFamily="18" charset="0"/>
                      </a:endParaRPr>
                    </a:p>
                    <a:p>
                      <a:pPr algn="r"/>
                      <a:endParaRPr lang="en-GB" sz="1400" dirty="0">
                        <a:effectLst/>
                        <a:latin typeface="Times New Roman" panose="02020603050405020304" pitchFamily="18" charset="0"/>
                        <a:cs typeface="Times New Roman" panose="02020603050405020304" pitchFamily="18" charset="0"/>
                      </a:endParaRPr>
                    </a:p>
                    <a:p>
                      <a:pPr algn="r"/>
                      <a:endParaRPr lang="en-GB" sz="1400" dirty="0">
                        <a:effectLst/>
                        <a:latin typeface="Times New Roman" panose="02020603050405020304" pitchFamily="18" charset="0"/>
                        <a:cs typeface="Times New Roman" panose="02020603050405020304" pitchFamily="18" charset="0"/>
                      </a:endParaRPr>
                    </a:p>
                    <a:p>
                      <a:pPr algn="r"/>
                      <a:endParaRPr lang="en-GB" sz="1400" dirty="0">
                        <a:effectLst/>
                        <a:latin typeface="Times New Roman" panose="02020603050405020304" pitchFamily="18" charset="0"/>
                        <a:cs typeface="Times New Roman" panose="02020603050405020304" pitchFamily="18" charset="0"/>
                      </a:endParaRPr>
                    </a:p>
                    <a:p>
                      <a:pPr algn="r"/>
                      <a:endParaRPr lang="en-GB" sz="1400" dirty="0">
                        <a:effectLst/>
                        <a:latin typeface="Times New Roman" panose="02020603050405020304" pitchFamily="18" charset="0"/>
                        <a:cs typeface="Times New Roman" panose="02020603050405020304" pitchFamily="18" charset="0"/>
                      </a:endParaRPr>
                    </a:p>
                    <a:p>
                      <a:pPr algn="r"/>
                      <a:endParaRPr lang="en-GB" sz="1400" u="sng" dirty="0">
                        <a:effectLst/>
                        <a:latin typeface="Times New Roman" panose="02020603050405020304" pitchFamily="18" charset="0"/>
                        <a:cs typeface="Times New Roman" panose="02020603050405020304" pitchFamily="18" charset="0"/>
                      </a:endParaRPr>
                    </a:p>
                    <a:p>
                      <a:pPr algn="r"/>
                      <a:r>
                        <a:rPr lang="en-GB" sz="1400" u="sng" dirty="0">
                          <a:effectLst/>
                          <a:latin typeface="Times New Roman" panose="02020603050405020304" pitchFamily="18" charset="0"/>
                          <a:cs typeface="Times New Roman" panose="02020603050405020304" pitchFamily="18" charset="0"/>
                        </a:rPr>
                        <a:t>3,593</a:t>
                      </a:r>
                    </a:p>
                  </a:txBody>
                  <a:tcPr marL="68580" marR="68580" marT="34290" marB="34290"/>
                </a:tc>
                <a:extLst>
                  <a:ext uri="{0D108BD9-81ED-4DB2-BD59-A6C34878D82A}">
                    <a16:rowId xmlns:a16="http://schemas.microsoft.com/office/drawing/2014/main" val="10002"/>
                  </a:ext>
                </a:extLst>
              </a:tr>
              <a:tr h="329258">
                <a:tc vMerge="1">
                  <a:txBody>
                    <a:bodyPr/>
                    <a:lstStyle/>
                    <a:p>
                      <a:endParaRPr lang="en-GB"/>
                    </a:p>
                  </a:txBody>
                  <a:tcPr/>
                </a:tc>
                <a:tc>
                  <a:txBody>
                    <a:bodyPr/>
                    <a:lstStyle/>
                    <a:p>
                      <a:pPr algn="r"/>
                      <a:r>
                        <a:rPr lang="en-GB" sz="1400" u="none" dirty="0">
                          <a:effectLst/>
                          <a:latin typeface="Times New Roman" panose="02020603050405020304" pitchFamily="18" charset="0"/>
                          <a:cs typeface="Times New Roman" panose="02020603050405020304" pitchFamily="18" charset="0"/>
                        </a:rPr>
                        <a:t>620</a:t>
                      </a:r>
                    </a:p>
                  </a:txBody>
                  <a:tcPr marL="68580" marR="68580" marT="34290" marB="34290"/>
                </a:tc>
                <a:tc vMerge="1">
                  <a:txBody>
                    <a:bodyPr/>
                    <a:lstStyle/>
                    <a:p>
                      <a:endParaRPr lang="en-GB"/>
                    </a:p>
                  </a:txBody>
                  <a:tcPr/>
                </a:tc>
                <a:extLst>
                  <a:ext uri="{0D108BD9-81ED-4DB2-BD59-A6C34878D82A}">
                    <a16:rowId xmlns:a16="http://schemas.microsoft.com/office/drawing/2014/main" val="523785732"/>
                  </a:ext>
                </a:extLst>
              </a:tr>
              <a:tr h="329258">
                <a:tc vMerge="1">
                  <a:txBody>
                    <a:bodyPr/>
                    <a:lstStyle/>
                    <a:p>
                      <a:endParaRPr lang="en-GB"/>
                    </a:p>
                  </a:txBody>
                  <a:tcPr/>
                </a:tc>
                <a:tc>
                  <a:txBody>
                    <a:bodyPr/>
                    <a:lstStyle/>
                    <a:p>
                      <a:pPr algn="r"/>
                      <a:r>
                        <a:rPr lang="en-GB" sz="1400" u="sng" dirty="0">
                          <a:effectLst/>
                          <a:latin typeface="Times New Roman" panose="02020603050405020304" pitchFamily="18" charset="0"/>
                          <a:cs typeface="Times New Roman" panose="02020603050405020304" pitchFamily="18" charset="0"/>
                        </a:rPr>
                        <a:t>3,773</a:t>
                      </a:r>
                    </a:p>
                  </a:txBody>
                  <a:tcPr marL="68580" marR="68580" marT="34290" marB="34290"/>
                </a:tc>
                <a:tc vMerge="1">
                  <a:txBody>
                    <a:bodyPr/>
                    <a:lstStyle/>
                    <a:p>
                      <a:endParaRPr lang="en-GB"/>
                    </a:p>
                  </a:txBody>
                  <a:tcPr/>
                </a:tc>
                <a:extLst>
                  <a:ext uri="{0D108BD9-81ED-4DB2-BD59-A6C34878D82A}">
                    <a16:rowId xmlns:a16="http://schemas.microsoft.com/office/drawing/2014/main" val="3817103083"/>
                  </a:ext>
                </a:extLst>
              </a:tr>
              <a:tr h="376323">
                <a:tc vMerge="1">
                  <a:txBody>
                    <a:bodyPr/>
                    <a:lstStyle/>
                    <a:p>
                      <a:endParaRPr lang="en-GB"/>
                    </a:p>
                  </a:txBody>
                  <a:tcPr/>
                </a:tc>
                <a:tc>
                  <a:txBody>
                    <a:bodyPr/>
                    <a:lstStyle/>
                    <a:p>
                      <a:pPr algn="r"/>
                      <a:r>
                        <a:rPr lang="en-GB" sz="1400" u="none" dirty="0">
                          <a:effectLst/>
                          <a:latin typeface="Times New Roman" panose="02020603050405020304" pitchFamily="18" charset="0"/>
                          <a:cs typeface="Times New Roman" panose="02020603050405020304" pitchFamily="18" charset="0"/>
                        </a:rPr>
                        <a:t>4,393</a:t>
                      </a:r>
                    </a:p>
                  </a:txBody>
                  <a:tcPr marL="68580" marR="68580" marT="34290" marB="34290"/>
                </a:tc>
                <a:tc vMerge="1">
                  <a:txBody>
                    <a:bodyPr/>
                    <a:lstStyle/>
                    <a:p>
                      <a:endParaRPr lang="en-GB"/>
                    </a:p>
                  </a:txBody>
                  <a:tcPr/>
                </a:tc>
                <a:extLst>
                  <a:ext uri="{0D108BD9-81ED-4DB2-BD59-A6C34878D82A}">
                    <a16:rowId xmlns:a16="http://schemas.microsoft.com/office/drawing/2014/main" val="2936615906"/>
                  </a:ext>
                </a:extLst>
              </a:tr>
              <a:tr h="388129">
                <a:tc vMerge="1">
                  <a:txBody>
                    <a:bodyPr/>
                    <a:lstStyle/>
                    <a:p>
                      <a:endParaRPr lang="en-GB"/>
                    </a:p>
                  </a:txBody>
                  <a:tcPr/>
                </a:tc>
                <a:tc>
                  <a:txBody>
                    <a:bodyPr/>
                    <a:lstStyle/>
                    <a:p>
                      <a:pPr algn="r"/>
                      <a:r>
                        <a:rPr lang="en-GB" sz="1400" u="sng" dirty="0">
                          <a:effectLst/>
                          <a:latin typeface="Times New Roman" panose="02020603050405020304" pitchFamily="18" charset="0"/>
                          <a:cs typeface="Times New Roman" panose="02020603050405020304" pitchFamily="18" charset="0"/>
                        </a:rPr>
                        <a:t>800</a:t>
                      </a:r>
                    </a:p>
                  </a:txBody>
                  <a:tcPr marL="68580" marR="68580" marT="34290" marB="34290"/>
                </a:tc>
                <a:tc vMerge="1">
                  <a:txBody>
                    <a:bodyPr/>
                    <a:lstStyle/>
                    <a:p>
                      <a:endParaRPr lang="en-GB"/>
                    </a:p>
                  </a:txBody>
                  <a:tcPr/>
                </a:tc>
                <a:extLst>
                  <a:ext uri="{0D108BD9-81ED-4DB2-BD59-A6C34878D82A}">
                    <a16:rowId xmlns:a16="http://schemas.microsoft.com/office/drawing/2014/main" val="4251405374"/>
                  </a:ext>
                </a:extLst>
              </a:tr>
              <a:tr h="329258">
                <a:tc>
                  <a:txBody>
                    <a:bodyPr/>
                    <a:lstStyle/>
                    <a:p>
                      <a:pPr>
                        <a:spcAft>
                          <a:spcPts val="0"/>
                        </a:spcAft>
                      </a:pPr>
                      <a:r>
                        <a:rPr lang="en-GB" sz="1400" dirty="0">
                          <a:effectLst/>
                          <a:latin typeface="Times New Roman" panose="02020603050405020304" pitchFamily="18" charset="0"/>
                          <a:cs typeface="Times New Roman" panose="02020603050405020304" pitchFamily="18" charset="0"/>
                        </a:rPr>
                        <a:t>Gross profit</a:t>
                      </a:r>
                    </a:p>
                  </a:txBody>
                  <a:tcPr marL="68580" marR="68580" marT="34290" marB="34290"/>
                </a:tc>
                <a:tc>
                  <a:txBody>
                    <a:bodyPr/>
                    <a:lstStyle/>
                    <a:p>
                      <a:pPr algn="r"/>
                      <a:endParaRPr lang="en-GB" sz="1400" u="sng" dirty="0">
                        <a:effectLst/>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400" dirty="0">
                          <a:effectLst/>
                          <a:latin typeface="Times New Roman" panose="02020603050405020304" pitchFamily="18" charset="0"/>
                          <a:cs typeface="Times New Roman" panose="02020603050405020304" pitchFamily="18" charset="0"/>
                        </a:rPr>
                        <a:t>6,157</a:t>
                      </a:r>
                    </a:p>
                  </a:txBody>
                  <a:tcPr marL="68580" marR="68580" marT="34290" marB="34290"/>
                </a:tc>
                <a:extLst>
                  <a:ext uri="{0D108BD9-81ED-4DB2-BD59-A6C34878D82A}">
                    <a16:rowId xmlns:a16="http://schemas.microsoft.com/office/drawing/2014/main" val="3578189658"/>
                  </a:ext>
                </a:extLst>
              </a:tr>
              <a:tr h="1034241">
                <a:tc>
                  <a:txBody>
                    <a:bodyPr/>
                    <a:lstStyle/>
                    <a:p>
                      <a:pPr>
                        <a:spcAft>
                          <a:spcPts val="0"/>
                        </a:spcAft>
                      </a:pPr>
                      <a:r>
                        <a:rPr lang="en-GB" sz="1400" dirty="0">
                          <a:effectLst/>
                          <a:latin typeface="Times New Roman" panose="02020603050405020304" pitchFamily="18" charset="0"/>
                          <a:ea typeface="Times New Roman"/>
                          <a:cs typeface="Times New Roman" panose="02020603050405020304" pitchFamily="18" charset="0"/>
                        </a:rPr>
                        <a:t>Plus other income:</a:t>
                      </a:r>
                    </a:p>
                    <a:p>
                      <a:pPr>
                        <a:spcAft>
                          <a:spcPts val="0"/>
                        </a:spcAft>
                      </a:pPr>
                      <a:r>
                        <a:rPr lang="en-GB" sz="1400" dirty="0">
                          <a:effectLst/>
                          <a:latin typeface="Times New Roman" panose="02020603050405020304" pitchFamily="18" charset="0"/>
                          <a:ea typeface="Times New Roman"/>
                          <a:cs typeface="Times New Roman" panose="02020603050405020304" pitchFamily="18" charset="0"/>
                        </a:rPr>
                        <a:t>Ticket sales</a:t>
                      </a:r>
                    </a:p>
                    <a:p>
                      <a:pPr>
                        <a:spcAft>
                          <a:spcPts val="0"/>
                        </a:spcAft>
                      </a:pPr>
                      <a:r>
                        <a:rPr lang="en-GB" sz="1400" dirty="0">
                          <a:effectLst/>
                          <a:latin typeface="Times New Roman" panose="02020603050405020304" pitchFamily="18" charset="0"/>
                          <a:ea typeface="Times New Roman"/>
                          <a:cs typeface="Times New Roman" panose="02020603050405020304" pitchFamily="18" charset="0"/>
                        </a:rPr>
                        <a:t>Sundry sales</a:t>
                      </a:r>
                    </a:p>
                    <a:p>
                      <a:pPr>
                        <a:spcAft>
                          <a:spcPts val="0"/>
                        </a:spcAft>
                      </a:pPr>
                      <a:r>
                        <a:rPr lang="en-GB" sz="1400" dirty="0">
                          <a:effectLst/>
                          <a:latin typeface="Times New Roman" panose="02020603050405020304" pitchFamily="18" charset="0"/>
                          <a:ea typeface="Times New Roman"/>
                          <a:cs typeface="Times New Roman" panose="02020603050405020304" pitchFamily="18" charset="0"/>
                        </a:rPr>
                        <a:t>Total income</a:t>
                      </a: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p>
                      <a:pPr algn="r"/>
                      <a:r>
                        <a:rPr lang="en-GB" sz="1400" dirty="0">
                          <a:effectLst/>
                          <a:latin typeface="Times New Roman" panose="02020603050405020304" pitchFamily="18" charset="0"/>
                          <a:cs typeface="Times New Roman" panose="02020603050405020304" pitchFamily="18" charset="0"/>
                        </a:rPr>
                        <a:t>1,3500</a:t>
                      </a:r>
                    </a:p>
                    <a:p>
                      <a:pPr algn="r"/>
                      <a:r>
                        <a:rPr lang="en-GB" sz="1400" u="sng" dirty="0">
                          <a:effectLst/>
                          <a:latin typeface="Times New Roman" panose="02020603050405020304" pitchFamily="18" charset="0"/>
                          <a:cs typeface="Times New Roman" panose="02020603050405020304" pitchFamily="18" charset="0"/>
                        </a:rPr>
                        <a:t>470</a:t>
                      </a: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p>
                      <a:pPr algn="r"/>
                      <a:endParaRPr lang="en-GB" sz="1400" dirty="0">
                        <a:effectLst/>
                        <a:latin typeface="Times New Roman" panose="02020603050405020304" pitchFamily="18" charset="0"/>
                        <a:cs typeface="Times New Roman" panose="02020603050405020304" pitchFamily="18" charset="0"/>
                      </a:endParaRPr>
                    </a:p>
                    <a:p>
                      <a:pPr algn="r"/>
                      <a:r>
                        <a:rPr lang="en-GB" sz="1400" u="sng" dirty="0">
                          <a:effectLst/>
                          <a:latin typeface="Times New Roman" panose="02020603050405020304" pitchFamily="18" charset="0"/>
                          <a:cs typeface="Times New Roman" panose="02020603050405020304" pitchFamily="18" charset="0"/>
                        </a:rPr>
                        <a:t>13,970</a:t>
                      </a:r>
                    </a:p>
                    <a:p>
                      <a:pPr algn="r"/>
                      <a:r>
                        <a:rPr lang="en-GB" sz="1400" u="none" dirty="0">
                          <a:effectLst/>
                          <a:latin typeface="Times New Roman" panose="02020603050405020304" pitchFamily="18" charset="0"/>
                          <a:cs typeface="Times New Roman" panose="02020603050405020304" pitchFamily="18" charset="0"/>
                        </a:rPr>
                        <a:t>20,127</a:t>
                      </a:r>
                    </a:p>
                  </a:txBody>
                  <a:tcPr marL="68580" marR="68580" marT="34290" marB="34290"/>
                </a:tc>
                <a:extLst>
                  <a:ext uri="{0D108BD9-81ED-4DB2-BD59-A6C34878D82A}">
                    <a16:rowId xmlns:a16="http://schemas.microsoft.com/office/drawing/2014/main" val="10003"/>
                  </a:ext>
                </a:extLst>
              </a:tr>
              <a:tr h="1024057">
                <a:tc>
                  <a:txBody>
                    <a:bodyPr/>
                    <a:lstStyle/>
                    <a:p>
                      <a:pPr>
                        <a:spcAft>
                          <a:spcPts val="0"/>
                        </a:spcAft>
                      </a:pPr>
                      <a:r>
                        <a:rPr lang="en-GB" sz="1400" dirty="0">
                          <a:effectLst/>
                          <a:latin typeface="Times New Roman" panose="02020603050405020304" pitchFamily="18" charset="0"/>
                          <a:cs typeface="Times New Roman" panose="02020603050405020304" pitchFamily="18" charset="0"/>
                        </a:rPr>
                        <a:t>Less expenses and overheads:</a:t>
                      </a:r>
                    </a:p>
                    <a:p>
                      <a:pPr>
                        <a:spcAft>
                          <a:spcPts val="0"/>
                        </a:spcAft>
                      </a:pPr>
                      <a:r>
                        <a:rPr lang="en-GB" sz="1400" dirty="0">
                          <a:effectLst/>
                          <a:latin typeface="Times New Roman" panose="02020603050405020304" pitchFamily="18" charset="0"/>
                          <a:cs typeface="Times New Roman" panose="02020603050405020304" pitchFamily="18" charset="0"/>
                        </a:rPr>
                        <a:t>Labour costs</a:t>
                      </a:r>
                    </a:p>
                    <a:p>
                      <a:pPr>
                        <a:spcAft>
                          <a:spcPts val="0"/>
                        </a:spcAft>
                      </a:pPr>
                      <a:r>
                        <a:rPr lang="en-GB" sz="1400" dirty="0">
                          <a:effectLst/>
                          <a:latin typeface="Times New Roman" panose="02020603050405020304" pitchFamily="18" charset="0"/>
                          <a:cs typeface="Times New Roman" panose="02020603050405020304" pitchFamily="18" charset="0"/>
                        </a:rPr>
                        <a:t>Overheads</a:t>
                      </a: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p>
                      <a:pPr algn="r"/>
                      <a:r>
                        <a:rPr lang="en-GB" sz="1400" dirty="0">
                          <a:effectLst/>
                          <a:latin typeface="Times New Roman" panose="02020603050405020304" pitchFamily="18" charset="0"/>
                          <a:cs typeface="Times New Roman" panose="02020603050405020304" pitchFamily="18" charset="0"/>
                        </a:rPr>
                        <a:t>7,880</a:t>
                      </a:r>
                    </a:p>
                    <a:p>
                      <a:pPr algn="r"/>
                      <a:r>
                        <a:rPr lang="en-GB" sz="1400" u="sng" dirty="0">
                          <a:effectLst/>
                          <a:latin typeface="Times New Roman" panose="02020603050405020304" pitchFamily="18" charset="0"/>
                          <a:cs typeface="Times New Roman" panose="02020603050405020304" pitchFamily="18" charset="0"/>
                        </a:rPr>
                        <a:t>4,727</a:t>
                      </a:r>
                    </a:p>
                  </a:txBody>
                  <a:tcPr marL="68580" marR="68580" marT="34290" marB="34290">
                    <a:lnR w="12700" cmpd="sng">
                      <a:noFill/>
                    </a:lnR>
                  </a:tcPr>
                </a:tc>
                <a:tc>
                  <a:txBody>
                    <a:bodyPr/>
                    <a:lstStyle/>
                    <a:p>
                      <a:pPr algn="r"/>
                      <a:endParaRPr lang="en-GB" sz="1400" dirty="0">
                        <a:effectLst/>
                        <a:latin typeface="Times New Roman" panose="02020603050405020304" pitchFamily="18" charset="0"/>
                        <a:cs typeface="Times New Roman" panose="02020603050405020304" pitchFamily="18" charset="0"/>
                      </a:endParaRPr>
                    </a:p>
                    <a:p>
                      <a:pPr algn="r"/>
                      <a:endParaRPr lang="en-GB" sz="1400" dirty="0">
                        <a:effectLst/>
                        <a:latin typeface="Times New Roman" panose="02020603050405020304" pitchFamily="18" charset="0"/>
                        <a:cs typeface="Times New Roman" panose="02020603050405020304" pitchFamily="18" charset="0"/>
                      </a:endParaRPr>
                    </a:p>
                    <a:p>
                      <a:pPr algn="r"/>
                      <a:r>
                        <a:rPr lang="en-GB" sz="1400" u="sng" dirty="0">
                          <a:effectLst/>
                          <a:latin typeface="Times New Roman" panose="02020603050405020304" pitchFamily="18" charset="0"/>
                          <a:cs typeface="Times New Roman" panose="02020603050405020304" pitchFamily="18" charset="0"/>
                        </a:rPr>
                        <a:t>12,607</a:t>
                      </a:r>
                    </a:p>
                  </a:txBody>
                  <a:tcPr marL="68580" marR="68580" marT="34290" marB="34290">
                    <a:lnL w="12700" cmpd="sng">
                      <a:noFill/>
                    </a:lnL>
                  </a:tcPr>
                </a:tc>
                <a:extLst>
                  <a:ext uri="{0D108BD9-81ED-4DB2-BD59-A6C34878D82A}">
                    <a16:rowId xmlns:a16="http://schemas.microsoft.com/office/drawing/2014/main" val="10004"/>
                  </a:ext>
                </a:extLst>
              </a:tr>
              <a:tr h="379581">
                <a:tc>
                  <a:txBody>
                    <a:bodyPr/>
                    <a:lstStyle/>
                    <a:p>
                      <a:pPr>
                        <a:spcAft>
                          <a:spcPts val="0"/>
                        </a:spcAft>
                      </a:pPr>
                      <a:r>
                        <a:rPr lang="en-GB" sz="1400" dirty="0">
                          <a:effectLst/>
                          <a:latin typeface="Times New Roman" panose="02020603050405020304" pitchFamily="18" charset="0"/>
                          <a:cs typeface="Times New Roman" panose="02020603050405020304" pitchFamily="18" charset="0"/>
                        </a:rPr>
                        <a:t>Net profit  </a:t>
                      </a:r>
                      <a:endParaRPr lang="en-GB" sz="1400" dirty="0">
                        <a:effectLst/>
                        <a:latin typeface="Times New Roman" panose="02020603050405020304" pitchFamily="18" charset="0"/>
                        <a:ea typeface="Times New Roman"/>
                        <a:cs typeface="Times New Roman" panose="02020603050405020304" pitchFamily="18" charset="0"/>
                      </a:endParaRP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400" dirty="0">
                          <a:effectLst/>
                          <a:latin typeface="Times New Roman" panose="02020603050405020304" pitchFamily="18" charset="0"/>
                          <a:cs typeface="Times New Roman" panose="02020603050405020304" pitchFamily="18" charset="0"/>
                        </a:rPr>
                        <a:t>7,520</a:t>
                      </a:r>
                    </a:p>
                  </a:txBody>
                  <a:tcPr marL="68580" marR="68580" marT="34290" marB="34290"/>
                </a:tc>
                <a:extLst>
                  <a:ext uri="{0D108BD9-81ED-4DB2-BD59-A6C34878D82A}">
                    <a16:rowId xmlns:a16="http://schemas.microsoft.com/office/drawing/2014/main" val="10005"/>
                  </a:ext>
                </a:extLst>
              </a:tr>
            </a:tbl>
          </a:graphicData>
        </a:graphic>
      </p:graphicFrame>
      <p:graphicFrame>
        <p:nvGraphicFramePr>
          <p:cNvPr id="9" name="Table 8">
            <a:extLst>
              <a:ext uri="{FF2B5EF4-FFF2-40B4-BE49-F238E27FC236}">
                <a16:creationId xmlns:a16="http://schemas.microsoft.com/office/drawing/2014/main" id="{EC0CC520-0101-4C2C-89D6-30281FEA24C1}"/>
              </a:ext>
            </a:extLst>
          </p:cNvPr>
          <p:cNvGraphicFramePr>
            <a:graphicFrameLocks noGrp="1"/>
          </p:cNvGraphicFramePr>
          <p:nvPr/>
        </p:nvGraphicFramePr>
        <p:xfrm>
          <a:off x="179512" y="182407"/>
          <a:ext cx="5004246" cy="2574360"/>
        </p:xfrm>
        <a:graphic>
          <a:graphicData uri="http://schemas.openxmlformats.org/drawingml/2006/table">
            <a:tbl>
              <a:tblPr>
                <a:tableStyleId>{5C22544A-7EE6-4342-B048-85BDC9FD1C3A}</a:tableStyleId>
              </a:tblPr>
              <a:tblGrid>
                <a:gridCol w="203087">
                  <a:extLst>
                    <a:ext uri="{9D8B030D-6E8A-4147-A177-3AD203B41FA5}">
                      <a16:colId xmlns:a16="http://schemas.microsoft.com/office/drawing/2014/main" val="20000"/>
                    </a:ext>
                  </a:extLst>
                </a:gridCol>
                <a:gridCol w="4801159">
                  <a:extLst>
                    <a:ext uri="{9D8B030D-6E8A-4147-A177-3AD203B41FA5}">
                      <a16:colId xmlns:a16="http://schemas.microsoft.com/office/drawing/2014/main" val="20001"/>
                    </a:ext>
                  </a:extLst>
                </a:gridCol>
              </a:tblGrid>
              <a:tr h="359150">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1</a:t>
                      </a:r>
                    </a:p>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 </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Ticket sales are made on a credit basis. The Hereford Organisation allow one month’s credit to customers</a:t>
                      </a:r>
                    </a:p>
                  </a:txBody>
                  <a:tcPr marL="68580" marR="68580" marT="0" marB="0"/>
                </a:tc>
                <a:extLst>
                  <a:ext uri="{0D108BD9-81ED-4DB2-BD59-A6C34878D82A}">
                    <a16:rowId xmlns:a16="http://schemas.microsoft.com/office/drawing/2014/main" val="10000"/>
                  </a:ext>
                </a:extLst>
              </a:tr>
              <a:tr h="171944">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2</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All food and beverage and sundry sales are on a cash basis.</a:t>
                      </a:r>
                    </a:p>
                  </a:txBody>
                  <a:tcPr marL="68580" marR="68580" marT="0" marB="0"/>
                </a:tc>
                <a:extLst>
                  <a:ext uri="{0D108BD9-81ED-4DB2-BD59-A6C34878D82A}">
                    <a16:rowId xmlns:a16="http://schemas.microsoft.com/office/drawing/2014/main" val="10001"/>
                  </a:ext>
                </a:extLst>
              </a:tr>
              <a:tr h="299518">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3</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Payments for food and beverage purchases are made one month after the month of purchase.</a:t>
                      </a:r>
                    </a:p>
                  </a:txBody>
                  <a:tcPr marL="68580" marR="68580" marT="0" marB="0"/>
                </a:tc>
                <a:extLst>
                  <a:ext uri="{0D108BD9-81ED-4DB2-BD59-A6C34878D82A}">
                    <a16:rowId xmlns:a16="http://schemas.microsoft.com/office/drawing/2014/main" val="10002"/>
                  </a:ext>
                </a:extLst>
              </a:tr>
              <a:tr h="171944">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4</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Overheads are paid one month after they are incurred</a:t>
                      </a:r>
                      <a:endParaRPr lang="en-GB" sz="1000" b="1" dirty="0">
                        <a:effectLst/>
                        <a:latin typeface="Times New Roman" panose="02020603050405020304" pitchFamily="18" charset="0"/>
                        <a:ea typeface="Times New Roman"/>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171944">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5</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Labour costs are paid in the month to which they refer.</a:t>
                      </a:r>
                    </a:p>
                  </a:txBody>
                  <a:tcPr marL="68580" marR="68580" marT="0" marB="0"/>
                </a:tc>
                <a:extLst>
                  <a:ext uri="{0D108BD9-81ED-4DB2-BD59-A6C34878D82A}">
                    <a16:rowId xmlns:a16="http://schemas.microsoft.com/office/drawing/2014/main" val="10004"/>
                  </a:ext>
                </a:extLst>
              </a:tr>
              <a:tr h="398482">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6</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Expenditure on new equipment costing £2,000 will be due for payment as follows: - £1,250 in October, £750 in December.</a:t>
                      </a:r>
                    </a:p>
                  </a:txBody>
                  <a:tcPr marL="68580" marR="68580" marT="0" marB="0"/>
                </a:tc>
                <a:extLst>
                  <a:ext uri="{0D108BD9-81ED-4DB2-BD59-A6C34878D82A}">
                    <a16:rowId xmlns:a16="http://schemas.microsoft.com/office/drawing/2014/main" val="10005"/>
                  </a:ext>
                </a:extLst>
              </a:tr>
              <a:tr h="262000">
                <a:tc>
                  <a:txBody>
                    <a:bodyPr/>
                    <a:lstStyle/>
                    <a:p>
                      <a:pPr algn="ctr">
                        <a:lnSpc>
                          <a:spcPct val="115000"/>
                        </a:lnSpc>
                        <a:spcAft>
                          <a:spcPts val="0"/>
                        </a:spcAft>
                      </a:pPr>
                      <a:r>
                        <a:rPr lang="en-GB" sz="1200" dirty="0">
                          <a:effectLst/>
                          <a:latin typeface="Times New Roman" panose="02020603050405020304" pitchFamily="18" charset="0"/>
                          <a:cs typeface="Times New Roman" panose="02020603050405020304" pitchFamily="18" charset="0"/>
                        </a:rPr>
                        <a:t>7</a:t>
                      </a:r>
                      <a:endParaRPr lang="en-GB" sz="1200" dirty="0">
                        <a:effectLst/>
                        <a:latin typeface="Times New Roman" panose="02020603050405020304" pitchFamily="18" charset="0"/>
                        <a:ea typeface="Times New Roman"/>
                        <a:cs typeface="Times New Roman" panose="02020603050405020304" pitchFamily="18" charset="0"/>
                      </a:endParaRPr>
                    </a:p>
                  </a:txBody>
                  <a:tcPr marL="68580" marR="68580" marT="0" marB="0"/>
                </a:tc>
                <a:tc>
                  <a:txBody>
                    <a:bodyPr/>
                    <a:lstStyle/>
                    <a:p>
                      <a:pPr algn="just">
                        <a:lnSpc>
                          <a:spcPct val="115000"/>
                        </a:lnSpc>
                        <a:spcAft>
                          <a:spcPts val="0"/>
                        </a:spcAft>
                      </a:pPr>
                      <a:r>
                        <a:rPr lang="en-GB" sz="1000" b="1" dirty="0">
                          <a:effectLst/>
                          <a:latin typeface="Times New Roman" panose="02020603050405020304" pitchFamily="18" charset="0"/>
                          <a:cs typeface="Times New Roman" panose="02020603050405020304" pitchFamily="18" charset="0"/>
                        </a:rPr>
                        <a:t>The opening bank balance on 1</a:t>
                      </a:r>
                      <a:r>
                        <a:rPr lang="en-GB" sz="1000" b="1" baseline="30000" dirty="0">
                          <a:effectLst/>
                          <a:latin typeface="Times New Roman" panose="02020603050405020304" pitchFamily="18" charset="0"/>
                          <a:cs typeface="Times New Roman" panose="02020603050405020304" pitchFamily="18" charset="0"/>
                        </a:rPr>
                        <a:t>st</a:t>
                      </a:r>
                      <a:r>
                        <a:rPr lang="en-GB" sz="1000" b="1" dirty="0">
                          <a:effectLst/>
                          <a:latin typeface="Times New Roman" panose="02020603050405020304" pitchFamily="18" charset="0"/>
                          <a:cs typeface="Times New Roman" panose="02020603050405020304" pitchFamily="18" charset="0"/>
                        </a:rPr>
                        <a:t> October 2012 is forecast to be £3,000</a:t>
                      </a:r>
                      <a:endParaRPr lang="en-GB" sz="1000" b="1" dirty="0">
                        <a:effectLst/>
                        <a:latin typeface="Times New Roman" panose="02020603050405020304" pitchFamily="18" charset="0"/>
                        <a:ea typeface="Times New Roman"/>
                        <a:cs typeface="Times New Roman" panose="02020603050405020304" pitchFamily="18" charset="0"/>
                      </a:endParaRPr>
                    </a:p>
                  </a:txBody>
                  <a:tcPr marL="68580" marR="68580" marT="0" marB="0"/>
                </a:tc>
                <a:extLst>
                  <a:ext uri="{0D108BD9-81ED-4DB2-BD59-A6C34878D82A}">
                    <a16:rowId xmlns:a16="http://schemas.microsoft.com/office/drawing/2014/main" val="10006"/>
                  </a:ext>
                </a:extLst>
              </a:tr>
              <a:tr h="593395">
                <a:tc>
                  <a:txBody>
                    <a:bodyPr/>
                    <a:lstStyle/>
                    <a:p>
                      <a:pPr algn="ctr">
                        <a:lnSpc>
                          <a:spcPct val="115000"/>
                        </a:lnSpc>
                        <a:spcAft>
                          <a:spcPts val="0"/>
                        </a:spcAft>
                      </a:pPr>
                      <a:r>
                        <a:rPr lang="en-GB" sz="1200" dirty="0">
                          <a:effectLst/>
                          <a:latin typeface="Times New Roman" panose="02020603050405020304" pitchFamily="18" charset="0"/>
                          <a:ea typeface="Times New Roman"/>
                          <a:cs typeface="Times New Roman" panose="02020603050405020304" pitchFamily="18" charset="0"/>
                        </a:rPr>
                        <a:t>8</a:t>
                      </a:r>
                    </a:p>
                  </a:txBody>
                  <a:tcPr marL="68580" marR="68580" marT="0" marB="0"/>
                </a:tc>
                <a:tc>
                  <a:txBody>
                    <a:bodyPr/>
                    <a:lstStyle/>
                    <a:p>
                      <a:r>
                        <a:rPr lang="en-GB" sz="1000" b="1" kern="1200" dirty="0">
                          <a:solidFill>
                            <a:schemeClr val="dk1"/>
                          </a:solidFill>
                          <a:effectLst/>
                          <a:latin typeface="Times New Roman" panose="02020603050405020304" pitchFamily="18" charset="0"/>
                          <a:ea typeface="+mn-ea"/>
                          <a:cs typeface="Times New Roman" panose="02020603050405020304" pitchFamily="18" charset="0"/>
                        </a:rPr>
                        <a:t>Information relating to stocks of food and beverages is as follows:</a:t>
                      </a:r>
                    </a:p>
                    <a:p>
                      <a:r>
                        <a:rPr lang="en-GB" sz="1000" b="1" kern="1200" dirty="0">
                          <a:solidFill>
                            <a:schemeClr val="dk1"/>
                          </a:solidFill>
                          <a:effectLst/>
                          <a:latin typeface="Times New Roman" panose="02020603050405020304" pitchFamily="18" charset="0"/>
                          <a:ea typeface="+mn-ea"/>
                          <a:cs typeface="Times New Roman" panose="02020603050405020304" pitchFamily="18" charset="0"/>
                        </a:rPr>
                        <a:t>Stocks as at:         1</a:t>
                      </a:r>
                      <a:r>
                        <a:rPr lang="en-GB" sz="1000" b="1" kern="1200" baseline="30000" dirty="0">
                          <a:solidFill>
                            <a:schemeClr val="dk1"/>
                          </a:solidFill>
                          <a:effectLst/>
                          <a:latin typeface="Times New Roman" panose="02020603050405020304" pitchFamily="18" charset="0"/>
                          <a:ea typeface="+mn-ea"/>
                          <a:cs typeface="Times New Roman" panose="02020603050405020304" pitchFamily="18" charset="0"/>
                        </a:rPr>
                        <a:t>st</a:t>
                      </a:r>
                      <a:r>
                        <a:rPr lang="en-GB" sz="1000" b="1" kern="1200" dirty="0">
                          <a:solidFill>
                            <a:schemeClr val="dk1"/>
                          </a:solidFill>
                          <a:effectLst/>
                          <a:latin typeface="Times New Roman" panose="02020603050405020304" pitchFamily="18" charset="0"/>
                          <a:ea typeface="+mn-ea"/>
                          <a:cs typeface="Times New Roman" panose="02020603050405020304" pitchFamily="18" charset="0"/>
                        </a:rPr>
                        <a:t> October 2020            31</a:t>
                      </a:r>
                      <a:r>
                        <a:rPr lang="en-GB" sz="1000" b="1" kern="1200" baseline="30000" dirty="0">
                          <a:solidFill>
                            <a:schemeClr val="dk1"/>
                          </a:solidFill>
                          <a:effectLst/>
                          <a:latin typeface="Times New Roman" panose="02020603050405020304" pitchFamily="18" charset="0"/>
                          <a:ea typeface="+mn-ea"/>
                          <a:cs typeface="Times New Roman" panose="02020603050405020304" pitchFamily="18" charset="0"/>
                        </a:rPr>
                        <a:t>st</a:t>
                      </a:r>
                      <a:r>
                        <a:rPr lang="en-GB" sz="1000" b="1" kern="1200" dirty="0">
                          <a:solidFill>
                            <a:schemeClr val="dk1"/>
                          </a:solidFill>
                          <a:effectLst/>
                          <a:latin typeface="Times New Roman" panose="02020603050405020304" pitchFamily="18" charset="0"/>
                          <a:ea typeface="+mn-ea"/>
                          <a:cs typeface="Times New Roman" panose="02020603050405020304" pitchFamily="18" charset="0"/>
                        </a:rPr>
                        <a:t> December 2020</a:t>
                      </a:r>
                      <a:endParaRPr lang="en-GB" sz="1000" kern="1200" dirty="0">
                        <a:solidFill>
                          <a:schemeClr val="dk1"/>
                        </a:solidFill>
                        <a:effectLst/>
                        <a:latin typeface="Times New Roman" panose="02020603050405020304" pitchFamily="18" charset="0"/>
                        <a:ea typeface="+mn-ea"/>
                        <a:cs typeface="Times New Roman" panose="02020603050405020304" pitchFamily="18" charset="0"/>
                      </a:endParaRPr>
                    </a:p>
                    <a:p>
                      <a:r>
                        <a:rPr lang="en-GB" sz="1000" b="1" kern="1200" dirty="0">
                          <a:solidFill>
                            <a:schemeClr val="dk1"/>
                          </a:solidFill>
                          <a:effectLst/>
                          <a:latin typeface="Times New Roman" panose="02020603050405020304" pitchFamily="18" charset="0"/>
                          <a:ea typeface="+mn-ea"/>
                          <a:cs typeface="Times New Roman" panose="02020603050405020304" pitchFamily="18" charset="0"/>
                        </a:rPr>
                        <a:t>                                     £620                                     £800</a:t>
                      </a:r>
                      <a:endParaRPr lang="en-GB" sz="1000" b="1" dirty="0">
                        <a:effectLst/>
                        <a:latin typeface="Times New Roman" panose="02020603050405020304" pitchFamily="18" charset="0"/>
                        <a:ea typeface="Times New Roman"/>
                        <a:cs typeface="Times New Roman" panose="02020603050405020304" pitchFamily="18" charset="0"/>
                      </a:endParaRPr>
                    </a:p>
                  </a:txBody>
                  <a:tcPr marL="68580" marR="68580" marT="0" marB="0"/>
                </a:tc>
                <a:extLst>
                  <a:ext uri="{0D108BD9-81ED-4DB2-BD59-A6C34878D82A}">
                    <a16:rowId xmlns:a16="http://schemas.microsoft.com/office/drawing/2014/main" val="10007"/>
                  </a:ext>
                </a:extLst>
              </a:tr>
            </a:tbl>
          </a:graphicData>
        </a:graphic>
      </p:graphicFrame>
      <p:graphicFrame>
        <p:nvGraphicFramePr>
          <p:cNvPr id="10" name="Content Placeholder 3">
            <a:extLst>
              <a:ext uri="{FF2B5EF4-FFF2-40B4-BE49-F238E27FC236}">
                <a16:creationId xmlns:a16="http://schemas.microsoft.com/office/drawing/2014/main" id="{E4D198BD-6DD2-4DD2-A955-A5448DA64028}"/>
              </a:ext>
            </a:extLst>
          </p:cNvPr>
          <p:cNvGraphicFramePr>
            <a:graphicFrameLocks/>
          </p:cNvGraphicFramePr>
          <p:nvPr/>
        </p:nvGraphicFramePr>
        <p:xfrm>
          <a:off x="179512" y="2835287"/>
          <a:ext cx="5004247" cy="2774167"/>
        </p:xfrm>
        <a:graphic>
          <a:graphicData uri="http://schemas.openxmlformats.org/drawingml/2006/table">
            <a:tbl>
              <a:tblPr>
                <a:tableStyleId>{5C22544A-7EE6-4342-B048-85BDC9FD1C3A}</a:tableStyleId>
              </a:tblPr>
              <a:tblGrid>
                <a:gridCol w="1179593">
                  <a:extLst>
                    <a:ext uri="{9D8B030D-6E8A-4147-A177-3AD203B41FA5}">
                      <a16:colId xmlns:a16="http://schemas.microsoft.com/office/drawing/2014/main" val="2544853725"/>
                    </a:ext>
                  </a:extLst>
                </a:gridCol>
                <a:gridCol w="1268679">
                  <a:extLst>
                    <a:ext uri="{9D8B030D-6E8A-4147-A177-3AD203B41FA5}">
                      <a16:colId xmlns:a16="http://schemas.microsoft.com/office/drawing/2014/main" val="2585996642"/>
                    </a:ext>
                  </a:extLst>
                </a:gridCol>
                <a:gridCol w="1304915">
                  <a:extLst>
                    <a:ext uri="{9D8B030D-6E8A-4147-A177-3AD203B41FA5}">
                      <a16:colId xmlns:a16="http://schemas.microsoft.com/office/drawing/2014/main" val="1514087666"/>
                    </a:ext>
                  </a:extLst>
                </a:gridCol>
                <a:gridCol w="1251060">
                  <a:extLst>
                    <a:ext uri="{9D8B030D-6E8A-4147-A177-3AD203B41FA5}">
                      <a16:colId xmlns:a16="http://schemas.microsoft.com/office/drawing/2014/main" val="712102038"/>
                    </a:ext>
                  </a:extLst>
                </a:gridCol>
              </a:tblGrid>
              <a:tr h="582680">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Estimated</a:t>
                      </a:r>
                    </a:p>
                    <a:p>
                      <a:pPr algn="ctr">
                        <a:lnSpc>
                          <a:spcPct val="115000"/>
                        </a:lnSpc>
                        <a:spcAft>
                          <a:spcPts val="0"/>
                        </a:spcAft>
                      </a:pPr>
                      <a:r>
                        <a:rPr lang="en-GB" sz="1200" b="1" dirty="0">
                          <a:solidFill>
                            <a:schemeClr val="bg1"/>
                          </a:solidFill>
                          <a:effectLst/>
                          <a:latin typeface="Times New Roman" panose="02020603050405020304" pitchFamily="18" charset="0"/>
                          <a:ea typeface="Times New Roman"/>
                          <a:cs typeface="Times New Roman" panose="02020603050405020304" pitchFamily="18" charset="0"/>
                        </a:rPr>
                        <a:t>expenditure</a:t>
                      </a: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ea typeface="Times New Roman"/>
                          <a:cs typeface="Times New Roman" panose="02020603050405020304" pitchFamily="18" charset="0"/>
                        </a:rPr>
                        <a:t>Food &amp; Beverage </a:t>
                      </a:r>
                      <a:endParaRPr lang="en-GB" sz="1200" dirty="0">
                        <a:solidFill>
                          <a:schemeClr val="bg1"/>
                        </a:solidFill>
                        <a:effectLst/>
                        <a:latin typeface="Times New Roman" panose="02020603050405020304" pitchFamily="18" charset="0"/>
                        <a:ea typeface="Times New Roman"/>
                        <a:cs typeface="Times New Roman" panose="02020603050405020304" pitchFamily="18" charset="0"/>
                      </a:endParaRPr>
                    </a:p>
                    <a:p>
                      <a:pPr algn="ctr">
                        <a:lnSpc>
                          <a:spcPct val="115000"/>
                        </a:lnSpc>
                        <a:spcAft>
                          <a:spcPts val="0"/>
                        </a:spcAft>
                      </a:pPr>
                      <a:r>
                        <a:rPr lang="en-GB" sz="1200" b="1" dirty="0">
                          <a:solidFill>
                            <a:schemeClr val="bg1"/>
                          </a:solidFill>
                          <a:effectLst/>
                          <a:latin typeface="Times New Roman" panose="02020603050405020304" pitchFamily="18" charset="0"/>
                          <a:ea typeface="Times New Roman"/>
                          <a:cs typeface="Times New Roman" panose="02020603050405020304" pitchFamily="18" charset="0"/>
                        </a:rPr>
                        <a:t>Purchases</a:t>
                      </a:r>
                      <a:endParaRPr lang="en-GB" sz="1200"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marL="0" marR="0" indent="0" algn="ctr" defTabSz="914400" rtl="0" eaLnBrk="1" fontAlgn="auto" latinLnBrk="0" hangingPunct="1">
                        <a:lnSpc>
                          <a:spcPct val="115000"/>
                        </a:lnSpc>
                        <a:spcBef>
                          <a:spcPts val="0"/>
                        </a:spcBef>
                        <a:spcAft>
                          <a:spcPts val="0"/>
                        </a:spcAft>
                        <a:buClrTx/>
                        <a:buSzTx/>
                        <a:buFontTx/>
                        <a:buNone/>
                        <a:tabLst/>
                        <a:defRPr/>
                      </a:pPr>
                      <a:r>
                        <a:rPr lang="en-GB" sz="1200" b="1" dirty="0">
                          <a:solidFill>
                            <a:schemeClr val="bg1"/>
                          </a:solidFill>
                          <a:effectLst/>
                          <a:latin typeface="Times New Roman" panose="02020603050405020304" pitchFamily="18" charset="0"/>
                          <a:ea typeface="Times New Roman"/>
                          <a:cs typeface="Times New Roman" panose="02020603050405020304" pitchFamily="18" charset="0"/>
                        </a:rPr>
                        <a:t>Labour costs</a:t>
                      </a:r>
                    </a:p>
                    <a:p>
                      <a:pPr algn="ctr">
                        <a:lnSpc>
                          <a:spcPct val="115000"/>
                        </a:lnSpc>
                        <a:spcAft>
                          <a:spcPts val="0"/>
                        </a:spcAft>
                      </a:pPr>
                      <a:endParaRPr lang="en-GB" sz="12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marL="0" marR="0" indent="0" algn="ctr" defTabSz="914400" rtl="0" eaLnBrk="1" fontAlgn="auto" latinLnBrk="0" hangingPunct="1">
                        <a:lnSpc>
                          <a:spcPct val="115000"/>
                        </a:lnSpc>
                        <a:spcBef>
                          <a:spcPts val="0"/>
                        </a:spcBef>
                        <a:spcAft>
                          <a:spcPts val="0"/>
                        </a:spcAft>
                        <a:buClrTx/>
                        <a:buSzTx/>
                        <a:buFontTx/>
                        <a:buNone/>
                        <a:tabLst/>
                        <a:defRPr/>
                      </a:pPr>
                      <a:r>
                        <a:rPr lang="en-GB" sz="1200" b="1" dirty="0">
                          <a:solidFill>
                            <a:schemeClr val="bg1"/>
                          </a:solidFill>
                          <a:effectLst/>
                          <a:latin typeface="Times New Roman" panose="02020603050405020304" pitchFamily="18" charset="0"/>
                          <a:ea typeface="Times New Roman"/>
                          <a:cs typeface="Times New Roman" panose="02020603050405020304" pitchFamily="18" charset="0"/>
                        </a:rPr>
                        <a:t>Overheads</a:t>
                      </a:r>
                    </a:p>
                    <a:p>
                      <a:pPr algn="ctr">
                        <a:lnSpc>
                          <a:spcPct val="115000"/>
                        </a:lnSpc>
                        <a:spcAft>
                          <a:spcPts val="0"/>
                        </a:spcAft>
                      </a:pPr>
                      <a:endParaRPr lang="en-GB" sz="12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3952433256"/>
                  </a:ext>
                </a:extLst>
              </a:tr>
              <a:tr h="183589">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 </a:t>
                      </a:r>
                      <a:endParaRPr lang="en-GB" sz="12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a:t>
                      </a:r>
                      <a:endParaRPr lang="en-GB" sz="12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a:t>
                      </a:r>
                      <a:endParaRPr lang="en-GB" sz="12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a:t>
                      </a:r>
                      <a:endParaRPr lang="en-GB" sz="12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extLst>
                  <a:ext uri="{0D108BD9-81ED-4DB2-BD59-A6C34878D82A}">
                    <a16:rowId xmlns:a16="http://schemas.microsoft.com/office/drawing/2014/main" val="2533442691"/>
                  </a:ext>
                </a:extLst>
              </a:tr>
              <a:tr h="383134">
                <a:tc>
                  <a:txBody>
                    <a:bodyPr/>
                    <a:lstStyle/>
                    <a:p>
                      <a:pPr algn="just">
                        <a:lnSpc>
                          <a:spcPct val="115000"/>
                        </a:lnSpc>
                        <a:spcAft>
                          <a:spcPts val="0"/>
                        </a:spcAft>
                      </a:pPr>
                      <a:r>
                        <a:rPr lang="en-GB" sz="1200" b="1" dirty="0">
                          <a:solidFill>
                            <a:schemeClr val="bg1">
                              <a:lumMod val="50000"/>
                            </a:schemeClr>
                          </a:solidFill>
                          <a:effectLst/>
                          <a:latin typeface="Times New Roman" panose="02020603050405020304" pitchFamily="18" charset="0"/>
                          <a:cs typeface="Times New Roman" panose="02020603050405020304" pitchFamily="18" charset="0"/>
                        </a:rPr>
                        <a:t>September</a:t>
                      </a:r>
                      <a:endParaRPr lang="en-GB" sz="1200" b="1" dirty="0">
                        <a:solidFill>
                          <a:schemeClr val="bg1">
                            <a:lumMod val="50000"/>
                          </a:schemeClr>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lumMod val="50000"/>
                            </a:schemeClr>
                          </a:solidFill>
                          <a:effectLst/>
                          <a:latin typeface="Times New Roman" panose="02020603050405020304" pitchFamily="18" charset="0"/>
                          <a:ea typeface="Times New Roman"/>
                          <a:cs typeface="Times New Roman" panose="02020603050405020304" pitchFamily="18" charset="0"/>
                        </a:rPr>
                        <a:t>1,180</a:t>
                      </a: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lumMod val="50000"/>
                            </a:schemeClr>
                          </a:solidFill>
                          <a:effectLst/>
                          <a:latin typeface="Times New Roman" panose="02020603050405020304" pitchFamily="18" charset="0"/>
                          <a:ea typeface="Times New Roman"/>
                          <a:cs typeface="Times New Roman" panose="02020603050405020304" pitchFamily="18" charset="0"/>
                        </a:rPr>
                        <a:t>2,325</a:t>
                      </a: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lumMod val="50000"/>
                            </a:schemeClr>
                          </a:solidFill>
                          <a:effectLst/>
                          <a:latin typeface="Times New Roman" panose="02020603050405020304" pitchFamily="18" charset="0"/>
                          <a:ea typeface="Times New Roman"/>
                          <a:cs typeface="Times New Roman" panose="02020603050405020304" pitchFamily="18" charset="0"/>
                        </a:rPr>
                        <a:t>1,395</a:t>
                      </a:r>
                    </a:p>
                    <a:p>
                      <a:pPr algn="ctr">
                        <a:lnSpc>
                          <a:spcPct val="115000"/>
                        </a:lnSpc>
                        <a:spcAft>
                          <a:spcPts val="0"/>
                        </a:spcAft>
                      </a:pPr>
                      <a:r>
                        <a:rPr lang="en-GB" sz="1200" b="1" dirty="0">
                          <a:solidFill>
                            <a:schemeClr val="bg1">
                              <a:lumMod val="50000"/>
                            </a:schemeClr>
                          </a:solidFill>
                          <a:effectLst/>
                          <a:latin typeface="Times New Roman" panose="02020603050405020304" pitchFamily="18" charset="0"/>
                          <a:ea typeface="Times New Roman"/>
                          <a:cs typeface="Times New Roman" panose="02020603050405020304" pitchFamily="18" charset="0"/>
                        </a:rPr>
                        <a:t> </a:t>
                      </a:r>
                    </a:p>
                  </a:txBody>
                  <a:tcPr marL="51435" marR="51435" marT="0" marB="0">
                    <a:solidFill>
                      <a:schemeClr val="accent1">
                        <a:lumMod val="50000"/>
                      </a:schemeClr>
                    </a:solidFill>
                  </a:tcPr>
                </a:tc>
                <a:extLst>
                  <a:ext uri="{0D108BD9-81ED-4DB2-BD59-A6C34878D82A}">
                    <a16:rowId xmlns:a16="http://schemas.microsoft.com/office/drawing/2014/main" val="1880012748"/>
                  </a:ext>
                </a:extLst>
              </a:tr>
              <a:tr h="383134">
                <a:tc>
                  <a:txBody>
                    <a:bodyPr/>
                    <a:lstStyle/>
                    <a:p>
                      <a:pPr algn="just">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October</a:t>
                      </a:r>
                      <a:endParaRPr lang="en-GB" sz="12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ea typeface="Times New Roman"/>
                          <a:cs typeface="Times New Roman" panose="02020603050405020304" pitchFamily="18" charset="0"/>
                        </a:rPr>
                        <a:t>1,216</a:t>
                      </a: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ea typeface="Times New Roman"/>
                          <a:cs typeface="Times New Roman" panose="02020603050405020304" pitchFamily="18" charset="0"/>
                        </a:rPr>
                        <a:t>2,560</a:t>
                      </a: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ea typeface="Times New Roman"/>
                          <a:cs typeface="Times New Roman" panose="02020603050405020304" pitchFamily="18" charset="0"/>
                        </a:rPr>
                        <a:t>1,535</a:t>
                      </a:r>
                    </a:p>
                    <a:p>
                      <a:pPr algn="ctr">
                        <a:lnSpc>
                          <a:spcPct val="115000"/>
                        </a:lnSpc>
                        <a:spcAft>
                          <a:spcPts val="0"/>
                        </a:spcAft>
                      </a:pPr>
                      <a:r>
                        <a:rPr lang="en-GB" sz="1200" b="1" dirty="0">
                          <a:solidFill>
                            <a:schemeClr val="bg1"/>
                          </a:solidFill>
                          <a:effectLst/>
                          <a:latin typeface="Times New Roman" panose="02020603050405020304" pitchFamily="18" charset="0"/>
                          <a:ea typeface="Times New Roman"/>
                          <a:cs typeface="Times New Roman" panose="02020603050405020304" pitchFamily="18" charset="0"/>
                        </a:rPr>
                        <a:t> </a:t>
                      </a:r>
                    </a:p>
                  </a:txBody>
                  <a:tcPr marL="51435" marR="51435" marT="0" marB="0">
                    <a:solidFill>
                      <a:schemeClr val="accent1">
                        <a:lumMod val="50000"/>
                      </a:schemeClr>
                    </a:solidFill>
                  </a:tcPr>
                </a:tc>
                <a:extLst>
                  <a:ext uri="{0D108BD9-81ED-4DB2-BD59-A6C34878D82A}">
                    <a16:rowId xmlns:a16="http://schemas.microsoft.com/office/drawing/2014/main" val="1114278586"/>
                  </a:ext>
                </a:extLst>
              </a:tr>
              <a:tr h="383134">
                <a:tc>
                  <a:txBody>
                    <a:bodyPr/>
                    <a:lstStyle/>
                    <a:p>
                      <a:pPr algn="just">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November</a:t>
                      </a:r>
                      <a:endParaRPr lang="en-GB" sz="12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ea typeface="Times New Roman"/>
                          <a:cs typeface="Times New Roman" panose="02020603050405020304" pitchFamily="18" charset="0"/>
                        </a:rPr>
                        <a:t>1,360</a:t>
                      </a: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ea typeface="Times New Roman"/>
                          <a:cs typeface="Times New Roman" panose="02020603050405020304" pitchFamily="18" charset="0"/>
                        </a:rPr>
                        <a:t>2,720</a:t>
                      </a: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ea typeface="Times New Roman"/>
                          <a:cs typeface="Times New Roman" panose="02020603050405020304" pitchFamily="18" charset="0"/>
                        </a:rPr>
                        <a:t>1,632</a:t>
                      </a:r>
                    </a:p>
                    <a:p>
                      <a:pPr algn="ctr">
                        <a:lnSpc>
                          <a:spcPct val="115000"/>
                        </a:lnSpc>
                        <a:spcAft>
                          <a:spcPts val="0"/>
                        </a:spcAft>
                      </a:pPr>
                      <a:r>
                        <a:rPr lang="en-GB" sz="1200" b="1" dirty="0">
                          <a:solidFill>
                            <a:schemeClr val="bg1"/>
                          </a:solidFill>
                          <a:effectLst/>
                          <a:latin typeface="Times New Roman" panose="02020603050405020304" pitchFamily="18" charset="0"/>
                          <a:ea typeface="Times New Roman"/>
                          <a:cs typeface="Times New Roman" panose="02020603050405020304" pitchFamily="18" charset="0"/>
                        </a:rPr>
                        <a:t> </a:t>
                      </a:r>
                    </a:p>
                  </a:txBody>
                  <a:tcPr marL="51435" marR="51435" marT="0" marB="0">
                    <a:solidFill>
                      <a:schemeClr val="accent1">
                        <a:lumMod val="50000"/>
                      </a:schemeClr>
                    </a:solidFill>
                  </a:tcPr>
                </a:tc>
                <a:extLst>
                  <a:ext uri="{0D108BD9-81ED-4DB2-BD59-A6C34878D82A}">
                    <a16:rowId xmlns:a16="http://schemas.microsoft.com/office/drawing/2014/main" val="1542040727"/>
                  </a:ext>
                </a:extLst>
              </a:tr>
              <a:tr h="383134">
                <a:tc>
                  <a:txBody>
                    <a:bodyPr/>
                    <a:lstStyle/>
                    <a:p>
                      <a:pPr algn="just">
                        <a:lnSpc>
                          <a:spcPct val="115000"/>
                        </a:lnSpc>
                        <a:spcAft>
                          <a:spcPts val="0"/>
                        </a:spcAft>
                      </a:pPr>
                      <a:r>
                        <a:rPr lang="en-GB" sz="1200" b="1" dirty="0">
                          <a:solidFill>
                            <a:schemeClr val="bg1"/>
                          </a:solidFill>
                          <a:effectLst/>
                          <a:latin typeface="Times New Roman" panose="02020603050405020304" pitchFamily="18" charset="0"/>
                          <a:cs typeface="Times New Roman" panose="02020603050405020304" pitchFamily="18" charset="0"/>
                        </a:rPr>
                        <a:t>December</a:t>
                      </a:r>
                      <a:endParaRPr lang="en-GB" sz="1200" b="1" dirty="0">
                        <a:solidFill>
                          <a:schemeClr val="bg1"/>
                        </a:solidFill>
                        <a:effectLst/>
                        <a:latin typeface="Times New Roman" panose="02020603050405020304" pitchFamily="18" charset="0"/>
                        <a:ea typeface="Times New Roman"/>
                        <a:cs typeface="Times New Roman" panose="02020603050405020304" pitchFamily="18" charset="0"/>
                      </a:endParaRPr>
                    </a:p>
                  </a:txBody>
                  <a:tcPr marL="51435" marR="51435" marT="0" marB="0">
                    <a:solidFill>
                      <a:schemeClr val="accent1">
                        <a:lumMod val="50000"/>
                      </a:schemeClr>
                    </a:solidFill>
                  </a:tcPr>
                </a:tc>
                <a:tc>
                  <a:txBody>
                    <a:bodyPr/>
                    <a:lstStyle/>
                    <a:p>
                      <a:pPr algn="ctr">
                        <a:lnSpc>
                          <a:spcPct val="115000"/>
                        </a:lnSpc>
                        <a:spcAft>
                          <a:spcPts val="0"/>
                        </a:spcAft>
                      </a:pPr>
                      <a:r>
                        <a:rPr lang="en-GB" sz="1200" b="1" u="sng" dirty="0">
                          <a:solidFill>
                            <a:schemeClr val="bg1"/>
                          </a:solidFill>
                          <a:effectLst/>
                          <a:latin typeface="Times New Roman" panose="02020603050405020304" pitchFamily="18" charset="0"/>
                          <a:ea typeface="Times New Roman"/>
                          <a:cs typeface="Times New Roman" panose="02020603050405020304" pitchFamily="18" charset="0"/>
                        </a:rPr>
                        <a:t>1,197</a:t>
                      </a:r>
                    </a:p>
                  </a:txBody>
                  <a:tcPr marL="51435" marR="51435" marT="0" marB="0">
                    <a:solidFill>
                      <a:schemeClr val="accent1">
                        <a:lumMod val="50000"/>
                      </a:schemeClr>
                    </a:solidFill>
                  </a:tcPr>
                </a:tc>
                <a:tc>
                  <a:txBody>
                    <a:bodyPr/>
                    <a:lstStyle/>
                    <a:p>
                      <a:pPr algn="ctr">
                        <a:lnSpc>
                          <a:spcPct val="115000"/>
                        </a:lnSpc>
                        <a:spcAft>
                          <a:spcPts val="0"/>
                        </a:spcAft>
                      </a:pPr>
                      <a:r>
                        <a:rPr lang="en-GB" sz="1200" b="1" u="sng" dirty="0">
                          <a:solidFill>
                            <a:schemeClr val="bg1"/>
                          </a:solidFill>
                          <a:effectLst/>
                          <a:latin typeface="Times New Roman" panose="02020603050405020304" pitchFamily="18" charset="0"/>
                          <a:ea typeface="Times New Roman"/>
                          <a:cs typeface="Times New Roman" panose="02020603050405020304" pitchFamily="18" charset="0"/>
                        </a:rPr>
                        <a:t>2,600</a:t>
                      </a:r>
                    </a:p>
                  </a:txBody>
                  <a:tcPr marL="51435" marR="51435" marT="0" marB="0">
                    <a:solidFill>
                      <a:schemeClr val="accent1">
                        <a:lumMod val="50000"/>
                      </a:schemeClr>
                    </a:solidFill>
                  </a:tcPr>
                </a:tc>
                <a:tc>
                  <a:txBody>
                    <a:bodyPr/>
                    <a:lstStyle/>
                    <a:p>
                      <a:pPr algn="ctr">
                        <a:lnSpc>
                          <a:spcPct val="115000"/>
                        </a:lnSpc>
                        <a:spcAft>
                          <a:spcPts val="0"/>
                        </a:spcAft>
                      </a:pPr>
                      <a:r>
                        <a:rPr lang="en-GB" sz="1200" b="1" u="sng" dirty="0">
                          <a:solidFill>
                            <a:schemeClr val="bg1"/>
                          </a:solidFill>
                          <a:effectLst/>
                          <a:latin typeface="Times New Roman" panose="02020603050405020304" pitchFamily="18" charset="0"/>
                          <a:ea typeface="Times New Roman"/>
                          <a:cs typeface="Times New Roman" panose="02020603050405020304" pitchFamily="18" charset="0"/>
                        </a:rPr>
                        <a:t>1,560</a:t>
                      </a:r>
                    </a:p>
                    <a:p>
                      <a:pPr algn="ctr">
                        <a:lnSpc>
                          <a:spcPct val="115000"/>
                        </a:lnSpc>
                        <a:spcAft>
                          <a:spcPts val="0"/>
                        </a:spcAft>
                      </a:pPr>
                      <a:r>
                        <a:rPr lang="en-GB" sz="1200" b="1" u="sng" dirty="0">
                          <a:solidFill>
                            <a:schemeClr val="bg1"/>
                          </a:solidFill>
                          <a:effectLst/>
                          <a:latin typeface="Times New Roman" panose="02020603050405020304" pitchFamily="18" charset="0"/>
                          <a:ea typeface="Times New Roman"/>
                          <a:cs typeface="Times New Roman" panose="02020603050405020304" pitchFamily="18" charset="0"/>
                        </a:rPr>
                        <a:t> </a:t>
                      </a:r>
                    </a:p>
                  </a:txBody>
                  <a:tcPr marL="51435" marR="51435" marT="0" marB="0">
                    <a:solidFill>
                      <a:schemeClr val="accent1">
                        <a:lumMod val="50000"/>
                      </a:schemeClr>
                    </a:solidFill>
                  </a:tcPr>
                </a:tc>
                <a:extLst>
                  <a:ext uri="{0D108BD9-81ED-4DB2-BD59-A6C34878D82A}">
                    <a16:rowId xmlns:a16="http://schemas.microsoft.com/office/drawing/2014/main" val="2759045648"/>
                  </a:ext>
                </a:extLst>
              </a:tr>
              <a:tr h="383134">
                <a:tc>
                  <a:txBody>
                    <a:bodyPr/>
                    <a:lstStyle/>
                    <a:p>
                      <a:pPr algn="just">
                        <a:lnSpc>
                          <a:spcPct val="115000"/>
                        </a:lnSpc>
                        <a:spcAft>
                          <a:spcPts val="0"/>
                        </a:spcAft>
                      </a:pPr>
                      <a:r>
                        <a:rPr lang="en-GB" sz="1200" b="1" dirty="0">
                          <a:solidFill>
                            <a:schemeClr val="bg1"/>
                          </a:solidFill>
                          <a:effectLst/>
                          <a:latin typeface="Times New Roman" panose="02020603050405020304" pitchFamily="18" charset="0"/>
                          <a:ea typeface="Times New Roman"/>
                          <a:cs typeface="Times New Roman" panose="02020603050405020304" pitchFamily="18" charset="0"/>
                        </a:rPr>
                        <a:t>Totals</a:t>
                      </a: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ea typeface="Times New Roman"/>
                          <a:cs typeface="Times New Roman" panose="02020603050405020304" pitchFamily="18" charset="0"/>
                        </a:rPr>
                        <a:t>3,773</a:t>
                      </a: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ea typeface="Times New Roman"/>
                          <a:cs typeface="Times New Roman" panose="02020603050405020304" pitchFamily="18" charset="0"/>
                        </a:rPr>
                        <a:t>7,880</a:t>
                      </a:r>
                    </a:p>
                  </a:txBody>
                  <a:tcPr marL="51435" marR="51435" marT="0" marB="0">
                    <a:solidFill>
                      <a:schemeClr val="accent1">
                        <a:lumMod val="50000"/>
                      </a:schemeClr>
                    </a:solidFill>
                  </a:tcPr>
                </a:tc>
                <a:tc>
                  <a:txBody>
                    <a:bodyPr/>
                    <a:lstStyle/>
                    <a:p>
                      <a:pPr algn="ctr">
                        <a:lnSpc>
                          <a:spcPct val="115000"/>
                        </a:lnSpc>
                        <a:spcAft>
                          <a:spcPts val="0"/>
                        </a:spcAft>
                      </a:pPr>
                      <a:r>
                        <a:rPr lang="en-GB" sz="1200" b="1" dirty="0">
                          <a:solidFill>
                            <a:schemeClr val="bg1"/>
                          </a:solidFill>
                          <a:effectLst/>
                          <a:latin typeface="Times New Roman" panose="02020603050405020304" pitchFamily="18" charset="0"/>
                          <a:ea typeface="Times New Roman"/>
                          <a:cs typeface="Times New Roman" panose="02020603050405020304" pitchFamily="18" charset="0"/>
                        </a:rPr>
                        <a:t>4,727</a:t>
                      </a:r>
                    </a:p>
                  </a:txBody>
                  <a:tcPr marL="51435" marR="51435" marT="0" marB="0">
                    <a:solidFill>
                      <a:schemeClr val="accent1">
                        <a:lumMod val="50000"/>
                      </a:schemeClr>
                    </a:solidFill>
                  </a:tcPr>
                </a:tc>
                <a:extLst>
                  <a:ext uri="{0D108BD9-81ED-4DB2-BD59-A6C34878D82A}">
                    <a16:rowId xmlns:a16="http://schemas.microsoft.com/office/drawing/2014/main" val="2850067851"/>
                  </a:ext>
                </a:extLst>
              </a:tr>
            </a:tbl>
          </a:graphicData>
        </a:graphic>
      </p:graphicFrame>
    </p:spTree>
    <p:extLst>
      <p:ext uri="{BB962C8B-B14F-4D97-AF65-F5344CB8AC3E}">
        <p14:creationId xmlns:p14="http://schemas.microsoft.com/office/powerpoint/2010/main" val="953743527"/>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circle(in)">
                                      <p:cBhvr>
                                        <p:cTn id="7" dur="20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circle(in)">
                                      <p:cBhvr>
                                        <p:cTn id="12" dur="20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circle(in)">
                                      <p:cBhvr>
                                        <p:cTn id="1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30FCB78E-1F3B-48A0-B4BF-77641137BF99}"/>
              </a:ext>
            </a:extLst>
          </p:cNvPr>
          <p:cNvSpPr>
            <a:spLocks noGrp="1"/>
          </p:cNvSpPr>
          <p:nvPr>
            <p:ph type="title"/>
          </p:nvPr>
        </p:nvSpPr>
        <p:spPr>
          <a:xfrm>
            <a:off x="323527" y="-68274"/>
            <a:ext cx="8640959" cy="1143000"/>
          </a:xfrm>
        </p:spPr>
        <p:txBody>
          <a:bodyPr>
            <a:normAutofit fontScale="90000"/>
          </a:bodyPr>
          <a:lstStyle/>
          <a:p>
            <a:r>
              <a:rPr lang="en-GB" sz="3600" dirty="0">
                <a:solidFill>
                  <a:schemeClr val="tx2">
                    <a:lumMod val="60000"/>
                    <a:lumOff val="40000"/>
                  </a:schemeClr>
                </a:solidFill>
              </a:rPr>
              <a:t>Worked example – cash and profit comparison</a:t>
            </a:r>
          </a:p>
        </p:txBody>
      </p:sp>
      <p:pic>
        <p:nvPicPr>
          <p:cNvPr id="10" name="Content Placeholder 3">
            <a:extLst>
              <a:ext uri="{FF2B5EF4-FFF2-40B4-BE49-F238E27FC236}">
                <a16:creationId xmlns:a16="http://schemas.microsoft.com/office/drawing/2014/main" id="{52F12B99-015C-4180-BF88-F12ECE940B32}"/>
              </a:ext>
            </a:extLst>
          </p:cNvPr>
          <p:cNvPicPr>
            <a:picLocks noGrp="1" noChangeAspect="1"/>
          </p:cNvPicPr>
          <p:nvPr>
            <p:ph idx="1"/>
          </p:nvPr>
        </p:nvPicPr>
        <p:blipFill>
          <a:blip r:embed="rId2"/>
          <a:stretch>
            <a:fillRect/>
          </a:stretch>
        </p:blipFill>
        <p:spPr>
          <a:xfrm>
            <a:off x="179514" y="885427"/>
            <a:ext cx="4680519" cy="4820114"/>
          </a:xfrm>
          <a:prstGeom prst="rect">
            <a:avLst/>
          </a:prstGeom>
        </p:spPr>
      </p:pic>
      <p:graphicFrame>
        <p:nvGraphicFramePr>
          <p:cNvPr id="11" name="Content Placeholder 4">
            <a:extLst>
              <a:ext uri="{FF2B5EF4-FFF2-40B4-BE49-F238E27FC236}">
                <a16:creationId xmlns:a16="http://schemas.microsoft.com/office/drawing/2014/main" id="{9423F592-9900-41F2-A6B5-062575389EED}"/>
              </a:ext>
            </a:extLst>
          </p:cNvPr>
          <p:cNvGraphicFramePr>
            <a:graphicFrameLocks/>
          </p:cNvGraphicFramePr>
          <p:nvPr>
            <p:extLst>
              <p:ext uri="{D42A27DB-BD31-4B8C-83A1-F6EECF244321}">
                <p14:modId xmlns:p14="http://schemas.microsoft.com/office/powerpoint/2010/main" val="1561076576"/>
              </p:ext>
            </p:extLst>
          </p:nvPr>
        </p:nvGraphicFramePr>
        <p:xfrm>
          <a:off x="5004049" y="885427"/>
          <a:ext cx="3888433" cy="4820114"/>
        </p:xfrm>
        <a:graphic>
          <a:graphicData uri="http://schemas.openxmlformats.org/drawingml/2006/table">
            <a:tbl>
              <a:tblPr firstRow="1" firstCol="1" bandRow="1">
                <a:tableStyleId>{5C22544A-7EE6-4342-B048-85BDC9FD1C3A}</a:tableStyleId>
              </a:tblPr>
              <a:tblGrid>
                <a:gridCol w="2448273">
                  <a:extLst>
                    <a:ext uri="{9D8B030D-6E8A-4147-A177-3AD203B41FA5}">
                      <a16:colId xmlns:a16="http://schemas.microsoft.com/office/drawing/2014/main" val="20000"/>
                    </a:ext>
                  </a:extLst>
                </a:gridCol>
                <a:gridCol w="648072">
                  <a:extLst>
                    <a:ext uri="{9D8B030D-6E8A-4147-A177-3AD203B41FA5}">
                      <a16:colId xmlns:a16="http://schemas.microsoft.com/office/drawing/2014/main" val="20001"/>
                    </a:ext>
                  </a:extLst>
                </a:gridCol>
                <a:gridCol w="792088">
                  <a:extLst>
                    <a:ext uri="{9D8B030D-6E8A-4147-A177-3AD203B41FA5}">
                      <a16:colId xmlns:a16="http://schemas.microsoft.com/office/drawing/2014/main" val="2513999424"/>
                    </a:ext>
                  </a:extLst>
                </a:gridCol>
              </a:tblGrid>
              <a:tr h="481037">
                <a:tc>
                  <a:txBody>
                    <a:bodyPr/>
                    <a:lstStyle/>
                    <a:p>
                      <a:r>
                        <a:rPr lang="en-GB" sz="1400" dirty="0">
                          <a:effectLst/>
                          <a:latin typeface="Times New Roman" panose="02020603050405020304" pitchFamily="18" charset="0"/>
                          <a:cs typeface="Times New Roman" panose="02020603050405020304" pitchFamily="18" charset="0"/>
                        </a:rPr>
                        <a:t>Profit</a:t>
                      </a:r>
                      <a:r>
                        <a:rPr lang="en-GB" sz="1400" baseline="0" dirty="0">
                          <a:effectLst/>
                          <a:latin typeface="Times New Roman" panose="02020603050405020304" pitchFamily="18" charset="0"/>
                          <a:cs typeface="Times New Roman" panose="02020603050405020304" pitchFamily="18" charset="0"/>
                        </a:rPr>
                        <a:t> and </a:t>
                      </a:r>
                      <a:r>
                        <a:rPr lang="en-GB" sz="1400" dirty="0">
                          <a:effectLst/>
                          <a:latin typeface="Times New Roman" panose="02020603050405020304" pitchFamily="18" charset="0"/>
                          <a:cs typeface="Times New Roman" panose="02020603050405020304" pitchFamily="18" charset="0"/>
                        </a:rPr>
                        <a:t>loss budget</a:t>
                      </a:r>
                    </a:p>
                  </a:txBody>
                  <a:tcPr marL="68580" marR="68580" marT="34290" marB="34290"/>
                </a:tc>
                <a:tc>
                  <a:txBody>
                    <a:bodyPr/>
                    <a:lstStyle/>
                    <a:p>
                      <a:pPr algn="ctr"/>
                      <a:r>
                        <a:rPr lang="en-GB" sz="1400" dirty="0">
                          <a:effectLst/>
                          <a:latin typeface="Times New Roman" panose="02020603050405020304" pitchFamily="18" charset="0"/>
                          <a:cs typeface="Times New Roman" panose="02020603050405020304" pitchFamily="18" charset="0"/>
                        </a:rPr>
                        <a:t>(£)</a:t>
                      </a:r>
                    </a:p>
                  </a:txBody>
                  <a:tcPr marL="68580" marR="68580" marT="34290" marB="34290"/>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effectLst/>
                          <a:latin typeface="Times New Roman" panose="02020603050405020304" pitchFamily="18" charset="0"/>
                          <a:cs typeface="Times New Roman" panose="02020603050405020304" pitchFamily="18" charset="0"/>
                        </a:rPr>
                        <a:t>(£)</a:t>
                      </a:r>
                    </a:p>
                    <a:p>
                      <a:pPr algn="ct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extLst>
                  <a:ext uri="{0D108BD9-81ED-4DB2-BD59-A6C34878D82A}">
                    <a16:rowId xmlns:a16="http://schemas.microsoft.com/office/drawing/2014/main" val="10000"/>
                  </a:ext>
                </a:extLst>
              </a:tr>
              <a:tr h="273821">
                <a:tc>
                  <a:txBody>
                    <a:bodyPr/>
                    <a:lstStyle/>
                    <a:p>
                      <a:pPr>
                        <a:spcAft>
                          <a:spcPts val="0"/>
                        </a:spcAft>
                      </a:pPr>
                      <a:r>
                        <a:rPr lang="en-GB" sz="1400" dirty="0">
                          <a:effectLst/>
                          <a:latin typeface="Times New Roman" panose="02020603050405020304" pitchFamily="18" charset="0"/>
                          <a:cs typeface="Times New Roman" panose="02020603050405020304" pitchFamily="18" charset="0"/>
                        </a:rPr>
                        <a:t>Sales </a:t>
                      </a:r>
                      <a:endParaRPr lang="en-GB" sz="1400" dirty="0">
                        <a:effectLst/>
                        <a:latin typeface="Times New Roman" panose="02020603050405020304" pitchFamily="18" charset="0"/>
                        <a:ea typeface="Times New Roman"/>
                        <a:cs typeface="Times New Roman" panose="02020603050405020304" pitchFamily="18" charset="0"/>
                      </a:endParaRP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400" dirty="0">
                          <a:effectLst/>
                          <a:latin typeface="Times New Roman" panose="02020603050405020304" pitchFamily="18" charset="0"/>
                          <a:cs typeface="Times New Roman" panose="02020603050405020304" pitchFamily="18" charset="0"/>
                        </a:rPr>
                        <a:t>9,750</a:t>
                      </a:r>
                    </a:p>
                  </a:txBody>
                  <a:tcPr marL="68580" marR="68580" marT="34290" marB="34290"/>
                </a:tc>
                <a:extLst>
                  <a:ext uri="{0D108BD9-81ED-4DB2-BD59-A6C34878D82A}">
                    <a16:rowId xmlns:a16="http://schemas.microsoft.com/office/drawing/2014/main" val="10001"/>
                  </a:ext>
                </a:extLst>
              </a:tr>
              <a:tr h="273821">
                <a:tc rowSpan="5">
                  <a:txBody>
                    <a:bodyPr/>
                    <a:lstStyle/>
                    <a:p>
                      <a:pPr>
                        <a:spcAft>
                          <a:spcPts val="0"/>
                        </a:spcAft>
                      </a:pPr>
                      <a:r>
                        <a:rPr lang="en-GB" sz="1400" dirty="0">
                          <a:effectLst/>
                          <a:latin typeface="Times New Roman" panose="02020603050405020304" pitchFamily="18" charset="0"/>
                          <a:cs typeface="Times New Roman" panose="02020603050405020304" pitchFamily="18" charset="0"/>
                        </a:rPr>
                        <a:t>Less cost of sales:</a:t>
                      </a:r>
                    </a:p>
                    <a:p>
                      <a:pPr>
                        <a:spcAft>
                          <a:spcPts val="0"/>
                        </a:spcAft>
                      </a:pPr>
                      <a:r>
                        <a:rPr lang="en-GB" sz="1400" dirty="0">
                          <a:effectLst/>
                          <a:latin typeface="Times New Roman" panose="02020603050405020304" pitchFamily="18" charset="0"/>
                          <a:cs typeface="Times New Roman" panose="02020603050405020304" pitchFamily="18" charset="0"/>
                        </a:rPr>
                        <a:t>opening inventory (stock)</a:t>
                      </a:r>
                    </a:p>
                    <a:p>
                      <a:pPr>
                        <a:spcAft>
                          <a:spcPts val="0"/>
                        </a:spcAft>
                      </a:pPr>
                      <a:endParaRPr lang="en-GB" sz="1400" dirty="0">
                        <a:effectLst/>
                        <a:latin typeface="Times New Roman" panose="02020603050405020304" pitchFamily="18" charset="0"/>
                        <a:cs typeface="Times New Roman" panose="02020603050405020304" pitchFamily="18" charset="0"/>
                      </a:endParaRPr>
                    </a:p>
                    <a:p>
                      <a:pPr>
                        <a:spcAft>
                          <a:spcPts val="0"/>
                        </a:spcAft>
                      </a:pPr>
                      <a:r>
                        <a:rPr lang="en-GB" sz="1400" dirty="0">
                          <a:effectLst/>
                          <a:latin typeface="Times New Roman" panose="02020603050405020304" pitchFamily="18" charset="0"/>
                          <a:cs typeface="Times New Roman" panose="02020603050405020304" pitchFamily="18" charset="0"/>
                        </a:rPr>
                        <a:t>plus purchases</a:t>
                      </a:r>
                    </a:p>
                    <a:p>
                      <a:pPr>
                        <a:spcAft>
                          <a:spcPts val="0"/>
                        </a:spcAft>
                      </a:pPr>
                      <a:endParaRPr lang="en-GB" sz="1400" dirty="0">
                        <a:effectLst/>
                        <a:latin typeface="Times New Roman" panose="02020603050405020304" pitchFamily="18" charset="0"/>
                        <a:cs typeface="Times New Roman" panose="02020603050405020304" pitchFamily="18" charset="0"/>
                      </a:endParaRPr>
                    </a:p>
                    <a:p>
                      <a:pPr>
                        <a:spcAft>
                          <a:spcPts val="0"/>
                        </a:spcAft>
                      </a:pPr>
                      <a:endParaRPr lang="en-GB" sz="1400" dirty="0">
                        <a:effectLst/>
                        <a:latin typeface="Times New Roman" panose="02020603050405020304" pitchFamily="18" charset="0"/>
                        <a:cs typeface="Times New Roman" panose="02020603050405020304" pitchFamily="18" charset="0"/>
                      </a:endParaRPr>
                    </a:p>
                    <a:p>
                      <a:pPr>
                        <a:spcAft>
                          <a:spcPts val="0"/>
                        </a:spcAft>
                      </a:pPr>
                      <a:r>
                        <a:rPr lang="en-GB" sz="1400" dirty="0">
                          <a:effectLst/>
                          <a:latin typeface="Times New Roman" panose="02020603050405020304" pitchFamily="18" charset="0"/>
                          <a:cs typeface="Times New Roman" panose="02020603050405020304" pitchFamily="18" charset="0"/>
                        </a:rPr>
                        <a:t>less closing inventory (stock)</a:t>
                      </a:r>
                    </a:p>
                    <a:p>
                      <a:pPr>
                        <a:spcAft>
                          <a:spcPts val="0"/>
                        </a:spcAft>
                      </a:pPr>
                      <a:r>
                        <a:rPr lang="en-GB" sz="1400" dirty="0">
                          <a:effectLst/>
                          <a:latin typeface="Times New Roman" panose="02020603050405020304" pitchFamily="18" charset="0"/>
                          <a:cs typeface="Times New Roman" panose="02020603050405020304" pitchFamily="18" charset="0"/>
                        </a:rPr>
                        <a:t>Cost of sales</a:t>
                      </a: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tc rowSpan="5">
                  <a:txBody>
                    <a:bodyPr/>
                    <a:lstStyle/>
                    <a:p>
                      <a:pPr algn="r"/>
                      <a:endParaRPr lang="en-GB" sz="1400" dirty="0">
                        <a:effectLst/>
                        <a:latin typeface="Times New Roman" panose="02020603050405020304" pitchFamily="18" charset="0"/>
                        <a:cs typeface="Times New Roman" panose="02020603050405020304" pitchFamily="18" charset="0"/>
                      </a:endParaRPr>
                    </a:p>
                    <a:p>
                      <a:pPr algn="r"/>
                      <a:endParaRPr lang="en-GB" sz="1400" dirty="0">
                        <a:effectLst/>
                        <a:latin typeface="Times New Roman" panose="02020603050405020304" pitchFamily="18" charset="0"/>
                        <a:cs typeface="Times New Roman" panose="02020603050405020304" pitchFamily="18" charset="0"/>
                      </a:endParaRPr>
                    </a:p>
                    <a:p>
                      <a:pPr algn="r"/>
                      <a:endParaRPr lang="en-GB" sz="1400" dirty="0">
                        <a:effectLst/>
                        <a:latin typeface="Times New Roman" panose="02020603050405020304" pitchFamily="18" charset="0"/>
                        <a:cs typeface="Times New Roman" panose="02020603050405020304" pitchFamily="18" charset="0"/>
                      </a:endParaRPr>
                    </a:p>
                    <a:p>
                      <a:pPr algn="r"/>
                      <a:endParaRPr lang="en-GB" sz="1400" dirty="0">
                        <a:effectLst/>
                        <a:latin typeface="Times New Roman" panose="02020603050405020304" pitchFamily="18" charset="0"/>
                        <a:cs typeface="Times New Roman" panose="02020603050405020304" pitchFamily="18" charset="0"/>
                      </a:endParaRPr>
                    </a:p>
                    <a:p>
                      <a:pPr algn="r"/>
                      <a:endParaRPr lang="en-GB" sz="1400" dirty="0">
                        <a:effectLst/>
                        <a:latin typeface="Times New Roman" panose="02020603050405020304" pitchFamily="18" charset="0"/>
                        <a:cs typeface="Times New Roman" panose="02020603050405020304" pitchFamily="18" charset="0"/>
                      </a:endParaRPr>
                    </a:p>
                    <a:p>
                      <a:pPr algn="r"/>
                      <a:endParaRPr lang="en-GB" sz="1400" dirty="0">
                        <a:effectLst/>
                        <a:latin typeface="Times New Roman" panose="02020603050405020304" pitchFamily="18" charset="0"/>
                        <a:cs typeface="Times New Roman" panose="02020603050405020304" pitchFamily="18" charset="0"/>
                      </a:endParaRPr>
                    </a:p>
                    <a:p>
                      <a:pPr algn="r"/>
                      <a:endParaRPr lang="en-GB" sz="1400" u="sng" dirty="0">
                        <a:effectLst/>
                        <a:latin typeface="Times New Roman" panose="02020603050405020304" pitchFamily="18" charset="0"/>
                        <a:cs typeface="Times New Roman" panose="02020603050405020304" pitchFamily="18" charset="0"/>
                      </a:endParaRPr>
                    </a:p>
                    <a:p>
                      <a:pPr algn="r"/>
                      <a:r>
                        <a:rPr lang="en-GB" sz="1400" u="sng" dirty="0">
                          <a:effectLst/>
                          <a:latin typeface="Times New Roman" panose="02020603050405020304" pitchFamily="18" charset="0"/>
                          <a:cs typeface="Times New Roman" panose="02020603050405020304" pitchFamily="18" charset="0"/>
                        </a:rPr>
                        <a:t>3,593</a:t>
                      </a:r>
                    </a:p>
                  </a:txBody>
                  <a:tcPr marL="68580" marR="68580" marT="34290" marB="34290"/>
                </a:tc>
                <a:extLst>
                  <a:ext uri="{0D108BD9-81ED-4DB2-BD59-A6C34878D82A}">
                    <a16:rowId xmlns:a16="http://schemas.microsoft.com/office/drawing/2014/main" val="10002"/>
                  </a:ext>
                </a:extLst>
              </a:tr>
              <a:tr h="273821">
                <a:tc vMerge="1">
                  <a:txBody>
                    <a:bodyPr/>
                    <a:lstStyle/>
                    <a:p>
                      <a:endParaRPr lang="en-GB"/>
                    </a:p>
                  </a:txBody>
                  <a:tcPr/>
                </a:tc>
                <a:tc>
                  <a:txBody>
                    <a:bodyPr/>
                    <a:lstStyle/>
                    <a:p>
                      <a:pPr algn="r"/>
                      <a:r>
                        <a:rPr lang="en-GB" sz="1400" u="none" dirty="0">
                          <a:effectLst/>
                          <a:latin typeface="Times New Roman" panose="02020603050405020304" pitchFamily="18" charset="0"/>
                          <a:cs typeface="Times New Roman" panose="02020603050405020304" pitchFamily="18" charset="0"/>
                        </a:rPr>
                        <a:t>620</a:t>
                      </a:r>
                    </a:p>
                  </a:txBody>
                  <a:tcPr marL="68580" marR="68580" marT="34290" marB="34290"/>
                </a:tc>
                <a:tc vMerge="1">
                  <a:txBody>
                    <a:bodyPr/>
                    <a:lstStyle/>
                    <a:p>
                      <a:endParaRPr lang="en-GB"/>
                    </a:p>
                  </a:txBody>
                  <a:tcPr/>
                </a:tc>
                <a:extLst>
                  <a:ext uri="{0D108BD9-81ED-4DB2-BD59-A6C34878D82A}">
                    <a16:rowId xmlns:a16="http://schemas.microsoft.com/office/drawing/2014/main" val="523785732"/>
                  </a:ext>
                </a:extLst>
              </a:tr>
              <a:tr h="273821">
                <a:tc vMerge="1">
                  <a:txBody>
                    <a:bodyPr/>
                    <a:lstStyle/>
                    <a:p>
                      <a:endParaRPr lang="en-GB"/>
                    </a:p>
                  </a:txBody>
                  <a:tcPr/>
                </a:tc>
                <a:tc>
                  <a:txBody>
                    <a:bodyPr/>
                    <a:lstStyle/>
                    <a:p>
                      <a:pPr algn="r"/>
                      <a:r>
                        <a:rPr lang="en-GB" sz="1400" u="sng" dirty="0">
                          <a:effectLst/>
                          <a:latin typeface="Times New Roman" panose="02020603050405020304" pitchFamily="18" charset="0"/>
                          <a:cs typeface="Times New Roman" panose="02020603050405020304" pitchFamily="18" charset="0"/>
                        </a:rPr>
                        <a:t>3,773</a:t>
                      </a:r>
                    </a:p>
                  </a:txBody>
                  <a:tcPr marL="68580" marR="68580" marT="34290" marB="34290"/>
                </a:tc>
                <a:tc vMerge="1">
                  <a:txBody>
                    <a:bodyPr/>
                    <a:lstStyle/>
                    <a:p>
                      <a:endParaRPr lang="en-GB"/>
                    </a:p>
                  </a:txBody>
                  <a:tcPr/>
                </a:tc>
                <a:extLst>
                  <a:ext uri="{0D108BD9-81ED-4DB2-BD59-A6C34878D82A}">
                    <a16:rowId xmlns:a16="http://schemas.microsoft.com/office/drawing/2014/main" val="3817103083"/>
                  </a:ext>
                </a:extLst>
              </a:tr>
              <a:tr h="287192">
                <a:tc vMerge="1">
                  <a:txBody>
                    <a:bodyPr/>
                    <a:lstStyle/>
                    <a:p>
                      <a:endParaRPr lang="en-GB"/>
                    </a:p>
                  </a:txBody>
                  <a:tcPr/>
                </a:tc>
                <a:tc>
                  <a:txBody>
                    <a:bodyPr/>
                    <a:lstStyle/>
                    <a:p>
                      <a:pPr algn="r"/>
                      <a:r>
                        <a:rPr lang="en-GB" sz="1400" u="none" dirty="0">
                          <a:effectLst/>
                          <a:latin typeface="Times New Roman" panose="02020603050405020304" pitchFamily="18" charset="0"/>
                          <a:cs typeface="Times New Roman" panose="02020603050405020304" pitchFamily="18" charset="0"/>
                        </a:rPr>
                        <a:t>4,393</a:t>
                      </a:r>
                    </a:p>
                  </a:txBody>
                  <a:tcPr marL="68580" marR="68580" marT="34290" marB="34290"/>
                </a:tc>
                <a:tc vMerge="1">
                  <a:txBody>
                    <a:bodyPr/>
                    <a:lstStyle/>
                    <a:p>
                      <a:endParaRPr lang="en-GB"/>
                    </a:p>
                  </a:txBody>
                  <a:tcPr/>
                </a:tc>
                <a:extLst>
                  <a:ext uri="{0D108BD9-81ED-4DB2-BD59-A6C34878D82A}">
                    <a16:rowId xmlns:a16="http://schemas.microsoft.com/office/drawing/2014/main" val="2936615906"/>
                  </a:ext>
                </a:extLst>
              </a:tr>
              <a:tr h="615676">
                <a:tc vMerge="1">
                  <a:txBody>
                    <a:bodyPr/>
                    <a:lstStyle/>
                    <a:p>
                      <a:endParaRPr lang="en-GB"/>
                    </a:p>
                  </a:txBody>
                  <a:tcPr/>
                </a:tc>
                <a:tc>
                  <a:txBody>
                    <a:bodyPr/>
                    <a:lstStyle/>
                    <a:p>
                      <a:pPr algn="r"/>
                      <a:r>
                        <a:rPr lang="en-GB" sz="1400" u="sng" dirty="0">
                          <a:effectLst/>
                          <a:latin typeface="Times New Roman" panose="02020603050405020304" pitchFamily="18" charset="0"/>
                          <a:cs typeface="Times New Roman" panose="02020603050405020304" pitchFamily="18" charset="0"/>
                        </a:rPr>
                        <a:t>800</a:t>
                      </a:r>
                    </a:p>
                  </a:txBody>
                  <a:tcPr marL="68580" marR="68580" marT="34290" marB="34290"/>
                </a:tc>
                <a:tc vMerge="1">
                  <a:txBody>
                    <a:bodyPr/>
                    <a:lstStyle/>
                    <a:p>
                      <a:endParaRPr lang="en-GB"/>
                    </a:p>
                  </a:txBody>
                  <a:tcPr/>
                </a:tc>
                <a:extLst>
                  <a:ext uri="{0D108BD9-81ED-4DB2-BD59-A6C34878D82A}">
                    <a16:rowId xmlns:a16="http://schemas.microsoft.com/office/drawing/2014/main" val="4251405374"/>
                  </a:ext>
                </a:extLst>
              </a:tr>
              <a:tr h="273821">
                <a:tc>
                  <a:txBody>
                    <a:bodyPr/>
                    <a:lstStyle/>
                    <a:p>
                      <a:pPr>
                        <a:spcAft>
                          <a:spcPts val="0"/>
                        </a:spcAft>
                      </a:pPr>
                      <a:r>
                        <a:rPr lang="en-GB" sz="1400" dirty="0">
                          <a:effectLst/>
                          <a:latin typeface="Times New Roman" panose="02020603050405020304" pitchFamily="18" charset="0"/>
                          <a:cs typeface="Times New Roman" panose="02020603050405020304" pitchFamily="18" charset="0"/>
                        </a:rPr>
                        <a:t>Gross profit</a:t>
                      </a:r>
                    </a:p>
                  </a:txBody>
                  <a:tcPr marL="68580" marR="68580" marT="34290" marB="34290"/>
                </a:tc>
                <a:tc>
                  <a:txBody>
                    <a:bodyPr/>
                    <a:lstStyle/>
                    <a:p>
                      <a:pPr algn="r"/>
                      <a:endParaRPr lang="en-GB" sz="1400" u="sng" dirty="0">
                        <a:effectLst/>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400" dirty="0">
                          <a:effectLst/>
                          <a:latin typeface="Times New Roman" panose="02020603050405020304" pitchFamily="18" charset="0"/>
                          <a:cs typeface="Times New Roman" panose="02020603050405020304" pitchFamily="18" charset="0"/>
                        </a:rPr>
                        <a:t>6,157</a:t>
                      </a:r>
                    </a:p>
                  </a:txBody>
                  <a:tcPr marL="68580" marR="68580" marT="34290" marB="34290"/>
                </a:tc>
                <a:extLst>
                  <a:ext uri="{0D108BD9-81ED-4DB2-BD59-A6C34878D82A}">
                    <a16:rowId xmlns:a16="http://schemas.microsoft.com/office/drawing/2014/main" val="3578189658"/>
                  </a:ext>
                </a:extLst>
              </a:tr>
              <a:tr h="895468">
                <a:tc>
                  <a:txBody>
                    <a:bodyPr/>
                    <a:lstStyle/>
                    <a:p>
                      <a:pPr>
                        <a:spcAft>
                          <a:spcPts val="0"/>
                        </a:spcAft>
                      </a:pPr>
                      <a:r>
                        <a:rPr lang="en-GB" sz="1400" dirty="0">
                          <a:effectLst/>
                          <a:latin typeface="Times New Roman" panose="02020603050405020304" pitchFamily="18" charset="0"/>
                          <a:ea typeface="Times New Roman"/>
                          <a:cs typeface="Times New Roman" panose="02020603050405020304" pitchFamily="18" charset="0"/>
                        </a:rPr>
                        <a:t>Plus other income:</a:t>
                      </a:r>
                    </a:p>
                    <a:p>
                      <a:pPr>
                        <a:spcAft>
                          <a:spcPts val="0"/>
                        </a:spcAft>
                      </a:pPr>
                      <a:r>
                        <a:rPr lang="en-GB" sz="1400" dirty="0">
                          <a:effectLst/>
                          <a:latin typeface="Times New Roman" panose="02020603050405020304" pitchFamily="18" charset="0"/>
                          <a:ea typeface="Times New Roman"/>
                          <a:cs typeface="Times New Roman" panose="02020603050405020304" pitchFamily="18" charset="0"/>
                        </a:rPr>
                        <a:t>Ticket sales</a:t>
                      </a:r>
                    </a:p>
                    <a:p>
                      <a:pPr>
                        <a:spcAft>
                          <a:spcPts val="0"/>
                        </a:spcAft>
                      </a:pPr>
                      <a:r>
                        <a:rPr lang="en-GB" sz="1400" dirty="0">
                          <a:effectLst/>
                          <a:latin typeface="Times New Roman" panose="02020603050405020304" pitchFamily="18" charset="0"/>
                          <a:ea typeface="Times New Roman"/>
                          <a:cs typeface="Times New Roman" panose="02020603050405020304" pitchFamily="18" charset="0"/>
                        </a:rPr>
                        <a:t>Sundry sales</a:t>
                      </a:r>
                    </a:p>
                    <a:p>
                      <a:pPr>
                        <a:spcAft>
                          <a:spcPts val="0"/>
                        </a:spcAft>
                      </a:pPr>
                      <a:r>
                        <a:rPr lang="en-GB" sz="1400" dirty="0">
                          <a:effectLst/>
                          <a:latin typeface="Times New Roman" panose="02020603050405020304" pitchFamily="18" charset="0"/>
                          <a:ea typeface="Times New Roman"/>
                          <a:cs typeface="Times New Roman" panose="02020603050405020304" pitchFamily="18" charset="0"/>
                        </a:rPr>
                        <a:t>Total income</a:t>
                      </a: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p>
                      <a:pPr algn="r"/>
                      <a:r>
                        <a:rPr lang="en-GB" sz="1400" dirty="0">
                          <a:effectLst/>
                          <a:latin typeface="Times New Roman" panose="02020603050405020304" pitchFamily="18" charset="0"/>
                          <a:cs typeface="Times New Roman" panose="02020603050405020304" pitchFamily="18" charset="0"/>
                        </a:rPr>
                        <a:t>1,3500</a:t>
                      </a:r>
                    </a:p>
                    <a:p>
                      <a:pPr algn="r"/>
                      <a:r>
                        <a:rPr lang="en-GB" sz="1400" u="sng" dirty="0">
                          <a:effectLst/>
                          <a:latin typeface="Times New Roman" panose="02020603050405020304" pitchFamily="18" charset="0"/>
                          <a:cs typeface="Times New Roman" panose="02020603050405020304" pitchFamily="18" charset="0"/>
                        </a:rPr>
                        <a:t>470</a:t>
                      </a: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p>
                      <a:pPr algn="r"/>
                      <a:endParaRPr lang="en-GB" sz="1400" dirty="0">
                        <a:effectLst/>
                        <a:latin typeface="Times New Roman" panose="02020603050405020304" pitchFamily="18" charset="0"/>
                        <a:cs typeface="Times New Roman" panose="02020603050405020304" pitchFamily="18" charset="0"/>
                      </a:endParaRPr>
                    </a:p>
                    <a:p>
                      <a:pPr algn="r"/>
                      <a:r>
                        <a:rPr lang="en-GB" sz="1400" u="sng" dirty="0">
                          <a:effectLst/>
                          <a:latin typeface="Times New Roman" panose="02020603050405020304" pitchFamily="18" charset="0"/>
                          <a:cs typeface="Times New Roman" panose="02020603050405020304" pitchFamily="18" charset="0"/>
                        </a:rPr>
                        <a:t>13,970</a:t>
                      </a:r>
                    </a:p>
                    <a:p>
                      <a:pPr algn="r"/>
                      <a:r>
                        <a:rPr lang="en-GB" sz="1400" u="none" dirty="0">
                          <a:effectLst/>
                          <a:latin typeface="Times New Roman" panose="02020603050405020304" pitchFamily="18" charset="0"/>
                          <a:cs typeface="Times New Roman" panose="02020603050405020304" pitchFamily="18" charset="0"/>
                        </a:rPr>
                        <a:t>20,127</a:t>
                      </a:r>
                    </a:p>
                  </a:txBody>
                  <a:tcPr marL="68580" marR="68580" marT="34290" marB="34290"/>
                </a:tc>
                <a:extLst>
                  <a:ext uri="{0D108BD9-81ED-4DB2-BD59-A6C34878D82A}">
                    <a16:rowId xmlns:a16="http://schemas.microsoft.com/office/drawing/2014/main" val="10003"/>
                  </a:ext>
                </a:extLst>
              </a:tr>
              <a:tr h="781514">
                <a:tc>
                  <a:txBody>
                    <a:bodyPr/>
                    <a:lstStyle/>
                    <a:p>
                      <a:pPr>
                        <a:spcAft>
                          <a:spcPts val="0"/>
                        </a:spcAft>
                      </a:pPr>
                      <a:r>
                        <a:rPr lang="en-GB" sz="1400" dirty="0">
                          <a:effectLst/>
                          <a:latin typeface="Times New Roman" panose="02020603050405020304" pitchFamily="18" charset="0"/>
                          <a:cs typeface="Times New Roman" panose="02020603050405020304" pitchFamily="18" charset="0"/>
                        </a:rPr>
                        <a:t>Less expenses and overheads:</a:t>
                      </a:r>
                    </a:p>
                    <a:p>
                      <a:pPr>
                        <a:spcAft>
                          <a:spcPts val="0"/>
                        </a:spcAft>
                      </a:pPr>
                      <a:r>
                        <a:rPr lang="en-GB" sz="1400" dirty="0">
                          <a:effectLst/>
                          <a:latin typeface="Times New Roman" panose="02020603050405020304" pitchFamily="18" charset="0"/>
                          <a:cs typeface="Times New Roman" panose="02020603050405020304" pitchFamily="18" charset="0"/>
                        </a:rPr>
                        <a:t>Labour costs</a:t>
                      </a:r>
                    </a:p>
                    <a:p>
                      <a:pPr>
                        <a:spcAft>
                          <a:spcPts val="0"/>
                        </a:spcAft>
                      </a:pPr>
                      <a:r>
                        <a:rPr lang="en-GB" sz="1400" dirty="0">
                          <a:effectLst/>
                          <a:latin typeface="Times New Roman" panose="02020603050405020304" pitchFamily="18" charset="0"/>
                          <a:cs typeface="Times New Roman" panose="02020603050405020304" pitchFamily="18" charset="0"/>
                        </a:rPr>
                        <a:t>Overheads</a:t>
                      </a: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p>
                      <a:pPr algn="r"/>
                      <a:r>
                        <a:rPr lang="en-GB" sz="1400" dirty="0">
                          <a:effectLst/>
                          <a:latin typeface="Times New Roman" panose="02020603050405020304" pitchFamily="18" charset="0"/>
                          <a:cs typeface="Times New Roman" panose="02020603050405020304" pitchFamily="18" charset="0"/>
                        </a:rPr>
                        <a:t>7,880</a:t>
                      </a:r>
                    </a:p>
                    <a:p>
                      <a:pPr algn="r"/>
                      <a:r>
                        <a:rPr lang="en-GB" sz="1400" u="sng" dirty="0">
                          <a:effectLst/>
                          <a:latin typeface="Times New Roman" panose="02020603050405020304" pitchFamily="18" charset="0"/>
                          <a:cs typeface="Times New Roman" panose="02020603050405020304" pitchFamily="18" charset="0"/>
                        </a:rPr>
                        <a:t>4,727</a:t>
                      </a:r>
                    </a:p>
                  </a:txBody>
                  <a:tcPr marL="68580" marR="68580" marT="34290" marB="34290">
                    <a:lnR w="12700" cmpd="sng">
                      <a:noFill/>
                    </a:lnR>
                  </a:tcPr>
                </a:tc>
                <a:tc>
                  <a:txBody>
                    <a:bodyPr/>
                    <a:lstStyle/>
                    <a:p>
                      <a:pPr algn="r"/>
                      <a:endParaRPr lang="en-GB" sz="1400" dirty="0">
                        <a:effectLst/>
                        <a:latin typeface="Times New Roman" panose="02020603050405020304" pitchFamily="18" charset="0"/>
                        <a:cs typeface="Times New Roman" panose="02020603050405020304" pitchFamily="18" charset="0"/>
                      </a:endParaRPr>
                    </a:p>
                    <a:p>
                      <a:pPr algn="r"/>
                      <a:endParaRPr lang="en-GB" sz="1400" dirty="0">
                        <a:effectLst/>
                        <a:latin typeface="Times New Roman" panose="02020603050405020304" pitchFamily="18" charset="0"/>
                        <a:cs typeface="Times New Roman" panose="02020603050405020304" pitchFamily="18" charset="0"/>
                      </a:endParaRPr>
                    </a:p>
                    <a:p>
                      <a:pPr algn="r"/>
                      <a:r>
                        <a:rPr lang="en-GB" sz="1400" u="sng" dirty="0">
                          <a:effectLst/>
                          <a:latin typeface="Times New Roman" panose="02020603050405020304" pitchFamily="18" charset="0"/>
                          <a:cs typeface="Times New Roman" panose="02020603050405020304" pitchFamily="18" charset="0"/>
                        </a:rPr>
                        <a:t>12,607</a:t>
                      </a:r>
                    </a:p>
                  </a:txBody>
                  <a:tcPr marL="68580" marR="68580" marT="34290" marB="34290">
                    <a:lnL w="12700" cmpd="sng">
                      <a:noFill/>
                    </a:lnL>
                  </a:tcPr>
                </a:tc>
                <a:extLst>
                  <a:ext uri="{0D108BD9-81ED-4DB2-BD59-A6C34878D82A}">
                    <a16:rowId xmlns:a16="http://schemas.microsoft.com/office/drawing/2014/main" val="10004"/>
                  </a:ext>
                </a:extLst>
              </a:tr>
              <a:tr h="273821">
                <a:tc>
                  <a:txBody>
                    <a:bodyPr/>
                    <a:lstStyle/>
                    <a:p>
                      <a:pPr>
                        <a:spcAft>
                          <a:spcPts val="0"/>
                        </a:spcAft>
                      </a:pPr>
                      <a:r>
                        <a:rPr lang="en-GB" sz="1400" dirty="0">
                          <a:effectLst/>
                          <a:latin typeface="Times New Roman" panose="02020603050405020304" pitchFamily="18" charset="0"/>
                          <a:cs typeface="Times New Roman" panose="02020603050405020304" pitchFamily="18" charset="0"/>
                        </a:rPr>
                        <a:t>Net profit  </a:t>
                      </a:r>
                      <a:endParaRPr lang="en-GB" sz="1400" dirty="0">
                        <a:effectLst/>
                        <a:latin typeface="Times New Roman" panose="02020603050405020304" pitchFamily="18" charset="0"/>
                        <a:ea typeface="Times New Roman"/>
                        <a:cs typeface="Times New Roman" panose="02020603050405020304" pitchFamily="18" charset="0"/>
                      </a:endParaRPr>
                    </a:p>
                  </a:txBody>
                  <a:tcPr marL="68580" marR="68580" marT="34290" marB="34290"/>
                </a:tc>
                <a:tc>
                  <a:txBody>
                    <a:bodyPr/>
                    <a:lstStyle/>
                    <a:p>
                      <a:pPr algn="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400" dirty="0">
                          <a:effectLst/>
                          <a:latin typeface="Times New Roman" panose="02020603050405020304" pitchFamily="18" charset="0"/>
                          <a:cs typeface="Times New Roman" panose="02020603050405020304" pitchFamily="18" charset="0"/>
                        </a:rPr>
                        <a:t>7,520</a:t>
                      </a:r>
                    </a:p>
                  </a:txBody>
                  <a:tcPr marL="68580" marR="68580" marT="34290" marB="34290"/>
                </a:tc>
                <a:extLst>
                  <a:ext uri="{0D108BD9-81ED-4DB2-BD59-A6C34878D82A}">
                    <a16:rowId xmlns:a16="http://schemas.microsoft.com/office/drawing/2014/main" val="10005"/>
                  </a:ext>
                </a:extLst>
              </a:tr>
            </a:tbl>
          </a:graphicData>
        </a:graphic>
      </p:graphicFrame>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circle(in)">
                                      <p:cBhvr>
                                        <p:cTn id="11" dur="2000"/>
                                        <p:tgtEl>
                                          <p:spTgt spid="10"/>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nodeType="clickEffect">
                                  <p:stCondLst>
                                    <p:cond delay="0"/>
                                  </p:stCondLst>
                                  <p:childTnLst>
                                    <p:set>
                                      <p:cBhvr>
                                        <p:cTn id="15" dur="1" fill="hold">
                                          <p:stCondLst>
                                            <p:cond delay="0"/>
                                          </p:stCondLst>
                                        </p:cTn>
                                        <p:tgtEl>
                                          <p:spTgt spid="11"/>
                                        </p:tgtEl>
                                        <p:attrNameLst>
                                          <p:attrName>style.visibility</p:attrName>
                                        </p:attrNameLst>
                                      </p:cBhvr>
                                      <p:to>
                                        <p:strVal val="visible"/>
                                      </p:to>
                                    </p:set>
                                    <p:animEffect transition="in" filter="circle(in)">
                                      <p:cBhvr>
                                        <p:cTn id="16" dur="2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E6D8C-9BCB-4846-BC76-C65BB4756514}"/>
              </a:ext>
            </a:extLst>
          </p:cNvPr>
          <p:cNvSpPr>
            <a:spLocks noGrp="1"/>
          </p:cNvSpPr>
          <p:nvPr>
            <p:ph type="title"/>
          </p:nvPr>
        </p:nvSpPr>
        <p:spPr>
          <a:xfrm>
            <a:off x="354360" y="-36779"/>
            <a:ext cx="8435280" cy="1143000"/>
          </a:xfrm>
        </p:spPr>
        <p:txBody>
          <a:bodyPr>
            <a:normAutofit/>
          </a:bodyPr>
          <a:lstStyle/>
          <a:p>
            <a:pPr algn="ctr"/>
            <a:r>
              <a:rPr lang="en-GB" sz="3600" dirty="0">
                <a:solidFill>
                  <a:srgbClr val="007DC3"/>
                </a:solidFill>
              </a:rPr>
              <a:t>Cash budget with credit time lags</a:t>
            </a:r>
          </a:p>
        </p:txBody>
      </p:sp>
      <p:sp>
        <p:nvSpPr>
          <p:cNvPr id="4" name="Slide Number Placeholder 3">
            <a:extLst>
              <a:ext uri="{FF2B5EF4-FFF2-40B4-BE49-F238E27FC236}">
                <a16:creationId xmlns:a16="http://schemas.microsoft.com/office/drawing/2014/main" id="{EF72BE42-3B49-4A21-9338-C81335E8324E}"/>
              </a:ext>
            </a:extLst>
          </p:cNvPr>
          <p:cNvSpPr>
            <a:spLocks noGrp="1"/>
          </p:cNvSpPr>
          <p:nvPr>
            <p:ph type="sldNum" sz="quarter" idx="12"/>
          </p:nvPr>
        </p:nvSpPr>
        <p:spPr/>
        <p:txBody>
          <a:bodyPr/>
          <a:lstStyle/>
          <a:p>
            <a:fld id="{D57F1E4F-1CFF-5643-939E-217C01CDF565}" type="slidenum">
              <a:rPr lang="en-US" smtClean="0"/>
              <a:pPr/>
              <a:t>24</a:t>
            </a:fld>
            <a:endParaRPr lang="en-US" dirty="0"/>
          </a:p>
        </p:txBody>
      </p:sp>
      <p:graphicFrame>
        <p:nvGraphicFramePr>
          <p:cNvPr id="5" name="Table 4">
            <a:extLst>
              <a:ext uri="{FF2B5EF4-FFF2-40B4-BE49-F238E27FC236}">
                <a16:creationId xmlns:a16="http://schemas.microsoft.com/office/drawing/2014/main" id="{A243696B-8B04-4257-904A-F2782FF158ED}"/>
              </a:ext>
            </a:extLst>
          </p:cNvPr>
          <p:cNvGraphicFramePr>
            <a:graphicFrameLocks noGrp="1"/>
          </p:cNvGraphicFramePr>
          <p:nvPr>
            <p:extLst>
              <p:ext uri="{D42A27DB-BD31-4B8C-83A1-F6EECF244321}">
                <p14:modId xmlns:p14="http://schemas.microsoft.com/office/powerpoint/2010/main" val="3891564298"/>
              </p:ext>
            </p:extLst>
          </p:nvPr>
        </p:nvGraphicFramePr>
        <p:xfrm>
          <a:off x="3479286" y="1487456"/>
          <a:ext cx="2647950" cy="3040380"/>
        </p:xfrm>
        <a:graphic>
          <a:graphicData uri="http://schemas.openxmlformats.org/drawingml/2006/table">
            <a:tbl>
              <a:tblPr firstRow="1" firstCol="1" bandRow="1">
                <a:tableStyleId>{5C22544A-7EE6-4342-B048-85BDC9FD1C3A}</a:tableStyleId>
              </a:tblPr>
              <a:tblGrid>
                <a:gridCol w="1838325">
                  <a:extLst>
                    <a:ext uri="{9D8B030D-6E8A-4147-A177-3AD203B41FA5}">
                      <a16:colId xmlns:a16="http://schemas.microsoft.com/office/drawing/2014/main" val="20000"/>
                    </a:ext>
                  </a:extLst>
                </a:gridCol>
                <a:gridCol w="809625">
                  <a:extLst>
                    <a:ext uri="{9D8B030D-6E8A-4147-A177-3AD203B41FA5}">
                      <a16:colId xmlns:a16="http://schemas.microsoft.com/office/drawing/2014/main" val="20001"/>
                    </a:ext>
                  </a:extLst>
                </a:gridCol>
              </a:tblGrid>
              <a:tr h="480060">
                <a:tc>
                  <a:txBody>
                    <a:bodyPr/>
                    <a:lstStyle/>
                    <a:p>
                      <a:pPr algn="l"/>
                      <a:r>
                        <a:rPr lang="en-GB" sz="1400" dirty="0">
                          <a:effectLst/>
                          <a:latin typeface="+mn-lt"/>
                        </a:rPr>
                        <a:t>Cash</a:t>
                      </a:r>
                      <a:r>
                        <a:rPr lang="en-GB" sz="1400" baseline="0" dirty="0">
                          <a:effectLst/>
                          <a:latin typeface="+mn-lt"/>
                        </a:rPr>
                        <a:t> budget</a:t>
                      </a:r>
                      <a:endParaRPr lang="en-GB" sz="1400" dirty="0">
                        <a:effectLst/>
                        <a:latin typeface="+mn-lt"/>
                      </a:endParaRPr>
                    </a:p>
                  </a:txBody>
                  <a:tcPr marL="68580" marR="68580" marT="34290" marB="34290"/>
                </a:tc>
                <a:tc>
                  <a:txBody>
                    <a:bodyPr/>
                    <a:lstStyle/>
                    <a:p>
                      <a:pPr algn="ctr">
                        <a:spcAft>
                          <a:spcPts val="0"/>
                        </a:spcAft>
                      </a:pPr>
                      <a:r>
                        <a:rPr lang="en-GB" sz="1400" dirty="0">
                          <a:effectLst/>
                        </a:rPr>
                        <a:t>January</a:t>
                      </a:r>
                    </a:p>
                    <a:p>
                      <a:pPr algn="ctr">
                        <a:spcAft>
                          <a:spcPts val="0"/>
                        </a:spcAft>
                      </a:pPr>
                      <a:r>
                        <a:rPr lang="en-GB" sz="1400" dirty="0">
                          <a:effectLst/>
                          <a:latin typeface="Times New Roman"/>
                          <a:ea typeface="Times New Roman"/>
                        </a:rPr>
                        <a:t>(£)</a:t>
                      </a:r>
                    </a:p>
                  </a:txBody>
                  <a:tcPr marL="68580" marR="68580" marT="34290" marB="34290"/>
                </a:tc>
                <a:extLst>
                  <a:ext uri="{0D108BD9-81ED-4DB2-BD59-A6C34878D82A}">
                    <a16:rowId xmlns:a16="http://schemas.microsoft.com/office/drawing/2014/main" val="10000"/>
                  </a:ext>
                </a:extLst>
              </a:tr>
              <a:tr h="278130">
                <a:tc>
                  <a:txBody>
                    <a:bodyPr/>
                    <a:lstStyle/>
                    <a:p>
                      <a:pPr>
                        <a:spcAft>
                          <a:spcPts val="0"/>
                        </a:spcAft>
                      </a:pPr>
                      <a:r>
                        <a:rPr lang="en-GB" sz="1400" dirty="0">
                          <a:effectLst/>
                        </a:rPr>
                        <a:t>Balance b/fwd </a:t>
                      </a:r>
                      <a:endParaRPr lang="en-GB" sz="1400" dirty="0">
                        <a:effectLst/>
                        <a:latin typeface="Times New Roman"/>
                        <a:ea typeface="Times New Roman"/>
                      </a:endParaRPr>
                    </a:p>
                  </a:txBody>
                  <a:tcPr marL="68580" marR="68580" marT="34290" marB="34290"/>
                </a:tc>
                <a:tc>
                  <a:txBody>
                    <a:bodyPr/>
                    <a:lstStyle/>
                    <a:p>
                      <a:pPr algn="r"/>
                      <a:r>
                        <a:rPr lang="en-GB" sz="1400" dirty="0">
                          <a:effectLst/>
                          <a:latin typeface="+mn-lt"/>
                        </a:rPr>
                        <a:t>1,000</a:t>
                      </a:r>
                    </a:p>
                  </a:txBody>
                  <a:tcPr marL="68580" marR="68580" marT="34290" marB="34290"/>
                </a:tc>
                <a:extLst>
                  <a:ext uri="{0D108BD9-81ED-4DB2-BD59-A6C34878D82A}">
                    <a16:rowId xmlns:a16="http://schemas.microsoft.com/office/drawing/2014/main" val="10001"/>
                  </a:ext>
                </a:extLst>
              </a:tr>
              <a:tr h="480060">
                <a:tc>
                  <a:txBody>
                    <a:bodyPr/>
                    <a:lstStyle/>
                    <a:p>
                      <a:pPr>
                        <a:spcAft>
                          <a:spcPts val="0"/>
                        </a:spcAft>
                      </a:pPr>
                      <a:r>
                        <a:rPr lang="en-GB" sz="1400" dirty="0">
                          <a:effectLst/>
                        </a:rPr>
                        <a:t>Receipts:</a:t>
                      </a:r>
                    </a:p>
                    <a:p>
                      <a:pPr>
                        <a:spcAft>
                          <a:spcPts val="0"/>
                        </a:spcAft>
                      </a:pPr>
                      <a:r>
                        <a:rPr lang="en-GB" sz="1400" dirty="0">
                          <a:effectLst/>
                        </a:rPr>
                        <a:t>Sales (20% cash) </a:t>
                      </a:r>
                      <a:endParaRPr lang="en-GB" sz="1400" dirty="0">
                        <a:effectLst/>
                        <a:latin typeface="Times New Roman"/>
                        <a:ea typeface="Times New Roman"/>
                      </a:endParaRPr>
                    </a:p>
                  </a:txBody>
                  <a:tcPr marL="68580" marR="68580" marT="34290" marB="34290"/>
                </a:tc>
                <a:tc>
                  <a:txBody>
                    <a:bodyPr/>
                    <a:lstStyle/>
                    <a:p>
                      <a:pPr algn="r"/>
                      <a:r>
                        <a:rPr lang="en-GB" sz="1400" dirty="0">
                          <a:effectLst/>
                          <a:latin typeface="+mn-lt"/>
                        </a:rPr>
                        <a:t>2,000</a:t>
                      </a:r>
                    </a:p>
                  </a:txBody>
                  <a:tcPr marL="68580" marR="68580" marT="34290" marB="34290"/>
                </a:tc>
                <a:extLst>
                  <a:ext uri="{0D108BD9-81ED-4DB2-BD59-A6C34878D82A}">
                    <a16:rowId xmlns:a16="http://schemas.microsoft.com/office/drawing/2014/main" val="10002"/>
                  </a:ext>
                </a:extLst>
              </a:tr>
              <a:tr h="278130">
                <a:tc>
                  <a:txBody>
                    <a:bodyPr/>
                    <a:lstStyle/>
                    <a:p>
                      <a:pPr>
                        <a:spcAft>
                          <a:spcPts val="0"/>
                        </a:spcAft>
                      </a:pPr>
                      <a:r>
                        <a:rPr lang="en-GB" sz="1400" dirty="0">
                          <a:effectLst/>
                        </a:rPr>
                        <a:t>TOTAL RECEIPTS </a:t>
                      </a:r>
                      <a:endParaRPr lang="en-GB" sz="1400" dirty="0">
                        <a:effectLst/>
                        <a:latin typeface="Times New Roman"/>
                        <a:ea typeface="Times New Roman"/>
                      </a:endParaRPr>
                    </a:p>
                  </a:txBody>
                  <a:tcPr marL="68580" marR="68580" marT="34290" marB="34290"/>
                </a:tc>
                <a:tc>
                  <a:txBody>
                    <a:bodyPr/>
                    <a:lstStyle/>
                    <a:p>
                      <a:pPr algn="r"/>
                      <a:r>
                        <a:rPr lang="en-GB" sz="1400" dirty="0">
                          <a:effectLst/>
                          <a:latin typeface="+mn-lt"/>
                        </a:rPr>
                        <a:t>3,000</a:t>
                      </a:r>
                    </a:p>
                  </a:txBody>
                  <a:tcPr marL="68580" marR="68580" marT="34290" marB="34290"/>
                </a:tc>
                <a:extLst>
                  <a:ext uri="{0D108BD9-81ED-4DB2-BD59-A6C34878D82A}">
                    <a16:rowId xmlns:a16="http://schemas.microsoft.com/office/drawing/2014/main" val="10003"/>
                  </a:ext>
                </a:extLst>
              </a:tr>
              <a:tr h="907733">
                <a:tc>
                  <a:txBody>
                    <a:bodyPr/>
                    <a:lstStyle/>
                    <a:p>
                      <a:pPr>
                        <a:spcAft>
                          <a:spcPts val="0"/>
                        </a:spcAft>
                      </a:pPr>
                      <a:r>
                        <a:rPr lang="en-GB" sz="1400" dirty="0">
                          <a:effectLst/>
                        </a:rPr>
                        <a:t>Payments:</a:t>
                      </a:r>
                    </a:p>
                    <a:p>
                      <a:pPr>
                        <a:spcAft>
                          <a:spcPts val="0"/>
                        </a:spcAft>
                      </a:pPr>
                      <a:r>
                        <a:rPr lang="en-GB" sz="1400" dirty="0">
                          <a:effectLst/>
                        </a:rPr>
                        <a:t>Purchases</a:t>
                      </a:r>
                    </a:p>
                    <a:p>
                      <a:pPr>
                        <a:spcAft>
                          <a:spcPts val="0"/>
                        </a:spcAft>
                      </a:pPr>
                      <a:r>
                        <a:rPr lang="en-GB" sz="1400" dirty="0">
                          <a:effectLst/>
                        </a:rPr>
                        <a:t>Overheads</a:t>
                      </a:r>
                    </a:p>
                    <a:p>
                      <a:pPr>
                        <a:spcAft>
                          <a:spcPts val="0"/>
                        </a:spcAft>
                      </a:pPr>
                      <a:r>
                        <a:rPr lang="en-GB" sz="1400" dirty="0">
                          <a:effectLst/>
                        </a:rPr>
                        <a:t>New Equipment </a:t>
                      </a:r>
                      <a:endParaRPr lang="en-GB" sz="1400" dirty="0">
                        <a:effectLst/>
                        <a:latin typeface="Times New Roman"/>
                        <a:ea typeface="Times New Roman"/>
                      </a:endParaRPr>
                    </a:p>
                  </a:txBody>
                  <a:tcPr marL="68580" marR="68580" marT="34290" marB="34290"/>
                </a:tc>
                <a:tc>
                  <a:txBody>
                    <a:bodyPr/>
                    <a:lstStyle/>
                    <a:p>
                      <a:pPr algn="r"/>
                      <a:endParaRPr lang="en-GB" sz="1400" dirty="0">
                        <a:effectLst/>
                        <a:latin typeface="+mn-lt"/>
                      </a:endParaRPr>
                    </a:p>
                    <a:p>
                      <a:pPr algn="r"/>
                      <a:r>
                        <a:rPr lang="en-GB" sz="1400" dirty="0">
                          <a:effectLst/>
                          <a:latin typeface="+mn-lt"/>
                        </a:rPr>
                        <a:t>4,000</a:t>
                      </a:r>
                    </a:p>
                    <a:p>
                      <a:pPr algn="r"/>
                      <a:r>
                        <a:rPr lang="en-GB" sz="1400" dirty="0">
                          <a:effectLst/>
                          <a:latin typeface="+mn-lt"/>
                        </a:rPr>
                        <a:t>3,000</a:t>
                      </a:r>
                    </a:p>
                    <a:p>
                      <a:pPr algn="r"/>
                      <a:r>
                        <a:rPr lang="en-GB" sz="1400" dirty="0">
                          <a:effectLst/>
                          <a:latin typeface="+mn-lt"/>
                        </a:rPr>
                        <a:t>2,000</a:t>
                      </a:r>
                    </a:p>
                  </a:txBody>
                  <a:tcPr marL="68580" marR="68580" marT="34290" marB="34290"/>
                </a:tc>
                <a:extLst>
                  <a:ext uri="{0D108BD9-81ED-4DB2-BD59-A6C34878D82A}">
                    <a16:rowId xmlns:a16="http://schemas.microsoft.com/office/drawing/2014/main" val="10004"/>
                  </a:ext>
                </a:extLst>
              </a:tr>
              <a:tr h="278130">
                <a:tc>
                  <a:txBody>
                    <a:bodyPr/>
                    <a:lstStyle/>
                    <a:p>
                      <a:pPr>
                        <a:spcAft>
                          <a:spcPts val="0"/>
                        </a:spcAft>
                      </a:pPr>
                      <a:r>
                        <a:rPr lang="en-GB" sz="1400" dirty="0">
                          <a:effectLst/>
                        </a:rPr>
                        <a:t>TOTAL PAYMENTS </a:t>
                      </a:r>
                      <a:endParaRPr lang="en-GB" sz="1400" dirty="0">
                        <a:effectLst/>
                        <a:latin typeface="Times New Roman"/>
                        <a:ea typeface="Times New Roman"/>
                      </a:endParaRPr>
                    </a:p>
                  </a:txBody>
                  <a:tcPr marL="68580" marR="68580" marT="34290" marB="34290"/>
                </a:tc>
                <a:tc>
                  <a:txBody>
                    <a:bodyPr/>
                    <a:lstStyle/>
                    <a:p>
                      <a:pPr algn="r"/>
                      <a:r>
                        <a:rPr lang="en-GB" sz="1400" dirty="0">
                          <a:effectLst/>
                          <a:latin typeface="+mn-lt"/>
                        </a:rPr>
                        <a:t>9,000</a:t>
                      </a:r>
                    </a:p>
                  </a:txBody>
                  <a:tcPr marL="68580" marR="68580" marT="34290" marB="34290"/>
                </a:tc>
                <a:extLst>
                  <a:ext uri="{0D108BD9-81ED-4DB2-BD59-A6C34878D82A}">
                    <a16:rowId xmlns:a16="http://schemas.microsoft.com/office/drawing/2014/main" val="10005"/>
                  </a:ext>
                </a:extLst>
              </a:tr>
              <a:tr h="278130">
                <a:tc>
                  <a:txBody>
                    <a:bodyPr/>
                    <a:lstStyle/>
                    <a:p>
                      <a:pPr>
                        <a:spcAft>
                          <a:spcPts val="0"/>
                        </a:spcAft>
                      </a:pPr>
                      <a:r>
                        <a:rPr lang="en-GB" sz="1400" dirty="0">
                          <a:effectLst/>
                        </a:rPr>
                        <a:t>Balance c/fwd </a:t>
                      </a:r>
                      <a:endParaRPr lang="en-GB" sz="1400" dirty="0">
                        <a:effectLst/>
                        <a:latin typeface="Times New Roman"/>
                        <a:ea typeface="Times New Roman"/>
                      </a:endParaRPr>
                    </a:p>
                  </a:txBody>
                  <a:tcPr marL="68580" marR="68580" marT="34290" marB="34290"/>
                </a:tc>
                <a:tc>
                  <a:txBody>
                    <a:bodyPr/>
                    <a:lstStyle/>
                    <a:p>
                      <a:pPr algn="r"/>
                      <a:r>
                        <a:rPr lang="en-GB" sz="1400" dirty="0">
                          <a:effectLst/>
                          <a:latin typeface="+mn-lt"/>
                        </a:rPr>
                        <a:t>(6,000)</a:t>
                      </a:r>
                    </a:p>
                  </a:txBody>
                  <a:tcPr marL="68580" marR="68580" marT="34290" marB="34290"/>
                </a:tc>
                <a:extLst>
                  <a:ext uri="{0D108BD9-81ED-4DB2-BD59-A6C34878D82A}">
                    <a16:rowId xmlns:a16="http://schemas.microsoft.com/office/drawing/2014/main" val="10006"/>
                  </a:ext>
                </a:extLst>
              </a:tr>
            </a:tbl>
          </a:graphicData>
        </a:graphic>
      </p:graphicFrame>
      <p:graphicFrame>
        <p:nvGraphicFramePr>
          <p:cNvPr id="6" name="Table 5">
            <a:extLst>
              <a:ext uri="{FF2B5EF4-FFF2-40B4-BE49-F238E27FC236}">
                <a16:creationId xmlns:a16="http://schemas.microsoft.com/office/drawing/2014/main" id="{5C08AAAE-D95D-4738-B4F8-9D2CA303E35C}"/>
              </a:ext>
            </a:extLst>
          </p:cNvPr>
          <p:cNvGraphicFramePr>
            <a:graphicFrameLocks noGrp="1"/>
          </p:cNvGraphicFramePr>
          <p:nvPr/>
        </p:nvGraphicFramePr>
        <p:xfrm>
          <a:off x="6237801" y="1470012"/>
          <a:ext cx="2799881" cy="3040377"/>
        </p:xfrm>
        <a:graphic>
          <a:graphicData uri="http://schemas.openxmlformats.org/drawingml/2006/table">
            <a:tbl>
              <a:tblPr firstRow="1" firstCol="1" bandRow="1">
                <a:tableStyleId>{5C22544A-7EE6-4342-B048-85BDC9FD1C3A}</a:tableStyleId>
              </a:tblPr>
              <a:tblGrid>
                <a:gridCol w="1733035">
                  <a:extLst>
                    <a:ext uri="{9D8B030D-6E8A-4147-A177-3AD203B41FA5}">
                      <a16:colId xmlns:a16="http://schemas.microsoft.com/office/drawing/2014/main" val="20000"/>
                    </a:ext>
                  </a:extLst>
                </a:gridCol>
                <a:gridCol w="1066846">
                  <a:extLst>
                    <a:ext uri="{9D8B030D-6E8A-4147-A177-3AD203B41FA5}">
                      <a16:colId xmlns:a16="http://schemas.microsoft.com/office/drawing/2014/main" val="20001"/>
                    </a:ext>
                  </a:extLst>
                </a:gridCol>
              </a:tblGrid>
              <a:tr h="545924">
                <a:tc>
                  <a:txBody>
                    <a:bodyPr/>
                    <a:lstStyle/>
                    <a:p>
                      <a:r>
                        <a:rPr lang="en-GB" sz="1400" dirty="0">
                          <a:effectLst/>
                          <a:latin typeface="+mn-lt"/>
                        </a:rPr>
                        <a:t>Profit</a:t>
                      </a:r>
                      <a:r>
                        <a:rPr lang="en-GB" sz="1400" baseline="0" dirty="0">
                          <a:effectLst/>
                          <a:latin typeface="+mn-lt"/>
                        </a:rPr>
                        <a:t> and </a:t>
                      </a:r>
                      <a:r>
                        <a:rPr lang="en-GB" sz="1400" dirty="0">
                          <a:effectLst/>
                          <a:latin typeface="+mn-lt"/>
                        </a:rPr>
                        <a:t>loss budget</a:t>
                      </a:r>
                    </a:p>
                  </a:txBody>
                  <a:tcPr marL="68580" marR="68580" marT="34290" marB="34290"/>
                </a:tc>
                <a:tc>
                  <a:txBody>
                    <a:bodyPr/>
                    <a:lstStyle/>
                    <a:p>
                      <a:pPr algn="ctr"/>
                      <a:r>
                        <a:rPr lang="en-GB" sz="1400" dirty="0">
                          <a:effectLst/>
                          <a:latin typeface="+mn-lt"/>
                        </a:rPr>
                        <a:t>January</a:t>
                      </a:r>
                    </a:p>
                    <a:p>
                      <a:pPr algn="ctr"/>
                      <a:r>
                        <a:rPr lang="en-GB" sz="1400" dirty="0">
                          <a:effectLst/>
                          <a:latin typeface="+mn-lt"/>
                        </a:rPr>
                        <a:t>(£)</a:t>
                      </a:r>
                    </a:p>
                  </a:txBody>
                  <a:tcPr marL="68580" marR="68580" marT="34290" marB="34290"/>
                </a:tc>
                <a:extLst>
                  <a:ext uri="{0D108BD9-81ED-4DB2-BD59-A6C34878D82A}">
                    <a16:rowId xmlns:a16="http://schemas.microsoft.com/office/drawing/2014/main" val="10000"/>
                  </a:ext>
                </a:extLst>
              </a:tr>
              <a:tr h="310757">
                <a:tc>
                  <a:txBody>
                    <a:bodyPr/>
                    <a:lstStyle/>
                    <a:p>
                      <a:pPr>
                        <a:spcAft>
                          <a:spcPts val="0"/>
                        </a:spcAft>
                      </a:pPr>
                      <a:r>
                        <a:rPr lang="en-GB" sz="1400" dirty="0">
                          <a:effectLst/>
                        </a:rPr>
                        <a:t>Sales </a:t>
                      </a:r>
                      <a:endParaRPr lang="en-GB" sz="1400" dirty="0">
                        <a:effectLst/>
                        <a:latin typeface="Times New Roman"/>
                        <a:ea typeface="Times New Roman"/>
                      </a:endParaRPr>
                    </a:p>
                  </a:txBody>
                  <a:tcPr marL="68580" marR="68580" marT="34290" marB="34290"/>
                </a:tc>
                <a:tc>
                  <a:txBody>
                    <a:bodyPr/>
                    <a:lstStyle/>
                    <a:p>
                      <a:pPr algn="r"/>
                      <a:r>
                        <a:rPr lang="en-GB" sz="1400" dirty="0">
                          <a:effectLst/>
                          <a:latin typeface="+mn-lt"/>
                        </a:rPr>
                        <a:t>10,000</a:t>
                      </a:r>
                    </a:p>
                  </a:txBody>
                  <a:tcPr marL="68580" marR="68580" marT="34290" marB="34290"/>
                </a:tc>
                <a:extLst>
                  <a:ext uri="{0D108BD9-81ED-4DB2-BD59-A6C34878D82A}">
                    <a16:rowId xmlns:a16="http://schemas.microsoft.com/office/drawing/2014/main" val="10001"/>
                  </a:ext>
                </a:extLst>
              </a:tr>
              <a:tr h="545924">
                <a:tc>
                  <a:txBody>
                    <a:bodyPr/>
                    <a:lstStyle/>
                    <a:p>
                      <a:pPr>
                        <a:spcAft>
                          <a:spcPts val="0"/>
                        </a:spcAft>
                      </a:pPr>
                      <a:r>
                        <a:rPr lang="en-GB" sz="1400" dirty="0">
                          <a:effectLst/>
                        </a:rPr>
                        <a:t>Less cost of sales:</a:t>
                      </a:r>
                    </a:p>
                    <a:p>
                      <a:pPr>
                        <a:spcAft>
                          <a:spcPts val="0"/>
                        </a:spcAft>
                      </a:pPr>
                      <a:r>
                        <a:rPr lang="en-GB" sz="1400" dirty="0">
                          <a:effectLst/>
                        </a:rPr>
                        <a:t>purchases </a:t>
                      </a:r>
                      <a:endParaRPr lang="en-GB" sz="1400" dirty="0">
                        <a:effectLst/>
                        <a:latin typeface="Times New Roman"/>
                        <a:ea typeface="Times New Roman"/>
                      </a:endParaRPr>
                    </a:p>
                  </a:txBody>
                  <a:tcPr marL="68580" marR="68580" marT="34290" marB="34290"/>
                </a:tc>
                <a:tc>
                  <a:txBody>
                    <a:bodyPr/>
                    <a:lstStyle/>
                    <a:p>
                      <a:pPr algn="r"/>
                      <a:r>
                        <a:rPr lang="en-GB" sz="1400" dirty="0">
                          <a:effectLst/>
                          <a:latin typeface="+mn-lt"/>
                        </a:rPr>
                        <a:t>4,000</a:t>
                      </a:r>
                    </a:p>
                  </a:txBody>
                  <a:tcPr marL="68580" marR="68580" marT="34290" marB="34290"/>
                </a:tc>
                <a:extLst>
                  <a:ext uri="{0D108BD9-81ED-4DB2-BD59-A6C34878D82A}">
                    <a16:rowId xmlns:a16="http://schemas.microsoft.com/office/drawing/2014/main" val="10002"/>
                  </a:ext>
                </a:extLst>
              </a:tr>
              <a:tr h="545924">
                <a:tc>
                  <a:txBody>
                    <a:bodyPr/>
                    <a:lstStyle/>
                    <a:p>
                      <a:pPr>
                        <a:spcAft>
                          <a:spcPts val="0"/>
                        </a:spcAft>
                      </a:pPr>
                      <a:r>
                        <a:rPr lang="en-GB" sz="1400" dirty="0">
                          <a:effectLst/>
                        </a:rPr>
                        <a:t>GROSS PROFIT  (60%)</a:t>
                      </a:r>
                      <a:endParaRPr lang="en-GB" sz="1400" dirty="0">
                        <a:effectLst/>
                        <a:latin typeface="Times New Roman"/>
                        <a:ea typeface="Times New Roman"/>
                      </a:endParaRPr>
                    </a:p>
                  </a:txBody>
                  <a:tcPr marL="68580" marR="68580" marT="34290" marB="34290"/>
                </a:tc>
                <a:tc>
                  <a:txBody>
                    <a:bodyPr/>
                    <a:lstStyle/>
                    <a:p>
                      <a:pPr algn="r"/>
                      <a:r>
                        <a:rPr lang="en-GB" sz="1400" dirty="0">
                          <a:effectLst/>
                          <a:latin typeface="+mn-lt"/>
                        </a:rPr>
                        <a:t>6,000</a:t>
                      </a:r>
                    </a:p>
                  </a:txBody>
                  <a:tcPr marL="68580" marR="68580" marT="34290" marB="34290"/>
                </a:tc>
                <a:extLst>
                  <a:ext uri="{0D108BD9-81ED-4DB2-BD59-A6C34878D82A}">
                    <a16:rowId xmlns:a16="http://schemas.microsoft.com/office/drawing/2014/main" val="10003"/>
                  </a:ext>
                </a:extLst>
              </a:tr>
              <a:tr h="545924">
                <a:tc>
                  <a:txBody>
                    <a:bodyPr/>
                    <a:lstStyle/>
                    <a:p>
                      <a:pPr>
                        <a:spcAft>
                          <a:spcPts val="0"/>
                        </a:spcAft>
                      </a:pPr>
                      <a:r>
                        <a:rPr lang="en-GB" sz="1400" dirty="0">
                          <a:effectLst/>
                        </a:rPr>
                        <a:t>Less expenses:</a:t>
                      </a:r>
                    </a:p>
                    <a:p>
                      <a:pPr>
                        <a:spcAft>
                          <a:spcPts val="0"/>
                        </a:spcAft>
                      </a:pPr>
                      <a:r>
                        <a:rPr lang="en-GB" sz="1400" dirty="0">
                          <a:effectLst/>
                        </a:rPr>
                        <a:t>Overheads </a:t>
                      </a:r>
                      <a:endParaRPr lang="en-GB" sz="1400" dirty="0">
                        <a:effectLst/>
                        <a:latin typeface="Times New Roman"/>
                        <a:ea typeface="Times New Roman"/>
                      </a:endParaRPr>
                    </a:p>
                  </a:txBody>
                  <a:tcPr marL="68580" marR="68580" marT="34290" marB="34290"/>
                </a:tc>
                <a:tc>
                  <a:txBody>
                    <a:bodyPr/>
                    <a:lstStyle/>
                    <a:p>
                      <a:pPr algn="r"/>
                      <a:r>
                        <a:rPr lang="en-GB" sz="1400" dirty="0">
                          <a:effectLst/>
                          <a:latin typeface="+mn-lt"/>
                        </a:rPr>
                        <a:t>3,000</a:t>
                      </a:r>
                    </a:p>
                  </a:txBody>
                  <a:tcPr marL="68580" marR="68580" marT="34290" marB="34290"/>
                </a:tc>
                <a:extLst>
                  <a:ext uri="{0D108BD9-81ED-4DB2-BD59-A6C34878D82A}">
                    <a16:rowId xmlns:a16="http://schemas.microsoft.com/office/drawing/2014/main" val="10004"/>
                  </a:ext>
                </a:extLst>
              </a:tr>
              <a:tr h="545924">
                <a:tc>
                  <a:txBody>
                    <a:bodyPr/>
                    <a:lstStyle/>
                    <a:p>
                      <a:pPr>
                        <a:spcAft>
                          <a:spcPts val="0"/>
                        </a:spcAft>
                      </a:pPr>
                      <a:r>
                        <a:rPr lang="en-GB" sz="1400" dirty="0">
                          <a:effectLst/>
                        </a:rPr>
                        <a:t>NET PROFIT  (30%)</a:t>
                      </a:r>
                      <a:endParaRPr lang="en-GB" sz="1400" dirty="0">
                        <a:effectLst/>
                        <a:latin typeface="Times New Roman"/>
                        <a:ea typeface="Times New Roman"/>
                      </a:endParaRPr>
                    </a:p>
                  </a:txBody>
                  <a:tcPr marL="68580" marR="68580" marT="34290" marB="34290"/>
                </a:tc>
                <a:tc>
                  <a:txBody>
                    <a:bodyPr/>
                    <a:lstStyle/>
                    <a:p>
                      <a:pPr algn="r"/>
                      <a:r>
                        <a:rPr lang="en-GB" sz="1400" dirty="0">
                          <a:effectLst/>
                          <a:latin typeface="+mn-lt"/>
                        </a:rPr>
                        <a:t>3,000</a:t>
                      </a:r>
                    </a:p>
                  </a:txBody>
                  <a:tcPr marL="68580" marR="68580" marT="34290" marB="34290"/>
                </a:tc>
                <a:extLst>
                  <a:ext uri="{0D108BD9-81ED-4DB2-BD59-A6C34878D82A}">
                    <a16:rowId xmlns:a16="http://schemas.microsoft.com/office/drawing/2014/main" val="10005"/>
                  </a:ext>
                </a:extLst>
              </a:tr>
            </a:tbl>
          </a:graphicData>
        </a:graphic>
      </p:graphicFrame>
      <p:graphicFrame>
        <p:nvGraphicFramePr>
          <p:cNvPr id="10" name="Table 10">
            <a:extLst>
              <a:ext uri="{FF2B5EF4-FFF2-40B4-BE49-F238E27FC236}">
                <a16:creationId xmlns:a16="http://schemas.microsoft.com/office/drawing/2014/main" id="{B8EA4F08-AC62-4D58-9837-AFCB2B811CEB}"/>
              </a:ext>
            </a:extLst>
          </p:cNvPr>
          <p:cNvGraphicFramePr>
            <a:graphicFrameLocks noGrp="1"/>
          </p:cNvGraphicFramePr>
          <p:nvPr>
            <p:ph idx="1"/>
          </p:nvPr>
        </p:nvGraphicFramePr>
        <p:xfrm>
          <a:off x="115935" y="1484784"/>
          <a:ext cx="3257178" cy="3043052"/>
        </p:xfrm>
        <a:graphic>
          <a:graphicData uri="http://schemas.openxmlformats.org/drawingml/2006/table">
            <a:tbl>
              <a:tblPr firstRow="1" bandRow="1">
                <a:tableStyleId>{5C22544A-7EE6-4342-B048-85BDC9FD1C3A}</a:tableStyleId>
              </a:tblPr>
              <a:tblGrid>
                <a:gridCol w="1180150">
                  <a:extLst>
                    <a:ext uri="{9D8B030D-6E8A-4147-A177-3AD203B41FA5}">
                      <a16:colId xmlns:a16="http://schemas.microsoft.com/office/drawing/2014/main" val="53551444"/>
                    </a:ext>
                  </a:extLst>
                </a:gridCol>
                <a:gridCol w="958628">
                  <a:extLst>
                    <a:ext uri="{9D8B030D-6E8A-4147-A177-3AD203B41FA5}">
                      <a16:colId xmlns:a16="http://schemas.microsoft.com/office/drawing/2014/main" val="3607493525"/>
                    </a:ext>
                  </a:extLst>
                </a:gridCol>
                <a:gridCol w="1118400">
                  <a:extLst>
                    <a:ext uri="{9D8B030D-6E8A-4147-A177-3AD203B41FA5}">
                      <a16:colId xmlns:a16="http://schemas.microsoft.com/office/drawing/2014/main" val="3581329032"/>
                    </a:ext>
                  </a:extLst>
                </a:gridCol>
              </a:tblGrid>
              <a:tr h="619427">
                <a:tc>
                  <a:txBody>
                    <a:bodyPr/>
                    <a:lstStyle/>
                    <a:p>
                      <a:r>
                        <a:rPr lang="en-GB" sz="1400" b="0" dirty="0">
                          <a:solidFill>
                            <a:schemeClr val="bg1"/>
                          </a:solidFill>
                        </a:rPr>
                        <a:t>Sales</a:t>
                      </a:r>
                    </a:p>
                  </a:txBody>
                  <a:tcPr>
                    <a:solidFill>
                      <a:schemeClr val="accent1">
                        <a:lumMod val="50000"/>
                      </a:schemeClr>
                    </a:solidFill>
                  </a:tcPr>
                </a:tc>
                <a:tc>
                  <a:txBody>
                    <a:bodyPr/>
                    <a:lstStyle/>
                    <a:p>
                      <a:r>
                        <a:rPr lang="en-GB" sz="1400" b="0" dirty="0">
                          <a:solidFill>
                            <a:schemeClr val="bg1"/>
                          </a:solidFill>
                        </a:rPr>
                        <a:t>£10,000</a:t>
                      </a:r>
                    </a:p>
                  </a:txBody>
                  <a:tcPr>
                    <a:solidFill>
                      <a:schemeClr val="accent1">
                        <a:lumMod val="50000"/>
                      </a:schemeClr>
                    </a:solidFill>
                  </a:tcPr>
                </a:tc>
                <a:tc>
                  <a:txBody>
                    <a:bodyPr/>
                    <a:lstStyle/>
                    <a:p>
                      <a:r>
                        <a:rPr lang="en-GB" sz="1400" b="0" dirty="0">
                          <a:solidFill>
                            <a:schemeClr val="bg1"/>
                          </a:solidFill>
                        </a:rPr>
                        <a:t>20% cash</a:t>
                      </a:r>
                    </a:p>
                    <a:p>
                      <a:r>
                        <a:rPr lang="en-GB" sz="1400" b="0" dirty="0">
                          <a:solidFill>
                            <a:schemeClr val="bg1"/>
                          </a:solidFill>
                        </a:rPr>
                        <a:t>80% credit</a:t>
                      </a:r>
                    </a:p>
                  </a:txBody>
                  <a:tcPr>
                    <a:solidFill>
                      <a:schemeClr val="accent1">
                        <a:lumMod val="50000"/>
                      </a:schemeClr>
                    </a:solidFill>
                  </a:tcPr>
                </a:tc>
                <a:extLst>
                  <a:ext uri="{0D108BD9-81ED-4DB2-BD59-A6C34878D82A}">
                    <a16:rowId xmlns:a16="http://schemas.microsoft.com/office/drawing/2014/main" val="387186328"/>
                  </a:ext>
                </a:extLst>
              </a:tr>
              <a:tr h="515490">
                <a:tc>
                  <a:txBody>
                    <a:bodyPr/>
                    <a:lstStyle/>
                    <a:p>
                      <a:r>
                        <a:rPr lang="en-GB" sz="1400" b="0" dirty="0">
                          <a:solidFill>
                            <a:schemeClr val="bg1"/>
                          </a:solidFill>
                        </a:rPr>
                        <a:t>Purchases</a:t>
                      </a:r>
                    </a:p>
                  </a:txBody>
                  <a:tcPr>
                    <a:solidFill>
                      <a:schemeClr val="accent1">
                        <a:lumMod val="50000"/>
                      </a:schemeClr>
                    </a:solidFill>
                  </a:tcPr>
                </a:tc>
                <a:tc>
                  <a:txBody>
                    <a:bodyPr/>
                    <a:lstStyle/>
                    <a:p>
                      <a:r>
                        <a:rPr lang="en-GB" sz="1400" b="0" dirty="0">
                          <a:solidFill>
                            <a:schemeClr val="bg1"/>
                          </a:solidFill>
                        </a:rPr>
                        <a:t>£4,000</a:t>
                      </a:r>
                    </a:p>
                  </a:txBody>
                  <a:tcPr>
                    <a:solidFill>
                      <a:schemeClr val="accent1">
                        <a:lumMod val="50000"/>
                      </a:schemeClr>
                    </a:solidFill>
                  </a:tcPr>
                </a:tc>
                <a:tc>
                  <a:txBody>
                    <a:bodyPr/>
                    <a:lstStyle/>
                    <a:p>
                      <a:r>
                        <a:rPr lang="en-GB" sz="1400" b="0" dirty="0">
                          <a:solidFill>
                            <a:schemeClr val="bg1"/>
                          </a:solidFill>
                        </a:rPr>
                        <a:t>Cash</a:t>
                      </a:r>
                    </a:p>
                  </a:txBody>
                  <a:tcPr>
                    <a:solidFill>
                      <a:schemeClr val="accent1">
                        <a:lumMod val="50000"/>
                      </a:schemeClr>
                    </a:solidFill>
                  </a:tcPr>
                </a:tc>
                <a:extLst>
                  <a:ext uri="{0D108BD9-81ED-4DB2-BD59-A6C34878D82A}">
                    <a16:rowId xmlns:a16="http://schemas.microsoft.com/office/drawing/2014/main" val="291313996"/>
                  </a:ext>
                </a:extLst>
              </a:tr>
              <a:tr h="515490">
                <a:tc>
                  <a:txBody>
                    <a:bodyPr/>
                    <a:lstStyle/>
                    <a:p>
                      <a:r>
                        <a:rPr lang="en-GB" sz="1400" b="0" dirty="0">
                          <a:solidFill>
                            <a:schemeClr val="bg1"/>
                          </a:solidFill>
                        </a:rPr>
                        <a:t>Overheads</a:t>
                      </a:r>
                    </a:p>
                  </a:txBody>
                  <a:tcPr>
                    <a:solidFill>
                      <a:schemeClr val="accent1">
                        <a:lumMod val="50000"/>
                      </a:schemeClr>
                    </a:solidFill>
                  </a:tcPr>
                </a:tc>
                <a:tc>
                  <a:txBody>
                    <a:bodyPr/>
                    <a:lstStyle/>
                    <a:p>
                      <a:r>
                        <a:rPr lang="en-GB" sz="1400" b="0" dirty="0">
                          <a:solidFill>
                            <a:schemeClr val="bg1"/>
                          </a:solidFill>
                        </a:rPr>
                        <a:t>£3,000</a:t>
                      </a:r>
                    </a:p>
                  </a:txBody>
                  <a:tcPr>
                    <a:solidFill>
                      <a:schemeClr val="accent1">
                        <a:lumMod val="50000"/>
                      </a:schemeClr>
                    </a:solidFill>
                  </a:tcPr>
                </a:tc>
                <a:tc>
                  <a:txBody>
                    <a:bodyPr/>
                    <a:lstStyle/>
                    <a:p>
                      <a:r>
                        <a:rPr lang="en-GB" sz="1400" b="0" dirty="0">
                          <a:solidFill>
                            <a:schemeClr val="bg1"/>
                          </a:solidFill>
                        </a:rPr>
                        <a:t>Cash</a:t>
                      </a:r>
                    </a:p>
                  </a:txBody>
                  <a:tcPr>
                    <a:solidFill>
                      <a:schemeClr val="accent1">
                        <a:lumMod val="50000"/>
                      </a:schemeClr>
                    </a:solidFill>
                  </a:tcPr>
                </a:tc>
                <a:extLst>
                  <a:ext uri="{0D108BD9-81ED-4DB2-BD59-A6C34878D82A}">
                    <a16:rowId xmlns:a16="http://schemas.microsoft.com/office/drawing/2014/main" val="700301153"/>
                  </a:ext>
                </a:extLst>
              </a:tr>
              <a:tr h="515490">
                <a:tc>
                  <a:txBody>
                    <a:bodyPr/>
                    <a:lstStyle/>
                    <a:p>
                      <a:r>
                        <a:rPr lang="en-GB" sz="1400" b="0" dirty="0">
                          <a:solidFill>
                            <a:schemeClr val="bg1"/>
                          </a:solidFill>
                        </a:rPr>
                        <a:t>New asset</a:t>
                      </a:r>
                    </a:p>
                  </a:txBody>
                  <a:tcPr>
                    <a:solidFill>
                      <a:schemeClr val="accent1">
                        <a:lumMod val="50000"/>
                      </a:schemeClr>
                    </a:solidFill>
                  </a:tcPr>
                </a:tc>
                <a:tc>
                  <a:txBody>
                    <a:bodyPr/>
                    <a:lstStyle/>
                    <a:p>
                      <a:r>
                        <a:rPr lang="en-GB" sz="1400" b="0" dirty="0">
                          <a:solidFill>
                            <a:schemeClr val="bg1"/>
                          </a:solidFill>
                        </a:rPr>
                        <a:t>£2,000</a:t>
                      </a:r>
                    </a:p>
                  </a:txBody>
                  <a:tcPr>
                    <a:solidFill>
                      <a:schemeClr val="accent1">
                        <a:lumMod val="50000"/>
                      </a:schemeClr>
                    </a:solidFill>
                  </a:tcPr>
                </a:tc>
                <a:tc>
                  <a:txBody>
                    <a:bodyPr/>
                    <a:lstStyle/>
                    <a:p>
                      <a:r>
                        <a:rPr lang="en-GB" sz="1400" b="0" dirty="0">
                          <a:solidFill>
                            <a:schemeClr val="bg1"/>
                          </a:solidFill>
                        </a:rPr>
                        <a:t>Paid for in January</a:t>
                      </a:r>
                    </a:p>
                  </a:txBody>
                  <a:tcPr>
                    <a:solidFill>
                      <a:schemeClr val="accent1">
                        <a:lumMod val="50000"/>
                      </a:schemeClr>
                    </a:solidFill>
                  </a:tcPr>
                </a:tc>
                <a:extLst>
                  <a:ext uri="{0D108BD9-81ED-4DB2-BD59-A6C34878D82A}">
                    <a16:rowId xmlns:a16="http://schemas.microsoft.com/office/drawing/2014/main" val="3116619980"/>
                  </a:ext>
                </a:extLst>
              </a:tr>
              <a:tr h="874485">
                <a:tc>
                  <a:txBody>
                    <a:bodyPr/>
                    <a:lstStyle/>
                    <a:p>
                      <a:r>
                        <a:rPr lang="en-GB" sz="1400" b="0" dirty="0">
                          <a:solidFill>
                            <a:schemeClr val="bg1"/>
                          </a:solidFill>
                        </a:rPr>
                        <a:t>Opening bank balance</a:t>
                      </a:r>
                    </a:p>
                  </a:txBody>
                  <a:tcPr>
                    <a:solidFill>
                      <a:schemeClr val="accent1">
                        <a:lumMod val="50000"/>
                      </a:schemeClr>
                    </a:solidFill>
                  </a:tcPr>
                </a:tc>
                <a:tc>
                  <a:txBody>
                    <a:bodyPr/>
                    <a:lstStyle/>
                    <a:p>
                      <a:r>
                        <a:rPr lang="en-GB" sz="1400" b="0" dirty="0">
                          <a:solidFill>
                            <a:schemeClr val="bg1"/>
                          </a:solidFill>
                        </a:rPr>
                        <a:t>£1,000</a:t>
                      </a:r>
                    </a:p>
                  </a:txBody>
                  <a:tcPr>
                    <a:solidFill>
                      <a:schemeClr val="accent1">
                        <a:lumMod val="50000"/>
                      </a:schemeClr>
                    </a:solidFill>
                  </a:tcPr>
                </a:tc>
                <a:tc>
                  <a:txBody>
                    <a:bodyPr/>
                    <a:lstStyle/>
                    <a:p>
                      <a:r>
                        <a:rPr lang="en-GB" sz="1400" b="0" dirty="0">
                          <a:solidFill>
                            <a:schemeClr val="bg1"/>
                          </a:solidFill>
                        </a:rPr>
                        <a:t>Cash</a:t>
                      </a:r>
                    </a:p>
                  </a:txBody>
                  <a:tcPr>
                    <a:solidFill>
                      <a:schemeClr val="accent1">
                        <a:lumMod val="50000"/>
                      </a:schemeClr>
                    </a:solidFill>
                  </a:tcPr>
                </a:tc>
                <a:extLst>
                  <a:ext uri="{0D108BD9-81ED-4DB2-BD59-A6C34878D82A}">
                    <a16:rowId xmlns:a16="http://schemas.microsoft.com/office/drawing/2014/main" val="3682380934"/>
                  </a:ext>
                </a:extLst>
              </a:tr>
            </a:tbl>
          </a:graphicData>
        </a:graphic>
      </p:graphicFrame>
    </p:spTree>
    <p:extLst>
      <p:ext uri="{BB962C8B-B14F-4D97-AF65-F5344CB8AC3E}">
        <p14:creationId xmlns:p14="http://schemas.microsoft.com/office/powerpoint/2010/main" val="1457353850"/>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circle(in)">
                                      <p:cBhvr>
                                        <p:cTn id="11" dur="2000"/>
                                        <p:tgtEl>
                                          <p:spTgt spid="10"/>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circle(in)">
                                      <p:cBhvr>
                                        <p:cTn id="16" dur="2000"/>
                                        <p:tgtEl>
                                          <p:spTgt spid="5"/>
                                        </p:tgtEl>
                                      </p:cBhvr>
                                    </p:animEffect>
                                  </p:childTnLst>
                                </p:cTn>
                              </p:par>
                            </p:childTnLst>
                          </p:cTn>
                        </p:par>
                      </p:childTnLst>
                    </p:cTn>
                  </p:par>
                  <p:par>
                    <p:cTn id="17" fill="hold">
                      <p:stCondLst>
                        <p:cond delay="indefinite"/>
                      </p:stCondLst>
                      <p:childTnLst>
                        <p:par>
                          <p:cTn id="18" fill="hold">
                            <p:stCondLst>
                              <p:cond delay="0"/>
                            </p:stCondLst>
                            <p:childTnLst>
                              <p:par>
                                <p:cTn id="19" presetID="6" presetClass="entr" presetSubtype="16" fill="hold"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circle(in)">
                                      <p:cBhvr>
                                        <p:cTn id="21"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E8378-67AE-4E85-B472-DEF592805A70}"/>
              </a:ext>
            </a:extLst>
          </p:cNvPr>
          <p:cNvSpPr>
            <a:spLocks noGrp="1"/>
          </p:cNvSpPr>
          <p:nvPr>
            <p:ph type="title"/>
          </p:nvPr>
        </p:nvSpPr>
        <p:spPr>
          <a:xfrm>
            <a:off x="2267263" y="-241236"/>
            <a:ext cx="8229600" cy="1143000"/>
          </a:xfrm>
        </p:spPr>
        <p:txBody>
          <a:bodyPr>
            <a:normAutofit/>
          </a:bodyPr>
          <a:lstStyle/>
          <a:p>
            <a:r>
              <a:rPr lang="en-GB" sz="3600" dirty="0">
                <a:solidFill>
                  <a:schemeClr val="tx2">
                    <a:lumMod val="60000"/>
                    <a:lumOff val="40000"/>
                  </a:schemeClr>
                </a:solidFill>
              </a:rPr>
              <a:t>Worked example - 2</a:t>
            </a:r>
          </a:p>
        </p:txBody>
      </p:sp>
      <p:sp>
        <p:nvSpPr>
          <p:cNvPr id="3" name="Content Placeholder 2"/>
          <p:cNvSpPr>
            <a:spLocks noGrp="1"/>
          </p:cNvSpPr>
          <p:nvPr>
            <p:ph idx="1"/>
          </p:nvPr>
        </p:nvSpPr>
        <p:spPr>
          <a:xfrm>
            <a:off x="287524" y="767067"/>
            <a:ext cx="8568952" cy="4661441"/>
          </a:xfrm>
        </p:spPr>
        <p:txBody>
          <a:bodyPr>
            <a:normAutofit/>
          </a:bodyPr>
          <a:lstStyle/>
          <a:p>
            <a:pPr>
              <a:spcAft>
                <a:spcPts val="1200"/>
              </a:spcAft>
              <a:buNone/>
            </a:pPr>
            <a:endParaRPr lang="en-US" altLang="en-US" dirty="0">
              <a:latin typeface="+mn-lt"/>
            </a:endParaRPr>
          </a:p>
          <a:p>
            <a:pPr>
              <a:spcAft>
                <a:spcPts val="1200"/>
              </a:spcAft>
              <a:buNone/>
            </a:pPr>
            <a:endParaRPr lang="en-US" altLang="en-US" dirty="0">
              <a:latin typeface="+mn-lt"/>
            </a:endParaRPr>
          </a:p>
          <a:p>
            <a:pPr algn="ctr">
              <a:spcAft>
                <a:spcPts val="1200"/>
              </a:spcAft>
              <a:buNone/>
            </a:pPr>
            <a:r>
              <a:rPr lang="en-US" altLang="en-US" dirty="0"/>
              <a:t>      </a:t>
            </a:r>
            <a:endParaRPr lang="en-GB" dirty="0"/>
          </a:p>
        </p:txBody>
      </p:sp>
      <p:graphicFrame>
        <p:nvGraphicFramePr>
          <p:cNvPr id="6" name="Table 5">
            <a:extLst>
              <a:ext uri="{FF2B5EF4-FFF2-40B4-BE49-F238E27FC236}">
                <a16:creationId xmlns:a16="http://schemas.microsoft.com/office/drawing/2014/main" id="{5AD3C168-4AC3-420C-B8A4-B58CC6AE2CD9}"/>
              </a:ext>
            </a:extLst>
          </p:cNvPr>
          <p:cNvGraphicFramePr>
            <a:graphicFrameLocks noGrp="1"/>
          </p:cNvGraphicFramePr>
          <p:nvPr/>
        </p:nvGraphicFramePr>
        <p:xfrm>
          <a:off x="4211960" y="767067"/>
          <a:ext cx="4824535" cy="4814321"/>
        </p:xfrm>
        <a:graphic>
          <a:graphicData uri="http://schemas.openxmlformats.org/drawingml/2006/table">
            <a:tbl>
              <a:tblPr>
                <a:tableStyleId>{5C22544A-7EE6-4342-B048-85BDC9FD1C3A}</a:tableStyleId>
              </a:tblPr>
              <a:tblGrid>
                <a:gridCol w="720080">
                  <a:extLst>
                    <a:ext uri="{9D8B030D-6E8A-4147-A177-3AD203B41FA5}">
                      <a16:colId xmlns:a16="http://schemas.microsoft.com/office/drawing/2014/main" val="3519334654"/>
                    </a:ext>
                  </a:extLst>
                </a:gridCol>
                <a:gridCol w="820891">
                  <a:extLst>
                    <a:ext uri="{9D8B030D-6E8A-4147-A177-3AD203B41FA5}">
                      <a16:colId xmlns:a16="http://schemas.microsoft.com/office/drawing/2014/main" val="3207495967"/>
                    </a:ext>
                  </a:extLst>
                </a:gridCol>
                <a:gridCol w="820891">
                  <a:extLst>
                    <a:ext uri="{9D8B030D-6E8A-4147-A177-3AD203B41FA5}">
                      <a16:colId xmlns:a16="http://schemas.microsoft.com/office/drawing/2014/main" val="4149573842"/>
                    </a:ext>
                  </a:extLst>
                </a:gridCol>
                <a:gridCol w="820891">
                  <a:extLst>
                    <a:ext uri="{9D8B030D-6E8A-4147-A177-3AD203B41FA5}">
                      <a16:colId xmlns:a16="http://schemas.microsoft.com/office/drawing/2014/main" val="3286081352"/>
                    </a:ext>
                  </a:extLst>
                </a:gridCol>
                <a:gridCol w="820891">
                  <a:extLst>
                    <a:ext uri="{9D8B030D-6E8A-4147-A177-3AD203B41FA5}">
                      <a16:colId xmlns:a16="http://schemas.microsoft.com/office/drawing/2014/main" val="2534451109"/>
                    </a:ext>
                  </a:extLst>
                </a:gridCol>
                <a:gridCol w="820891">
                  <a:extLst>
                    <a:ext uri="{9D8B030D-6E8A-4147-A177-3AD203B41FA5}">
                      <a16:colId xmlns:a16="http://schemas.microsoft.com/office/drawing/2014/main" val="3425023171"/>
                    </a:ext>
                  </a:extLst>
                </a:gridCol>
              </a:tblGrid>
              <a:tr h="886208">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 </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Income from Hire of Equipment</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Income from Food &amp; Drink Sales</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Food &amp; Drink Purchases</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Wages</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Overheads</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765453194"/>
                  </a:ext>
                </a:extLst>
              </a:tr>
              <a:tr h="207993">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 </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1936820121"/>
                  </a:ext>
                </a:extLst>
              </a:tr>
              <a:tr h="465015">
                <a:tc>
                  <a:txBody>
                    <a:bodyPr/>
                    <a:lstStyle/>
                    <a:p>
                      <a:pPr algn="just">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February</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30,000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9,000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4,500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12,000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10,500</a:t>
                      </a:r>
                    </a:p>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220437103"/>
                  </a:ext>
                </a:extLst>
              </a:tr>
              <a:tr h="465015">
                <a:tc>
                  <a:txBody>
                    <a:bodyPr/>
                    <a:lstStyle/>
                    <a:p>
                      <a:pPr algn="just">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March</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31,400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9,500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4,800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12,500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10,600</a:t>
                      </a:r>
                    </a:p>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305838313"/>
                  </a:ext>
                </a:extLst>
              </a:tr>
              <a:tr h="465015">
                <a:tc>
                  <a:txBody>
                    <a:bodyPr/>
                    <a:lstStyle/>
                    <a:p>
                      <a:pPr algn="just">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April</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34,000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9,200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5,500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13,000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10,800</a:t>
                      </a:r>
                    </a:p>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1778582303"/>
                  </a:ext>
                </a:extLst>
              </a:tr>
              <a:tr h="465015">
                <a:tc>
                  <a:txBody>
                    <a:bodyPr/>
                    <a:lstStyle/>
                    <a:p>
                      <a:pPr algn="just">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May</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35,000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12,500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6,500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14,500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11,100</a:t>
                      </a:r>
                    </a:p>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1806781912"/>
                  </a:ext>
                </a:extLst>
              </a:tr>
              <a:tr h="465015">
                <a:tc>
                  <a:txBody>
                    <a:bodyPr/>
                    <a:lstStyle/>
                    <a:p>
                      <a:pPr algn="just">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June</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46,000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13,500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6,900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15,000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11,500</a:t>
                      </a:r>
                    </a:p>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414468766"/>
                  </a:ext>
                </a:extLst>
              </a:tr>
              <a:tr h="465015">
                <a:tc>
                  <a:txBody>
                    <a:bodyPr/>
                    <a:lstStyle/>
                    <a:p>
                      <a:pPr algn="just">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July</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50,000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16,000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8,200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14,500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11,300</a:t>
                      </a:r>
                    </a:p>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3675827316"/>
                  </a:ext>
                </a:extLst>
              </a:tr>
              <a:tr h="465015">
                <a:tc>
                  <a:txBody>
                    <a:bodyPr/>
                    <a:lstStyle/>
                    <a:p>
                      <a:pPr algn="just">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August</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45,000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14,000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7,200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13,500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10,700</a:t>
                      </a:r>
                    </a:p>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270817590"/>
                  </a:ext>
                </a:extLst>
              </a:tr>
              <a:tr h="465015">
                <a:tc>
                  <a:txBody>
                    <a:bodyPr/>
                    <a:lstStyle/>
                    <a:p>
                      <a:pPr algn="just">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September</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35,000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13,000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6,500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12,500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10,400</a:t>
                      </a:r>
                    </a:p>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832898578"/>
                  </a:ext>
                </a:extLst>
              </a:tr>
            </a:tbl>
          </a:graphicData>
        </a:graphic>
      </p:graphicFrame>
      <p:sp>
        <p:nvSpPr>
          <p:cNvPr id="7" name="Rectangle 6">
            <a:extLst>
              <a:ext uri="{FF2B5EF4-FFF2-40B4-BE49-F238E27FC236}">
                <a16:creationId xmlns:a16="http://schemas.microsoft.com/office/drawing/2014/main" id="{D4C6F9FA-6436-4B1D-B44E-12461E365978}"/>
              </a:ext>
            </a:extLst>
          </p:cNvPr>
          <p:cNvSpPr/>
          <p:nvPr/>
        </p:nvSpPr>
        <p:spPr>
          <a:xfrm>
            <a:off x="233518" y="214247"/>
            <a:ext cx="3674132" cy="954107"/>
          </a:xfrm>
          <a:prstGeom prst="rect">
            <a:avLst/>
          </a:prstGeom>
          <a:solidFill>
            <a:srgbClr val="ABE1FF"/>
          </a:solidFill>
        </p:spPr>
        <p:txBody>
          <a:bodyPr wrap="square">
            <a:spAutoFit/>
          </a:bodyPr>
          <a:lstStyle/>
          <a:p>
            <a:pPr algn="just">
              <a:spcAft>
                <a:spcPts val="0"/>
              </a:spcAft>
            </a:pPr>
            <a:r>
              <a:rPr lang="en-GB" sz="1200" b="1" dirty="0">
                <a:latin typeface="Times New Roman" panose="02020603050405020304" pitchFamily="18" charset="0"/>
                <a:ea typeface="Times New Roman" panose="02020603050405020304" pitchFamily="18" charset="0"/>
              </a:rPr>
              <a:t> </a:t>
            </a:r>
            <a:endParaRPr lang="en-GB" dirty="0">
              <a:solidFill>
                <a:schemeClr val="accent1">
                  <a:lumMod val="50000"/>
                </a:schemeClr>
              </a:solidFill>
              <a:latin typeface="Times New Roman" panose="02020603050405020304" pitchFamily="18" charset="0"/>
              <a:ea typeface="Times New Roman" panose="02020603050405020304" pitchFamily="18" charset="0"/>
            </a:endParaRPr>
          </a:p>
          <a:p>
            <a:pPr algn="just"/>
            <a:r>
              <a:rPr lang="en-GB" sz="1100" dirty="0">
                <a:latin typeface="Times New Roman" panose="02020603050405020304" pitchFamily="18" charset="0"/>
                <a:ea typeface="Times New Roman" panose="02020603050405020304" pitchFamily="18" charset="0"/>
              </a:rPr>
              <a:t>The following data has been extracted from the operating budgets of the Worcester Organisation for 2020. You are required to produce a cash budget for the six months ended September 2020.</a:t>
            </a:r>
          </a:p>
        </p:txBody>
      </p:sp>
      <p:sp>
        <p:nvSpPr>
          <p:cNvPr id="17" name="Rectangle 16">
            <a:extLst>
              <a:ext uri="{FF2B5EF4-FFF2-40B4-BE49-F238E27FC236}">
                <a16:creationId xmlns:a16="http://schemas.microsoft.com/office/drawing/2014/main" id="{1C0CB8D6-2F8B-42A6-93F8-EE486DE398F0}"/>
              </a:ext>
            </a:extLst>
          </p:cNvPr>
          <p:cNvSpPr/>
          <p:nvPr/>
        </p:nvSpPr>
        <p:spPr>
          <a:xfrm>
            <a:off x="249797" y="1242243"/>
            <a:ext cx="3674132" cy="4262705"/>
          </a:xfrm>
          <a:prstGeom prst="rect">
            <a:avLst/>
          </a:prstGeom>
          <a:solidFill>
            <a:srgbClr val="ABE1FF"/>
          </a:solidFill>
        </p:spPr>
        <p:txBody>
          <a:bodyPr wrap="square">
            <a:spAutoFit/>
          </a:bodyPr>
          <a:lstStyle/>
          <a:p>
            <a:pPr>
              <a:spcAft>
                <a:spcPts val="0"/>
              </a:spcAft>
            </a:pPr>
            <a:r>
              <a:rPr lang="en-GB" dirty="0">
                <a:latin typeface="Times New Roman" panose="02020603050405020304" pitchFamily="18" charset="0"/>
                <a:ea typeface="Times New Roman" panose="02020603050405020304" pitchFamily="18" charset="0"/>
              </a:rPr>
              <a:t> </a:t>
            </a:r>
            <a:r>
              <a:rPr lang="en-GB" sz="1100" dirty="0">
                <a:latin typeface="Times New Roman" panose="02020603050405020304" pitchFamily="18" charset="0"/>
                <a:ea typeface="Times New Roman" panose="02020603050405020304" pitchFamily="18" charset="0"/>
              </a:rPr>
              <a:t>Notes:</a:t>
            </a:r>
          </a:p>
          <a:p>
            <a:pPr>
              <a:spcAft>
                <a:spcPts val="0"/>
              </a:spcAft>
            </a:pPr>
            <a:endParaRPr lang="en-GB" sz="1100" dirty="0">
              <a:latin typeface="Times New Roman" panose="02020603050405020304" pitchFamily="18" charset="0"/>
              <a:ea typeface="Times New Roman" panose="02020603050405020304" pitchFamily="18" charset="0"/>
            </a:endParaRPr>
          </a:p>
          <a:p>
            <a:pPr marL="171450" indent="-171450">
              <a:spcAft>
                <a:spcPts val="0"/>
              </a:spcAft>
              <a:buFont typeface="Arial" panose="020B0604020202020204" pitchFamily="34" charset="0"/>
              <a:buChar char="•"/>
            </a:pPr>
            <a:r>
              <a:rPr lang="en-GB" sz="1000" dirty="0">
                <a:latin typeface="Times New Roman" panose="02020603050405020304" pitchFamily="18" charset="0"/>
                <a:ea typeface="Times New Roman" panose="02020603050405020304" pitchFamily="18" charset="0"/>
              </a:rPr>
              <a:t>It </a:t>
            </a:r>
            <a:r>
              <a:rPr lang="en-GB" sz="1100" dirty="0">
                <a:latin typeface="Times New Roman" panose="02020603050405020304" pitchFamily="18" charset="0"/>
                <a:ea typeface="Times New Roman" panose="02020603050405020304" pitchFamily="18" charset="0"/>
              </a:rPr>
              <a:t>is estimated that approximately 80% of income from hire of facilities is received on a cash basis and 20% is received after one month. All other sales are on credit and debtors take two months on average to pay.</a:t>
            </a:r>
          </a:p>
          <a:p>
            <a:pPr>
              <a:spcAft>
                <a:spcPts val="0"/>
              </a:spcAft>
            </a:pPr>
            <a:endParaRPr lang="en-GB" sz="1100" dirty="0">
              <a:latin typeface="Times New Roman" panose="02020603050405020304" pitchFamily="18" charset="0"/>
              <a:ea typeface="Times New Roman" panose="02020603050405020304" pitchFamily="18" charset="0"/>
            </a:endParaRPr>
          </a:p>
          <a:p>
            <a:pPr marL="171450" indent="-171450">
              <a:spcAft>
                <a:spcPts val="0"/>
              </a:spcAft>
              <a:buFont typeface="Arial" panose="020B0604020202020204" pitchFamily="34" charset="0"/>
              <a:buChar char="•"/>
            </a:pPr>
            <a:r>
              <a:rPr lang="en-GB" sz="1100" dirty="0">
                <a:latin typeface="Times New Roman" panose="02020603050405020304" pitchFamily="18" charset="0"/>
                <a:ea typeface="Times New Roman" panose="02020603050405020304" pitchFamily="18" charset="0"/>
              </a:rPr>
              <a:t>The credit period for the payment of suppliers’ accounts is two months</a:t>
            </a:r>
          </a:p>
          <a:p>
            <a:pPr>
              <a:spcAft>
                <a:spcPts val="0"/>
              </a:spcAft>
            </a:pPr>
            <a:endParaRPr lang="en-GB" sz="1100" dirty="0">
              <a:latin typeface="Times New Roman" panose="02020603050405020304" pitchFamily="18" charset="0"/>
              <a:ea typeface="Times New Roman" panose="02020603050405020304" pitchFamily="18" charset="0"/>
            </a:endParaRPr>
          </a:p>
          <a:p>
            <a:pPr marL="171450" indent="-171450">
              <a:spcAft>
                <a:spcPts val="0"/>
              </a:spcAft>
              <a:buFont typeface="Arial" panose="020B0604020202020204" pitchFamily="34" charset="0"/>
              <a:buChar char="•"/>
            </a:pPr>
            <a:r>
              <a:rPr lang="en-GB" sz="1100" dirty="0">
                <a:latin typeface="Times New Roman" panose="02020603050405020304" pitchFamily="18" charset="0"/>
                <a:ea typeface="Times New Roman" panose="02020603050405020304" pitchFamily="18" charset="0"/>
              </a:rPr>
              <a:t>All food and drink purchases are on credit.</a:t>
            </a:r>
          </a:p>
          <a:p>
            <a:pPr>
              <a:spcAft>
                <a:spcPts val="0"/>
              </a:spcAft>
            </a:pPr>
            <a:endParaRPr lang="en-GB" sz="1100" dirty="0">
              <a:latin typeface="Times New Roman" panose="02020603050405020304" pitchFamily="18" charset="0"/>
              <a:ea typeface="Times New Roman" panose="02020603050405020304" pitchFamily="18" charset="0"/>
            </a:endParaRPr>
          </a:p>
          <a:p>
            <a:pPr marL="171450" indent="-171450">
              <a:spcAft>
                <a:spcPts val="0"/>
              </a:spcAft>
              <a:buFont typeface="Arial" panose="020B0604020202020204" pitchFamily="34" charset="0"/>
              <a:buChar char="•"/>
            </a:pPr>
            <a:r>
              <a:rPr lang="en-GB" sz="1100" dirty="0">
                <a:latin typeface="Times New Roman" panose="02020603050405020304" pitchFamily="18" charset="0"/>
                <a:ea typeface="Times New Roman" panose="02020603050405020304" pitchFamily="18" charset="0"/>
              </a:rPr>
              <a:t>Wages are paid as incurred.</a:t>
            </a:r>
          </a:p>
          <a:p>
            <a:pPr>
              <a:spcAft>
                <a:spcPts val="0"/>
              </a:spcAft>
            </a:pPr>
            <a:endParaRPr lang="en-GB" sz="1100" dirty="0">
              <a:latin typeface="Times New Roman" panose="02020603050405020304" pitchFamily="18" charset="0"/>
              <a:ea typeface="Times New Roman" panose="02020603050405020304" pitchFamily="18" charset="0"/>
            </a:endParaRPr>
          </a:p>
          <a:p>
            <a:pPr marL="171450" indent="-171450">
              <a:spcAft>
                <a:spcPts val="0"/>
              </a:spcAft>
              <a:buFont typeface="Arial" panose="020B0604020202020204" pitchFamily="34" charset="0"/>
              <a:buChar char="•"/>
            </a:pPr>
            <a:r>
              <a:rPr lang="en-GB" sz="1100" dirty="0">
                <a:latin typeface="Times New Roman" panose="02020603050405020304" pitchFamily="18" charset="0"/>
                <a:ea typeface="Times New Roman" panose="02020603050405020304" pitchFamily="18" charset="0"/>
              </a:rPr>
              <a:t>Overheads are paid on average one month after they are incurred</a:t>
            </a:r>
          </a:p>
          <a:p>
            <a:pPr>
              <a:spcAft>
                <a:spcPts val="0"/>
              </a:spcAft>
            </a:pPr>
            <a:endParaRPr lang="en-GB" sz="1100" dirty="0">
              <a:latin typeface="Times New Roman" panose="02020603050405020304" pitchFamily="18" charset="0"/>
              <a:ea typeface="Times New Roman" panose="02020603050405020304" pitchFamily="18" charset="0"/>
            </a:endParaRPr>
          </a:p>
          <a:p>
            <a:pPr marL="171450" indent="-171450">
              <a:spcAft>
                <a:spcPts val="0"/>
              </a:spcAft>
              <a:buFont typeface="Arial" panose="020B0604020202020204" pitchFamily="34" charset="0"/>
              <a:buChar char="•"/>
            </a:pPr>
            <a:r>
              <a:rPr lang="en-GB" sz="1100" dirty="0">
                <a:latin typeface="Times New Roman" panose="02020603050405020304" pitchFamily="18" charset="0"/>
                <a:ea typeface="Times New Roman" panose="02020603050405020304" pitchFamily="18" charset="0"/>
              </a:rPr>
              <a:t>New equipment and furniture is to be acquired in the month of May at a cost of £50,000 and this will be paid for in the following month</a:t>
            </a:r>
          </a:p>
          <a:p>
            <a:pPr>
              <a:spcAft>
                <a:spcPts val="0"/>
              </a:spcAft>
            </a:pPr>
            <a:endParaRPr lang="en-GB" sz="1100" dirty="0">
              <a:latin typeface="Times New Roman" panose="02020603050405020304" pitchFamily="18" charset="0"/>
              <a:ea typeface="Times New Roman" panose="02020603050405020304" pitchFamily="18" charset="0"/>
            </a:endParaRPr>
          </a:p>
          <a:p>
            <a:pPr marL="171450" indent="-171450">
              <a:spcAft>
                <a:spcPts val="0"/>
              </a:spcAft>
              <a:buFont typeface="Arial" panose="020B0604020202020204" pitchFamily="34" charset="0"/>
              <a:buChar char="•"/>
            </a:pPr>
            <a:r>
              <a:rPr lang="en-GB" sz="1100" dirty="0">
                <a:latin typeface="Times New Roman" panose="02020603050405020304" pitchFamily="18" charset="0"/>
                <a:ea typeface="Times New Roman" panose="02020603050405020304" pitchFamily="18" charset="0"/>
              </a:rPr>
              <a:t>The bank balance on 31st March 2012 is expected to be £5,000  </a:t>
            </a:r>
          </a:p>
          <a:p>
            <a:pPr marL="171450" indent="-171450">
              <a:spcAft>
                <a:spcPts val="0"/>
              </a:spcAft>
              <a:buFont typeface="Arial" panose="020B0604020202020204" pitchFamily="34" charset="0"/>
              <a:buChar char="•"/>
            </a:pPr>
            <a:endParaRPr lang="en-GB" sz="1100" dirty="0">
              <a:latin typeface="Times New Roman" panose="02020603050405020304" pitchFamily="18" charset="0"/>
              <a:ea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circle(in)">
                                      <p:cBhvr>
                                        <p:cTn id="19"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animBg="1"/>
      <p:bldP spid="17"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0" y="1600200"/>
            <a:ext cx="8972550" cy="3916363"/>
          </a:xfrm>
        </p:spPr>
        <p:txBody>
          <a:bodyPr/>
          <a:lstStyle/>
          <a:p>
            <a:pPr>
              <a:buNone/>
            </a:pPr>
            <a:r>
              <a:rPr lang="en-GB" dirty="0"/>
              <a:t>   </a:t>
            </a:r>
            <a:endParaRPr lang="en-GB" sz="2000" dirty="0"/>
          </a:p>
        </p:txBody>
      </p:sp>
      <p:graphicFrame>
        <p:nvGraphicFramePr>
          <p:cNvPr id="15" name="Table 14">
            <a:extLst>
              <a:ext uri="{FF2B5EF4-FFF2-40B4-BE49-F238E27FC236}">
                <a16:creationId xmlns:a16="http://schemas.microsoft.com/office/drawing/2014/main" id="{CAE6D827-3BD2-4F08-9B34-5C4F160D600D}"/>
              </a:ext>
            </a:extLst>
          </p:cNvPr>
          <p:cNvGraphicFramePr>
            <a:graphicFrameLocks noGrp="1"/>
          </p:cNvGraphicFramePr>
          <p:nvPr/>
        </p:nvGraphicFramePr>
        <p:xfrm>
          <a:off x="4268080" y="2141090"/>
          <a:ext cx="4641117" cy="3395120"/>
        </p:xfrm>
        <a:graphic>
          <a:graphicData uri="http://schemas.openxmlformats.org/drawingml/2006/table">
            <a:tbl>
              <a:tblPr/>
              <a:tblGrid>
                <a:gridCol w="1872207">
                  <a:extLst>
                    <a:ext uri="{9D8B030D-6E8A-4147-A177-3AD203B41FA5}">
                      <a16:colId xmlns:a16="http://schemas.microsoft.com/office/drawing/2014/main" val="672613477"/>
                    </a:ext>
                  </a:extLst>
                </a:gridCol>
                <a:gridCol w="432048">
                  <a:extLst>
                    <a:ext uri="{9D8B030D-6E8A-4147-A177-3AD203B41FA5}">
                      <a16:colId xmlns:a16="http://schemas.microsoft.com/office/drawing/2014/main" val="3028030245"/>
                    </a:ext>
                  </a:extLst>
                </a:gridCol>
                <a:gridCol w="778954">
                  <a:extLst>
                    <a:ext uri="{9D8B030D-6E8A-4147-A177-3AD203B41FA5}">
                      <a16:colId xmlns:a16="http://schemas.microsoft.com/office/drawing/2014/main" val="1124970046"/>
                    </a:ext>
                  </a:extLst>
                </a:gridCol>
                <a:gridCol w="778954">
                  <a:extLst>
                    <a:ext uri="{9D8B030D-6E8A-4147-A177-3AD203B41FA5}">
                      <a16:colId xmlns:a16="http://schemas.microsoft.com/office/drawing/2014/main" val="646232768"/>
                    </a:ext>
                  </a:extLst>
                </a:gridCol>
                <a:gridCol w="778954">
                  <a:extLst>
                    <a:ext uri="{9D8B030D-6E8A-4147-A177-3AD203B41FA5}">
                      <a16:colId xmlns:a16="http://schemas.microsoft.com/office/drawing/2014/main" val="2399329523"/>
                    </a:ext>
                  </a:extLst>
                </a:gridCol>
              </a:tblGrid>
              <a:tr h="318000">
                <a:tc gridSpan="2">
                  <a:txBody>
                    <a:bodyPr/>
                    <a:lstStyle/>
                    <a:p>
                      <a:pPr algn="just">
                        <a:lnSpc>
                          <a:spcPct val="115000"/>
                        </a:lnSpc>
                        <a:spcAft>
                          <a:spcPts val="0"/>
                        </a:spcAft>
                      </a:pP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hMerge="1">
                  <a:txBody>
                    <a:bodyPr/>
                    <a:lstStyle/>
                    <a:p>
                      <a:endParaRPr lang="en-GB"/>
                    </a:p>
                  </a:txBody>
                  <a:tcPr/>
                </a:tc>
                <a:tc>
                  <a:txBody>
                    <a:bodyPr/>
                    <a:lstStyle/>
                    <a:p>
                      <a:pPr algn="ctr">
                        <a:lnSpc>
                          <a:spcPct val="115000"/>
                        </a:lnSpc>
                        <a:spcAft>
                          <a:spcPts val="0"/>
                        </a:spcAft>
                      </a:pPr>
                      <a:r>
                        <a:rPr lang="en-GB" sz="1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April</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ctr">
                        <a:lnSpc>
                          <a:spcPct val="115000"/>
                        </a:lnSpc>
                        <a:spcAft>
                          <a:spcPts val="0"/>
                        </a:spcAft>
                      </a:pPr>
                      <a:r>
                        <a:rPr lang="en-GB" sz="1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May</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ctr">
                        <a:lnSpc>
                          <a:spcPct val="115000"/>
                        </a:lnSpc>
                        <a:spcAft>
                          <a:spcPts val="0"/>
                        </a:spcAft>
                      </a:pPr>
                      <a:r>
                        <a:rPr lang="en-GB" sz="1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June</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extLst>
                  <a:ext uri="{0D108BD9-81ED-4DB2-BD59-A6C34878D82A}">
                    <a16:rowId xmlns:a16="http://schemas.microsoft.com/office/drawing/2014/main" val="1217624632"/>
                  </a:ext>
                </a:extLst>
              </a:tr>
              <a:tr h="379186">
                <a:tc>
                  <a:txBody>
                    <a:bodyPr/>
                    <a:lstStyle/>
                    <a:p>
                      <a:pPr algn="just">
                        <a:lnSpc>
                          <a:spcPct val="115000"/>
                        </a:lnSpc>
                        <a:spcAft>
                          <a:spcPts val="0"/>
                        </a:spcAft>
                      </a:pPr>
                      <a:r>
                        <a:rPr lang="en-GB" sz="1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Balance brought forward</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15000"/>
                        </a:lnSpc>
                        <a:spcAft>
                          <a:spcPts val="0"/>
                        </a:spcAft>
                      </a:pPr>
                      <a:r>
                        <a:rPr lang="en-GB" sz="1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just">
                        <a:lnSpc>
                          <a:spcPct val="115000"/>
                        </a:lnSpc>
                        <a:spcAft>
                          <a:spcPts val="0"/>
                        </a:spcAft>
                      </a:pPr>
                      <a:r>
                        <a:rPr lang="en-GB" sz="1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(A)</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5,000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19,380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33,580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chemeClr val="accent1">
                        <a:lumMod val="50000"/>
                      </a:schemeClr>
                    </a:solidFill>
                  </a:tcPr>
                </a:tc>
                <a:extLst>
                  <a:ext uri="{0D108BD9-81ED-4DB2-BD59-A6C34878D82A}">
                    <a16:rowId xmlns:a16="http://schemas.microsoft.com/office/drawing/2014/main" val="3980781663"/>
                  </a:ext>
                </a:extLst>
              </a:tr>
              <a:tr h="216340">
                <a:tc>
                  <a:txBody>
                    <a:bodyPr/>
                    <a:lstStyle/>
                    <a:p>
                      <a:pPr algn="just">
                        <a:lnSpc>
                          <a:spcPct val="115000"/>
                        </a:lnSpc>
                        <a:spcAft>
                          <a:spcPts val="0"/>
                        </a:spcAft>
                      </a:pPr>
                      <a:r>
                        <a:rPr lang="en-GB" sz="1000" b="1" u="sng"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Receipts</a:t>
                      </a:r>
                      <a:r>
                        <a:rPr lang="en-GB" sz="1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just">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extLst>
                  <a:ext uri="{0D108BD9-81ED-4DB2-BD59-A6C34878D82A}">
                    <a16:rowId xmlns:a16="http://schemas.microsoft.com/office/drawing/2014/main" val="2279364849"/>
                  </a:ext>
                </a:extLst>
              </a:tr>
              <a:tr h="181676">
                <a:tc>
                  <a:txBody>
                    <a:bodyPr/>
                    <a:lstStyle/>
                    <a:p>
                      <a:pPr algn="just">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Hire of Equipment – cash (80%)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just">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27,200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28,000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368,00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extLst>
                  <a:ext uri="{0D108BD9-81ED-4DB2-BD59-A6C34878D82A}">
                    <a16:rowId xmlns:a16="http://schemas.microsoft.com/office/drawing/2014/main" val="2716811295"/>
                  </a:ext>
                </a:extLst>
              </a:tr>
              <a:tr h="181676">
                <a:tc>
                  <a:txBody>
                    <a:bodyPr/>
                    <a:lstStyle/>
                    <a:p>
                      <a:pPr algn="just">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Hire of Equipment – credit (20%)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just">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6,280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6,800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7,000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extLst>
                  <a:ext uri="{0D108BD9-81ED-4DB2-BD59-A6C34878D82A}">
                    <a16:rowId xmlns:a16="http://schemas.microsoft.com/office/drawing/2014/main" val="1409308161"/>
                  </a:ext>
                </a:extLst>
              </a:tr>
              <a:tr h="181676">
                <a:tc>
                  <a:txBody>
                    <a:bodyPr/>
                    <a:lstStyle/>
                    <a:p>
                      <a:pPr algn="just">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Food &amp; Drink sales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just">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9,000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9,500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9,200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extLst>
                  <a:ext uri="{0D108BD9-81ED-4DB2-BD59-A6C34878D82A}">
                    <a16:rowId xmlns:a16="http://schemas.microsoft.com/office/drawing/2014/main" val="2171312941"/>
                  </a:ext>
                </a:extLst>
              </a:tr>
              <a:tr h="181676">
                <a:tc>
                  <a:txBody>
                    <a:bodyPr/>
                    <a:lstStyle/>
                    <a:p>
                      <a:pPr algn="just">
                        <a:lnSpc>
                          <a:spcPct val="115000"/>
                        </a:lnSpc>
                        <a:spcAft>
                          <a:spcPts val="0"/>
                        </a:spcAft>
                      </a:pPr>
                      <a:r>
                        <a:rPr lang="en-GB" sz="1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TOTAL RECEIPTS</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just">
                        <a:lnSpc>
                          <a:spcPct val="115000"/>
                        </a:lnSpc>
                        <a:spcAft>
                          <a:spcPts val="0"/>
                        </a:spcAft>
                      </a:pPr>
                      <a:r>
                        <a:rPr lang="en-GB" sz="1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(B)</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42,480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44,300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53,000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chemeClr val="accent1">
                        <a:lumMod val="50000"/>
                      </a:schemeClr>
                    </a:solidFill>
                  </a:tcPr>
                </a:tc>
                <a:extLst>
                  <a:ext uri="{0D108BD9-81ED-4DB2-BD59-A6C34878D82A}">
                    <a16:rowId xmlns:a16="http://schemas.microsoft.com/office/drawing/2014/main" val="926683542"/>
                  </a:ext>
                </a:extLst>
              </a:tr>
              <a:tr h="372505">
                <a:tc>
                  <a:txBody>
                    <a:bodyPr/>
                    <a:lstStyle/>
                    <a:p>
                      <a:pPr algn="just">
                        <a:lnSpc>
                          <a:spcPct val="115000"/>
                        </a:lnSpc>
                        <a:spcAft>
                          <a:spcPts val="0"/>
                        </a:spcAft>
                      </a:pPr>
                      <a:r>
                        <a:rPr lang="en-GB" sz="1000" b="1" u="sng"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Payments</a:t>
                      </a:r>
                      <a:r>
                        <a:rPr lang="en-GB" sz="1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just">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extLst>
                  <a:ext uri="{0D108BD9-81ED-4DB2-BD59-A6C34878D82A}">
                    <a16:rowId xmlns:a16="http://schemas.microsoft.com/office/drawing/2014/main" val="652995745"/>
                  </a:ext>
                </a:extLst>
              </a:tr>
              <a:tr h="181676">
                <a:tc>
                  <a:txBody>
                    <a:bodyPr/>
                    <a:lstStyle/>
                    <a:p>
                      <a:pPr algn="just">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Food &amp; Drink purchases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just">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4,500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4,800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5,500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extLst>
                  <a:ext uri="{0D108BD9-81ED-4DB2-BD59-A6C34878D82A}">
                    <a16:rowId xmlns:a16="http://schemas.microsoft.com/office/drawing/2014/main" val="2440605556"/>
                  </a:ext>
                </a:extLst>
              </a:tr>
              <a:tr h="181676">
                <a:tc>
                  <a:txBody>
                    <a:bodyPr/>
                    <a:lstStyle/>
                    <a:p>
                      <a:pPr algn="just">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Wages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just">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13,000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14,500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15,000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extLst>
                  <a:ext uri="{0D108BD9-81ED-4DB2-BD59-A6C34878D82A}">
                    <a16:rowId xmlns:a16="http://schemas.microsoft.com/office/drawing/2014/main" val="2222977642"/>
                  </a:ext>
                </a:extLst>
              </a:tr>
              <a:tr h="181676">
                <a:tc>
                  <a:txBody>
                    <a:bodyPr/>
                    <a:lstStyle/>
                    <a:p>
                      <a:pPr algn="just">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Overheads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just">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10,600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10,800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11,100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extLst>
                  <a:ext uri="{0D108BD9-81ED-4DB2-BD59-A6C34878D82A}">
                    <a16:rowId xmlns:a16="http://schemas.microsoft.com/office/drawing/2014/main" val="3584358633"/>
                  </a:ext>
                </a:extLst>
              </a:tr>
              <a:tr h="181676">
                <a:tc>
                  <a:txBody>
                    <a:bodyPr/>
                    <a:lstStyle/>
                    <a:p>
                      <a:pPr algn="just">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New Equipment</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just">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50,000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extLst>
                  <a:ext uri="{0D108BD9-81ED-4DB2-BD59-A6C34878D82A}">
                    <a16:rowId xmlns:a16="http://schemas.microsoft.com/office/drawing/2014/main" val="1231758950"/>
                  </a:ext>
                </a:extLst>
              </a:tr>
              <a:tr h="181676">
                <a:tc>
                  <a:txBody>
                    <a:bodyPr/>
                    <a:lstStyle/>
                    <a:p>
                      <a:pPr algn="just">
                        <a:lnSpc>
                          <a:spcPct val="115000"/>
                        </a:lnSpc>
                        <a:spcAft>
                          <a:spcPts val="0"/>
                        </a:spcAft>
                      </a:pPr>
                      <a:r>
                        <a:rPr lang="en-GB" sz="1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TOTAL PAYMENTS</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just">
                        <a:lnSpc>
                          <a:spcPct val="115000"/>
                        </a:lnSpc>
                        <a:spcAft>
                          <a:spcPts val="0"/>
                        </a:spcAft>
                      </a:pPr>
                      <a:r>
                        <a:rPr lang="en-GB" sz="1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(C)</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28,100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30,100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81,600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chemeClr val="accent1">
                        <a:lumMod val="50000"/>
                      </a:schemeClr>
                    </a:solidFill>
                  </a:tcPr>
                </a:tc>
                <a:extLst>
                  <a:ext uri="{0D108BD9-81ED-4DB2-BD59-A6C34878D82A}">
                    <a16:rowId xmlns:a16="http://schemas.microsoft.com/office/drawing/2014/main" val="3031842754"/>
                  </a:ext>
                </a:extLst>
              </a:tr>
              <a:tr h="474005">
                <a:tc>
                  <a:txBody>
                    <a:bodyPr/>
                    <a:lstStyle/>
                    <a:p>
                      <a:pPr algn="just">
                        <a:lnSpc>
                          <a:spcPct val="115000"/>
                        </a:lnSpc>
                        <a:spcAft>
                          <a:spcPts val="0"/>
                        </a:spcAft>
                      </a:pPr>
                      <a:r>
                        <a:rPr lang="en-GB" sz="1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Balance Carried Forward</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15000"/>
                        </a:lnSpc>
                        <a:spcAft>
                          <a:spcPts val="0"/>
                        </a:spcAft>
                      </a:pPr>
                      <a:r>
                        <a:rPr lang="en-GB" sz="1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(A + B –C)</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just">
                        <a:lnSpc>
                          <a:spcPct val="115000"/>
                        </a:lnSpc>
                        <a:spcAft>
                          <a:spcPts val="0"/>
                        </a:spcAft>
                      </a:pPr>
                      <a:r>
                        <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19,380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33,580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r">
                        <a:lnSpc>
                          <a:spcPct val="115000"/>
                        </a:lnSpc>
                        <a:spcAft>
                          <a:spcPts val="0"/>
                        </a:spcAft>
                      </a:pPr>
                      <a:r>
                        <a:rPr lang="en-GB" sz="1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4,980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extLst>
                  <a:ext uri="{0D108BD9-81ED-4DB2-BD59-A6C34878D82A}">
                    <a16:rowId xmlns:a16="http://schemas.microsoft.com/office/drawing/2014/main" val="1451135551"/>
                  </a:ext>
                </a:extLst>
              </a:tr>
            </a:tbl>
          </a:graphicData>
        </a:graphic>
      </p:graphicFrame>
      <p:graphicFrame>
        <p:nvGraphicFramePr>
          <p:cNvPr id="4" name="Table 3">
            <a:extLst>
              <a:ext uri="{FF2B5EF4-FFF2-40B4-BE49-F238E27FC236}">
                <a16:creationId xmlns:a16="http://schemas.microsoft.com/office/drawing/2014/main" id="{621DB911-FA63-4A1A-A53A-7EB14C7479B0}"/>
              </a:ext>
            </a:extLst>
          </p:cNvPr>
          <p:cNvGraphicFramePr>
            <a:graphicFrameLocks noGrp="1"/>
          </p:cNvGraphicFramePr>
          <p:nvPr/>
        </p:nvGraphicFramePr>
        <p:xfrm>
          <a:off x="153820" y="2141090"/>
          <a:ext cx="3960440" cy="3416406"/>
        </p:xfrm>
        <a:graphic>
          <a:graphicData uri="http://schemas.openxmlformats.org/drawingml/2006/table">
            <a:tbl>
              <a:tblPr>
                <a:tableStyleId>{5C22544A-7EE6-4342-B048-85BDC9FD1C3A}</a:tableStyleId>
              </a:tblPr>
              <a:tblGrid>
                <a:gridCol w="598325">
                  <a:extLst>
                    <a:ext uri="{9D8B030D-6E8A-4147-A177-3AD203B41FA5}">
                      <a16:colId xmlns:a16="http://schemas.microsoft.com/office/drawing/2014/main" val="3519334654"/>
                    </a:ext>
                  </a:extLst>
                </a:gridCol>
                <a:gridCol w="672423">
                  <a:extLst>
                    <a:ext uri="{9D8B030D-6E8A-4147-A177-3AD203B41FA5}">
                      <a16:colId xmlns:a16="http://schemas.microsoft.com/office/drawing/2014/main" val="3207495967"/>
                    </a:ext>
                  </a:extLst>
                </a:gridCol>
                <a:gridCol w="672423">
                  <a:extLst>
                    <a:ext uri="{9D8B030D-6E8A-4147-A177-3AD203B41FA5}">
                      <a16:colId xmlns:a16="http://schemas.microsoft.com/office/drawing/2014/main" val="4149573842"/>
                    </a:ext>
                  </a:extLst>
                </a:gridCol>
                <a:gridCol w="672423">
                  <a:extLst>
                    <a:ext uri="{9D8B030D-6E8A-4147-A177-3AD203B41FA5}">
                      <a16:colId xmlns:a16="http://schemas.microsoft.com/office/drawing/2014/main" val="3286081352"/>
                    </a:ext>
                  </a:extLst>
                </a:gridCol>
                <a:gridCol w="672423">
                  <a:extLst>
                    <a:ext uri="{9D8B030D-6E8A-4147-A177-3AD203B41FA5}">
                      <a16:colId xmlns:a16="http://schemas.microsoft.com/office/drawing/2014/main" val="2534451109"/>
                    </a:ext>
                  </a:extLst>
                </a:gridCol>
                <a:gridCol w="672423">
                  <a:extLst>
                    <a:ext uri="{9D8B030D-6E8A-4147-A177-3AD203B41FA5}">
                      <a16:colId xmlns:a16="http://schemas.microsoft.com/office/drawing/2014/main" val="3425023171"/>
                    </a:ext>
                  </a:extLst>
                </a:gridCol>
              </a:tblGrid>
              <a:tr h="504356">
                <a:tc>
                  <a:txBody>
                    <a:bodyPr/>
                    <a:lstStyle/>
                    <a:p>
                      <a:pPr algn="ctr">
                        <a:lnSpc>
                          <a:spcPct val="115000"/>
                        </a:lnSpc>
                        <a:spcAft>
                          <a:spcPts val="0"/>
                        </a:spcAft>
                      </a:pPr>
                      <a:r>
                        <a:rPr lang="en-GB" sz="800" dirty="0">
                          <a:solidFill>
                            <a:schemeClr val="bg1"/>
                          </a:solidFill>
                          <a:effectLst/>
                          <a:latin typeface="Times New Roman" panose="02020603050405020304" pitchFamily="18" charset="0"/>
                          <a:cs typeface="Times New Roman" panose="02020603050405020304" pitchFamily="18" charset="0"/>
                        </a:rPr>
                        <a:t> </a:t>
                      </a:r>
                      <a:endParaRPr lang="en-GB"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800" dirty="0">
                          <a:solidFill>
                            <a:schemeClr val="bg1"/>
                          </a:solidFill>
                          <a:effectLst/>
                          <a:latin typeface="Times New Roman" panose="02020603050405020304" pitchFamily="18" charset="0"/>
                          <a:cs typeface="Times New Roman" panose="02020603050405020304" pitchFamily="18" charset="0"/>
                        </a:rPr>
                        <a:t>Income from Hire of Equipment</a:t>
                      </a:r>
                      <a:endParaRPr lang="en-GB"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800" dirty="0">
                          <a:solidFill>
                            <a:schemeClr val="bg1"/>
                          </a:solidFill>
                          <a:effectLst/>
                          <a:latin typeface="Times New Roman" panose="02020603050405020304" pitchFamily="18" charset="0"/>
                          <a:cs typeface="Times New Roman" panose="02020603050405020304" pitchFamily="18" charset="0"/>
                        </a:rPr>
                        <a:t>Income from Food &amp; Drink Sales</a:t>
                      </a:r>
                      <a:endParaRPr lang="en-GB"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800" dirty="0">
                          <a:solidFill>
                            <a:schemeClr val="bg1"/>
                          </a:solidFill>
                          <a:effectLst/>
                          <a:latin typeface="Times New Roman" panose="02020603050405020304" pitchFamily="18" charset="0"/>
                          <a:cs typeface="Times New Roman" panose="02020603050405020304" pitchFamily="18" charset="0"/>
                        </a:rPr>
                        <a:t>Food &amp; Drink Purchases</a:t>
                      </a:r>
                      <a:endParaRPr lang="en-GB"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800" dirty="0">
                          <a:solidFill>
                            <a:schemeClr val="bg1"/>
                          </a:solidFill>
                          <a:effectLst/>
                          <a:latin typeface="Times New Roman" panose="02020603050405020304" pitchFamily="18" charset="0"/>
                          <a:cs typeface="Times New Roman" panose="02020603050405020304" pitchFamily="18" charset="0"/>
                        </a:rPr>
                        <a:t>Wages</a:t>
                      </a:r>
                      <a:endParaRPr lang="en-GB"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800" dirty="0">
                          <a:solidFill>
                            <a:schemeClr val="bg1"/>
                          </a:solidFill>
                          <a:effectLst/>
                          <a:latin typeface="Times New Roman" panose="02020603050405020304" pitchFamily="18" charset="0"/>
                          <a:cs typeface="Times New Roman" panose="02020603050405020304" pitchFamily="18" charset="0"/>
                        </a:rPr>
                        <a:t>Overheads</a:t>
                      </a:r>
                      <a:endParaRPr lang="en-GB"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765453194"/>
                  </a:ext>
                </a:extLst>
              </a:tr>
              <a:tr h="364977">
                <a:tc>
                  <a:txBody>
                    <a:bodyPr/>
                    <a:lstStyle/>
                    <a:p>
                      <a:pPr algn="just">
                        <a:lnSpc>
                          <a:spcPct val="115000"/>
                        </a:lnSpc>
                        <a:spcAft>
                          <a:spcPts val="0"/>
                        </a:spcAft>
                      </a:pPr>
                      <a:r>
                        <a:rPr lang="en-GB" sz="800" dirty="0">
                          <a:solidFill>
                            <a:schemeClr val="bg1"/>
                          </a:solidFill>
                          <a:effectLst/>
                          <a:latin typeface="Times New Roman" panose="02020603050405020304" pitchFamily="18" charset="0"/>
                          <a:cs typeface="Times New Roman" panose="02020603050405020304" pitchFamily="18" charset="0"/>
                        </a:rPr>
                        <a:t>February</a:t>
                      </a:r>
                      <a:endParaRPr lang="en-GB"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30,000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 9,000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4,500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12,000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10,500</a:t>
                      </a:r>
                    </a:p>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 </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220437103"/>
                  </a:ext>
                </a:extLst>
              </a:tr>
              <a:tr h="361094">
                <a:tc>
                  <a:txBody>
                    <a:bodyPr/>
                    <a:lstStyle/>
                    <a:p>
                      <a:pPr algn="just">
                        <a:lnSpc>
                          <a:spcPct val="115000"/>
                        </a:lnSpc>
                        <a:spcAft>
                          <a:spcPts val="0"/>
                        </a:spcAft>
                      </a:pPr>
                      <a:r>
                        <a:rPr lang="en-GB" sz="800" dirty="0">
                          <a:solidFill>
                            <a:schemeClr val="bg1"/>
                          </a:solidFill>
                          <a:effectLst/>
                          <a:latin typeface="Times New Roman" panose="02020603050405020304" pitchFamily="18" charset="0"/>
                          <a:cs typeface="Times New Roman" panose="02020603050405020304" pitchFamily="18" charset="0"/>
                        </a:rPr>
                        <a:t>March</a:t>
                      </a:r>
                      <a:endParaRPr lang="en-GB"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31,400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 9,500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4,800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12,500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10,600 </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305838313"/>
                  </a:ext>
                </a:extLst>
              </a:tr>
              <a:tr h="364977">
                <a:tc>
                  <a:txBody>
                    <a:bodyPr/>
                    <a:lstStyle/>
                    <a:p>
                      <a:pPr algn="just">
                        <a:lnSpc>
                          <a:spcPct val="115000"/>
                        </a:lnSpc>
                        <a:spcAft>
                          <a:spcPts val="0"/>
                        </a:spcAft>
                      </a:pPr>
                      <a:r>
                        <a:rPr lang="en-GB" sz="800" dirty="0">
                          <a:solidFill>
                            <a:schemeClr val="bg1"/>
                          </a:solidFill>
                          <a:effectLst/>
                          <a:latin typeface="Times New Roman" panose="02020603050405020304" pitchFamily="18" charset="0"/>
                          <a:cs typeface="Times New Roman" panose="02020603050405020304" pitchFamily="18" charset="0"/>
                        </a:rPr>
                        <a:t>April</a:t>
                      </a:r>
                      <a:endParaRPr lang="en-GB"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34,000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 9,200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5,500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13,000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10,800</a:t>
                      </a:r>
                    </a:p>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 </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1778582303"/>
                  </a:ext>
                </a:extLst>
              </a:tr>
              <a:tr h="364977">
                <a:tc>
                  <a:txBody>
                    <a:bodyPr/>
                    <a:lstStyle/>
                    <a:p>
                      <a:pPr algn="just">
                        <a:lnSpc>
                          <a:spcPct val="115000"/>
                        </a:lnSpc>
                        <a:spcAft>
                          <a:spcPts val="0"/>
                        </a:spcAft>
                      </a:pPr>
                      <a:r>
                        <a:rPr lang="en-GB" sz="800" dirty="0">
                          <a:solidFill>
                            <a:schemeClr val="bg1"/>
                          </a:solidFill>
                          <a:effectLst/>
                          <a:latin typeface="Times New Roman" panose="02020603050405020304" pitchFamily="18" charset="0"/>
                          <a:cs typeface="Times New Roman" panose="02020603050405020304" pitchFamily="18" charset="0"/>
                        </a:rPr>
                        <a:t>May</a:t>
                      </a:r>
                      <a:endParaRPr lang="en-GB"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35,000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12,500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6,500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14,500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11,100</a:t>
                      </a:r>
                    </a:p>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 </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1806781912"/>
                  </a:ext>
                </a:extLst>
              </a:tr>
              <a:tr h="364977">
                <a:tc>
                  <a:txBody>
                    <a:bodyPr/>
                    <a:lstStyle/>
                    <a:p>
                      <a:pPr algn="just">
                        <a:lnSpc>
                          <a:spcPct val="115000"/>
                        </a:lnSpc>
                        <a:spcAft>
                          <a:spcPts val="0"/>
                        </a:spcAft>
                      </a:pPr>
                      <a:r>
                        <a:rPr lang="en-GB" sz="800" dirty="0">
                          <a:solidFill>
                            <a:schemeClr val="bg1"/>
                          </a:solidFill>
                          <a:effectLst/>
                          <a:latin typeface="Times New Roman" panose="02020603050405020304" pitchFamily="18" charset="0"/>
                          <a:cs typeface="Times New Roman" panose="02020603050405020304" pitchFamily="18" charset="0"/>
                        </a:rPr>
                        <a:t>June</a:t>
                      </a:r>
                      <a:endParaRPr lang="en-GB"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46,000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13,500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6,900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15,000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11,500</a:t>
                      </a:r>
                    </a:p>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 </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414468766"/>
                  </a:ext>
                </a:extLst>
              </a:tr>
              <a:tr h="364977">
                <a:tc>
                  <a:txBody>
                    <a:bodyPr/>
                    <a:lstStyle/>
                    <a:p>
                      <a:pPr algn="just">
                        <a:lnSpc>
                          <a:spcPct val="115000"/>
                        </a:lnSpc>
                        <a:spcAft>
                          <a:spcPts val="0"/>
                        </a:spcAft>
                      </a:pPr>
                      <a:r>
                        <a:rPr lang="en-GB" sz="800" dirty="0">
                          <a:solidFill>
                            <a:schemeClr val="bg1"/>
                          </a:solidFill>
                          <a:effectLst/>
                          <a:latin typeface="Times New Roman" panose="02020603050405020304" pitchFamily="18" charset="0"/>
                          <a:cs typeface="Times New Roman" panose="02020603050405020304" pitchFamily="18" charset="0"/>
                        </a:rPr>
                        <a:t>July</a:t>
                      </a:r>
                      <a:endParaRPr lang="en-GB"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50,000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16,000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8,200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14,500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11,300</a:t>
                      </a:r>
                    </a:p>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 </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3675827316"/>
                  </a:ext>
                </a:extLst>
              </a:tr>
              <a:tr h="364977">
                <a:tc>
                  <a:txBody>
                    <a:bodyPr/>
                    <a:lstStyle/>
                    <a:p>
                      <a:pPr algn="just">
                        <a:lnSpc>
                          <a:spcPct val="115000"/>
                        </a:lnSpc>
                        <a:spcAft>
                          <a:spcPts val="0"/>
                        </a:spcAft>
                      </a:pPr>
                      <a:r>
                        <a:rPr lang="en-GB" sz="800" dirty="0">
                          <a:solidFill>
                            <a:schemeClr val="bg1"/>
                          </a:solidFill>
                          <a:effectLst/>
                          <a:latin typeface="Times New Roman" panose="02020603050405020304" pitchFamily="18" charset="0"/>
                          <a:cs typeface="Times New Roman" panose="02020603050405020304" pitchFamily="18" charset="0"/>
                        </a:rPr>
                        <a:t>August</a:t>
                      </a:r>
                      <a:endParaRPr lang="en-GB"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45,000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14,000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7,200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13,500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10,700</a:t>
                      </a:r>
                    </a:p>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 </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270817590"/>
                  </a:ext>
                </a:extLst>
              </a:tr>
              <a:tr h="361094">
                <a:tc>
                  <a:txBody>
                    <a:bodyPr/>
                    <a:lstStyle/>
                    <a:p>
                      <a:pPr algn="just">
                        <a:lnSpc>
                          <a:spcPct val="115000"/>
                        </a:lnSpc>
                        <a:spcAft>
                          <a:spcPts val="0"/>
                        </a:spcAft>
                      </a:pPr>
                      <a:r>
                        <a:rPr lang="en-GB" sz="800" dirty="0">
                          <a:solidFill>
                            <a:schemeClr val="bg1"/>
                          </a:solidFill>
                          <a:effectLst/>
                          <a:latin typeface="Times New Roman" panose="02020603050405020304" pitchFamily="18" charset="0"/>
                          <a:cs typeface="Times New Roman" panose="02020603050405020304" pitchFamily="18" charset="0"/>
                        </a:rPr>
                        <a:t>September</a:t>
                      </a:r>
                      <a:endParaRPr lang="en-GB"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35,000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13,000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6,500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12,500</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tc>
                  <a:txBody>
                    <a:bodyPr/>
                    <a:lstStyle/>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10,400</a:t>
                      </a:r>
                    </a:p>
                    <a:p>
                      <a:pPr algn="ctr">
                        <a:lnSpc>
                          <a:spcPct val="115000"/>
                        </a:lnSpc>
                        <a:spcAft>
                          <a:spcPts val="0"/>
                        </a:spcAft>
                      </a:pPr>
                      <a:r>
                        <a:rPr lang="en-GB" sz="1000" dirty="0">
                          <a:solidFill>
                            <a:schemeClr val="bg1"/>
                          </a:solidFill>
                          <a:effectLst/>
                          <a:latin typeface="Times New Roman" panose="02020603050405020304" pitchFamily="18" charset="0"/>
                          <a:cs typeface="Times New Roman" panose="02020603050405020304" pitchFamily="18" charset="0"/>
                        </a:rPr>
                        <a:t> </a:t>
                      </a:r>
                      <a:endParaRPr lang="en-GB" sz="10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832898578"/>
                  </a:ext>
                </a:extLst>
              </a:tr>
            </a:tbl>
          </a:graphicData>
        </a:graphic>
      </p:graphicFrame>
      <p:sp>
        <p:nvSpPr>
          <p:cNvPr id="6" name="Rectangle 5">
            <a:extLst>
              <a:ext uri="{FF2B5EF4-FFF2-40B4-BE49-F238E27FC236}">
                <a16:creationId xmlns:a16="http://schemas.microsoft.com/office/drawing/2014/main" id="{61C4FE31-4FD4-4A04-B112-64D3AC82D680}"/>
              </a:ext>
            </a:extLst>
          </p:cNvPr>
          <p:cNvSpPr/>
          <p:nvPr/>
        </p:nvSpPr>
        <p:spPr>
          <a:xfrm>
            <a:off x="153820" y="116632"/>
            <a:ext cx="8722947" cy="1846659"/>
          </a:xfrm>
          <a:prstGeom prst="rect">
            <a:avLst/>
          </a:prstGeom>
          <a:solidFill>
            <a:srgbClr val="ABE1FF"/>
          </a:solidFill>
        </p:spPr>
        <p:txBody>
          <a:bodyPr wrap="square">
            <a:spAutoFit/>
          </a:bodyPr>
          <a:lstStyle/>
          <a:p>
            <a:pPr>
              <a:spcAft>
                <a:spcPts val="0"/>
              </a:spcAft>
            </a:pPr>
            <a:r>
              <a:rPr lang="en-GB" dirty="0">
                <a:latin typeface="Times New Roman" panose="02020603050405020304" pitchFamily="18" charset="0"/>
                <a:ea typeface="Times New Roman" panose="02020603050405020304" pitchFamily="18" charset="0"/>
              </a:rPr>
              <a:t> </a:t>
            </a:r>
            <a:r>
              <a:rPr lang="en-GB" sz="1200" dirty="0">
                <a:latin typeface="Times New Roman" panose="02020603050405020304" pitchFamily="18" charset="0"/>
                <a:ea typeface="Times New Roman" panose="02020603050405020304" pitchFamily="18" charset="0"/>
              </a:rPr>
              <a:t>Notes:</a:t>
            </a:r>
          </a:p>
          <a:p>
            <a:pPr marL="171450" indent="-171450">
              <a:spcAft>
                <a:spcPts val="0"/>
              </a:spcAft>
              <a:buFont typeface="Arial" panose="020B0604020202020204" pitchFamily="34" charset="0"/>
              <a:buChar char="•"/>
            </a:pPr>
            <a:r>
              <a:rPr lang="en-GB" sz="1200" dirty="0">
                <a:latin typeface="Times New Roman" panose="02020603050405020304" pitchFamily="18" charset="0"/>
                <a:ea typeface="Times New Roman" panose="02020603050405020304" pitchFamily="18" charset="0"/>
              </a:rPr>
              <a:t>It is estimated that approximately 80% of income from hire of facilities is received on a cash basis and 20% is received after one month. All other sales are on credit and debtors take two months on average to pay.</a:t>
            </a:r>
          </a:p>
          <a:p>
            <a:pPr marL="171450" indent="-171450">
              <a:spcAft>
                <a:spcPts val="0"/>
              </a:spcAft>
              <a:buFont typeface="Arial" panose="020B0604020202020204" pitchFamily="34" charset="0"/>
              <a:buChar char="•"/>
            </a:pPr>
            <a:r>
              <a:rPr lang="en-GB" sz="1200" dirty="0">
                <a:latin typeface="Times New Roman" panose="02020603050405020304" pitchFamily="18" charset="0"/>
                <a:ea typeface="Times New Roman" panose="02020603050405020304" pitchFamily="18" charset="0"/>
              </a:rPr>
              <a:t>The credit period for the payment of suppliers’ accounts is two months</a:t>
            </a:r>
          </a:p>
          <a:p>
            <a:pPr marL="171450" indent="-171450">
              <a:spcAft>
                <a:spcPts val="0"/>
              </a:spcAft>
              <a:buFont typeface="Arial" panose="020B0604020202020204" pitchFamily="34" charset="0"/>
              <a:buChar char="•"/>
            </a:pPr>
            <a:r>
              <a:rPr lang="en-GB" sz="1200" dirty="0">
                <a:latin typeface="Times New Roman" panose="02020603050405020304" pitchFamily="18" charset="0"/>
                <a:ea typeface="Times New Roman" panose="02020603050405020304" pitchFamily="18" charset="0"/>
              </a:rPr>
              <a:t>All food and drink purchases are on credit.</a:t>
            </a:r>
          </a:p>
          <a:p>
            <a:pPr marL="171450" indent="-171450">
              <a:spcAft>
                <a:spcPts val="0"/>
              </a:spcAft>
              <a:buFont typeface="Arial" panose="020B0604020202020204" pitchFamily="34" charset="0"/>
              <a:buChar char="•"/>
            </a:pPr>
            <a:r>
              <a:rPr lang="en-GB" sz="1200" dirty="0">
                <a:latin typeface="Times New Roman" panose="02020603050405020304" pitchFamily="18" charset="0"/>
                <a:ea typeface="Times New Roman" panose="02020603050405020304" pitchFamily="18" charset="0"/>
              </a:rPr>
              <a:t>Wages are paid as incurred.</a:t>
            </a:r>
          </a:p>
          <a:p>
            <a:pPr marL="171450" indent="-171450">
              <a:spcAft>
                <a:spcPts val="0"/>
              </a:spcAft>
              <a:buFont typeface="Arial" panose="020B0604020202020204" pitchFamily="34" charset="0"/>
              <a:buChar char="•"/>
            </a:pPr>
            <a:r>
              <a:rPr lang="en-GB" sz="1200" dirty="0">
                <a:latin typeface="Times New Roman" panose="02020603050405020304" pitchFamily="18" charset="0"/>
                <a:ea typeface="Times New Roman" panose="02020603050405020304" pitchFamily="18" charset="0"/>
              </a:rPr>
              <a:t>Overheads are paid on average one month after they are incurred</a:t>
            </a:r>
          </a:p>
          <a:p>
            <a:pPr marL="171450" indent="-171450">
              <a:spcAft>
                <a:spcPts val="0"/>
              </a:spcAft>
              <a:buFont typeface="Arial" panose="020B0604020202020204" pitchFamily="34" charset="0"/>
              <a:buChar char="•"/>
            </a:pPr>
            <a:r>
              <a:rPr lang="en-GB" sz="1200" dirty="0">
                <a:latin typeface="Times New Roman" panose="02020603050405020304" pitchFamily="18" charset="0"/>
                <a:ea typeface="Times New Roman" panose="02020603050405020304" pitchFamily="18" charset="0"/>
              </a:rPr>
              <a:t>New equipment and furniture is to be acquired in the month of May at a cost of £50,000 and this will be paid for in the following month</a:t>
            </a:r>
          </a:p>
          <a:p>
            <a:pPr marL="171450" indent="-171450">
              <a:spcAft>
                <a:spcPts val="0"/>
              </a:spcAft>
              <a:buFont typeface="Arial" panose="020B0604020202020204" pitchFamily="34" charset="0"/>
              <a:buChar char="•"/>
            </a:pPr>
            <a:r>
              <a:rPr lang="en-GB" sz="1200" dirty="0">
                <a:latin typeface="Times New Roman" panose="02020603050405020304" pitchFamily="18" charset="0"/>
                <a:ea typeface="Times New Roman" panose="02020603050405020304" pitchFamily="18" charset="0"/>
              </a:rPr>
              <a:t>The bank balance on 31st March 2012 is expected to be £5,000  </a:t>
            </a:r>
          </a:p>
        </p:txBody>
      </p:sp>
    </p:spTree>
    <p:extLst>
      <p:ext uri="{BB962C8B-B14F-4D97-AF65-F5344CB8AC3E}">
        <p14:creationId xmlns:p14="http://schemas.microsoft.com/office/powerpoint/2010/main" val="2813039398"/>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circle(in)">
                                      <p:cBhvr>
                                        <p:cTn id="11" dur="2000"/>
                                        <p:tgtEl>
                                          <p:spTgt spid="4"/>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nodeType="clickEffect">
                                  <p:stCondLst>
                                    <p:cond delay="0"/>
                                  </p:stCondLst>
                                  <p:childTnLst>
                                    <p:set>
                                      <p:cBhvr>
                                        <p:cTn id="15" dur="1" fill="hold">
                                          <p:stCondLst>
                                            <p:cond delay="0"/>
                                          </p:stCondLst>
                                        </p:cTn>
                                        <p:tgtEl>
                                          <p:spTgt spid="15"/>
                                        </p:tgtEl>
                                        <p:attrNameLst>
                                          <p:attrName>style.visibility</p:attrName>
                                        </p:attrNameLst>
                                      </p:cBhvr>
                                      <p:to>
                                        <p:strVal val="visible"/>
                                      </p:to>
                                    </p:set>
                                    <p:animEffect transition="in" filter="circle(in)">
                                      <p:cBhvr>
                                        <p:cTn id="16" dur="20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2AC690-0385-41CF-A2F2-C56AE6875708}"/>
              </a:ext>
            </a:extLst>
          </p:cNvPr>
          <p:cNvSpPr>
            <a:spLocks noGrp="1"/>
          </p:cNvSpPr>
          <p:nvPr>
            <p:ph type="title"/>
          </p:nvPr>
        </p:nvSpPr>
        <p:spPr>
          <a:xfrm>
            <a:off x="457200" y="116632"/>
            <a:ext cx="8229600" cy="1143000"/>
          </a:xfrm>
        </p:spPr>
        <p:txBody>
          <a:bodyPr>
            <a:normAutofit/>
          </a:bodyPr>
          <a:lstStyle/>
          <a:p>
            <a:r>
              <a:rPr lang="en-GB" sz="3600" dirty="0">
                <a:solidFill>
                  <a:schemeClr val="accent1"/>
                </a:solidFill>
              </a:rPr>
              <a:t>                             Worked example - 2</a:t>
            </a:r>
          </a:p>
        </p:txBody>
      </p:sp>
      <p:sp>
        <p:nvSpPr>
          <p:cNvPr id="3" name="Content Placeholder 2"/>
          <p:cNvSpPr>
            <a:spLocks noGrp="1"/>
          </p:cNvSpPr>
          <p:nvPr>
            <p:ph idx="1"/>
          </p:nvPr>
        </p:nvSpPr>
        <p:spPr>
          <a:xfrm>
            <a:off x="130376" y="1433116"/>
            <a:ext cx="3505520" cy="3917032"/>
          </a:xfrm>
        </p:spPr>
        <p:txBody>
          <a:bodyPr>
            <a:normAutofit/>
          </a:bodyPr>
          <a:lstStyle/>
          <a:p>
            <a:pPr>
              <a:buNone/>
            </a:pPr>
            <a:endParaRPr lang="en-GB" sz="2000" b="1" dirty="0"/>
          </a:p>
          <a:p>
            <a:endParaRPr lang="en-GB" sz="2000" dirty="0"/>
          </a:p>
          <a:p>
            <a:endParaRPr lang="en-GB" dirty="0"/>
          </a:p>
        </p:txBody>
      </p:sp>
      <p:graphicFrame>
        <p:nvGraphicFramePr>
          <p:cNvPr id="5" name="Table 4">
            <a:extLst>
              <a:ext uri="{FF2B5EF4-FFF2-40B4-BE49-F238E27FC236}">
                <a16:creationId xmlns:a16="http://schemas.microsoft.com/office/drawing/2014/main" id="{77FE220C-09E1-4198-A5E5-B85A20387A30}"/>
              </a:ext>
            </a:extLst>
          </p:cNvPr>
          <p:cNvGraphicFramePr>
            <a:graphicFrameLocks noGrp="1"/>
          </p:cNvGraphicFramePr>
          <p:nvPr/>
        </p:nvGraphicFramePr>
        <p:xfrm>
          <a:off x="4067944" y="1151595"/>
          <a:ext cx="4945680" cy="4473674"/>
        </p:xfrm>
        <a:graphic>
          <a:graphicData uri="http://schemas.openxmlformats.org/drawingml/2006/table">
            <a:tbl>
              <a:tblPr>
                <a:tableStyleId>{5C22544A-7EE6-4342-B048-85BDC9FD1C3A}</a:tableStyleId>
              </a:tblPr>
              <a:tblGrid>
                <a:gridCol w="824280">
                  <a:extLst>
                    <a:ext uri="{9D8B030D-6E8A-4147-A177-3AD203B41FA5}">
                      <a16:colId xmlns:a16="http://schemas.microsoft.com/office/drawing/2014/main" val="2252222801"/>
                    </a:ext>
                  </a:extLst>
                </a:gridCol>
                <a:gridCol w="824280">
                  <a:extLst>
                    <a:ext uri="{9D8B030D-6E8A-4147-A177-3AD203B41FA5}">
                      <a16:colId xmlns:a16="http://schemas.microsoft.com/office/drawing/2014/main" val="3460564875"/>
                    </a:ext>
                  </a:extLst>
                </a:gridCol>
                <a:gridCol w="824280">
                  <a:extLst>
                    <a:ext uri="{9D8B030D-6E8A-4147-A177-3AD203B41FA5}">
                      <a16:colId xmlns:a16="http://schemas.microsoft.com/office/drawing/2014/main" val="1854955212"/>
                    </a:ext>
                  </a:extLst>
                </a:gridCol>
                <a:gridCol w="824280">
                  <a:extLst>
                    <a:ext uri="{9D8B030D-6E8A-4147-A177-3AD203B41FA5}">
                      <a16:colId xmlns:a16="http://schemas.microsoft.com/office/drawing/2014/main" val="1476288712"/>
                    </a:ext>
                  </a:extLst>
                </a:gridCol>
                <a:gridCol w="824280">
                  <a:extLst>
                    <a:ext uri="{9D8B030D-6E8A-4147-A177-3AD203B41FA5}">
                      <a16:colId xmlns:a16="http://schemas.microsoft.com/office/drawing/2014/main" val="1546586983"/>
                    </a:ext>
                  </a:extLst>
                </a:gridCol>
                <a:gridCol w="824280">
                  <a:extLst>
                    <a:ext uri="{9D8B030D-6E8A-4147-A177-3AD203B41FA5}">
                      <a16:colId xmlns:a16="http://schemas.microsoft.com/office/drawing/2014/main" val="322581632"/>
                    </a:ext>
                  </a:extLst>
                </a:gridCol>
              </a:tblGrid>
              <a:tr h="868224">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Income from</a:t>
                      </a:r>
                    </a:p>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Hire of Facilities</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Income from</a:t>
                      </a:r>
                    </a:p>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Beverage</a:t>
                      </a:r>
                    </a:p>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Sales</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Beverage Purchases</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Labour</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Overheads</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extLst>
                  <a:ext uri="{0D108BD9-81ED-4DB2-BD59-A6C34878D82A}">
                    <a16:rowId xmlns:a16="http://schemas.microsoft.com/office/drawing/2014/main" val="3664111604"/>
                  </a:ext>
                </a:extLst>
              </a:tr>
              <a:tr h="203714">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extLst>
                  <a:ext uri="{0D108BD9-81ED-4DB2-BD59-A6C34878D82A}">
                    <a16:rowId xmlns:a16="http://schemas.microsoft.com/office/drawing/2014/main" val="1140506938"/>
                  </a:ext>
                </a:extLst>
              </a:tr>
              <a:tr h="425217">
                <a:tc>
                  <a:txBody>
                    <a:bodyPr/>
                    <a:lstStyle/>
                    <a:p>
                      <a:pPr algn="just">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November</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20,000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6,000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3,000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8,000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7,000</a:t>
                      </a:r>
                    </a:p>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extLst>
                  <a:ext uri="{0D108BD9-81ED-4DB2-BD59-A6C34878D82A}">
                    <a16:rowId xmlns:a16="http://schemas.microsoft.com/office/drawing/2014/main" val="4183120067"/>
                  </a:ext>
                </a:extLst>
              </a:tr>
              <a:tr h="425217">
                <a:tc>
                  <a:txBody>
                    <a:bodyPr/>
                    <a:lstStyle/>
                    <a:p>
                      <a:pPr algn="just">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December</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22,000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6,200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3,100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8,400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7,000</a:t>
                      </a:r>
                    </a:p>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extLst>
                  <a:ext uri="{0D108BD9-81ED-4DB2-BD59-A6C34878D82A}">
                    <a16:rowId xmlns:a16="http://schemas.microsoft.com/office/drawing/2014/main" val="1388418507"/>
                  </a:ext>
                </a:extLst>
              </a:tr>
              <a:tr h="425217">
                <a:tc>
                  <a:txBody>
                    <a:bodyPr/>
                    <a:lstStyle/>
                    <a:p>
                      <a:pPr algn="just">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January</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24,000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7,200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3,600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8,400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7,200</a:t>
                      </a:r>
                    </a:p>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extLst>
                  <a:ext uri="{0D108BD9-81ED-4DB2-BD59-A6C34878D82A}">
                    <a16:rowId xmlns:a16="http://schemas.microsoft.com/office/drawing/2014/main" val="3852215474"/>
                  </a:ext>
                </a:extLst>
              </a:tr>
              <a:tr h="425217">
                <a:tc>
                  <a:txBody>
                    <a:bodyPr/>
                    <a:lstStyle/>
                    <a:p>
                      <a:pPr algn="just">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February</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28,000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8,400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4,200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9,200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7,200</a:t>
                      </a:r>
                    </a:p>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extLst>
                  <a:ext uri="{0D108BD9-81ED-4DB2-BD59-A6C34878D82A}">
                    <a16:rowId xmlns:a16="http://schemas.microsoft.com/office/drawing/2014/main" val="3619206596"/>
                  </a:ext>
                </a:extLst>
              </a:tr>
              <a:tr h="425217">
                <a:tc>
                  <a:txBody>
                    <a:bodyPr/>
                    <a:lstStyle/>
                    <a:p>
                      <a:pPr algn="just">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March</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32,000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9,600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4,800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10,000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7,400</a:t>
                      </a:r>
                    </a:p>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extLst>
                  <a:ext uri="{0D108BD9-81ED-4DB2-BD59-A6C34878D82A}">
                    <a16:rowId xmlns:a16="http://schemas.microsoft.com/office/drawing/2014/main" val="792477427"/>
                  </a:ext>
                </a:extLst>
              </a:tr>
              <a:tr h="425217">
                <a:tc>
                  <a:txBody>
                    <a:bodyPr/>
                    <a:lstStyle/>
                    <a:p>
                      <a:pPr algn="just">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April</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36,000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10,800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5,400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10,000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7,400</a:t>
                      </a:r>
                    </a:p>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extLst>
                  <a:ext uri="{0D108BD9-81ED-4DB2-BD59-A6C34878D82A}">
                    <a16:rowId xmlns:a16="http://schemas.microsoft.com/office/drawing/2014/main" val="2990799796"/>
                  </a:ext>
                </a:extLst>
              </a:tr>
              <a:tr h="425217">
                <a:tc>
                  <a:txBody>
                    <a:bodyPr/>
                    <a:lstStyle/>
                    <a:p>
                      <a:pPr algn="just">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May</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32,000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9,600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4,800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9,600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7,400</a:t>
                      </a:r>
                    </a:p>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extLst>
                  <a:ext uri="{0D108BD9-81ED-4DB2-BD59-A6C34878D82A}">
                    <a16:rowId xmlns:a16="http://schemas.microsoft.com/office/drawing/2014/main" val="768739383"/>
                  </a:ext>
                </a:extLst>
              </a:tr>
              <a:tr h="425217">
                <a:tc>
                  <a:txBody>
                    <a:bodyPr/>
                    <a:lstStyle/>
                    <a:p>
                      <a:pPr algn="just">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June</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26,000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7,800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3,900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8,800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7,200</a:t>
                      </a:r>
                    </a:p>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extLst>
                  <a:ext uri="{0D108BD9-81ED-4DB2-BD59-A6C34878D82A}">
                    <a16:rowId xmlns:a16="http://schemas.microsoft.com/office/drawing/2014/main" val="2614327423"/>
                  </a:ext>
                </a:extLst>
              </a:tr>
            </a:tbl>
          </a:graphicData>
        </a:graphic>
      </p:graphicFrame>
      <p:sp>
        <p:nvSpPr>
          <p:cNvPr id="6" name="Rectangle 5">
            <a:extLst>
              <a:ext uri="{FF2B5EF4-FFF2-40B4-BE49-F238E27FC236}">
                <a16:creationId xmlns:a16="http://schemas.microsoft.com/office/drawing/2014/main" id="{C77C4880-FD1F-4677-8638-5998222A936A}"/>
              </a:ext>
            </a:extLst>
          </p:cNvPr>
          <p:cNvSpPr/>
          <p:nvPr/>
        </p:nvSpPr>
        <p:spPr>
          <a:xfrm>
            <a:off x="130376" y="447448"/>
            <a:ext cx="3806901" cy="569771"/>
          </a:xfrm>
          <a:prstGeom prst="rect">
            <a:avLst/>
          </a:prstGeom>
          <a:solidFill>
            <a:srgbClr val="ABE1FF"/>
          </a:solidFill>
        </p:spPr>
        <p:txBody>
          <a:bodyPr wrap="square">
            <a:spAutoFit/>
          </a:bodyPr>
          <a:lstStyle/>
          <a:p>
            <a:pPr>
              <a:lnSpc>
                <a:spcPct val="150000"/>
              </a:lnSpc>
              <a:spcAft>
                <a:spcPts val="0"/>
              </a:spcAft>
            </a:pPr>
            <a:r>
              <a:rPr lang="en-GB" sz="1100" dirty="0">
                <a:latin typeface="Times New Roman" panose="02020603050405020304" pitchFamily="18" charset="0"/>
                <a:ea typeface="Times New Roman" panose="02020603050405020304" pitchFamily="18" charset="0"/>
              </a:rPr>
              <a:t>Using the data below, prepare a budgeted profit and loss account for the 6 months ended 30</a:t>
            </a:r>
            <a:r>
              <a:rPr lang="en-GB" sz="1100" baseline="30000" dirty="0">
                <a:latin typeface="Times New Roman" panose="02020603050405020304" pitchFamily="18" charset="0"/>
                <a:ea typeface="Times New Roman" panose="02020603050405020304" pitchFamily="18" charset="0"/>
              </a:rPr>
              <a:t>th</a:t>
            </a:r>
            <a:r>
              <a:rPr lang="en-GB" sz="1100" dirty="0">
                <a:latin typeface="Times New Roman" panose="02020603050405020304" pitchFamily="18" charset="0"/>
                <a:ea typeface="Times New Roman" panose="02020603050405020304" pitchFamily="18" charset="0"/>
              </a:rPr>
              <a:t> June 2020</a:t>
            </a:r>
          </a:p>
        </p:txBody>
      </p:sp>
      <p:graphicFrame>
        <p:nvGraphicFramePr>
          <p:cNvPr id="9" name="Table 8">
            <a:extLst>
              <a:ext uri="{FF2B5EF4-FFF2-40B4-BE49-F238E27FC236}">
                <a16:creationId xmlns:a16="http://schemas.microsoft.com/office/drawing/2014/main" id="{A9907F43-EF16-4F4A-AD93-5A0DF4B8B335}"/>
              </a:ext>
            </a:extLst>
          </p:cNvPr>
          <p:cNvGraphicFramePr>
            <a:graphicFrameLocks noGrp="1"/>
          </p:cNvGraphicFramePr>
          <p:nvPr/>
        </p:nvGraphicFramePr>
        <p:xfrm>
          <a:off x="130376" y="1119970"/>
          <a:ext cx="3806901" cy="4536925"/>
        </p:xfrm>
        <a:graphic>
          <a:graphicData uri="http://schemas.openxmlformats.org/drawingml/2006/table">
            <a:tbl>
              <a:tblPr/>
              <a:tblGrid>
                <a:gridCol w="3806901">
                  <a:extLst>
                    <a:ext uri="{9D8B030D-6E8A-4147-A177-3AD203B41FA5}">
                      <a16:colId xmlns:a16="http://schemas.microsoft.com/office/drawing/2014/main" val="3361118436"/>
                    </a:ext>
                  </a:extLst>
                </a:gridCol>
              </a:tblGrid>
              <a:tr h="374019">
                <a:tc>
                  <a:txBody>
                    <a:bodyPr/>
                    <a:lstStyle/>
                    <a:p>
                      <a:pPr marL="171450" indent="-171450" algn="l">
                        <a:lnSpc>
                          <a:spcPct val="115000"/>
                        </a:lnSpc>
                        <a:spcAft>
                          <a:spcPts val="0"/>
                        </a:spcAft>
                        <a:buFont typeface="Arial" panose="020B0604020202020204" pitchFamily="34" charset="0"/>
                        <a:buChar char="•"/>
                      </a:pPr>
                      <a:r>
                        <a:rPr lang="en-GB" sz="1100" b="0" dirty="0">
                          <a:effectLst/>
                          <a:latin typeface="Times New Roman" panose="02020603050405020304" pitchFamily="18" charset="0"/>
                          <a:ea typeface="Times New Roman" panose="02020603050405020304" pitchFamily="18" charset="0"/>
                          <a:cs typeface="Times New Roman" panose="02020603050405020304" pitchFamily="18" charset="0"/>
                        </a:rPr>
                        <a:t>All beverage sales are on a cash basis</a:t>
                      </a:r>
                    </a:p>
                    <a:p>
                      <a:pPr marL="171450" indent="-171450" algn="l">
                        <a:lnSpc>
                          <a:spcPct val="115000"/>
                        </a:lnSpc>
                        <a:spcAft>
                          <a:spcPts val="0"/>
                        </a:spcAft>
                        <a:buFont typeface="Arial" panose="020B0604020202020204" pitchFamily="34" charset="0"/>
                        <a:buChar char="•"/>
                      </a:pPr>
                      <a:endParaRPr lang="en-GB" sz="1100" b="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5973" marR="65973" marT="0" marB="0">
                    <a:lnL>
                      <a:noFill/>
                    </a:lnL>
                    <a:lnR>
                      <a:noFill/>
                    </a:lnR>
                    <a:lnT>
                      <a:noFill/>
                    </a:lnT>
                    <a:lnB>
                      <a:noFill/>
                    </a:lnB>
                    <a:solidFill>
                      <a:srgbClr val="ABE1FF"/>
                    </a:solidFill>
                  </a:tcPr>
                </a:tc>
                <a:extLst>
                  <a:ext uri="{0D108BD9-81ED-4DB2-BD59-A6C34878D82A}">
                    <a16:rowId xmlns:a16="http://schemas.microsoft.com/office/drawing/2014/main" val="342161335"/>
                  </a:ext>
                </a:extLst>
              </a:tr>
              <a:tr h="568853">
                <a:tc>
                  <a:txBody>
                    <a:bodyPr/>
                    <a:lstStyle/>
                    <a:p>
                      <a:pPr marL="171450" indent="-171450" algn="l">
                        <a:lnSpc>
                          <a:spcPct val="115000"/>
                        </a:lnSpc>
                        <a:spcAft>
                          <a:spcPts val="0"/>
                        </a:spcAft>
                        <a:buFont typeface="Arial" panose="020B0604020202020204" pitchFamily="34" charset="0"/>
                        <a:buChar char="•"/>
                      </a:pPr>
                      <a:r>
                        <a:rPr lang="en-GB" sz="1100" b="0" dirty="0">
                          <a:effectLst/>
                          <a:latin typeface="Times New Roman" panose="02020603050405020304" pitchFamily="18" charset="0"/>
                          <a:ea typeface="Times New Roman" panose="02020603050405020304" pitchFamily="18" charset="0"/>
                          <a:cs typeface="Times New Roman" panose="02020603050405020304" pitchFamily="18" charset="0"/>
                        </a:rPr>
                        <a:t>It is estimated that approximately 60% of income from hire of facilities is received on a cash basis and the remaining 40% is received after one month</a:t>
                      </a:r>
                    </a:p>
                    <a:p>
                      <a:pPr marL="171450" indent="-171450" algn="l">
                        <a:lnSpc>
                          <a:spcPct val="115000"/>
                        </a:lnSpc>
                        <a:spcAft>
                          <a:spcPts val="0"/>
                        </a:spcAft>
                        <a:buFont typeface="Arial" panose="020B0604020202020204" pitchFamily="34" charset="0"/>
                        <a:buChar char="•"/>
                      </a:pPr>
                      <a:endParaRPr lang="en-GB" sz="1100" b="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5973" marR="65973" marT="0" marB="0">
                    <a:lnL>
                      <a:noFill/>
                    </a:lnL>
                    <a:lnR>
                      <a:noFill/>
                    </a:lnR>
                    <a:lnT>
                      <a:noFill/>
                    </a:lnT>
                    <a:lnB>
                      <a:noFill/>
                    </a:lnB>
                    <a:solidFill>
                      <a:srgbClr val="ABE1FF"/>
                    </a:solidFill>
                  </a:tcPr>
                </a:tc>
                <a:extLst>
                  <a:ext uri="{0D108BD9-81ED-4DB2-BD59-A6C34878D82A}">
                    <a16:rowId xmlns:a16="http://schemas.microsoft.com/office/drawing/2014/main" val="2169507070"/>
                  </a:ext>
                </a:extLst>
              </a:tr>
              <a:tr h="568853">
                <a:tc>
                  <a:txBody>
                    <a:bodyPr/>
                    <a:lstStyle/>
                    <a:p>
                      <a:pPr marL="171450" indent="-171450" algn="l">
                        <a:lnSpc>
                          <a:spcPct val="115000"/>
                        </a:lnSpc>
                        <a:spcAft>
                          <a:spcPts val="0"/>
                        </a:spcAft>
                        <a:buFont typeface="Arial" panose="020B0604020202020204" pitchFamily="34" charset="0"/>
                        <a:buChar char="•"/>
                      </a:pPr>
                      <a:r>
                        <a:rPr lang="en-GB" sz="1100" b="0" dirty="0">
                          <a:effectLst/>
                          <a:latin typeface="Times New Roman" panose="02020603050405020304" pitchFamily="18" charset="0"/>
                          <a:ea typeface="Times New Roman" panose="02020603050405020304" pitchFamily="18" charset="0"/>
                          <a:cs typeface="Times New Roman" panose="02020603050405020304" pitchFamily="18" charset="0"/>
                        </a:rPr>
                        <a:t>Suppliers of beverage purchases allow Malvern Venue Hire Company two months credit on their purchases</a:t>
                      </a:r>
                    </a:p>
                    <a:p>
                      <a:pPr marL="171450" indent="-171450" algn="l">
                        <a:lnSpc>
                          <a:spcPct val="115000"/>
                        </a:lnSpc>
                        <a:spcAft>
                          <a:spcPts val="0"/>
                        </a:spcAft>
                        <a:buFont typeface="Arial" panose="020B0604020202020204" pitchFamily="34" charset="0"/>
                        <a:buChar char="•"/>
                      </a:pPr>
                      <a:endParaRPr lang="en-GB" sz="1100" b="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5973" marR="65973" marT="0" marB="0">
                    <a:lnL>
                      <a:noFill/>
                    </a:lnL>
                    <a:lnR>
                      <a:noFill/>
                    </a:lnR>
                    <a:lnT>
                      <a:noFill/>
                    </a:lnT>
                    <a:lnB>
                      <a:noFill/>
                    </a:lnB>
                    <a:solidFill>
                      <a:srgbClr val="ABE1FF"/>
                    </a:solidFill>
                  </a:tcPr>
                </a:tc>
                <a:extLst>
                  <a:ext uri="{0D108BD9-81ED-4DB2-BD59-A6C34878D82A}">
                    <a16:rowId xmlns:a16="http://schemas.microsoft.com/office/drawing/2014/main" val="204416555"/>
                  </a:ext>
                </a:extLst>
              </a:tr>
              <a:tr h="374019">
                <a:tc>
                  <a:txBody>
                    <a:bodyPr/>
                    <a:lstStyle/>
                    <a:p>
                      <a:pPr marL="171450" indent="-171450" algn="l">
                        <a:lnSpc>
                          <a:spcPct val="115000"/>
                        </a:lnSpc>
                        <a:spcAft>
                          <a:spcPts val="0"/>
                        </a:spcAft>
                        <a:buFont typeface="Arial" panose="020B0604020202020204" pitchFamily="34" charset="0"/>
                        <a:buChar char="•"/>
                      </a:pPr>
                      <a:r>
                        <a:rPr lang="en-GB" sz="1100" b="0" dirty="0">
                          <a:effectLst/>
                          <a:latin typeface="Times New Roman" panose="02020603050405020304" pitchFamily="18" charset="0"/>
                          <a:ea typeface="Times New Roman" panose="02020603050405020304" pitchFamily="18" charset="0"/>
                          <a:cs typeface="Times New Roman" panose="02020603050405020304" pitchFamily="18" charset="0"/>
                        </a:rPr>
                        <a:t>Overheads are paid one month after they are incurred</a:t>
                      </a:r>
                    </a:p>
                    <a:p>
                      <a:pPr marL="0" indent="0" algn="l">
                        <a:lnSpc>
                          <a:spcPct val="115000"/>
                        </a:lnSpc>
                        <a:spcAft>
                          <a:spcPts val="0"/>
                        </a:spcAft>
                        <a:buFont typeface="Arial" panose="020B0604020202020204" pitchFamily="34" charset="0"/>
                        <a:buNone/>
                      </a:pPr>
                      <a:r>
                        <a:rPr lang="en-GB" sz="1100" b="0" dirty="0">
                          <a:effectLst/>
                          <a:latin typeface="Times New Roman" panose="02020603050405020304" pitchFamily="18" charset="0"/>
                          <a:ea typeface="Times New Roman" panose="02020603050405020304" pitchFamily="18" charset="0"/>
                          <a:cs typeface="Times New Roman" panose="02020603050405020304" pitchFamily="18" charset="0"/>
                        </a:rPr>
                        <a:t> </a:t>
                      </a:r>
                    </a:p>
                  </a:txBody>
                  <a:tcPr marL="65973" marR="65973" marT="0" marB="0">
                    <a:lnL>
                      <a:noFill/>
                    </a:lnL>
                    <a:lnR>
                      <a:noFill/>
                    </a:lnR>
                    <a:lnT>
                      <a:noFill/>
                    </a:lnT>
                    <a:lnB>
                      <a:noFill/>
                    </a:lnB>
                    <a:solidFill>
                      <a:srgbClr val="ABE1FF"/>
                    </a:solidFill>
                  </a:tcPr>
                </a:tc>
                <a:extLst>
                  <a:ext uri="{0D108BD9-81ED-4DB2-BD59-A6C34878D82A}">
                    <a16:rowId xmlns:a16="http://schemas.microsoft.com/office/drawing/2014/main" val="3471868528"/>
                  </a:ext>
                </a:extLst>
              </a:tr>
              <a:tr h="374019">
                <a:tc>
                  <a:txBody>
                    <a:bodyPr/>
                    <a:lstStyle/>
                    <a:p>
                      <a:pPr marL="171450" indent="-171450" algn="l">
                        <a:lnSpc>
                          <a:spcPct val="115000"/>
                        </a:lnSpc>
                        <a:spcAft>
                          <a:spcPts val="0"/>
                        </a:spcAft>
                        <a:buFont typeface="Arial" panose="020B0604020202020204" pitchFamily="34" charset="0"/>
                        <a:buChar char="•"/>
                      </a:pPr>
                      <a:r>
                        <a:rPr lang="en-GB" sz="1100" b="0" dirty="0">
                          <a:effectLst/>
                          <a:latin typeface="Times New Roman" panose="02020603050405020304" pitchFamily="18" charset="0"/>
                          <a:ea typeface="Times New Roman" panose="02020603050405020304" pitchFamily="18" charset="0"/>
                          <a:cs typeface="Times New Roman" panose="02020603050405020304" pitchFamily="18" charset="0"/>
                        </a:rPr>
                        <a:t>Labour costs are paid in cash at the end of each month</a:t>
                      </a:r>
                    </a:p>
                    <a:p>
                      <a:pPr marL="171450" indent="-171450" algn="l">
                        <a:lnSpc>
                          <a:spcPct val="115000"/>
                        </a:lnSpc>
                        <a:spcAft>
                          <a:spcPts val="0"/>
                        </a:spcAft>
                        <a:buFont typeface="Arial" panose="020B0604020202020204" pitchFamily="34" charset="0"/>
                        <a:buChar char="•"/>
                      </a:pPr>
                      <a:endParaRPr lang="en-GB" sz="1100" b="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5973" marR="65973" marT="0" marB="0">
                    <a:lnL>
                      <a:noFill/>
                    </a:lnL>
                    <a:lnR>
                      <a:noFill/>
                    </a:lnR>
                    <a:lnT>
                      <a:noFill/>
                    </a:lnT>
                    <a:lnB>
                      <a:noFill/>
                    </a:lnB>
                    <a:solidFill>
                      <a:srgbClr val="ABE1FF"/>
                    </a:solidFill>
                  </a:tcPr>
                </a:tc>
                <a:extLst>
                  <a:ext uri="{0D108BD9-81ED-4DB2-BD59-A6C34878D82A}">
                    <a16:rowId xmlns:a16="http://schemas.microsoft.com/office/drawing/2014/main" val="1148941879"/>
                  </a:ext>
                </a:extLst>
              </a:tr>
              <a:tr h="568853">
                <a:tc>
                  <a:txBody>
                    <a:bodyPr/>
                    <a:lstStyle/>
                    <a:p>
                      <a:pPr marL="171450" indent="-171450" algn="l">
                        <a:lnSpc>
                          <a:spcPct val="115000"/>
                        </a:lnSpc>
                        <a:spcAft>
                          <a:spcPts val="0"/>
                        </a:spcAft>
                        <a:buFont typeface="Arial" panose="020B0604020202020204" pitchFamily="34" charset="0"/>
                        <a:buChar char="•"/>
                      </a:pPr>
                      <a:r>
                        <a:rPr lang="en-GB" sz="1100" b="0" dirty="0">
                          <a:effectLst/>
                          <a:latin typeface="Times New Roman" panose="02020603050405020304" pitchFamily="18" charset="0"/>
                          <a:ea typeface="Times New Roman" panose="02020603050405020304" pitchFamily="18" charset="0"/>
                          <a:cs typeface="Times New Roman" panose="02020603050405020304" pitchFamily="18" charset="0"/>
                        </a:rPr>
                        <a:t>New equipment costing £70,000 will be purchased and paid for in March.</a:t>
                      </a:r>
                    </a:p>
                    <a:p>
                      <a:pPr marL="171450" indent="-171450" algn="l">
                        <a:lnSpc>
                          <a:spcPct val="115000"/>
                        </a:lnSpc>
                        <a:spcAft>
                          <a:spcPts val="0"/>
                        </a:spcAft>
                        <a:buFont typeface="Arial" panose="020B0604020202020204" pitchFamily="34" charset="0"/>
                        <a:buChar char="•"/>
                      </a:pPr>
                      <a:endParaRPr lang="en-GB" sz="1100" b="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5973" marR="65973" marT="0" marB="0">
                    <a:lnL>
                      <a:noFill/>
                    </a:lnL>
                    <a:lnR>
                      <a:noFill/>
                    </a:lnR>
                    <a:lnT>
                      <a:noFill/>
                    </a:lnT>
                    <a:lnB>
                      <a:noFill/>
                    </a:lnB>
                    <a:solidFill>
                      <a:srgbClr val="ABE1FF"/>
                    </a:solidFill>
                  </a:tcPr>
                </a:tc>
                <a:extLst>
                  <a:ext uri="{0D108BD9-81ED-4DB2-BD59-A6C34878D82A}">
                    <a16:rowId xmlns:a16="http://schemas.microsoft.com/office/drawing/2014/main" val="1541750586"/>
                  </a:ext>
                </a:extLst>
              </a:tr>
              <a:tr h="374019">
                <a:tc>
                  <a:txBody>
                    <a:bodyPr/>
                    <a:lstStyle/>
                    <a:p>
                      <a:pPr marL="171450" indent="-171450" algn="l">
                        <a:lnSpc>
                          <a:spcPct val="115000"/>
                        </a:lnSpc>
                        <a:spcAft>
                          <a:spcPts val="0"/>
                        </a:spcAft>
                        <a:buFont typeface="Arial" panose="020B0604020202020204" pitchFamily="34" charset="0"/>
                        <a:buChar char="•"/>
                      </a:pPr>
                      <a:r>
                        <a:rPr lang="en-GB" sz="1100" b="0" dirty="0">
                          <a:effectLst/>
                          <a:latin typeface="Times New Roman" panose="02020603050405020304" pitchFamily="18" charset="0"/>
                          <a:ea typeface="Times New Roman" panose="02020603050405020304" pitchFamily="18" charset="0"/>
                          <a:cs typeface="Times New Roman" panose="02020603050405020304" pitchFamily="18" charset="0"/>
                        </a:rPr>
                        <a:t>The company’s bank balance on 1</a:t>
                      </a:r>
                      <a:r>
                        <a:rPr lang="en-GB" sz="1100" b="0" baseline="30000" dirty="0">
                          <a:effectLst/>
                          <a:latin typeface="Times New Roman" panose="02020603050405020304" pitchFamily="18" charset="0"/>
                          <a:ea typeface="Times New Roman" panose="02020603050405020304" pitchFamily="18" charset="0"/>
                          <a:cs typeface="Times New Roman" panose="02020603050405020304" pitchFamily="18" charset="0"/>
                        </a:rPr>
                        <a:t>st</a:t>
                      </a:r>
                      <a:r>
                        <a:rPr lang="en-GB" sz="1100" b="0" dirty="0">
                          <a:effectLst/>
                          <a:latin typeface="Times New Roman" panose="02020603050405020304" pitchFamily="18" charset="0"/>
                          <a:ea typeface="Times New Roman" panose="02020603050405020304" pitchFamily="18" charset="0"/>
                          <a:cs typeface="Times New Roman" panose="02020603050405020304" pitchFamily="18" charset="0"/>
                        </a:rPr>
                        <a:t> January 2020 was forecasted to be £4,000</a:t>
                      </a:r>
                    </a:p>
                    <a:p>
                      <a:pPr marL="0" indent="0" algn="l">
                        <a:lnSpc>
                          <a:spcPct val="115000"/>
                        </a:lnSpc>
                        <a:spcAft>
                          <a:spcPts val="0"/>
                        </a:spcAft>
                        <a:buFont typeface="Arial" panose="020B0604020202020204" pitchFamily="34" charset="0"/>
                        <a:buNone/>
                      </a:pPr>
                      <a:endParaRPr lang="en-GB" sz="1100" b="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5973" marR="65973" marT="0" marB="0">
                    <a:lnL>
                      <a:noFill/>
                    </a:lnL>
                    <a:lnR>
                      <a:noFill/>
                    </a:lnR>
                    <a:lnT>
                      <a:noFill/>
                    </a:lnT>
                    <a:lnB>
                      <a:noFill/>
                    </a:lnB>
                    <a:solidFill>
                      <a:srgbClr val="ABE1FF"/>
                    </a:solidFill>
                  </a:tcPr>
                </a:tc>
                <a:extLst>
                  <a:ext uri="{0D108BD9-81ED-4DB2-BD59-A6C34878D82A}">
                    <a16:rowId xmlns:a16="http://schemas.microsoft.com/office/drawing/2014/main" val="1274319073"/>
                  </a:ext>
                </a:extLst>
              </a:tr>
              <a:tr h="958520">
                <a:tc>
                  <a:txBody>
                    <a:bodyPr/>
                    <a:lstStyle/>
                    <a:p>
                      <a:pPr marL="171450" indent="-171450" algn="l">
                        <a:lnSpc>
                          <a:spcPct val="115000"/>
                        </a:lnSpc>
                        <a:spcAft>
                          <a:spcPts val="0"/>
                        </a:spcAft>
                        <a:buFont typeface="Arial" panose="020B0604020202020204" pitchFamily="34" charset="0"/>
                        <a:buChar char="•"/>
                      </a:pPr>
                      <a:r>
                        <a:rPr lang="en-GB" sz="1100" b="0" dirty="0">
                          <a:effectLst/>
                          <a:latin typeface="Times New Roman" panose="02020603050405020304" pitchFamily="18" charset="0"/>
                          <a:ea typeface="Times New Roman" panose="02020603050405020304" pitchFamily="18" charset="0"/>
                          <a:cs typeface="Times New Roman" panose="02020603050405020304" pitchFamily="18" charset="0"/>
                        </a:rPr>
                        <a:t>Information relating to inventory of stocks of food and beverages is as follows:</a:t>
                      </a:r>
                    </a:p>
                    <a:p>
                      <a:pPr marL="171450" indent="-171450" algn="l">
                        <a:lnSpc>
                          <a:spcPct val="115000"/>
                        </a:lnSpc>
                        <a:spcAft>
                          <a:spcPts val="0"/>
                        </a:spcAft>
                        <a:buFont typeface="Arial" panose="020B0604020202020204" pitchFamily="34" charset="0"/>
                        <a:buChar char="•"/>
                      </a:pPr>
                      <a:r>
                        <a:rPr lang="en-GB" sz="1100" b="0" dirty="0">
                          <a:effectLst/>
                          <a:latin typeface="Times New Roman" panose="02020603050405020304" pitchFamily="18" charset="0"/>
                          <a:ea typeface="Times New Roman" panose="02020603050405020304" pitchFamily="18" charset="0"/>
                          <a:cs typeface="Times New Roman" panose="02020603050405020304" pitchFamily="18" charset="0"/>
                        </a:rPr>
                        <a:t>Stocks as at:         1</a:t>
                      </a:r>
                      <a:r>
                        <a:rPr lang="en-GB" sz="1100" b="0" baseline="30000" dirty="0">
                          <a:effectLst/>
                          <a:latin typeface="Times New Roman" panose="02020603050405020304" pitchFamily="18" charset="0"/>
                          <a:ea typeface="Times New Roman" panose="02020603050405020304" pitchFamily="18" charset="0"/>
                          <a:cs typeface="Times New Roman" panose="02020603050405020304" pitchFamily="18" charset="0"/>
                        </a:rPr>
                        <a:t>st</a:t>
                      </a:r>
                      <a:r>
                        <a:rPr lang="en-GB" sz="1100" b="0" dirty="0">
                          <a:effectLst/>
                          <a:latin typeface="Times New Roman" panose="02020603050405020304" pitchFamily="18" charset="0"/>
                          <a:ea typeface="Times New Roman" panose="02020603050405020304" pitchFamily="18" charset="0"/>
                          <a:cs typeface="Times New Roman" panose="02020603050405020304" pitchFamily="18" charset="0"/>
                        </a:rPr>
                        <a:t> January 2020              30th June 2020</a:t>
                      </a:r>
                    </a:p>
                    <a:p>
                      <a:pPr marL="0" indent="0" algn="l">
                        <a:lnSpc>
                          <a:spcPct val="115000"/>
                        </a:lnSpc>
                        <a:spcAft>
                          <a:spcPts val="0"/>
                        </a:spcAft>
                        <a:buFont typeface="Arial" panose="020B0604020202020204" pitchFamily="34" charset="0"/>
                        <a:buNone/>
                      </a:pPr>
                      <a:r>
                        <a:rPr lang="en-GB" sz="1100" b="0" dirty="0">
                          <a:effectLst/>
                          <a:latin typeface="Times New Roman" panose="02020603050405020304" pitchFamily="18" charset="0"/>
                          <a:ea typeface="Times New Roman" panose="02020603050405020304" pitchFamily="18" charset="0"/>
                          <a:cs typeface="Times New Roman" panose="02020603050405020304" pitchFamily="18" charset="0"/>
                        </a:rPr>
                        <a:t>                                       £1,000                                £1,500</a:t>
                      </a:r>
                    </a:p>
                  </a:txBody>
                  <a:tcPr marL="65973" marR="65973" marT="0" marB="0">
                    <a:lnL>
                      <a:noFill/>
                    </a:lnL>
                    <a:lnR>
                      <a:noFill/>
                    </a:lnR>
                    <a:lnT>
                      <a:noFill/>
                    </a:lnT>
                    <a:lnB>
                      <a:noFill/>
                    </a:lnB>
                    <a:solidFill>
                      <a:srgbClr val="ABE1FF"/>
                    </a:solidFill>
                  </a:tcPr>
                </a:tc>
                <a:extLst>
                  <a:ext uri="{0D108BD9-81ED-4DB2-BD59-A6C34878D82A}">
                    <a16:rowId xmlns:a16="http://schemas.microsoft.com/office/drawing/2014/main" val="3214026145"/>
                  </a:ext>
                </a:extLst>
              </a:tr>
            </a:tbl>
          </a:graphicData>
        </a:graphic>
      </p:graphicFrame>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circle(in)">
                                      <p:cBhvr>
                                        <p:cTn id="19"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5FE752A-1D83-4446-99F2-FCBDE941F4D1}"/>
              </a:ext>
            </a:extLst>
          </p:cNvPr>
          <p:cNvSpPr>
            <a:spLocks noGrp="1"/>
          </p:cNvSpPr>
          <p:nvPr>
            <p:ph type="title"/>
          </p:nvPr>
        </p:nvSpPr>
        <p:spPr>
          <a:xfrm>
            <a:off x="409363" y="-147669"/>
            <a:ext cx="8229600" cy="1143000"/>
          </a:xfrm>
        </p:spPr>
        <p:txBody>
          <a:bodyPr>
            <a:normAutofit/>
          </a:bodyPr>
          <a:lstStyle/>
          <a:p>
            <a:r>
              <a:rPr lang="en-GB" sz="2800" dirty="0">
                <a:solidFill>
                  <a:schemeClr val="tx2">
                    <a:lumMod val="60000"/>
                    <a:lumOff val="40000"/>
                  </a:schemeClr>
                </a:solidFill>
              </a:rPr>
              <a:t>Worked example – 2 solution </a:t>
            </a:r>
          </a:p>
        </p:txBody>
      </p:sp>
      <p:sp>
        <p:nvSpPr>
          <p:cNvPr id="4" name="Content Placeholder 3">
            <a:extLst>
              <a:ext uri="{FF2B5EF4-FFF2-40B4-BE49-F238E27FC236}">
                <a16:creationId xmlns:a16="http://schemas.microsoft.com/office/drawing/2014/main" id="{DDA94D17-67A0-4E18-A790-20EA47F73B94}"/>
              </a:ext>
            </a:extLst>
          </p:cNvPr>
          <p:cNvSpPr>
            <a:spLocks noGrp="1"/>
          </p:cNvSpPr>
          <p:nvPr>
            <p:ph idx="1"/>
          </p:nvPr>
        </p:nvSpPr>
        <p:spPr/>
        <p:txBody>
          <a:bodyPr/>
          <a:lstStyle/>
          <a:p>
            <a:endParaRPr lang="en-GB" dirty="0"/>
          </a:p>
        </p:txBody>
      </p:sp>
      <p:sp>
        <p:nvSpPr>
          <p:cNvPr id="2" name="Slide Number Placeholder 1"/>
          <p:cNvSpPr>
            <a:spLocks noGrp="1"/>
          </p:cNvSpPr>
          <p:nvPr>
            <p:ph type="sldNum" sz="quarter" idx="12"/>
          </p:nvPr>
        </p:nvSpPr>
        <p:spPr/>
        <p:txBody>
          <a:bodyPr/>
          <a:lstStyle/>
          <a:p>
            <a:fld id="{7ADE8696-1FA9-4DB6-A72F-C4E5ABC90B8D}" type="slidenum">
              <a:rPr lang="en-GB" smtClean="0"/>
              <a:pPr/>
              <a:t>28</a:t>
            </a:fld>
            <a:endParaRPr lang="en-GB" dirty="0"/>
          </a:p>
        </p:txBody>
      </p:sp>
      <p:sp>
        <p:nvSpPr>
          <p:cNvPr id="5" name="Title 2"/>
          <p:cNvSpPr txBox="1">
            <a:spLocks/>
          </p:cNvSpPr>
          <p:nvPr/>
        </p:nvSpPr>
        <p:spPr>
          <a:xfrm>
            <a:off x="421196" y="101728"/>
            <a:ext cx="8301608" cy="684312"/>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pPr algn="l"/>
            <a:endParaRPr lang="en-GB" sz="3200" dirty="0">
              <a:solidFill>
                <a:schemeClr val="tx1"/>
              </a:solidFill>
              <a:effectLst/>
            </a:endParaRPr>
          </a:p>
        </p:txBody>
      </p:sp>
      <p:graphicFrame>
        <p:nvGraphicFramePr>
          <p:cNvPr id="6" name="Table 5">
            <a:extLst>
              <a:ext uri="{FF2B5EF4-FFF2-40B4-BE49-F238E27FC236}">
                <a16:creationId xmlns:a16="http://schemas.microsoft.com/office/drawing/2014/main" id="{E62C1567-71D0-4961-8F71-954B6FAD10C6}"/>
              </a:ext>
            </a:extLst>
          </p:cNvPr>
          <p:cNvGraphicFramePr>
            <a:graphicFrameLocks noGrp="1"/>
          </p:cNvGraphicFramePr>
          <p:nvPr/>
        </p:nvGraphicFramePr>
        <p:xfrm>
          <a:off x="110939" y="786040"/>
          <a:ext cx="4945680" cy="4898891"/>
        </p:xfrm>
        <a:graphic>
          <a:graphicData uri="http://schemas.openxmlformats.org/drawingml/2006/table">
            <a:tbl>
              <a:tblPr>
                <a:tableStyleId>{5C22544A-7EE6-4342-B048-85BDC9FD1C3A}</a:tableStyleId>
              </a:tblPr>
              <a:tblGrid>
                <a:gridCol w="824280">
                  <a:extLst>
                    <a:ext uri="{9D8B030D-6E8A-4147-A177-3AD203B41FA5}">
                      <a16:colId xmlns:a16="http://schemas.microsoft.com/office/drawing/2014/main" val="2252222801"/>
                    </a:ext>
                  </a:extLst>
                </a:gridCol>
                <a:gridCol w="824280">
                  <a:extLst>
                    <a:ext uri="{9D8B030D-6E8A-4147-A177-3AD203B41FA5}">
                      <a16:colId xmlns:a16="http://schemas.microsoft.com/office/drawing/2014/main" val="3460564875"/>
                    </a:ext>
                  </a:extLst>
                </a:gridCol>
                <a:gridCol w="824280">
                  <a:extLst>
                    <a:ext uri="{9D8B030D-6E8A-4147-A177-3AD203B41FA5}">
                      <a16:colId xmlns:a16="http://schemas.microsoft.com/office/drawing/2014/main" val="1854955212"/>
                    </a:ext>
                  </a:extLst>
                </a:gridCol>
                <a:gridCol w="824280">
                  <a:extLst>
                    <a:ext uri="{9D8B030D-6E8A-4147-A177-3AD203B41FA5}">
                      <a16:colId xmlns:a16="http://schemas.microsoft.com/office/drawing/2014/main" val="1476288712"/>
                    </a:ext>
                  </a:extLst>
                </a:gridCol>
                <a:gridCol w="824280">
                  <a:extLst>
                    <a:ext uri="{9D8B030D-6E8A-4147-A177-3AD203B41FA5}">
                      <a16:colId xmlns:a16="http://schemas.microsoft.com/office/drawing/2014/main" val="1546586983"/>
                    </a:ext>
                  </a:extLst>
                </a:gridCol>
                <a:gridCol w="824280">
                  <a:extLst>
                    <a:ext uri="{9D8B030D-6E8A-4147-A177-3AD203B41FA5}">
                      <a16:colId xmlns:a16="http://schemas.microsoft.com/office/drawing/2014/main" val="322581632"/>
                    </a:ext>
                  </a:extLst>
                </a:gridCol>
              </a:tblGrid>
              <a:tr h="868224">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Income from</a:t>
                      </a:r>
                    </a:p>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Hire of Facilities</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Income from</a:t>
                      </a:r>
                    </a:p>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Beverage</a:t>
                      </a:r>
                    </a:p>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Sales</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Beverage Purchases</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Labour</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Overheads</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extLst>
                  <a:ext uri="{0D108BD9-81ED-4DB2-BD59-A6C34878D82A}">
                    <a16:rowId xmlns:a16="http://schemas.microsoft.com/office/drawing/2014/main" val="3664111604"/>
                  </a:ext>
                </a:extLst>
              </a:tr>
              <a:tr h="203714">
                <a:tc>
                  <a:txBody>
                    <a:bodyPr/>
                    <a:lstStyle/>
                    <a:p>
                      <a:pPr algn="ctr">
                        <a:lnSpc>
                          <a:spcPct val="115000"/>
                        </a:lnSpc>
                        <a:spcAft>
                          <a:spcPts val="0"/>
                        </a:spcAft>
                      </a:pPr>
                      <a:r>
                        <a:rPr lang="en-GB" sz="1200" dirty="0">
                          <a:solidFill>
                            <a:schemeClr val="bg1">
                              <a:lumMod val="50000"/>
                            </a:schemeClr>
                          </a:solidFill>
                          <a:effectLst/>
                          <a:latin typeface="Times New Roman" panose="02020603050405020304" pitchFamily="18" charset="0"/>
                          <a:cs typeface="Times New Roman" panose="02020603050405020304" pitchFamily="18" charset="0"/>
                        </a:rPr>
                        <a:t> </a:t>
                      </a:r>
                      <a:endParaRPr lang="en-GB" sz="1200" dirty="0">
                        <a:solidFill>
                          <a:schemeClr val="bg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lumMod val="50000"/>
                            </a:schemeClr>
                          </a:solidFill>
                          <a:effectLst/>
                          <a:latin typeface="Times New Roman" panose="02020603050405020304" pitchFamily="18" charset="0"/>
                          <a:cs typeface="Times New Roman" panose="02020603050405020304" pitchFamily="18" charset="0"/>
                        </a:rPr>
                        <a:t>£</a:t>
                      </a:r>
                      <a:endParaRPr lang="en-GB" sz="1200" dirty="0">
                        <a:solidFill>
                          <a:schemeClr val="bg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lumMod val="50000"/>
                            </a:schemeClr>
                          </a:solidFill>
                          <a:effectLst/>
                          <a:latin typeface="Times New Roman" panose="02020603050405020304" pitchFamily="18" charset="0"/>
                          <a:cs typeface="Times New Roman" panose="02020603050405020304" pitchFamily="18" charset="0"/>
                        </a:rPr>
                        <a:t>£</a:t>
                      </a:r>
                      <a:endParaRPr lang="en-GB" sz="1200" dirty="0">
                        <a:solidFill>
                          <a:schemeClr val="bg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lumMod val="50000"/>
                            </a:schemeClr>
                          </a:solidFill>
                          <a:effectLst/>
                          <a:latin typeface="Times New Roman" panose="02020603050405020304" pitchFamily="18" charset="0"/>
                          <a:cs typeface="Times New Roman" panose="02020603050405020304" pitchFamily="18" charset="0"/>
                        </a:rPr>
                        <a:t>£</a:t>
                      </a:r>
                      <a:endParaRPr lang="en-GB" sz="1200" dirty="0">
                        <a:solidFill>
                          <a:schemeClr val="bg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lumMod val="50000"/>
                            </a:schemeClr>
                          </a:solidFill>
                          <a:effectLst/>
                          <a:latin typeface="Times New Roman" panose="02020603050405020304" pitchFamily="18" charset="0"/>
                          <a:cs typeface="Times New Roman" panose="02020603050405020304" pitchFamily="18" charset="0"/>
                        </a:rPr>
                        <a:t>£</a:t>
                      </a:r>
                      <a:endParaRPr lang="en-GB" sz="1200" dirty="0">
                        <a:solidFill>
                          <a:schemeClr val="bg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lumMod val="50000"/>
                            </a:schemeClr>
                          </a:solidFill>
                          <a:effectLst/>
                          <a:latin typeface="Times New Roman" panose="02020603050405020304" pitchFamily="18" charset="0"/>
                          <a:cs typeface="Times New Roman" panose="02020603050405020304" pitchFamily="18" charset="0"/>
                        </a:rPr>
                        <a:t>£</a:t>
                      </a:r>
                      <a:endParaRPr lang="en-GB" sz="1200" dirty="0">
                        <a:solidFill>
                          <a:schemeClr val="bg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extLst>
                  <a:ext uri="{0D108BD9-81ED-4DB2-BD59-A6C34878D82A}">
                    <a16:rowId xmlns:a16="http://schemas.microsoft.com/office/drawing/2014/main" val="1140506938"/>
                  </a:ext>
                </a:extLst>
              </a:tr>
              <a:tr h="425217">
                <a:tc>
                  <a:txBody>
                    <a:bodyPr/>
                    <a:lstStyle/>
                    <a:p>
                      <a:pPr algn="just">
                        <a:lnSpc>
                          <a:spcPct val="115000"/>
                        </a:lnSpc>
                        <a:spcAft>
                          <a:spcPts val="0"/>
                        </a:spcAft>
                      </a:pPr>
                      <a:r>
                        <a:rPr lang="en-GB" sz="1200" dirty="0">
                          <a:solidFill>
                            <a:schemeClr val="bg1">
                              <a:lumMod val="50000"/>
                            </a:schemeClr>
                          </a:solidFill>
                          <a:effectLst/>
                          <a:latin typeface="Times New Roman" panose="02020603050405020304" pitchFamily="18" charset="0"/>
                          <a:cs typeface="Times New Roman" panose="02020603050405020304" pitchFamily="18" charset="0"/>
                        </a:rPr>
                        <a:t>November</a:t>
                      </a:r>
                      <a:endParaRPr lang="en-GB" sz="1200" dirty="0">
                        <a:solidFill>
                          <a:schemeClr val="bg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lumMod val="50000"/>
                            </a:schemeClr>
                          </a:solidFill>
                          <a:effectLst/>
                          <a:latin typeface="Times New Roman" panose="02020603050405020304" pitchFamily="18" charset="0"/>
                          <a:cs typeface="Times New Roman" panose="02020603050405020304" pitchFamily="18" charset="0"/>
                        </a:rPr>
                        <a:t>20,000</a:t>
                      </a:r>
                      <a:endParaRPr lang="en-GB" sz="1200" dirty="0">
                        <a:solidFill>
                          <a:schemeClr val="bg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lumMod val="50000"/>
                            </a:schemeClr>
                          </a:solidFill>
                          <a:effectLst/>
                          <a:latin typeface="Times New Roman" panose="02020603050405020304" pitchFamily="18" charset="0"/>
                          <a:cs typeface="Times New Roman" panose="02020603050405020304" pitchFamily="18" charset="0"/>
                        </a:rPr>
                        <a:t> 6,000</a:t>
                      </a:r>
                      <a:endParaRPr lang="en-GB" sz="1200" dirty="0">
                        <a:solidFill>
                          <a:schemeClr val="bg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lumMod val="50000"/>
                            </a:schemeClr>
                          </a:solidFill>
                          <a:effectLst/>
                          <a:latin typeface="Times New Roman" panose="02020603050405020304" pitchFamily="18" charset="0"/>
                          <a:cs typeface="Times New Roman" panose="02020603050405020304" pitchFamily="18" charset="0"/>
                        </a:rPr>
                        <a:t>3,000</a:t>
                      </a:r>
                      <a:endParaRPr lang="en-GB" sz="1200" dirty="0">
                        <a:solidFill>
                          <a:schemeClr val="bg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lumMod val="50000"/>
                            </a:schemeClr>
                          </a:solidFill>
                          <a:effectLst/>
                          <a:latin typeface="Times New Roman" panose="02020603050405020304" pitchFamily="18" charset="0"/>
                          <a:cs typeface="Times New Roman" panose="02020603050405020304" pitchFamily="18" charset="0"/>
                        </a:rPr>
                        <a:t> 8,000</a:t>
                      </a:r>
                      <a:endParaRPr lang="en-GB" sz="1200" dirty="0">
                        <a:solidFill>
                          <a:schemeClr val="bg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lumMod val="50000"/>
                            </a:schemeClr>
                          </a:solidFill>
                          <a:effectLst/>
                          <a:latin typeface="Times New Roman" panose="02020603050405020304" pitchFamily="18" charset="0"/>
                          <a:cs typeface="Times New Roman" panose="02020603050405020304" pitchFamily="18" charset="0"/>
                        </a:rPr>
                        <a:t>7,000</a:t>
                      </a:r>
                    </a:p>
                    <a:p>
                      <a:pPr algn="ctr">
                        <a:lnSpc>
                          <a:spcPct val="115000"/>
                        </a:lnSpc>
                        <a:spcAft>
                          <a:spcPts val="0"/>
                        </a:spcAft>
                      </a:pPr>
                      <a:r>
                        <a:rPr lang="en-GB" sz="1200" dirty="0">
                          <a:solidFill>
                            <a:schemeClr val="bg1">
                              <a:lumMod val="50000"/>
                            </a:schemeClr>
                          </a:solidFill>
                          <a:effectLst/>
                          <a:latin typeface="Times New Roman" panose="02020603050405020304" pitchFamily="18" charset="0"/>
                          <a:cs typeface="Times New Roman" panose="02020603050405020304" pitchFamily="18" charset="0"/>
                        </a:rPr>
                        <a:t> </a:t>
                      </a:r>
                      <a:endParaRPr lang="en-GB" sz="1200" dirty="0">
                        <a:solidFill>
                          <a:schemeClr val="bg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extLst>
                  <a:ext uri="{0D108BD9-81ED-4DB2-BD59-A6C34878D82A}">
                    <a16:rowId xmlns:a16="http://schemas.microsoft.com/office/drawing/2014/main" val="4183120067"/>
                  </a:ext>
                </a:extLst>
              </a:tr>
              <a:tr h="425217">
                <a:tc>
                  <a:txBody>
                    <a:bodyPr/>
                    <a:lstStyle/>
                    <a:p>
                      <a:pPr algn="just">
                        <a:lnSpc>
                          <a:spcPct val="115000"/>
                        </a:lnSpc>
                        <a:spcAft>
                          <a:spcPts val="0"/>
                        </a:spcAft>
                      </a:pPr>
                      <a:r>
                        <a:rPr lang="en-GB" sz="1200" dirty="0">
                          <a:solidFill>
                            <a:schemeClr val="bg1">
                              <a:lumMod val="50000"/>
                            </a:schemeClr>
                          </a:solidFill>
                          <a:effectLst/>
                          <a:latin typeface="Times New Roman" panose="02020603050405020304" pitchFamily="18" charset="0"/>
                          <a:cs typeface="Times New Roman" panose="02020603050405020304" pitchFamily="18" charset="0"/>
                        </a:rPr>
                        <a:t>December</a:t>
                      </a:r>
                      <a:endParaRPr lang="en-GB" sz="1200" dirty="0">
                        <a:solidFill>
                          <a:schemeClr val="bg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lumMod val="50000"/>
                            </a:schemeClr>
                          </a:solidFill>
                          <a:effectLst/>
                          <a:latin typeface="Times New Roman" panose="02020603050405020304" pitchFamily="18" charset="0"/>
                          <a:cs typeface="Times New Roman" panose="02020603050405020304" pitchFamily="18" charset="0"/>
                        </a:rPr>
                        <a:t>22,000</a:t>
                      </a:r>
                      <a:endParaRPr lang="en-GB" sz="1200" dirty="0">
                        <a:solidFill>
                          <a:schemeClr val="bg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lumMod val="50000"/>
                            </a:schemeClr>
                          </a:solidFill>
                          <a:effectLst/>
                          <a:latin typeface="Times New Roman" panose="02020603050405020304" pitchFamily="18" charset="0"/>
                          <a:cs typeface="Times New Roman" panose="02020603050405020304" pitchFamily="18" charset="0"/>
                        </a:rPr>
                        <a:t> 6,200</a:t>
                      </a:r>
                      <a:endParaRPr lang="en-GB" sz="1200" dirty="0">
                        <a:solidFill>
                          <a:schemeClr val="bg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lumMod val="50000"/>
                            </a:schemeClr>
                          </a:solidFill>
                          <a:effectLst/>
                          <a:latin typeface="Times New Roman" panose="02020603050405020304" pitchFamily="18" charset="0"/>
                          <a:cs typeface="Times New Roman" panose="02020603050405020304" pitchFamily="18" charset="0"/>
                        </a:rPr>
                        <a:t>3,100</a:t>
                      </a:r>
                      <a:endParaRPr lang="en-GB" sz="1200" dirty="0">
                        <a:solidFill>
                          <a:schemeClr val="bg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lumMod val="50000"/>
                            </a:schemeClr>
                          </a:solidFill>
                          <a:effectLst/>
                          <a:latin typeface="Times New Roman" panose="02020603050405020304" pitchFamily="18" charset="0"/>
                          <a:cs typeface="Times New Roman" panose="02020603050405020304" pitchFamily="18" charset="0"/>
                        </a:rPr>
                        <a:t> 8,400</a:t>
                      </a:r>
                      <a:endParaRPr lang="en-GB" sz="1200" dirty="0">
                        <a:solidFill>
                          <a:schemeClr val="bg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lumMod val="50000"/>
                            </a:schemeClr>
                          </a:solidFill>
                          <a:effectLst/>
                          <a:latin typeface="Times New Roman" panose="02020603050405020304" pitchFamily="18" charset="0"/>
                          <a:cs typeface="Times New Roman" panose="02020603050405020304" pitchFamily="18" charset="0"/>
                        </a:rPr>
                        <a:t>7,000</a:t>
                      </a:r>
                    </a:p>
                    <a:p>
                      <a:pPr algn="ctr">
                        <a:lnSpc>
                          <a:spcPct val="115000"/>
                        </a:lnSpc>
                        <a:spcAft>
                          <a:spcPts val="0"/>
                        </a:spcAft>
                      </a:pPr>
                      <a:r>
                        <a:rPr lang="en-GB" sz="1200" dirty="0">
                          <a:solidFill>
                            <a:schemeClr val="bg1">
                              <a:lumMod val="50000"/>
                            </a:schemeClr>
                          </a:solidFill>
                          <a:effectLst/>
                          <a:latin typeface="Times New Roman" panose="02020603050405020304" pitchFamily="18" charset="0"/>
                          <a:cs typeface="Times New Roman" panose="02020603050405020304" pitchFamily="18" charset="0"/>
                        </a:rPr>
                        <a:t> </a:t>
                      </a:r>
                      <a:endParaRPr lang="en-GB" sz="1200" dirty="0">
                        <a:solidFill>
                          <a:schemeClr val="bg1">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extLst>
                  <a:ext uri="{0D108BD9-81ED-4DB2-BD59-A6C34878D82A}">
                    <a16:rowId xmlns:a16="http://schemas.microsoft.com/office/drawing/2014/main" val="1388418507"/>
                  </a:ext>
                </a:extLst>
              </a:tr>
              <a:tr h="425217">
                <a:tc>
                  <a:txBody>
                    <a:bodyPr/>
                    <a:lstStyle/>
                    <a:p>
                      <a:pPr algn="just">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January</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24,000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7,200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3,600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8,400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7,200</a:t>
                      </a:r>
                    </a:p>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extLst>
                  <a:ext uri="{0D108BD9-81ED-4DB2-BD59-A6C34878D82A}">
                    <a16:rowId xmlns:a16="http://schemas.microsoft.com/office/drawing/2014/main" val="3852215474"/>
                  </a:ext>
                </a:extLst>
              </a:tr>
              <a:tr h="425217">
                <a:tc>
                  <a:txBody>
                    <a:bodyPr/>
                    <a:lstStyle/>
                    <a:p>
                      <a:pPr algn="just">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February</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28,000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8,400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4,200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9,200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7,200</a:t>
                      </a:r>
                    </a:p>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extLst>
                  <a:ext uri="{0D108BD9-81ED-4DB2-BD59-A6C34878D82A}">
                    <a16:rowId xmlns:a16="http://schemas.microsoft.com/office/drawing/2014/main" val="3619206596"/>
                  </a:ext>
                </a:extLst>
              </a:tr>
              <a:tr h="425217">
                <a:tc>
                  <a:txBody>
                    <a:bodyPr/>
                    <a:lstStyle/>
                    <a:p>
                      <a:pPr algn="just">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March</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32,000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9,600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4,800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10,000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7,400</a:t>
                      </a:r>
                    </a:p>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extLst>
                  <a:ext uri="{0D108BD9-81ED-4DB2-BD59-A6C34878D82A}">
                    <a16:rowId xmlns:a16="http://schemas.microsoft.com/office/drawing/2014/main" val="792477427"/>
                  </a:ext>
                </a:extLst>
              </a:tr>
              <a:tr h="425217">
                <a:tc>
                  <a:txBody>
                    <a:bodyPr/>
                    <a:lstStyle/>
                    <a:p>
                      <a:pPr algn="just">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April</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36,000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10,800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5,400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10,000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7,400</a:t>
                      </a:r>
                    </a:p>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extLst>
                  <a:ext uri="{0D108BD9-81ED-4DB2-BD59-A6C34878D82A}">
                    <a16:rowId xmlns:a16="http://schemas.microsoft.com/office/drawing/2014/main" val="2990799796"/>
                  </a:ext>
                </a:extLst>
              </a:tr>
              <a:tr h="425217">
                <a:tc>
                  <a:txBody>
                    <a:bodyPr/>
                    <a:lstStyle/>
                    <a:p>
                      <a:pPr algn="just">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May</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32,000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9,600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4,800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9,600</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7,400</a:t>
                      </a:r>
                    </a:p>
                    <a:p>
                      <a:pPr algn="ctr">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 </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extLst>
                  <a:ext uri="{0D108BD9-81ED-4DB2-BD59-A6C34878D82A}">
                    <a16:rowId xmlns:a16="http://schemas.microsoft.com/office/drawing/2014/main" val="768739383"/>
                  </a:ext>
                </a:extLst>
              </a:tr>
              <a:tr h="425217">
                <a:tc>
                  <a:txBody>
                    <a:bodyPr/>
                    <a:lstStyle/>
                    <a:p>
                      <a:pPr algn="just">
                        <a:lnSpc>
                          <a:spcPct val="115000"/>
                        </a:lnSpc>
                        <a:spcAft>
                          <a:spcPts val="0"/>
                        </a:spcAft>
                      </a:pPr>
                      <a:r>
                        <a:rPr lang="en-GB" sz="1200" dirty="0">
                          <a:solidFill>
                            <a:schemeClr val="bg1"/>
                          </a:solidFill>
                          <a:effectLst/>
                          <a:latin typeface="Times New Roman" panose="02020603050405020304" pitchFamily="18" charset="0"/>
                          <a:cs typeface="Times New Roman" panose="02020603050405020304" pitchFamily="18" charset="0"/>
                        </a:rPr>
                        <a:t>June</a:t>
                      </a:r>
                      <a:endPar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u="sng" dirty="0">
                          <a:solidFill>
                            <a:schemeClr val="bg1"/>
                          </a:solidFill>
                          <a:effectLst/>
                          <a:latin typeface="Times New Roman" panose="02020603050405020304" pitchFamily="18" charset="0"/>
                          <a:cs typeface="Times New Roman" panose="02020603050405020304" pitchFamily="18" charset="0"/>
                        </a:rPr>
                        <a:t>26,000</a:t>
                      </a:r>
                      <a:endParaRPr lang="en-GB" sz="1200" u="sng"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u="sng" dirty="0">
                          <a:solidFill>
                            <a:schemeClr val="bg1"/>
                          </a:solidFill>
                          <a:effectLst/>
                          <a:latin typeface="Times New Roman" panose="02020603050405020304" pitchFamily="18" charset="0"/>
                          <a:cs typeface="Times New Roman" panose="02020603050405020304" pitchFamily="18" charset="0"/>
                        </a:rPr>
                        <a:t> 7,800</a:t>
                      </a:r>
                      <a:endParaRPr lang="en-GB" sz="1200" u="sng"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u="sng" dirty="0">
                          <a:solidFill>
                            <a:schemeClr val="bg1"/>
                          </a:solidFill>
                          <a:effectLst/>
                          <a:latin typeface="Times New Roman" panose="02020603050405020304" pitchFamily="18" charset="0"/>
                          <a:cs typeface="Times New Roman" panose="02020603050405020304" pitchFamily="18" charset="0"/>
                        </a:rPr>
                        <a:t>3,900</a:t>
                      </a:r>
                      <a:endParaRPr lang="en-GB" sz="1200" u="sng"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u="sng" dirty="0">
                          <a:solidFill>
                            <a:schemeClr val="bg1"/>
                          </a:solidFill>
                          <a:effectLst/>
                          <a:latin typeface="Times New Roman" panose="02020603050405020304" pitchFamily="18" charset="0"/>
                          <a:cs typeface="Times New Roman" panose="02020603050405020304" pitchFamily="18" charset="0"/>
                        </a:rPr>
                        <a:t> 8,800</a:t>
                      </a:r>
                      <a:endParaRPr lang="en-GB" sz="1200" u="sng"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tc>
                  <a:txBody>
                    <a:bodyPr/>
                    <a:lstStyle/>
                    <a:p>
                      <a:pPr algn="ctr">
                        <a:lnSpc>
                          <a:spcPct val="115000"/>
                        </a:lnSpc>
                        <a:spcAft>
                          <a:spcPts val="0"/>
                        </a:spcAft>
                      </a:pPr>
                      <a:r>
                        <a:rPr lang="en-GB" sz="1200" u="sng" dirty="0">
                          <a:solidFill>
                            <a:schemeClr val="bg1"/>
                          </a:solidFill>
                          <a:effectLst/>
                          <a:latin typeface="Times New Roman" panose="02020603050405020304" pitchFamily="18" charset="0"/>
                          <a:cs typeface="Times New Roman" panose="02020603050405020304" pitchFamily="18" charset="0"/>
                        </a:rPr>
                        <a:t>7,200</a:t>
                      </a:r>
                    </a:p>
                    <a:p>
                      <a:pPr algn="ctr">
                        <a:lnSpc>
                          <a:spcPct val="115000"/>
                        </a:lnSpc>
                        <a:spcAft>
                          <a:spcPts val="0"/>
                        </a:spcAft>
                      </a:pPr>
                      <a:r>
                        <a:rPr lang="en-GB" sz="1200" u="sng" dirty="0">
                          <a:solidFill>
                            <a:schemeClr val="bg1"/>
                          </a:solidFill>
                          <a:effectLst/>
                          <a:latin typeface="Times New Roman" panose="02020603050405020304" pitchFamily="18" charset="0"/>
                          <a:cs typeface="Times New Roman" panose="02020603050405020304" pitchFamily="18" charset="0"/>
                        </a:rPr>
                        <a:t> </a:t>
                      </a:r>
                      <a:endParaRPr lang="en-GB" sz="1200" u="sng"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9041" marR="59041" marT="0" marB="0">
                    <a:solidFill>
                      <a:schemeClr val="accent1">
                        <a:lumMod val="50000"/>
                      </a:schemeClr>
                    </a:solidFill>
                  </a:tcPr>
                </a:tc>
                <a:extLst>
                  <a:ext uri="{0D108BD9-81ED-4DB2-BD59-A6C34878D82A}">
                    <a16:rowId xmlns:a16="http://schemas.microsoft.com/office/drawing/2014/main" val="2614327423"/>
                  </a:ext>
                </a:extLst>
              </a:tr>
              <a:tr h="425217">
                <a:tc>
                  <a:txBody>
                    <a:bodyPr/>
                    <a:lstStyle/>
                    <a:p>
                      <a:pPr algn="just">
                        <a:lnSpc>
                          <a:spcPct val="115000"/>
                        </a:lnSpc>
                        <a:spcAft>
                          <a:spcPts val="0"/>
                        </a:spcAft>
                      </a:pPr>
                      <a:r>
                        <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Totals</a:t>
                      </a: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178,000</a:t>
                      </a: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53,400</a:t>
                      </a: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26,700</a:t>
                      </a: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56,000</a:t>
                      </a:r>
                    </a:p>
                  </a:txBody>
                  <a:tcPr marL="59041" marR="59041" marT="0" marB="0">
                    <a:solidFill>
                      <a:schemeClr val="accent1">
                        <a:lumMod val="50000"/>
                      </a:schemeClr>
                    </a:solidFill>
                  </a:tcPr>
                </a:tc>
                <a:tc>
                  <a:txBody>
                    <a:bodyPr/>
                    <a:lstStyle/>
                    <a:p>
                      <a:pPr algn="ctr">
                        <a:lnSpc>
                          <a:spcPct val="115000"/>
                        </a:lnSpc>
                        <a:spcAft>
                          <a:spcPts val="0"/>
                        </a:spcAft>
                      </a:pPr>
                      <a:r>
                        <a:rPr lang="en-GB"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43,800</a:t>
                      </a:r>
                    </a:p>
                  </a:txBody>
                  <a:tcPr marL="59041" marR="59041" marT="0" marB="0">
                    <a:solidFill>
                      <a:schemeClr val="accent1">
                        <a:lumMod val="50000"/>
                      </a:schemeClr>
                    </a:solidFill>
                  </a:tcPr>
                </a:tc>
                <a:extLst>
                  <a:ext uri="{0D108BD9-81ED-4DB2-BD59-A6C34878D82A}">
                    <a16:rowId xmlns:a16="http://schemas.microsoft.com/office/drawing/2014/main" val="706111499"/>
                  </a:ext>
                </a:extLst>
              </a:tr>
            </a:tbl>
          </a:graphicData>
        </a:graphic>
      </p:graphicFrame>
      <p:graphicFrame>
        <p:nvGraphicFramePr>
          <p:cNvPr id="7" name="Content Placeholder 4">
            <a:extLst>
              <a:ext uri="{FF2B5EF4-FFF2-40B4-BE49-F238E27FC236}">
                <a16:creationId xmlns:a16="http://schemas.microsoft.com/office/drawing/2014/main" id="{0DE21E94-E7A9-41DB-B239-BA004B4BD241}"/>
              </a:ext>
            </a:extLst>
          </p:cNvPr>
          <p:cNvGraphicFramePr>
            <a:graphicFrameLocks/>
          </p:cNvGraphicFramePr>
          <p:nvPr/>
        </p:nvGraphicFramePr>
        <p:xfrm>
          <a:off x="5152528" y="786040"/>
          <a:ext cx="3880533" cy="4906024"/>
        </p:xfrm>
        <a:graphic>
          <a:graphicData uri="http://schemas.openxmlformats.org/drawingml/2006/table">
            <a:tbl>
              <a:tblPr firstRow="1" firstCol="1" bandRow="1">
                <a:tableStyleId>{5C22544A-7EE6-4342-B048-85BDC9FD1C3A}</a:tableStyleId>
              </a:tblPr>
              <a:tblGrid>
                <a:gridCol w="2443300">
                  <a:extLst>
                    <a:ext uri="{9D8B030D-6E8A-4147-A177-3AD203B41FA5}">
                      <a16:colId xmlns:a16="http://schemas.microsoft.com/office/drawing/2014/main" val="20000"/>
                    </a:ext>
                  </a:extLst>
                </a:gridCol>
                <a:gridCol w="708587">
                  <a:extLst>
                    <a:ext uri="{9D8B030D-6E8A-4147-A177-3AD203B41FA5}">
                      <a16:colId xmlns:a16="http://schemas.microsoft.com/office/drawing/2014/main" val="20001"/>
                    </a:ext>
                  </a:extLst>
                </a:gridCol>
                <a:gridCol w="728646">
                  <a:extLst>
                    <a:ext uri="{9D8B030D-6E8A-4147-A177-3AD203B41FA5}">
                      <a16:colId xmlns:a16="http://schemas.microsoft.com/office/drawing/2014/main" val="2513999424"/>
                    </a:ext>
                  </a:extLst>
                </a:gridCol>
              </a:tblGrid>
              <a:tr h="481037">
                <a:tc>
                  <a:txBody>
                    <a:bodyPr/>
                    <a:lstStyle/>
                    <a:p>
                      <a:r>
                        <a:rPr lang="en-GB" sz="1400" dirty="0">
                          <a:effectLst/>
                          <a:latin typeface="Times New Roman" panose="02020603050405020304" pitchFamily="18" charset="0"/>
                          <a:cs typeface="Times New Roman" panose="02020603050405020304" pitchFamily="18" charset="0"/>
                        </a:rPr>
                        <a:t>Profit</a:t>
                      </a:r>
                      <a:r>
                        <a:rPr lang="en-GB" sz="1400" baseline="0" dirty="0">
                          <a:effectLst/>
                          <a:latin typeface="Times New Roman" panose="02020603050405020304" pitchFamily="18" charset="0"/>
                          <a:cs typeface="Times New Roman" panose="02020603050405020304" pitchFamily="18" charset="0"/>
                        </a:rPr>
                        <a:t> and </a:t>
                      </a:r>
                      <a:r>
                        <a:rPr lang="en-GB" sz="1400" dirty="0">
                          <a:effectLst/>
                          <a:latin typeface="Times New Roman" panose="02020603050405020304" pitchFamily="18" charset="0"/>
                          <a:cs typeface="Times New Roman" panose="02020603050405020304" pitchFamily="18" charset="0"/>
                        </a:rPr>
                        <a:t>loss budget</a:t>
                      </a:r>
                    </a:p>
                  </a:txBody>
                  <a:tcPr marL="68580" marR="68580" marT="34290" marB="34290"/>
                </a:tc>
                <a:tc>
                  <a:txBody>
                    <a:bodyPr/>
                    <a:lstStyle/>
                    <a:p>
                      <a:pPr algn="ctr"/>
                      <a:r>
                        <a:rPr lang="en-GB" sz="1400" dirty="0">
                          <a:effectLst/>
                          <a:latin typeface="Times New Roman" panose="02020603050405020304" pitchFamily="18" charset="0"/>
                          <a:cs typeface="Times New Roman" panose="02020603050405020304" pitchFamily="18" charset="0"/>
                        </a:rPr>
                        <a:t>(£)</a:t>
                      </a:r>
                    </a:p>
                  </a:txBody>
                  <a:tcPr marL="68580" marR="68580" marT="34290" marB="34290"/>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effectLst/>
                          <a:latin typeface="Times New Roman" panose="02020603050405020304" pitchFamily="18" charset="0"/>
                          <a:cs typeface="Times New Roman" panose="02020603050405020304" pitchFamily="18" charset="0"/>
                        </a:rPr>
                        <a:t>(£)</a:t>
                      </a:r>
                    </a:p>
                    <a:p>
                      <a:pPr algn="ctr"/>
                      <a:endParaRPr lang="en-GB" sz="1400" dirty="0">
                        <a:effectLst/>
                        <a:latin typeface="Times New Roman" panose="02020603050405020304" pitchFamily="18" charset="0"/>
                        <a:cs typeface="Times New Roman" panose="02020603050405020304" pitchFamily="18" charset="0"/>
                      </a:endParaRPr>
                    </a:p>
                  </a:txBody>
                  <a:tcPr marL="68580" marR="68580" marT="34290" marB="34290"/>
                </a:tc>
                <a:extLst>
                  <a:ext uri="{0D108BD9-81ED-4DB2-BD59-A6C34878D82A}">
                    <a16:rowId xmlns:a16="http://schemas.microsoft.com/office/drawing/2014/main" val="10000"/>
                  </a:ext>
                </a:extLst>
              </a:tr>
              <a:tr h="273821">
                <a:tc>
                  <a:txBody>
                    <a:bodyPr/>
                    <a:lstStyle/>
                    <a:p>
                      <a:pPr>
                        <a:spcAft>
                          <a:spcPts val="0"/>
                        </a:spcAft>
                      </a:pPr>
                      <a:r>
                        <a:rPr lang="en-GB" sz="1400" dirty="0">
                          <a:effectLst/>
                          <a:latin typeface="Times New Roman" panose="02020603050405020304" pitchFamily="18" charset="0"/>
                          <a:cs typeface="Times New Roman" panose="02020603050405020304" pitchFamily="18" charset="0"/>
                        </a:rPr>
                        <a:t>Sales </a:t>
                      </a:r>
                      <a:endParaRPr lang="en-GB" sz="1400" dirty="0">
                        <a:effectLst/>
                        <a:latin typeface="Times New Roman" panose="02020603050405020304" pitchFamily="18" charset="0"/>
                        <a:ea typeface="Times New Roman"/>
                        <a:cs typeface="Times New Roman" panose="02020603050405020304" pitchFamily="18" charset="0"/>
                      </a:endParaRPr>
                    </a:p>
                  </a:txBody>
                  <a:tcPr marL="68580" marR="68580" marT="34290" marB="34290"/>
                </a:tc>
                <a:tc>
                  <a:txBody>
                    <a:bodyPr/>
                    <a:lstStyle/>
                    <a:p>
                      <a:pPr algn="r"/>
                      <a:endParaRPr lang="en-GB" sz="1400" dirty="0">
                        <a:solidFill>
                          <a:schemeClr val="tx1"/>
                        </a:solidFill>
                        <a:effectLst/>
                        <a:latin typeface="Times New Roman" panose="02020603050405020304" pitchFamily="18" charset="0"/>
                        <a:cs typeface="Times New Roman" panose="02020603050405020304" pitchFamily="18" charset="0"/>
                      </a:endParaRPr>
                    </a:p>
                  </a:txBody>
                  <a:tcPr marL="68580" marR="68580" marT="34290" marB="34290"/>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sz="14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53,400</a:t>
                      </a:r>
                    </a:p>
                    <a:p>
                      <a:pPr algn="r"/>
                      <a:endParaRPr lang="en-GB" sz="1400" dirty="0">
                        <a:solidFill>
                          <a:schemeClr val="tx1"/>
                        </a:solidFill>
                        <a:effectLst/>
                        <a:latin typeface="Times New Roman" panose="02020603050405020304" pitchFamily="18" charset="0"/>
                        <a:cs typeface="Times New Roman" panose="02020603050405020304" pitchFamily="18" charset="0"/>
                      </a:endParaRPr>
                    </a:p>
                  </a:txBody>
                  <a:tcPr marL="68580" marR="68580" marT="34290" marB="34290"/>
                </a:tc>
                <a:extLst>
                  <a:ext uri="{0D108BD9-81ED-4DB2-BD59-A6C34878D82A}">
                    <a16:rowId xmlns:a16="http://schemas.microsoft.com/office/drawing/2014/main" val="10001"/>
                  </a:ext>
                </a:extLst>
              </a:tr>
              <a:tr h="273821">
                <a:tc rowSpan="5">
                  <a:txBody>
                    <a:bodyPr/>
                    <a:lstStyle/>
                    <a:p>
                      <a:pPr>
                        <a:spcAft>
                          <a:spcPts val="0"/>
                        </a:spcAft>
                      </a:pPr>
                      <a:r>
                        <a:rPr lang="en-GB" sz="1400" dirty="0">
                          <a:effectLst/>
                          <a:latin typeface="Times New Roman" panose="02020603050405020304" pitchFamily="18" charset="0"/>
                          <a:cs typeface="Times New Roman" panose="02020603050405020304" pitchFamily="18" charset="0"/>
                        </a:rPr>
                        <a:t>Less cost of sales:</a:t>
                      </a:r>
                    </a:p>
                    <a:p>
                      <a:pPr>
                        <a:spcAft>
                          <a:spcPts val="0"/>
                        </a:spcAft>
                      </a:pPr>
                      <a:r>
                        <a:rPr lang="en-GB" sz="1400" dirty="0">
                          <a:effectLst/>
                          <a:latin typeface="Times New Roman" panose="02020603050405020304" pitchFamily="18" charset="0"/>
                          <a:cs typeface="Times New Roman" panose="02020603050405020304" pitchFamily="18" charset="0"/>
                        </a:rPr>
                        <a:t>opening inventory (stock)</a:t>
                      </a:r>
                    </a:p>
                    <a:p>
                      <a:pPr>
                        <a:spcAft>
                          <a:spcPts val="0"/>
                        </a:spcAft>
                      </a:pPr>
                      <a:endParaRPr lang="en-GB" sz="1400" dirty="0">
                        <a:effectLst/>
                        <a:latin typeface="Times New Roman" panose="02020603050405020304" pitchFamily="18" charset="0"/>
                        <a:cs typeface="Times New Roman" panose="02020603050405020304" pitchFamily="18" charset="0"/>
                      </a:endParaRPr>
                    </a:p>
                    <a:p>
                      <a:pPr>
                        <a:spcAft>
                          <a:spcPts val="0"/>
                        </a:spcAft>
                      </a:pPr>
                      <a:r>
                        <a:rPr lang="en-GB" sz="1400" dirty="0">
                          <a:effectLst/>
                          <a:latin typeface="Times New Roman" panose="02020603050405020304" pitchFamily="18" charset="0"/>
                          <a:cs typeface="Times New Roman" panose="02020603050405020304" pitchFamily="18" charset="0"/>
                        </a:rPr>
                        <a:t>plus purchases</a:t>
                      </a:r>
                    </a:p>
                    <a:p>
                      <a:pPr>
                        <a:spcAft>
                          <a:spcPts val="0"/>
                        </a:spcAft>
                      </a:pPr>
                      <a:endParaRPr lang="en-GB" sz="1400" dirty="0">
                        <a:effectLst/>
                        <a:latin typeface="Times New Roman" panose="02020603050405020304" pitchFamily="18" charset="0"/>
                        <a:cs typeface="Times New Roman" panose="02020603050405020304" pitchFamily="18" charset="0"/>
                      </a:endParaRPr>
                    </a:p>
                    <a:p>
                      <a:pPr>
                        <a:spcAft>
                          <a:spcPts val="0"/>
                        </a:spcAft>
                      </a:pPr>
                      <a:r>
                        <a:rPr lang="en-GB" sz="1400" dirty="0">
                          <a:effectLst/>
                          <a:latin typeface="Times New Roman" panose="02020603050405020304" pitchFamily="18" charset="0"/>
                          <a:cs typeface="Times New Roman" panose="02020603050405020304" pitchFamily="18" charset="0"/>
                        </a:rPr>
                        <a:t>less closing inventory (stock)</a:t>
                      </a:r>
                    </a:p>
                    <a:p>
                      <a:pPr>
                        <a:spcAft>
                          <a:spcPts val="0"/>
                        </a:spcAft>
                      </a:pPr>
                      <a:r>
                        <a:rPr lang="en-GB" sz="1400" dirty="0">
                          <a:effectLst/>
                          <a:latin typeface="Times New Roman" panose="02020603050405020304" pitchFamily="18" charset="0"/>
                          <a:cs typeface="Times New Roman" panose="02020603050405020304" pitchFamily="18" charset="0"/>
                        </a:rPr>
                        <a:t>Cost of sales</a:t>
                      </a:r>
                    </a:p>
                  </a:txBody>
                  <a:tcPr marL="68580" marR="68580" marT="34290" marB="34290"/>
                </a:tc>
                <a:tc>
                  <a:txBody>
                    <a:bodyPr/>
                    <a:lstStyle/>
                    <a:p>
                      <a:pPr algn="r"/>
                      <a:endParaRPr lang="en-GB" sz="1400" dirty="0">
                        <a:solidFill>
                          <a:schemeClr val="tx1"/>
                        </a:solidFill>
                        <a:effectLst/>
                        <a:latin typeface="Times New Roman" panose="02020603050405020304" pitchFamily="18" charset="0"/>
                        <a:cs typeface="Times New Roman" panose="02020603050405020304" pitchFamily="18" charset="0"/>
                      </a:endParaRPr>
                    </a:p>
                  </a:txBody>
                  <a:tcPr marL="68580" marR="68580" marT="34290" marB="34290"/>
                </a:tc>
                <a:tc rowSpan="5">
                  <a:txBody>
                    <a:bodyPr/>
                    <a:lstStyle/>
                    <a:p>
                      <a:pPr algn="r"/>
                      <a:endParaRPr lang="en-GB" sz="1400" u="sng" dirty="0">
                        <a:solidFill>
                          <a:schemeClr val="tx1"/>
                        </a:solidFill>
                        <a:effectLst/>
                        <a:latin typeface="Times New Roman" panose="02020603050405020304" pitchFamily="18" charset="0"/>
                        <a:cs typeface="Times New Roman" panose="02020603050405020304" pitchFamily="18" charset="0"/>
                      </a:endParaRPr>
                    </a:p>
                    <a:p>
                      <a:pPr algn="r"/>
                      <a:endParaRPr lang="en-GB" sz="1400" u="sng" dirty="0">
                        <a:solidFill>
                          <a:schemeClr val="tx1"/>
                        </a:solidFill>
                        <a:effectLst/>
                        <a:latin typeface="Times New Roman" panose="02020603050405020304" pitchFamily="18" charset="0"/>
                        <a:cs typeface="Times New Roman" panose="02020603050405020304" pitchFamily="18" charset="0"/>
                      </a:endParaRPr>
                    </a:p>
                    <a:p>
                      <a:pPr algn="r"/>
                      <a:endParaRPr lang="en-GB" sz="1400" u="sng" dirty="0">
                        <a:solidFill>
                          <a:schemeClr val="tx1"/>
                        </a:solidFill>
                        <a:effectLst/>
                        <a:latin typeface="Times New Roman" panose="02020603050405020304" pitchFamily="18" charset="0"/>
                        <a:cs typeface="Times New Roman" panose="02020603050405020304" pitchFamily="18" charset="0"/>
                      </a:endParaRPr>
                    </a:p>
                    <a:p>
                      <a:pPr algn="r"/>
                      <a:endParaRPr lang="en-GB" sz="1400" u="sng" dirty="0">
                        <a:solidFill>
                          <a:schemeClr val="tx1"/>
                        </a:solidFill>
                        <a:effectLst/>
                        <a:latin typeface="Times New Roman" panose="02020603050405020304" pitchFamily="18" charset="0"/>
                        <a:cs typeface="Times New Roman" panose="02020603050405020304" pitchFamily="18" charset="0"/>
                      </a:endParaRPr>
                    </a:p>
                    <a:p>
                      <a:pPr algn="r"/>
                      <a:endParaRPr lang="en-GB" sz="1400" u="sng" dirty="0">
                        <a:solidFill>
                          <a:schemeClr val="tx1"/>
                        </a:solidFill>
                        <a:effectLst/>
                        <a:latin typeface="Times New Roman" panose="02020603050405020304" pitchFamily="18" charset="0"/>
                        <a:cs typeface="Times New Roman" panose="02020603050405020304" pitchFamily="18" charset="0"/>
                      </a:endParaRPr>
                    </a:p>
                    <a:p>
                      <a:pPr algn="r"/>
                      <a:endParaRPr lang="en-GB" sz="1400" u="sng" dirty="0">
                        <a:solidFill>
                          <a:schemeClr val="tx1"/>
                        </a:solidFill>
                        <a:effectLst/>
                        <a:latin typeface="Times New Roman" panose="02020603050405020304" pitchFamily="18" charset="0"/>
                        <a:cs typeface="Times New Roman" panose="02020603050405020304" pitchFamily="18" charset="0"/>
                      </a:endParaRPr>
                    </a:p>
                    <a:p>
                      <a:pPr algn="r"/>
                      <a:r>
                        <a:rPr lang="en-GB" sz="1400" u="sng" dirty="0">
                          <a:solidFill>
                            <a:schemeClr val="tx1"/>
                          </a:solidFill>
                          <a:effectLst/>
                          <a:latin typeface="Times New Roman" panose="02020603050405020304" pitchFamily="18" charset="0"/>
                          <a:cs typeface="Times New Roman" panose="02020603050405020304" pitchFamily="18" charset="0"/>
                        </a:rPr>
                        <a:t>26,200</a:t>
                      </a:r>
                    </a:p>
                  </a:txBody>
                  <a:tcPr marL="68580" marR="68580" marT="34290" marB="34290"/>
                </a:tc>
                <a:extLst>
                  <a:ext uri="{0D108BD9-81ED-4DB2-BD59-A6C34878D82A}">
                    <a16:rowId xmlns:a16="http://schemas.microsoft.com/office/drawing/2014/main" val="10002"/>
                  </a:ext>
                </a:extLst>
              </a:tr>
              <a:tr h="273821">
                <a:tc vMerge="1">
                  <a:txBody>
                    <a:bodyPr/>
                    <a:lstStyle/>
                    <a:p>
                      <a:endParaRPr lang="en-GB"/>
                    </a:p>
                  </a:txBody>
                  <a:tcPr/>
                </a:tc>
                <a:tc>
                  <a:txBody>
                    <a:bodyPr/>
                    <a:lstStyle/>
                    <a:p>
                      <a:pPr algn="r"/>
                      <a:r>
                        <a:rPr lang="en-GB" sz="1400" u="none" dirty="0">
                          <a:solidFill>
                            <a:schemeClr val="tx1"/>
                          </a:solidFill>
                          <a:effectLst/>
                          <a:latin typeface="Times New Roman" panose="02020603050405020304" pitchFamily="18" charset="0"/>
                          <a:cs typeface="Times New Roman" panose="02020603050405020304" pitchFamily="18" charset="0"/>
                        </a:rPr>
                        <a:t>1,000</a:t>
                      </a:r>
                    </a:p>
                  </a:txBody>
                  <a:tcPr marL="68580" marR="68580" marT="34290" marB="34290"/>
                </a:tc>
                <a:tc vMerge="1">
                  <a:txBody>
                    <a:bodyPr/>
                    <a:lstStyle/>
                    <a:p>
                      <a:endParaRPr lang="en-GB"/>
                    </a:p>
                  </a:txBody>
                  <a:tcPr/>
                </a:tc>
                <a:extLst>
                  <a:ext uri="{0D108BD9-81ED-4DB2-BD59-A6C34878D82A}">
                    <a16:rowId xmlns:a16="http://schemas.microsoft.com/office/drawing/2014/main" val="523785732"/>
                  </a:ext>
                </a:extLst>
              </a:tr>
              <a:tr h="273821">
                <a:tc vMerge="1">
                  <a:txBody>
                    <a:bodyPr/>
                    <a:lstStyle/>
                    <a:p>
                      <a:endParaRPr lang="en-GB"/>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sz="1400" u="sng"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26,700</a:t>
                      </a:r>
                    </a:p>
                    <a:p>
                      <a:pPr algn="r"/>
                      <a:r>
                        <a:rPr lang="en-GB" sz="1400" u="none" dirty="0">
                          <a:solidFill>
                            <a:schemeClr val="tx1"/>
                          </a:solidFill>
                          <a:effectLst/>
                          <a:latin typeface="Times New Roman" panose="02020603050405020304" pitchFamily="18" charset="0"/>
                          <a:cs typeface="Times New Roman" panose="02020603050405020304" pitchFamily="18" charset="0"/>
                        </a:rPr>
                        <a:t>27,700</a:t>
                      </a:r>
                    </a:p>
                  </a:txBody>
                  <a:tcPr marL="68580" marR="68580" marT="34290" marB="34290"/>
                </a:tc>
                <a:tc vMerge="1">
                  <a:txBody>
                    <a:bodyPr/>
                    <a:lstStyle/>
                    <a:p>
                      <a:endParaRPr lang="en-GB"/>
                    </a:p>
                  </a:txBody>
                  <a:tcPr/>
                </a:tc>
                <a:extLst>
                  <a:ext uri="{0D108BD9-81ED-4DB2-BD59-A6C34878D82A}">
                    <a16:rowId xmlns:a16="http://schemas.microsoft.com/office/drawing/2014/main" val="3817103083"/>
                  </a:ext>
                </a:extLst>
              </a:tr>
              <a:tr h="287192">
                <a:tc vMerge="1">
                  <a:txBody>
                    <a:bodyPr/>
                    <a:lstStyle/>
                    <a:p>
                      <a:endParaRPr lang="en-GB"/>
                    </a:p>
                  </a:txBody>
                  <a:tcPr/>
                </a:tc>
                <a:tc>
                  <a:txBody>
                    <a:bodyPr/>
                    <a:lstStyle/>
                    <a:p>
                      <a:pPr algn="r"/>
                      <a:r>
                        <a:rPr lang="en-GB" sz="1400" u="sng" dirty="0">
                          <a:solidFill>
                            <a:schemeClr val="tx1"/>
                          </a:solidFill>
                          <a:effectLst/>
                          <a:latin typeface="Times New Roman" panose="02020603050405020304" pitchFamily="18" charset="0"/>
                          <a:cs typeface="Times New Roman" panose="02020603050405020304" pitchFamily="18" charset="0"/>
                        </a:rPr>
                        <a:t>1,500</a:t>
                      </a:r>
                    </a:p>
                  </a:txBody>
                  <a:tcPr marL="68580" marR="68580" marT="34290" marB="34290"/>
                </a:tc>
                <a:tc vMerge="1">
                  <a:txBody>
                    <a:bodyPr/>
                    <a:lstStyle/>
                    <a:p>
                      <a:endParaRPr lang="en-GB"/>
                    </a:p>
                  </a:txBody>
                  <a:tcPr/>
                </a:tc>
                <a:extLst>
                  <a:ext uri="{0D108BD9-81ED-4DB2-BD59-A6C34878D82A}">
                    <a16:rowId xmlns:a16="http://schemas.microsoft.com/office/drawing/2014/main" val="2936615906"/>
                  </a:ext>
                </a:extLst>
              </a:tr>
              <a:tr h="208894">
                <a:tc vMerge="1">
                  <a:txBody>
                    <a:bodyPr/>
                    <a:lstStyle/>
                    <a:p>
                      <a:endParaRPr lang="en-GB"/>
                    </a:p>
                  </a:txBody>
                  <a:tcPr/>
                </a:tc>
                <a:tc>
                  <a:txBody>
                    <a:bodyPr/>
                    <a:lstStyle/>
                    <a:p>
                      <a:pPr algn="r"/>
                      <a:endParaRPr lang="en-GB" sz="1400" u="sng" dirty="0">
                        <a:solidFill>
                          <a:schemeClr val="tx1"/>
                        </a:solidFill>
                        <a:effectLst/>
                        <a:latin typeface="Times New Roman" panose="02020603050405020304" pitchFamily="18" charset="0"/>
                        <a:cs typeface="Times New Roman" panose="02020603050405020304" pitchFamily="18" charset="0"/>
                      </a:endParaRPr>
                    </a:p>
                  </a:txBody>
                  <a:tcPr marL="68580" marR="68580" marT="34290" marB="34290"/>
                </a:tc>
                <a:tc vMerge="1">
                  <a:txBody>
                    <a:bodyPr/>
                    <a:lstStyle/>
                    <a:p>
                      <a:endParaRPr lang="en-GB"/>
                    </a:p>
                  </a:txBody>
                  <a:tcPr/>
                </a:tc>
                <a:extLst>
                  <a:ext uri="{0D108BD9-81ED-4DB2-BD59-A6C34878D82A}">
                    <a16:rowId xmlns:a16="http://schemas.microsoft.com/office/drawing/2014/main" val="4251405374"/>
                  </a:ext>
                </a:extLst>
              </a:tr>
              <a:tr h="273821">
                <a:tc>
                  <a:txBody>
                    <a:bodyPr/>
                    <a:lstStyle/>
                    <a:p>
                      <a:pPr>
                        <a:spcAft>
                          <a:spcPts val="0"/>
                        </a:spcAft>
                      </a:pPr>
                      <a:r>
                        <a:rPr lang="en-GB" sz="1400" dirty="0">
                          <a:effectLst/>
                          <a:latin typeface="Times New Roman" panose="02020603050405020304" pitchFamily="18" charset="0"/>
                          <a:cs typeface="Times New Roman" panose="02020603050405020304" pitchFamily="18" charset="0"/>
                        </a:rPr>
                        <a:t>Gross profit</a:t>
                      </a:r>
                    </a:p>
                  </a:txBody>
                  <a:tcPr marL="68580" marR="68580" marT="34290" marB="34290"/>
                </a:tc>
                <a:tc>
                  <a:txBody>
                    <a:bodyPr/>
                    <a:lstStyle/>
                    <a:p>
                      <a:pPr algn="r"/>
                      <a:endParaRPr lang="en-GB" sz="1400" u="sng" dirty="0">
                        <a:solidFill>
                          <a:schemeClr val="tx1"/>
                        </a:solidFill>
                        <a:effectLst/>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400" dirty="0">
                          <a:solidFill>
                            <a:schemeClr val="tx1"/>
                          </a:solidFill>
                          <a:effectLst/>
                          <a:latin typeface="Times New Roman" panose="02020603050405020304" pitchFamily="18" charset="0"/>
                          <a:cs typeface="Times New Roman" panose="02020603050405020304" pitchFamily="18" charset="0"/>
                        </a:rPr>
                        <a:t>27,200</a:t>
                      </a:r>
                    </a:p>
                  </a:txBody>
                  <a:tcPr marL="68580" marR="68580" marT="34290" marB="34290"/>
                </a:tc>
                <a:extLst>
                  <a:ext uri="{0D108BD9-81ED-4DB2-BD59-A6C34878D82A}">
                    <a16:rowId xmlns:a16="http://schemas.microsoft.com/office/drawing/2014/main" val="3578189658"/>
                  </a:ext>
                </a:extLst>
              </a:tr>
              <a:tr h="801212">
                <a:tc>
                  <a:txBody>
                    <a:bodyPr/>
                    <a:lstStyle/>
                    <a:p>
                      <a:pPr>
                        <a:spcAft>
                          <a:spcPts val="0"/>
                        </a:spcAft>
                      </a:pPr>
                      <a:r>
                        <a:rPr lang="en-GB" sz="1400" dirty="0">
                          <a:effectLst/>
                          <a:latin typeface="Times New Roman" panose="02020603050405020304" pitchFamily="18" charset="0"/>
                          <a:ea typeface="Times New Roman"/>
                          <a:cs typeface="Times New Roman" panose="02020603050405020304" pitchFamily="18" charset="0"/>
                        </a:rPr>
                        <a:t>Plus other income:</a:t>
                      </a:r>
                    </a:p>
                    <a:p>
                      <a:pPr>
                        <a:spcAft>
                          <a:spcPts val="0"/>
                        </a:spcAft>
                      </a:pPr>
                      <a:r>
                        <a:rPr lang="en-GB" sz="1400" dirty="0">
                          <a:effectLst/>
                          <a:latin typeface="Times New Roman" panose="02020603050405020304" pitchFamily="18" charset="0"/>
                          <a:ea typeface="Times New Roman"/>
                          <a:cs typeface="Times New Roman" panose="02020603050405020304" pitchFamily="18" charset="0"/>
                        </a:rPr>
                        <a:t>Hire facilities</a:t>
                      </a:r>
                    </a:p>
                    <a:p>
                      <a:pPr>
                        <a:spcAft>
                          <a:spcPts val="0"/>
                        </a:spcAft>
                      </a:pPr>
                      <a:r>
                        <a:rPr lang="en-GB" sz="1400" dirty="0">
                          <a:effectLst/>
                          <a:latin typeface="Times New Roman" panose="02020603050405020304" pitchFamily="18" charset="0"/>
                          <a:ea typeface="Times New Roman"/>
                          <a:cs typeface="Times New Roman" panose="02020603050405020304" pitchFamily="18" charset="0"/>
                        </a:rPr>
                        <a:t>Total income</a:t>
                      </a:r>
                    </a:p>
                  </a:txBody>
                  <a:tcPr marL="68580" marR="68580" marT="34290" marB="34290"/>
                </a:tc>
                <a:tc>
                  <a:txBody>
                    <a:bodyPr/>
                    <a:lstStyle/>
                    <a:p>
                      <a:pPr algn="r"/>
                      <a:endParaRPr lang="en-GB" sz="1400" u="sng" dirty="0">
                        <a:solidFill>
                          <a:schemeClr val="tx1"/>
                        </a:solidFill>
                        <a:effectLst/>
                        <a:latin typeface="Times New Roman" panose="02020603050405020304" pitchFamily="18" charset="0"/>
                        <a:cs typeface="Times New Roman" panose="02020603050405020304" pitchFamily="18" charset="0"/>
                      </a:endParaRPr>
                    </a:p>
                  </a:txBody>
                  <a:tcPr marL="68580" marR="68580" marT="34290" marB="34290"/>
                </a:tc>
                <a:tc>
                  <a:txBody>
                    <a:bodyPr/>
                    <a:lstStyle/>
                    <a:p>
                      <a:pPr algn="r"/>
                      <a:endParaRPr lang="en-GB" sz="1400" u="none" dirty="0">
                        <a:solidFill>
                          <a:schemeClr val="tx1"/>
                        </a:solidFill>
                        <a:effectLst/>
                        <a:latin typeface="Times New Roman" panose="02020603050405020304" pitchFamily="18" charset="0"/>
                        <a:cs typeface="Times New Roman" panose="02020603050405020304" pitchFamily="18" charset="0"/>
                      </a:endParaRPr>
                    </a:p>
                    <a:p>
                      <a:pPr algn="r"/>
                      <a:r>
                        <a:rPr lang="en-GB" sz="1400" u="sng" dirty="0">
                          <a:solidFill>
                            <a:schemeClr val="tx1"/>
                          </a:solidFill>
                          <a:effectLst/>
                          <a:latin typeface="Times New Roman" panose="02020603050405020304" pitchFamily="18" charset="0"/>
                          <a:cs typeface="Times New Roman" panose="02020603050405020304" pitchFamily="18" charset="0"/>
                        </a:rPr>
                        <a:t>178,000</a:t>
                      </a:r>
                    </a:p>
                    <a:p>
                      <a:pPr algn="r"/>
                      <a:r>
                        <a:rPr lang="en-GB" sz="1400" u="none" dirty="0">
                          <a:solidFill>
                            <a:schemeClr val="tx1"/>
                          </a:solidFill>
                          <a:effectLst/>
                          <a:latin typeface="Times New Roman" panose="02020603050405020304" pitchFamily="18" charset="0"/>
                          <a:cs typeface="Times New Roman" panose="02020603050405020304" pitchFamily="18" charset="0"/>
                        </a:rPr>
                        <a:t>205,200</a:t>
                      </a:r>
                    </a:p>
                  </a:txBody>
                  <a:tcPr marL="68580" marR="68580" marT="34290" marB="34290"/>
                </a:tc>
                <a:extLst>
                  <a:ext uri="{0D108BD9-81ED-4DB2-BD59-A6C34878D82A}">
                    <a16:rowId xmlns:a16="http://schemas.microsoft.com/office/drawing/2014/main" val="10003"/>
                  </a:ext>
                </a:extLst>
              </a:tr>
              <a:tr h="781514">
                <a:tc>
                  <a:txBody>
                    <a:bodyPr/>
                    <a:lstStyle/>
                    <a:p>
                      <a:pPr>
                        <a:spcAft>
                          <a:spcPts val="0"/>
                        </a:spcAft>
                      </a:pPr>
                      <a:r>
                        <a:rPr lang="en-GB" sz="1400" dirty="0">
                          <a:effectLst/>
                          <a:latin typeface="Times New Roman" panose="02020603050405020304" pitchFamily="18" charset="0"/>
                          <a:cs typeface="Times New Roman" panose="02020603050405020304" pitchFamily="18" charset="0"/>
                        </a:rPr>
                        <a:t>Less expenses and overheads:</a:t>
                      </a:r>
                    </a:p>
                    <a:p>
                      <a:pPr>
                        <a:spcAft>
                          <a:spcPts val="0"/>
                        </a:spcAft>
                      </a:pPr>
                      <a:r>
                        <a:rPr lang="en-GB" sz="1400" dirty="0">
                          <a:effectLst/>
                          <a:latin typeface="Times New Roman" panose="02020603050405020304" pitchFamily="18" charset="0"/>
                          <a:cs typeface="Times New Roman" panose="02020603050405020304" pitchFamily="18" charset="0"/>
                        </a:rPr>
                        <a:t>Labour costs</a:t>
                      </a:r>
                    </a:p>
                    <a:p>
                      <a:pPr>
                        <a:spcAft>
                          <a:spcPts val="0"/>
                        </a:spcAft>
                      </a:pPr>
                      <a:r>
                        <a:rPr lang="en-GB" sz="1400" dirty="0">
                          <a:effectLst/>
                          <a:latin typeface="Times New Roman" panose="02020603050405020304" pitchFamily="18" charset="0"/>
                          <a:cs typeface="Times New Roman" panose="02020603050405020304" pitchFamily="18" charset="0"/>
                        </a:rPr>
                        <a:t>Overheads</a:t>
                      </a:r>
                    </a:p>
                  </a:txBody>
                  <a:tcPr marL="68580" marR="68580" marT="34290" marB="34290"/>
                </a:tc>
                <a:tc>
                  <a:txBody>
                    <a:bodyPr/>
                    <a:lstStyle/>
                    <a:p>
                      <a:pPr algn="r"/>
                      <a:endParaRPr lang="en-GB" sz="1400" u="sng" dirty="0">
                        <a:solidFill>
                          <a:schemeClr val="tx1"/>
                        </a:solidFill>
                        <a:effectLst/>
                        <a:latin typeface="Times New Roman" panose="02020603050405020304" pitchFamily="18" charset="0"/>
                        <a:cs typeface="Times New Roman" panose="02020603050405020304" pitchFamily="18" charset="0"/>
                      </a:endParaRPr>
                    </a:p>
                    <a:p>
                      <a:pPr marL="0" marR="0" lvl="0" indent="0" algn="r" defTabSz="914400" rtl="0" eaLnBrk="1" fontAlgn="auto" latinLnBrk="0" hangingPunct="1">
                        <a:lnSpc>
                          <a:spcPct val="100000"/>
                        </a:lnSpc>
                        <a:spcBef>
                          <a:spcPts val="0"/>
                        </a:spcBef>
                        <a:spcAft>
                          <a:spcPts val="0"/>
                        </a:spcAft>
                        <a:buClrTx/>
                        <a:buSzTx/>
                        <a:buFontTx/>
                        <a:buNone/>
                        <a:tabLst/>
                        <a:defRPr/>
                      </a:pPr>
                      <a:r>
                        <a:rPr lang="en-GB" sz="14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56,000</a:t>
                      </a:r>
                    </a:p>
                    <a:p>
                      <a:pPr marL="0" marR="0" lvl="0" indent="0" algn="r" defTabSz="914400" rtl="0" eaLnBrk="1" fontAlgn="auto" latinLnBrk="0" hangingPunct="1">
                        <a:lnSpc>
                          <a:spcPct val="100000"/>
                        </a:lnSpc>
                        <a:spcBef>
                          <a:spcPts val="0"/>
                        </a:spcBef>
                        <a:spcAft>
                          <a:spcPts val="0"/>
                        </a:spcAft>
                        <a:buClrTx/>
                        <a:buSzTx/>
                        <a:buFontTx/>
                        <a:buNone/>
                        <a:tabLst/>
                        <a:defRPr/>
                      </a:pPr>
                      <a:r>
                        <a:rPr lang="en-GB" sz="1400" u="sng"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43,800</a:t>
                      </a:r>
                    </a:p>
                    <a:p>
                      <a:pPr algn="r"/>
                      <a:endParaRPr lang="en-GB" sz="1400" u="sng" dirty="0">
                        <a:solidFill>
                          <a:schemeClr val="tx1"/>
                        </a:solidFill>
                        <a:effectLst/>
                        <a:latin typeface="Times New Roman" panose="02020603050405020304" pitchFamily="18" charset="0"/>
                        <a:cs typeface="Times New Roman" panose="02020603050405020304" pitchFamily="18" charset="0"/>
                      </a:endParaRPr>
                    </a:p>
                  </a:txBody>
                  <a:tcPr marL="68580" marR="68580" marT="34290" marB="34290">
                    <a:lnR w="12700" cmpd="sng">
                      <a:noFill/>
                    </a:lnR>
                  </a:tcPr>
                </a:tc>
                <a:tc>
                  <a:txBody>
                    <a:bodyPr/>
                    <a:lstStyle/>
                    <a:p>
                      <a:pPr algn="r"/>
                      <a:endParaRPr lang="en-GB" sz="1400" u="sng" dirty="0">
                        <a:solidFill>
                          <a:schemeClr val="tx1"/>
                        </a:solidFill>
                        <a:effectLst/>
                        <a:latin typeface="Times New Roman" panose="02020603050405020304" pitchFamily="18" charset="0"/>
                        <a:cs typeface="Times New Roman" panose="02020603050405020304" pitchFamily="18" charset="0"/>
                      </a:endParaRPr>
                    </a:p>
                    <a:p>
                      <a:pPr algn="r"/>
                      <a:endParaRPr lang="en-GB" sz="1400" u="sng" dirty="0">
                        <a:solidFill>
                          <a:schemeClr val="tx1"/>
                        </a:solidFill>
                        <a:effectLst/>
                        <a:latin typeface="Times New Roman" panose="02020603050405020304" pitchFamily="18" charset="0"/>
                        <a:cs typeface="Times New Roman" panose="02020603050405020304" pitchFamily="18" charset="0"/>
                      </a:endParaRPr>
                    </a:p>
                    <a:p>
                      <a:pPr algn="r"/>
                      <a:r>
                        <a:rPr lang="en-GB" sz="1400" u="sng" dirty="0">
                          <a:solidFill>
                            <a:schemeClr val="tx1"/>
                          </a:solidFill>
                          <a:effectLst/>
                          <a:latin typeface="Times New Roman" panose="02020603050405020304" pitchFamily="18" charset="0"/>
                          <a:cs typeface="Times New Roman" panose="02020603050405020304" pitchFamily="18" charset="0"/>
                        </a:rPr>
                        <a:t>99,800</a:t>
                      </a:r>
                    </a:p>
                  </a:txBody>
                  <a:tcPr marL="68580" marR="68580" marT="34290" marB="34290">
                    <a:lnL w="12700" cmpd="sng">
                      <a:noFill/>
                    </a:lnL>
                  </a:tcPr>
                </a:tc>
                <a:extLst>
                  <a:ext uri="{0D108BD9-81ED-4DB2-BD59-A6C34878D82A}">
                    <a16:rowId xmlns:a16="http://schemas.microsoft.com/office/drawing/2014/main" val="10004"/>
                  </a:ext>
                </a:extLst>
              </a:tr>
              <a:tr h="273821">
                <a:tc>
                  <a:txBody>
                    <a:bodyPr/>
                    <a:lstStyle/>
                    <a:p>
                      <a:pPr>
                        <a:spcAft>
                          <a:spcPts val="0"/>
                        </a:spcAft>
                      </a:pPr>
                      <a:r>
                        <a:rPr lang="en-GB" sz="1400" dirty="0">
                          <a:effectLst/>
                          <a:latin typeface="Times New Roman" panose="02020603050405020304" pitchFamily="18" charset="0"/>
                          <a:cs typeface="Times New Roman" panose="02020603050405020304" pitchFamily="18" charset="0"/>
                        </a:rPr>
                        <a:t>Net profit  </a:t>
                      </a:r>
                      <a:endParaRPr lang="en-GB" sz="1400" dirty="0">
                        <a:effectLst/>
                        <a:latin typeface="Times New Roman" panose="02020603050405020304" pitchFamily="18" charset="0"/>
                        <a:ea typeface="Times New Roman"/>
                        <a:cs typeface="Times New Roman" panose="02020603050405020304" pitchFamily="18" charset="0"/>
                      </a:endParaRPr>
                    </a:p>
                  </a:txBody>
                  <a:tcPr marL="68580" marR="68580" marT="34290" marB="34290"/>
                </a:tc>
                <a:tc>
                  <a:txBody>
                    <a:bodyPr/>
                    <a:lstStyle/>
                    <a:p>
                      <a:pPr algn="r"/>
                      <a:endParaRPr lang="en-GB" sz="1400" dirty="0">
                        <a:solidFill>
                          <a:schemeClr val="tx1"/>
                        </a:solidFill>
                        <a:effectLst/>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400" dirty="0">
                          <a:solidFill>
                            <a:schemeClr val="tx1"/>
                          </a:solidFill>
                          <a:effectLst/>
                          <a:latin typeface="Times New Roman" panose="02020603050405020304" pitchFamily="18" charset="0"/>
                          <a:cs typeface="Times New Roman" panose="02020603050405020304" pitchFamily="18" charset="0"/>
                        </a:rPr>
                        <a:t>105,400</a:t>
                      </a:r>
                    </a:p>
                  </a:txBody>
                  <a:tcPr marL="68580" marR="68580" marT="34290" marB="34290"/>
                </a:tc>
                <a:extLst>
                  <a:ext uri="{0D108BD9-81ED-4DB2-BD59-A6C34878D82A}">
                    <a16:rowId xmlns:a16="http://schemas.microsoft.com/office/drawing/2014/main" val="10005"/>
                  </a:ext>
                </a:extLst>
              </a:tr>
            </a:tbl>
          </a:graphicData>
        </a:graphic>
      </p:graphicFrame>
      <mc:AlternateContent xmlns:mc="http://schemas.openxmlformats.org/markup-compatibility/2006" xmlns:p14="http://schemas.microsoft.com/office/powerpoint/2010/main">
        <mc:Choice Requires="p14">
          <p:contentPart p14:bwMode="auto" r:id="rId3">
            <p14:nvContentPartPr>
              <p14:cNvPr id="8" name="Ink 7">
                <a:extLst>
                  <a:ext uri="{FF2B5EF4-FFF2-40B4-BE49-F238E27FC236}">
                    <a16:creationId xmlns:a16="http://schemas.microsoft.com/office/drawing/2014/main" id="{9FB0335F-328D-4BEE-8736-C490C386E822}"/>
                  </a:ext>
                </a:extLst>
              </p14:cNvPr>
              <p14:cNvContentPartPr/>
              <p14:nvPr/>
            </p14:nvContentPartPr>
            <p14:xfrm>
              <a:off x="503537" y="1958753"/>
              <a:ext cx="154080" cy="11520"/>
            </p14:xfrm>
          </p:contentPart>
        </mc:Choice>
        <mc:Fallback xmlns="">
          <p:pic>
            <p:nvPicPr>
              <p:cNvPr id="8" name="Ink 7">
                <a:extLst>
                  <a:ext uri="{FF2B5EF4-FFF2-40B4-BE49-F238E27FC236}">
                    <a16:creationId xmlns:a16="http://schemas.microsoft.com/office/drawing/2014/main" id="{9FB0335F-328D-4BEE-8736-C490C386E822}"/>
                  </a:ext>
                </a:extLst>
              </p:cNvPr>
              <p:cNvPicPr/>
              <p:nvPr/>
            </p:nvPicPr>
            <p:blipFill>
              <a:blip r:embed="rId4"/>
              <a:stretch>
                <a:fillRect/>
              </a:stretch>
            </p:blipFill>
            <p:spPr>
              <a:xfrm>
                <a:off x="499227" y="1954433"/>
                <a:ext cx="162700" cy="20160"/>
              </a:xfrm>
              <a:prstGeom prst="rect">
                <a:avLst/>
              </a:prstGeom>
            </p:spPr>
          </p:pic>
        </mc:Fallback>
      </mc:AlternateContent>
    </p:spTree>
    <p:extLst>
      <p:ext uri="{BB962C8B-B14F-4D97-AF65-F5344CB8AC3E}">
        <p14:creationId xmlns:p14="http://schemas.microsoft.com/office/powerpoint/2010/main" val="424496549"/>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ircle(in)">
                                      <p:cBhvr>
                                        <p:cTn id="7" dur="20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nodeType="click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circle(in)">
                                      <p:cBhvr>
                                        <p:cTn id="16"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FF518-636E-4F18-ADE8-6AB7A48B85EB}"/>
              </a:ext>
            </a:extLst>
          </p:cNvPr>
          <p:cNvSpPr>
            <a:spLocks noGrp="1"/>
          </p:cNvSpPr>
          <p:nvPr>
            <p:ph type="title"/>
          </p:nvPr>
        </p:nvSpPr>
        <p:spPr>
          <a:xfrm>
            <a:off x="2267744" y="101949"/>
            <a:ext cx="8229600" cy="1143000"/>
          </a:xfrm>
        </p:spPr>
        <p:txBody>
          <a:bodyPr>
            <a:normAutofit/>
          </a:bodyPr>
          <a:lstStyle/>
          <a:p>
            <a:r>
              <a:rPr lang="en-GB" sz="3600" dirty="0">
                <a:solidFill>
                  <a:srgbClr val="00B0F0"/>
                </a:solidFill>
              </a:rPr>
              <a:t>Student exercise</a:t>
            </a:r>
          </a:p>
        </p:txBody>
      </p:sp>
      <p:graphicFrame>
        <p:nvGraphicFramePr>
          <p:cNvPr id="5" name="Content Placeholder 4">
            <a:extLst>
              <a:ext uri="{FF2B5EF4-FFF2-40B4-BE49-F238E27FC236}">
                <a16:creationId xmlns:a16="http://schemas.microsoft.com/office/drawing/2014/main" id="{EFC69ED2-B5A0-4827-B19F-5394EA9292E3}"/>
              </a:ext>
            </a:extLst>
          </p:cNvPr>
          <p:cNvGraphicFramePr>
            <a:graphicFrameLocks noGrp="1"/>
          </p:cNvGraphicFramePr>
          <p:nvPr>
            <p:ph idx="1"/>
          </p:nvPr>
        </p:nvGraphicFramePr>
        <p:xfrm>
          <a:off x="3995936" y="1417638"/>
          <a:ext cx="5004050" cy="3474955"/>
        </p:xfrm>
        <a:graphic>
          <a:graphicData uri="http://schemas.openxmlformats.org/drawingml/2006/table">
            <a:tbl>
              <a:tblPr firstRow="1" firstCol="1" bandRow="1">
                <a:tableStyleId>{5C22544A-7EE6-4342-B048-85BDC9FD1C3A}</a:tableStyleId>
              </a:tblPr>
              <a:tblGrid>
                <a:gridCol w="838642">
                  <a:extLst>
                    <a:ext uri="{9D8B030D-6E8A-4147-A177-3AD203B41FA5}">
                      <a16:colId xmlns:a16="http://schemas.microsoft.com/office/drawing/2014/main" val="465069369"/>
                    </a:ext>
                  </a:extLst>
                </a:gridCol>
                <a:gridCol w="832685">
                  <a:extLst>
                    <a:ext uri="{9D8B030D-6E8A-4147-A177-3AD203B41FA5}">
                      <a16:colId xmlns:a16="http://schemas.microsoft.com/office/drawing/2014/main" val="3338518073"/>
                    </a:ext>
                  </a:extLst>
                </a:gridCol>
                <a:gridCol w="833346">
                  <a:extLst>
                    <a:ext uri="{9D8B030D-6E8A-4147-A177-3AD203B41FA5}">
                      <a16:colId xmlns:a16="http://schemas.microsoft.com/office/drawing/2014/main" val="1060166303"/>
                    </a:ext>
                  </a:extLst>
                </a:gridCol>
                <a:gridCol w="832685">
                  <a:extLst>
                    <a:ext uri="{9D8B030D-6E8A-4147-A177-3AD203B41FA5}">
                      <a16:colId xmlns:a16="http://schemas.microsoft.com/office/drawing/2014/main" val="582426603"/>
                    </a:ext>
                  </a:extLst>
                </a:gridCol>
                <a:gridCol w="833346">
                  <a:extLst>
                    <a:ext uri="{9D8B030D-6E8A-4147-A177-3AD203B41FA5}">
                      <a16:colId xmlns:a16="http://schemas.microsoft.com/office/drawing/2014/main" val="2946143898"/>
                    </a:ext>
                  </a:extLst>
                </a:gridCol>
                <a:gridCol w="833346">
                  <a:extLst>
                    <a:ext uri="{9D8B030D-6E8A-4147-A177-3AD203B41FA5}">
                      <a16:colId xmlns:a16="http://schemas.microsoft.com/office/drawing/2014/main" val="4158515352"/>
                    </a:ext>
                  </a:extLst>
                </a:gridCol>
              </a:tblGrid>
              <a:tr h="983931">
                <a:tc>
                  <a:txBody>
                    <a:bodyPr/>
                    <a:lstStyle/>
                    <a:p>
                      <a:pP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 </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Sales of beverages</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Wholesale purchases of beverages</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Labour</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Overheads</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Sundry sales</a:t>
                      </a:r>
                    </a:p>
                    <a:p>
                      <a:pP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commission</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105690272"/>
                  </a:ext>
                </a:extLst>
              </a:tr>
              <a:tr h="273400">
                <a:tc>
                  <a:txBody>
                    <a:bodyPr/>
                    <a:lstStyle/>
                    <a:p>
                      <a:pP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April</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1,000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550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250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2,500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1845781437"/>
                  </a:ext>
                </a:extLst>
              </a:tr>
              <a:tr h="273400">
                <a:tc>
                  <a:txBody>
                    <a:bodyPr/>
                    <a:lstStyle/>
                    <a:p>
                      <a:pP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May</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1,300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600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250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3,400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787034711"/>
                  </a:ext>
                </a:extLst>
              </a:tr>
              <a:tr h="273400">
                <a:tc>
                  <a:txBody>
                    <a:bodyPr/>
                    <a:lstStyle/>
                    <a:p>
                      <a:pP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June</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4,000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1,980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500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400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5,500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851977714"/>
                  </a:ext>
                </a:extLst>
              </a:tr>
              <a:tr h="273400">
                <a:tc>
                  <a:txBody>
                    <a:bodyPr/>
                    <a:lstStyle/>
                    <a:p>
                      <a:pP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July</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6,500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3,400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1,500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1,000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7,000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4119287798"/>
                  </a:ext>
                </a:extLst>
              </a:tr>
              <a:tr h="273400">
                <a:tc>
                  <a:txBody>
                    <a:bodyPr/>
                    <a:lstStyle/>
                    <a:p>
                      <a:pP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August</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5,400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2,700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1,100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1,000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6,100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2739923739"/>
                  </a:ext>
                </a:extLst>
              </a:tr>
              <a:tr h="283628">
                <a:tc>
                  <a:txBody>
                    <a:bodyPr/>
                    <a:lstStyle/>
                    <a:p>
                      <a:pP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September</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4,300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2,100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750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800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2,010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3574604821"/>
                  </a:ext>
                </a:extLst>
              </a:tr>
              <a:tr h="273400">
                <a:tc>
                  <a:txBody>
                    <a:bodyPr/>
                    <a:lstStyle/>
                    <a:p>
                      <a:pP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October</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2,100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1,100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500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700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1,100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566434042"/>
                  </a:ext>
                </a:extLst>
              </a:tr>
              <a:tr h="566996">
                <a:tc>
                  <a:txBody>
                    <a:bodyPr/>
                    <a:lstStyle/>
                    <a:p>
                      <a:pP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November</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1,980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2,000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500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300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100" dirty="0">
                          <a:solidFill>
                            <a:schemeClr val="bg1"/>
                          </a:solidFill>
                          <a:effectLst/>
                          <a:latin typeface="Times New Roman" panose="02020603050405020304" pitchFamily="18" charset="0"/>
                          <a:cs typeface="Times New Roman" panose="02020603050405020304" pitchFamily="18" charset="0"/>
                        </a:rPr>
                        <a:t>1,000</a:t>
                      </a:r>
                      <a:endPar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solidFill>
                      <a:schemeClr val="accent1">
                        <a:lumMod val="50000"/>
                      </a:schemeClr>
                    </a:solidFill>
                  </a:tcPr>
                </a:tc>
                <a:extLst>
                  <a:ext uri="{0D108BD9-81ED-4DB2-BD59-A6C34878D82A}">
                    <a16:rowId xmlns:a16="http://schemas.microsoft.com/office/drawing/2014/main" val="3942363027"/>
                  </a:ext>
                </a:extLst>
              </a:tr>
            </a:tbl>
          </a:graphicData>
        </a:graphic>
      </p:graphicFrame>
      <p:sp>
        <p:nvSpPr>
          <p:cNvPr id="4" name="Slide Number Placeholder 3">
            <a:extLst>
              <a:ext uri="{FF2B5EF4-FFF2-40B4-BE49-F238E27FC236}">
                <a16:creationId xmlns:a16="http://schemas.microsoft.com/office/drawing/2014/main" id="{4CA40241-BAB7-4D4B-BCC2-FADDC1CA7ED4}"/>
              </a:ext>
            </a:extLst>
          </p:cNvPr>
          <p:cNvSpPr>
            <a:spLocks noGrp="1"/>
          </p:cNvSpPr>
          <p:nvPr>
            <p:ph type="sldNum" sz="quarter" idx="12"/>
          </p:nvPr>
        </p:nvSpPr>
        <p:spPr/>
        <p:txBody>
          <a:bodyPr/>
          <a:lstStyle/>
          <a:p>
            <a:fld id="{C3F65BB1-9206-4D7F-97F9-47DCC7DC6334}" type="slidenum">
              <a:rPr lang="en-GB" smtClean="0"/>
              <a:pPr/>
              <a:t>29</a:t>
            </a:fld>
            <a:endParaRPr lang="en-GB" dirty="0"/>
          </a:p>
        </p:txBody>
      </p:sp>
      <p:sp>
        <p:nvSpPr>
          <p:cNvPr id="7" name="Rectangle 6">
            <a:extLst>
              <a:ext uri="{FF2B5EF4-FFF2-40B4-BE49-F238E27FC236}">
                <a16:creationId xmlns:a16="http://schemas.microsoft.com/office/drawing/2014/main" id="{2C3E96D9-60E3-40FA-9CB5-581ABE940C8F}"/>
              </a:ext>
            </a:extLst>
          </p:cNvPr>
          <p:cNvSpPr/>
          <p:nvPr/>
        </p:nvSpPr>
        <p:spPr>
          <a:xfrm>
            <a:off x="169662" y="748114"/>
            <a:ext cx="3705941" cy="1070806"/>
          </a:xfrm>
          <a:prstGeom prst="rect">
            <a:avLst/>
          </a:prstGeom>
          <a:solidFill>
            <a:srgbClr val="ABE1FF"/>
          </a:solidFill>
        </p:spPr>
        <p:txBody>
          <a:bodyPr wrap="square">
            <a:spAutoFit/>
          </a:bodyPr>
          <a:lstStyle/>
          <a:p>
            <a:pPr marL="457200">
              <a:lnSpc>
                <a:spcPct val="107000"/>
              </a:lnSpc>
              <a:spcAft>
                <a:spcPts val="800"/>
              </a:spcAft>
            </a:pPr>
            <a:r>
              <a:rPr lang="en-GB" dirty="0">
                <a:latin typeface="Times New Roman" panose="02020603050405020304" pitchFamily="18" charset="0"/>
                <a:ea typeface="Calibri" panose="020F0502020204030204" pitchFamily="34" charset="0"/>
                <a:cs typeface="Times New Roman" panose="02020603050405020304" pitchFamily="18" charset="0"/>
              </a:rPr>
              <a:t> </a:t>
            </a:r>
          </a:p>
          <a:p>
            <a:pPr>
              <a:lnSpc>
                <a:spcPct val="107000"/>
              </a:lnSpc>
              <a:spcAft>
                <a:spcPts val="800"/>
              </a:spcAft>
            </a:pPr>
            <a:r>
              <a:rPr lang="en-GB" sz="1200" dirty="0">
                <a:latin typeface="Times New Roman" panose="02020603050405020304" pitchFamily="18" charset="0"/>
                <a:ea typeface="Calibri" panose="020F0502020204030204" pitchFamily="34" charset="0"/>
                <a:cs typeface="Times New Roman" panose="02020603050405020304" pitchFamily="18" charset="0"/>
              </a:rPr>
              <a:t>You are required to prepare both a cash and profit budget for the three-month period ending the 30</a:t>
            </a:r>
            <a:r>
              <a:rPr lang="en-GB" sz="1200" baseline="30000" dirty="0">
                <a:latin typeface="Times New Roman" panose="02020603050405020304" pitchFamily="18" charset="0"/>
                <a:ea typeface="Calibri" panose="020F0502020204030204" pitchFamily="34" charset="0"/>
                <a:cs typeface="Times New Roman" panose="02020603050405020304" pitchFamily="18" charset="0"/>
              </a:rPr>
              <a:t>th</a:t>
            </a:r>
            <a:r>
              <a:rPr lang="en-GB" sz="1200" dirty="0">
                <a:latin typeface="Times New Roman" panose="02020603050405020304" pitchFamily="18" charset="0"/>
                <a:ea typeface="Calibri" panose="020F0502020204030204" pitchFamily="34" charset="0"/>
                <a:cs typeface="Times New Roman" panose="02020603050405020304" pitchFamily="18" charset="0"/>
              </a:rPr>
              <a:t> of November 2020</a:t>
            </a:r>
          </a:p>
        </p:txBody>
      </p:sp>
      <p:sp>
        <p:nvSpPr>
          <p:cNvPr id="8" name="Rectangle 7">
            <a:extLst>
              <a:ext uri="{FF2B5EF4-FFF2-40B4-BE49-F238E27FC236}">
                <a16:creationId xmlns:a16="http://schemas.microsoft.com/office/drawing/2014/main" id="{FA7556CE-5384-49B6-B181-564020F18FD0}"/>
              </a:ext>
            </a:extLst>
          </p:cNvPr>
          <p:cNvSpPr/>
          <p:nvPr/>
        </p:nvSpPr>
        <p:spPr>
          <a:xfrm>
            <a:off x="169661" y="1909111"/>
            <a:ext cx="3705941" cy="3738716"/>
          </a:xfrm>
          <a:prstGeom prst="rect">
            <a:avLst/>
          </a:prstGeom>
          <a:solidFill>
            <a:srgbClr val="ABE1FF"/>
          </a:solidFill>
        </p:spPr>
        <p:txBody>
          <a:bodyPr wrap="square">
            <a:spAutoFit/>
          </a:bodyPr>
          <a:lstStyle/>
          <a:p>
            <a:pPr>
              <a:lnSpc>
                <a:spcPct val="107000"/>
              </a:lnSpc>
              <a:spcAft>
                <a:spcPts val="800"/>
              </a:spcAft>
            </a:pPr>
            <a:r>
              <a:rPr lang="en-GB" sz="1200" dirty="0">
                <a:latin typeface="Times New Roman" panose="02020603050405020304" pitchFamily="18" charset="0"/>
                <a:ea typeface="Calibri" panose="020F0502020204030204" pitchFamily="34" charset="0"/>
                <a:cs typeface="Times New Roman" panose="02020603050405020304" pitchFamily="18" charset="0"/>
              </a:rPr>
              <a:t>Notes</a:t>
            </a:r>
          </a:p>
          <a:p>
            <a:pPr marL="342900" lvl="0" indent="-342900">
              <a:lnSpc>
                <a:spcPct val="107000"/>
              </a:lnSpc>
              <a:spcAft>
                <a:spcPts val="0"/>
              </a:spcAft>
              <a:buFont typeface="Symbol" panose="05050102010706020507" pitchFamily="18" charset="2"/>
              <a:buChar char=""/>
            </a:pPr>
            <a:r>
              <a:rPr lang="en-GB" sz="1200" dirty="0">
                <a:latin typeface="Times New Roman" panose="02020603050405020304" pitchFamily="18" charset="0"/>
                <a:ea typeface="Calibri" panose="020F0502020204030204" pitchFamily="34" charset="0"/>
                <a:cs typeface="Times New Roman" panose="02020603050405020304" pitchFamily="18" charset="0"/>
              </a:rPr>
              <a:t>Beverages sales are sold and paid for in the same month</a:t>
            </a:r>
          </a:p>
          <a:p>
            <a:pPr marL="342900" lvl="0" indent="-342900">
              <a:lnSpc>
                <a:spcPct val="107000"/>
              </a:lnSpc>
              <a:spcAft>
                <a:spcPts val="0"/>
              </a:spcAft>
              <a:buFont typeface="Symbol" panose="05050102010706020507" pitchFamily="18" charset="2"/>
              <a:buChar char=""/>
            </a:pPr>
            <a:r>
              <a:rPr lang="en-GB" sz="1200" dirty="0">
                <a:latin typeface="Times New Roman" panose="02020603050405020304" pitchFamily="18" charset="0"/>
                <a:ea typeface="Calibri" panose="020F0502020204030204" pitchFamily="34" charset="0"/>
                <a:cs typeface="Times New Roman" panose="02020603050405020304" pitchFamily="18" charset="0"/>
              </a:rPr>
              <a:t>30% of wholesale purchases of beverages are paid in cash, 50% are paid with one month’s credit, and 20% are paid with two month’s credit</a:t>
            </a:r>
          </a:p>
          <a:p>
            <a:pPr marL="342900" lvl="0" indent="-342900">
              <a:lnSpc>
                <a:spcPct val="107000"/>
              </a:lnSpc>
              <a:spcAft>
                <a:spcPts val="0"/>
              </a:spcAft>
              <a:buFont typeface="Symbol" panose="05050102010706020507" pitchFamily="18" charset="2"/>
              <a:buChar char=""/>
            </a:pPr>
            <a:r>
              <a:rPr lang="en-GB" sz="1200" dirty="0">
                <a:latin typeface="Times New Roman" panose="02020603050405020304" pitchFamily="18" charset="0"/>
                <a:ea typeface="Calibri" panose="020F0502020204030204" pitchFamily="34" charset="0"/>
                <a:cs typeface="Times New Roman" panose="02020603050405020304" pitchFamily="18" charset="0"/>
              </a:rPr>
              <a:t>Labour is paid one month in arrears</a:t>
            </a:r>
          </a:p>
          <a:p>
            <a:pPr marL="342900" lvl="0" indent="-342900">
              <a:lnSpc>
                <a:spcPct val="107000"/>
              </a:lnSpc>
              <a:spcAft>
                <a:spcPts val="0"/>
              </a:spcAft>
              <a:buFont typeface="Symbol" panose="05050102010706020507" pitchFamily="18" charset="2"/>
              <a:buChar char=""/>
            </a:pPr>
            <a:r>
              <a:rPr lang="en-GB" sz="1200" dirty="0">
                <a:latin typeface="Times New Roman" panose="02020603050405020304" pitchFamily="18" charset="0"/>
                <a:ea typeface="Calibri" panose="020F0502020204030204" pitchFamily="34" charset="0"/>
                <a:cs typeface="Times New Roman" panose="02020603050405020304" pitchFamily="18" charset="0"/>
              </a:rPr>
              <a:t>50% of overheads are paid for in cash, and 50% are paid with two month’s credit</a:t>
            </a:r>
          </a:p>
          <a:p>
            <a:pPr marL="342900" lvl="0" indent="-342900">
              <a:lnSpc>
                <a:spcPct val="107000"/>
              </a:lnSpc>
              <a:spcAft>
                <a:spcPts val="0"/>
              </a:spcAft>
              <a:buFont typeface="Symbol" panose="05050102010706020507" pitchFamily="18" charset="2"/>
              <a:buChar char=""/>
            </a:pPr>
            <a:r>
              <a:rPr lang="en-GB" sz="1200" dirty="0">
                <a:latin typeface="Times New Roman" panose="02020603050405020304" pitchFamily="18" charset="0"/>
                <a:ea typeface="Calibri" panose="020F0502020204030204" pitchFamily="34" charset="0"/>
                <a:cs typeface="Times New Roman" panose="02020603050405020304" pitchFamily="18" charset="0"/>
              </a:rPr>
              <a:t>Depreciation is charged at £1,600 per annum</a:t>
            </a:r>
          </a:p>
          <a:p>
            <a:pPr marL="342900" lvl="0" indent="-342900">
              <a:lnSpc>
                <a:spcPct val="107000"/>
              </a:lnSpc>
              <a:spcAft>
                <a:spcPts val="0"/>
              </a:spcAft>
              <a:buFont typeface="Symbol" panose="05050102010706020507" pitchFamily="18" charset="2"/>
              <a:buChar char=""/>
            </a:pPr>
            <a:r>
              <a:rPr lang="en-GB" sz="1200" dirty="0">
                <a:latin typeface="Times New Roman" panose="02020603050405020304" pitchFamily="18" charset="0"/>
                <a:ea typeface="Calibri" panose="020F0502020204030204" pitchFamily="34" charset="0"/>
                <a:cs typeface="Times New Roman" panose="02020603050405020304" pitchFamily="18" charset="0"/>
              </a:rPr>
              <a:t>Sundry sales commission is paid one month in arrears</a:t>
            </a:r>
          </a:p>
          <a:p>
            <a:pPr marL="342900" lvl="0" indent="-342900">
              <a:lnSpc>
                <a:spcPct val="107000"/>
              </a:lnSpc>
              <a:spcAft>
                <a:spcPts val="0"/>
              </a:spcAft>
              <a:buFont typeface="Symbol" panose="05050102010706020507" pitchFamily="18" charset="2"/>
              <a:buChar char=""/>
            </a:pPr>
            <a:r>
              <a:rPr lang="en-GB" sz="1200" dirty="0">
                <a:latin typeface="Times New Roman" panose="02020603050405020304" pitchFamily="18" charset="0"/>
                <a:ea typeface="Calibri" panose="020F0502020204030204" pitchFamily="34" charset="0"/>
                <a:cs typeface="Times New Roman" panose="02020603050405020304" pitchFamily="18" charset="0"/>
              </a:rPr>
              <a:t>Inventory is forecast to be £1,000 at the end of 31</a:t>
            </a:r>
            <a:r>
              <a:rPr lang="en-GB" sz="1200" baseline="30000" dirty="0">
                <a:latin typeface="Times New Roman" panose="02020603050405020304" pitchFamily="18" charset="0"/>
                <a:ea typeface="Calibri" panose="020F0502020204030204" pitchFamily="34" charset="0"/>
                <a:cs typeface="Times New Roman" panose="02020603050405020304" pitchFamily="18" charset="0"/>
              </a:rPr>
              <a:t>st</a:t>
            </a:r>
            <a:r>
              <a:rPr lang="en-GB" sz="1200" dirty="0">
                <a:latin typeface="Times New Roman" panose="02020603050405020304" pitchFamily="18" charset="0"/>
                <a:ea typeface="Calibri" panose="020F0502020204030204" pitchFamily="34" charset="0"/>
                <a:cs typeface="Times New Roman" panose="02020603050405020304" pitchFamily="18" charset="0"/>
              </a:rPr>
              <a:t> of August 2020 and £650 at the end of  30</a:t>
            </a:r>
            <a:r>
              <a:rPr lang="en-GB" sz="1200" baseline="30000" dirty="0">
                <a:latin typeface="Times New Roman" panose="02020603050405020304" pitchFamily="18" charset="0"/>
                <a:ea typeface="Calibri" panose="020F0502020204030204" pitchFamily="34" charset="0"/>
                <a:cs typeface="Times New Roman" panose="02020603050405020304" pitchFamily="18" charset="0"/>
              </a:rPr>
              <a:t>th</a:t>
            </a:r>
            <a:r>
              <a:rPr lang="en-GB" sz="1200" dirty="0">
                <a:latin typeface="Times New Roman" panose="02020603050405020304" pitchFamily="18" charset="0"/>
                <a:ea typeface="Calibri" panose="020F0502020204030204" pitchFamily="34" charset="0"/>
                <a:cs typeface="Times New Roman" panose="02020603050405020304" pitchFamily="18" charset="0"/>
              </a:rPr>
              <a:t> of November 2020</a:t>
            </a:r>
          </a:p>
          <a:p>
            <a:pPr marL="342900" lvl="0" indent="-342900">
              <a:lnSpc>
                <a:spcPct val="107000"/>
              </a:lnSpc>
              <a:spcAft>
                <a:spcPts val="0"/>
              </a:spcAft>
              <a:buFont typeface="Symbol" panose="05050102010706020507" pitchFamily="18" charset="2"/>
              <a:buChar char=""/>
            </a:pPr>
            <a:r>
              <a:rPr lang="en-GB" sz="1200" dirty="0">
                <a:latin typeface="Times New Roman" panose="02020603050405020304" pitchFamily="18" charset="0"/>
                <a:ea typeface="Calibri" panose="020F0502020204030204" pitchFamily="34" charset="0"/>
                <a:cs typeface="Times New Roman" panose="02020603050405020304" pitchFamily="18" charset="0"/>
              </a:rPr>
              <a:t>The bank balance as at the 1</a:t>
            </a:r>
            <a:r>
              <a:rPr lang="en-GB" sz="1200" baseline="30000" dirty="0">
                <a:latin typeface="Times New Roman" panose="02020603050405020304" pitchFamily="18" charset="0"/>
                <a:ea typeface="Calibri" panose="020F0502020204030204" pitchFamily="34" charset="0"/>
                <a:cs typeface="Times New Roman" panose="02020603050405020304" pitchFamily="18" charset="0"/>
              </a:rPr>
              <a:t>st</a:t>
            </a:r>
            <a:r>
              <a:rPr lang="en-GB" sz="1200" dirty="0">
                <a:latin typeface="Times New Roman" panose="02020603050405020304" pitchFamily="18" charset="0"/>
                <a:ea typeface="Calibri" panose="020F0502020204030204" pitchFamily="34" charset="0"/>
                <a:cs typeface="Times New Roman" panose="02020603050405020304" pitchFamily="18" charset="0"/>
              </a:rPr>
              <a:t> of September is projected to be £8,500</a:t>
            </a:r>
          </a:p>
          <a:p>
            <a:pPr marL="457200">
              <a:lnSpc>
                <a:spcPct val="107000"/>
              </a:lnSpc>
              <a:spcAft>
                <a:spcPts val="800"/>
              </a:spcAft>
            </a:pPr>
            <a:r>
              <a:rPr lang="en-GB" sz="1200" dirty="0">
                <a:latin typeface="Times New Roman" panose="02020603050405020304" pitchFamily="18" charset="0"/>
                <a:ea typeface="Calibri" panose="020F0502020204030204" pitchFamily="34" charset="0"/>
                <a:cs typeface="Times New Roman" panose="02020603050405020304" pitchFamily="18" charset="0"/>
              </a:rPr>
              <a:t> </a:t>
            </a:r>
          </a:p>
        </p:txBody>
      </p:sp>
      <mc:AlternateContent xmlns:mc="http://schemas.openxmlformats.org/markup-compatibility/2006" xmlns:p14="http://schemas.microsoft.com/office/powerpoint/2010/main">
        <mc:Choice Requires="p14">
          <p:contentPart p14:bwMode="auto" r:id="rId2">
            <p14:nvContentPartPr>
              <p14:cNvPr id="29" name="Ink 28">
                <a:extLst>
                  <a:ext uri="{FF2B5EF4-FFF2-40B4-BE49-F238E27FC236}">
                    <a16:creationId xmlns:a16="http://schemas.microsoft.com/office/drawing/2014/main" id="{423B9CB1-33A1-4681-BF42-7D9F5971DFBD}"/>
                  </a:ext>
                </a:extLst>
              </p14:cNvPr>
              <p14:cNvContentPartPr/>
              <p14:nvPr/>
            </p14:nvContentPartPr>
            <p14:xfrm>
              <a:off x="609017" y="2819513"/>
              <a:ext cx="183600" cy="20520"/>
            </p14:xfrm>
          </p:contentPart>
        </mc:Choice>
        <mc:Fallback xmlns="">
          <p:pic>
            <p:nvPicPr>
              <p:cNvPr id="29" name="Ink 28">
                <a:extLst>
                  <a:ext uri="{FF2B5EF4-FFF2-40B4-BE49-F238E27FC236}">
                    <a16:creationId xmlns:a16="http://schemas.microsoft.com/office/drawing/2014/main" id="{423B9CB1-33A1-4681-BF42-7D9F5971DFBD}"/>
                  </a:ext>
                </a:extLst>
              </p:cNvPr>
              <p:cNvPicPr/>
              <p:nvPr/>
            </p:nvPicPr>
            <p:blipFill>
              <a:blip r:embed="rId3"/>
              <a:stretch>
                <a:fillRect/>
              </a:stretch>
            </p:blipFill>
            <p:spPr>
              <a:xfrm>
                <a:off x="604697" y="2815193"/>
                <a:ext cx="192240" cy="2916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31" name="Ink 30">
                <a:extLst>
                  <a:ext uri="{FF2B5EF4-FFF2-40B4-BE49-F238E27FC236}">
                    <a16:creationId xmlns:a16="http://schemas.microsoft.com/office/drawing/2014/main" id="{FED47C90-3FF6-45D9-B868-8D0B53811FCB}"/>
                  </a:ext>
                </a:extLst>
              </p14:cNvPr>
              <p14:cNvContentPartPr/>
              <p14:nvPr/>
            </p14:nvContentPartPr>
            <p14:xfrm>
              <a:off x="1143977" y="2997713"/>
              <a:ext cx="160560" cy="38880"/>
            </p14:xfrm>
          </p:contentPart>
        </mc:Choice>
        <mc:Fallback xmlns="">
          <p:pic>
            <p:nvPicPr>
              <p:cNvPr id="31" name="Ink 30">
                <a:extLst>
                  <a:ext uri="{FF2B5EF4-FFF2-40B4-BE49-F238E27FC236}">
                    <a16:creationId xmlns:a16="http://schemas.microsoft.com/office/drawing/2014/main" id="{FED47C90-3FF6-45D9-B868-8D0B53811FCB}"/>
                  </a:ext>
                </a:extLst>
              </p:cNvPr>
              <p:cNvPicPr/>
              <p:nvPr/>
            </p:nvPicPr>
            <p:blipFill>
              <a:blip r:embed="rId5"/>
              <a:stretch>
                <a:fillRect/>
              </a:stretch>
            </p:blipFill>
            <p:spPr>
              <a:xfrm>
                <a:off x="1139657" y="2993433"/>
                <a:ext cx="169200" cy="47441"/>
              </a:xfrm>
              <a:prstGeom prst="rect">
                <a:avLst/>
              </a:prstGeom>
            </p:spPr>
          </p:pic>
        </mc:Fallback>
      </mc:AlternateContent>
    </p:spTree>
    <p:extLst>
      <p:ext uri="{BB962C8B-B14F-4D97-AF65-F5344CB8AC3E}">
        <p14:creationId xmlns:p14="http://schemas.microsoft.com/office/powerpoint/2010/main" val="1211724476"/>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circle(in)">
                                      <p:cBhvr>
                                        <p:cTn id="19"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animBg="1"/>
      <p:bldP spid="8"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2F7E7-B725-4833-87FF-0C9135F80AF9}"/>
              </a:ext>
            </a:extLst>
          </p:cNvPr>
          <p:cNvSpPr>
            <a:spLocks noGrp="1"/>
          </p:cNvSpPr>
          <p:nvPr>
            <p:ph type="title"/>
          </p:nvPr>
        </p:nvSpPr>
        <p:spPr>
          <a:xfrm>
            <a:off x="457200" y="20911"/>
            <a:ext cx="8229600" cy="1143000"/>
          </a:xfrm>
        </p:spPr>
        <p:txBody>
          <a:bodyPr>
            <a:normAutofit/>
          </a:bodyPr>
          <a:lstStyle/>
          <a:p>
            <a:r>
              <a:rPr lang="en-GB" sz="4000" dirty="0">
                <a:solidFill>
                  <a:schemeClr val="tx2">
                    <a:lumMod val="60000"/>
                    <a:lumOff val="40000"/>
                  </a:schemeClr>
                </a:solidFill>
              </a:rPr>
              <a:t>Depreciation - 1</a:t>
            </a:r>
          </a:p>
        </p:txBody>
      </p:sp>
      <p:sp>
        <p:nvSpPr>
          <p:cNvPr id="3" name="Content Placeholder 2">
            <a:extLst>
              <a:ext uri="{FF2B5EF4-FFF2-40B4-BE49-F238E27FC236}">
                <a16:creationId xmlns:a16="http://schemas.microsoft.com/office/drawing/2014/main" id="{2954CDA0-353B-4A28-9565-6FF45B81B077}"/>
              </a:ext>
            </a:extLst>
          </p:cNvPr>
          <p:cNvSpPr>
            <a:spLocks noGrp="1"/>
          </p:cNvSpPr>
          <p:nvPr>
            <p:ph idx="1"/>
          </p:nvPr>
        </p:nvSpPr>
        <p:spPr>
          <a:xfrm>
            <a:off x="457200" y="908720"/>
            <a:ext cx="8229600" cy="4608512"/>
          </a:xfrm>
          <a:solidFill>
            <a:schemeClr val="accent1">
              <a:lumMod val="50000"/>
            </a:schemeClr>
          </a:solidFill>
        </p:spPr>
        <p:txBody>
          <a:bodyPr>
            <a:normAutofit/>
          </a:bodyPr>
          <a:lstStyle/>
          <a:p>
            <a:r>
              <a:rPr lang="en-GB" sz="2000" dirty="0">
                <a:solidFill>
                  <a:schemeClr val="bg1"/>
                </a:solidFill>
                <a:latin typeface="Times New Roman" panose="02020603050405020304" pitchFamily="18" charset="0"/>
                <a:cs typeface="Times New Roman" panose="02020603050405020304" pitchFamily="18" charset="0"/>
              </a:rPr>
              <a:t>You will notice the term ‘Depreciation is charged at £1,600 per annum’ in student exercise – 2</a:t>
            </a:r>
          </a:p>
          <a:p>
            <a:pPr marL="0" indent="0">
              <a:buNone/>
            </a:pPr>
            <a:endParaRPr lang="en-GB" sz="2000" dirty="0">
              <a:solidFill>
                <a:schemeClr val="bg1"/>
              </a:solidFill>
              <a:latin typeface="Times New Roman" panose="02020603050405020304" pitchFamily="18" charset="0"/>
              <a:cs typeface="Times New Roman" panose="02020603050405020304" pitchFamily="18" charset="0"/>
            </a:endParaRPr>
          </a:p>
          <a:p>
            <a:r>
              <a:rPr lang="en-GB" sz="2000" dirty="0">
                <a:solidFill>
                  <a:schemeClr val="bg1"/>
                </a:solidFill>
                <a:latin typeface="Times New Roman" panose="02020603050405020304" pitchFamily="18" charset="0"/>
                <a:cs typeface="Times New Roman" panose="02020603050405020304" pitchFamily="18" charset="0"/>
              </a:rPr>
              <a:t>This is a topic that we do not need to study in any detail for this module, the only thing to note is that it is an accounting term that reflects the reduction in the value of an asset over time</a:t>
            </a:r>
          </a:p>
          <a:p>
            <a:pPr marL="0" indent="0">
              <a:buNone/>
            </a:pPr>
            <a:endParaRPr lang="en-GB" sz="2000" dirty="0">
              <a:solidFill>
                <a:schemeClr val="bg1"/>
              </a:solidFill>
              <a:latin typeface="Times New Roman" panose="02020603050405020304" pitchFamily="18" charset="0"/>
              <a:cs typeface="Times New Roman" panose="02020603050405020304" pitchFamily="18" charset="0"/>
            </a:endParaRPr>
          </a:p>
          <a:p>
            <a:r>
              <a:rPr lang="en-GB" sz="2000" dirty="0">
                <a:solidFill>
                  <a:schemeClr val="bg1"/>
                </a:solidFill>
                <a:latin typeface="Times New Roman" panose="02020603050405020304" pitchFamily="18" charset="0"/>
                <a:cs typeface="Times New Roman" panose="02020603050405020304" pitchFamily="18" charset="0"/>
              </a:rPr>
              <a:t>It is not a cash item, and only appears in the Profit Budget as an expense</a:t>
            </a:r>
          </a:p>
          <a:p>
            <a:pPr marL="0" indent="0">
              <a:buNone/>
            </a:pPr>
            <a:endParaRPr lang="en-GB" sz="2000" dirty="0">
              <a:solidFill>
                <a:schemeClr val="bg1"/>
              </a:solidFill>
              <a:latin typeface="Times New Roman" panose="02020603050405020304" pitchFamily="18" charset="0"/>
              <a:cs typeface="Times New Roman" panose="02020603050405020304" pitchFamily="18" charset="0"/>
            </a:endParaRPr>
          </a:p>
          <a:p>
            <a:r>
              <a:rPr lang="en-GB" sz="2000" dirty="0">
                <a:solidFill>
                  <a:schemeClr val="bg1"/>
                </a:solidFill>
                <a:latin typeface="Times New Roman" panose="02020603050405020304" pitchFamily="18" charset="0"/>
                <a:cs typeface="Times New Roman" panose="02020603050405020304" pitchFamily="18" charset="0"/>
              </a:rPr>
              <a:t>A simple calculation is shown on the next slide, which is taken from a short article explaining basic depreciation, that I will put separately on Moodle for you</a:t>
            </a:r>
          </a:p>
        </p:txBody>
      </p:sp>
      <p:sp>
        <p:nvSpPr>
          <p:cNvPr id="4" name="Slide Number Placeholder 3">
            <a:extLst>
              <a:ext uri="{FF2B5EF4-FFF2-40B4-BE49-F238E27FC236}">
                <a16:creationId xmlns:a16="http://schemas.microsoft.com/office/drawing/2014/main" id="{7814AA1D-508A-4BA6-8436-58FFED55078E}"/>
              </a:ext>
            </a:extLst>
          </p:cNvPr>
          <p:cNvSpPr>
            <a:spLocks noGrp="1"/>
          </p:cNvSpPr>
          <p:nvPr>
            <p:ph type="sldNum" sz="quarter" idx="12"/>
          </p:nvPr>
        </p:nvSpPr>
        <p:spPr/>
        <p:txBody>
          <a:bodyPr/>
          <a:lstStyle/>
          <a:p>
            <a:fld id="{C3F65BB1-9206-4D7F-97F9-47DCC7DC6334}" type="slidenum">
              <a:rPr lang="en-GB" smtClean="0"/>
              <a:pPr/>
              <a:t>30</a:t>
            </a:fld>
            <a:endParaRPr lang="en-GB" dirty="0"/>
          </a:p>
        </p:txBody>
      </p:sp>
    </p:spTree>
    <p:extLst>
      <p:ext uri="{BB962C8B-B14F-4D97-AF65-F5344CB8AC3E}">
        <p14:creationId xmlns:p14="http://schemas.microsoft.com/office/powerpoint/2010/main" val="704835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grpId="0" nodeType="clickEffect">
                                  <p:stCondLst>
                                    <p:cond delay="0"/>
                                  </p:stCondLst>
                                  <p:childTnLst>
                                    <p:set>
                                      <p:cBhvr>
                                        <p:cTn id="10" dur="1" fill="hold">
                                          <p:stCondLst>
                                            <p:cond delay="0"/>
                                          </p:stCondLst>
                                        </p:cTn>
                                        <p:tgtEl>
                                          <p:spTgt spid="3">
                                            <p:bg/>
                                          </p:spTgt>
                                        </p:tgtEl>
                                        <p:attrNameLst>
                                          <p:attrName>style.visibility</p:attrName>
                                        </p:attrNameLst>
                                      </p:cBhvr>
                                      <p:to>
                                        <p:strVal val="visible"/>
                                      </p:to>
                                    </p:set>
                                    <p:animEffect transition="in" filter="circle(in)">
                                      <p:cBhvr>
                                        <p:cTn id="11" dur="2000"/>
                                        <p:tgtEl>
                                          <p:spTgt spid="3">
                                            <p:bg/>
                                          </p:spTgt>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circle(in)">
                                      <p:cBhvr>
                                        <p:cTn id="16" dur="20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6" presetClass="entr" presetSubtype="16"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circle(in)">
                                      <p:cBhvr>
                                        <p:cTn id="21" dur="20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6" presetClass="entr" presetSubtype="16" fill="hold" grpId="0" nodeType="click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circle(in)">
                                      <p:cBhvr>
                                        <p:cTn id="26" dur="2000"/>
                                        <p:tgtEl>
                                          <p:spTgt spid="3">
                                            <p:txEl>
                                              <p:pRg st="4" end="4"/>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6" presetClass="entr" presetSubtype="16"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circle(in)">
                                      <p:cBhvr>
                                        <p:cTn id="31"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15510-BCD4-4D31-B328-5B4A832A0C32}"/>
              </a:ext>
            </a:extLst>
          </p:cNvPr>
          <p:cNvSpPr>
            <a:spLocks noGrp="1"/>
          </p:cNvSpPr>
          <p:nvPr>
            <p:ph type="title"/>
          </p:nvPr>
        </p:nvSpPr>
        <p:spPr>
          <a:xfrm>
            <a:off x="457200" y="120979"/>
            <a:ext cx="8229600" cy="1143000"/>
          </a:xfrm>
        </p:spPr>
        <p:txBody>
          <a:bodyPr>
            <a:normAutofit/>
          </a:bodyPr>
          <a:lstStyle/>
          <a:p>
            <a:r>
              <a:rPr lang="en-GB" sz="3600" dirty="0">
                <a:solidFill>
                  <a:srgbClr val="007DC3"/>
                </a:solidFill>
              </a:rPr>
              <a:t>Depreciation – 2 (example)</a:t>
            </a:r>
          </a:p>
        </p:txBody>
      </p:sp>
      <p:graphicFrame>
        <p:nvGraphicFramePr>
          <p:cNvPr id="7" name="Content Placeholder 6">
            <a:extLst>
              <a:ext uri="{FF2B5EF4-FFF2-40B4-BE49-F238E27FC236}">
                <a16:creationId xmlns:a16="http://schemas.microsoft.com/office/drawing/2014/main" id="{322FC4B3-AE76-4069-B0DE-282F620DA353}"/>
              </a:ext>
            </a:extLst>
          </p:cNvPr>
          <p:cNvGraphicFramePr>
            <a:graphicFrameLocks noGrp="1"/>
          </p:cNvGraphicFramePr>
          <p:nvPr>
            <p:ph idx="1"/>
            <p:extLst>
              <p:ext uri="{D42A27DB-BD31-4B8C-83A1-F6EECF244321}">
                <p14:modId xmlns:p14="http://schemas.microsoft.com/office/powerpoint/2010/main" val="2835145738"/>
              </p:ext>
            </p:extLst>
          </p:nvPr>
        </p:nvGraphicFramePr>
        <p:xfrm>
          <a:off x="1691680" y="3573016"/>
          <a:ext cx="5832648" cy="2016226"/>
        </p:xfrm>
        <a:graphic>
          <a:graphicData uri="http://schemas.openxmlformats.org/drawingml/2006/table">
            <a:tbl>
              <a:tblPr/>
              <a:tblGrid>
                <a:gridCol w="1457820">
                  <a:extLst>
                    <a:ext uri="{9D8B030D-6E8A-4147-A177-3AD203B41FA5}">
                      <a16:colId xmlns:a16="http://schemas.microsoft.com/office/drawing/2014/main" val="2472486488"/>
                    </a:ext>
                  </a:extLst>
                </a:gridCol>
                <a:gridCol w="1457820">
                  <a:extLst>
                    <a:ext uri="{9D8B030D-6E8A-4147-A177-3AD203B41FA5}">
                      <a16:colId xmlns:a16="http://schemas.microsoft.com/office/drawing/2014/main" val="213289220"/>
                    </a:ext>
                  </a:extLst>
                </a:gridCol>
                <a:gridCol w="1458504">
                  <a:extLst>
                    <a:ext uri="{9D8B030D-6E8A-4147-A177-3AD203B41FA5}">
                      <a16:colId xmlns:a16="http://schemas.microsoft.com/office/drawing/2014/main" val="3623650500"/>
                    </a:ext>
                  </a:extLst>
                </a:gridCol>
                <a:gridCol w="1458504">
                  <a:extLst>
                    <a:ext uri="{9D8B030D-6E8A-4147-A177-3AD203B41FA5}">
                      <a16:colId xmlns:a16="http://schemas.microsoft.com/office/drawing/2014/main" val="2669544480"/>
                    </a:ext>
                  </a:extLst>
                </a:gridCol>
              </a:tblGrid>
              <a:tr h="887410">
                <a:tc>
                  <a:txBody>
                    <a:bodyPr/>
                    <a:lstStyle/>
                    <a:p>
                      <a:pPr algn="ctr">
                        <a:lnSpc>
                          <a:spcPct val="107000"/>
                        </a:lnSpc>
                        <a:spcAft>
                          <a:spcPts val="0"/>
                        </a:spcAft>
                      </a:pPr>
                      <a:r>
                        <a:rPr lang="en-GB" sz="1600" dirty="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Year</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ctr">
                        <a:lnSpc>
                          <a:spcPct val="107000"/>
                        </a:lnSpc>
                        <a:spcAft>
                          <a:spcPts val="0"/>
                        </a:spcAft>
                      </a:pPr>
                      <a:r>
                        <a:rPr lang="en-GB" sz="1600" dirty="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At cost</a:t>
                      </a:r>
                    </a:p>
                    <a:p>
                      <a:pPr algn="ctr">
                        <a:lnSpc>
                          <a:spcPct val="107000"/>
                        </a:lnSpc>
                        <a:spcAft>
                          <a:spcPts val="0"/>
                        </a:spcAft>
                      </a:pPr>
                      <a:r>
                        <a:rPr lang="en-GB" sz="1600" dirty="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ctr">
                        <a:lnSpc>
                          <a:spcPct val="107000"/>
                        </a:lnSpc>
                        <a:spcAft>
                          <a:spcPts val="0"/>
                        </a:spcAft>
                      </a:pPr>
                      <a:r>
                        <a:rPr lang="en-GB" sz="1600" dirty="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Accumulated depreciation</a:t>
                      </a:r>
                    </a:p>
                    <a:p>
                      <a:pPr algn="ctr">
                        <a:lnSpc>
                          <a:spcPct val="107000"/>
                        </a:lnSpc>
                        <a:spcAft>
                          <a:spcPts val="0"/>
                        </a:spcAft>
                      </a:pPr>
                      <a:r>
                        <a:rPr lang="en-GB" sz="1600" dirty="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ctr">
                        <a:lnSpc>
                          <a:spcPct val="107000"/>
                        </a:lnSpc>
                        <a:spcAft>
                          <a:spcPts val="0"/>
                        </a:spcAft>
                      </a:pPr>
                      <a:r>
                        <a:rPr lang="en-GB" sz="1600" dirty="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Carrying value</a:t>
                      </a:r>
                    </a:p>
                    <a:p>
                      <a:pPr algn="ctr">
                        <a:lnSpc>
                          <a:spcPct val="107000"/>
                        </a:lnSpc>
                        <a:spcAft>
                          <a:spcPts val="0"/>
                        </a:spcAft>
                      </a:pPr>
                      <a:r>
                        <a:rPr lang="en-GB" sz="1600" dirty="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(NBV)</a:t>
                      </a:r>
                    </a:p>
                    <a:p>
                      <a:pPr algn="ctr">
                        <a:lnSpc>
                          <a:spcPct val="107000"/>
                        </a:lnSpc>
                        <a:spcAft>
                          <a:spcPts val="0"/>
                        </a:spcAft>
                      </a:pPr>
                      <a:r>
                        <a:rPr lang="en-GB" sz="1600" dirty="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extLst>
                  <a:ext uri="{0D108BD9-81ED-4DB2-BD59-A6C34878D82A}">
                    <a16:rowId xmlns:a16="http://schemas.microsoft.com/office/drawing/2014/main" val="2918244559"/>
                  </a:ext>
                </a:extLst>
              </a:tr>
              <a:tr h="282204">
                <a:tc>
                  <a:txBody>
                    <a:bodyPr/>
                    <a:lstStyle/>
                    <a:p>
                      <a:pPr algn="ctr">
                        <a:lnSpc>
                          <a:spcPct val="107000"/>
                        </a:lnSpc>
                        <a:spcAft>
                          <a:spcPts val="0"/>
                        </a:spcAft>
                      </a:pPr>
                      <a:r>
                        <a:rPr lang="en-GB" sz="1600" dirty="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1</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ctr">
                        <a:lnSpc>
                          <a:spcPct val="107000"/>
                        </a:lnSpc>
                        <a:spcAft>
                          <a:spcPts val="0"/>
                        </a:spcAft>
                      </a:pPr>
                      <a:r>
                        <a:rPr lang="en-GB" sz="1600" dirty="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10,000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ctr">
                        <a:lnSpc>
                          <a:spcPct val="107000"/>
                        </a:lnSpc>
                        <a:spcAft>
                          <a:spcPts val="0"/>
                        </a:spcAft>
                      </a:pPr>
                      <a:r>
                        <a:rPr lang="en-GB" sz="1600" dirty="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2,000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ctr">
                        <a:lnSpc>
                          <a:spcPct val="107000"/>
                        </a:lnSpc>
                        <a:spcAft>
                          <a:spcPts val="0"/>
                        </a:spcAft>
                      </a:pPr>
                      <a:r>
                        <a:rPr lang="en-GB" sz="1600" dirty="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8,000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extLst>
                  <a:ext uri="{0D108BD9-81ED-4DB2-BD59-A6C34878D82A}">
                    <a16:rowId xmlns:a16="http://schemas.microsoft.com/office/drawing/2014/main" val="3596761273"/>
                  </a:ext>
                </a:extLst>
              </a:tr>
              <a:tr h="282204">
                <a:tc>
                  <a:txBody>
                    <a:bodyPr/>
                    <a:lstStyle/>
                    <a:p>
                      <a:pPr algn="ctr">
                        <a:lnSpc>
                          <a:spcPct val="107000"/>
                        </a:lnSpc>
                        <a:spcAft>
                          <a:spcPts val="0"/>
                        </a:spcAft>
                      </a:pPr>
                      <a:r>
                        <a:rPr lang="en-GB" sz="1600" dirty="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2</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ctr">
                        <a:lnSpc>
                          <a:spcPct val="107000"/>
                        </a:lnSpc>
                        <a:spcAft>
                          <a:spcPts val="0"/>
                        </a:spcAft>
                      </a:pPr>
                      <a:r>
                        <a:rPr lang="en-GB" sz="1600" dirty="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10,000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ctr">
                        <a:lnSpc>
                          <a:spcPct val="107000"/>
                        </a:lnSpc>
                        <a:spcAft>
                          <a:spcPts val="0"/>
                        </a:spcAft>
                      </a:pPr>
                      <a:r>
                        <a:rPr lang="en-GB" sz="1600" dirty="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4,000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ctr">
                        <a:lnSpc>
                          <a:spcPct val="107000"/>
                        </a:lnSpc>
                        <a:spcAft>
                          <a:spcPts val="0"/>
                        </a:spcAft>
                      </a:pPr>
                      <a:r>
                        <a:rPr lang="en-GB" sz="1600" dirty="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6,000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extLst>
                  <a:ext uri="{0D108BD9-81ED-4DB2-BD59-A6C34878D82A}">
                    <a16:rowId xmlns:a16="http://schemas.microsoft.com/office/drawing/2014/main" val="3545746941"/>
                  </a:ext>
                </a:extLst>
              </a:tr>
              <a:tr h="282204">
                <a:tc>
                  <a:txBody>
                    <a:bodyPr/>
                    <a:lstStyle/>
                    <a:p>
                      <a:pPr algn="ctr">
                        <a:lnSpc>
                          <a:spcPct val="107000"/>
                        </a:lnSpc>
                        <a:spcAft>
                          <a:spcPts val="0"/>
                        </a:spcAft>
                      </a:pPr>
                      <a:r>
                        <a:rPr lang="en-GB" sz="1600" dirty="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3</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ctr">
                        <a:lnSpc>
                          <a:spcPct val="107000"/>
                        </a:lnSpc>
                        <a:spcAft>
                          <a:spcPts val="0"/>
                        </a:spcAft>
                      </a:pPr>
                      <a:r>
                        <a:rPr lang="en-GB" sz="1600" dirty="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10,000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ctr">
                        <a:lnSpc>
                          <a:spcPct val="107000"/>
                        </a:lnSpc>
                        <a:spcAft>
                          <a:spcPts val="0"/>
                        </a:spcAft>
                      </a:pPr>
                      <a:r>
                        <a:rPr lang="en-GB" sz="1600" dirty="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6,000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ctr">
                        <a:lnSpc>
                          <a:spcPct val="107000"/>
                        </a:lnSpc>
                        <a:spcAft>
                          <a:spcPts val="0"/>
                        </a:spcAft>
                      </a:pPr>
                      <a:r>
                        <a:rPr lang="en-GB" sz="1600" dirty="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4,000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extLst>
                  <a:ext uri="{0D108BD9-81ED-4DB2-BD59-A6C34878D82A}">
                    <a16:rowId xmlns:a16="http://schemas.microsoft.com/office/drawing/2014/main" val="2686123261"/>
                  </a:ext>
                </a:extLst>
              </a:tr>
              <a:tr h="282204">
                <a:tc>
                  <a:txBody>
                    <a:bodyPr/>
                    <a:lstStyle/>
                    <a:p>
                      <a:pPr algn="ctr">
                        <a:lnSpc>
                          <a:spcPct val="107000"/>
                        </a:lnSpc>
                        <a:spcAft>
                          <a:spcPts val="0"/>
                        </a:spcAft>
                      </a:pPr>
                      <a:r>
                        <a:rPr lang="en-GB" sz="1600" dirty="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4</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ctr">
                        <a:lnSpc>
                          <a:spcPct val="107000"/>
                        </a:lnSpc>
                        <a:spcAft>
                          <a:spcPts val="0"/>
                        </a:spcAft>
                      </a:pPr>
                      <a:r>
                        <a:rPr lang="en-GB" sz="1600" dirty="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10,000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ctr">
                        <a:lnSpc>
                          <a:spcPct val="107000"/>
                        </a:lnSpc>
                        <a:spcAft>
                          <a:spcPts val="0"/>
                        </a:spcAft>
                      </a:pPr>
                      <a:r>
                        <a:rPr lang="en-GB" sz="1600" dirty="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8,000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tc>
                  <a:txBody>
                    <a:bodyPr/>
                    <a:lstStyle/>
                    <a:p>
                      <a:pPr algn="ctr">
                        <a:lnSpc>
                          <a:spcPct val="107000"/>
                        </a:lnSpc>
                        <a:spcAft>
                          <a:spcPts val="0"/>
                        </a:spcAft>
                      </a:pPr>
                      <a:r>
                        <a:rPr lang="en-GB" sz="1600" dirty="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2,000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50000"/>
                      </a:schemeClr>
                    </a:solidFill>
                  </a:tcPr>
                </a:tc>
                <a:extLst>
                  <a:ext uri="{0D108BD9-81ED-4DB2-BD59-A6C34878D82A}">
                    <a16:rowId xmlns:a16="http://schemas.microsoft.com/office/drawing/2014/main" val="2558354762"/>
                  </a:ext>
                </a:extLst>
              </a:tr>
            </a:tbl>
          </a:graphicData>
        </a:graphic>
      </p:graphicFrame>
      <p:sp>
        <p:nvSpPr>
          <p:cNvPr id="4" name="Slide Number Placeholder 3">
            <a:extLst>
              <a:ext uri="{FF2B5EF4-FFF2-40B4-BE49-F238E27FC236}">
                <a16:creationId xmlns:a16="http://schemas.microsoft.com/office/drawing/2014/main" id="{2E547919-1238-4FCB-8526-53E57FBF5F12}"/>
              </a:ext>
            </a:extLst>
          </p:cNvPr>
          <p:cNvSpPr>
            <a:spLocks noGrp="1"/>
          </p:cNvSpPr>
          <p:nvPr>
            <p:ph type="sldNum" sz="quarter" idx="12"/>
          </p:nvPr>
        </p:nvSpPr>
        <p:spPr/>
        <p:txBody>
          <a:bodyPr/>
          <a:lstStyle/>
          <a:p>
            <a:fld id="{C3F65BB1-9206-4D7F-97F9-47DCC7DC6334}" type="slidenum">
              <a:rPr lang="en-GB" smtClean="0"/>
              <a:pPr/>
              <a:t>31</a:t>
            </a:fld>
            <a:endParaRPr lang="en-GB" dirty="0"/>
          </a:p>
        </p:txBody>
      </p:sp>
      <p:sp>
        <p:nvSpPr>
          <p:cNvPr id="8" name="Rectangle 2">
            <a:extLst>
              <a:ext uri="{FF2B5EF4-FFF2-40B4-BE49-F238E27FC236}">
                <a16:creationId xmlns:a16="http://schemas.microsoft.com/office/drawing/2014/main" id="{761EFF61-BBF7-40F9-9BB9-77AFCFFB0C68}"/>
              </a:ext>
            </a:extLst>
          </p:cNvPr>
          <p:cNvSpPr>
            <a:spLocks noChangeArrowheads="1"/>
          </p:cNvSpPr>
          <p:nvPr/>
        </p:nvSpPr>
        <p:spPr bwMode="auto">
          <a:xfrm>
            <a:off x="457200" y="1004318"/>
            <a:ext cx="8064896" cy="2446824"/>
          </a:xfrm>
          <a:prstGeom prst="rect">
            <a:avLst/>
          </a:prstGeom>
          <a:solidFill>
            <a:srgbClr val="ABE1FF"/>
          </a:solidFill>
          <a:ln>
            <a:noFill/>
          </a:ln>
          <a:effec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GB" altLang="en-US" sz="14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 </a:t>
            </a:r>
            <a:r>
              <a:rPr kumimoji="0" lang="en-GB" altLang="en-US" sz="15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motor vehicle costs £10,000 when bought by its present owner. It has an expected useful economic life of 4 years and a residual (scrap) value of £2000</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GB" altLang="en-US" sz="15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GB" altLang="en-US" sz="15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£10,000 less £2,000 = £ 8,000. £8,000 divided by 4 = £2,000 per year</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GB" altLang="en-US" sz="15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GB" altLang="en-US" sz="15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The charge to the profit and loss account is therefore </a:t>
            </a:r>
            <a:r>
              <a:rPr kumimoji="0" lang="en-GB" altLang="en-US" sz="1500" b="0" i="0" u="none" strike="noStrike" cap="none" normalizeH="0" baseline="0" dirty="0">
                <a:ln>
                  <a:noFill/>
                </a:ln>
                <a:effectLst/>
                <a:latin typeface="Times New Roman" panose="02020603050405020304" pitchFamily="18" charset="0"/>
                <a:ea typeface="Times New Roman" panose="02020603050405020304" pitchFamily="18" charset="0"/>
                <a:cs typeface="Times New Roman" panose="02020603050405020304" pitchFamily="18" charset="0"/>
              </a:rPr>
              <a:t>£2,000 each year</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GB" altLang="en-US" sz="15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GB" altLang="en-US" sz="15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The entries in the Statement of Financial Position (</a:t>
            </a:r>
            <a:r>
              <a:rPr lang="en-GB" altLang="en-US" sz="1500" dirty="0">
                <a:latin typeface="Times New Roman" panose="02020603050405020304" pitchFamily="18" charset="0"/>
                <a:ea typeface="Times New Roman" panose="02020603050405020304" pitchFamily="18" charset="0"/>
                <a:cs typeface="Times New Roman" panose="02020603050405020304" pitchFamily="18" charset="0"/>
              </a:rPr>
              <a:t>B</a:t>
            </a:r>
            <a:r>
              <a:rPr kumimoji="0" lang="en-GB" altLang="en-US" sz="15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alance </a:t>
            </a:r>
            <a:r>
              <a:rPr lang="en-GB" altLang="en-US" sz="1500" dirty="0">
                <a:latin typeface="Times New Roman" panose="02020603050405020304" pitchFamily="18" charset="0"/>
                <a:ea typeface="Times New Roman" panose="02020603050405020304" pitchFamily="18" charset="0"/>
                <a:cs typeface="Times New Roman" panose="02020603050405020304" pitchFamily="18" charset="0"/>
              </a:rPr>
              <a:t>S</a:t>
            </a:r>
            <a:r>
              <a:rPr kumimoji="0" lang="en-GB" altLang="en-US" sz="15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heet) for the four years are shown in the table below</a:t>
            </a:r>
            <a:endParaRPr kumimoji="0" lang="en-GB" altLang="en-US" sz="15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548043370"/>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circle(in)">
                                      <p:cBhvr>
                                        <p:cTn id="11" dur="2000"/>
                                        <p:tgtEl>
                                          <p:spTgt spid="8"/>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nodeType="click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circle(in)">
                                      <p:cBhvr>
                                        <p:cTn id="16"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animBg="1"/>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Template>
  <TotalTime>7808</TotalTime>
  <Words>3513</Words>
  <Application>Microsoft Office PowerPoint</Application>
  <PresentationFormat>On-screen Show (4:3)</PresentationFormat>
  <Paragraphs>1169</Paragraphs>
  <Slides>31</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31</vt:i4>
      </vt:variant>
    </vt:vector>
  </HeadingPairs>
  <TitlesOfParts>
    <vt:vector size="37" baseType="lpstr">
      <vt:lpstr>Arial</vt:lpstr>
      <vt:lpstr>Calibri</vt:lpstr>
      <vt:lpstr>Myriad Pro</vt:lpstr>
      <vt:lpstr>Symbol</vt:lpstr>
      <vt:lpstr>Times New Roman</vt:lpstr>
      <vt:lpstr>20140311PresentationUWTSDTemplate</vt:lpstr>
      <vt:lpstr>Management Accounting</vt:lpstr>
      <vt:lpstr>Overview</vt:lpstr>
      <vt:lpstr>Financial Accounting versus Management Accounting</vt:lpstr>
      <vt:lpstr>Cash and profit - 1</vt:lpstr>
      <vt:lpstr>Cash and profit - 2</vt:lpstr>
      <vt:lpstr>Realisation</vt:lpstr>
      <vt:lpstr>What is a budget?</vt:lpstr>
      <vt:lpstr>The benefits of budgeting</vt:lpstr>
      <vt:lpstr>3-month cash budget layout</vt:lpstr>
      <vt:lpstr>Worked example – 1 (receipts)</vt:lpstr>
      <vt:lpstr>Worked example – 2 (payments)</vt:lpstr>
      <vt:lpstr>Worked example (notes)</vt:lpstr>
      <vt:lpstr>Worked example (cash budget solution)</vt:lpstr>
      <vt:lpstr>Worked example (profit budget solution</vt:lpstr>
      <vt:lpstr>Cash and profit - 1</vt:lpstr>
      <vt:lpstr>Cash and profit - 2</vt:lpstr>
      <vt:lpstr>Cash and profit - 3</vt:lpstr>
      <vt:lpstr>Cash and profit – 3 (profit budget layout)</vt:lpstr>
      <vt:lpstr>Constructing the profit budget- 1</vt:lpstr>
      <vt:lpstr>Constructing the profit budget- 2</vt:lpstr>
      <vt:lpstr>PowerPoint Presentation</vt:lpstr>
      <vt:lpstr>PowerPoint Presentation</vt:lpstr>
      <vt:lpstr>Worked example – cash and profit comparison</vt:lpstr>
      <vt:lpstr>Cash budget with credit time lags</vt:lpstr>
      <vt:lpstr>Worked example - 2</vt:lpstr>
      <vt:lpstr>PowerPoint Presentation</vt:lpstr>
      <vt:lpstr>                             Worked example - 2</vt:lpstr>
      <vt:lpstr>Worked example – 2 solution </vt:lpstr>
      <vt:lpstr>Student exercise</vt:lpstr>
      <vt:lpstr>Depreciation - 1</vt:lpstr>
      <vt:lpstr>Depreciation – 2 (example)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pburns</dc:creator>
  <cp:lastModifiedBy>David Jenkins</cp:lastModifiedBy>
  <cp:revision>292</cp:revision>
  <cp:lastPrinted>2020-05-01T14:45:48Z</cp:lastPrinted>
  <dcterms:created xsi:type="dcterms:W3CDTF">2013-10-11T12:05:37Z</dcterms:created>
  <dcterms:modified xsi:type="dcterms:W3CDTF">2021-11-01T19:22:54Z</dcterms:modified>
</cp:coreProperties>
</file>