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5" r:id="rId3"/>
    <p:sldId id="258" r:id="rId4"/>
    <p:sldId id="259" r:id="rId5"/>
    <p:sldId id="260" r:id="rId6"/>
    <p:sldId id="265" r:id="rId7"/>
    <p:sldId id="262" r:id="rId8"/>
    <p:sldId id="263" r:id="rId9"/>
    <p:sldId id="264" r:id="rId10"/>
    <p:sldId id="266" r:id="rId11"/>
    <p:sldId id="276" r:id="rId12"/>
    <p:sldId id="267" r:id="rId13"/>
    <p:sldId id="261" r:id="rId14"/>
    <p:sldId id="268" r:id="rId15"/>
    <p:sldId id="269" r:id="rId16"/>
    <p:sldId id="270" r:id="rId17"/>
    <p:sldId id="271" r:id="rId18"/>
    <p:sldId id="277" r:id="rId19"/>
    <p:sldId id="273" r:id="rId20"/>
    <p:sldId id="278" r:id="rId21"/>
    <p:sldId id="279" r:id="rId22"/>
    <p:sldId id="274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76" d="100"/>
          <a:sy n="76" d="100"/>
        </p:scale>
        <p:origin x="-984" y="-7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2/25/2018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6631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2/25/2018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9328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2/25/2018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155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2/25/2018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431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2/25/2018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24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2/25/2018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557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2/25/2018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486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2/25/2018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585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2/25/2018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748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2/25/2018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670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F12C6-0A68-C742-9449-97143354E867}" type="datetimeFigureOut">
              <a:rPr lang="en-US" smtClean="0"/>
              <a:t>2/25/2018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3860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AF12C6-0A68-C742-9449-97143354E867}" type="datetimeFigureOut">
              <a:rPr lang="en-US" smtClean="0"/>
              <a:t>2/25/2018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6FB3D2-9FA4-0243-A77D-5D2B86E2F3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270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statistics.laerd.com/statistical-guides/hypothesis-testing.php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33596"/>
            <a:ext cx="7772400" cy="1470025"/>
          </a:xfrm>
        </p:spPr>
        <p:txBody>
          <a:bodyPr/>
          <a:lstStyle/>
          <a:p>
            <a:r>
              <a:rPr lang="en-US" dirty="0" smtClean="0"/>
              <a:t>Analysis of Variance </a:t>
            </a:r>
            <a:br>
              <a:rPr lang="en-US" dirty="0" smtClean="0"/>
            </a:br>
            <a:r>
              <a:rPr lang="en-US" dirty="0" smtClean="0"/>
              <a:t>ANOVA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8907" y="2103620"/>
            <a:ext cx="8751923" cy="4754380"/>
          </a:xfrm>
        </p:spPr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Compares 3 of more sets of data – time for Illinois of different sports players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A Difference Test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r>
              <a:rPr lang="en-US" sz="4000" b="1" dirty="0" smtClean="0">
                <a:solidFill>
                  <a:srgbClr val="0070C0"/>
                </a:solidFill>
              </a:rPr>
              <a:t>Team  23 </a:t>
            </a:r>
            <a:r>
              <a:rPr lang="en-US" sz="4000" b="1" dirty="0">
                <a:solidFill>
                  <a:srgbClr val="0070C0"/>
                </a:solidFill>
              </a:rPr>
              <a:t>23</a:t>
            </a:r>
            <a:r>
              <a:rPr lang="en-US" sz="4000" b="1" dirty="0" smtClean="0">
                <a:solidFill>
                  <a:srgbClr val="0070C0"/>
                </a:solidFill>
              </a:rPr>
              <a:t> </a:t>
            </a:r>
            <a:r>
              <a:rPr lang="en-US" sz="4000" b="1" dirty="0">
                <a:solidFill>
                  <a:srgbClr val="0070C0"/>
                </a:solidFill>
              </a:rPr>
              <a:t>31</a:t>
            </a:r>
            <a:r>
              <a:rPr lang="en-US" sz="4000" b="1" dirty="0" smtClean="0">
                <a:solidFill>
                  <a:srgbClr val="0070C0"/>
                </a:solidFill>
              </a:rPr>
              <a:t> </a:t>
            </a:r>
            <a:r>
              <a:rPr lang="en-US" sz="4000" b="1" dirty="0">
                <a:solidFill>
                  <a:srgbClr val="0070C0"/>
                </a:solidFill>
              </a:rPr>
              <a:t>24</a:t>
            </a:r>
            <a:r>
              <a:rPr lang="en-US" sz="4000" b="1" dirty="0" smtClean="0">
                <a:solidFill>
                  <a:srgbClr val="0070C0"/>
                </a:solidFill>
              </a:rPr>
              <a:t> </a:t>
            </a:r>
            <a:r>
              <a:rPr lang="en-US" sz="4000" b="1" dirty="0">
                <a:solidFill>
                  <a:srgbClr val="0070C0"/>
                </a:solidFill>
              </a:rPr>
              <a:t>24</a:t>
            </a:r>
            <a:r>
              <a:rPr lang="en-US" sz="4000" b="1" dirty="0" smtClean="0">
                <a:solidFill>
                  <a:srgbClr val="0070C0"/>
                </a:solidFill>
              </a:rPr>
              <a:t> 21 22 22 24</a:t>
            </a:r>
          </a:p>
          <a:p>
            <a:r>
              <a:rPr lang="en-US" sz="4000" b="1" dirty="0" err="1" smtClean="0">
                <a:solidFill>
                  <a:srgbClr val="00B050"/>
                </a:solidFill>
              </a:rPr>
              <a:t>Indiv</a:t>
            </a:r>
            <a:r>
              <a:rPr lang="en-US" sz="4000" b="1" dirty="0" smtClean="0">
                <a:solidFill>
                  <a:srgbClr val="00B050"/>
                </a:solidFill>
              </a:rPr>
              <a:t>   29 </a:t>
            </a:r>
            <a:r>
              <a:rPr lang="en-US" sz="4000" b="1" dirty="0">
                <a:solidFill>
                  <a:srgbClr val="00B050"/>
                </a:solidFill>
              </a:rPr>
              <a:t>34</a:t>
            </a:r>
            <a:r>
              <a:rPr lang="en-US" sz="4000" b="1" dirty="0" smtClean="0">
                <a:solidFill>
                  <a:srgbClr val="00B050"/>
                </a:solidFill>
              </a:rPr>
              <a:t> </a:t>
            </a:r>
            <a:r>
              <a:rPr lang="en-US" sz="4000" b="1" dirty="0">
                <a:solidFill>
                  <a:srgbClr val="00B050"/>
                </a:solidFill>
              </a:rPr>
              <a:t>21</a:t>
            </a:r>
            <a:r>
              <a:rPr lang="en-US" sz="4000" b="1" dirty="0" smtClean="0">
                <a:solidFill>
                  <a:srgbClr val="00B050"/>
                </a:solidFill>
              </a:rPr>
              <a:t> </a:t>
            </a:r>
            <a:r>
              <a:rPr lang="en-US" sz="4000" b="1" dirty="0">
                <a:solidFill>
                  <a:srgbClr val="00B050"/>
                </a:solidFill>
              </a:rPr>
              <a:t>25</a:t>
            </a:r>
            <a:r>
              <a:rPr lang="en-US" sz="4000" b="1" dirty="0" smtClean="0">
                <a:solidFill>
                  <a:srgbClr val="00B050"/>
                </a:solidFill>
              </a:rPr>
              <a:t> </a:t>
            </a:r>
            <a:r>
              <a:rPr lang="en-US" sz="4000" b="1" dirty="0">
                <a:solidFill>
                  <a:srgbClr val="00B050"/>
                </a:solidFill>
              </a:rPr>
              <a:t>36</a:t>
            </a:r>
            <a:r>
              <a:rPr lang="en-US" sz="4000" b="1" dirty="0" smtClean="0">
                <a:solidFill>
                  <a:srgbClr val="00B050"/>
                </a:solidFill>
              </a:rPr>
              <a:t> </a:t>
            </a:r>
            <a:r>
              <a:rPr lang="en-US" sz="4000" b="1" dirty="0">
                <a:solidFill>
                  <a:srgbClr val="00B050"/>
                </a:solidFill>
              </a:rPr>
              <a:t>25</a:t>
            </a:r>
            <a:r>
              <a:rPr lang="en-US" sz="4000" b="1" dirty="0" smtClean="0">
                <a:solidFill>
                  <a:srgbClr val="00B050"/>
                </a:solidFill>
              </a:rPr>
              <a:t> </a:t>
            </a:r>
            <a:r>
              <a:rPr lang="en-US" sz="4000" b="1" dirty="0">
                <a:solidFill>
                  <a:srgbClr val="00B050"/>
                </a:solidFill>
              </a:rPr>
              <a:t>21</a:t>
            </a:r>
            <a:r>
              <a:rPr lang="en-US" sz="4000" b="1" dirty="0" smtClean="0">
                <a:solidFill>
                  <a:srgbClr val="00B050"/>
                </a:solidFill>
              </a:rPr>
              <a:t> 35 27</a:t>
            </a:r>
          </a:p>
          <a:p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None   33 </a:t>
            </a:r>
            <a:r>
              <a:rPr lang="en-US" sz="4000" b="1" dirty="0">
                <a:solidFill>
                  <a:schemeClr val="accent6">
                    <a:lumMod val="75000"/>
                  </a:schemeClr>
                </a:solidFill>
              </a:rPr>
              <a:t>28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>
                <a:solidFill>
                  <a:schemeClr val="accent6">
                    <a:lumMod val="75000"/>
                  </a:schemeClr>
                </a:solidFill>
              </a:rPr>
              <a:t>25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>
                <a:solidFill>
                  <a:schemeClr val="accent6">
                    <a:lumMod val="75000"/>
                  </a:schemeClr>
                </a:solidFill>
              </a:rPr>
              <a:t>34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>
                <a:solidFill>
                  <a:schemeClr val="accent6">
                    <a:lumMod val="75000"/>
                  </a:schemeClr>
                </a:solidFill>
              </a:rPr>
              <a:t>31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>
                <a:solidFill>
                  <a:schemeClr val="accent6">
                    <a:lumMod val="75000"/>
                  </a:schemeClr>
                </a:solidFill>
              </a:rPr>
              <a:t>26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>
                <a:solidFill>
                  <a:schemeClr val="accent6">
                    <a:lumMod val="75000"/>
                  </a:schemeClr>
                </a:solidFill>
              </a:rPr>
              <a:t>32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>
                <a:solidFill>
                  <a:schemeClr val="accent6">
                    <a:lumMod val="75000"/>
                  </a:schemeClr>
                </a:solidFill>
              </a:rPr>
              <a:t>33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30 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1002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ANOVA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Independent ANOVA – separate groups</a:t>
            </a:r>
          </a:p>
          <a:p>
            <a:endParaRPr lang="en-GB" dirty="0"/>
          </a:p>
          <a:p>
            <a:r>
              <a:rPr lang="en-GB" dirty="0" smtClean="0"/>
              <a:t>Repeated measures ANOVA – One groups tested on several (more than 2) occasions.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21836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Can I use multiple t-tests?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047" y="1417638"/>
            <a:ext cx="8617906" cy="5099948"/>
          </a:xfrm>
        </p:spPr>
        <p:txBody>
          <a:bodyPr>
            <a:no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No - because statistics generally determine probabilities they are always subject to errors.</a:t>
            </a:r>
          </a:p>
          <a:p>
            <a:endParaRPr lang="en-US" sz="2400" dirty="0"/>
          </a:p>
          <a:p>
            <a:r>
              <a:rPr lang="en-US" sz="2400" dirty="0">
                <a:solidFill>
                  <a:srgbClr val="00B0F0"/>
                </a:solidFill>
              </a:rPr>
              <a:t>Every time you conduct a t-test there is a chance that you will make a Type 1 error. This error is usually 5</a:t>
            </a:r>
            <a:r>
              <a:rPr lang="en-US" sz="2400" dirty="0" smtClean="0">
                <a:solidFill>
                  <a:srgbClr val="00B0F0"/>
                </a:solidFill>
              </a:rPr>
              <a:t>%. </a:t>
            </a:r>
          </a:p>
          <a:p>
            <a:endParaRPr lang="en-US" sz="2400" dirty="0"/>
          </a:p>
          <a:p>
            <a:r>
              <a:rPr lang="en-US" sz="2400" dirty="0" smtClean="0">
                <a:solidFill>
                  <a:srgbClr val="FF0000"/>
                </a:solidFill>
              </a:rPr>
              <a:t>Therefore</a:t>
            </a:r>
            <a:r>
              <a:rPr lang="en-US" sz="2400" dirty="0">
                <a:solidFill>
                  <a:srgbClr val="FF0000"/>
                </a:solidFill>
              </a:rPr>
              <a:t>, by running two t-tests on the same data you will have increased your chance of "making a mistake" to 10%. Three t-tests would be 15% and so on. These are unacceptable errors. </a:t>
            </a:r>
            <a:endParaRPr lang="en-US" sz="2400" dirty="0" smtClean="0">
              <a:solidFill>
                <a:srgbClr val="FF0000"/>
              </a:solidFill>
            </a:endParaRPr>
          </a:p>
          <a:p>
            <a:endParaRPr lang="en-US" sz="2400" dirty="0" smtClean="0"/>
          </a:p>
          <a:p>
            <a:r>
              <a:rPr lang="en-US" sz="2400" dirty="0" smtClean="0">
                <a:solidFill>
                  <a:srgbClr val="00B050"/>
                </a:solidFill>
              </a:rPr>
              <a:t>An </a:t>
            </a:r>
            <a:r>
              <a:rPr lang="en-US" sz="2400" dirty="0">
                <a:solidFill>
                  <a:srgbClr val="00B050"/>
                </a:solidFill>
              </a:rPr>
              <a:t>ANOVA controls for these errors so that the Type 1 error remains at 5% and you can be more confident that any significant result you find is not just down to chance. See our guide </a:t>
            </a:r>
            <a:r>
              <a:rPr lang="en-US" sz="2400" dirty="0" smtClean="0">
                <a:solidFill>
                  <a:srgbClr val="00B050"/>
                </a:solidFill>
              </a:rPr>
              <a:t>on</a:t>
            </a:r>
            <a:r>
              <a:rPr lang="en-US" sz="2400" dirty="0" smtClean="0">
                <a:solidFill>
                  <a:srgbClr val="00B050"/>
                </a:solidFill>
                <a:hlinkClick r:id="rId2"/>
              </a:rPr>
              <a:t>.</a:t>
            </a:r>
            <a:endParaRPr lang="en-US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27407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851"/>
            <a:ext cx="8229600" cy="602184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Errors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27967"/>
            <a:ext cx="8229600" cy="5227315"/>
          </a:xfrm>
        </p:spPr>
        <p:txBody>
          <a:bodyPr>
            <a:normAutofit fontScale="77500" lnSpcReduction="20000"/>
          </a:bodyPr>
          <a:lstStyle/>
          <a:p>
            <a:r>
              <a:rPr lang="en-US" dirty="0">
                <a:solidFill>
                  <a:srgbClr val="FF0000"/>
                </a:solidFill>
              </a:rPr>
              <a:t>A </a:t>
            </a:r>
            <a:r>
              <a:rPr lang="en-US" b="1" u="sng" dirty="0">
                <a:solidFill>
                  <a:srgbClr val="FF0000"/>
                </a:solidFill>
              </a:rPr>
              <a:t>type I error</a:t>
            </a:r>
            <a:r>
              <a:rPr lang="en-US" u="sng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is when you reject </a:t>
            </a:r>
            <a:r>
              <a:rPr lang="en-US" dirty="0">
                <a:solidFill>
                  <a:srgbClr val="FF0000"/>
                </a:solidFill>
              </a:rPr>
              <a:t>the </a:t>
            </a:r>
            <a:r>
              <a:rPr lang="en-US" i="1" dirty="0">
                <a:solidFill>
                  <a:srgbClr val="FF0000"/>
                </a:solidFill>
              </a:rPr>
              <a:t>null</a:t>
            </a:r>
            <a:r>
              <a:rPr lang="en-US" dirty="0">
                <a:solidFill>
                  <a:srgbClr val="FF0000"/>
                </a:solidFill>
              </a:rPr>
              <a:t> hypothesis when it is in fact </a:t>
            </a:r>
            <a:r>
              <a:rPr lang="en-US" dirty="0" smtClean="0">
                <a:solidFill>
                  <a:srgbClr val="FF0000"/>
                </a:solidFill>
              </a:rPr>
              <a:t>true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e.g. would be when the statistical test identifies an improvement in VO2 max when none had occurred. Therefore you would conclude, wrongly that the training </a:t>
            </a:r>
            <a:r>
              <a:rPr lang="en-US" dirty="0" err="1" smtClean="0"/>
              <a:t>programme</a:t>
            </a:r>
            <a:r>
              <a:rPr lang="en-US" dirty="0" smtClean="0"/>
              <a:t> has an impact aerobic capacity, when in fact it doesn’t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smtClean="0">
                <a:solidFill>
                  <a:srgbClr val="FF0000"/>
                </a:solidFill>
              </a:rPr>
              <a:t>A </a:t>
            </a:r>
            <a:r>
              <a:rPr lang="en-US" b="1" u="sng" dirty="0">
                <a:solidFill>
                  <a:srgbClr val="FF0000"/>
                </a:solidFill>
              </a:rPr>
              <a:t>type II </a:t>
            </a:r>
            <a:r>
              <a:rPr lang="en-US" b="1" u="sng" dirty="0" smtClean="0">
                <a:solidFill>
                  <a:srgbClr val="FF0000"/>
                </a:solidFill>
              </a:rPr>
              <a:t>error</a:t>
            </a:r>
            <a:r>
              <a:rPr lang="en-US" u="sng" dirty="0" smtClean="0">
                <a:solidFill>
                  <a:srgbClr val="FF0000"/>
                </a:solidFill>
              </a:rPr>
              <a:t> </a:t>
            </a:r>
            <a:r>
              <a:rPr lang="en-US" dirty="0">
                <a:solidFill>
                  <a:srgbClr val="FF0000"/>
                </a:solidFill>
              </a:rPr>
              <a:t>is the failure to reject a false null </a:t>
            </a:r>
            <a:r>
              <a:rPr lang="en-US" dirty="0" smtClean="0">
                <a:solidFill>
                  <a:srgbClr val="FF0000"/>
                </a:solidFill>
              </a:rPr>
              <a:t>hypothesis.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e.g. would </a:t>
            </a:r>
            <a:r>
              <a:rPr lang="en-US" dirty="0"/>
              <a:t>be </a:t>
            </a:r>
            <a:r>
              <a:rPr lang="en-US" dirty="0" smtClean="0"/>
              <a:t>when the statistical test fails </a:t>
            </a:r>
            <a:r>
              <a:rPr lang="en-US" dirty="0"/>
              <a:t>to detect </a:t>
            </a:r>
            <a:r>
              <a:rPr lang="en-US" dirty="0" smtClean="0"/>
              <a:t>an improvement in VO2 max when one had occurred. Therefore you would conclude, wrongly that the training </a:t>
            </a:r>
            <a:r>
              <a:rPr lang="en-US" dirty="0" err="1" smtClean="0"/>
              <a:t>programme</a:t>
            </a:r>
            <a:r>
              <a:rPr lang="en-US" dirty="0" smtClean="0"/>
              <a:t> has no impact, when in fact it does.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726510" y="815990"/>
            <a:ext cx="75907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</a:rPr>
              <a:t>Remember statistics are concerned with probabilities</a:t>
            </a:r>
            <a:endParaRPr lang="en-GB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46954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Limitations of the ANOVA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ANOVA will tell you whether there is but not where the differences </a:t>
            </a:r>
            <a:r>
              <a:rPr lang="en-GB" dirty="0" smtClean="0">
                <a:latin typeface="Arial" charset="0"/>
                <a:cs typeface="Arial" charset="0"/>
              </a:rPr>
              <a:t>are.</a:t>
            </a:r>
          </a:p>
          <a:p>
            <a:pPr>
              <a:lnSpc>
                <a:spcPct val="80000"/>
              </a:lnSpc>
            </a:pPr>
            <a:endParaRPr lang="en-GB" dirty="0">
              <a:latin typeface="Arial" charset="0"/>
              <a:cs typeface="Arial" charset="0"/>
            </a:endParaRPr>
          </a:p>
          <a:p>
            <a:pPr>
              <a:lnSpc>
                <a:spcPct val="80000"/>
              </a:lnSpc>
            </a:pPr>
            <a:r>
              <a:rPr lang="en-GB" dirty="0" smtClean="0">
                <a:latin typeface="Arial" charset="0"/>
                <a:cs typeface="Arial" charset="0"/>
              </a:rPr>
              <a:t>To locate which groups vary you need to use a Post Hoc test.</a:t>
            </a:r>
          </a:p>
          <a:p>
            <a:pPr>
              <a:lnSpc>
                <a:spcPct val="80000"/>
              </a:lnSpc>
            </a:pPr>
            <a:endParaRPr lang="en-GB" dirty="0">
              <a:latin typeface="Arial" charset="0"/>
              <a:cs typeface="Arial" charset="0"/>
            </a:endParaRPr>
          </a:p>
          <a:p>
            <a:pPr>
              <a:lnSpc>
                <a:spcPct val="80000"/>
              </a:lnSpc>
            </a:pPr>
            <a:r>
              <a:rPr lang="en-GB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Normally </a:t>
            </a:r>
            <a:r>
              <a:rPr lang="en-GB" dirty="0" err="1" smtClean="0">
                <a:solidFill>
                  <a:srgbClr val="0070C0"/>
                </a:solidFill>
                <a:latin typeface="Arial" charset="0"/>
                <a:cs typeface="Arial" charset="0"/>
              </a:rPr>
              <a:t>Tukey</a:t>
            </a:r>
            <a:r>
              <a:rPr lang="en-GB" dirty="0" smtClean="0">
                <a:solidFill>
                  <a:srgbClr val="0070C0"/>
                </a:solidFill>
                <a:latin typeface="Arial" charset="0"/>
                <a:cs typeface="Arial" charset="0"/>
              </a:rPr>
              <a:t> or </a:t>
            </a:r>
            <a:r>
              <a:rPr lang="en-GB" dirty="0" err="1" smtClean="0">
                <a:solidFill>
                  <a:srgbClr val="0070C0"/>
                </a:solidFill>
                <a:latin typeface="Arial" charset="0"/>
                <a:cs typeface="Arial" charset="0"/>
              </a:rPr>
              <a:t>Scheffe’s</a:t>
            </a:r>
            <a:endParaRPr lang="en-GB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0737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Inputting the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 smtClean="0"/>
              <a:t>Set up the variable view columns</a:t>
            </a:r>
          </a:p>
          <a:p>
            <a:pPr marL="0" indent="0">
              <a:buNone/>
            </a:pPr>
            <a:r>
              <a:rPr lang="en-US" dirty="0" smtClean="0"/>
              <a:t>Column 1 – group</a:t>
            </a:r>
          </a:p>
          <a:p>
            <a:pPr marL="0" indent="0">
              <a:buNone/>
            </a:pPr>
            <a:r>
              <a:rPr lang="en-US" dirty="0" smtClean="0"/>
              <a:t>Column 2 – time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You must convert your group titles to numbers </a:t>
            </a:r>
          </a:p>
          <a:p>
            <a:pPr marL="0" indent="0">
              <a:buNone/>
            </a:pPr>
            <a:r>
              <a:rPr lang="en-US" dirty="0" smtClean="0"/>
              <a:t>so;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 </a:t>
            </a:r>
            <a:endParaRPr lang="en-US" dirty="0"/>
          </a:p>
          <a:p>
            <a:pPr marL="0" indent="0">
              <a:buNone/>
            </a:pPr>
            <a:r>
              <a:rPr lang="en-US" dirty="0" smtClean="0"/>
              <a:t>Firstly groups an then in the values box 1=team; 2=</a:t>
            </a:r>
            <a:r>
              <a:rPr lang="en-US" dirty="0" err="1" smtClean="0"/>
              <a:t>indiv</a:t>
            </a:r>
            <a:r>
              <a:rPr lang="en-US" dirty="0" smtClean="0"/>
              <a:t>; 3 =none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Return to data view.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642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09183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Under the group column insert 1 for group 1 and then the time for that person in the time column. The second person in the column is 1 then their time, the third is 1 then their time etc.</a:t>
            </a:r>
          </a:p>
          <a:p>
            <a:endParaRPr lang="en-US" dirty="0"/>
          </a:p>
          <a:p>
            <a:r>
              <a:rPr lang="en-US" dirty="0" smtClean="0"/>
              <a:t>When you reach the second group of data then it is 2 under the group and their time in the time column </a:t>
            </a:r>
            <a:r>
              <a:rPr lang="en-US" dirty="0" err="1" smtClean="0"/>
              <a:t>etc</a:t>
            </a:r>
            <a:r>
              <a:rPr lang="en-US" dirty="0" smtClean="0"/>
              <a:t>  </a:t>
            </a:r>
          </a:p>
          <a:p>
            <a:endParaRPr lang="en-US" dirty="0"/>
          </a:p>
          <a:p>
            <a:r>
              <a:rPr lang="en-US" dirty="0" smtClean="0"/>
              <a:t>You data is ready to </a:t>
            </a:r>
            <a:r>
              <a:rPr lang="en-US" dirty="0" err="1" smtClean="0"/>
              <a:t>analyse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9954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Conducting the 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18493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 smtClean="0"/>
              <a:t>Analyse</a:t>
            </a:r>
            <a:endParaRPr lang="en-US" dirty="0" smtClean="0"/>
          </a:p>
          <a:p>
            <a:r>
              <a:rPr lang="en-US" dirty="0" smtClean="0"/>
              <a:t>Compare means</a:t>
            </a:r>
          </a:p>
          <a:p>
            <a:r>
              <a:rPr lang="en-US" dirty="0" smtClean="0"/>
              <a:t>One way ANOVA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Factor is the group</a:t>
            </a:r>
          </a:p>
          <a:p>
            <a:pPr marL="0" indent="0">
              <a:buNone/>
            </a:pPr>
            <a:r>
              <a:rPr lang="en-US" dirty="0" smtClean="0"/>
              <a:t>Dependent is the time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As time is dependent on the person and the person is in a group.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34881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Post Hoc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Under options click </a:t>
            </a:r>
            <a:r>
              <a:rPr lang="en-US" dirty="0" err="1" smtClean="0"/>
              <a:t>descriptives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Under post hoc click </a:t>
            </a:r>
            <a:r>
              <a:rPr lang="en-US" dirty="0" err="1" smtClean="0"/>
              <a:t>Tukey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3238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SPSS Output</a:t>
            </a:r>
            <a:endParaRPr 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4602637"/>
              </p:ext>
            </p:extLst>
          </p:nvPr>
        </p:nvGraphicFramePr>
        <p:xfrm>
          <a:off x="368472" y="1117816"/>
          <a:ext cx="7923756" cy="259800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59125"/>
                <a:gridCol w="776478"/>
                <a:gridCol w="775709"/>
                <a:gridCol w="1097514"/>
                <a:gridCol w="817951"/>
                <a:gridCol w="1119018"/>
                <a:gridCol w="1119018"/>
                <a:gridCol w="817951"/>
                <a:gridCol w="840992"/>
              </a:tblGrid>
              <a:tr h="311055">
                <a:tc gridSpan="9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>
                          <a:effectLst/>
                        </a:rPr>
                        <a:t>Descriptives</a:t>
                      </a:r>
                      <a:endParaRPr lang="en-GB" sz="3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11055">
                <a:tc gridSpan="9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Time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373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N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Mean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Std. Deviation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Std. Error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95% Confidence Interval for Mean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Minimum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Maximum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3110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Lower Bound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Upper Bound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311055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team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9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solidFill>
                            <a:srgbClr val="FF0000"/>
                          </a:solidFill>
                          <a:effectLst/>
                        </a:rPr>
                        <a:t>23.77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2.90593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.96864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21.5441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26.0115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21.00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31.00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11055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indiv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9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solidFill>
                            <a:srgbClr val="FF0000"/>
                          </a:solidFill>
                          <a:effectLst/>
                        </a:rPr>
                        <a:t>28.11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5.77591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1.92530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23.6714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32.5509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21.00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36.00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11055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none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9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solidFill>
                            <a:srgbClr val="FF0000"/>
                          </a:solidFill>
                          <a:effectLst/>
                        </a:rPr>
                        <a:t>30.22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3.23179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1.07726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27.7381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32.7064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25.00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34.00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11055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Total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27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27.3704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4.85282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.93393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25.4507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29.2901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21.00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36.00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3666493"/>
              </p:ext>
            </p:extLst>
          </p:nvPr>
        </p:nvGraphicFramePr>
        <p:xfrm>
          <a:off x="1243730" y="3670124"/>
          <a:ext cx="7048499" cy="302108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6936"/>
                <a:gridCol w="1356384"/>
                <a:gridCol w="939800"/>
                <a:gridCol w="1302165"/>
                <a:gridCol w="941607"/>
                <a:gridCol w="941607"/>
              </a:tblGrid>
              <a:tr h="353465">
                <a:tc gridSpan="6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ANOVA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53465">
                <a:tc gridSpan="6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Time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4588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36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Sum of Squares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df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Mean Square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F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Sig.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353465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Between Groups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194.296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solidFill>
                            <a:srgbClr val="FF0000"/>
                          </a:solidFill>
                          <a:effectLst/>
                        </a:rPr>
                        <a:t>2</a:t>
                      </a:r>
                      <a:endParaRPr lang="en-GB" sz="32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97.148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solidFill>
                            <a:srgbClr val="FF0000"/>
                          </a:solidFill>
                          <a:effectLst/>
                        </a:rPr>
                        <a:t>5.578</a:t>
                      </a:r>
                      <a:endParaRPr lang="en-GB" sz="32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solidFill>
                            <a:srgbClr val="FF0000"/>
                          </a:solidFill>
                          <a:effectLst/>
                        </a:rPr>
                        <a:t>.010</a:t>
                      </a:r>
                      <a:endParaRPr lang="en-GB" sz="32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383340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Within Groups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418.000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24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17.417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36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36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383340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Total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612.296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26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36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36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36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93391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 Hoc Analysis - </a:t>
            </a:r>
            <a:r>
              <a:rPr lang="en-GB" dirty="0" err="1" smtClean="0"/>
              <a:t>Tukey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9172788"/>
              </p:ext>
            </p:extLst>
          </p:nvPr>
        </p:nvGraphicFramePr>
        <p:xfrm>
          <a:off x="1114815" y="1417642"/>
          <a:ext cx="7478040" cy="532427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06064"/>
                <a:gridCol w="946620"/>
                <a:gridCol w="1294376"/>
                <a:gridCol w="944895"/>
                <a:gridCol w="899159"/>
                <a:gridCol w="1243463"/>
                <a:gridCol w="1243463"/>
              </a:tblGrid>
              <a:tr h="367614">
                <a:tc gridSpan="7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Multiple Comparisons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776783">
                <a:tc gridSpan="7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Time</a:t>
                      </a:r>
                      <a:endParaRPr lang="en-GB" sz="2800" dirty="0">
                        <a:effectLst/>
                      </a:endParaRPr>
                    </a:p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</a:rPr>
                        <a:t>Tukey</a:t>
                      </a:r>
                      <a:r>
                        <a:rPr lang="en-GB" sz="1800" dirty="0">
                          <a:effectLst/>
                        </a:rPr>
                        <a:t> HSD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776783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(I) Group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(J) Group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Mean Difference (I-J)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Std. Error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rgbClr val="FF0000"/>
                          </a:solidFill>
                          <a:effectLst/>
                        </a:rPr>
                        <a:t>Sig.</a:t>
                      </a:r>
                      <a:endParaRPr lang="en-GB" sz="36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95% Confidence Interval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676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en-GB" sz="36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Lower Bound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Upper Bound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367614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team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indiv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-4.33333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1.96733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solidFill>
                            <a:srgbClr val="FF0000"/>
                          </a:solidFill>
                          <a:effectLst/>
                        </a:rPr>
                        <a:t>.091</a:t>
                      </a:r>
                      <a:endParaRPr lang="en-GB" sz="4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-9.2463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.5796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676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none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-6.44444</a:t>
                      </a:r>
                      <a:r>
                        <a:rPr lang="en-GB" sz="2000" baseline="30000">
                          <a:effectLst/>
                        </a:rPr>
                        <a:t>*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1.96733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solidFill>
                            <a:srgbClr val="FF0000"/>
                          </a:solidFill>
                          <a:effectLst/>
                        </a:rPr>
                        <a:t>.009</a:t>
                      </a:r>
                      <a:endParaRPr lang="en-GB" sz="4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-11.3574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-1.5315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67614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indiv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team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4.33333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1.96733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solidFill>
                            <a:srgbClr val="FF0000"/>
                          </a:solidFill>
                          <a:effectLst/>
                        </a:rPr>
                        <a:t>.091</a:t>
                      </a:r>
                      <a:endParaRPr lang="en-GB" sz="4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-.5796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9.2463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676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none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-2.11111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1.96733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solidFill>
                            <a:srgbClr val="FF0000"/>
                          </a:solidFill>
                          <a:effectLst/>
                        </a:rPr>
                        <a:t>.539</a:t>
                      </a:r>
                      <a:endParaRPr lang="en-GB" sz="4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-7.0241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2.8019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67614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none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team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6.44444</a:t>
                      </a:r>
                      <a:r>
                        <a:rPr lang="en-GB" sz="2000" baseline="30000">
                          <a:effectLst/>
                        </a:rPr>
                        <a:t>*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1.96733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solidFill>
                            <a:srgbClr val="FF0000"/>
                          </a:solidFill>
                          <a:effectLst/>
                        </a:rPr>
                        <a:t>.009</a:t>
                      </a:r>
                      <a:endParaRPr lang="en-GB" sz="4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1.5315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11.3574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676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indiv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2.11111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1.96733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solidFill>
                            <a:srgbClr val="FF0000"/>
                          </a:solidFill>
                          <a:effectLst/>
                        </a:rPr>
                        <a:t>.539</a:t>
                      </a:r>
                      <a:endParaRPr lang="en-GB" sz="4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-2.8019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7.0241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776783">
                <a:tc gridSpan="7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*. The mean difference is significant at the 0.05 level.</a:t>
                      </a:r>
                      <a:endParaRPr lang="en-GB" sz="1100" dirty="0">
                        <a:effectLst/>
                      </a:endParaRPr>
                    </a:p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96508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Writing the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A one-way ANOVA was used to test for </a:t>
            </a:r>
            <a:r>
              <a:rPr lang="en-US" dirty="0" smtClean="0"/>
              <a:t>differences in  agility score using the </a:t>
            </a:r>
            <a:r>
              <a:rPr lang="en-US" dirty="0" err="1" smtClean="0"/>
              <a:t>illinois</a:t>
            </a:r>
            <a:r>
              <a:rPr lang="en-US" dirty="0" smtClean="0"/>
              <a:t> test. There were significant differences between the groups significantly </a:t>
            </a:r>
            <a:r>
              <a:rPr lang="en-US" dirty="0"/>
              <a:t>across the three </a:t>
            </a:r>
            <a:r>
              <a:rPr lang="en-US" dirty="0" smtClean="0"/>
              <a:t>group, </a:t>
            </a:r>
            <a:r>
              <a:rPr lang="en-US" i="1" u="sng" dirty="0">
                <a:solidFill>
                  <a:srgbClr val="FF0000"/>
                </a:solidFill>
              </a:rPr>
              <a:t>F</a:t>
            </a:r>
            <a:r>
              <a:rPr lang="en-US" u="sng" dirty="0">
                <a:solidFill>
                  <a:srgbClr val="FF0000"/>
                </a:solidFill>
              </a:rPr>
              <a:t> (2, 27) = 5.77, </a:t>
            </a:r>
            <a:r>
              <a:rPr lang="en-US" i="1" u="sng" dirty="0">
                <a:solidFill>
                  <a:srgbClr val="FF0000"/>
                </a:solidFill>
              </a:rPr>
              <a:t>p</a:t>
            </a:r>
            <a:r>
              <a:rPr lang="en-US" u="sng" dirty="0">
                <a:solidFill>
                  <a:srgbClr val="FF0000"/>
                </a:solidFill>
              </a:rPr>
              <a:t> = </a:t>
            </a:r>
            <a:r>
              <a:rPr lang="en-US" u="sng" dirty="0" smtClean="0">
                <a:solidFill>
                  <a:srgbClr val="FF0000"/>
                </a:solidFill>
              </a:rPr>
              <a:t>.009. </a:t>
            </a:r>
          </a:p>
          <a:p>
            <a:endParaRPr lang="en-US" dirty="0"/>
          </a:p>
          <a:p>
            <a:r>
              <a:rPr lang="en-US" dirty="0" err="1" smtClean="0"/>
              <a:t>Tukey</a:t>
            </a:r>
            <a:r>
              <a:rPr lang="en-US" dirty="0" smtClean="0"/>
              <a:t> post-hoc of the data indicated that there was a statistical difference between team and individual sports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4015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ANOVA with repeated Measures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2462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Used when the same groups are tested on 3 or more </a:t>
            </a:r>
            <a:r>
              <a:rPr lang="en-US" dirty="0" err="1" smtClean="0"/>
              <a:t>occassions</a:t>
            </a: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4566498"/>
              </p:ext>
            </p:extLst>
          </p:nvPr>
        </p:nvGraphicFramePr>
        <p:xfrm>
          <a:off x="1765277" y="2315498"/>
          <a:ext cx="6105243" cy="45572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5081"/>
                <a:gridCol w="2035081"/>
                <a:gridCol w="2035081"/>
              </a:tblGrid>
              <a:tr h="503449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Astrand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Cooper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Metamax</a:t>
                      </a:r>
                      <a:endParaRPr lang="en-US" dirty="0"/>
                    </a:p>
                  </a:txBody>
                  <a:tcPr/>
                </a:tc>
              </a:tr>
              <a:tr h="50344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34.5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35.6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32.7</a:t>
                      </a:r>
                      <a:endParaRPr lang="en-US" sz="3200" dirty="0"/>
                    </a:p>
                  </a:txBody>
                  <a:tcPr/>
                </a:tc>
              </a:tr>
              <a:tr h="50344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35.7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35.8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33.4</a:t>
                      </a:r>
                      <a:endParaRPr lang="en-US" sz="3200" dirty="0"/>
                    </a:p>
                  </a:txBody>
                  <a:tcPr/>
                </a:tc>
              </a:tr>
              <a:tr h="50344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54.9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55.1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53.1</a:t>
                      </a:r>
                      <a:endParaRPr lang="en-US" sz="3200" dirty="0"/>
                    </a:p>
                  </a:txBody>
                  <a:tcPr/>
                </a:tc>
              </a:tr>
              <a:tr h="50344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67.1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66.8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64.2</a:t>
                      </a:r>
                      <a:endParaRPr lang="en-US" sz="3200" dirty="0"/>
                    </a:p>
                  </a:txBody>
                  <a:tcPr/>
                </a:tc>
              </a:tr>
              <a:tr h="50344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28.5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28.5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28.5</a:t>
                      </a:r>
                      <a:endParaRPr lang="en-US" sz="3200" dirty="0"/>
                    </a:p>
                  </a:txBody>
                  <a:tcPr/>
                </a:tc>
              </a:tr>
              <a:tr h="50344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34.5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35.7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33.2</a:t>
                      </a:r>
                      <a:endParaRPr lang="en-US" sz="3200" dirty="0"/>
                    </a:p>
                  </a:txBody>
                  <a:tcPr/>
                </a:tc>
              </a:tr>
              <a:tr h="503449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62.1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63.2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58.7</a:t>
                      </a:r>
                      <a:endParaRPr lang="en-US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58912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Set Up Variable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Row 1 – VO2_1		name=</a:t>
            </a:r>
            <a:r>
              <a:rPr lang="en-US" dirty="0" err="1" smtClean="0"/>
              <a:t>Astrand</a:t>
            </a:r>
            <a:endParaRPr lang="en-US" dirty="0" smtClean="0"/>
          </a:p>
          <a:p>
            <a:r>
              <a:rPr lang="en-US" dirty="0" smtClean="0"/>
              <a:t>Row 2 – VO2_2		name=Cooper</a:t>
            </a:r>
          </a:p>
          <a:p>
            <a:r>
              <a:rPr lang="en-US" dirty="0" smtClean="0"/>
              <a:t>Row 3 – VO2_3		</a:t>
            </a:r>
            <a:r>
              <a:rPr lang="en-US" dirty="0" err="1" smtClean="0"/>
              <a:t>anme</a:t>
            </a:r>
            <a:r>
              <a:rPr lang="en-US" dirty="0" smtClean="0"/>
              <a:t>=</a:t>
            </a:r>
            <a:r>
              <a:rPr lang="en-US" dirty="0" err="1" smtClean="0"/>
              <a:t>metamax</a:t>
            </a:r>
            <a:endParaRPr lang="en-US" dirty="0" smtClean="0"/>
          </a:p>
          <a:p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Data view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smtClean="0"/>
              <a:t>Copy data across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58773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Conducting the 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Analyse</a:t>
            </a:r>
            <a:endParaRPr lang="en-US" dirty="0" smtClean="0"/>
          </a:p>
          <a:p>
            <a:r>
              <a:rPr lang="en-US" dirty="0" smtClean="0"/>
              <a:t>General Linear model</a:t>
            </a:r>
          </a:p>
          <a:p>
            <a:r>
              <a:rPr lang="en-US" dirty="0" smtClean="0"/>
              <a:t>Repeated measures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17764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Repeated Measure </a:t>
            </a:r>
            <a:r>
              <a:rPr lang="en-US" dirty="0"/>
              <a:t>D</a:t>
            </a:r>
            <a:r>
              <a:rPr lang="en-US" dirty="0" smtClean="0"/>
              <a:t>efine factors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Within subject name = VO2</a:t>
            </a:r>
          </a:p>
          <a:p>
            <a:endParaRPr lang="en-US" dirty="0"/>
          </a:p>
          <a:p>
            <a:r>
              <a:rPr lang="en-US" dirty="0" smtClean="0"/>
              <a:t>Number of levels = 3</a:t>
            </a:r>
          </a:p>
          <a:p>
            <a:endParaRPr lang="en-US" dirty="0"/>
          </a:p>
          <a:p>
            <a:r>
              <a:rPr lang="en-US" dirty="0" smtClean="0"/>
              <a:t>Click add</a:t>
            </a:r>
          </a:p>
          <a:p>
            <a:r>
              <a:rPr lang="en-US" dirty="0" smtClean="0"/>
              <a:t>Click define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09271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Within Subjects Variable Box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Click across</a:t>
            </a:r>
          </a:p>
          <a:p>
            <a:endParaRPr lang="en-US" dirty="0"/>
          </a:p>
          <a:p>
            <a:r>
              <a:rPr lang="en-US" dirty="0" err="1" smtClean="0"/>
              <a:t>Astrand</a:t>
            </a:r>
            <a:r>
              <a:rPr lang="en-US" dirty="0" smtClean="0"/>
              <a:t> to 1</a:t>
            </a:r>
          </a:p>
          <a:p>
            <a:r>
              <a:rPr lang="en-US" dirty="0" smtClean="0"/>
              <a:t>Cooper to 2</a:t>
            </a:r>
          </a:p>
          <a:p>
            <a:r>
              <a:rPr lang="en-US" dirty="0" err="1" smtClean="0"/>
              <a:t>Metamax</a:t>
            </a:r>
            <a:r>
              <a:rPr lang="en-US" dirty="0" smtClean="0"/>
              <a:t> to 3</a:t>
            </a:r>
          </a:p>
        </p:txBody>
      </p:sp>
    </p:spTree>
    <p:extLst>
      <p:ext uri="{BB962C8B-B14F-4D97-AF65-F5344CB8AC3E}">
        <p14:creationId xmlns:p14="http://schemas.microsoft.com/office/powerpoint/2010/main" val="20447787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Move VO2 and overall </a:t>
            </a:r>
            <a:r>
              <a:rPr lang="en-GB" dirty="0" smtClean="0"/>
              <a:t>– Display means for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Click</a:t>
            </a:r>
          </a:p>
          <a:p>
            <a:pPr lvl="1"/>
            <a:r>
              <a:rPr lang="en-GB" dirty="0" smtClean="0"/>
              <a:t>Compare main effect</a:t>
            </a:r>
          </a:p>
          <a:p>
            <a:pPr lvl="1"/>
            <a:r>
              <a:rPr lang="en-GB" dirty="0" smtClean="0"/>
              <a:t>Descriptive statistics</a:t>
            </a:r>
          </a:p>
          <a:p>
            <a:pPr lvl="1"/>
            <a:r>
              <a:rPr lang="en-GB" dirty="0" smtClean="0"/>
              <a:t>Estimates of effect size</a:t>
            </a:r>
          </a:p>
          <a:p>
            <a:pPr lvl="1"/>
            <a:r>
              <a:rPr lang="en-GB" dirty="0" smtClean="0"/>
              <a:t>Homogeneity tests</a:t>
            </a:r>
          </a:p>
          <a:p>
            <a:pPr marL="457200" lvl="1" indent="0">
              <a:buNone/>
            </a:pPr>
            <a:r>
              <a:rPr lang="en-GB" dirty="0" smtClean="0"/>
              <a:t>(this will provide post hoc analysis)</a:t>
            </a:r>
          </a:p>
          <a:p>
            <a:pPr marL="457200" lvl="1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continue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0996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Output Information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260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 smtClean="0">
                <a:solidFill>
                  <a:srgbClr val="0070C0"/>
                </a:solidFill>
              </a:rPr>
              <a:t>Lots of tables will be outputted – you need</a:t>
            </a:r>
          </a:p>
          <a:p>
            <a:endParaRPr lang="en-US" dirty="0"/>
          </a:p>
          <a:p>
            <a:r>
              <a:rPr lang="en-US" sz="3000" dirty="0" smtClean="0">
                <a:solidFill>
                  <a:srgbClr val="00B0F0"/>
                </a:solidFill>
              </a:rPr>
              <a:t>Descriptive statistics</a:t>
            </a:r>
            <a:endParaRPr lang="en-US" sz="3000" dirty="0">
              <a:solidFill>
                <a:srgbClr val="00B0F0"/>
              </a:solidFill>
            </a:endParaRPr>
          </a:p>
          <a:p>
            <a:r>
              <a:rPr lang="en-US" sz="3000" dirty="0" err="1" smtClean="0">
                <a:solidFill>
                  <a:srgbClr val="7030A0"/>
                </a:solidFill>
              </a:rPr>
              <a:t>Mauchly’s</a:t>
            </a:r>
            <a:r>
              <a:rPr lang="en-US" sz="3000" dirty="0" smtClean="0">
                <a:solidFill>
                  <a:srgbClr val="7030A0"/>
                </a:solidFill>
              </a:rPr>
              <a:t> test of </a:t>
            </a:r>
            <a:r>
              <a:rPr lang="en-US" sz="3000" dirty="0" err="1" smtClean="0">
                <a:solidFill>
                  <a:srgbClr val="7030A0"/>
                </a:solidFill>
              </a:rPr>
              <a:t>sphericity</a:t>
            </a:r>
            <a:endParaRPr lang="en-US" sz="3000" dirty="0" smtClean="0">
              <a:solidFill>
                <a:srgbClr val="7030A0"/>
              </a:solidFill>
            </a:endParaRPr>
          </a:p>
          <a:p>
            <a:r>
              <a:rPr lang="en-US" sz="3000" dirty="0" smtClean="0">
                <a:solidFill>
                  <a:srgbClr val="FF0000"/>
                </a:solidFill>
              </a:rPr>
              <a:t>Measure : Measure 1 (test of within subjects effects)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Information required in on Measure 1 and you read the first line (</a:t>
            </a:r>
            <a:r>
              <a:rPr lang="en-US" dirty="0" err="1" smtClean="0"/>
              <a:t>sphericity</a:t>
            </a:r>
            <a:r>
              <a:rPr lang="en-US" dirty="0" smtClean="0"/>
              <a:t> assumed if the </a:t>
            </a:r>
            <a:r>
              <a:rPr lang="en-US" dirty="0" err="1" smtClean="0"/>
              <a:t>Mauchly</a:t>
            </a:r>
            <a:r>
              <a:rPr lang="en-US" dirty="0" smtClean="0"/>
              <a:t> test is greater than .05 – if not use one of the other Epsilon values) – consider the significance.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16360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526"/>
            <a:ext cx="8229600" cy="852704"/>
          </a:xfrm>
        </p:spPr>
        <p:txBody>
          <a:bodyPr/>
          <a:lstStyle/>
          <a:p>
            <a:r>
              <a:rPr lang="en-GB" dirty="0" smtClean="0"/>
              <a:t>SPSS output data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6687044"/>
              </p:ext>
            </p:extLst>
          </p:nvPr>
        </p:nvGraphicFramePr>
        <p:xfrm>
          <a:off x="0" y="865230"/>
          <a:ext cx="3313135" cy="138942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61901"/>
                <a:gridCol w="747739"/>
                <a:gridCol w="1055756"/>
                <a:gridCol w="747739"/>
              </a:tblGrid>
              <a:tr h="259726">
                <a:tc gridSpan="4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Descriptive Statistics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8167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Deviation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259726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Astrand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45.3286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15.58479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7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259726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Cooper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45.8143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15.46819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7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259726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Metamax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43.4000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14.72730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7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3127136"/>
              </p:ext>
            </p:extLst>
          </p:nvPr>
        </p:nvGraphicFramePr>
        <p:xfrm>
          <a:off x="3444659" y="832254"/>
          <a:ext cx="5699340" cy="14224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66864"/>
                <a:gridCol w="669546"/>
                <a:gridCol w="745933"/>
                <a:gridCol w="518308"/>
                <a:gridCol w="518308"/>
                <a:gridCol w="746959"/>
                <a:gridCol w="716711"/>
                <a:gridCol w="716711"/>
              </a:tblGrid>
              <a:tr h="155429">
                <a:tc gridSpan="8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err="1">
                          <a:effectLst/>
                        </a:rPr>
                        <a:t>Mauchly's</a:t>
                      </a:r>
                      <a:r>
                        <a:rPr lang="en-GB" sz="1600" dirty="0">
                          <a:effectLst/>
                        </a:rPr>
                        <a:t> Test of </a:t>
                      </a:r>
                      <a:r>
                        <a:rPr lang="en-GB" sz="1600" dirty="0" err="1">
                          <a:effectLst/>
                        </a:rPr>
                        <a:t>Sphericity</a:t>
                      </a:r>
                      <a:r>
                        <a:rPr lang="en-GB" sz="1600" baseline="30000" dirty="0" err="1">
                          <a:effectLst/>
                        </a:rPr>
                        <a:t>b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55429">
                <a:tc gridSpan="8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Measure:MEASURE_1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55429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Within Subjects Effect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Mauchly's W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Approx. Chi-Square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err="1">
                          <a:effectLst/>
                        </a:rPr>
                        <a:t>df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Sig.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grid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Epsilon</a:t>
                      </a:r>
                      <a:r>
                        <a:rPr lang="en-GB" sz="1600" baseline="30000">
                          <a:effectLst/>
                        </a:rPr>
                        <a:t>a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2842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Greenhouse-</a:t>
                      </a:r>
                      <a:r>
                        <a:rPr lang="en-GB" sz="1600" dirty="0" err="1">
                          <a:effectLst/>
                        </a:rPr>
                        <a:t>Geisser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Huynh-Feldt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Lower-bound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155429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vo2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.496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3.501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.174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.665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.783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.500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9259081"/>
              </p:ext>
            </p:extLst>
          </p:nvPr>
        </p:nvGraphicFramePr>
        <p:xfrm>
          <a:off x="0" y="2743200"/>
          <a:ext cx="8968638" cy="379447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76614"/>
                <a:gridCol w="1778696"/>
                <a:gridCol w="914400"/>
                <a:gridCol w="939452"/>
                <a:gridCol w="1114816"/>
                <a:gridCol w="1321160"/>
                <a:gridCol w="1061750"/>
                <a:gridCol w="1061750"/>
              </a:tblGrid>
              <a:tr h="269526">
                <a:tc gridSpan="8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Tests of Within-Subjects Effects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69526">
                <a:tc gridSpan="8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Measure:MEASURE_1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39055">
                <a:tc grid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Source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Type III Sum of Squares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df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Mean Square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F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Sig.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0070C0"/>
                          </a:solidFill>
                          <a:effectLst/>
                        </a:rPr>
                        <a:t>Partial Eta Squared</a:t>
                      </a:r>
                      <a:endParaRPr lang="en-GB" sz="24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269526">
                <a:tc rowSpan="4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vo2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 err="1">
                          <a:effectLst/>
                        </a:rPr>
                        <a:t>Sphericity</a:t>
                      </a:r>
                      <a:r>
                        <a:rPr lang="en-GB" sz="2800" dirty="0">
                          <a:effectLst/>
                        </a:rPr>
                        <a:t> </a:t>
                      </a:r>
                      <a:r>
                        <a:rPr lang="en-GB" sz="2800" dirty="0" smtClean="0">
                          <a:effectLst/>
                        </a:rPr>
                        <a:t>assumed</a:t>
                      </a:r>
                      <a:endParaRPr lang="en-GB" sz="4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22.830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800" b="1" dirty="0">
                          <a:solidFill>
                            <a:srgbClr val="FF0000"/>
                          </a:solidFill>
                          <a:effectLst/>
                        </a:rPr>
                        <a:t>2</a:t>
                      </a:r>
                      <a:endParaRPr lang="en-GB" sz="40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11.415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solidFill>
                            <a:srgbClr val="FF0000"/>
                          </a:solidFill>
                          <a:effectLst/>
                        </a:rPr>
                        <a:t>20.172</a:t>
                      </a:r>
                      <a:endParaRPr lang="en-GB" sz="4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solidFill>
                            <a:srgbClr val="FF0000"/>
                          </a:solidFill>
                          <a:effectLst/>
                        </a:rPr>
                        <a:t>.000</a:t>
                      </a:r>
                      <a:endParaRPr lang="en-GB" sz="4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solidFill>
                            <a:srgbClr val="0070C0"/>
                          </a:solidFill>
                          <a:effectLst/>
                        </a:rPr>
                        <a:t>.771</a:t>
                      </a:r>
                      <a:endParaRPr lang="en-GB" sz="36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solidFill>
                      <a:srgbClr val="FFFF00"/>
                    </a:solidFill>
                  </a:tcPr>
                </a:tc>
              </a:tr>
              <a:tr h="26952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Greenhouse-</a:t>
                      </a:r>
                      <a:r>
                        <a:rPr lang="en-GB" sz="1200" dirty="0" err="1">
                          <a:effectLst/>
                        </a:rPr>
                        <a:t>Geisser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22.830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</a:rPr>
                        <a:t>1.330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</a:rPr>
                        <a:t>17.162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</a:rPr>
                        <a:t>20.172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</a:rPr>
                        <a:t>.001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</a:rPr>
                        <a:t>.771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26952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Huynh-</a:t>
                      </a:r>
                      <a:r>
                        <a:rPr lang="en-GB" sz="1200" dirty="0" err="1">
                          <a:effectLst/>
                        </a:rPr>
                        <a:t>Feldt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22.830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</a:rPr>
                        <a:t>1.566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</a:rPr>
                        <a:t>14.581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</a:rPr>
                        <a:t>20.172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</a:rPr>
                        <a:t>.001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</a:rPr>
                        <a:t>.771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26952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Lower-bound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22.830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</a:rPr>
                        <a:t>1.000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/>
                          </a:solidFill>
                          <a:effectLst/>
                        </a:rPr>
                        <a:t>22.830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</a:rPr>
                        <a:t>20.172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</a:rPr>
                        <a:t>.004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</a:rPr>
                        <a:t>.771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375347">
                <a:tc rowSpan="4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Error(vo2)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Sphericity Assumed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6.790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12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.566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37534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Greenhouse-Geisser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6.790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7.981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.851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37534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Huynh-Feldt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6.790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9.394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.723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37534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Lower-bound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6.790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6.000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1.132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42850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 Hoc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40078"/>
            <a:ext cx="8229600" cy="563670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You require the table titles Pairwise Comparisons</a:t>
            </a:r>
            <a:endParaRPr lang="en-GB" dirty="0">
              <a:solidFill>
                <a:srgbClr val="FF0000"/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3236525"/>
              </p:ext>
            </p:extLst>
          </p:nvPr>
        </p:nvGraphicFramePr>
        <p:xfrm>
          <a:off x="926924" y="1828800"/>
          <a:ext cx="7265098" cy="479746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79526"/>
                <a:gridCol w="1079526"/>
                <a:gridCol w="1079526"/>
                <a:gridCol w="787942"/>
                <a:gridCol w="1079526"/>
                <a:gridCol w="1079526"/>
                <a:gridCol w="1079526"/>
              </a:tblGrid>
              <a:tr h="312760">
                <a:tc gridSpan="7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Pairwise Comparisons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12760">
                <a:tc gridSpan="7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Measure:MEASURE_1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60876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(I) vo2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(J) vo2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Mean Difference (I-J)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Std. Error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Sig.</a:t>
                      </a:r>
                      <a:r>
                        <a:rPr lang="en-GB" sz="1100" baseline="30000">
                          <a:effectLst/>
                        </a:rPr>
                        <a:t>a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95% Confidence Interval for Difference</a:t>
                      </a:r>
                      <a:r>
                        <a:rPr lang="en-GB" sz="1100" baseline="30000">
                          <a:effectLst/>
                        </a:rPr>
                        <a:t>a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127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Lower Bound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Upper Bound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312760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2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-.486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.236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.086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-1.064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.093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127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3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1.929</a:t>
                      </a:r>
                      <a:r>
                        <a:rPr lang="en-GB" sz="2000" baseline="30000" dirty="0">
                          <a:effectLst/>
                        </a:rPr>
                        <a:t>*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.420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.004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.902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2.955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12760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.486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.236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.086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-.093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1.064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127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2.414</a:t>
                      </a:r>
                      <a:r>
                        <a:rPr lang="en-GB" sz="2000" baseline="30000">
                          <a:effectLst/>
                        </a:rPr>
                        <a:t>*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.503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.003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1.183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3.645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12760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-1.929</a:t>
                      </a:r>
                      <a:r>
                        <a:rPr lang="en-GB" sz="2000" baseline="30000">
                          <a:effectLst/>
                        </a:rPr>
                        <a:t>*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.420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.004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-2.955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-.902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127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-2.414</a:t>
                      </a:r>
                      <a:r>
                        <a:rPr lang="en-GB" sz="2000" baseline="30000">
                          <a:effectLst/>
                        </a:rPr>
                        <a:t>*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.503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</a:rPr>
                        <a:t>.003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-3.645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-1.183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12760">
                <a:tc gridSpan="7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Based on estimated marginal means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008991">
                <a:tc gridSpan="7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a. </a:t>
                      </a:r>
                      <a:r>
                        <a:rPr lang="en-GB" sz="1400" dirty="0">
                          <a:effectLst/>
                        </a:rPr>
                        <a:t>Adjustment for multiple comparisons: Least Significant Difference (equivalent to no adjustments).</a:t>
                      </a:r>
                      <a:endParaRPr lang="en-GB" sz="2000" dirty="0">
                        <a:effectLst/>
                      </a:endParaRPr>
                    </a:p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*. The mean difference is significant at the .05 level</a:t>
                      </a:r>
                      <a:r>
                        <a:rPr lang="en-GB" sz="900" dirty="0">
                          <a:effectLst/>
                        </a:rPr>
                        <a:t>.</a:t>
                      </a:r>
                      <a:endParaRPr lang="en-GB" sz="1100" dirty="0">
                        <a:effectLst/>
                      </a:endParaRPr>
                    </a:p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39805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Reporting this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02708"/>
            <a:ext cx="8229600" cy="5123144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F(</a:t>
            </a:r>
            <a:r>
              <a:rPr lang="en-US" dirty="0" err="1" smtClean="0"/>
              <a:t>d.f</a:t>
            </a:r>
            <a:r>
              <a:rPr lang="en-US" dirty="0" smtClean="0"/>
              <a:t>, </a:t>
            </a:r>
            <a:r>
              <a:rPr lang="en-US" dirty="0" err="1" smtClean="0"/>
              <a:t>d.f.error</a:t>
            </a:r>
            <a:r>
              <a:rPr lang="en-US" dirty="0" smtClean="0"/>
              <a:t>)=value, p&lt;0.05 or 0.01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This tells if a difference exists.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Report the data for pairwise comparisons to determine where the differences occur.</a:t>
            </a:r>
          </a:p>
          <a:p>
            <a:pPr marL="0" indent="0">
              <a:buNone/>
            </a:pPr>
            <a:r>
              <a:rPr lang="en-US" dirty="0" err="1" smtClean="0"/>
              <a:t>i.e</a:t>
            </a:r>
            <a:r>
              <a:rPr lang="en-US" dirty="0" smtClean="0"/>
              <a:t> </a:t>
            </a:r>
          </a:p>
          <a:p>
            <a:pPr marL="0" indent="0">
              <a:buNone/>
            </a:pPr>
            <a:r>
              <a:rPr lang="en-US" b="1" dirty="0" smtClean="0">
                <a:solidFill>
                  <a:srgbClr val="00B0F0"/>
                </a:solidFill>
              </a:rPr>
              <a:t>There is a difference (F(2,12)=2017, P&lt;0.01) in VO2 score using different methods of assessment. These difference occur between </a:t>
            </a:r>
            <a:r>
              <a:rPr lang="en-US" b="1" dirty="0" err="1" smtClean="0">
                <a:solidFill>
                  <a:srgbClr val="00B0F0"/>
                </a:solidFill>
              </a:rPr>
              <a:t>Astrand</a:t>
            </a:r>
            <a:r>
              <a:rPr lang="en-US" b="1" dirty="0" smtClean="0">
                <a:solidFill>
                  <a:srgbClr val="00B0F0"/>
                </a:solidFill>
              </a:rPr>
              <a:t> and meta max(P&lt;0.01) as well as between Cooper and </a:t>
            </a:r>
            <a:r>
              <a:rPr lang="en-US" b="1" dirty="0" err="1" smtClean="0">
                <a:solidFill>
                  <a:srgbClr val="00B0F0"/>
                </a:solidFill>
              </a:rPr>
              <a:t>Metamax</a:t>
            </a:r>
            <a:r>
              <a:rPr lang="en-US" b="1" dirty="0" smtClean="0">
                <a:solidFill>
                  <a:srgbClr val="00B0F0"/>
                </a:solidFill>
              </a:rPr>
              <a:t> (p&lt;0.01).</a:t>
            </a:r>
            <a:endParaRPr lang="en-US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4807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357</TotalTime>
  <Words>1201</Words>
  <Application>Microsoft Office PowerPoint</Application>
  <PresentationFormat>On-screen Show (4:3)</PresentationFormat>
  <Paragraphs>447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Analysis of Variance  ANOVA</vt:lpstr>
      <vt:lpstr>Types of ANOVA</vt:lpstr>
      <vt:lpstr>Can I use multiple t-tests?</vt:lpstr>
      <vt:lpstr>Errors</vt:lpstr>
      <vt:lpstr>Limitations of the ANOVA</vt:lpstr>
      <vt:lpstr>Inputting the Data</vt:lpstr>
      <vt:lpstr>Data view</vt:lpstr>
      <vt:lpstr>Conducting the Test</vt:lpstr>
      <vt:lpstr>Post Hoc</vt:lpstr>
      <vt:lpstr>SPSS Output</vt:lpstr>
      <vt:lpstr>Post Hoc Analysis - Tukey</vt:lpstr>
      <vt:lpstr>Writing the data</vt:lpstr>
      <vt:lpstr>ANOVA with repeated Measures</vt:lpstr>
      <vt:lpstr>Set Up Variable View</vt:lpstr>
      <vt:lpstr>Conducting the Test</vt:lpstr>
      <vt:lpstr>Repeated Measure Define factors</vt:lpstr>
      <vt:lpstr>Within Subjects Variable Box</vt:lpstr>
      <vt:lpstr>Options</vt:lpstr>
      <vt:lpstr>Output Information </vt:lpstr>
      <vt:lpstr>SPSS output data</vt:lpstr>
      <vt:lpstr>Post Hoc Analysis</vt:lpstr>
      <vt:lpstr>Reporting this data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Analysis of Variance  ANOVA</dc:title>
  <dc:creator>SHOE2</dc:creator>
  <cp:lastModifiedBy>Administrator</cp:lastModifiedBy>
  <cp:revision>25</cp:revision>
  <dcterms:created xsi:type="dcterms:W3CDTF">2013-11-18T20:11:24Z</dcterms:created>
  <dcterms:modified xsi:type="dcterms:W3CDTF">2018-02-25T18:46:20Z</dcterms:modified>
</cp:coreProperties>
</file>