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4"/>
  </p:notesMasterIdLst>
  <p:sldIdLst>
    <p:sldId id="256" r:id="rId5"/>
    <p:sldId id="367" r:id="rId6"/>
    <p:sldId id="257" r:id="rId7"/>
    <p:sldId id="299" r:id="rId8"/>
    <p:sldId id="370" r:id="rId9"/>
    <p:sldId id="369" r:id="rId10"/>
    <p:sldId id="307" r:id="rId11"/>
    <p:sldId id="371" r:id="rId12"/>
    <p:sldId id="310" r:id="rId13"/>
    <p:sldId id="372" r:id="rId14"/>
    <p:sldId id="263" r:id="rId15"/>
    <p:sldId id="262" r:id="rId16"/>
    <p:sldId id="312" r:id="rId17"/>
    <p:sldId id="404" r:id="rId18"/>
    <p:sldId id="270" r:id="rId19"/>
    <p:sldId id="405" r:id="rId20"/>
    <p:sldId id="406" r:id="rId21"/>
    <p:sldId id="333" r:id="rId22"/>
    <p:sldId id="353" r:id="rId23"/>
    <p:sldId id="403" r:id="rId24"/>
    <p:sldId id="357" r:id="rId25"/>
    <p:sldId id="374" r:id="rId26"/>
    <p:sldId id="375" r:id="rId27"/>
    <p:sldId id="376" r:id="rId28"/>
    <p:sldId id="373" r:id="rId29"/>
    <p:sldId id="292" r:id="rId30"/>
    <p:sldId id="401" r:id="rId31"/>
    <p:sldId id="402" r:id="rId32"/>
    <p:sldId id="301" r:id="rId33"/>
    <p:sldId id="315" r:id="rId34"/>
    <p:sldId id="293" r:id="rId35"/>
    <p:sldId id="388" r:id="rId36"/>
    <p:sldId id="395" r:id="rId37"/>
    <p:sldId id="396" r:id="rId38"/>
    <p:sldId id="397" r:id="rId39"/>
    <p:sldId id="398" r:id="rId40"/>
    <p:sldId id="296" r:id="rId41"/>
    <p:sldId id="399" r:id="rId42"/>
    <p:sldId id="400" r:id="rId43"/>
    <p:sldId id="407" r:id="rId44"/>
    <p:sldId id="295" r:id="rId45"/>
    <p:sldId id="298" r:id="rId46"/>
    <p:sldId id="358" r:id="rId47"/>
    <p:sldId id="334" r:id="rId48"/>
    <p:sldId id="361" r:id="rId49"/>
    <p:sldId id="289" r:id="rId50"/>
    <p:sldId id="274" r:id="rId51"/>
    <p:sldId id="356" r:id="rId52"/>
    <p:sldId id="321"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54" autoAdjust="0"/>
    <p:restoredTop sz="95400" autoAdjust="0"/>
  </p:normalViewPr>
  <p:slideViewPr>
    <p:cSldViewPr snapToGrid="0" showGuides="1">
      <p:cViewPr varScale="1">
        <p:scale>
          <a:sx n="101" d="100"/>
          <a:sy n="101" d="100"/>
        </p:scale>
        <p:origin x="280" y="18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712A45-3F98-A824-5B17-351D912DAA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3808BE-100B-1113-A772-A0F28FEC76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3560D8-19D7-93AB-184D-0AC4239316BE}"/>
              </a:ext>
            </a:extLst>
          </p:cNvPr>
          <p:cNvSpPr>
            <a:spLocks noGrp="1"/>
          </p:cNvSpPr>
          <p:nvPr>
            <p:ph type="body" idx="1"/>
          </p:nvPr>
        </p:nvSpPr>
        <p:spPr/>
        <p:txBody>
          <a:bodyPr/>
          <a:lstStyle/>
          <a:p>
            <a:endParaRPr lang="en-GB">
              <a:cs typeface="Calibri"/>
            </a:endParaRPr>
          </a:p>
        </p:txBody>
      </p:sp>
      <p:sp>
        <p:nvSpPr>
          <p:cNvPr id="4" name="Slide Number Placeholder 3">
            <a:extLst>
              <a:ext uri="{FF2B5EF4-FFF2-40B4-BE49-F238E27FC236}">
                <a16:creationId xmlns:a16="http://schemas.microsoft.com/office/drawing/2014/main" id="{298939C3-8BBA-930E-5AF0-DC72695638C5}"/>
              </a:ext>
            </a:extLst>
          </p:cNvPr>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39749012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to feedback responses/share ideas.</a:t>
            </a:r>
          </a:p>
        </p:txBody>
      </p:sp>
      <p:sp>
        <p:nvSpPr>
          <p:cNvPr id="4" name="Slide Number Placeholder 3"/>
          <p:cNvSpPr>
            <a:spLocks noGrp="1"/>
          </p:cNvSpPr>
          <p:nvPr>
            <p:ph type="sldNum" sz="quarter" idx="5"/>
          </p:nvPr>
        </p:nvSpPr>
        <p:spPr/>
        <p:txBody>
          <a:bodyPr/>
          <a:lstStyle/>
          <a:p>
            <a:fld id="{8053A8BB-C5BC-476A-97AB-A721CA2F74C9}" type="slidenum">
              <a:rPr lang="en-GB" smtClean="0"/>
              <a:t>3</a:t>
            </a:fld>
            <a:endParaRPr lang="en-GB"/>
          </a:p>
        </p:txBody>
      </p:sp>
    </p:spTree>
    <p:extLst>
      <p:ext uri="{BB962C8B-B14F-4D97-AF65-F5344CB8AC3E}">
        <p14:creationId xmlns:p14="http://schemas.microsoft.com/office/powerpoint/2010/main" val="15713158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18943597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37137" indent="-283514" eaLnBrk="0" hangingPunct="0">
              <a:spcBef>
                <a:spcPct val="30000"/>
              </a:spcBef>
              <a:defRPr sz="1200">
                <a:solidFill>
                  <a:schemeClr val="tx1"/>
                </a:solidFill>
                <a:latin typeface="Calibri" pitchFamily="34" charset="0"/>
              </a:defRPr>
            </a:lvl2pPr>
            <a:lvl3pPr marL="1134058" indent="-226812" eaLnBrk="0" hangingPunct="0">
              <a:spcBef>
                <a:spcPct val="30000"/>
              </a:spcBef>
              <a:defRPr sz="1200">
                <a:solidFill>
                  <a:schemeClr val="tx1"/>
                </a:solidFill>
                <a:latin typeface="Calibri" pitchFamily="34" charset="0"/>
              </a:defRPr>
            </a:lvl3pPr>
            <a:lvl4pPr marL="1587682" indent="-226812" eaLnBrk="0" hangingPunct="0">
              <a:spcBef>
                <a:spcPct val="30000"/>
              </a:spcBef>
              <a:defRPr sz="1200">
                <a:solidFill>
                  <a:schemeClr val="tx1"/>
                </a:solidFill>
                <a:latin typeface="Calibri" pitchFamily="34" charset="0"/>
              </a:defRPr>
            </a:lvl4pPr>
            <a:lvl5pPr marL="2041304" indent="-226812" eaLnBrk="0" hangingPunct="0">
              <a:spcBef>
                <a:spcPct val="30000"/>
              </a:spcBef>
              <a:defRPr sz="1200">
                <a:solidFill>
                  <a:schemeClr val="tx1"/>
                </a:solidFill>
                <a:latin typeface="Calibri" pitchFamily="34" charset="0"/>
              </a:defRPr>
            </a:lvl5pPr>
            <a:lvl6pPr marL="2494927" indent="-226812" defTabSz="453623" eaLnBrk="0" fontAlgn="base" hangingPunct="0">
              <a:spcBef>
                <a:spcPct val="30000"/>
              </a:spcBef>
              <a:spcAft>
                <a:spcPct val="0"/>
              </a:spcAft>
              <a:defRPr sz="1200">
                <a:solidFill>
                  <a:schemeClr val="tx1"/>
                </a:solidFill>
                <a:latin typeface="Calibri" pitchFamily="34" charset="0"/>
              </a:defRPr>
            </a:lvl6pPr>
            <a:lvl7pPr marL="2948551" indent="-226812" defTabSz="453623" eaLnBrk="0" fontAlgn="base" hangingPunct="0">
              <a:spcBef>
                <a:spcPct val="30000"/>
              </a:spcBef>
              <a:spcAft>
                <a:spcPct val="0"/>
              </a:spcAft>
              <a:defRPr sz="1200">
                <a:solidFill>
                  <a:schemeClr val="tx1"/>
                </a:solidFill>
                <a:latin typeface="Calibri" pitchFamily="34" charset="0"/>
              </a:defRPr>
            </a:lvl7pPr>
            <a:lvl8pPr marL="3402174" indent="-226812" defTabSz="453623" eaLnBrk="0" fontAlgn="base" hangingPunct="0">
              <a:spcBef>
                <a:spcPct val="30000"/>
              </a:spcBef>
              <a:spcAft>
                <a:spcPct val="0"/>
              </a:spcAft>
              <a:defRPr sz="1200">
                <a:solidFill>
                  <a:schemeClr val="tx1"/>
                </a:solidFill>
                <a:latin typeface="Calibri" pitchFamily="34" charset="0"/>
              </a:defRPr>
            </a:lvl8pPr>
            <a:lvl9pPr marL="3855797" indent="-226812" defTabSz="453623" eaLnBrk="0" fontAlgn="base" hangingPunct="0">
              <a:spcBef>
                <a:spcPct val="30000"/>
              </a:spcBef>
              <a:spcAft>
                <a:spcPct val="0"/>
              </a:spcAft>
              <a:defRPr sz="1200">
                <a:solidFill>
                  <a:schemeClr val="tx1"/>
                </a:solidFill>
                <a:latin typeface="Calibri"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462FA467-3950-4588-AF17-7DF862EDE3A7}" type="slidenum">
              <a:rPr kumimoji="0" lang="en-GB" altLang="en-US"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5</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923610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37137" indent="-283514" eaLnBrk="0" hangingPunct="0">
              <a:spcBef>
                <a:spcPct val="30000"/>
              </a:spcBef>
              <a:defRPr sz="1200">
                <a:solidFill>
                  <a:schemeClr val="tx1"/>
                </a:solidFill>
                <a:latin typeface="Calibri" pitchFamily="34" charset="0"/>
              </a:defRPr>
            </a:lvl2pPr>
            <a:lvl3pPr marL="1134058" indent="-226812" eaLnBrk="0" hangingPunct="0">
              <a:spcBef>
                <a:spcPct val="30000"/>
              </a:spcBef>
              <a:defRPr sz="1200">
                <a:solidFill>
                  <a:schemeClr val="tx1"/>
                </a:solidFill>
                <a:latin typeface="Calibri" pitchFamily="34" charset="0"/>
              </a:defRPr>
            </a:lvl3pPr>
            <a:lvl4pPr marL="1587682" indent="-226812" eaLnBrk="0" hangingPunct="0">
              <a:spcBef>
                <a:spcPct val="30000"/>
              </a:spcBef>
              <a:defRPr sz="1200">
                <a:solidFill>
                  <a:schemeClr val="tx1"/>
                </a:solidFill>
                <a:latin typeface="Calibri" pitchFamily="34" charset="0"/>
              </a:defRPr>
            </a:lvl4pPr>
            <a:lvl5pPr marL="2041304" indent="-226812" eaLnBrk="0" hangingPunct="0">
              <a:spcBef>
                <a:spcPct val="30000"/>
              </a:spcBef>
              <a:defRPr sz="1200">
                <a:solidFill>
                  <a:schemeClr val="tx1"/>
                </a:solidFill>
                <a:latin typeface="Calibri" pitchFamily="34" charset="0"/>
              </a:defRPr>
            </a:lvl5pPr>
            <a:lvl6pPr marL="2494927" indent="-226812" defTabSz="453623" eaLnBrk="0" fontAlgn="base" hangingPunct="0">
              <a:spcBef>
                <a:spcPct val="30000"/>
              </a:spcBef>
              <a:spcAft>
                <a:spcPct val="0"/>
              </a:spcAft>
              <a:defRPr sz="1200">
                <a:solidFill>
                  <a:schemeClr val="tx1"/>
                </a:solidFill>
                <a:latin typeface="Calibri" pitchFamily="34" charset="0"/>
              </a:defRPr>
            </a:lvl6pPr>
            <a:lvl7pPr marL="2948551" indent="-226812" defTabSz="453623" eaLnBrk="0" fontAlgn="base" hangingPunct="0">
              <a:spcBef>
                <a:spcPct val="30000"/>
              </a:spcBef>
              <a:spcAft>
                <a:spcPct val="0"/>
              </a:spcAft>
              <a:defRPr sz="1200">
                <a:solidFill>
                  <a:schemeClr val="tx1"/>
                </a:solidFill>
                <a:latin typeface="Calibri" pitchFamily="34" charset="0"/>
              </a:defRPr>
            </a:lvl7pPr>
            <a:lvl8pPr marL="3402174" indent="-226812" defTabSz="453623" eaLnBrk="0" fontAlgn="base" hangingPunct="0">
              <a:spcBef>
                <a:spcPct val="30000"/>
              </a:spcBef>
              <a:spcAft>
                <a:spcPct val="0"/>
              </a:spcAft>
              <a:defRPr sz="1200">
                <a:solidFill>
                  <a:schemeClr val="tx1"/>
                </a:solidFill>
                <a:latin typeface="Calibri" pitchFamily="34" charset="0"/>
              </a:defRPr>
            </a:lvl8pPr>
            <a:lvl9pPr marL="3855797" indent="-226812" defTabSz="453623" eaLnBrk="0" fontAlgn="base" hangingPunct="0">
              <a:spcBef>
                <a:spcPct val="30000"/>
              </a:spcBef>
              <a:spcAft>
                <a:spcPct val="0"/>
              </a:spcAft>
              <a:defRPr sz="1200">
                <a:solidFill>
                  <a:schemeClr val="tx1"/>
                </a:solidFill>
                <a:latin typeface="Calibri"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462FA467-3950-4588-AF17-7DF862EDE3A7}" type="slidenum">
              <a:rPr kumimoji="0" lang="en-GB" altLang="en-US"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6</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7723509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DD72CC-793D-4740-BAC6-BAC8134D6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36976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DD72CC-793D-4740-BAC6-BAC8134D6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781935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DD72CC-793D-4740-BAC6-BAC8134D6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780928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DD72CC-793D-4740-BAC6-BAC8134D6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415661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24332134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17274203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15</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18</a:t>
            </a:fld>
            <a:endParaRPr lang="en-GB"/>
          </a:p>
        </p:txBody>
      </p:sp>
    </p:spTree>
    <p:extLst>
      <p:ext uri="{BB962C8B-B14F-4D97-AF65-F5344CB8AC3E}">
        <p14:creationId xmlns:p14="http://schemas.microsoft.com/office/powerpoint/2010/main" val="8213644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19</a:t>
            </a:fld>
            <a:endParaRPr lang="en-GB"/>
          </a:p>
        </p:txBody>
      </p:sp>
    </p:spTree>
    <p:extLst>
      <p:ext uri="{BB962C8B-B14F-4D97-AF65-F5344CB8AC3E}">
        <p14:creationId xmlns:p14="http://schemas.microsoft.com/office/powerpoint/2010/main" val="26893684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20981020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37762539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43</a:t>
            </a:fld>
            <a:endParaRPr lang="en-GB"/>
          </a:p>
        </p:txBody>
      </p:sp>
    </p:spTree>
    <p:extLst>
      <p:ext uri="{BB962C8B-B14F-4D97-AF65-F5344CB8AC3E}">
        <p14:creationId xmlns:p14="http://schemas.microsoft.com/office/powerpoint/2010/main" val="7969676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44</a:t>
            </a:fld>
            <a:endParaRPr lang="en-GB"/>
          </a:p>
        </p:txBody>
      </p:sp>
    </p:spTree>
    <p:extLst>
      <p:ext uri="{BB962C8B-B14F-4D97-AF65-F5344CB8AC3E}">
        <p14:creationId xmlns:p14="http://schemas.microsoft.com/office/powerpoint/2010/main" val="7769287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47</a:t>
            </a:fld>
            <a:endParaRPr lang="en-GB"/>
          </a:p>
        </p:txBody>
      </p:sp>
    </p:spTree>
    <p:extLst>
      <p:ext uri="{BB962C8B-B14F-4D97-AF65-F5344CB8AC3E}">
        <p14:creationId xmlns:p14="http://schemas.microsoft.com/office/powerpoint/2010/main" val="12662319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49</a:t>
            </a:fld>
            <a:endParaRPr lang="en-GB"/>
          </a:p>
        </p:txBody>
      </p:sp>
    </p:spTree>
    <p:extLst>
      <p:ext uri="{BB962C8B-B14F-4D97-AF65-F5344CB8AC3E}">
        <p14:creationId xmlns:p14="http://schemas.microsoft.com/office/powerpoint/2010/main" val="19090477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6" name="Picture 5" descr="A black and white logo&#10;&#10;AI-generated content may be incorrect.">
            <a:extLst>
              <a:ext uri="{FF2B5EF4-FFF2-40B4-BE49-F238E27FC236}">
                <a16:creationId xmlns:a16="http://schemas.microsoft.com/office/drawing/2014/main" id="{51D4AA65-9962-02F7-086A-0D35A3C9EEA9}"/>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60982" y="6436333"/>
            <a:ext cx="1607170" cy="274320"/>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1587750561"/>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91650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EEC25-747E-429E-A38D-E4633E647C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F5F25C-9DF8-4F11-9693-E912C0804D4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C80878-7E4C-4FDB-8E22-D22161AB1FCA}"/>
              </a:ext>
            </a:extLst>
          </p:cNvPr>
          <p:cNvSpPr>
            <a:spLocks noGrp="1"/>
          </p:cNvSpPr>
          <p:nvPr>
            <p:ph type="dt" sz="half" idx="10"/>
          </p:nvPr>
        </p:nvSpPr>
        <p:spPr/>
        <p:txBody>
          <a:bodyPr/>
          <a:lstStyle/>
          <a:p>
            <a:fld id="{81AA3767-4948-48A7-85CC-A6DF9DFE5ED2}" type="datetimeFigureOut">
              <a:rPr lang="en-GB" smtClean="0"/>
              <a:t>20/10/2025</a:t>
            </a:fld>
            <a:endParaRPr lang="en-GB"/>
          </a:p>
        </p:txBody>
      </p:sp>
      <p:sp>
        <p:nvSpPr>
          <p:cNvPr id="5" name="Footer Placeholder 4">
            <a:extLst>
              <a:ext uri="{FF2B5EF4-FFF2-40B4-BE49-F238E27FC236}">
                <a16:creationId xmlns:a16="http://schemas.microsoft.com/office/drawing/2014/main" id="{0C83F3C8-C9DA-4478-AEF1-D10F586357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6F5E68-2825-4978-ABC7-493EAB6B6B9A}"/>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17556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40388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690FA4-233B-47D7-A6D0-4D7E22E33D07}"/>
              </a:ext>
            </a:extLst>
          </p:cNvPr>
          <p:cNvSpPr>
            <a:spLocks noGrp="1"/>
          </p:cNvSpPr>
          <p:nvPr>
            <p:ph type="dt" sz="half" idx="10"/>
          </p:nvPr>
        </p:nvSpPr>
        <p:spPr/>
        <p:txBody>
          <a:bodyPr/>
          <a:lstStyle/>
          <a:p>
            <a:fld id="{81AA3767-4948-48A7-85CC-A6DF9DFE5ED2}" type="datetimeFigureOut">
              <a:rPr lang="en-GB" smtClean="0"/>
              <a:t>20/10/2025</a:t>
            </a:fld>
            <a:endParaRPr lang="en-GB"/>
          </a:p>
        </p:txBody>
      </p:sp>
      <p:sp>
        <p:nvSpPr>
          <p:cNvPr id="3" name="Footer Placeholder 2">
            <a:extLst>
              <a:ext uri="{FF2B5EF4-FFF2-40B4-BE49-F238E27FC236}">
                <a16:creationId xmlns:a16="http://schemas.microsoft.com/office/drawing/2014/main" id="{7E50DCD7-54C9-4AFE-811E-5FD4D4EED1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86EA2C-6508-4ED1-A0DA-01CE751BF06A}"/>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886350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3.png"/><Relationship Id="rId5" Type="http://schemas.openxmlformats.org/officeDocument/2006/relationships/slideLayout" Target="../slideLayouts/slideLayout5.xml"/><Relationship Id="rId10"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1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6" name="Picture 5" descr="A black and white logo&#10;&#10;AI-generated content may be incorrect.">
            <a:extLst>
              <a:ext uri="{FF2B5EF4-FFF2-40B4-BE49-F238E27FC236}">
                <a16:creationId xmlns:a16="http://schemas.microsoft.com/office/drawing/2014/main" id="{9E7953AA-1FB6-FED1-03F8-F5757D0FBCD7}"/>
              </a:ext>
            </a:extLst>
          </p:cNvPr>
          <p:cNvPicPr>
            <a:picLocks noChangeAspect="1"/>
          </p:cNvPicPr>
          <p:nvPr userDrawn="1"/>
        </p:nvPicPr>
        <p:blipFill>
          <a:blip r:embed="rId11" cstate="print">
            <a:extLst>
              <a:ext uri="{28A0092B-C50C-407E-A947-70E740481C1C}">
                <a14:useLocalDpi xmlns:a14="http://schemas.microsoft.com/office/drawing/2010/main" val="0"/>
              </a:ext>
            </a:extLst>
          </a:blip>
          <a:stretch>
            <a:fillRect/>
          </a:stretch>
        </p:blipFill>
        <p:spPr>
          <a:xfrm>
            <a:off x="5166358" y="6438975"/>
            <a:ext cx="1859284" cy="317352"/>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3" r:id="rId2"/>
    <p:sldLayoutId id="2147483666" r:id="rId3"/>
    <p:sldLayoutId id="2147483667" r:id="rId4"/>
    <p:sldLayoutId id="2147483668" r:id="rId5"/>
    <p:sldLayoutId id="2147483669" r:id="rId6"/>
    <p:sldLayoutId id="2147483670" r:id="rId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library.southwales.ac.uk/collections-subject-guides/referencing/" TargetMode="External"/><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library.southwales.ac.uk/collections-subject-guides/referencing/" TargetMode="External"/><Relationship Id="rId2" Type="http://schemas.openxmlformats.org/officeDocument/2006/relationships/image" Target="../media/image12.jpeg"/><Relationship Id="rId1" Type="http://schemas.openxmlformats.org/officeDocument/2006/relationships/slideLayout" Target="../slideLayouts/slideLayout3.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outhwales.ac.uk/collections-subject-guides/referencing/" TargetMode="External"/><Relationship Id="rId2" Type="http://schemas.openxmlformats.org/officeDocument/2006/relationships/image" Target="../media/image12.jpeg"/><Relationship Id="rId1" Type="http://schemas.openxmlformats.org/officeDocument/2006/relationships/slideLayout" Target="../slideLayouts/slideLayout3.xml"/><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22.jpeg"/><Relationship Id="rId7"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hyperlink" Target="https://intranet.uwtsd.ac.uk/departments/library-and-learning-resources/" TargetMode="External"/><Relationship Id="rId5" Type="http://schemas.openxmlformats.org/officeDocument/2006/relationships/hyperlink" Target="https://librarysearch.uwtsd.ac.uk/discovery/fulldisplay?docid=alma99100698527002421&amp;context=L&amp;vid=44WHELF_UWTSD:44WHELF_UWTSD_VU1&amp;lang=en&amp;search_scope=MyInst_and_CI&amp;adaptor=Local%20Search%20Engine&amp;tab=Everything&amp;query=any,contains,cite%20them%20right" TargetMode="External"/><Relationship Id="rId4" Type="http://schemas.openxmlformats.org/officeDocument/2006/relationships/hyperlink" Target="https://www-citethemrightonline-com.ezproxy.uwtsd.ac.uk/"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 TargetMode="External"/><Relationship Id="rId2" Type="http://schemas.openxmlformats.org/officeDocument/2006/relationships/image" Target="../media/image24.png"/><Relationship Id="rId1" Type="http://schemas.openxmlformats.org/officeDocument/2006/relationships/slideLayout" Target="../slideLayouts/slideLayout4.xml"/><Relationship Id="rId5" Type="http://schemas.openxmlformats.org/officeDocument/2006/relationships/image" Target="../media/image25.png"/><Relationship Id="rId4" Type="http://schemas.openxmlformats.org/officeDocument/2006/relationships/hyperlink" Target="https://intranet.uwtsd.ac.uk/departments/library-and-learning-resources/academic-and-infoskills/referencing-handbooks" TargetMode="External"/></Relationships>
</file>

<file path=ppt/slides/_rels/slide46.xml.rels><?xml version="1.0" encoding="UTF-8" standalone="yes"?>
<Relationships xmlns="http://schemas.openxmlformats.org/package/2006/relationships"><Relationship Id="rId8" Type="http://schemas.openxmlformats.org/officeDocument/2006/relationships/image" Target="../media/image26.jpg"/><Relationship Id="rId3" Type="http://schemas.openxmlformats.org/officeDocument/2006/relationships/hyperlink" Target="https://www.mybib.com/" TargetMode="External"/><Relationship Id="rId7" Type="http://schemas.openxmlformats.org/officeDocument/2006/relationships/hyperlink" Target="https://www.youtube.com/channel/UCzmTj_AGeY59VoNv-0SvcCg" TargetMode="External"/><Relationship Id="rId2" Type="http://schemas.openxmlformats.org/officeDocument/2006/relationships/hyperlink" Target="https://intranet.uwtsd.ac.uk/departments/library-and-learning-resources/academic-and-infoskills/refworks" TargetMode="External"/><Relationship Id="rId1" Type="http://schemas.openxmlformats.org/officeDocument/2006/relationships/slideLayout" Target="../slideLayouts/slideLayout4.xml"/><Relationship Id="rId6" Type="http://schemas.openxmlformats.org/officeDocument/2006/relationships/hyperlink" Target="https://www.mendeley.com/" TargetMode="External"/><Relationship Id="rId5" Type="http://schemas.openxmlformats.org/officeDocument/2006/relationships/hyperlink" Target="https://www.zotero.org/" TargetMode="External"/><Relationship Id="rId4" Type="http://schemas.openxmlformats.org/officeDocument/2006/relationships/hyperlink" Target="https://zbib.org/"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4.xml"/><Relationship Id="rId4" Type="http://schemas.openxmlformats.org/officeDocument/2006/relationships/image" Target="../media/image30.png"/></Relationships>
</file>

<file path=ppt/slides/_rels/slide49.xml.rels><?xml version="1.0" encoding="UTF-8" standalone="yes"?>
<Relationships xmlns="http://schemas.openxmlformats.org/package/2006/relationships"><Relationship Id="rId8" Type="http://schemas.openxmlformats.org/officeDocument/2006/relationships/hyperlink" Target="mailto:alison.evans@uwtsd.ac.uk" TargetMode="External"/><Relationship Id="rId3" Type="http://schemas.openxmlformats.org/officeDocument/2006/relationships/image" Target="../media/image31.jpeg"/><Relationship Id="rId7" Type="http://schemas.openxmlformats.org/officeDocument/2006/relationships/hyperlink" Target="https://intranet.uwtsd.ac.uk/departments/library-and-learning-resources/academic-and-infoskills/referencing-handbooks" TargetMode="External"/><Relationship Id="rId2" Type="http://schemas.openxmlformats.org/officeDocument/2006/relationships/notesSlide" Target="../notesSlides/notesSlide20.xml"/><Relationship Id="rId1" Type="http://schemas.openxmlformats.org/officeDocument/2006/relationships/slideLayout" Target="../slideLayouts/slideLayout3.xml"/><Relationship Id="rId6" Type="http://schemas.openxmlformats.org/officeDocument/2006/relationships/hyperlink" Target="https://librarysearch.uwtsd.ac.uk/discovery/fulldisplay?docid=alma99100442902002421&amp;context=L&amp;vid=44WHELF_UWTSD:44WHELF_UWTSD_VU1&amp;lang=en&amp;search_scope=MyInst_and_CI&amp;adaptor=Local%20Search%20Engine&amp;tab=Everything&amp;query=any,contains,cite%20them%20right" TargetMode="External"/><Relationship Id="rId5" Type="http://schemas.openxmlformats.org/officeDocument/2006/relationships/hyperlink" Target="https://www-citethemrightonline-com.ezproxy.uwtsd.ac.uk/" TargetMode="External"/><Relationship Id="rId4" Type="http://schemas.openxmlformats.org/officeDocument/2006/relationships/hyperlink" Target="https://intranet.uwtsd.ac.uk/departments/library-and-learning-resources/academic-and-infoskills" TargetMode="External"/><Relationship Id="rId9" Type="http://schemas.openxmlformats.org/officeDocument/2006/relationships/hyperlink" Target="mailto:infoskill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426970" y="2934930"/>
            <a:ext cx="5446198" cy="2225400"/>
          </a:xfrm>
        </p:spPr>
        <p:txBody>
          <a:bodyPr anchor="t"/>
          <a:lstStyle/>
          <a:p>
            <a:r>
              <a:rPr lang="en-GB">
                <a:latin typeface="Calibri"/>
                <a:cs typeface="Calibri"/>
              </a:rPr>
              <a:t>Harvard Referencing: The Basics.</a:t>
            </a:r>
            <a:endParaRPr lang="en-GB"/>
          </a:p>
        </p:txBody>
      </p:sp>
      <p:pic>
        <p:nvPicPr>
          <p:cNvPr id="5" name="Picture 7" descr="A picture containing book, striped, sitting, computer&#10;&#10;Description generated with very high confidence">
            <a:extLst>
              <a:ext uri="{FF2B5EF4-FFF2-40B4-BE49-F238E27FC236}">
                <a16:creationId xmlns:a16="http://schemas.microsoft.com/office/drawing/2014/main" id="{BD688D64-4B68-8A64-D712-00CB2246AC65}"/>
              </a:ext>
            </a:extLst>
          </p:cNvPr>
          <p:cNvPicPr>
            <a:picLocks noGrp="1" noChangeAspect="1"/>
          </p:cNvPicPr>
          <p:nvPr>
            <p:ph type="pic" sz="quarter" idx="13"/>
          </p:nvPr>
        </p:nvPicPr>
        <p:blipFill rotWithShape="1">
          <a:blip r:embed="rId3"/>
          <a:srcRect l="20340" r="20340"/>
          <a:stretch/>
        </p:blipFill>
        <p:spPr>
          <a:xfrm>
            <a:off x="0" y="0"/>
            <a:ext cx="6102350" cy="6858000"/>
          </a:xfrm>
        </p:spPr>
      </p:pic>
    </p:spTree>
    <p:custDataLst>
      <p:tags r:id="rId1"/>
    </p:custDataLst>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62FE6D-5B28-0B19-2769-4223D0F5FC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50AEAB0-2926-56EF-D176-91212A67D321}"/>
              </a:ext>
            </a:extLst>
          </p:cNvPr>
          <p:cNvSpPr>
            <a:spLocks noGrp="1"/>
          </p:cNvSpPr>
          <p:nvPr>
            <p:ph type="title"/>
          </p:nvPr>
        </p:nvSpPr>
        <p:spPr>
          <a:xfrm>
            <a:off x="584710" y="80777"/>
            <a:ext cx="6713705" cy="1003916"/>
          </a:xfrm>
        </p:spPr>
        <p:txBody>
          <a:bodyPr>
            <a:normAutofit/>
          </a:bodyPr>
          <a:lstStyle/>
          <a:p>
            <a:r>
              <a:rPr lang="en-GB">
                <a:latin typeface="Calibri"/>
                <a:cs typeface="Calibri"/>
              </a:rPr>
              <a:t>Why reference?</a:t>
            </a:r>
          </a:p>
        </p:txBody>
      </p:sp>
      <p:sp>
        <p:nvSpPr>
          <p:cNvPr id="7" name="TextBox 6">
            <a:extLst>
              <a:ext uri="{FF2B5EF4-FFF2-40B4-BE49-F238E27FC236}">
                <a16:creationId xmlns:a16="http://schemas.microsoft.com/office/drawing/2014/main" id="{4E9772A7-6524-40FF-FCC9-26601B567E98}"/>
              </a:ext>
            </a:extLst>
          </p:cNvPr>
          <p:cNvSpPr txBox="1"/>
          <p:nvPr/>
        </p:nvSpPr>
        <p:spPr>
          <a:xfrm>
            <a:off x="299210" y="1529676"/>
            <a:ext cx="1189279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b="1">
                <a:latin typeface="Calibri"/>
                <a:ea typeface="+mn-lt"/>
                <a:cs typeface="+mn-lt"/>
              </a:rPr>
              <a:t>Authors</a:t>
            </a:r>
            <a:r>
              <a:rPr lang="en-GB" sz="2400">
                <a:latin typeface="Calibri"/>
                <a:ea typeface="+mn-lt"/>
                <a:cs typeface="+mn-lt"/>
              </a:rPr>
              <a:t> – to have their work acknowledged, to increase their academic reputation and possibly win funding for further research in the subject area. </a:t>
            </a:r>
            <a:endParaRPr lang="en-US" sz="2400">
              <a:latin typeface="Calibri"/>
              <a:cs typeface="Calibri"/>
            </a:endParaRPr>
          </a:p>
        </p:txBody>
      </p:sp>
      <p:sp>
        <p:nvSpPr>
          <p:cNvPr id="8" name="TextBox 7">
            <a:extLst>
              <a:ext uri="{FF2B5EF4-FFF2-40B4-BE49-F238E27FC236}">
                <a16:creationId xmlns:a16="http://schemas.microsoft.com/office/drawing/2014/main" id="{7C8CD7F7-1038-6D13-C302-19CFF6256596}"/>
              </a:ext>
            </a:extLst>
          </p:cNvPr>
          <p:cNvSpPr txBox="1"/>
          <p:nvPr/>
        </p:nvSpPr>
        <p:spPr>
          <a:xfrm>
            <a:off x="299210" y="2702341"/>
            <a:ext cx="1189279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b="1">
                <a:latin typeface="Calibri"/>
                <a:ea typeface="+mn-lt"/>
                <a:cs typeface="+mn-lt"/>
              </a:rPr>
              <a:t>Academic community </a:t>
            </a:r>
            <a:r>
              <a:rPr lang="en-GB" sz="2400">
                <a:latin typeface="Calibri"/>
                <a:ea typeface="+mn-lt"/>
                <a:cs typeface="+mn-lt"/>
              </a:rPr>
              <a:t>- to standardise references, making it easier to find resources and conduct peer review.</a:t>
            </a:r>
            <a:r>
              <a:rPr lang="en-GB" sz="2400">
                <a:latin typeface="Calibri Light"/>
                <a:ea typeface="+mn-lt"/>
                <a:cs typeface="+mn-lt"/>
              </a:rPr>
              <a:t>  </a:t>
            </a:r>
            <a:r>
              <a:rPr lang="en-GB" sz="2400">
                <a:latin typeface="Calibri"/>
                <a:ea typeface="+mn-lt"/>
                <a:cs typeface="+mn-lt"/>
              </a:rPr>
              <a:t>Accurate referencing is the basis of trusted research.</a:t>
            </a:r>
          </a:p>
        </p:txBody>
      </p:sp>
      <p:sp>
        <p:nvSpPr>
          <p:cNvPr id="10" name="TextBox 9">
            <a:extLst>
              <a:ext uri="{FF2B5EF4-FFF2-40B4-BE49-F238E27FC236}">
                <a16:creationId xmlns:a16="http://schemas.microsoft.com/office/drawing/2014/main" id="{5788EEAC-E3E3-F695-104B-CDCE89A0D826}"/>
              </a:ext>
            </a:extLst>
          </p:cNvPr>
          <p:cNvSpPr txBox="1"/>
          <p:nvPr/>
        </p:nvSpPr>
        <p:spPr>
          <a:xfrm>
            <a:off x="327660" y="3875006"/>
            <a:ext cx="11536680" cy="2308324"/>
          </a:xfrm>
          <a:prstGeom prst="rect">
            <a:avLst/>
          </a:prstGeom>
          <a:noFill/>
        </p:spPr>
        <p:txBody>
          <a:bodyPr wrap="square" rtlCol="0">
            <a:spAutoFit/>
          </a:bodyPr>
          <a:lstStyle/>
          <a:p>
            <a:pPr marL="342900" indent="-342900">
              <a:lnSpc>
                <a:spcPct val="100000"/>
              </a:lnSpc>
              <a:spcBef>
                <a:spcPts val="0"/>
              </a:spcBef>
              <a:buFont typeface="Arial,Sans-Serif"/>
              <a:buChar char="•"/>
            </a:pPr>
            <a:r>
              <a:rPr lang="en-GB" sz="2400" b="1" dirty="0">
                <a:latin typeface="Calibri"/>
                <a:cs typeface="Arial"/>
              </a:rPr>
              <a:t> You </a:t>
            </a:r>
            <a:r>
              <a:rPr lang="en-GB" sz="2400" dirty="0">
                <a:latin typeface="Calibri"/>
                <a:cs typeface="Arial"/>
              </a:rPr>
              <a:t>– to correctly incorporate someone else’s ideas, theories or research into your own</a:t>
            </a:r>
          </a:p>
          <a:p>
            <a:r>
              <a:rPr lang="en-GB" sz="2400" dirty="0">
                <a:latin typeface="Calibri"/>
                <a:cs typeface="Arial"/>
              </a:rPr>
              <a:t>      work improves your own understanding. Distinguishes your own work from theirs.</a:t>
            </a:r>
            <a:endParaRPr lang="en-US" sz="2400" dirty="0">
              <a:latin typeface="Calibri"/>
              <a:ea typeface="+mn-lt"/>
              <a:cs typeface="+mn-lt"/>
            </a:endParaRPr>
          </a:p>
          <a:p>
            <a:pPr>
              <a:lnSpc>
                <a:spcPct val="100000"/>
              </a:lnSpc>
              <a:spcBef>
                <a:spcPts val="0"/>
              </a:spcBef>
            </a:pPr>
            <a:r>
              <a:rPr lang="en-GB" sz="2400" dirty="0">
                <a:latin typeface="Calibri"/>
                <a:cs typeface="Arial"/>
              </a:rPr>
              <a:t>   	-  to enable your readers to</a:t>
            </a:r>
            <a:r>
              <a:rPr lang="en-GB" sz="2400" b="1" dirty="0">
                <a:latin typeface="Calibri"/>
                <a:cs typeface="Arial"/>
              </a:rPr>
              <a:t> </a:t>
            </a:r>
            <a:r>
              <a:rPr lang="en-GB" sz="2400" dirty="0">
                <a:latin typeface="Calibri"/>
                <a:cs typeface="Arial"/>
              </a:rPr>
              <a:t>find the sources you have used.        </a:t>
            </a:r>
          </a:p>
          <a:p>
            <a:pPr>
              <a:lnSpc>
                <a:spcPct val="100000"/>
              </a:lnSpc>
              <a:spcBef>
                <a:spcPts val="0"/>
              </a:spcBef>
            </a:pPr>
            <a:r>
              <a:rPr lang="en-GB" sz="2400" dirty="0">
                <a:latin typeface="Calibri"/>
                <a:cs typeface="Arial"/>
              </a:rPr>
              <a:t>	-  to demonstrate the breadth of research undertaken and add academic </a:t>
            </a:r>
          </a:p>
          <a:p>
            <a:r>
              <a:rPr lang="en-GB" sz="2400" dirty="0">
                <a:latin typeface="Calibri"/>
                <a:cs typeface="Arial"/>
              </a:rPr>
              <a:t>      credibility to arguments by providing the evidence behind them. This can lead </a:t>
            </a:r>
          </a:p>
          <a:p>
            <a:pPr>
              <a:lnSpc>
                <a:spcPct val="100000"/>
              </a:lnSpc>
              <a:spcBef>
                <a:spcPts val="0"/>
              </a:spcBef>
            </a:pPr>
            <a:r>
              <a:rPr lang="en-US" sz="2400" dirty="0">
                <a:latin typeface="Calibri"/>
                <a:ea typeface="+mn-lt"/>
                <a:cs typeface="+mn-lt"/>
              </a:rPr>
              <a:t>      to</a:t>
            </a:r>
            <a:r>
              <a:rPr lang="en-GB" sz="2400" dirty="0">
                <a:latin typeface="Calibri"/>
                <a:cs typeface="Arial"/>
              </a:rPr>
              <a:t> a better mark and the avoidance of accidental plagiarism.</a:t>
            </a:r>
            <a:endParaRPr lang="en-US" sz="2400" dirty="0">
              <a:latin typeface="Calibri"/>
              <a:ea typeface="+mn-lt"/>
              <a:cs typeface="+mn-lt"/>
            </a:endParaRPr>
          </a:p>
        </p:txBody>
      </p:sp>
    </p:spTree>
    <p:extLst>
      <p:ext uri="{BB962C8B-B14F-4D97-AF65-F5344CB8AC3E}">
        <p14:creationId xmlns:p14="http://schemas.microsoft.com/office/powerpoint/2010/main" val="238302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838200" y="2272507"/>
            <a:ext cx="4512469" cy="1325563"/>
          </a:xfrm>
        </p:spPr>
        <p:txBody>
          <a:bodyPr/>
          <a:lstStyle/>
          <a:p>
            <a:r>
              <a:rPr lang="en-GB" dirty="0">
                <a:solidFill>
                  <a:schemeClr val="tx1"/>
                </a:solidFill>
              </a:rPr>
              <a:t>What is plagiarism?</a:t>
            </a:r>
          </a:p>
        </p:txBody>
      </p:sp>
      <p:pic>
        <p:nvPicPr>
          <p:cNvPr id="4" name="Picture 3">
            <a:extLst>
              <a:ext uri="{FF2B5EF4-FFF2-40B4-BE49-F238E27FC236}">
                <a16:creationId xmlns:a16="http://schemas.microsoft.com/office/drawing/2014/main" id="{9989836E-E275-49C1-8980-F939AAA81011}"/>
              </a:ext>
            </a:extLst>
          </p:cNvPr>
          <p:cNvPicPr>
            <a:picLocks noChangeAspect="1"/>
          </p:cNvPicPr>
          <p:nvPr/>
        </p:nvPicPr>
        <p:blipFill>
          <a:blip r:embed="rId3"/>
          <a:stretch>
            <a:fillRect/>
          </a:stretch>
        </p:blipFill>
        <p:spPr>
          <a:xfrm>
            <a:off x="4848226" y="1058069"/>
            <a:ext cx="6650830" cy="4593431"/>
          </a:xfrm>
          <a:prstGeom prst="rect">
            <a:avLst/>
          </a:prstGeom>
          <a:ln w="38100">
            <a:solidFill>
              <a:schemeClr val="accent1"/>
            </a:solidFill>
          </a:ln>
        </p:spPr>
      </p:pic>
    </p:spTree>
    <p:extLst>
      <p:ext uri="{BB962C8B-B14F-4D97-AF65-F5344CB8AC3E}">
        <p14:creationId xmlns:p14="http://schemas.microsoft.com/office/powerpoint/2010/main" val="2311207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1F660B6-BAE5-438B-A562-E3641BCD652B}"/>
              </a:ext>
            </a:extLst>
          </p:cNvPr>
          <p:cNvSpPr>
            <a:spLocks noGrp="1"/>
          </p:cNvSpPr>
          <p:nvPr>
            <p:ph sz="half" idx="1"/>
          </p:nvPr>
        </p:nvSpPr>
        <p:spPr>
          <a:xfrm>
            <a:off x="301884" y="1476322"/>
            <a:ext cx="11720398" cy="1308442"/>
          </a:xfrm>
        </p:spPr>
        <p:txBody>
          <a:bodyPr vert="horz" lIns="91440" tIns="45720" rIns="91440" bIns="45720" rtlCol="0" anchor="t">
            <a:normAutofit/>
          </a:bodyPr>
          <a:lstStyle/>
          <a:p>
            <a:pPr marL="0" indent="0">
              <a:lnSpc>
                <a:spcPct val="100000"/>
              </a:lnSpc>
              <a:spcBef>
                <a:spcPts val="0"/>
              </a:spcBef>
              <a:buNone/>
            </a:pPr>
            <a:r>
              <a:rPr lang="en-US" b="1" dirty="0">
                <a:latin typeface="Calibri"/>
                <a:ea typeface="+mn-lt"/>
                <a:cs typeface="Arial"/>
              </a:rPr>
              <a:t>Plagiarism is the presentation of some-one else's work or ideas as your own.</a:t>
            </a:r>
          </a:p>
          <a:p>
            <a:pPr marL="0" indent="0">
              <a:lnSpc>
                <a:spcPct val="100000"/>
              </a:lnSpc>
              <a:spcBef>
                <a:spcPts val="0"/>
              </a:spcBef>
              <a:buNone/>
            </a:pPr>
            <a:r>
              <a:rPr lang="en-US" sz="2000" dirty="0">
                <a:latin typeface="Calibri"/>
                <a:cs typeface="Calibri Light"/>
              </a:rPr>
              <a:t>                                                                                                     </a:t>
            </a:r>
            <a:endParaRPr lang="en-GB" dirty="0">
              <a:latin typeface="Calibri"/>
              <a:cs typeface="Calibri Light"/>
            </a:endParaRPr>
          </a:p>
        </p:txBody>
      </p:sp>
      <p:sp>
        <p:nvSpPr>
          <p:cNvPr id="3" name="Title 2">
            <a:extLst>
              <a:ext uri="{FF2B5EF4-FFF2-40B4-BE49-F238E27FC236}">
                <a16:creationId xmlns:a16="http://schemas.microsoft.com/office/drawing/2014/main" id="{BF6B9E3A-6783-4B71-A7E9-BE049E1AB7B0}"/>
              </a:ext>
            </a:extLst>
          </p:cNvPr>
          <p:cNvSpPr>
            <a:spLocks noGrp="1"/>
          </p:cNvSpPr>
          <p:nvPr>
            <p:ph type="title"/>
          </p:nvPr>
        </p:nvSpPr>
        <p:spPr>
          <a:xfrm>
            <a:off x="97810" y="69714"/>
            <a:ext cx="10585672" cy="1003916"/>
          </a:xfrm>
        </p:spPr>
        <p:txBody>
          <a:bodyPr>
            <a:normAutofit/>
          </a:bodyPr>
          <a:lstStyle/>
          <a:p>
            <a:r>
              <a:rPr lang="en-GB">
                <a:latin typeface="Calibri"/>
                <a:cs typeface="Calibri"/>
              </a:rPr>
              <a:t>What is plagiarism and how can we avoid it?</a:t>
            </a:r>
          </a:p>
        </p:txBody>
      </p:sp>
      <p:pic>
        <p:nvPicPr>
          <p:cNvPr id="6" name="Picture 6" descr="A picture containing indoor, black, sitting, white&#10;&#10;Description generated with very high confidence">
            <a:extLst>
              <a:ext uri="{FF2B5EF4-FFF2-40B4-BE49-F238E27FC236}">
                <a16:creationId xmlns:a16="http://schemas.microsoft.com/office/drawing/2014/main" id="{5BE1E84D-9FA5-44B8-B818-DD1B06CD50AC}"/>
              </a:ext>
            </a:extLst>
          </p:cNvPr>
          <p:cNvPicPr>
            <a:picLocks noGrp="1" noChangeAspect="1"/>
          </p:cNvPicPr>
          <p:nvPr>
            <p:ph type="pic" sz="quarter" idx="13"/>
          </p:nvPr>
        </p:nvPicPr>
        <p:blipFill rotWithShape="1">
          <a:blip r:embed="rId3"/>
          <a:srcRect l="2987" r="2987"/>
          <a:stretch/>
        </p:blipFill>
        <p:spPr>
          <a:xfrm>
            <a:off x="6639792" y="2498786"/>
            <a:ext cx="5116580" cy="3629873"/>
          </a:xfrm>
        </p:spPr>
      </p:pic>
      <p:sp>
        <p:nvSpPr>
          <p:cNvPr id="7" name="TextBox 6">
            <a:extLst>
              <a:ext uri="{FF2B5EF4-FFF2-40B4-BE49-F238E27FC236}">
                <a16:creationId xmlns:a16="http://schemas.microsoft.com/office/drawing/2014/main" id="{75461866-BB47-4F9B-B760-B2A4D7081A88}"/>
              </a:ext>
            </a:extLst>
          </p:cNvPr>
          <p:cNvSpPr txBox="1"/>
          <p:nvPr/>
        </p:nvSpPr>
        <p:spPr>
          <a:xfrm>
            <a:off x="435628" y="2130543"/>
            <a:ext cx="5938254"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2600">
                <a:latin typeface="Calibri"/>
                <a:cs typeface="Calibri"/>
              </a:rPr>
              <a:t>It can be deliberate or accidental. It is mostly unintentional – poor </a:t>
            </a:r>
            <a:r>
              <a:rPr lang="en-US" sz="2600" err="1">
                <a:latin typeface="Calibri"/>
                <a:cs typeface="Calibri"/>
              </a:rPr>
              <a:t>organisation</a:t>
            </a:r>
            <a:r>
              <a:rPr lang="en-US" sz="2600">
                <a:latin typeface="Calibri"/>
                <a:cs typeface="Calibri"/>
              </a:rPr>
              <a:t>, bad time management, failure to understand expected academic practice or guidance.</a:t>
            </a:r>
          </a:p>
          <a:p>
            <a:endParaRPr lang="en-US" sz="2600" b="1">
              <a:latin typeface="Calibri"/>
              <a:cs typeface="Calibri"/>
            </a:endParaRPr>
          </a:p>
          <a:p>
            <a:pPr marL="457200" indent="-457200">
              <a:buFont typeface="Arial" panose="020B0604020202020204" pitchFamily="34" charset="0"/>
              <a:buChar char="•"/>
            </a:pPr>
            <a:r>
              <a:rPr lang="en-US" sz="2600">
                <a:latin typeface="Calibri"/>
                <a:cs typeface="Calibri"/>
              </a:rPr>
              <a:t>If in doubt, provide correct references. This can include references to your own work, if submitted for a previous</a:t>
            </a:r>
          </a:p>
          <a:p>
            <a:r>
              <a:rPr lang="en-US" sz="2600">
                <a:latin typeface="Calibri"/>
                <a:cs typeface="Calibri"/>
              </a:rPr>
              <a:t>      assignment.</a:t>
            </a:r>
          </a:p>
          <a:p>
            <a:pPr marL="457200" indent="-457200">
              <a:buFont typeface="Arial"/>
              <a:buChar char="•"/>
            </a:pPr>
            <a:endParaRPr lang="en-US" sz="2600">
              <a:latin typeface="Calibri"/>
              <a:cs typeface="Calibri"/>
            </a:endParaRPr>
          </a:p>
        </p:txBody>
      </p:sp>
    </p:spTree>
    <p:extLst>
      <p:ext uri="{BB962C8B-B14F-4D97-AF65-F5344CB8AC3E}">
        <p14:creationId xmlns:p14="http://schemas.microsoft.com/office/powerpoint/2010/main" val="2432349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Title 7"/>
          <p:cNvSpPr>
            <a:spLocks noGrp="1"/>
          </p:cNvSpPr>
          <p:nvPr>
            <p:ph type="title"/>
          </p:nvPr>
        </p:nvSpPr>
        <p:spPr>
          <a:xfrm>
            <a:off x="2278063" y="0"/>
            <a:ext cx="7772400" cy="1143000"/>
          </a:xfrm>
        </p:spPr>
        <p:txBody>
          <a:bodyPr/>
          <a:lstStyle/>
          <a:p>
            <a:r>
              <a:rPr lang="en-GB" altLang="en-US" b="1" dirty="0">
                <a:solidFill>
                  <a:schemeClr val="tx1"/>
                </a:solidFill>
                <a:ea typeface="ＭＳ Ｐゴシック" charset="-128"/>
              </a:rPr>
              <a:t>Is it plagiarism if you…</a:t>
            </a:r>
          </a:p>
        </p:txBody>
      </p:sp>
      <p:sp>
        <p:nvSpPr>
          <p:cNvPr id="5123" name="Content Placeholder 6"/>
          <p:cNvSpPr>
            <a:spLocks noGrp="1"/>
          </p:cNvSpPr>
          <p:nvPr>
            <p:ph sz="half" idx="1"/>
          </p:nvPr>
        </p:nvSpPr>
        <p:spPr>
          <a:xfrm>
            <a:off x="1262219" y="1738849"/>
            <a:ext cx="3810000" cy="3733800"/>
          </a:xfrm>
        </p:spPr>
        <p:txBody>
          <a:bodyPr/>
          <a:lstStyle/>
          <a:p>
            <a:pPr marL="0" indent="0">
              <a:buNone/>
            </a:pPr>
            <a:r>
              <a:rPr lang="en-GB" altLang="en-US" dirty="0">
                <a:ea typeface="ＭＳ Ｐゴシック" charset="-128"/>
              </a:rPr>
              <a:t>Copy a paragraph from a text and put it in your essay without putting it in  quotation marks and referencing the source?</a:t>
            </a:r>
          </a:p>
        </p:txBody>
      </p:sp>
    </p:spTree>
    <p:extLst>
      <p:ext uri="{BB962C8B-B14F-4D97-AF65-F5344CB8AC3E}">
        <p14:creationId xmlns:p14="http://schemas.microsoft.com/office/powerpoint/2010/main" val="1379471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Title 7"/>
          <p:cNvSpPr>
            <a:spLocks noGrp="1"/>
          </p:cNvSpPr>
          <p:nvPr>
            <p:ph type="title"/>
          </p:nvPr>
        </p:nvSpPr>
        <p:spPr>
          <a:xfrm>
            <a:off x="2278063" y="0"/>
            <a:ext cx="7772400" cy="1143000"/>
          </a:xfrm>
        </p:spPr>
        <p:txBody>
          <a:bodyPr/>
          <a:lstStyle/>
          <a:p>
            <a:r>
              <a:rPr lang="en-GB" altLang="en-US" b="1" dirty="0">
                <a:solidFill>
                  <a:schemeClr val="tx1"/>
                </a:solidFill>
                <a:ea typeface="ＭＳ Ｐゴシック" charset="-128"/>
              </a:rPr>
              <a:t>Is it plagiarism if you…</a:t>
            </a:r>
          </a:p>
        </p:txBody>
      </p:sp>
      <p:sp>
        <p:nvSpPr>
          <p:cNvPr id="5123" name="Content Placeholder 6"/>
          <p:cNvSpPr>
            <a:spLocks noGrp="1"/>
          </p:cNvSpPr>
          <p:nvPr>
            <p:ph sz="half" idx="1"/>
          </p:nvPr>
        </p:nvSpPr>
        <p:spPr>
          <a:xfrm>
            <a:off x="1262219" y="1738849"/>
            <a:ext cx="3810000" cy="3733800"/>
          </a:xfrm>
        </p:spPr>
        <p:txBody>
          <a:bodyPr/>
          <a:lstStyle/>
          <a:p>
            <a:pPr marL="0" indent="0">
              <a:buNone/>
            </a:pPr>
            <a:r>
              <a:rPr lang="en-GB" altLang="en-US" dirty="0">
                <a:ea typeface="ＭＳ Ｐゴシック" charset="-128"/>
              </a:rPr>
              <a:t>Copy a paragraph from a text and put it in your essay without putting it in  quotation marks and referencing the source?</a:t>
            </a:r>
          </a:p>
        </p:txBody>
      </p:sp>
      <p:sp>
        <p:nvSpPr>
          <p:cNvPr id="9" name="Content Placeholder 8"/>
          <p:cNvSpPr>
            <a:spLocks noGrp="1"/>
          </p:cNvSpPr>
          <p:nvPr>
            <p:ph sz="half" idx="2"/>
          </p:nvPr>
        </p:nvSpPr>
        <p:spPr>
          <a:xfrm>
            <a:off x="6240463" y="1628776"/>
            <a:ext cx="3810000" cy="4392613"/>
          </a:xfrm>
        </p:spPr>
        <p:txBody>
          <a:bodyPr/>
          <a:lstStyle/>
          <a:p>
            <a:pPr marL="0" indent="0">
              <a:buNone/>
            </a:pPr>
            <a:r>
              <a:rPr lang="en-GB" altLang="en-US" dirty="0">
                <a:solidFill>
                  <a:srgbClr val="FF0000"/>
                </a:solidFill>
                <a:ea typeface="ＭＳ Ｐゴシック" charset="-128"/>
              </a:rPr>
              <a:t>This is probably the most well known example of plagiarism.  If you copy exact words, you must enclose them in quotation marks and acknowledge your source in your reference list.</a:t>
            </a:r>
          </a:p>
          <a:p>
            <a:pPr marL="0" indent="0">
              <a:buNone/>
            </a:pPr>
            <a:endParaRPr lang="en-GB" altLang="en-US" dirty="0">
              <a:solidFill>
                <a:srgbClr val="FF0000"/>
              </a:solidFill>
              <a:ea typeface="ＭＳ Ｐゴシック" charset="-128"/>
            </a:endParaRPr>
          </a:p>
        </p:txBody>
      </p:sp>
    </p:spTree>
    <p:extLst>
      <p:ext uri="{BB962C8B-B14F-4D97-AF65-F5344CB8AC3E}">
        <p14:creationId xmlns:p14="http://schemas.microsoft.com/office/powerpoint/2010/main" val="14185058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Title 3"/>
          <p:cNvSpPr>
            <a:spLocks noGrp="1"/>
          </p:cNvSpPr>
          <p:nvPr>
            <p:ph type="title"/>
          </p:nvPr>
        </p:nvSpPr>
        <p:spPr>
          <a:xfrm>
            <a:off x="2586038" y="0"/>
            <a:ext cx="10972800" cy="1143000"/>
          </a:xfrm>
        </p:spPr>
        <p:txBody>
          <a:bodyPr/>
          <a:lstStyle/>
          <a:p>
            <a:r>
              <a:rPr lang="en-GB" altLang="en-US" b="1" dirty="0">
                <a:solidFill>
                  <a:schemeClr val="tx1"/>
                </a:solidFill>
                <a:ea typeface="ＭＳ Ｐゴシック" charset="-128"/>
              </a:rPr>
              <a:t>Is it plagiarism if you…</a:t>
            </a:r>
          </a:p>
        </p:txBody>
      </p:sp>
      <p:sp>
        <p:nvSpPr>
          <p:cNvPr id="7171" name="Content Placeholder 4"/>
          <p:cNvSpPr>
            <a:spLocks noGrp="1"/>
          </p:cNvSpPr>
          <p:nvPr>
            <p:ph sz="half" idx="1"/>
          </p:nvPr>
        </p:nvSpPr>
        <p:spPr>
          <a:xfrm>
            <a:off x="2208213" y="1916113"/>
            <a:ext cx="3810000" cy="3733800"/>
          </a:xfrm>
        </p:spPr>
        <p:txBody>
          <a:bodyPr>
            <a:normAutofit/>
          </a:bodyPr>
          <a:lstStyle/>
          <a:p>
            <a:pPr marL="0" indent="0">
              <a:buNone/>
            </a:pPr>
            <a:r>
              <a:rPr lang="en-GB" altLang="en-US" dirty="0">
                <a:ea typeface="ＭＳ Ｐゴシック" charset="-128"/>
              </a:rPr>
              <a:t>Incorporate text from another source, changing one or two words and providing a citation?</a:t>
            </a:r>
          </a:p>
        </p:txBody>
      </p:sp>
    </p:spTree>
    <p:extLst>
      <p:ext uri="{BB962C8B-B14F-4D97-AF65-F5344CB8AC3E}">
        <p14:creationId xmlns:p14="http://schemas.microsoft.com/office/powerpoint/2010/main" val="1685321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Title 3"/>
          <p:cNvSpPr>
            <a:spLocks noGrp="1"/>
          </p:cNvSpPr>
          <p:nvPr>
            <p:ph type="title"/>
          </p:nvPr>
        </p:nvSpPr>
        <p:spPr>
          <a:xfrm>
            <a:off x="2586038" y="0"/>
            <a:ext cx="10972800" cy="1143000"/>
          </a:xfrm>
        </p:spPr>
        <p:txBody>
          <a:bodyPr/>
          <a:lstStyle/>
          <a:p>
            <a:r>
              <a:rPr lang="en-GB" altLang="en-US" b="1" dirty="0">
                <a:solidFill>
                  <a:schemeClr val="tx1"/>
                </a:solidFill>
                <a:ea typeface="ＭＳ Ｐゴシック" charset="-128"/>
              </a:rPr>
              <a:t>Is it plagiarism if you…</a:t>
            </a:r>
          </a:p>
        </p:txBody>
      </p:sp>
      <p:sp>
        <p:nvSpPr>
          <p:cNvPr id="7171" name="Content Placeholder 4"/>
          <p:cNvSpPr>
            <a:spLocks noGrp="1"/>
          </p:cNvSpPr>
          <p:nvPr>
            <p:ph sz="half" idx="1"/>
          </p:nvPr>
        </p:nvSpPr>
        <p:spPr>
          <a:xfrm>
            <a:off x="2208213" y="1916113"/>
            <a:ext cx="3810000" cy="3733800"/>
          </a:xfrm>
        </p:spPr>
        <p:txBody>
          <a:bodyPr>
            <a:normAutofit/>
          </a:bodyPr>
          <a:lstStyle/>
          <a:p>
            <a:pPr marL="0" indent="0">
              <a:buNone/>
            </a:pPr>
            <a:r>
              <a:rPr lang="en-GB" altLang="en-US" dirty="0">
                <a:ea typeface="ＭＳ Ｐゴシック" charset="-128"/>
              </a:rPr>
              <a:t>Incorporate text from another source, changing one or two words and providing a citation?</a:t>
            </a:r>
          </a:p>
        </p:txBody>
      </p:sp>
      <p:sp>
        <p:nvSpPr>
          <p:cNvPr id="6" name="Content Placeholder 5"/>
          <p:cNvSpPr>
            <a:spLocks noGrp="1"/>
          </p:cNvSpPr>
          <p:nvPr>
            <p:ph sz="half" idx="2"/>
          </p:nvPr>
        </p:nvSpPr>
        <p:spPr>
          <a:xfrm>
            <a:off x="6167438" y="1844675"/>
            <a:ext cx="3810000" cy="3733800"/>
          </a:xfrm>
        </p:spPr>
        <p:txBody>
          <a:bodyPr>
            <a:normAutofit/>
          </a:bodyPr>
          <a:lstStyle/>
          <a:p>
            <a:pPr marL="0" indent="0">
              <a:buNone/>
            </a:pPr>
            <a:r>
              <a:rPr lang="en-GB" altLang="en-US">
                <a:solidFill>
                  <a:srgbClr val="FF0000"/>
                </a:solidFill>
                <a:ea typeface="ＭＳ Ｐゴシック" charset="-128"/>
              </a:rPr>
              <a:t>If you do not intend to quote directly from the source, you must write about it in your own words. Using too many words from the original source is plagiarism, even if you provide a reference. </a:t>
            </a:r>
          </a:p>
        </p:txBody>
      </p:sp>
    </p:spTree>
    <p:extLst>
      <p:ext uri="{BB962C8B-B14F-4D97-AF65-F5344CB8AC3E}">
        <p14:creationId xmlns:p14="http://schemas.microsoft.com/office/powerpoint/2010/main" val="343997475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Title 3"/>
          <p:cNvSpPr>
            <a:spLocks noGrp="1"/>
          </p:cNvSpPr>
          <p:nvPr>
            <p:ph type="title"/>
          </p:nvPr>
        </p:nvSpPr>
        <p:spPr>
          <a:xfrm>
            <a:off x="2311400" y="0"/>
            <a:ext cx="7772400" cy="1143000"/>
          </a:xfrm>
        </p:spPr>
        <p:txBody>
          <a:bodyPr/>
          <a:lstStyle/>
          <a:p>
            <a:r>
              <a:rPr lang="en-GB" altLang="en-US" b="1" dirty="0">
                <a:solidFill>
                  <a:schemeClr val="tx1"/>
                </a:solidFill>
                <a:ea typeface="ＭＳ Ｐゴシック" charset="-128"/>
              </a:rPr>
              <a:t>Is it plagiarism if you…</a:t>
            </a:r>
          </a:p>
        </p:txBody>
      </p:sp>
      <p:sp>
        <p:nvSpPr>
          <p:cNvPr id="8195" name="Content Placeholder 4"/>
          <p:cNvSpPr>
            <a:spLocks noGrp="1"/>
          </p:cNvSpPr>
          <p:nvPr>
            <p:ph sz="half" idx="1"/>
          </p:nvPr>
        </p:nvSpPr>
        <p:spPr>
          <a:xfrm>
            <a:off x="1079500" y="2184401"/>
            <a:ext cx="4546600" cy="4525963"/>
          </a:xfrm>
        </p:spPr>
        <p:txBody>
          <a:bodyPr/>
          <a:lstStyle/>
          <a:p>
            <a:pPr marL="0" indent="0">
              <a:buNone/>
            </a:pPr>
            <a:r>
              <a:rPr lang="en-GB" altLang="en-US" dirty="0">
                <a:ea typeface="ＭＳ Ｐゴシック" charset="-128"/>
              </a:rPr>
              <a:t>Copy a diagram or data table from a website, providing a reference for the source underneath?</a:t>
            </a:r>
          </a:p>
        </p:txBody>
      </p:sp>
    </p:spTree>
    <p:extLst>
      <p:ext uri="{BB962C8B-B14F-4D97-AF65-F5344CB8AC3E}">
        <p14:creationId xmlns:p14="http://schemas.microsoft.com/office/powerpoint/2010/main" val="21492756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Title 3"/>
          <p:cNvSpPr>
            <a:spLocks noGrp="1"/>
          </p:cNvSpPr>
          <p:nvPr>
            <p:ph type="title"/>
          </p:nvPr>
        </p:nvSpPr>
        <p:spPr>
          <a:xfrm>
            <a:off x="2311400" y="0"/>
            <a:ext cx="7772400" cy="1143000"/>
          </a:xfrm>
        </p:spPr>
        <p:txBody>
          <a:bodyPr/>
          <a:lstStyle/>
          <a:p>
            <a:r>
              <a:rPr lang="en-GB" altLang="en-US" b="1" dirty="0">
                <a:solidFill>
                  <a:schemeClr val="tx1"/>
                </a:solidFill>
                <a:ea typeface="ＭＳ Ｐゴシック" charset="-128"/>
              </a:rPr>
              <a:t>Is it plagiarism if you…</a:t>
            </a:r>
          </a:p>
        </p:txBody>
      </p:sp>
      <p:sp>
        <p:nvSpPr>
          <p:cNvPr id="8195" name="Content Placeholder 4"/>
          <p:cNvSpPr>
            <a:spLocks noGrp="1"/>
          </p:cNvSpPr>
          <p:nvPr>
            <p:ph sz="half" idx="1"/>
          </p:nvPr>
        </p:nvSpPr>
        <p:spPr>
          <a:xfrm>
            <a:off x="1079500" y="2184401"/>
            <a:ext cx="4546600" cy="4525963"/>
          </a:xfrm>
        </p:spPr>
        <p:txBody>
          <a:bodyPr/>
          <a:lstStyle/>
          <a:p>
            <a:pPr marL="0" indent="0">
              <a:buNone/>
            </a:pPr>
            <a:r>
              <a:rPr lang="en-GB" altLang="en-US" dirty="0">
                <a:ea typeface="ＭＳ Ｐゴシック" charset="-128"/>
              </a:rPr>
              <a:t>Copy a diagram or data table from a website, providing a reference for the source underneath?</a:t>
            </a:r>
          </a:p>
        </p:txBody>
      </p:sp>
      <p:sp>
        <p:nvSpPr>
          <p:cNvPr id="6" name="Content Placeholder 5"/>
          <p:cNvSpPr>
            <a:spLocks noGrp="1"/>
          </p:cNvSpPr>
          <p:nvPr>
            <p:ph sz="half" idx="2"/>
          </p:nvPr>
        </p:nvSpPr>
        <p:spPr>
          <a:xfrm>
            <a:off x="6197600" y="2184401"/>
            <a:ext cx="5384800" cy="4525963"/>
          </a:xfrm>
        </p:spPr>
        <p:txBody>
          <a:bodyPr/>
          <a:lstStyle/>
          <a:p>
            <a:pPr marL="0" indent="0">
              <a:buNone/>
            </a:pPr>
            <a:r>
              <a:rPr lang="en-GB" altLang="en-US" dirty="0">
                <a:solidFill>
                  <a:srgbClr val="00B050"/>
                </a:solidFill>
                <a:ea typeface="ＭＳ Ｐゴシック" charset="-128"/>
              </a:rPr>
              <a:t>This isn’t plagiarism. You can include tables, diagrams or images from another source as long as you provide a reference.</a:t>
            </a:r>
          </a:p>
        </p:txBody>
      </p:sp>
    </p:spTree>
    <p:extLst>
      <p:ext uri="{BB962C8B-B14F-4D97-AF65-F5344CB8AC3E}">
        <p14:creationId xmlns:p14="http://schemas.microsoft.com/office/powerpoint/2010/main" val="28748853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D22F988-6104-408F-AB03-D7B8A90E272C}"/>
              </a:ext>
            </a:extLst>
          </p:cNvPr>
          <p:cNvSpPr>
            <a:spLocks noGrp="1"/>
          </p:cNvSpPr>
          <p:nvPr>
            <p:ph sz="half" idx="1"/>
          </p:nvPr>
        </p:nvSpPr>
        <p:spPr>
          <a:xfrm>
            <a:off x="339437" y="1655196"/>
            <a:ext cx="5965162" cy="3405176"/>
          </a:xfrm>
        </p:spPr>
        <p:txBody>
          <a:bodyPr vert="horz" lIns="91440" tIns="45720" rIns="91440" bIns="45720" rtlCol="0" anchor="t">
            <a:noAutofit/>
          </a:bodyPr>
          <a:lstStyle/>
          <a:p>
            <a:pPr marL="0" indent="0">
              <a:buNone/>
            </a:pPr>
            <a:r>
              <a:rPr lang="en-GB" sz="2600" b="1" dirty="0">
                <a:latin typeface="Calibri"/>
                <a:cs typeface="Calibri"/>
              </a:rPr>
              <a:t>Every </a:t>
            </a:r>
            <a:r>
              <a:rPr lang="en-GB" sz="2600" dirty="0">
                <a:latin typeface="Calibri"/>
                <a:ea typeface="+mn-lt"/>
                <a:cs typeface="Calibri"/>
              </a:rPr>
              <a:t>time you use some-one else's work or ideas in your own work. There are no exceptions. This includes</a:t>
            </a:r>
            <a:endParaRPr lang="en-US" dirty="0">
              <a:latin typeface="Calibri Light"/>
              <a:ea typeface="+mn-lt"/>
              <a:cs typeface="Calibri"/>
            </a:endParaRPr>
          </a:p>
          <a:p>
            <a:pPr>
              <a:buFont typeface="Arial"/>
              <a:buChar char="•"/>
            </a:pPr>
            <a:r>
              <a:rPr lang="en-GB" sz="2600" dirty="0">
                <a:latin typeface="Calibri"/>
                <a:ea typeface="+mn-lt"/>
                <a:cs typeface="Calibri"/>
              </a:rPr>
              <a:t>Quotations.</a:t>
            </a:r>
            <a:endParaRPr lang="en-US" sz="2600" dirty="0">
              <a:latin typeface="Calibri"/>
              <a:ea typeface="+mn-lt"/>
              <a:cs typeface="+mn-lt"/>
            </a:endParaRPr>
          </a:p>
          <a:p>
            <a:pPr>
              <a:buFont typeface="Arial"/>
              <a:buChar char="•"/>
            </a:pPr>
            <a:r>
              <a:rPr lang="en-GB" sz="2600" dirty="0">
                <a:latin typeface="Calibri"/>
                <a:cs typeface="Calibri"/>
              </a:rPr>
              <a:t>Paraphrasing and summarising.</a:t>
            </a:r>
            <a:endParaRPr lang="en-US" sz="2600" dirty="0">
              <a:latin typeface="Calibri"/>
              <a:cs typeface="Calibri Light"/>
            </a:endParaRPr>
          </a:p>
          <a:p>
            <a:pPr>
              <a:buFont typeface="Arial"/>
              <a:buChar char="•"/>
            </a:pPr>
            <a:r>
              <a:rPr lang="en-GB" sz="2600" dirty="0">
                <a:latin typeface="Calibri"/>
                <a:cs typeface="Arial"/>
              </a:rPr>
              <a:t>Reflective writing. </a:t>
            </a:r>
          </a:p>
          <a:p>
            <a:pPr>
              <a:buFont typeface="Arial"/>
              <a:buChar char="•"/>
            </a:pPr>
            <a:r>
              <a:rPr lang="en-GB" sz="2600" dirty="0">
                <a:latin typeface="Calibri"/>
                <a:ea typeface="+mn-lt"/>
                <a:cs typeface="Calibri"/>
              </a:rPr>
              <a:t>Illustrations.</a:t>
            </a:r>
            <a:endParaRPr lang="en-GB" sz="2600" dirty="0">
              <a:latin typeface="Calibri"/>
              <a:ea typeface="+mn-lt"/>
              <a:cs typeface="Arial"/>
            </a:endParaRPr>
          </a:p>
          <a:p>
            <a:pPr marL="0" indent="0">
              <a:buNone/>
            </a:pPr>
            <a:endParaRPr lang="en-GB" sz="2600" dirty="0">
              <a:latin typeface="Calibri"/>
              <a:ea typeface="+mn-lt"/>
              <a:cs typeface="Arial"/>
            </a:endParaRPr>
          </a:p>
          <a:p>
            <a:pPr marL="0" indent="0">
              <a:buNone/>
            </a:pPr>
            <a:endParaRPr lang="en-GB" sz="2600" dirty="0">
              <a:latin typeface="Calibri"/>
              <a:ea typeface="+mn-lt"/>
              <a:cs typeface="Arial"/>
            </a:endParaRPr>
          </a:p>
          <a:p>
            <a:pPr>
              <a:buFont typeface="Arial" panose="05000000000000000000" pitchFamily="2" charset="2"/>
              <a:buChar char="•"/>
            </a:pPr>
            <a:endParaRPr lang="en-GB" sz="2600" dirty="0">
              <a:latin typeface="Calibri"/>
              <a:ea typeface="+mn-lt"/>
              <a:cs typeface="Arial"/>
            </a:endParaRPr>
          </a:p>
          <a:p>
            <a:pPr marL="0" indent="0">
              <a:buNone/>
            </a:pPr>
            <a:endParaRPr lang="en-GB" dirty="0">
              <a:latin typeface="Calibri Light"/>
              <a:ea typeface="+mn-lt"/>
              <a:cs typeface="+mn-lt"/>
            </a:endParaRPr>
          </a:p>
        </p:txBody>
      </p:sp>
      <p:sp>
        <p:nvSpPr>
          <p:cNvPr id="3" name="Title 2">
            <a:extLst>
              <a:ext uri="{FF2B5EF4-FFF2-40B4-BE49-F238E27FC236}">
                <a16:creationId xmlns:a16="http://schemas.microsoft.com/office/drawing/2014/main" id="{305C66BD-D7A3-424D-98BD-05C317B2AB44}"/>
              </a:ext>
            </a:extLst>
          </p:cNvPr>
          <p:cNvSpPr>
            <a:spLocks noGrp="1"/>
          </p:cNvSpPr>
          <p:nvPr>
            <p:ph type="title"/>
          </p:nvPr>
        </p:nvSpPr>
        <p:spPr>
          <a:xfrm>
            <a:off x="339641" y="47091"/>
            <a:ext cx="7112518" cy="1003916"/>
          </a:xfrm>
        </p:spPr>
        <p:txBody>
          <a:bodyPr>
            <a:normAutofit fontScale="90000"/>
          </a:bodyPr>
          <a:lstStyle/>
          <a:p>
            <a:r>
              <a:rPr lang="en-GB">
                <a:latin typeface="Calibri"/>
                <a:cs typeface="Calibri"/>
              </a:rPr>
              <a:t>When do you need to reference?</a:t>
            </a:r>
          </a:p>
        </p:txBody>
      </p:sp>
      <p:pic>
        <p:nvPicPr>
          <p:cNvPr id="10" name="Picture 10" descr="An open computer sitting on top of a desk&#10;&#10;Description automatically generated">
            <a:extLst>
              <a:ext uri="{FF2B5EF4-FFF2-40B4-BE49-F238E27FC236}">
                <a16:creationId xmlns:a16="http://schemas.microsoft.com/office/drawing/2014/main" id="{7895A944-7DB7-486F-AAE6-140F044C9FCA}"/>
              </a:ext>
            </a:extLst>
          </p:cNvPr>
          <p:cNvPicPr>
            <a:picLocks noGrp="1" noChangeAspect="1"/>
          </p:cNvPicPr>
          <p:nvPr>
            <p:ph type="pic" sz="quarter" idx="13"/>
          </p:nvPr>
        </p:nvPicPr>
        <p:blipFill rotWithShape="1">
          <a:blip r:embed="rId3"/>
          <a:srcRect l="11767" r="11767"/>
          <a:stretch/>
        </p:blipFill>
        <p:spPr>
          <a:xfrm>
            <a:off x="6522933" y="1482538"/>
            <a:ext cx="5329426" cy="4643395"/>
          </a:xfrm>
        </p:spPr>
      </p:pic>
      <p:sp>
        <p:nvSpPr>
          <p:cNvPr id="4" name="TextBox 3">
            <a:extLst>
              <a:ext uri="{FF2B5EF4-FFF2-40B4-BE49-F238E27FC236}">
                <a16:creationId xmlns:a16="http://schemas.microsoft.com/office/drawing/2014/main" id="{08DF7E86-14E2-487E-A57F-5D3C3ADA71BD}"/>
              </a:ext>
            </a:extLst>
          </p:cNvPr>
          <p:cNvSpPr txBox="1"/>
          <p:nvPr/>
        </p:nvSpPr>
        <p:spPr>
          <a:xfrm>
            <a:off x="339437" y="5105298"/>
            <a:ext cx="5756563"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a:rPr>
              <a:t>Reference the version of the information source that you have used.</a:t>
            </a:r>
          </a:p>
        </p:txBody>
      </p:sp>
    </p:spTree>
    <p:extLst>
      <p:ext uri="{BB962C8B-B14F-4D97-AF65-F5344CB8AC3E}">
        <p14:creationId xmlns:p14="http://schemas.microsoft.com/office/powerpoint/2010/main" val="1798057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032CD98-7EA5-4E51-ADB4-A4D14B9B6D7F}"/>
              </a:ext>
            </a:extLst>
          </p:cNvPr>
          <p:cNvSpPr>
            <a:spLocks noGrp="1"/>
          </p:cNvSpPr>
          <p:nvPr>
            <p:ph sz="half" idx="1"/>
          </p:nvPr>
        </p:nvSpPr>
        <p:spPr>
          <a:xfrm>
            <a:off x="84984" y="1428165"/>
            <a:ext cx="7046822" cy="918448"/>
          </a:xfrm>
        </p:spPr>
        <p:txBody>
          <a:bodyPr vert="horz" lIns="91440" tIns="45720" rIns="91440" bIns="45720" rtlCol="0" anchor="t">
            <a:noAutofit/>
          </a:bodyPr>
          <a:lstStyle/>
          <a:p>
            <a:pPr marL="0" indent="0">
              <a:lnSpc>
                <a:spcPct val="100000"/>
              </a:lnSpc>
              <a:spcBef>
                <a:spcPts val="0"/>
              </a:spcBef>
              <a:buNone/>
            </a:pPr>
            <a:r>
              <a:rPr lang="en-GB" sz="2400" b="1" u="sng" dirty="0">
                <a:latin typeface="Calibri"/>
                <a:cs typeface="Arial"/>
              </a:rPr>
              <a:t>(In-text) Citation:</a:t>
            </a:r>
            <a:r>
              <a:rPr lang="en-GB" sz="2400" b="1" dirty="0">
                <a:latin typeface="Calibri"/>
                <a:cs typeface="Arial"/>
              </a:rPr>
              <a:t>  </a:t>
            </a:r>
            <a:r>
              <a:rPr lang="en-GB" sz="2400" dirty="0">
                <a:latin typeface="Calibri"/>
                <a:cs typeface="Arial"/>
              </a:rPr>
              <a:t>brief details of a resource used in your work.</a:t>
            </a:r>
          </a:p>
          <a:p>
            <a:pPr>
              <a:lnSpc>
                <a:spcPct val="100000"/>
              </a:lnSpc>
              <a:spcBef>
                <a:spcPts val="0"/>
              </a:spcBef>
              <a:buFont typeface="Arial" panose="020B0604020202020204" pitchFamily="34" charset="0"/>
              <a:buChar char="•"/>
            </a:pPr>
            <a:r>
              <a:rPr lang="en-GB" sz="2400" dirty="0">
                <a:latin typeface="Calibri"/>
                <a:cs typeface="Arial"/>
              </a:rPr>
              <a:t>Designed to indicate when you use another person’s work.  </a:t>
            </a:r>
          </a:p>
          <a:p>
            <a:pPr>
              <a:lnSpc>
                <a:spcPct val="100000"/>
              </a:lnSpc>
              <a:spcBef>
                <a:spcPts val="0"/>
              </a:spcBef>
              <a:buFont typeface="Arial" panose="020B0604020202020204" pitchFamily="34" charset="0"/>
              <a:buChar char="•"/>
            </a:pPr>
            <a:r>
              <a:rPr lang="en-GB" sz="2400" dirty="0">
                <a:latin typeface="Calibri"/>
                <a:cs typeface="Arial"/>
              </a:rPr>
              <a:t>Refers to the full reference at the end of the work.</a:t>
            </a:r>
          </a:p>
          <a:p>
            <a:pPr>
              <a:lnSpc>
                <a:spcPct val="100000"/>
              </a:lnSpc>
              <a:spcBef>
                <a:spcPts val="0"/>
              </a:spcBef>
              <a:buFont typeface="Arial" panose="020B0604020202020204" pitchFamily="34" charset="0"/>
              <a:buChar char="•"/>
            </a:pPr>
            <a:r>
              <a:rPr lang="en-GB" sz="2400" dirty="0">
                <a:latin typeface="Calibri"/>
                <a:cs typeface="Arial"/>
              </a:rPr>
              <a:t>Located within the text of an assignment. </a:t>
            </a:r>
            <a:endParaRPr lang="en-GB" sz="2400" dirty="0">
              <a:latin typeface="Calibri"/>
              <a:ea typeface="+mn-lt"/>
              <a:cs typeface="Arial"/>
            </a:endParaRPr>
          </a:p>
        </p:txBody>
      </p:sp>
      <p:sp>
        <p:nvSpPr>
          <p:cNvPr id="3" name="Title 2">
            <a:extLst>
              <a:ext uri="{FF2B5EF4-FFF2-40B4-BE49-F238E27FC236}">
                <a16:creationId xmlns:a16="http://schemas.microsoft.com/office/drawing/2014/main" id="{96B1424D-CF5C-4017-BD61-D807E6E918F5}"/>
              </a:ext>
            </a:extLst>
          </p:cNvPr>
          <p:cNvSpPr>
            <a:spLocks noGrp="1"/>
          </p:cNvSpPr>
          <p:nvPr>
            <p:ph type="title"/>
          </p:nvPr>
        </p:nvSpPr>
        <p:spPr>
          <a:xfrm>
            <a:off x="124044" y="-3812"/>
            <a:ext cx="10369775" cy="1003916"/>
          </a:xfrm>
        </p:spPr>
        <p:txBody>
          <a:bodyPr>
            <a:normAutofit fontScale="90000"/>
          </a:bodyPr>
          <a:lstStyle/>
          <a:p>
            <a:pPr algn="ctr"/>
            <a:r>
              <a:rPr lang="en-GB">
                <a:latin typeface="Calibri"/>
                <a:cs typeface="Calibri"/>
              </a:rPr>
              <a:t>Harvard referencing can be broken into 2 parts.</a:t>
            </a:r>
          </a:p>
        </p:txBody>
      </p:sp>
      <p:sp>
        <p:nvSpPr>
          <p:cNvPr id="4" name="TextBox 3">
            <a:extLst>
              <a:ext uri="{FF2B5EF4-FFF2-40B4-BE49-F238E27FC236}">
                <a16:creationId xmlns:a16="http://schemas.microsoft.com/office/drawing/2014/main" id="{E1B6F41F-8845-4603-9389-ECED22BAB179}"/>
              </a:ext>
            </a:extLst>
          </p:cNvPr>
          <p:cNvSpPr txBox="1"/>
          <p:nvPr/>
        </p:nvSpPr>
        <p:spPr>
          <a:xfrm>
            <a:off x="84984" y="3864042"/>
            <a:ext cx="721055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latin typeface="Calibri"/>
                <a:cs typeface="Calibri"/>
              </a:rPr>
              <a:t>Reference:</a:t>
            </a:r>
            <a:r>
              <a:rPr lang="en-GB" sz="2400" dirty="0">
                <a:latin typeface="Calibri"/>
                <a:cs typeface="Calibri"/>
              </a:rPr>
              <a:t>  full details of an in-text citation. </a:t>
            </a:r>
          </a:p>
          <a:p>
            <a:pPr marL="342900" indent="-342900">
              <a:buFont typeface="Arial" panose="020B0604020202020204" pitchFamily="34" charset="0"/>
              <a:buChar char="•"/>
            </a:pPr>
            <a:r>
              <a:rPr lang="en-GB" sz="2400" dirty="0">
                <a:latin typeface="Calibri"/>
                <a:cs typeface="Calibri"/>
              </a:rPr>
              <a:t>Designed to enable readers to locate the resource used.  </a:t>
            </a:r>
          </a:p>
          <a:p>
            <a:pPr marL="342900" indent="-342900">
              <a:buFont typeface="Arial" panose="020B0604020202020204" pitchFamily="34" charset="0"/>
              <a:buChar char="•"/>
            </a:pPr>
            <a:r>
              <a:rPr lang="en-GB" sz="2400" dirty="0">
                <a:latin typeface="Calibri"/>
                <a:cs typeface="Calibri"/>
              </a:rPr>
              <a:t>References are generally compiled as an alphabetical list (by author surname/family name or by title).</a:t>
            </a:r>
          </a:p>
          <a:p>
            <a:pPr marL="342900" indent="-342900">
              <a:buFont typeface="Arial" panose="020B0604020202020204" pitchFamily="34" charset="0"/>
              <a:buChar char="•"/>
            </a:pPr>
            <a:r>
              <a:rPr lang="en-GB" sz="2400" dirty="0">
                <a:latin typeface="Calibri"/>
                <a:cs typeface="Calibri"/>
              </a:rPr>
              <a:t>Located the end of the work, in the </a:t>
            </a:r>
            <a:r>
              <a:rPr lang="en-GB" sz="2400" b="1" dirty="0">
                <a:latin typeface="Calibri"/>
                <a:cs typeface="Calibri"/>
              </a:rPr>
              <a:t>Reference List.</a:t>
            </a:r>
            <a:endParaRPr lang="en-GB" sz="2400" b="1" dirty="0">
              <a:latin typeface="Calibri Light"/>
              <a:cs typeface="Calibri Light"/>
            </a:endParaRPr>
          </a:p>
        </p:txBody>
      </p:sp>
      <p:pic>
        <p:nvPicPr>
          <p:cNvPr id="8" name="Picture Placeholder 7" descr="A picture containing orange, oranges, sliced, cup&#10;&#10;Description generated with very high confidence">
            <a:extLst>
              <a:ext uri="{FF2B5EF4-FFF2-40B4-BE49-F238E27FC236}">
                <a16:creationId xmlns:a16="http://schemas.microsoft.com/office/drawing/2014/main" id="{B0020201-4454-49B3-9C5C-2A272E8C5CAC}"/>
              </a:ext>
            </a:extLst>
          </p:cNvPr>
          <p:cNvPicPr>
            <a:picLocks noGrp="1" noChangeAspect="1"/>
          </p:cNvPicPr>
          <p:nvPr>
            <p:ph type="pic" sz="quarter" idx="13"/>
          </p:nvPr>
        </p:nvPicPr>
        <p:blipFill rotWithShape="1">
          <a:blip r:embed="rId3"/>
          <a:srcRect l="8668" r="8668"/>
          <a:stretch/>
        </p:blipFill>
        <p:spPr>
          <a:xfrm>
            <a:off x="7179737" y="1785060"/>
            <a:ext cx="5012263" cy="3956977"/>
          </a:xfrm>
          <a:prstGeom prst="rect">
            <a:avLst/>
          </a:prstGeom>
        </p:spPr>
      </p:pic>
    </p:spTree>
    <p:extLst>
      <p:ext uri="{BB962C8B-B14F-4D97-AF65-F5344CB8AC3E}">
        <p14:creationId xmlns:p14="http://schemas.microsoft.com/office/powerpoint/2010/main" val="1174568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29768A-3DD3-097A-44E7-9B0B56582804}"/>
              </a:ext>
            </a:extLst>
          </p:cNvPr>
          <p:cNvSpPr>
            <a:spLocks noGrp="1"/>
          </p:cNvSpPr>
          <p:nvPr>
            <p:ph type="title"/>
          </p:nvPr>
        </p:nvSpPr>
        <p:spPr>
          <a:xfrm>
            <a:off x="322755" y="0"/>
            <a:ext cx="11869245" cy="1003916"/>
          </a:xfrm>
        </p:spPr>
        <p:txBody>
          <a:bodyPr>
            <a:normAutofit/>
          </a:bodyPr>
          <a:lstStyle/>
          <a:p>
            <a:r>
              <a:rPr lang="en-GB">
                <a:latin typeface="Calibri"/>
                <a:cs typeface="Calibri"/>
              </a:rPr>
              <a:t>What does it look like?</a:t>
            </a:r>
          </a:p>
        </p:txBody>
      </p:sp>
      <p:pic>
        <p:nvPicPr>
          <p:cNvPr id="5" name="Picture 5">
            <a:extLst>
              <a:ext uri="{FF2B5EF4-FFF2-40B4-BE49-F238E27FC236}">
                <a16:creationId xmlns:a16="http://schemas.microsoft.com/office/drawing/2014/main" id="{AF4C2085-81D6-09FF-0F4B-EA98DA4FE976}"/>
              </a:ext>
            </a:extLst>
          </p:cNvPr>
          <p:cNvPicPr>
            <a:picLocks noGrp="1" noChangeAspect="1"/>
          </p:cNvPicPr>
          <p:nvPr>
            <p:ph type="pic" sz="quarter" idx="13"/>
          </p:nvPr>
        </p:nvPicPr>
        <p:blipFill rotWithShape="1">
          <a:blip r:embed="rId2"/>
          <a:srcRect t="2671" b="2671"/>
          <a:stretch/>
        </p:blipFill>
        <p:spPr>
          <a:xfrm>
            <a:off x="2096195" y="1428971"/>
            <a:ext cx="7133043" cy="4293571"/>
          </a:xfrm>
        </p:spPr>
      </p:pic>
      <p:sp>
        <p:nvSpPr>
          <p:cNvPr id="8" name="TextBox 7">
            <a:extLst>
              <a:ext uri="{FF2B5EF4-FFF2-40B4-BE49-F238E27FC236}">
                <a16:creationId xmlns:a16="http://schemas.microsoft.com/office/drawing/2014/main" id="{BA52C8C4-9FE2-9BD8-5201-11DCE98BFE37}"/>
              </a:ext>
            </a:extLst>
          </p:cNvPr>
          <p:cNvSpPr txBox="1"/>
          <p:nvPr/>
        </p:nvSpPr>
        <p:spPr>
          <a:xfrm>
            <a:off x="2096195" y="5903278"/>
            <a:ext cx="740107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Calibri"/>
                <a:cs typeface="Calibri Light"/>
              </a:rPr>
              <a:t>University of South Wales Libraries and Student Development and Study Skills Service (2019) </a:t>
            </a:r>
            <a:r>
              <a:rPr lang="en-GB" sz="1000" i="1" dirty="0">
                <a:latin typeface="Calibri"/>
                <a:cs typeface="Calibri Light"/>
              </a:rPr>
              <a:t>The University of South Wales Guide to Harvard referencing</a:t>
            </a:r>
            <a:r>
              <a:rPr lang="en-GB" sz="1000" dirty="0">
                <a:latin typeface="Calibri"/>
                <a:cs typeface="Calibri Light"/>
              </a:rPr>
              <a:t>. Available at</a:t>
            </a:r>
            <a:r>
              <a:rPr lang="en-GB" sz="1000" dirty="0">
                <a:latin typeface="Calibri"/>
                <a:ea typeface="+mn-lt"/>
                <a:cs typeface="+mn-lt"/>
              </a:rPr>
              <a:t> </a:t>
            </a:r>
            <a:r>
              <a:rPr lang="en-GB" sz="1000" dirty="0">
                <a:latin typeface="Calibri"/>
                <a:ea typeface="+mn-lt"/>
                <a:cs typeface="+mn-lt"/>
                <a:hlinkClick r:id="rId3"/>
              </a:rPr>
              <a:t>https://library.southwales.ac.uk/collections-subject-guides/referencing/</a:t>
            </a:r>
            <a:r>
              <a:rPr lang="en-GB" sz="1000" dirty="0">
                <a:latin typeface="Calibri"/>
                <a:ea typeface="+mn-lt"/>
                <a:cs typeface="+mn-lt"/>
              </a:rPr>
              <a:t>  (Accessed: 22 September 2022).</a:t>
            </a:r>
          </a:p>
        </p:txBody>
      </p:sp>
      <p:sp>
        <p:nvSpPr>
          <p:cNvPr id="2" name="Rectangle 1">
            <a:extLst>
              <a:ext uri="{FF2B5EF4-FFF2-40B4-BE49-F238E27FC236}">
                <a16:creationId xmlns:a16="http://schemas.microsoft.com/office/drawing/2014/main" id="{BB7A366B-66DC-9D61-44D2-872C7A77BB53}"/>
              </a:ext>
            </a:extLst>
          </p:cNvPr>
          <p:cNvSpPr/>
          <p:nvPr/>
        </p:nvSpPr>
        <p:spPr>
          <a:xfrm>
            <a:off x="2857898" y="1715386"/>
            <a:ext cx="421330" cy="23122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E910B3DF-DF61-5198-722D-27B12F2E561C}"/>
              </a:ext>
            </a:extLst>
          </p:cNvPr>
          <p:cNvSpPr/>
          <p:nvPr/>
        </p:nvSpPr>
        <p:spPr>
          <a:xfrm>
            <a:off x="6257377" y="1563841"/>
            <a:ext cx="1890824" cy="38277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dirty="0"/>
              <a:t>R</a:t>
            </a:r>
          </a:p>
        </p:txBody>
      </p:sp>
      <p:sp>
        <p:nvSpPr>
          <p:cNvPr id="4" name="TextBox 3">
            <a:extLst>
              <a:ext uri="{FF2B5EF4-FFF2-40B4-BE49-F238E27FC236}">
                <a16:creationId xmlns:a16="http://schemas.microsoft.com/office/drawing/2014/main" id="{5013D3EA-A219-E5B2-170C-F74855F3ACC6}"/>
              </a:ext>
            </a:extLst>
          </p:cNvPr>
          <p:cNvSpPr txBox="1"/>
          <p:nvPr/>
        </p:nvSpPr>
        <p:spPr>
          <a:xfrm>
            <a:off x="270203" y="3160256"/>
            <a:ext cx="1411452" cy="830997"/>
          </a:xfrm>
          <a:prstGeom prst="rect">
            <a:avLst/>
          </a:prstGeom>
          <a:noFill/>
          <a:ln w="28575">
            <a:solidFill>
              <a:schemeClr val="tx1"/>
            </a:solidFill>
          </a:ln>
        </p:spPr>
        <p:txBody>
          <a:bodyPr wrap="square" rtlCol="0">
            <a:spAutoFit/>
          </a:bodyPr>
          <a:lstStyle/>
          <a:p>
            <a:r>
              <a:rPr lang="en-GB" sz="2400" dirty="0">
                <a:latin typeface="Calibri" panose="020F0502020204030204" pitchFamily="34" charset="0"/>
                <a:cs typeface="Calibri" panose="020F0502020204030204" pitchFamily="34" charset="0"/>
              </a:rPr>
              <a:t>Citations in text.</a:t>
            </a:r>
          </a:p>
        </p:txBody>
      </p:sp>
      <p:sp>
        <p:nvSpPr>
          <p:cNvPr id="6" name="TextBox 5">
            <a:extLst>
              <a:ext uri="{FF2B5EF4-FFF2-40B4-BE49-F238E27FC236}">
                <a16:creationId xmlns:a16="http://schemas.microsoft.com/office/drawing/2014/main" id="{B5F24445-1CC8-D608-CB0A-C83780AB8046}"/>
              </a:ext>
            </a:extLst>
          </p:cNvPr>
          <p:cNvSpPr txBox="1"/>
          <p:nvPr/>
        </p:nvSpPr>
        <p:spPr>
          <a:xfrm>
            <a:off x="9983814" y="3160257"/>
            <a:ext cx="1937983" cy="830997"/>
          </a:xfrm>
          <a:prstGeom prst="rect">
            <a:avLst/>
          </a:prstGeom>
          <a:noFill/>
          <a:ln w="28575">
            <a:solidFill>
              <a:schemeClr val="tx1"/>
            </a:solidFill>
          </a:ln>
        </p:spPr>
        <p:txBody>
          <a:bodyPr wrap="square" rtlCol="0">
            <a:spAutoFit/>
          </a:bodyPr>
          <a:lstStyle/>
          <a:p>
            <a:r>
              <a:rPr lang="en-GB" sz="2400" dirty="0">
                <a:latin typeface="Calibri" panose="020F0502020204030204" pitchFamily="34" charset="0"/>
                <a:cs typeface="Calibri" panose="020F0502020204030204" pitchFamily="34" charset="0"/>
              </a:rPr>
              <a:t>References in reference list</a:t>
            </a:r>
            <a:r>
              <a:rPr lang="en-GB" dirty="0"/>
              <a:t>.</a:t>
            </a:r>
          </a:p>
        </p:txBody>
      </p:sp>
      <p:sp>
        <p:nvSpPr>
          <p:cNvPr id="14" name="Arrow: Left 13">
            <a:extLst>
              <a:ext uri="{FF2B5EF4-FFF2-40B4-BE49-F238E27FC236}">
                <a16:creationId xmlns:a16="http://schemas.microsoft.com/office/drawing/2014/main" id="{ECC6D9F2-78F0-8829-1292-0B832E5E5FF5}"/>
              </a:ext>
            </a:extLst>
          </p:cNvPr>
          <p:cNvSpPr/>
          <p:nvPr/>
        </p:nvSpPr>
        <p:spPr>
          <a:xfrm>
            <a:off x="8807669" y="3333438"/>
            <a:ext cx="1176145" cy="484632"/>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D4179C52-2783-C99C-8F50-67656E0282FB}"/>
              </a:ext>
            </a:extLst>
          </p:cNvPr>
          <p:cNvSpPr/>
          <p:nvPr/>
        </p:nvSpPr>
        <p:spPr>
          <a:xfrm>
            <a:off x="1681655" y="3333438"/>
            <a:ext cx="1094021"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380468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29768A-3DD3-097A-44E7-9B0B56582804}"/>
              </a:ext>
            </a:extLst>
          </p:cNvPr>
          <p:cNvSpPr>
            <a:spLocks noGrp="1"/>
          </p:cNvSpPr>
          <p:nvPr>
            <p:ph type="title"/>
          </p:nvPr>
        </p:nvSpPr>
        <p:spPr>
          <a:xfrm>
            <a:off x="322755" y="0"/>
            <a:ext cx="11869245" cy="1003916"/>
          </a:xfrm>
        </p:spPr>
        <p:txBody>
          <a:bodyPr>
            <a:normAutofit/>
          </a:bodyPr>
          <a:lstStyle/>
          <a:p>
            <a:r>
              <a:rPr lang="en-GB">
                <a:latin typeface="Calibri"/>
                <a:cs typeface="Calibri"/>
              </a:rPr>
              <a:t>What does it look like?</a:t>
            </a:r>
          </a:p>
        </p:txBody>
      </p:sp>
      <p:pic>
        <p:nvPicPr>
          <p:cNvPr id="5" name="Picture 5">
            <a:extLst>
              <a:ext uri="{FF2B5EF4-FFF2-40B4-BE49-F238E27FC236}">
                <a16:creationId xmlns:a16="http://schemas.microsoft.com/office/drawing/2014/main" id="{AF4C2085-81D6-09FF-0F4B-EA98DA4FE976}"/>
              </a:ext>
            </a:extLst>
          </p:cNvPr>
          <p:cNvPicPr>
            <a:picLocks noGrp="1" noChangeAspect="1"/>
          </p:cNvPicPr>
          <p:nvPr>
            <p:ph type="pic" sz="quarter" idx="13"/>
          </p:nvPr>
        </p:nvPicPr>
        <p:blipFill rotWithShape="1">
          <a:blip r:embed="rId2"/>
          <a:srcRect t="2671" b="2671"/>
          <a:stretch/>
        </p:blipFill>
        <p:spPr>
          <a:xfrm>
            <a:off x="2096195" y="1428971"/>
            <a:ext cx="7133043" cy="4293571"/>
          </a:xfrm>
        </p:spPr>
      </p:pic>
      <p:sp>
        <p:nvSpPr>
          <p:cNvPr id="8" name="TextBox 7">
            <a:extLst>
              <a:ext uri="{FF2B5EF4-FFF2-40B4-BE49-F238E27FC236}">
                <a16:creationId xmlns:a16="http://schemas.microsoft.com/office/drawing/2014/main" id="{BA52C8C4-9FE2-9BD8-5201-11DCE98BFE37}"/>
              </a:ext>
            </a:extLst>
          </p:cNvPr>
          <p:cNvSpPr txBox="1"/>
          <p:nvPr/>
        </p:nvSpPr>
        <p:spPr>
          <a:xfrm>
            <a:off x="2096195" y="5903278"/>
            <a:ext cx="740107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Calibri"/>
                <a:cs typeface="Calibri Light"/>
              </a:rPr>
              <a:t>University of South Wales Libraries and Student Development and Study Skills Service (2019) </a:t>
            </a:r>
            <a:r>
              <a:rPr lang="en-GB" sz="1000" i="1" dirty="0">
                <a:latin typeface="Calibri"/>
                <a:cs typeface="Calibri Light"/>
              </a:rPr>
              <a:t>The University of South Wales Guide to Harvard referencing</a:t>
            </a:r>
            <a:r>
              <a:rPr lang="en-GB" sz="1000" dirty="0">
                <a:latin typeface="Calibri"/>
                <a:cs typeface="Calibri Light"/>
              </a:rPr>
              <a:t>. Available at</a:t>
            </a:r>
            <a:r>
              <a:rPr lang="en-GB" sz="1000" dirty="0">
                <a:latin typeface="Calibri"/>
                <a:ea typeface="+mn-lt"/>
                <a:cs typeface="+mn-lt"/>
              </a:rPr>
              <a:t> </a:t>
            </a:r>
            <a:r>
              <a:rPr lang="en-GB" sz="1000" dirty="0">
                <a:latin typeface="Calibri"/>
                <a:ea typeface="+mn-lt"/>
                <a:cs typeface="+mn-lt"/>
                <a:hlinkClick r:id="rId3"/>
              </a:rPr>
              <a:t>https://library.southwales.ac.uk/collections-subject-guides/referencing/</a:t>
            </a:r>
            <a:r>
              <a:rPr lang="en-GB" sz="1000" dirty="0">
                <a:latin typeface="Calibri"/>
                <a:ea typeface="+mn-lt"/>
                <a:cs typeface="+mn-lt"/>
              </a:rPr>
              <a:t>  (Accessed: 22 September 2022).</a:t>
            </a:r>
          </a:p>
        </p:txBody>
      </p:sp>
      <p:sp>
        <p:nvSpPr>
          <p:cNvPr id="2" name="Rectangle 1">
            <a:extLst>
              <a:ext uri="{FF2B5EF4-FFF2-40B4-BE49-F238E27FC236}">
                <a16:creationId xmlns:a16="http://schemas.microsoft.com/office/drawing/2014/main" id="{BB7A366B-66DC-9D61-44D2-872C7A77BB53}"/>
              </a:ext>
            </a:extLst>
          </p:cNvPr>
          <p:cNvSpPr/>
          <p:nvPr/>
        </p:nvSpPr>
        <p:spPr>
          <a:xfrm>
            <a:off x="2857898" y="1715386"/>
            <a:ext cx="421330" cy="23122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E910B3DF-DF61-5198-722D-27B12F2E561C}"/>
              </a:ext>
            </a:extLst>
          </p:cNvPr>
          <p:cNvSpPr/>
          <p:nvPr/>
        </p:nvSpPr>
        <p:spPr>
          <a:xfrm>
            <a:off x="6257377" y="1563841"/>
            <a:ext cx="1890824" cy="38277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dirty="0"/>
              <a:t>R</a:t>
            </a:r>
          </a:p>
        </p:txBody>
      </p:sp>
      <p:sp>
        <p:nvSpPr>
          <p:cNvPr id="4" name="TextBox 3">
            <a:extLst>
              <a:ext uri="{FF2B5EF4-FFF2-40B4-BE49-F238E27FC236}">
                <a16:creationId xmlns:a16="http://schemas.microsoft.com/office/drawing/2014/main" id="{5013D3EA-A219-E5B2-170C-F74855F3ACC6}"/>
              </a:ext>
            </a:extLst>
          </p:cNvPr>
          <p:cNvSpPr txBox="1"/>
          <p:nvPr/>
        </p:nvSpPr>
        <p:spPr>
          <a:xfrm>
            <a:off x="270203" y="3160256"/>
            <a:ext cx="1411452" cy="830997"/>
          </a:xfrm>
          <a:prstGeom prst="rect">
            <a:avLst/>
          </a:prstGeom>
          <a:noFill/>
          <a:ln w="28575">
            <a:solidFill>
              <a:schemeClr val="tx1"/>
            </a:solidFill>
          </a:ln>
        </p:spPr>
        <p:txBody>
          <a:bodyPr wrap="square" rtlCol="0">
            <a:spAutoFit/>
          </a:bodyPr>
          <a:lstStyle/>
          <a:p>
            <a:r>
              <a:rPr lang="en-GB" sz="2400" dirty="0">
                <a:latin typeface="Calibri" panose="020F0502020204030204" pitchFamily="34" charset="0"/>
                <a:cs typeface="Calibri" panose="020F0502020204030204" pitchFamily="34" charset="0"/>
              </a:rPr>
              <a:t>Citations in text.</a:t>
            </a:r>
          </a:p>
        </p:txBody>
      </p:sp>
      <p:sp>
        <p:nvSpPr>
          <p:cNvPr id="6" name="TextBox 5">
            <a:extLst>
              <a:ext uri="{FF2B5EF4-FFF2-40B4-BE49-F238E27FC236}">
                <a16:creationId xmlns:a16="http://schemas.microsoft.com/office/drawing/2014/main" id="{B5F24445-1CC8-D608-CB0A-C83780AB8046}"/>
              </a:ext>
            </a:extLst>
          </p:cNvPr>
          <p:cNvSpPr txBox="1"/>
          <p:nvPr/>
        </p:nvSpPr>
        <p:spPr>
          <a:xfrm>
            <a:off x="9983814" y="3160257"/>
            <a:ext cx="1937983" cy="830997"/>
          </a:xfrm>
          <a:prstGeom prst="rect">
            <a:avLst/>
          </a:prstGeom>
          <a:noFill/>
          <a:ln w="28575">
            <a:solidFill>
              <a:schemeClr val="tx1"/>
            </a:solidFill>
          </a:ln>
        </p:spPr>
        <p:txBody>
          <a:bodyPr wrap="square" rtlCol="0">
            <a:spAutoFit/>
          </a:bodyPr>
          <a:lstStyle/>
          <a:p>
            <a:r>
              <a:rPr lang="en-GB" sz="2400" dirty="0">
                <a:latin typeface="Calibri" panose="020F0502020204030204" pitchFamily="34" charset="0"/>
                <a:cs typeface="Calibri" panose="020F0502020204030204" pitchFamily="34" charset="0"/>
              </a:rPr>
              <a:t>References in reference list</a:t>
            </a:r>
            <a:r>
              <a:rPr lang="en-GB" dirty="0"/>
              <a:t>.</a:t>
            </a:r>
          </a:p>
        </p:txBody>
      </p:sp>
      <p:sp>
        <p:nvSpPr>
          <p:cNvPr id="14" name="Arrow: Left 13">
            <a:extLst>
              <a:ext uri="{FF2B5EF4-FFF2-40B4-BE49-F238E27FC236}">
                <a16:creationId xmlns:a16="http://schemas.microsoft.com/office/drawing/2014/main" id="{ECC6D9F2-78F0-8829-1292-0B832E5E5FF5}"/>
              </a:ext>
            </a:extLst>
          </p:cNvPr>
          <p:cNvSpPr/>
          <p:nvPr/>
        </p:nvSpPr>
        <p:spPr>
          <a:xfrm>
            <a:off x="8807669" y="3333438"/>
            <a:ext cx="1176145" cy="484632"/>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D4179C52-2783-C99C-8F50-67656E0282FB}"/>
              </a:ext>
            </a:extLst>
          </p:cNvPr>
          <p:cNvSpPr/>
          <p:nvPr/>
        </p:nvSpPr>
        <p:spPr>
          <a:xfrm>
            <a:off x="1681655" y="3333438"/>
            <a:ext cx="1094021"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2EA727AD-9921-A846-BA6A-8EA6404366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9143665">
            <a:off x="1199041" y="4655263"/>
            <a:ext cx="1770873" cy="962128"/>
          </a:xfrm>
          <a:prstGeom prst="rect">
            <a:avLst/>
          </a:prstGeom>
        </p:spPr>
      </p:pic>
    </p:spTree>
    <p:extLst>
      <p:ext uri="{BB962C8B-B14F-4D97-AF65-F5344CB8AC3E}">
        <p14:creationId xmlns:p14="http://schemas.microsoft.com/office/powerpoint/2010/main" val="1337924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428079" y="152342"/>
            <a:ext cx="10795518" cy="1003916"/>
          </a:xfrm>
        </p:spPr>
        <p:txBody>
          <a:bodyPr anchor="ctr">
            <a:normAutofit/>
          </a:bodyPr>
          <a:lstStyle/>
          <a:p>
            <a:r>
              <a:rPr lang="en-GB" dirty="0">
                <a:latin typeface="Calibri" panose="020F0502020204030204" pitchFamily="34" charset="0"/>
                <a:cs typeface="Calibri" panose="020F0502020204030204" pitchFamily="34" charset="0"/>
              </a:rPr>
              <a:t>1. Citation.</a:t>
            </a:r>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435725" y="1504412"/>
            <a:ext cx="11320550" cy="2409220"/>
          </a:xfrm>
        </p:spPr>
        <p:txBody>
          <a:bodyPr vert="horz" lIns="91440" tIns="45720" rIns="91440" bIns="45720" rtlCol="0" anchor="t">
            <a:noAutofit/>
          </a:bodyPr>
          <a:lstStyle/>
          <a:p>
            <a:pPr>
              <a:spcBef>
                <a:spcPts val="1200"/>
              </a:spcBef>
              <a:buFont typeface="Arial" panose="020B0604020202020204" pitchFamily="34" charset="0"/>
              <a:buChar char="•"/>
            </a:pPr>
            <a:r>
              <a:rPr lang="en-US" sz="2600" dirty="0">
                <a:latin typeface="Calibri" panose="020F0502020204030204" pitchFamily="34" charset="0"/>
                <a:ea typeface="+mn-lt"/>
                <a:cs typeface="Calibri" panose="020F0502020204030204" pitchFamily="34" charset="0"/>
              </a:rPr>
              <a:t>Used to let your reader know when you have used the ideas, theories, words or data of another. </a:t>
            </a:r>
            <a:endParaRPr lang="en-US" sz="2600" dirty="0">
              <a:latin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US" sz="2600" dirty="0">
                <a:latin typeface="Calibri" panose="020F0502020204030204" pitchFamily="34" charset="0"/>
                <a:ea typeface="+mn-lt"/>
                <a:cs typeface="Calibri" panose="020F0502020204030204" pitchFamily="34" charset="0"/>
              </a:rPr>
              <a:t>Allows you to acknowledge and discuss their work in your text, by quoting, paraphrasing, or summarizing.</a:t>
            </a:r>
          </a:p>
          <a:p>
            <a:pPr>
              <a:spcBef>
                <a:spcPts val="1200"/>
              </a:spcBef>
              <a:buFont typeface="Arial" panose="020B0604020202020204" pitchFamily="34" charset="0"/>
              <a:buChar char="•"/>
            </a:pPr>
            <a:r>
              <a:rPr lang="en-US" sz="2600" dirty="0">
                <a:latin typeface="Calibri" panose="020F0502020204030204" pitchFamily="34" charset="0"/>
                <a:ea typeface="+mn-lt"/>
                <a:cs typeface="Calibri" panose="020F0502020204030204" pitchFamily="34" charset="0"/>
              </a:rPr>
              <a:t>Forms part of your word count and is therefore brief. </a:t>
            </a:r>
          </a:p>
          <a:p>
            <a:pPr>
              <a:spcBef>
                <a:spcPts val="1200"/>
              </a:spcBef>
              <a:buFont typeface="Arial" panose="020B0604020202020204" pitchFamily="34" charset="0"/>
              <a:buChar char="•"/>
            </a:pPr>
            <a:endParaRPr lang="en-US" sz="2600" dirty="0">
              <a:solidFill>
                <a:srgbClr val="D1428D"/>
              </a:solidFill>
              <a:latin typeface="Calibri" panose="020F0502020204030204" pitchFamily="34" charset="0"/>
              <a:ea typeface="+mn-lt"/>
              <a:cs typeface="Calibri" panose="020F0502020204030204" pitchFamily="34" charset="0"/>
            </a:endParaRPr>
          </a:p>
          <a:p>
            <a:pPr marL="0" indent="0">
              <a:spcBef>
                <a:spcPts val="1200"/>
              </a:spcBef>
              <a:buNone/>
            </a:pPr>
            <a:r>
              <a:rPr lang="en-US" sz="2600" dirty="0">
                <a:latin typeface="Calibri" panose="020F0502020204030204" pitchFamily="34" charset="0"/>
                <a:ea typeface="+mn-lt"/>
                <a:cs typeface="Calibri" panose="020F0502020204030204" pitchFamily="34" charset="0"/>
              </a:rPr>
              <a:t>It contains the following information:</a:t>
            </a:r>
            <a:endParaRPr lang="en-US" sz="2200" dirty="0">
              <a:solidFill>
                <a:srgbClr val="000000"/>
              </a:solidFill>
              <a:latin typeface="Arial"/>
              <a:ea typeface="+mn-lt"/>
              <a:cs typeface="+mn-lt"/>
            </a:endParaRPr>
          </a:p>
          <a:p>
            <a:pPr lvl="1">
              <a:spcBef>
                <a:spcPts val="1200"/>
              </a:spcBef>
              <a:buFont typeface="Arial" panose="020B0604020202020204" pitchFamily="34" charset="0"/>
              <a:buChar char="•"/>
            </a:pPr>
            <a:r>
              <a:rPr lang="en-US" sz="2600" b="1" dirty="0">
                <a:latin typeface="Calibri" panose="020F0502020204030204" pitchFamily="34" charset="0"/>
                <a:ea typeface="+mn-lt"/>
                <a:cs typeface="Calibri" panose="020F0502020204030204" pitchFamily="34" charset="0"/>
              </a:rPr>
              <a:t>Author</a:t>
            </a:r>
            <a:r>
              <a:rPr lang="en-US" sz="2600" dirty="0">
                <a:solidFill>
                  <a:schemeClr val="accent2"/>
                </a:solidFill>
                <a:latin typeface="Calibri" panose="020F0502020204030204" pitchFamily="34" charset="0"/>
                <a:ea typeface="+mn-lt"/>
                <a:cs typeface="Calibri" panose="020F0502020204030204" pitchFamily="34" charset="0"/>
              </a:rPr>
              <a:t> </a:t>
            </a:r>
            <a:r>
              <a:rPr lang="en-US" sz="2600" dirty="0">
                <a:latin typeface="Calibri" panose="020F0502020204030204" pitchFamily="34" charset="0"/>
                <a:ea typeface="+mn-lt"/>
                <a:cs typeface="Calibri" panose="020F0502020204030204" pitchFamily="34" charset="0"/>
              </a:rPr>
              <a:t>surname / family name – always.</a:t>
            </a:r>
          </a:p>
          <a:p>
            <a:pPr lvl="1">
              <a:spcBef>
                <a:spcPts val="1200"/>
              </a:spcBef>
              <a:buFont typeface="Arial" panose="020B0604020202020204" pitchFamily="34" charset="0"/>
              <a:buChar char="•"/>
            </a:pPr>
            <a:r>
              <a:rPr lang="en-US" sz="2600" b="1" dirty="0">
                <a:latin typeface="Calibri" panose="020F0502020204030204" pitchFamily="34" charset="0"/>
                <a:ea typeface="+mn-lt"/>
                <a:cs typeface="Calibri" panose="020F0502020204030204" pitchFamily="34" charset="0"/>
              </a:rPr>
              <a:t>Year </a:t>
            </a:r>
            <a:r>
              <a:rPr lang="en-US" sz="2600" dirty="0">
                <a:latin typeface="Calibri" panose="020F0502020204030204" pitchFamily="34" charset="0"/>
                <a:ea typeface="+mn-lt"/>
                <a:cs typeface="Calibri" panose="020F0502020204030204" pitchFamily="34" charset="0"/>
              </a:rPr>
              <a:t>of publication - always.</a:t>
            </a:r>
          </a:p>
          <a:p>
            <a:pPr lvl="1">
              <a:spcBef>
                <a:spcPts val="1200"/>
              </a:spcBef>
              <a:buFont typeface="Arial" panose="020B0604020202020204" pitchFamily="34" charset="0"/>
              <a:buChar char="•"/>
            </a:pPr>
            <a:r>
              <a:rPr lang="en-US" sz="2600" b="1" dirty="0">
                <a:latin typeface="Calibri" panose="020F0502020204030204" pitchFamily="34" charset="0"/>
                <a:ea typeface="+mn-lt"/>
                <a:cs typeface="Calibri" panose="020F0502020204030204" pitchFamily="34" charset="0"/>
              </a:rPr>
              <a:t>Page</a:t>
            </a:r>
            <a:r>
              <a:rPr lang="en-US" sz="2600" dirty="0">
                <a:latin typeface="Calibri" panose="020F0502020204030204" pitchFamily="34" charset="0"/>
                <a:ea typeface="+mn-lt"/>
                <a:cs typeface="Calibri" panose="020F0502020204030204" pitchFamily="34" charset="0"/>
              </a:rPr>
              <a:t> numbers / timestamp – if required. Always for direct quotations.</a:t>
            </a: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216790-DA97-D341-8625-BF81B30045E5}"/>
              </a:ext>
            </a:extLst>
          </p:cNvPr>
          <p:cNvSpPr txBox="1"/>
          <p:nvPr/>
        </p:nvSpPr>
        <p:spPr>
          <a:xfrm>
            <a:off x="824248" y="1584102"/>
            <a:ext cx="11104515" cy="5078313"/>
          </a:xfrm>
          <a:prstGeom prst="rect">
            <a:avLst/>
          </a:prstGeom>
          <a:noFill/>
        </p:spPr>
        <p:txBody>
          <a:bodyPr wrap="none" rtlCol="0">
            <a:spAutoFit/>
          </a:bodyPr>
          <a:lstStyle/>
          <a:p>
            <a:r>
              <a:rPr lang="en-US" sz="3600" dirty="0"/>
              <a:t>Some teachers suggest that the best chocolate bar ever </a:t>
            </a:r>
          </a:p>
          <a:p>
            <a:r>
              <a:rPr lang="en-US" sz="3600" dirty="0"/>
              <a:t>invented was the Drifter (Cox, 2023, p.7).</a:t>
            </a:r>
          </a:p>
          <a:p>
            <a:endParaRPr lang="en-US" sz="3600" dirty="0"/>
          </a:p>
          <a:p>
            <a:r>
              <a:rPr lang="en-US" sz="3600" dirty="0"/>
              <a:t>Or</a:t>
            </a:r>
          </a:p>
          <a:p>
            <a:endParaRPr lang="en-US" sz="3600" dirty="0"/>
          </a:p>
          <a:p>
            <a:r>
              <a:rPr lang="en-US" sz="3600" dirty="0"/>
              <a:t>Cox (2023, p.7) suggests that the best chocolate bar ever </a:t>
            </a:r>
          </a:p>
          <a:p>
            <a:r>
              <a:rPr lang="en-US" sz="3600" dirty="0"/>
              <a:t>invented was the Drifter.   </a:t>
            </a:r>
          </a:p>
          <a:p>
            <a:endParaRPr lang="en-US" sz="3600" dirty="0"/>
          </a:p>
          <a:p>
            <a:endParaRPr lang="en-US" dirty="0"/>
          </a:p>
          <a:p>
            <a:r>
              <a:rPr lang="en-US" dirty="0"/>
              <a:t> </a:t>
            </a:r>
          </a:p>
        </p:txBody>
      </p:sp>
    </p:spTree>
    <p:extLst>
      <p:ext uri="{BB962C8B-B14F-4D97-AF65-F5344CB8AC3E}">
        <p14:creationId xmlns:p14="http://schemas.microsoft.com/office/powerpoint/2010/main" val="25623804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216790-DA97-D341-8625-BF81B30045E5}"/>
              </a:ext>
            </a:extLst>
          </p:cNvPr>
          <p:cNvSpPr txBox="1"/>
          <p:nvPr/>
        </p:nvSpPr>
        <p:spPr>
          <a:xfrm>
            <a:off x="824248" y="1584102"/>
            <a:ext cx="11104515" cy="5078313"/>
          </a:xfrm>
          <a:prstGeom prst="rect">
            <a:avLst/>
          </a:prstGeom>
          <a:noFill/>
        </p:spPr>
        <p:txBody>
          <a:bodyPr wrap="none" rtlCol="0">
            <a:spAutoFit/>
          </a:bodyPr>
          <a:lstStyle/>
          <a:p>
            <a:r>
              <a:rPr lang="en-US" sz="3600" dirty="0"/>
              <a:t>Some teachers suggest that the best chocolate bar ever </a:t>
            </a:r>
          </a:p>
          <a:p>
            <a:r>
              <a:rPr lang="en-US" sz="3600" dirty="0"/>
              <a:t>invented was the Drifter (Cox, 2023, p.7).</a:t>
            </a:r>
          </a:p>
          <a:p>
            <a:endParaRPr lang="en-US" sz="3600" dirty="0"/>
          </a:p>
          <a:p>
            <a:r>
              <a:rPr lang="en-US" sz="3600" dirty="0"/>
              <a:t>Or</a:t>
            </a:r>
          </a:p>
          <a:p>
            <a:endParaRPr lang="en-US" sz="3600" dirty="0"/>
          </a:p>
          <a:p>
            <a:r>
              <a:rPr lang="en-US" sz="3600" dirty="0"/>
              <a:t>Cox (2023, p.7) suggests that the best chocolate bar ever </a:t>
            </a:r>
          </a:p>
          <a:p>
            <a:r>
              <a:rPr lang="en-US" sz="3600" dirty="0"/>
              <a:t>invented was the Drifter.   </a:t>
            </a:r>
          </a:p>
          <a:p>
            <a:endParaRPr lang="en-US" sz="3600" dirty="0"/>
          </a:p>
          <a:p>
            <a:endParaRPr lang="en-US" dirty="0"/>
          </a:p>
          <a:p>
            <a:r>
              <a:rPr lang="en-US" dirty="0"/>
              <a:t> </a:t>
            </a:r>
          </a:p>
        </p:txBody>
      </p:sp>
      <p:sp>
        <p:nvSpPr>
          <p:cNvPr id="3" name="TextBox 2">
            <a:extLst>
              <a:ext uri="{FF2B5EF4-FFF2-40B4-BE49-F238E27FC236}">
                <a16:creationId xmlns:a16="http://schemas.microsoft.com/office/drawing/2014/main" id="{7B43A29E-CE9A-FF47-AB67-59AADF2090AA}"/>
              </a:ext>
            </a:extLst>
          </p:cNvPr>
          <p:cNvSpPr txBox="1"/>
          <p:nvPr/>
        </p:nvSpPr>
        <p:spPr>
          <a:xfrm>
            <a:off x="643944" y="553792"/>
            <a:ext cx="1610121" cy="369332"/>
          </a:xfrm>
          <a:prstGeom prst="rect">
            <a:avLst/>
          </a:prstGeom>
          <a:noFill/>
        </p:spPr>
        <p:txBody>
          <a:bodyPr wrap="none" rtlCol="0">
            <a:spAutoFit/>
          </a:bodyPr>
          <a:lstStyle/>
          <a:p>
            <a:r>
              <a:rPr lang="en-US" dirty="0"/>
              <a:t>Start or finish? </a:t>
            </a:r>
          </a:p>
        </p:txBody>
      </p:sp>
      <p:pic>
        <p:nvPicPr>
          <p:cNvPr id="5" name="Picture 4">
            <a:extLst>
              <a:ext uri="{FF2B5EF4-FFF2-40B4-BE49-F238E27FC236}">
                <a16:creationId xmlns:a16="http://schemas.microsoft.com/office/drawing/2014/main" id="{6FE48C4B-86FC-1747-A018-A177FDB6A2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5625516" y="2946618"/>
            <a:ext cx="834435" cy="453355"/>
          </a:xfrm>
          <a:prstGeom prst="rect">
            <a:avLst/>
          </a:prstGeom>
        </p:spPr>
      </p:pic>
      <p:pic>
        <p:nvPicPr>
          <p:cNvPr id="6" name="Picture 5">
            <a:extLst>
              <a:ext uri="{FF2B5EF4-FFF2-40B4-BE49-F238E27FC236}">
                <a16:creationId xmlns:a16="http://schemas.microsoft.com/office/drawing/2014/main" id="{F489E93C-CF1E-B441-AD7D-BDE07CB0A5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7112575">
            <a:off x="1167146" y="3838655"/>
            <a:ext cx="834435" cy="453355"/>
          </a:xfrm>
          <a:prstGeom prst="rect">
            <a:avLst/>
          </a:prstGeom>
        </p:spPr>
      </p:pic>
      <p:sp>
        <p:nvSpPr>
          <p:cNvPr id="7" name="TextBox 6">
            <a:extLst>
              <a:ext uri="{FF2B5EF4-FFF2-40B4-BE49-F238E27FC236}">
                <a16:creationId xmlns:a16="http://schemas.microsoft.com/office/drawing/2014/main" id="{83A61D44-304A-FB43-9D0B-14BF12C95171}"/>
              </a:ext>
            </a:extLst>
          </p:cNvPr>
          <p:cNvSpPr txBox="1"/>
          <p:nvPr/>
        </p:nvSpPr>
        <p:spPr>
          <a:xfrm>
            <a:off x="5252581" y="3590513"/>
            <a:ext cx="1929503" cy="369332"/>
          </a:xfrm>
          <a:prstGeom prst="rect">
            <a:avLst/>
          </a:prstGeom>
          <a:noFill/>
        </p:spPr>
        <p:txBody>
          <a:bodyPr wrap="none" rtlCol="0">
            <a:spAutoFit/>
          </a:bodyPr>
          <a:lstStyle/>
          <a:p>
            <a:r>
              <a:rPr lang="en-US" dirty="0"/>
              <a:t>Inside parentheses</a:t>
            </a:r>
          </a:p>
        </p:txBody>
      </p:sp>
      <p:sp>
        <p:nvSpPr>
          <p:cNvPr id="8" name="TextBox 7">
            <a:extLst>
              <a:ext uri="{FF2B5EF4-FFF2-40B4-BE49-F238E27FC236}">
                <a16:creationId xmlns:a16="http://schemas.microsoft.com/office/drawing/2014/main" id="{5DB0AF1A-D2F1-5243-8F41-496A70861D84}"/>
              </a:ext>
            </a:extLst>
          </p:cNvPr>
          <p:cNvSpPr txBox="1"/>
          <p:nvPr/>
        </p:nvSpPr>
        <p:spPr>
          <a:xfrm>
            <a:off x="1896936" y="3590513"/>
            <a:ext cx="2099421" cy="369332"/>
          </a:xfrm>
          <a:prstGeom prst="rect">
            <a:avLst/>
          </a:prstGeom>
          <a:noFill/>
        </p:spPr>
        <p:txBody>
          <a:bodyPr wrap="none" rtlCol="0">
            <a:spAutoFit/>
          </a:bodyPr>
          <a:lstStyle/>
          <a:p>
            <a:r>
              <a:rPr lang="en-US" dirty="0"/>
              <a:t>Outside parentheses</a:t>
            </a:r>
          </a:p>
        </p:txBody>
      </p:sp>
    </p:spTree>
    <p:extLst>
      <p:ext uri="{BB962C8B-B14F-4D97-AF65-F5344CB8AC3E}">
        <p14:creationId xmlns:p14="http://schemas.microsoft.com/office/powerpoint/2010/main" val="1929795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51741" y="164942"/>
            <a:ext cx="10795518" cy="1003916"/>
          </a:xfrm>
        </p:spPr>
        <p:txBody>
          <a:bodyPr anchor="ctr">
            <a:normAutofit/>
          </a:bodyPr>
          <a:lstStyle/>
          <a:p>
            <a:endParaRPr lang="en-GB">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4982" y="2248091"/>
            <a:ext cx="11489036" cy="819419"/>
          </a:xfrm>
        </p:spPr>
        <p:txBody>
          <a:bodyPr vert="horz" lIns="91440" tIns="45720" rIns="91440" bIns="45720" rtlCol="0" anchor="t">
            <a:noAutofit/>
          </a:bodyPr>
          <a:lstStyle/>
          <a:p>
            <a:pPr marL="457200" lvl="1" indent="0">
              <a:spcBef>
                <a:spcPts val="250"/>
              </a:spcBef>
              <a:spcAft>
                <a:spcPts val="250"/>
              </a:spcAft>
              <a:buNone/>
            </a:pPr>
            <a:r>
              <a:rPr lang="en-US" sz="2600" dirty="0">
                <a:solidFill>
                  <a:srgbClr val="000000"/>
                </a:solidFill>
                <a:latin typeface="Calibri"/>
                <a:ea typeface="Calibri"/>
                <a:cs typeface="Calibri"/>
              </a:rPr>
              <a:t>Primary caregivers play a crucial role in the development of a child's emotional and psychological well-being </a:t>
            </a:r>
            <a:r>
              <a:rPr lang="en-US" sz="2600" b="1" dirty="0">
                <a:latin typeface="Calibri"/>
                <a:ea typeface="Calibri"/>
                <a:cs typeface="Calibri"/>
              </a:rPr>
              <a:t>(O’Byrne, 2025, p. 36)</a:t>
            </a:r>
            <a:r>
              <a:rPr lang="en-US" sz="2600" dirty="0">
                <a:latin typeface="Calibri"/>
                <a:ea typeface="Calibri"/>
                <a:cs typeface="Calibri"/>
              </a:rPr>
              <a:t>.</a:t>
            </a:r>
          </a:p>
          <a:p>
            <a:pPr marL="914400" lvl="2" indent="0">
              <a:spcBef>
                <a:spcPts val="250"/>
              </a:spcBef>
              <a:spcAft>
                <a:spcPts val="250"/>
              </a:spcAft>
              <a:buNone/>
            </a:pPr>
            <a:endParaRPr lang="en-US" sz="2800" b="1" dirty="0">
              <a:solidFill>
                <a:schemeClr val="accent2"/>
              </a:solidFill>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432445" y="3426501"/>
            <a:ext cx="11118642" cy="1600438"/>
          </a:xfrm>
          <a:prstGeom prst="rect">
            <a:avLst/>
          </a:prstGeom>
          <a:noFill/>
        </p:spPr>
        <p:txBody>
          <a:bodyPr wrap="square" lIns="91440" tIns="45720" rIns="91440" bIns="45720" rtlCol="0" anchor="t">
            <a:spAutoFit/>
          </a:bodyPr>
          <a:lstStyle/>
          <a:p>
            <a:pPr marL="457200" indent="-457200">
              <a:spcBef>
                <a:spcPts val="1200"/>
              </a:spcBef>
              <a:buFont typeface="Arial" panose="020B0604020202020204" pitchFamily="34" charset="0"/>
              <a:buChar char="•"/>
            </a:pPr>
            <a:r>
              <a:rPr lang="en-GB" sz="2600" dirty="0">
                <a:latin typeface="Calibri"/>
                <a:ea typeface="+mn-lt"/>
                <a:cs typeface="Calibri"/>
              </a:rPr>
              <a:t>Author and title enclosed in brackets (parentheses).</a:t>
            </a:r>
          </a:p>
          <a:p>
            <a:pPr marL="457200" indent="-457200">
              <a:spcBef>
                <a:spcPts val="1200"/>
              </a:spcBef>
              <a:buFont typeface="Arial" panose="020B0604020202020204" pitchFamily="34" charset="0"/>
              <a:buChar char="•"/>
            </a:pPr>
            <a:r>
              <a:rPr lang="en-GB" sz="2600" dirty="0">
                <a:latin typeface="Calibri"/>
                <a:ea typeface="+mn-lt"/>
                <a:cs typeface="Calibri"/>
              </a:rPr>
              <a:t>The focus is on the idea, rather than who wrote it.</a:t>
            </a:r>
          </a:p>
          <a:p>
            <a:pPr marL="457200" indent="-457200">
              <a:spcBef>
                <a:spcPts val="1200"/>
              </a:spcBef>
              <a:buFont typeface="Arial" panose="020B0604020202020204" pitchFamily="34" charset="0"/>
              <a:buChar char="•"/>
            </a:pPr>
            <a:r>
              <a:rPr lang="en-GB" sz="2600" dirty="0">
                <a:latin typeface="Calibri"/>
                <a:ea typeface="+mn-lt"/>
                <a:cs typeface="Calibri"/>
              </a:rPr>
              <a:t>Easy to integrate into your writing and synthesise from multiple sources, e.g.</a:t>
            </a:r>
          </a:p>
        </p:txBody>
      </p:sp>
      <p:sp>
        <p:nvSpPr>
          <p:cNvPr id="6" name="TextBox 5">
            <a:extLst>
              <a:ext uri="{FF2B5EF4-FFF2-40B4-BE49-F238E27FC236}">
                <a16:creationId xmlns:a16="http://schemas.microsoft.com/office/drawing/2014/main" id="{1F31C892-6876-A77F-0620-BF1E476AEE43}"/>
              </a:ext>
            </a:extLst>
          </p:cNvPr>
          <p:cNvSpPr txBox="1"/>
          <p:nvPr/>
        </p:nvSpPr>
        <p:spPr>
          <a:xfrm>
            <a:off x="432445" y="1483131"/>
            <a:ext cx="6882754" cy="492443"/>
          </a:xfrm>
          <a:prstGeom prst="rect">
            <a:avLst/>
          </a:prstGeom>
          <a:noFill/>
        </p:spPr>
        <p:txBody>
          <a:bodyPr wrap="square" rtlCol="0">
            <a:spAutoFit/>
          </a:bodyPr>
          <a:lstStyle/>
          <a:p>
            <a:r>
              <a:rPr lang="en-GB" sz="2600" b="1" dirty="0">
                <a:latin typeface="Calibri" panose="020F0502020204030204" pitchFamily="34" charset="0"/>
                <a:cs typeface="Calibri" panose="020F0502020204030204" pitchFamily="34" charset="0"/>
              </a:rPr>
              <a:t>Parenthetical citation.</a:t>
            </a:r>
          </a:p>
        </p:txBody>
      </p:sp>
      <p:sp>
        <p:nvSpPr>
          <p:cNvPr id="4" name="TextBox 3">
            <a:extLst>
              <a:ext uri="{FF2B5EF4-FFF2-40B4-BE49-F238E27FC236}">
                <a16:creationId xmlns:a16="http://schemas.microsoft.com/office/drawing/2014/main" id="{22108C1D-672C-B838-1504-87BB4E7D2C31}"/>
              </a:ext>
            </a:extLst>
          </p:cNvPr>
          <p:cNvSpPr txBox="1"/>
          <p:nvPr/>
        </p:nvSpPr>
        <p:spPr>
          <a:xfrm>
            <a:off x="432445" y="5131837"/>
            <a:ext cx="11118642" cy="892552"/>
          </a:xfrm>
          <a:prstGeom prst="rect">
            <a:avLst/>
          </a:prstGeom>
          <a:noFill/>
        </p:spPr>
        <p:txBody>
          <a:bodyPr wrap="square" rtlCol="0">
            <a:spAutoFit/>
          </a:bodyPr>
          <a:lstStyle/>
          <a:p>
            <a:r>
              <a:rPr lang="en-GB" sz="2600" dirty="0">
                <a:latin typeface="Calibri"/>
                <a:ea typeface="+mn-lt"/>
                <a:cs typeface="Calibri"/>
              </a:rPr>
              <a:t>Critical thinking is crucial for the evaluation of academic resources </a:t>
            </a:r>
            <a:r>
              <a:rPr lang="en-GB" sz="2600" b="1" dirty="0">
                <a:latin typeface="Calibri"/>
                <a:ea typeface="+mn-lt"/>
                <a:cs typeface="Calibri"/>
              </a:rPr>
              <a:t>(Smith, 2020; Thomas, 2022; Williams, 2023)</a:t>
            </a:r>
            <a:r>
              <a:rPr lang="en-GB" sz="2600" dirty="0">
                <a:latin typeface="Calibri"/>
                <a:ea typeface="+mn-lt"/>
                <a:cs typeface="Calibri"/>
              </a:rPr>
              <a:t>.</a:t>
            </a:r>
            <a:endParaRPr lang="en-GB" sz="2600" dirty="0"/>
          </a:p>
        </p:txBody>
      </p:sp>
    </p:spTree>
    <p:extLst>
      <p:ext uri="{BB962C8B-B14F-4D97-AF65-F5344CB8AC3E}">
        <p14:creationId xmlns:p14="http://schemas.microsoft.com/office/powerpoint/2010/main" val="3822588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80941" y="2081304"/>
            <a:ext cx="10389043" cy="1347696"/>
          </a:xfrm>
        </p:spPr>
        <p:txBody>
          <a:bodyPr vert="horz" lIns="91440" tIns="45720" rIns="91440" bIns="45720" rtlCol="0" anchor="t">
            <a:noAutofit/>
          </a:bodyPr>
          <a:lstStyle/>
          <a:p>
            <a:pPr marL="457200" lvl="1" indent="0">
              <a:spcBef>
                <a:spcPts val="250"/>
              </a:spcBef>
              <a:spcAft>
                <a:spcPts val="250"/>
              </a:spcAft>
              <a:buNone/>
            </a:pPr>
            <a:endParaRPr lang="en-US" sz="2800" b="1" dirty="0">
              <a:latin typeface="Arial"/>
              <a:cs typeface="Calibri"/>
            </a:endParaRPr>
          </a:p>
          <a:p>
            <a:pPr marL="457200" lvl="1" indent="0">
              <a:spcBef>
                <a:spcPts val="250"/>
              </a:spcBef>
              <a:spcAft>
                <a:spcPts val="250"/>
              </a:spcAft>
              <a:buNone/>
            </a:pPr>
            <a:r>
              <a:rPr lang="en-US" sz="2600" b="1" dirty="0">
                <a:latin typeface="Calibri"/>
                <a:ea typeface="Calibri"/>
                <a:cs typeface="Calibri"/>
              </a:rPr>
              <a:t>Roberts (2022) </a:t>
            </a:r>
            <a:r>
              <a:rPr lang="en-US" sz="2600" dirty="0">
                <a:latin typeface="Calibri"/>
                <a:ea typeface="Calibri"/>
                <a:cs typeface="Calibri"/>
              </a:rPr>
              <a:t>argued that here is a danger when news coverage is falsely unbalanced.</a:t>
            </a:r>
          </a:p>
          <a:p>
            <a:pPr marL="0" indent="0">
              <a:spcBef>
                <a:spcPts val="250"/>
              </a:spcBef>
              <a:spcAft>
                <a:spcPts val="250"/>
              </a:spcAft>
              <a:buNone/>
            </a:pPr>
            <a:endParaRPr lang="en-GB" sz="2400" dirty="0">
              <a:latin typeface="Calibri"/>
              <a:ea typeface="Calibri"/>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625506" y="1518853"/>
            <a:ext cx="4956035" cy="492443"/>
          </a:xfrm>
          <a:prstGeom prst="rect">
            <a:avLst/>
          </a:prstGeom>
          <a:noFill/>
        </p:spPr>
        <p:txBody>
          <a:bodyPr wrap="square" lIns="91440" tIns="45720" rIns="91440" bIns="45720" rtlCol="0" anchor="t">
            <a:spAutoFit/>
          </a:bodyPr>
          <a:lstStyle/>
          <a:p>
            <a:pPr>
              <a:spcBef>
                <a:spcPts val="1200"/>
              </a:spcBef>
            </a:pPr>
            <a:r>
              <a:rPr lang="en-GB" sz="2600" b="1">
                <a:latin typeface="Calibri" panose="020F0502020204030204" pitchFamily="34" charset="0"/>
                <a:ea typeface="+mn-lt"/>
                <a:cs typeface="Calibri" panose="020F0502020204030204" pitchFamily="34" charset="0"/>
              </a:rPr>
              <a:t>Narrative citation.</a:t>
            </a:r>
          </a:p>
        </p:txBody>
      </p:sp>
      <p:sp>
        <p:nvSpPr>
          <p:cNvPr id="7" name="TextBox 6">
            <a:extLst>
              <a:ext uri="{FF2B5EF4-FFF2-40B4-BE49-F238E27FC236}">
                <a16:creationId xmlns:a16="http://schemas.microsoft.com/office/drawing/2014/main" id="{7B292121-A7A8-E02F-16AF-FCA43F2B4907}"/>
              </a:ext>
            </a:extLst>
          </p:cNvPr>
          <p:cNvSpPr txBox="1"/>
          <p:nvPr/>
        </p:nvSpPr>
        <p:spPr>
          <a:xfrm>
            <a:off x="698242" y="3758349"/>
            <a:ext cx="10389042" cy="1692771"/>
          </a:xfrm>
          <a:prstGeom prst="rect">
            <a:avLst/>
          </a:prstGeom>
          <a:noFill/>
        </p:spPr>
        <p:txBody>
          <a:bodyPr wrap="square" rtlCol="0">
            <a:spAutoFit/>
          </a:bodyPr>
          <a:lstStyle/>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Author surname becomes part of your narrative or text; only the year is  enclosed in brackets. </a:t>
            </a:r>
          </a:p>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The focus is on the author’s view or opinion.</a:t>
            </a:r>
          </a:p>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Difficult to synthesise multiple opinions and sources.  </a:t>
            </a:r>
          </a:p>
        </p:txBody>
      </p:sp>
    </p:spTree>
    <p:extLst>
      <p:ext uri="{BB962C8B-B14F-4D97-AF65-F5344CB8AC3E}">
        <p14:creationId xmlns:p14="http://schemas.microsoft.com/office/powerpoint/2010/main" val="2904251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29768A-3DD3-097A-44E7-9B0B56582804}"/>
              </a:ext>
            </a:extLst>
          </p:cNvPr>
          <p:cNvSpPr>
            <a:spLocks noGrp="1"/>
          </p:cNvSpPr>
          <p:nvPr>
            <p:ph type="title"/>
          </p:nvPr>
        </p:nvSpPr>
        <p:spPr>
          <a:xfrm>
            <a:off x="322755" y="0"/>
            <a:ext cx="11869245" cy="1003916"/>
          </a:xfrm>
        </p:spPr>
        <p:txBody>
          <a:bodyPr>
            <a:normAutofit/>
          </a:bodyPr>
          <a:lstStyle/>
          <a:p>
            <a:r>
              <a:rPr lang="en-GB">
                <a:latin typeface="Calibri"/>
                <a:cs typeface="Calibri"/>
              </a:rPr>
              <a:t>What does it look like?</a:t>
            </a:r>
          </a:p>
        </p:txBody>
      </p:sp>
      <p:pic>
        <p:nvPicPr>
          <p:cNvPr id="5" name="Picture 5">
            <a:extLst>
              <a:ext uri="{FF2B5EF4-FFF2-40B4-BE49-F238E27FC236}">
                <a16:creationId xmlns:a16="http://schemas.microsoft.com/office/drawing/2014/main" id="{AF4C2085-81D6-09FF-0F4B-EA98DA4FE976}"/>
              </a:ext>
            </a:extLst>
          </p:cNvPr>
          <p:cNvPicPr>
            <a:picLocks noGrp="1" noChangeAspect="1"/>
          </p:cNvPicPr>
          <p:nvPr>
            <p:ph type="pic" sz="quarter" idx="13"/>
          </p:nvPr>
        </p:nvPicPr>
        <p:blipFill rotWithShape="1">
          <a:blip r:embed="rId2"/>
          <a:srcRect t="2671" b="2671"/>
          <a:stretch/>
        </p:blipFill>
        <p:spPr>
          <a:xfrm>
            <a:off x="2096195" y="1428971"/>
            <a:ext cx="7133043" cy="4293571"/>
          </a:xfrm>
        </p:spPr>
      </p:pic>
      <p:sp>
        <p:nvSpPr>
          <p:cNvPr id="8" name="TextBox 7">
            <a:extLst>
              <a:ext uri="{FF2B5EF4-FFF2-40B4-BE49-F238E27FC236}">
                <a16:creationId xmlns:a16="http://schemas.microsoft.com/office/drawing/2014/main" id="{BA52C8C4-9FE2-9BD8-5201-11DCE98BFE37}"/>
              </a:ext>
            </a:extLst>
          </p:cNvPr>
          <p:cNvSpPr txBox="1"/>
          <p:nvPr/>
        </p:nvSpPr>
        <p:spPr>
          <a:xfrm>
            <a:off x="2096195" y="5903278"/>
            <a:ext cx="740107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Calibri"/>
                <a:cs typeface="Calibri Light"/>
              </a:rPr>
              <a:t>University of South Wales Libraries and Student Development and Study Skills Service (2019) </a:t>
            </a:r>
            <a:r>
              <a:rPr lang="en-GB" sz="1000" i="1" dirty="0">
                <a:latin typeface="Calibri"/>
                <a:cs typeface="Calibri Light"/>
              </a:rPr>
              <a:t>The University of South Wales Guide to Harvard referencing</a:t>
            </a:r>
            <a:r>
              <a:rPr lang="en-GB" sz="1000" dirty="0">
                <a:latin typeface="Calibri"/>
                <a:cs typeface="Calibri Light"/>
              </a:rPr>
              <a:t>. Available at</a:t>
            </a:r>
            <a:r>
              <a:rPr lang="en-GB" sz="1000" dirty="0">
                <a:latin typeface="Calibri"/>
                <a:ea typeface="+mn-lt"/>
                <a:cs typeface="+mn-lt"/>
              </a:rPr>
              <a:t> </a:t>
            </a:r>
            <a:r>
              <a:rPr lang="en-GB" sz="1000" dirty="0">
                <a:latin typeface="Calibri"/>
                <a:ea typeface="+mn-lt"/>
                <a:cs typeface="+mn-lt"/>
                <a:hlinkClick r:id="rId3"/>
              </a:rPr>
              <a:t>https://library.southwales.ac.uk/collections-subject-guides/referencing/</a:t>
            </a:r>
            <a:r>
              <a:rPr lang="en-GB" sz="1000" dirty="0">
                <a:latin typeface="Calibri"/>
                <a:ea typeface="+mn-lt"/>
                <a:cs typeface="+mn-lt"/>
              </a:rPr>
              <a:t>  (Accessed: 22 September 2022).</a:t>
            </a:r>
          </a:p>
        </p:txBody>
      </p:sp>
      <p:sp>
        <p:nvSpPr>
          <p:cNvPr id="2" name="Rectangle 1">
            <a:extLst>
              <a:ext uri="{FF2B5EF4-FFF2-40B4-BE49-F238E27FC236}">
                <a16:creationId xmlns:a16="http://schemas.microsoft.com/office/drawing/2014/main" id="{BB7A366B-66DC-9D61-44D2-872C7A77BB53}"/>
              </a:ext>
            </a:extLst>
          </p:cNvPr>
          <p:cNvSpPr/>
          <p:nvPr/>
        </p:nvSpPr>
        <p:spPr>
          <a:xfrm>
            <a:off x="2857898" y="1715386"/>
            <a:ext cx="421330" cy="23122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E910B3DF-DF61-5198-722D-27B12F2E561C}"/>
              </a:ext>
            </a:extLst>
          </p:cNvPr>
          <p:cNvSpPr/>
          <p:nvPr/>
        </p:nvSpPr>
        <p:spPr>
          <a:xfrm>
            <a:off x="6257377" y="1563841"/>
            <a:ext cx="1890824" cy="38277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dirty="0"/>
              <a:t>R</a:t>
            </a:r>
          </a:p>
        </p:txBody>
      </p:sp>
      <p:sp>
        <p:nvSpPr>
          <p:cNvPr id="4" name="TextBox 3">
            <a:extLst>
              <a:ext uri="{FF2B5EF4-FFF2-40B4-BE49-F238E27FC236}">
                <a16:creationId xmlns:a16="http://schemas.microsoft.com/office/drawing/2014/main" id="{5013D3EA-A219-E5B2-170C-F74855F3ACC6}"/>
              </a:ext>
            </a:extLst>
          </p:cNvPr>
          <p:cNvSpPr txBox="1"/>
          <p:nvPr/>
        </p:nvSpPr>
        <p:spPr>
          <a:xfrm>
            <a:off x="270203" y="3160256"/>
            <a:ext cx="1411452" cy="830997"/>
          </a:xfrm>
          <a:prstGeom prst="rect">
            <a:avLst/>
          </a:prstGeom>
          <a:noFill/>
          <a:ln w="28575">
            <a:solidFill>
              <a:schemeClr val="tx1"/>
            </a:solidFill>
          </a:ln>
        </p:spPr>
        <p:txBody>
          <a:bodyPr wrap="square" rtlCol="0">
            <a:spAutoFit/>
          </a:bodyPr>
          <a:lstStyle/>
          <a:p>
            <a:r>
              <a:rPr lang="en-GB" sz="2400" dirty="0">
                <a:latin typeface="Calibri" panose="020F0502020204030204" pitchFamily="34" charset="0"/>
                <a:cs typeface="Calibri" panose="020F0502020204030204" pitchFamily="34" charset="0"/>
              </a:rPr>
              <a:t>Citations in text.</a:t>
            </a:r>
          </a:p>
        </p:txBody>
      </p:sp>
      <p:sp>
        <p:nvSpPr>
          <p:cNvPr id="6" name="TextBox 5">
            <a:extLst>
              <a:ext uri="{FF2B5EF4-FFF2-40B4-BE49-F238E27FC236}">
                <a16:creationId xmlns:a16="http://schemas.microsoft.com/office/drawing/2014/main" id="{B5F24445-1CC8-D608-CB0A-C83780AB8046}"/>
              </a:ext>
            </a:extLst>
          </p:cNvPr>
          <p:cNvSpPr txBox="1"/>
          <p:nvPr/>
        </p:nvSpPr>
        <p:spPr>
          <a:xfrm>
            <a:off x="9983814" y="3160257"/>
            <a:ext cx="1937983" cy="830997"/>
          </a:xfrm>
          <a:prstGeom prst="rect">
            <a:avLst/>
          </a:prstGeom>
          <a:noFill/>
          <a:ln w="28575">
            <a:solidFill>
              <a:schemeClr val="tx1"/>
            </a:solidFill>
          </a:ln>
        </p:spPr>
        <p:txBody>
          <a:bodyPr wrap="square" rtlCol="0">
            <a:spAutoFit/>
          </a:bodyPr>
          <a:lstStyle/>
          <a:p>
            <a:r>
              <a:rPr lang="en-GB" sz="2400" dirty="0">
                <a:latin typeface="Calibri" panose="020F0502020204030204" pitchFamily="34" charset="0"/>
                <a:cs typeface="Calibri" panose="020F0502020204030204" pitchFamily="34" charset="0"/>
              </a:rPr>
              <a:t>References in reference list</a:t>
            </a:r>
            <a:r>
              <a:rPr lang="en-GB" dirty="0"/>
              <a:t>.</a:t>
            </a:r>
          </a:p>
        </p:txBody>
      </p:sp>
      <p:sp>
        <p:nvSpPr>
          <p:cNvPr id="14" name="Arrow: Left 13">
            <a:extLst>
              <a:ext uri="{FF2B5EF4-FFF2-40B4-BE49-F238E27FC236}">
                <a16:creationId xmlns:a16="http://schemas.microsoft.com/office/drawing/2014/main" id="{ECC6D9F2-78F0-8829-1292-0B832E5E5FF5}"/>
              </a:ext>
            </a:extLst>
          </p:cNvPr>
          <p:cNvSpPr/>
          <p:nvPr/>
        </p:nvSpPr>
        <p:spPr>
          <a:xfrm>
            <a:off x="8807669" y="3333438"/>
            <a:ext cx="1176145" cy="484632"/>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D4179C52-2783-C99C-8F50-67656E0282FB}"/>
              </a:ext>
            </a:extLst>
          </p:cNvPr>
          <p:cNvSpPr/>
          <p:nvPr/>
        </p:nvSpPr>
        <p:spPr>
          <a:xfrm>
            <a:off x="1681655" y="3333438"/>
            <a:ext cx="1094021"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38B6240F-42D8-3442-938E-11A1C3CC429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9058112">
            <a:off x="8575901" y="778383"/>
            <a:ext cx="2537594" cy="1378693"/>
          </a:xfrm>
          <a:prstGeom prst="rect">
            <a:avLst/>
          </a:prstGeom>
        </p:spPr>
      </p:pic>
    </p:spTree>
    <p:extLst>
      <p:ext uri="{BB962C8B-B14F-4D97-AF65-F5344CB8AC3E}">
        <p14:creationId xmlns:p14="http://schemas.microsoft.com/office/powerpoint/2010/main" val="40805973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ED019-D685-DF34-7370-03BCCEAB9259}"/>
              </a:ext>
            </a:extLst>
          </p:cNvPr>
          <p:cNvSpPr>
            <a:spLocks noGrp="1"/>
          </p:cNvSpPr>
          <p:nvPr>
            <p:ph type="title"/>
          </p:nvPr>
        </p:nvSpPr>
        <p:spPr>
          <a:xfrm>
            <a:off x="285859" y="15277"/>
            <a:ext cx="10795518" cy="1003916"/>
          </a:xfrm>
        </p:spPr>
        <p:txBody>
          <a:bodyPr/>
          <a:lstStyle/>
          <a:p>
            <a:r>
              <a:rPr lang="en-US" dirty="0">
                <a:latin typeface="Calibri" panose="020F0502020204030204" pitchFamily="34" charset="0"/>
                <a:cs typeface="Calibri" panose="020F0502020204030204" pitchFamily="34" charset="0"/>
              </a:rPr>
              <a:t>2. Reference. </a:t>
            </a:r>
            <a:endParaRPr lang="en-GB" dirty="0"/>
          </a:p>
        </p:txBody>
      </p:sp>
      <p:sp>
        <p:nvSpPr>
          <p:cNvPr id="3" name="Content Placeholder 2">
            <a:extLst>
              <a:ext uri="{FF2B5EF4-FFF2-40B4-BE49-F238E27FC236}">
                <a16:creationId xmlns:a16="http://schemas.microsoft.com/office/drawing/2014/main" id="{27E13C07-BB09-5E15-8503-F01842922035}"/>
              </a:ext>
            </a:extLst>
          </p:cNvPr>
          <p:cNvSpPr>
            <a:spLocks noGrp="1"/>
          </p:cNvSpPr>
          <p:nvPr>
            <p:ph sz="quarter" idx="10"/>
          </p:nvPr>
        </p:nvSpPr>
        <p:spPr>
          <a:xfrm>
            <a:off x="672547" y="1526162"/>
            <a:ext cx="11897591" cy="682648"/>
          </a:xfrm>
        </p:spPr>
        <p:txBody>
          <a:bodyPr>
            <a:normAutofit/>
          </a:bodyPr>
          <a:lstStyle/>
          <a:p>
            <a:pPr marL="0" indent="0">
              <a:buNone/>
            </a:pPr>
            <a:r>
              <a:rPr lang="en-US" sz="2600" dirty="0">
                <a:latin typeface="Calibri"/>
                <a:ea typeface="Calibri"/>
                <a:cs typeface="Calibri"/>
              </a:rPr>
              <a:t>Format according to the type of source cited – </a:t>
            </a:r>
            <a:r>
              <a:rPr lang="en-US" sz="2600" b="1" dirty="0">
                <a:latin typeface="Calibri"/>
                <a:ea typeface="Calibri"/>
                <a:cs typeface="Calibri"/>
              </a:rPr>
              <a:t>for example, a book</a:t>
            </a:r>
            <a:r>
              <a:rPr lang="en-US" sz="2600" dirty="0">
                <a:latin typeface="Calibri"/>
                <a:ea typeface="Calibri"/>
                <a:cs typeface="Calibri"/>
              </a:rPr>
              <a:t>.</a:t>
            </a:r>
          </a:p>
          <a:p>
            <a:pPr marL="0" indent="0">
              <a:buNone/>
            </a:pPr>
            <a:endParaRPr lang="en-US" sz="2600" dirty="0">
              <a:latin typeface="Calibri"/>
              <a:ea typeface="Calibri"/>
              <a:cs typeface="Calibri"/>
            </a:endParaRPr>
          </a:p>
          <a:p>
            <a:pPr marL="0" indent="0">
              <a:buNone/>
            </a:pPr>
            <a:endParaRPr lang="en-US" sz="2800" dirty="0">
              <a:solidFill>
                <a:srgbClr val="7030A0"/>
              </a:solidFill>
              <a:latin typeface="Calibri"/>
              <a:ea typeface="Calibri"/>
              <a:cs typeface="Calibri"/>
            </a:endParaRPr>
          </a:p>
          <a:p>
            <a:pPr marL="0" indent="0">
              <a:buNone/>
            </a:pPr>
            <a:endParaRPr lang="en-GB" dirty="0"/>
          </a:p>
        </p:txBody>
      </p:sp>
      <p:sp>
        <p:nvSpPr>
          <p:cNvPr id="5" name="TextBox 4">
            <a:extLst>
              <a:ext uri="{FF2B5EF4-FFF2-40B4-BE49-F238E27FC236}">
                <a16:creationId xmlns:a16="http://schemas.microsoft.com/office/drawing/2014/main" id="{2DE59814-8503-6BF6-6FF1-DC01B1697B97}"/>
              </a:ext>
            </a:extLst>
          </p:cNvPr>
          <p:cNvSpPr txBox="1"/>
          <p:nvPr/>
        </p:nvSpPr>
        <p:spPr>
          <a:xfrm>
            <a:off x="460664" y="2831778"/>
            <a:ext cx="11731336" cy="2492990"/>
          </a:xfrm>
          <a:prstGeom prst="rect">
            <a:avLst/>
          </a:prstGeom>
          <a:noFill/>
          <a:ln>
            <a:noFill/>
          </a:ln>
        </p:spPr>
        <p:txBody>
          <a:bodyPr wrap="square" rtlCol="0">
            <a:spAutoFit/>
          </a:bodyPr>
          <a:lstStyle/>
          <a:p>
            <a:r>
              <a:rPr lang="en-GB" sz="2600" dirty="0">
                <a:latin typeface="Calibri" panose="020F0502020204030204" pitchFamily="34" charset="0"/>
                <a:cs typeface="Calibri" panose="020F0502020204030204" pitchFamily="34" charset="0"/>
              </a:rPr>
              <a:t>    Cottrell, S.    (2024)   </a:t>
            </a:r>
            <a:r>
              <a:rPr lang="en-GB" sz="2600" i="1" dirty="0">
                <a:latin typeface="Calibri" panose="020F0502020204030204" pitchFamily="34" charset="0"/>
                <a:cs typeface="Calibri" panose="020F0502020204030204" pitchFamily="34" charset="0"/>
              </a:rPr>
              <a:t> The study skills handbook. </a:t>
            </a:r>
            <a:r>
              <a:rPr lang="en-GB" sz="2600" dirty="0">
                <a:latin typeface="Calibri" panose="020F0502020204030204" pitchFamily="34" charset="0"/>
                <a:cs typeface="Calibri" panose="020F0502020204030204" pitchFamily="34" charset="0"/>
              </a:rPr>
              <a:t>6th edn.    Bloomsbury Academic.</a:t>
            </a: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283236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ED019-D685-DF34-7370-03BCCEAB9259}"/>
              </a:ext>
            </a:extLst>
          </p:cNvPr>
          <p:cNvSpPr>
            <a:spLocks noGrp="1"/>
          </p:cNvSpPr>
          <p:nvPr>
            <p:ph type="title"/>
          </p:nvPr>
        </p:nvSpPr>
        <p:spPr>
          <a:xfrm>
            <a:off x="285859" y="15277"/>
            <a:ext cx="10795518" cy="1003916"/>
          </a:xfrm>
        </p:spPr>
        <p:txBody>
          <a:bodyPr/>
          <a:lstStyle/>
          <a:p>
            <a:r>
              <a:rPr lang="en-US" dirty="0">
                <a:latin typeface="Calibri" panose="020F0502020204030204" pitchFamily="34" charset="0"/>
                <a:cs typeface="Calibri" panose="020F0502020204030204" pitchFamily="34" charset="0"/>
              </a:rPr>
              <a:t>2. Reference. </a:t>
            </a:r>
            <a:endParaRPr lang="en-GB" dirty="0"/>
          </a:p>
        </p:txBody>
      </p:sp>
      <p:sp>
        <p:nvSpPr>
          <p:cNvPr id="3" name="Content Placeholder 2">
            <a:extLst>
              <a:ext uri="{FF2B5EF4-FFF2-40B4-BE49-F238E27FC236}">
                <a16:creationId xmlns:a16="http://schemas.microsoft.com/office/drawing/2014/main" id="{27E13C07-BB09-5E15-8503-F01842922035}"/>
              </a:ext>
            </a:extLst>
          </p:cNvPr>
          <p:cNvSpPr>
            <a:spLocks noGrp="1"/>
          </p:cNvSpPr>
          <p:nvPr>
            <p:ph sz="quarter" idx="10"/>
          </p:nvPr>
        </p:nvSpPr>
        <p:spPr>
          <a:xfrm>
            <a:off x="672547" y="1526162"/>
            <a:ext cx="11897591" cy="682648"/>
          </a:xfrm>
        </p:spPr>
        <p:txBody>
          <a:bodyPr>
            <a:normAutofit/>
          </a:bodyPr>
          <a:lstStyle/>
          <a:p>
            <a:pPr marL="0" indent="0">
              <a:buNone/>
            </a:pPr>
            <a:r>
              <a:rPr lang="en-US" sz="2600" dirty="0">
                <a:latin typeface="Calibri"/>
                <a:ea typeface="Calibri"/>
                <a:cs typeface="Calibri"/>
              </a:rPr>
              <a:t>Format according to the type of source cited – </a:t>
            </a:r>
            <a:r>
              <a:rPr lang="en-US" sz="2600" b="1" dirty="0">
                <a:latin typeface="Calibri"/>
                <a:ea typeface="Calibri"/>
                <a:cs typeface="Calibri"/>
              </a:rPr>
              <a:t>for example, a book</a:t>
            </a:r>
            <a:r>
              <a:rPr lang="en-US" sz="2600" dirty="0">
                <a:latin typeface="Calibri"/>
                <a:ea typeface="Calibri"/>
                <a:cs typeface="Calibri"/>
              </a:rPr>
              <a:t>.</a:t>
            </a:r>
          </a:p>
          <a:p>
            <a:pPr marL="0" indent="0">
              <a:buNone/>
            </a:pPr>
            <a:endParaRPr lang="en-US" sz="2600" dirty="0">
              <a:latin typeface="Calibri"/>
              <a:ea typeface="Calibri"/>
              <a:cs typeface="Calibri"/>
            </a:endParaRPr>
          </a:p>
          <a:p>
            <a:pPr marL="0" indent="0">
              <a:buNone/>
            </a:pPr>
            <a:endParaRPr lang="en-US" sz="2800" dirty="0">
              <a:solidFill>
                <a:srgbClr val="7030A0"/>
              </a:solidFill>
              <a:latin typeface="Calibri"/>
              <a:ea typeface="Calibri"/>
              <a:cs typeface="Calibri"/>
            </a:endParaRPr>
          </a:p>
          <a:p>
            <a:pPr marL="0" indent="0">
              <a:buNone/>
            </a:pPr>
            <a:endParaRPr lang="en-GB" dirty="0"/>
          </a:p>
        </p:txBody>
      </p:sp>
      <p:sp>
        <p:nvSpPr>
          <p:cNvPr id="5" name="TextBox 4">
            <a:extLst>
              <a:ext uri="{FF2B5EF4-FFF2-40B4-BE49-F238E27FC236}">
                <a16:creationId xmlns:a16="http://schemas.microsoft.com/office/drawing/2014/main" id="{2DE59814-8503-6BF6-6FF1-DC01B1697B97}"/>
              </a:ext>
            </a:extLst>
          </p:cNvPr>
          <p:cNvSpPr txBox="1"/>
          <p:nvPr/>
        </p:nvSpPr>
        <p:spPr>
          <a:xfrm>
            <a:off x="365891" y="2793678"/>
            <a:ext cx="11731336" cy="2893100"/>
          </a:xfrm>
          <a:prstGeom prst="rect">
            <a:avLst/>
          </a:prstGeom>
          <a:noFill/>
          <a:ln>
            <a:noFill/>
          </a:ln>
        </p:spPr>
        <p:txBody>
          <a:bodyPr wrap="square" rtlCol="0">
            <a:spAutoFit/>
          </a:bodyPr>
          <a:lstStyle/>
          <a:p>
            <a:r>
              <a:rPr lang="en-GB" sz="2600" dirty="0">
                <a:latin typeface="Calibri" panose="020F0502020204030204" pitchFamily="34" charset="0"/>
                <a:cs typeface="Calibri" panose="020F0502020204030204" pitchFamily="34" charset="0"/>
              </a:rPr>
              <a:t>    Cottrell, S.    (2024)   </a:t>
            </a:r>
            <a:r>
              <a:rPr lang="en-GB" sz="2600" i="1" dirty="0">
                <a:latin typeface="Calibri" panose="020F0502020204030204" pitchFamily="34" charset="0"/>
                <a:cs typeface="Calibri" panose="020F0502020204030204" pitchFamily="34" charset="0"/>
              </a:rPr>
              <a:t> The study skills handbook. </a:t>
            </a:r>
            <a:r>
              <a:rPr lang="en-GB" sz="2600" dirty="0">
                <a:latin typeface="Calibri" panose="020F0502020204030204" pitchFamily="34" charset="0"/>
                <a:cs typeface="Calibri" panose="020F0502020204030204" pitchFamily="34" charset="0"/>
              </a:rPr>
              <a:t>6th edn.    Bloomsbury Academic.</a:t>
            </a: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r>
              <a:rPr lang="en-GB" sz="2600" dirty="0">
                <a:latin typeface="Calibri" panose="020F0502020204030204" pitchFamily="34" charset="0"/>
                <a:cs typeface="Calibri" panose="020F0502020204030204" pitchFamily="34" charset="0"/>
              </a:rPr>
              <a:t>     Who? </a:t>
            </a:r>
          </a:p>
          <a:p>
            <a:endParaRPr lang="en-GB" sz="2600" dirty="0">
              <a:latin typeface="Calibri" panose="020F0502020204030204" pitchFamily="34" charset="0"/>
              <a:cs typeface="Calibri" panose="020F0502020204030204" pitchFamily="34" charset="0"/>
            </a:endParaRPr>
          </a:p>
          <a:p>
            <a:r>
              <a:rPr lang="en-US" sz="2600" b="1" dirty="0">
                <a:latin typeface="Calibri"/>
                <a:ea typeface="Calibri"/>
                <a:cs typeface="Calibri"/>
              </a:rPr>
              <a:t>      </a:t>
            </a:r>
            <a:endParaRPr lang="en-GB" sz="2600" dirty="0">
              <a:latin typeface="Calibri" panose="020F0502020204030204" pitchFamily="34" charset="0"/>
              <a:cs typeface="Calibri" panose="020F0502020204030204" pitchFamily="34" charset="0"/>
            </a:endParaRPr>
          </a:p>
        </p:txBody>
      </p:sp>
      <p:sp>
        <p:nvSpPr>
          <p:cNvPr id="6" name="Rectangle: Rounded Corners 5">
            <a:extLst>
              <a:ext uri="{FF2B5EF4-FFF2-40B4-BE49-F238E27FC236}">
                <a16:creationId xmlns:a16="http://schemas.microsoft.com/office/drawing/2014/main" id="{EB68040E-C962-5CE1-0C9F-8BE9A1A1B047}"/>
              </a:ext>
            </a:extLst>
          </p:cNvPr>
          <p:cNvSpPr/>
          <p:nvPr/>
        </p:nvSpPr>
        <p:spPr>
          <a:xfrm>
            <a:off x="672547" y="2611077"/>
            <a:ext cx="1566977" cy="987136"/>
          </a:xfrm>
          <a:prstGeom prst="roundRect">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Arrow Connector 12">
            <a:extLst>
              <a:ext uri="{FF2B5EF4-FFF2-40B4-BE49-F238E27FC236}">
                <a16:creationId xmlns:a16="http://schemas.microsoft.com/office/drawing/2014/main" id="{3D5D639A-77FC-466A-8DCB-C84E7995A255}"/>
              </a:ext>
            </a:extLst>
          </p:cNvPr>
          <p:cNvCxnSpPr/>
          <p:nvPr/>
        </p:nvCxnSpPr>
        <p:spPr>
          <a:xfrm>
            <a:off x="1197675" y="3598213"/>
            <a:ext cx="0" cy="768806"/>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20920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ED019-D685-DF34-7370-03BCCEAB9259}"/>
              </a:ext>
            </a:extLst>
          </p:cNvPr>
          <p:cNvSpPr>
            <a:spLocks noGrp="1"/>
          </p:cNvSpPr>
          <p:nvPr>
            <p:ph type="title"/>
          </p:nvPr>
        </p:nvSpPr>
        <p:spPr>
          <a:xfrm>
            <a:off x="285859" y="15277"/>
            <a:ext cx="10795518" cy="1003916"/>
          </a:xfrm>
        </p:spPr>
        <p:txBody>
          <a:bodyPr/>
          <a:lstStyle/>
          <a:p>
            <a:r>
              <a:rPr lang="en-US" dirty="0">
                <a:latin typeface="Calibri" panose="020F0502020204030204" pitchFamily="34" charset="0"/>
                <a:cs typeface="Calibri" panose="020F0502020204030204" pitchFamily="34" charset="0"/>
              </a:rPr>
              <a:t>2. Reference. </a:t>
            </a:r>
            <a:endParaRPr lang="en-GB" dirty="0"/>
          </a:p>
        </p:txBody>
      </p:sp>
      <p:sp>
        <p:nvSpPr>
          <p:cNvPr id="3" name="Content Placeholder 2">
            <a:extLst>
              <a:ext uri="{FF2B5EF4-FFF2-40B4-BE49-F238E27FC236}">
                <a16:creationId xmlns:a16="http://schemas.microsoft.com/office/drawing/2014/main" id="{27E13C07-BB09-5E15-8503-F01842922035}"/>
              </a:ext>
            </a:extLst>
          </p:cNvPr>
          <p:cNvSpPr>
            <a:spLocks noGrp="1"/>
          </p:cNvSpPr>
          <p:nvPr>
            <p:ph sz="quarter" idx="10"/>
          </p:nvPr>
        </p:nvSpPr>
        <p:spPr>
          <a:xfrm>
            <a:off x="672547" y="1526162"/>
            <a:ext cx="11897591" cy="682648"/>
          </a:xfrm>
        </p:spPr>
        <p:txBody>
          <a:bodyPr>
            <a:normAutofit/>
          </a:bodyPr>
          <a:lstStyle/>
          <a:p>
            <a:pPr marL="0" indent="0">
              <a:buNone/>
            </a:pPr>
            <a:r>
              <a:rPr lang="en-US" sz="2600" dirty="0">
                <a:latin typeface="Calibri"/>
                <a:ea typeface="Calibri"/>
                <a:cs typeface="Calibri"/>
              </a:rPr>
              <a:t>Format according to the type of source cited – </a:t>
            </a:r>
            <a:r>
              <a:rPr lang="en-US" sz="2600" b="1" dirty="0">
                <a:latin typeface="Calibri"/>
                <a:ea typeface="Calibri"/>
                <a:cs typeface="Calibri"/>
              </a:rPr>
              <a:t>for example, a book</a:t>
            </a:r>
            <a:r>
              <a:rPr lang="en-US" sz="2600" dirty="0">
                <a:latin typeface="Calibri"/>
                <a:ea typeface="Calibri"/>
                <a:cs typeface="Calibri"/>
              </a:rPr>
              <a:t>.</a:t>
            </a:r>
          </a:p>
          <a:p>
            <a:pPr marL="0" indent="0">
              <a:buNone/>
            </a:pPr>
            <a:endParaRPr lang="en-US" sz="2600" dirty="0">
              <a:latin typeface="Calibri"/>
              <a:ea typeface="Calibri"/>
              <a:cs typeface="Calibri"/>
            </a:endParaRPr>
          </a:p>
          <a:p>
            <a:pPr marL="0" indent="0">
              <a:buNone/>
            </a:pPr>
            <a:endParaRPr lang="en-US" sz="2800" dirty="0">
              <a:solidFill>
                <a:srgbClr val="7030A0"/>
              </a:solidFill>
              <a:latin typeface="Calibri"/>
              <a:ea typeface="Calibri"/>
              <a:cs typeface="Calibri"/>
            </a:endParaRPr>
          </a:p>
          <a:p>
            <a:pPr marL="0" indent="0">
              <a:buNone/>
            </a:pPr>
            <a:endParaRPr lang="en-GB" dirty="0"/>
          </a:p>
        </p:txBody>
      </p:sp>
      <p:sp>
        <p:nvSpPr>
          <p:cNvPr id="5" name="TextBox 4">
            <a:extLst>
              <a:ext uri="{FF2B5EF4-FFF2-40B4-BE49-F238E27FC236}">
                <a16:creationId xmlns:a16="http://schemas.microsoft.com/office/drawing/2014/main" id="{2DE59814-8503-6BF6-6FF1-DC01B1697B97}"/>
              </a:ext>
            </a:extLst>
          </p:cNvPr>
          <p:cNvSpPr txBox="1"/>
          <p:nvPr/>
        </p:nvSpPr>
        <p:spPr>
          <a:xfrm>
            <a:off x="365891" y="2793678"/>
            <a:ext cx="11731336" cy="2893100"/>
          </a:xfrm>
          <a:prstGeom prst="rect">
            <a:avLst/>
          </a:prstGeom>
          <a:noFill/>
          <a:ln>
            <a:noFill/>
          </a:ln>
        </p:spPr>
        <p:txBody>
          <a:bodyPr wrap="square" rtlCol="0">
            <a:spAutoFit/>
          </a:bodyPr>
          <a:lstStyle/>
          <a:p>
            <a:r>
              <a:rPr lang="en-GB" sz="2600" dirty="0">
                <a:latin typeface="Calibri" panose="020F0502020204030204" pitchFamily="34" charset="0"/>
                <a:cs typeface="Calibri" panose="020F0502020204030204" pitchFamily="34" charset="0"/>
              </a:rPr>
              <a:t>    Cottrell, S.    (2024)   </a:t>
            </a:r>
            <a:r>
              <a:rPr lang="en-GB" sz="2600" i="1" dirty="0">
                <a:latin typeface="Calibri" panose="020F0502020204030204" pitchFamily="34" charset="0"/>
                <a:cs typeface="Calibri" panose="020F0502020204030204" pitchFamily="34" charset="0"/>
              </a:rPr>
              <a:t> The study skills handbook. </a:t>
            </a:r>
            <a:r>
              <a:rPr lang="en-GB" sz="2600" dirty="0">
                <a:latin typeface="Calibri" panose="020F0502020204030204" pitchFamily="34" charset="0"/>
                <a:cs typeface="Calibri" panose="020F0502020204030204" pitchFamily="34" charset="0"/>
              </a:rPr>
              <a:t>6th edn.    Bloomsbury Academic.</a:t>
            </a: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r>
              <a:rPr lang="en-GB" sz="2600" dirty="0">
                <a:latin typeface="Calibri" panose="020F0502020204030204" pitchFamily="34" charset="0"/>
                <a:cs typeface="Calibri" panose="020F0502020204030204" pitchFamily="34" charset="0"/>
              </a:rPr>
              <a:t>     Who?            When? </a:t>
            </a:r>
          </a:p>
          <a:p>
            <a:endParaRPr lang="en-GB" sz="2600" dirty="0">
              <a:latin typeface="Calibri" panose="020F0502020204030204" pitchFamily="34" charset="0"/>
              <a:cs typeface="Calibri" panose="020F0502020204030204" pitchFamily="34" charset="0"/>
            </a:endParaRPr>
          </a:p>
          <a:p>
            <a:r>
              <a:rPr lang="en-US" sz="2600" b="1" dirty="0">
                <a:latin typeface="Calibri"/>
                <a:ea typeface="Calibri"/>
                <a:cs typeface="Calibri"/>
              </a:rPr>
              <a:t>      </a:t>
            </a:r>
            <a:endParaRPr lang="en-GB" sz="2600" dirty="0">
              <a:latin typeface="Calibri" panose="020F0502020204030204" pitchFamily="34" charset="0"/>
              <a:cs typeface="Calibri" panose="020F0502020204030204" pitchFamily="34" charset="0"/>
            </a:endParaRPr>
          </a:p>
        </p:txBody>
      </p:sp>
      <p:sp>
        <p:nvSpPr>
          <p:cNvPr id="6" name="Rectangle: Rounded Corners 5">
            <a:extLst>
              <a:ext uri="{FF2B5EF4-FFF2-40B4-BE49-F238E27FC236}">
                <a16:creationId xmlns:a16="http://schemas.microsoft.com/office/drawing/2014/main" id="{EB68040E-C962-5CE1-0C9F-8BE9A1A1B047}"/>
              </a:ext>
            </a:extLst>
          </p:cNvPr>
          <p:cNvSpPr/>
          <p:nvPr/>
        </p:nvSpPr>
        <p:spPr>
          <a:xfrm>
            <a:off x="672547" y="2611077"/>
            <a:ext cx="1566977" cy="987136"/>
          </a:xfrm>
          <a:prstGeom prst="roundRect">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6F6B6436-D7CF-9658-660C-D77EF4467234}"/>
              </a:ext>
            </a:extLst>
          </p:cNvPr>
          <p:cNvSpPr/>
          <p:nvPr/>
        </p:nvSpPr>
        <p:spPr>
          <a:xfrm>
            <a:off x="2362203" y="2604598"/>
            <a:ext cx="1102218" cy="987136"/>
          </a:xfrm>
          <a:prstGeom prst="round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Arrow Connector 12">
            <a:extLst>
              <a:ext uri="{FF2B5EF4-FFF2-40B4-BE49-F238E27FC236}">
                <a16:creationId xmlns:a16="http://schemas.microsoft.com/office/drawing/2014/main" id="{3D5D639A-77FC-466A-8DCB-C84E7995A255}"/>
              </a:ext>
            </a:extLst>
          </p:cNvPr>
          <p:cNvCxnSpPr/>
          <p:nvPr/>
        </p:nvCxnSpPr>
        <p:spPr>
          <a:xfrm>
            <a:off x="1197675" y="3598213"/>
            <a:ext cx="0" cy="768806"/>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AB01152-4AEB-F5F7-6857-402B9752E9ED}"/>
              </a:ext>
            </a:extLst>
          </p:cNvPr>
          <p:cNvCxnSpPr/>
          <p:nvPr/>
        </p:nvCxnSpPr>
        <p:spPr>
          <a:xfrm>
            <a:off x="2907035" y="3591734"/>
            <a:ext cx="0" cy="768806"/>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64533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ED019-D685-DF34-7370-03BCCEAB9259}"/>
              </a:ext>
            </a:extLst>
          </p:cNvPr>
          <p:cNvSpPr>
            <a:spLocks noGrp="1"/>
          </p:cNvSpPr>
          <p:nvPr>
            <p:ph type="title"/>
          </p:nvPr>
        </p:nvSpPr>
        <p:spPr>
          <a:xfrm>
            <a:off x="285859" y="15277"/>
            <a:ext cx="10795518" cy="1003916"/>
          </a:xfrm>
        </p:spPr>
        <p:txBody>
          <a:bodyPr/>
          <a:lstStyle/>
          <a:p>
            <a:r>
              <a:rPr lang="en-US" dirty="0">
                <a:latin typeface="Calibri" panose="020F0502020204030204" pitchFamily="34" charset="0"/>
                <a:cs typeface="Calibri" panose="020F0502020204030204" pitchFamily="34" charset="0"/>
              </a:rPr>
              <a:t>2. Reference. </a:t>
            </a:r>
            <a:endParaRPr lang="en-GB" dirty="0"/>
          </a:p>
        </p:txBody>
      </p:sp>
      <p:sp>
        <p:nvSpPr>
          <p:cNvPr id="3" name="Content Placeholder 2">
            <a:extLst>
              <a:ext uri="{FF2B5EF4-FFF2-40B4-BE49-F238E27FC236}">
                <a16:creationId xmlns:a16="http://schemas.microsoft.com/office/drawing/2014/main" id="{27E13C07-BB09-5E15-8503-F01842922035}"/>
              </a:ext>
            </a:extLst>
          </p:cNvPr>
          <p:cNvSpPr>
            <a:spLocks noGrp="1"/>
          </p:cNvSpPr>
          <p:nvPr>
            <p:ph sz="quarter" idx="10"/>
          </p:nvPr>
        </p:nvSpPr>
        <p:spPr>
          <a:xfrm>
            <a:off x="672547" y="1526162"/>
            <a:ext cx="11897591" cy="682648"/>
          </a:xfrm>
        </p:spPr>
        <p:txBody>
          <a:bodyPr>
            <a:normAutofit/>
          </a:bodyPr>
          <a:lstStyle/>
          <a:p>
            <a:pPr marL="0" indent="0">
              <a:buNone/>
            </a:pPr>
            <a:r>
              <a:rPr lang="en-US" sz="2600" dirty="0">
                <a:latin typeface="Calibri"/>
                <a:ea typeface="Calibri"/>
                <a:cs typeface="Calibri"/>
              </a:rPr>
              <a:t>Format according to the type of source cited – </a:t>
            </a:r>
            <a:r>
              <a:rPr lang="en-US" sz="2600" b="1" dirty="0">
                <a:latin typeface="Calibri"/>
                <a:ea typeface="Calibri"/>
                <a:cs typeface="Calibri"/>
              </a:rPr>
              <a:t>for example, a book</a:t>
            </a:r>
            <a:r>
              <a:rPr lang="en-US" sz="2600" dirty="0">
                <a:latin typeface="Calibri"/>
                <a:ea typeface="Calibri"/>
                <a:cs typeface="Calibri"/>
              </a:rPr>
              <a:t>.</a:t>
            </a:r>
          </a:p>
          <a:p>
            <a:pPr marL="0" indent="0">
              <a:buNone/>
            </a:pPr>
            <a:endParaRPr lang="en-US" sz="2600" dirty="0">
              <a:latin typeface="Calibri"/>
              <a:ea typeface="Calibri"/>
              <a:cs typeface="Calibri"/>
            </a:endParaRPr>
          </a:p>
          <a:p>
            <a:pPr marL="0" indent="0">
              <a:buNone/>
            </a:pPr>
            <a:endParaRPr lang="en-US" sz="2800" dirty="0">
              <a:solidFill>
                <a:srgbClr val="7030A0"/>
              </a:solidFill>
              <a:latin typeface="Calibri"/>
              <a:ea typeface="Calibri"/>
              <a:cs typeface="Calibri"/>
            </a:endParaRPr>
          </a:p>
          <a:p>
            <a:pPr marL="0" indent="0">
              <a:buNone/>
            </a:pPr>
            <a:endParaRPr lang="en-GB" dirty="0"/>
          </a:p>
        </p:txBody>
      </p:sp>
      <p:sp>
        <p:nvSpPr>
          <p:cNvPr id="5" name="TextBox 4">
            <a:extLst>
              <a:ext uri="{FF2B5EF4-FFF2-40B4-BE49-F238E27FC236}">
                <a16:creationId xmlns:a16="http://schemas.microsoft.com/office/drawing/2014/main" id="{2DE59814-8503-6BF6-6FF1-DC01B1697B97}"/>
              </a:ext>
            </a:extLst>
          </p:cNvPr>
          <p:cNvSpPr txBox="1"/>
          <p:nvPr/>
        </p:nvSpPr>
        <p:spPr>
          <a:xfrm>
            <a:off x="365891" y="2793678"/>
            <a:ext cx="11731336" cy="2893100"/>
          </a:xfrm>
          <a:prstGeom prst="rect">
            <a:avLst/>
          </a:prstGeom>
          <a:noFill/>
          <a:ln>
            <a:noFill/>
          </a:ln>
        </p:spPr>
        <p:txBody>
          <a:bodyPr wrap="square" rtlCol="0">
            <a:spAutoFit/>
          </a:bodyPr>
          <a:lstStyle/>
          <a:p>
            <a:r>
              <a:rPr lang="en-GB" sz="2600" dirty="0">
                <a:latin typeface="Calibri" panose="020F0502020204030204" pitchFamily="34" charset="0"/>
                <a:cs typeface="Calibri" panose="020F0502020204030204" pitchFamily="34" charset="0"/>
              </a:rPr>
              <a:t>    Cottrell, S.    (2024)   </a:t>
            </a:r>
            <a:r>
              <a:rPr lang="en-GB" sz="2600" i="1" dirty="0">
                <a:latin typeface="Calibri" panose="020F0502020204030204" pitchFamily="34" charset="0"/>
                <a:cs typeface="Calibri" panose="020F0502020204030204" pitchFamily="34" charset="0"/>
              </a:rPr>
              <a:t> The study skills handbook. </a:t>
            </a:r>
            <a:r>
              <a:rPr lang="en-GB" sz="2600" dirty="0">
                <a:latin typeface="Calibri" panose="020F0502020204030204" pitchFamily="34" charset="0"/>
                <a:cs typeface="Calibri" panose="020F0502020204030204" pitchFamily="34" charset="0"/>
              </a:rPr>
              <a:t>6th edn.    Bloomsbury Academic.</a:t>
            </a: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r>
              <a:rPr lang="en-GB" sz="2600" dirty="0">
                <a:latin typeface="Calibri" panose="020F0502020204030204" pitchFamily="34" charset="0"/>
                <a:cs typeface="Calibri" panose="020F0502020204030204" pitchFamily="34" charset="0"/>
              </a:rPr>
              <a:t>     Who?            When?    What?                                                       </a:t>
            </a:r>
          </a:p>
          <a:p>
            <a:endParaRPr lang="en-GB" sz="2600" dirty="0">
              <a:latin typeface="Calibri" panose="020F0502020204030204" pitchFamily="34" charset="0"/>
              <a:cs typeface="Calibri" panose="020F0502020204030204" pitchFamily="34" charset="0"/>
            </a:endParaRPr>
          </a:p>
          <a:p>
            <a:r>
              <a:rPr lang="en-US" sz="2600" b="1" dirty="0">
                <a:latin typeface="Calibri"/>
                <a:ea typeface="Calibri"/>
                <a:cs typeface="Calibri"/>
              </a:rPr>
              <a:t>      </a:t>
            </a:r>
            <a:endParaRPr lang="en-GB" sz="2600" dirty="0">
              <a:latin typeface="Calibri" panose="020F0502020204030204" pitchFamily="34" charset="0"/>
              <a:cs typeface="Calibri" panose="020F0502020204030204" pitchFamily="34" charset="0"/>
            </a:endParaRPr>
          </a:p>
        </p:txBody>
      </p:sp>
      <p:sp>
        <p:nvSpPr>
          <p:cNvPr id="6" name="Rectangle: Rounded Corners 5">
            <a:extLst>
              <a:ext uri="{FF2B5EF4-FFF2-40B4-BE49-F238E27FC236}">
                <a16:creationId xmlns:a16="http://schemas.microsoft.com/office/drawing/2014/main" id="{EB68040E-C962-5CE1-0C9F-8BE9A1A1B047}"/>
              </a:ext>
            </a:extLst>
          </p:cNvPr>
          <p:cNvSpPr/>
          <p:nvPr/>
        </p:nvSpPr>
        <p:spPr>
          <a:xfrm>
            <a:off x="672547" y="2611077"/>
            <a:ext cx="1566977" cy="987136"/>
          </a:xfrm>
          <a:prstGeom prst="roundRect">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6F6B6436-D7CF-9658-660C-D77EF4467234}"/>
              </a:ext>
            </a:extLst>
          </p:cNvPr>
          <p:cNvSpPr/>
          <p:nvPr/>
        </p:nvSpPr>
        <p:spPr>
          <a:xfrm>
            <a:off x="2362203" y="2604598"/>
            <a:ext cx="1102218" cy="987136"/>
          </a:xfrm>
          <a:prstGeom prst="round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5AAB1DF7-6953-560C-6709-9DAE243DA74B}"/>
              </a:ext>
            </a:extLst>
          </p:cNvPr>
          <p:cNvSpPr/>
          <p:nvPr/>
        </p:nvSpPr>
        <p:spPr>
          <a:xfrm>
            <a:off x="3550048" y="2604598"/>
            <a:ext cx="4885287" cy="987136"/>
          </a:xfrm>
          <a:prstGeom prst="round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 </a:t>
            </a:r>
          </a:p>
        </p:txBody>
      </p:sp>
      <p:cxnSp>
        <p:nvCxnSpPr>
          <p:cNvPr id="13" name="Straight Arrow Connector 12">
            <a:extLst>
              <a:ext uri="{FF2B5EF4-FFF2-40B4-BE49-F238E27FC236}">
                <a16:creationId xmlns:a16="http://schemas.microsoft.com/office/drawing/2014/main" id="{3D5D639A-77FC-466A-8DCB-C84E7995A255}"/>
              </a:ext>
            </a:extLst>
          </p:cNvPr>
          <p:cNvCxnSpPr/>
          <p:nvPr/>
        </p:nvCxnSpPr>
        <p:spPr>
          <a:xfrm>
            <a:off x="1197675" y="3598213"/>
            <a:ext cx="0" cy="768806"/>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AB01152-4AEB-F5F7-6857-402B9752E9ED}"/>
              </a:ext>
            </a:extLst>
          </p:cNvPr>
          <p:cNvCxnSpPr/>
          <p:nvPr/>
        </p:nvCxnSpPr>
        <p:spPr>
          <a:xfrm>
            <a:off x="2907035" y="3591734"/>
            <a:ext cx="0" cy="768806"/>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D38010B0-28D7-9F90-4240-7E9A224DF554}"/>
              </a:ext>
            </a:extLst>
          </p:cNvPr>
          <p:cNvCxnSpPr/>
          <p:nvPr/>
        </p:nvCxnSpPr>
        <p:spPr>
          <a:xfrm>
            <a:off x="4121543" y="3598213"/>
            <a:ext cx="0" cy="768806"/>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52881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ED019-D685-DF34-7370-03BCCEAB9259}"/>
              </a:ext>
            </a:extLst>
          </p:cNvPr>
          <p:cNvSpPr>
            <a:spLocks noGrp="1"/>
          </p:cNvSpPr>
          <p:nvPr>
            <p:ph type="title"/>
          </p:nvPr>
        </p:nvSpPr>
        <p:spPr>
          <a:xfrm>
            <a:off x="285859" y="15277"/>
            <a:ext cx="10795518" cy="1003916"/>
          </a:xfrm>
        </p:spPr>
        <p:txBody>
          <a:bodyPr/>
          <a:lstStyle/>
          <a:p>
            <a:r>
              <a:rPr lang="en-US" dirty="0">
                <a:latin typeface="Calibri" panose="020F0502020204030204" pitchFamily="34" charset="0"/>
                <a:cs typeface="Calibri" panose="020F0502020204030204" pitchFamily="34" charset="0"/>
              </a:rPr>
              <a:t>2. Reference. </a:t>
            </a:r>
            <a:endParaRPr lang="en-GB" dirty="0"/>
          </a:p>
        </p:txBody>
      </p:sp>
      <p:sp>
        <p:nvSpPr>
          <p:cNvPr id="3" name="Content Placeholder 2">
            <a:extLst>
              <a:ext uri="{FF2B5EF4-FFF2-40B4-BE49-F238E27FC236}">
                <a16:creationId xmlns:a16="http://schemas.microsoft.com/office/drawing/2014/main" id="{27E13C07-BB09-5E15-8503-F01842922035}"/>
              </a:ext>
            </a:extLst>
          </p:cNvPr>
          <p:cNvSpPr>
            <a:spLocks noGrp="1"/>
          </p:cNvSpPr>
          <p:nvPr>
            <p:ph sz="quarter" idx="10"/>
          </p:nvPr>
        </p:nvSpPr>
        <p:spPr>
          <a:xfrm>
            <a:off x="672547" y="1526162"/>
            <a:ext cx="11897591" cy="682648"/>
          </a:xfrm>
        </p:spPr>
        <p:txBody>
          <a:bodyPr>
            <a:normAutofit/>
          </a:bodyPr>
          <a:lstStyle/>
          <a:p>
            <a:pPr marL="0" indent="0">
              <a:buNone/>
            </a:pPr>
            <a:r>
              <a:rPr lang="en-US" sz="2600" dirty="0">
                <a:latin typeface="Calibri"/>
                <a:ea typeface="Calibri"/>
                <a:cs typeface="Calibri"/>
              </a:rPr>
              <a:t>Format according to the type of source cited – </a:t>
            </a:r>
            <a:r>
              <a:rPr lang="en-US" sz="2600" b="1" dirty="0">
                <a:latin typeface="Calibri"/>
                <a:ea typeface="Calibri"/>
                <a:cs typeface="Calibri"/>
              </a:rPr>
              <a:t>for example, a book</a:t>
            </a:r>
            <a:r>
              <a:rPr lang="en-US" sz="2600" dirty="0">
                <a:latin typeface="Calibri"/>
                <a:ea typeface="Calibri"/>
                <a:cs typeface="Calibri"/>
              </a:rPr>
              <a:t>.</a:t>
            </a:r>
          </a:p>
          <a:p>
            <a:pPr marL="0" indent="0">
              <a:buNone/>
            </a:pPr>
            <a:endParaRPr lang="en-US" sz="2600" dirty="0">
              <a:latin typeface="Calibri"/>
              <a:ea typeface="Calibri"/>
              <a:cs typeface="Calibri"/>
            </a:endParaRPr>
          </a:p>
          <a:p>
            <a:pPr marL="0" indent="0">
              <a:buNone/>
            </a:pPr>
            <a:endParaRPr lang="en-US" sz="2800" dirty="0">
              <a:solidFill>
                <a:srgbClr val="7030A0"/>
              </a:solidFill>
              <a:latin typeface="Calibri"/>
              <a:ea typeface="Calibri"/>
              <a:cs typeface="Calibri"/>
            </a:endParaRPr>
          </a:p>
          <a:p>
            <a:pPr marL="0" indent="0">
              <a:buNone/>
            </a:pPr>
            <a:endParaRPr lang="en-GB" dirty="0"/>
          </a:p>
        </p:txBody>
      </p:sp>
      <p:sp>
        <p:nvSpPr>
          <p:cNvPr id="5" name="TextBox 4">
            <a:extLst>
              <a:ext uri="{FF2B5EF4-FFF2-40B4-BE49-F238E27FC236}">
                <a16:creationId xmlns:a16="http://schemas.microsoft.com/office/drawing/2014/main" id="{2DE59814-8503-6BF6-6FF1-DC01B1697B97}"/>
              </a:ext>
            </a:extLst>
          </p:cNvPr>
          <p:cNvSpPr txBox="1"/>
          <p:nvPr/>
        </p:nvSpPr>
        <p:spPr>
          <a:xfrm>
            <a:off x="365891" y="2793678"/>
            <a:ext cx="11731336" cy="3693319"/>
          </a:xfrm>
          <a:prstGeom prst="rect">
            <a:avLst/>
          </a:prstGeom>
          <a:noFill/>
          <a:ln>
            <a:noFill/>
          </a:ln>
        </p:spPr>
        <p:txBody>
          <a:bodyPr wrap="square" rtlCol="0">
            <a:spAutoFit/>
          </a:bodyPr>
          <a:lstStyle/>
          <a:p>
            <a:r>
              <a:rPr lang="en-GB" sz="2600" dirty="0">
                <a:latin typeface="Calibri" panose="020F0502020204030204" pitchFamily="34" charset="0"/>
                <a:cs typeface="Calibri" panose="020F0502020204030204" pitchFamily="34" charset="0"/>
              </a:rPr>
              <a:t>    Cottrell, S.    (2024)   </a:t>
            </a:r>
            <a:r>
              <a:rPr lang="en-GB" sz="2600" i="1" dirty="0">
                <a:latin typeface="Calibri" panose="020F0502020204030204" pitchFamily="34" charset="0"/>
                <a:cs typeface="Calibri" panose="020F0502020204030204" pitchFamily="34" charset="0"/>
              </a:rPr>
              <a:t> The study skills handbook. </a:t>
            </a:r>
            <a:r>
              <a:rPr lang="en-GB" sz="2600" dirty="0">
                <a:latin typeface="Calibri" panose="020F0502020204030204" pitchFamily="34" charset="0"/>
                <a:cs typeface="Calibri" panose="020F0502020204030204" pitchFamily="34" charset="0"/>
              </a:rPr>
              <a:t>6th edn.    Bloomsbury Academic.</a:t>
            </a: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r>
              <a:rPr lang="en-GB" sz="2600" dirty="0">
                <a:latin typeface="Calibri" panose="020F0502020204030204" pitchFamily="34" charset="0"/>
                <a:cs typeface="Calibri" panose="020F0502020204030204" pitchFamily="34" charset="0"/>
              </a:rPr>
              <a:t>     Who?            When?    What?                                                       Where?</a:t>
            </a: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r>
              <a:rPr lang="en-US" sz="2600" b="1" dirty="0">
                <a:latin typeface="Calibri"/>
                <a:ea typeface="Calibri"/>
                <a:cs typeface="Calibri"/>
              </a:rPr>
              <a:t>      Always</a:t>
            </a:r>
            <a:r>
              <a:rPr lang="en-US" sz="2600" dirty="0">
                <a:latin typeface="Calibri"/>
                <a:ea typeface="Calibri"/>
                <a:cs typeface="Calibri"/>
              </a:rPr>
              <a:t> contains the above 4 elements in the same order.</a:t>
            </a:r>
          </a:p>
          <a:p>
            <a:endParaRPr lang="en-GB" sz="2600" dirty="0">
              <a:latin typeface="Calibri" panose="020F0502020204030204" pitchFamily="34" charset="0"/>
              <a:cs typeface="Calibri" panose="020F0502020204030204" pitchFamily="34" charset="0"/>
            </a:endParaRPr>
          </a:p>
        </p:txBody>
      </p:sp>
      <p:sp>
        <p:nvSpPr>
          <p:cNvPr id="6" name="Rectangle: Rounded Corners 5">
            <a:extLst>
              <a:ext uri="{FF2B5EF4-FFF2-40B4-BE49-F238E27FC236}">
                <a16:creationId xmlns:a16="http://schemas.microsoft.com/office/drawing/2014/main" id="{EB68040E-C962-5CE1-0C9F-8BE9A1A1B047}"/>
              </a:ext>
            </a:extLst>
          </p:cNvPr>
          <p:cNvSpPr/>
          <p:nvPr/>
        </p:nvSpPr>
        <p:spPr>
          <a:xfrm>
            <a:off x="672547" y="2611077"/>
            <a:ext cx="1566977" cy="987136"/>
          </a:xfrm>
          <a:prstGeom prst="roundRect">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6F6B6436-D7CF-9658-660C-D77EF4467234}"/>
              </a:ext>
            </a:extLst>
          </p:cNvPr>
          <p:cNvSpPr/>
          <p:nvPr/>
        </p:nvSpPr>
        <p:spPr>
          <a:xfrm>
            <a:off x="2362203" y="2604598"/>
            <a:ext cx="1102218" cy="987136"/>
          </a:xfrm>
          <a:prstGeom prst="round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5AAB1DF7-6953-560C-6709-9DAE243DA74B}"/>
              </a:ext>
            </a:extLst>
          </p:cNvPr>
          <p:cNvSpPr/>
          <p:nvPr/>
        </p:nvSpPr>
        <p:spPr>
          <a:xfrm>
            <a:off x="3550048" y="2604598"/>
            <a:ext cx="4885287" cy="987136"/>
          </a:xfrm>
          <a:prstGeom prst="round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 </a:t>
            </a:r>
          </a:p>
        </p:txBody>
      </p:sp>
      <p:sp>
        <p:nvSpPr>
          <p:cNvPr id="11" name="Rectangle: Rounded Corners 10">
            <a:extLst>
              <a:ext uri="{FF2B5EF4-FFF2-40B4-BE49-F238E27FC236}">
                <a16:creationId xmlns:a16="http://schemas.microsoft.com/office/drawing/2014/main" id="{02CFE1C5-9BF3-CAB0-E66F-94F9EE1A4EEA}"/>
              </a:ext>
            </a:extLst>
          </p:cNvPr>
          <p:cNvSpPr/>
          <p:nvPr/>
        </p:nvSpPr>
        <p:spPr>
          <a:xfrm>
            <a:off x="8520962" y="2593815"/>
            <a:ext cx="3305146" cy="987136"/>
          </a:xfrm>
          <a:prstGeom prst="roundRect">
            <a:avLst/>
          </a:prstGeom>
          <a:noFill/>
          <a:ln w="5715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Arrow Connector 12">
            <a:extLst>
              <a:ext uri="{FF2B5EF4-FFF2-40B4-BE49-F238E27FC236}">
                <a16:creationId xmlns:a16="http://schemas.microsoft.com/office/drawing/2014/main" id="{3D5D639A-77FC-466A-8DCB-C84E7995A255}"/>
              </a:ext>
            </a:extLst>
          </p:cNvPr>
          <p:cNvCxnSpPr/>
          <p:nvPr/>
        </p:nvCxnSpPr>
        <p:spPr>
          <a:xfrm>
            <a:off x="1197675" y="3598213"/>
            <a:ext cx="0" cy="768806"/>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AB01152-4AEB-F5F7-6857-402B9752E9ED}"/>
              </a:ext>
            </a:extLst>
          </p:cNvPr>
          <p:cNvCxnSpPr/>
          <p:nvPr/>
        </p:nvCxnSpPr>
        <p:spPr>
          <a:xfrm>
            <a:off x="2907035" y="3591734"/>
            <a:ext cx="0" cy="768806"/>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D38010B0-28D7-9F90-4240-7E9A224DF554}"/>
              </a:ext>
            </a:extLst>
          </p:cNvPr>
          <p:cNvCxnSpPr/>
          <p:nvPr/>
        </p:nvCxnSpPr>
        <p:spPr>
          <a:xfrm>
            <a:off x="4121543" y="3598213"/>
            <a:ext cx="0" cy="768806"/>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DFB254E4-1C97-F244-4B4E-63D0C6482CC9}"/>
              </a:ext>
            </a:extLst>
          </p:cNvPr>
          <p:cNvCxnSpPr/>
          <p:nvPr/>
        </p:nvCxnSpPr>
        <p:spPr>
          <a:xfrm>
            <a:off x="9271971" y="3598213"/>
            <a:ext cx="0" cy="768806"/>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02349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8B292-6E4E-4B5B-94A3-F9964920CC92}"/>
              </a:ext>
            </a:extLst>
          </p:cNvPr>
          <p:cNvSpPr>
            <a:spLocks noGrp="1"/>
          </p:cNvSpPr>
          <p:nvPr>
            <p:ph type="title"/>
          </p:nvPr>
        </p:nvSpPr>
        <p:spPr>
          <a:xfrm>
            <a:off x="328787" y="-1716"/>
            <a:ext cx="4376246" cy="1003916"/>
          </a:xfrm>
        </p:spPr>
        <p:txBody>
          <a:bodyPr/>
          <a:lstStyle/>
          <a:p>
            <a:r>
              <a:rPr lang="en-GB" dirty="0">
                <a:latin typeface="Calibri"/>
                <a:cs typeface="Calibri"/>
              </a:rPr>
              <a:t>Online references.</a:t>
            </a:r>
          </a:p>
        </p:txBody>
      </p:sp>
      <p:sp>
        <p:nvSpPr>
          <p:cNvPr id="3" name="Content Placeholder 2">
            <a:extLst>
              <a:ext uri="{FF2B5EF4-FFF2-40B4-BE49-F238E27FC236}">
                <a16:creationId xmlns:a16="http://schemas.microsoft.com/office/drawing/2014/main" id="{83336CCA-C2E4-4F09-8336-20A435747459}"/>
              </a:ext>
            </a:extLst>
          </p:cNvPr>
          <p:cNvSpPr>
            <a:spLocks noGrp="1"/>
          </p:cNvSpPr>
          <p:nvPr>
            <p:ph sz="quarter" idx="10"/>
          </p:nvPr>
        </p:nvSpPr>
        <p:spPr>
          <a:xfrm>
            <a:off x="105540" y="1284954"/>
            <a:ext cx="11276351" cy="560977"/>
          </a:xfrm>
        </p:spPr>
        <p:txBody>
          <a:bodyPr vert="horz" lIns="91440" tIns="45720" rIns="91440" bIns="45720" rtlCol="0" anchor="t">
            <a:normAutofit/>
          </a:bodyPr>
          <a:lstStyle/>
          <a:p>
            <a:pPr marL="0" indent="0">
              <a:buNone/>
            </a:pPr>
            <a:r>
              <a:rPr lang="en-GB" sz="2200" dirty="0">
                <a:latin typeface="Calibri"/>
                <a:cs typeface="Calibri"/>
              </a:rPr>
              <a:t>As much scholarship is now online, many references will end with either a DOI or a URL.</a:t>
            </a:r>
            <a:endParaRPr lang="en-US" sz="2200" dirty="0">
              <a:cs typeface="Calibri Light"/>
            </a:endParaRPr>
          </a:p>
        </p:txBody>
      </p:sp>
      <p:sp>
        <p:nvSpPr>
          <p:cNvPr id="5" name="TextBox 4">
            <a:extLst>
              <a:ext uri="{FF2B5EF4-FFF2-40B4-BE49-F238E27FC236}">
                <a16:creationId xmlns:a16="http://schemas.microsoft.com/office/drawing/2014/main" id="{55FF09D4-7CFF-4AF7-BF68-B865BA3B60A7}"/>
              </a:ext>
            </a:extLst>
          </p:cNvPr>
          <p:cNvSpPr txBox="1"/>
          <p:nvPr/>
        </p:nvSpPr>
        <p:spPr>
          <a:xfrm>
            <a:off x="105540" y="2128685"/>
            <a:ext cx="11705868"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200" b="1" dirty="0">
                <a:latin typeface="Calibri"/>
              </a:rPr>
              <a:t>A Uniform Resource Locator (URL): </a:t>
            </a:r>
            <a:r>
              <a:rPr lang="en-GB" sz="2200" dirty="0">
                <a:latin typeface="Calibri"/>
              </a:rPr>
              <a:t>sp</a:t>
            </a:r>
            <a:r>
              <a:rPr lang="en-GB" sz="2200" dirty="0">
                <a:latin typeface="Calibri"/>
                <a:cs typeface="Calibri Light"/>
              </a:rPr>
              <a:t>ecifies the location of information on the internet. Often known as the “web address", f</a:t>
            </a:r>
            <a:r>
              <a:rPr lang="en-GB" sz="2200" dirty="0">
                <a:latin typeface="Calibri"/>
                <a:cs typeface="Calibri"/>
              </a:rPr>
              <a:t>ound in the address bar of your browser. As the URL can change, it should be followed by the date you accessed the resource.</a:t>
            </a:r>
          </a:p>
          <a:p>
            <a:pPr marL="342900" indent="-342900">
              <a:buFont typeface="Arial"/>
              <a:buChar char="•"/>
            </a:pPr>
            <a:endParaRPr lang="en-GB" sz="2200" dirty="0">
              <a:latin typeface="Calibri"/>
              <a:cs typeface="Calibri"/>
            </a:endParaRPr>
          </a:p>
          <a:p>
            <a:endParaRPr lang="en-GB" sz="2200" dirty="0">
              <a:latin typeface="Calibri"/>
              <a:cs typeface="Calibri"/>
            </a:endParaRPr>
          </a:p>
          <a:p>
            <a:r>
              <a:rPr lang="en-GB" sz="2200" dirty="0">
                <a:solidFill>
                  <a:srgbClr val="C00000"/>
                </a:solidFill>
                <a:latin typeface="Calibri"/>
                <a:cs typeface="Calibri Light"/>
              </a:rPr>
              <a:t>Stewart, G.</a:t>
            </a:r>
            <a:r>
              <a:rPr lang="en-GB" sz="2200" dirty="0">
                <a:solidFill>
                  <a:srgbClr val="000000"/>
                </a:solidFill>
                <a:latin typeface="Calibri"/>
                <a:cs typeface="Calibri Light"/>
              </a:rPr>
              <a:t> </a:t>
            </a:r>
            <a:r>
              <a:rPr lang="en-GB" sz="2200" dirty="0">
                <a:solidFill>
                  <a:srgbClr val="7030A0"/>
                </a:solidFill>
                <a:latin typeface="Calibri"/>
                <a:cs typeface="Calibri Light"/>
              </a:rPr>
              <a:t>(2023) </a:t>
            </a:r>
            <a:r>
              <a:rPr lang="en-GB" sz="2200" i="1" dirty="0">
                <a:solidFill>
                  <a:srgbClr val="00B050"/>
                </a:solidFill>
                <a:latin typeface="Calibri"/>
                <a:cs typeface="Calibri Light"/>
              </a:rPr>
              <a:t>On the institutional work of widening participation practice. </a:t>
            </a:r>
            <a:r>
              <a:rPr lang="en-GB" sz="2200" dirty="0">
                <a:solidFill>
                  <a:srgbClr val="00B050"/>
                </a:solidFill>
                <a:latin typeface="Calibri"/>
                <a:cs typeface="Calibri Light"/>
              </a:rPr>
              <a:t>PhD thesis. University of Oxford.</a:t>
            </a:r>
            <a:r>
              <a:rPr lang="en-GB" sz="2200" dirty="0">
                <a:latin typeface="Calibri"/>
                <a:cs typeface="Calibri Light"/>
              </a:rPr>
              <a:t> </a:t>
            </a:r>
            <a:r>
              <a:rPr lang="en-GB" sz="2200" dirty="0">
                <a:solidFill>
                  <a:srgbClr val="0070C0"/>
                </a:solidFill>
                <a:latin typeface="Calibri"/>
                <a:cs typeface="Calibri Light"/>
              </a:rPr>
              <a:t>Available at: https://ora.ox.ac.uk/objects/uuid.22be9c12-1d1f-4e3d-87d9-bab-084b2ad6e (Accessed: 19 May 2025).</a:t>
            </a:r>
          </a:p>
          <a:p>
            <a:endParaRPr lang="en-GB" sz="2200" dirty="0">
              <a:latin typeface="Calibri"/>
              <a:cs typeface="Calibri"/>
            </a:endParaRPr>
          </a:p>
        </p:txBody>
      </p:sp>
      <p:sp>
        <p:nvSpPr>
          <p:cNvPr id="6" name="TextBox 5">
            <a:extLst>
              <a:ext uri="{FF2B5EF4-FFF2-40B4-BE49-F238E27FC236}">
                <a16:creationId xmlns:a16="http://schemas.microsoft.com/office/drawing/2014/main" id="{09930B36-B115-604D-B05A-FFA80F080447}"/>
              </a:ext>
            </a:extLst>
          </p:cNvPr>
          <p:cNvSpPr txBox="1"/>
          <p:nvPr/>
        </p:nvSpPr>
        <p:spPr>
          <a:xfrm>
            <a:off x="394597" y="3513679"/>
            <a:ext cx="237566" cy="369332"/>
          </a:xfrm>
          <a:prstGeom prst="rect">
            <a:avLst/>
          </a:prstGeom>
          <a:noFill/>
        </p:spPr>
        <p:txBody>
          <a:bodyPr wrap="none" rtlCol="0">
            <a:spAutoFit/>
          </a:bodyPr>
          <a:lstStyle/>
          <a:p>
            <a:r>
              <a:rPr lang="en-US" dirty="0"/>
              <a:t> </a:t>
            </a:r>
          </a:p>
        </p:txBody>
      </p:sp>
    </p:spTree>
    <p:extLst>
      <p:ext uri="{BB962C8B-B14F-4D97-AF65-F5344CB8AC3E}">
        <p14:creationId xmlns:p14="http://schemas.microsoft.com/office/powerpoint/2010/main" val="2518789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29A8CF4-17B2-5243-9F78-17E9B0A143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9719" y="0"/>
            <a:ext cx="10912561" cy="6858000"/>
          </a:xfrm>
          <a:prstGeom prst="rect">
            <a:avLst/>
          </a:prstGeom>
        </p:spPr>
      </p:pic>
      <p:pic>
        <p:nvPicPr>
          <p:cNvPr id="4" name="Picture 3">
            <a:extLst>
              <a:ext uri="{FF2B5EF4-FFF2-40B4-BE49-F238E27FC236}">
                <a16:creationId xmlns:a16="http://schemas.microsoft.com/office/drawing/2014/main" id="{9B4E7B9A-D0CE-6D44-89A8-7F1CDBC62D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0" y="6302829"/>
            <a:ext cx="2681964" cy="397328"/>
          </a:xfrm>
          <a:prstGeom prst="rect">
            <a:avLst/>
          </a:prstGeom>
        </p:spPr>
      </p:pic>
    </p:spTree>
    <p:extLst>
      <p:ext uri="{BB962C8B-B14F-4D97-AF65-F5344CB8AC3E}">
        <p14:creationId xmlns:p14="http://schemas.microsoft.com/office/powerpoint/2010/main" val="20441160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5D14860-D80F-0141-B4A8-ED3EED1BE7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3050" y="1701800"/>
            <a:ext cx="11645900" cy="3454400"/>
          </a:xfrm>
          <a:prstGeom prst="rect">
            <a:avLst/>
          </a:prstGeom>
        </p:spPr>
      </p:pic>
    </p:spTree>
    <p:extLst>
      <p:ext uri="{BB962C8B-B14F-4D97-AF65-F5344CB8AC3E}">
        <p14:creationId xmlns:p14="http://schemas.microsoft.com/office/powerpoint/2010/main" val="28656111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0BDC40-591E-4854-BE35-24598127E339}"/>
              </a:ext>
            </a:extLst>
          </p:cNvPr>
          <p:cNvSpPr>
            <a:spLocks noGrp="1"/>
          </p:cNvSpPr>
          <p:nvPr>
            <p:ph sz="half" idx="1"/>
          </p:nvPr>
        </p:nvSpPr>
        <p:spPr>
          <a:xfrm>
            <a:off x="410905" y="2451219"/>
            <a:ext cx="5336990" cy="2096657"/>
          </a:xfrm>
        </p:spPr>
        <p:txBody>
          <a:bodyPr vert="horz" lIns="91440" tIns="45720" rIns="91440" bIns="45720" rtlCol="0" anchor="t">
            <a:normAutofit/>
          </a:bodyPr>
          <a:lstStyle/>
          <a:p>
            <a:pPr marL="0" indent="0">
              <a:lnSpc>
                <a:spcPct val="100000"/>
              </a:lnSpc>
              <a:spcBef>
                <a:spcPts val="0"/>
              </a:spcBef>
              <a:buNone/>
            </a:pPr>
            <a:r>
              <a:rPr lang="en-GB" sz="2600" dirty="0">
                <a:latin typeface="Calibri"/>
                <a:cs typeface="Calibri"/>
              </a:rPr>
              <a:t>If you can’t find an appropriate example, you can construct a citation and reference for any type of work by putting together the different parts and elements used in Harvard. </a:t>
            </a:r>
            <a:endParaRPr lang="en-GB" sz="2600" dirty="0">
              <a:latin typeface="Calibri"/>
              <a:cs typeface="Calibri Light"/>
            </a:endParaRPr>
          </a:p>
          <a:p>
            <a:pPr>
              <a:buFont typeface="Arial"/>
              <a:buChar char="•"/>
            </a:pPr>
            <a:endParaRPr lang="en-GB" sz="2000" dirty="0">
              <a:latin typeface="Calibri"/>
              <a:cs typeface="Calibri Light"/>
            </a:endParaRPr>
          </a:p>
        </p:txBody>
      </p:sp>
      <p:sp>
        <p:nvSpPr>
          <p:cNvPr id="3" name="Title 2">
            <a:extLst>
              <a:ext uri="{FF2B5EF4-FFF2-40B4-BE49-F238E27FC236}">
                <a16:creationId xmlns:a16="http://schemas.microsoft.com/office/drawing/2014/main" id="{CBD7DB3A-5CF8-4CE4-864D-87591CD374FA}"/>
              </a:ext>
            </a:extLst>
          </p:cNvPr>
          <p:cNvSpPr>
            <a:spLocks noGrp="1"/>
          </p:cNvSpPr>
          <p:nvPr>
            <p:ph type="title"/>
          </p:nvPr>
        </p:nvSpPr>
        <p:spPr>
          <a:xfrm>
            <a:off x="369988" y="181621"/>
            <a:ext cx="10476612" cy="859754"/>
          </a:xfrm>
        </p:spPr>
        <p:txBody>
          <a:bodyPr>
            <a:normAutofit/>
          </a:bodyPr>
          <a:lstStyle/>
          <a:p>
            <a:r>
              <a:rPr lang="en-GB" dirty="0">
                <a:latin typeface="Calibri"/>
                <a:cs typeface="Calibri"/>
              </a:rPr>
              <a:t>When creating a reference ...</a:t>
            </a:r>
          </a:p>
        </p:txBody>
      </p:sp>
      <p:pic>
        <p:nvPicPr>
          <p:cNvPr id="33" name="Picture 33" descr="A close up of a logo&#10;&#10;Description generated with high confidence">
            <a:extLst>
              <a:ext uri="{FF2B5EF4-FFF2-40B4-BE49-F238E27FC236}">
                <a16:creationId xmlns:a16="http://schemas.microsoft.com/office/drawing/2014/main" id="{F37DE029-5D53-4C9A-ABF0-6ACFE31B6455}"/>
              </a:ext>
            </a:extLst>
          </p:cNvPr>
          <p:cNvPicPr>
            <a:picLocks noGrp="1" noChangeAspect="1"/>
          </p:cNvPicPr>
          <p:nvPr>
            <p:ph type="pic" sz="quarter" idx="13"/>
          </p:nvPr>
        </p:nvPicPr>
        <p:blipFill rotWithShape="1">
          <a:blip r:embed="rId3"/>
          <a:srcRect t="7108" b="7108"/>
          <a:stretch/>
        </p:blipFill>
        <p:spPr>
          <a:xfrm>
            <a:off x="5663112" y="2290445"/>
            <a:ext cx="6117983" cy="3232408"/>
          </a:xfrm>
        </p:spPr>
      </p:pic>
      <p:sp>
        <p:nvSpPr>
          <p:cNvPr id="4" name="TextBox 3">
            <a:extLst>
              <a:ext uri="{FF2B5EF4-FFF2-40B4-BE49-F238E27FC236}">
                <a16:creationId xmlns:a16="http://schemas.microsoft.com/office/drawing/2014/main" id="{552DE68E-CE12-71CA-5B54-5C72D6EDB32D}"/>
              </a:ext>
            </a:extLst>
          </p:cNvPr>
          <p:cNvSpPr txBox="1"/>
          <p:nvPr/>
        </p:nvSpPr>
        <p:spPr>
          <a:xfrm>
            <a:off x="369988" y="1198440"/>
            <a:ext cx="11452024"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dirty="0"/>
          </a:p>
          <a:p>
            <a:r>
              <a:rPr lang="en-GB" sz="2600" dirty="0">
                <a:latin typeface="Calibri"/>
                <a:cs typeface="Calibri"/>
              </a:rPr>
              <a:t>Find a correct example which matches your source and follow the format.</a:t>
            </a:r>
            <a:endParaRPr lang="en-GB" sz="2600" dirty="0">
              <a:cs typeface="Calibri Light"/>
            </a:endParaRPr>
          </a:p>
        </p:txBody>
      </p:sp>
      <p:sp>
        <p:nvSpPr>
          <p:cNvPr id="5" name="TextBox 4">
            <a:extLst>
              <a:ext uri="{FF2B5EF4-FFF2-40B4-BE49-F238E27FC236}">
                <a16:creationId xmlns:a16="http://schemas.microsoft.com/office/drawing/2014/main" id="{BB42DEA8-6FAA-6B56-24B4-3F94CD91D93F}"/>
              </a:ext>
            </a:extLst>
          </p:cNvPr>
          <p:cNvSpPr txBox="1"/>
          <p:nvPr/>
        </p:nvSpPr>
        <p:spPr>
          <a:xfrm>
            <a:off x="369988" y="4841658"/>
            <a:ext cx="11200060" cy="1292662"/>
          </a:xfrm>
          <a:prstGeom prst="rect">
            <a:avLst/>
          </a:prstGeom>
          <a:noFill/>
        </p:spPr>
        <p:txBody>
          <a:bodyPr wrap="square" rtlCol="0">
            <a:spAutoFit/>
          </a:bodyPr>
          <a:lstStyle/>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Be consistent.</a:t>
            </a:r>
          </a:p>
          <a:p>
            <a:pPr marL="285750" indent="-285750">
              <a:buFont typeface="Arial" panose="020B0604020202020204" pitchFamily="34" charset="0"/>
              <a:buChar char="•"/>
            </a:pPr>
            <a:endParaRPr lang="en-GB" sz="2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Watch the detail - Capitalisation, ‘punctuation’ and </a:t>
            </a:r>
            <a:r>
              <a:rPr lang="en-GB" sz="2600" i="1" dirty="0">
                <a:latin typeface="Calibri" panose="020F0502020204030204" pitchFamily="34" charset="0"/>
                <a:cs typeface="Calibri" panose="020F0502020204030204" pitchFamily="34" charset="0"/>
              </a:rPr>
              <a:t>typeface</a:t>
            </a:r>
            <a:r>
              <a:rPr lang="en-GB" sz="2600" dirty="0">
                <a:latin typeface="Calibri" panose="020F0502020204030204" pitchFamily="34" charset="0"/>
                <a:cs typeface="Calibri" panose="020F0502020204030204" pitchFamily="34" charset="0"/>
              </a:rPr>
              <a:t> are important.</a:t>
            </a:r>
          </a:p>
        </p:txBody>
      </p:sp>
    </p:spTree>
    <p:extLst>
      <p:ext uri="{BB962C8B-B14F-4D97-AF65-F5344CB8AC3E}">
        <p14:creationId xmlns:p14="http://schemas.microsoft.com/office/powerpoint/2010/main" val="295649460"/>
      </p:ext>
    </p:extLst>
  </p:cSld>
  <p:clrMapOvr>
    <a:masterClrMapping/>
  </p:clrMapOvr>
  <p:transition spd="slow">
    <p:wipe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C45C441-4796-F237-FD4F-78E46552C12F}"/>
              </a:ext>
            </a:extLst>
          </p:cNvPr>
          <p:cNvSpPr>
            <a:spLocks noGrp="1"/>
          </p:cNvSpPr>
          <p:nvPr>
            <p:ph type="title"/>
          </p:nvPr>
        </p:nvSpPr>
        <p:spPr>
          <a:xfrm>
            <a:off x="291274" y="124321"/>
            <a:ext cx="11399281" cy="1003916"/>
          </a:xfrm>
        </p:spPr>
        <p:txBody>
          <a:bodyPr/>
          <a:lstStyle/>
          <a:p>
            <a:r>
              <a:rPr lang="en-GB">
                <a:latin typeface="Calibri"/>
                <a:cs typeface="Calibri"/>
              </a:rPr>
              <a:t>Where to find the information you need</a:t>
            </a:r>
          </a:p>
        </p:txBody>
      </p:sp>
      <p:sp>
        <p:nvSpPr>
          <p:cNvPr id="5" name="TextBox 4">
            <a:extLst>
              <a:ext uri="{FF2B5EF4-FFF2-40B4-BE49-F238E27FC236}">
                <a16:creationId xmlns:a16="http://schemas.microsoft.com/office/drawing/2014/main" id="{9AF00FE9-8668-714D-4E20-270FC47B1EEB}"/>
              </a:ext>
            </a:extLst>
          </p:cNvPr>
          <p:cNvSpPr txBox="1"/>
          <p:nvPr/>
        </p:nvSpPr>
        <p:spPr>
          <a:xfrm rot="10800000" flipH="1" flipV="1">
            <a:off x="201174" y="1588461"/>
            <a:ext cx="4025089" cy="1200329"/>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Print books. </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Title page.</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Back of title page (verso).</a:t>
            </a:r>
          </a:p>
        </p:txBody>
      </p:sp>
      <p:sp>
        <p:nvSpPr>
          <p:cNvPr id="7" name="TextBox 6">
            <a:extLst>
              <a:ext uri="{FF2B5EF4-FFF2-40B4-BE49-F238E27FC236}">
                <a16:creationId xmlns:a16="http://schemas.microsoft.com/office/drawing/2014/main" id="{DDB2BF8F-5819-A9C0-8427-C2833DD59684}"/>
              </a:ext>
            </a:extLst>
          </p:cNvPr>
          <p:cNvSpPr txBox="1"/>
          <p:nvPr/>
        </p:nvSpPr>
        <p:spPr>
          <a:xfrm>
            <a:off x="4959627" y="1588462"/>
            <a:ext cx="4025088" cy="1200329"/>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Printed journal articles.</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Beginning of the article.</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Table of contents.</a:t>
            </a:r>
          </a:p>
        </p:txBody>
      </p:sp>
      <p:sp>
        <p:nvSpPr>
          <p:cNvPr id="10" name="TextBox 9">
            <a:extLst>
              <a:ext uri="{FF2B5EF4-FFF2-40B4-BE49-F238E27FC236}">
                <a16:creationId xmlns:a16="http://schemas.microsoft.com/office/drawing/2014/main" id="{DF25606A-F36F-5B73-989B-91B1BE0D236C}"/>
              </a:ext>
            </a:extLst>
          </p:cNvPr>
          <p:cNvSpPr txBox="1"/>
          <p:nvPr/>
        </p:nvSpPr>
        <p:spPr>
          <a:xfrm>
            <a:off x="7057127" y="3067894"/>
            <a:ext cx="3823914" cy="1200329"/>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Electronic journal articles.</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Top of first page (before or after article title).</a:t>
            </a:r>
          </a:p>
        </p:txBody>
      </p:sp>
      <p:sp>
        <p:nvSpPr>
          <p:cNvPr id="11" name="TextBox 10">
            <a:extLst>
              <a:ext uri="{FF2B5EF4-FFF2-40B4-BE49-F238E27FC236}">
                <a16:creationId xmlns:a16="http://schemas.microsoft.com/office/drawing/2014/main" id="{E65FE43D-67E8-FFE4-C303-8CC69E879EE9}"/>
              </a:ext>
            </a:extLst>
          </p:cNvPr>
          <p:cNvSpPr txBox="1"/>
          <p:nvPr/>
        </p:nvSpPr>
        <p:spPr>
          <a:xfrm>
            <a:off x="7161817" y="4665041"/>
            <a:ext cx="5101233" cy="1569660"/>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Web pages.</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Top / bottom of first page.</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Logos.</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URL = address bar at top of screen.</a:t>
            </a:r>
          </a:p>
        </p:txBody>
      </p:sp>
      <p:pic>
        <p:nvPicPr>
          <p:cNvPr id="13" name="Picture 12" descr="A picture containing person&#10;&#10;Description automatically generated">
            <a:extLst>
              <a:ext uri="{FF2B5EF4-FFF2-40B4-BE49-F238E27FC236}">
                <a16:creationId xmlns:a16="http://schemas.microsoft.com/office/drawing/2014/main" id="{C19EC228-DE26-5B63-8481-6CA4713EC2B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1274" y="3026879"/>
            <a:ext cx="6037964" cy="3113325"/>
          </a:xfrm>
          <a:prstGeom prst="rect">
            <a:avLst/>
          </a:prstGeom>
        </p:spPr>
      </p:pic>
    </p:spTree>
    <p:extLst>
      <p:ext uri="{BB962C8B-B14F-4D97-AF65-F5344CB8AC3E}">
        <p14:creationId xmlns:p14="http://schemas.microsoft.com/office/powerpoint/2010/main" val="2325954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1"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D8479-8456-4F17-BB5F-B60724727EA6}"/>
              </a:ext>
            </a:extLst>
          </p:cNvPr>
          <p:cNvSpPr>
            <a:spLocks noGrp="1"/>
          </p:cNvSpPr>
          <p:nvPr>
            <p:ph type="title"/>
          </p:nvPr>
        </p:nvSpPr>
        <p:spPr>
          <a:xfrm>
            <a:off x="836787" y="44466"/>
            <a:ext cx="6535246" cy="1003916"/>
          </a:xfrm>
        </p:spPr>
        <p:txBody>
          <a:bodyPr/>
          <a:lstStyle/>
          <a:p>
            <a:r>
              <a:rPr lang="en-GB">
                <a:latin typeface="Calibri"/>
                <a:cs typeface="Calibri"/>
              </a:rPr>
              <a:t>Harvard referencing: books</a:t>
            </a:r>
          </a:p>
        </p:txBody>
      </p:sp>
      <p:sp>
        <p:nvSpPr>
          <p:cNvPr id="3" name="Content Placeholder 2">
            <a:extLst>
              <a:ext uri="{FF2B5EF4-FFF2-40B4-BE49-F238E27FC236}">
                <a16:creationId xmlns:a16="http://schemas.microsoft.com/office/drawing/2014/main" id="{A6316321-DD31-4035-A7EE-BA149FFEFE2C}"/>
              </a:ext>
            </a:extLst>
          </p:cNvPr>
          <p:cNvSpPr>
            <a:spLocks noGrp="1"/>
          </p:cNvSpPr>
          <p:nvPr>
            <p:ph sz="quarter" idx="10"/>
          </p:nvPr>
        </p:nvSpPr>
        <p:spPr>
          <a:xfrm>
            <a:off x="836787" y="1426464"/>
            <a:ext cx="10906978" cy="2142111"/>
          </a:xfrm>
        </p:spPr>
        <p:txBody>
          <a:bodyPr vert="horz" lIns="91440" tIns="45720" rIns="91440" bIns="45720" rtlCol="0" anchor="t">
            <a:normAutofit/>
          </a:bodyPr>
          <a:lstStyle/>
          <a:p>
            <a:pPr marL="0" indent="0">
              <a:buNone/>
            </a:pPr>
            <a:r>
              <a:rPr lang="en-GB" b="1" dirty="0">
                <a:latin typeface="Calibri"/>
                <a:cs typeface="Calibri Light"/>
              </a:rPr>
              <a:t>Print / print and electronic</a:t>
            </a:r>
            <a:endParaRPr lang="en-GB" b="1" dirty="0">
              <a:latin typeface="Calibri Light"/>
              <a:cs typeface="Calibri Light"/>
            </a:endParaRPr>
          </a:p>
          <a:p>
            <a:pPr marL="0" indent="0">
              <a:buNone/>
            </a:pPr>
            <a:endParaRPr lang="en-GB" dirty="0">
              <a:latin typeface="Calibri"/>
              <a:cs typeface="Calibri Light"/>
            </a:endParaRPr>
          </a:p>
          <a:p>
            <a:pPr marL="0" indent="0">
              <a:buNone/>
            </a:pPr>
            <a:r>
              <a:rPr lang="en-GB" dirty="0">
                <a:latin typeface="Calibri"/>
                <a:cs typeface="Calibri Light"/>
              </a:rPr>
              <a:t>Burke, T. (2024) </a:t>
            </a:r>
            <a:r>
              <a:rPr lang="en-GB" i="1" dirty="0">
                <a:latin typeface="Calibri"/>
                <a:cs typeface="Calibri Light"/>
              </a:rPr>
              <a:t>Education in deprived city areas, 1890-1939</a:t>
            </a:r>
            <a:r>
              <a:rPr lang="en-GB" dirty="0">
                <a:latin typeface="Calibri"/>
                <a:cs typeface="Calibri Light"/>
              </a:rPr>
              <a:t>. 2nd rev. edn. Croom Hall.</a:t>
            </a:r>
          </a:p>
          <a:p>
            <a:pPr marL="0" indent="0">
              <a:buNone/>
            </a:pPr>
            <a:endParaRPr lang="en-GB" dirty="0">
              <a:latin typeface="Calibri"/>
              <a:cs typeface="Calibri Light"/>
            </a:endParaRPr>
          </a:p>
        </p:txBody>
      </p:sp>
    </p:spTree>
    <p:extLst>
      <p:ext uri="{BB962C8B-B14F-4D97-AF65-F5344CB8AC3E}">
        <p14:creationId xmlns:p14="http://schemas.microsoft.com/office/powerpoint/2010/main" val="39861119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9D0DED-F620-2A45-BED8-B8233F917E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668798">
            <a:off x="798438" y="2353485"/>
            <a:ext cx="968060" cy="525954"/>
          </a:xfrm>
          <a:prstGeom prst="rect">
            <a:avLst/>
          </a:prstGeom>
        </p:spPr>
      </p:pic>
      <p:sp>
        <p:nvSpPr>
          <p:cNvPr id="5" name="TextBox 4">
            <a:extLst>
              <a:ext uri="{FF2B5EF4-FFF2-40B4-BE49-F238E27FC236}">
                <a16:creationId xmlns:a16="http://schemas.microsoft.com/office/drawing/2014/main" id="{251C0BC6-14C4-F74E-8688-2C478479077E}"/>
              </a:ext>
            </a:extLst>
          </p:cNvPr>
          <p:cNvSpPr txBox="1"/>
          <p:nvPr/>
        </p:nvSpPr>
        <p:spPr>
          <a:xfrm>
            <a:off x="109358" y="823460"/>
            <a:ext cx="2346220" cy="1200329"/>
          </a:xfrm>
          <a:prstGeom prst="rect">
            <a:avLst/>
          </a:prstGeom>
          <a:noFill/>
        </p:spPr>
        <p:txBody>
          <a:bodyPr wrap="none" rtlCol="0">
            <a:spAutoFit/>
          </a:bodyPr>
          <a:lstStyle/>
          <a:p>
            <a:pPr algn="ctr"/>
            <a:r>
              <a:rPr lang="en-US" dirty="0"/>
              <a:t>Surname of author first</a:t>
            </a:r>
          </a:p>
          <a:p>
            <a:pPr algn="ctr"/>
            <a:r>
              <a:rPr lang="en-US" dirty="0"/>
              <a:t>Comma</a:t>
            </a:r>
          </a:p>
          <a:p>
            <a:pPr algn="ctr"/>
            <a:r>
              <a:rPr lang="en-US" dirty="0"/>
              <a:t>Initial of first name</a:t>
            </a:r>
          </a:p>
          <a:p>
            <a:pPr algn="ctr"/>
            <a:r>
              <a:rPr lang="en-US" dirty="0"/>
              <a:t>Full stop</a:t>
            </a:r>
          </a:p>
        </p:txBody>
      </p:sp>
      <p:pic>
        <p:nvPicPr>
          <p:cNvPr id="6" name="Picture 5">
            <a:extLst>
              <a:ext uri="{FF2B5EF4-FFF2-40B4-BE49-F238E27FC236}">
                <a16:creationId xmlns:a16="http://schemas.microsoft.com/office/drawing/2014/main" id="{C3C4DFD0-4265-AA4B-8450-9F5CE68856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00" y="3119555"/>
            <a:ext cx="9907588" cy="1003300"/>
          </a:xfrm>
          <a:prstGeom prst="rect">
            <a:avLst/>
          </a:prstGeom>
        </p:spPr>
      </p:pic>
    </p:spTree>
    <p:extLst>
      <p:ext uri="{BB962C8B-B14F-4D97-AF65-F5344CB8AC3E}">
        <p14:creationId xmlns:p14="http://schemas.microsoft.com/office/powerpoint/2010/main" val="10688578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9D0DED-F620-2A45-BED8-B8233F917E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668798">
            <a:off x="798438" y="2353485"/>
            <a:ext cx="968060" cy="525954"/>
          </a:xfrm>
          <a:prstGeom prst="rect">
            <a:avLst/>
          </a:prstGeom>
        </p:spPr>
      </p:pic>
      <p:sp>
        <p:nvSpPr>
          <p:cNvPr id="5" name="TextBox 4">
            <a:extLst>
              <a:ext uri="{FF2B5EF4-FFF2-40B4-BE49-F238E27FC236}">
                <a16:creationId xmlns:a16="http://schemas.microsoft.com/office/drawing/2014/main" id="{251C0BC6-14C4-F74E-8688-2C478479077E}"/>
              </a:ext>
            </a:extLst>
          </p:cNvPr>
          <p:cNvSpPr txBox="1"/>
          <p:nvPr/>
        </p:nvSpPr>
        <p:spPr>
          <a:xfrm>
            <a:off x="109358" y="823460"/>
            <a:ext cx="2346220" cy="1200329"/>
          </a:xfrm>
          <a:prstGeom prst="rect">
            <a:avLst/>
          </a:prstGeom>
          <a:noFill/>
        </p:spPr>
        <p:txBody>
          <a:bodyPr wrap="none" rtlCol="0">
            <a:spAutoFit/>
          </a:bodyPr>
          <a:lstStyle/>
          <a:p>
            <a:pPr algn="ctr"/>
            <a:r>
              <a:rPr lang="en-US" dirty="0"/>
              <a:t>Surname of author first</a:t>
            </a:r>
          </a:p>
          <a:p>
            <a:pPr algn="ctr"/>
            <a:r>
              <a:rPr lang="en-US" dirty="0"/>
              <a:t>Comma</a:t>
            </a:r>
          </a:p>
          <a:p>
            <a:pPr algn="ctr"/>
            <a:r>
              <a:rPr lang="en-US" dirty="0"/>
              <a:t>Initial of first name</a:t>
            </a:r>
          </a:p>
          <a:p>
            <a:pPr algn="ctr"/>
            <a:r>
              <a:rPr lang="en-US" dirty="0"/>
              <a:t>Full stop</a:t>
            </a:r>
          </a:p>
        </p:txBody>
      </p:sp>
      <p:pic>
        <p:nvPicPr>
          <p:cNvPr id="6" name="Picture 5">
            <a:extLst>
              <a:ext uri="{FF2B5EF4-FFF2-40B4-BE49-F238E27FC236}">
                <a16:creationId xmlns:a16="http://schemas.microsoft.com/office/drawing/2014/main" id="{C3C4DFD0-4265-AA4B-8450-9F5CE68856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00" y="3119555"/>
            <a:ext cx="9907588" cy="1003300"/>
          </a:xfrm>
          <a:prstGeom prst="rect">
            <a:avLst/>
          </a:prstGeom>
        </p:spPr>
      </p:pic>
      <p:pic>
        <p:nvPicPr>
          <p:cNvPr id="7" name="Picture 6">
            <a:extLst>
              <a:ext uri="{FF2B5EF4-FFF2-40B4-BE49-F238E27FC236}">
                <a16:creationId xmlns:a16="http://schemas.microsoft.com/office/drawing/2014/main" id="{218C24E0-E482-5746-A346-2FE9D29D1A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7281258">
            <a:off x="2246237" y="2590816"/>
            <a:ext cx="968060" cy="525954"/>
          </a:xfrm>
          <a:prstGeom prst="rect">
            <a:avLst/>
          </a:prstGeom>
        </p:spPr>
      </p:pic>
      <p:sp>
        <p:nvSpPr>
          <p:cNvPr id="8" name="TextBox 7">
            <a:extLst>
              <a:ext uri="{FF2B5EF4-FFF2-40B4-BE49-F238E27FC236}">
                <a16:creationId xmlns:a16="http://schemas.microsoft.com/office/drawing/2014/main" id="{BFDA4AF6-8C91-3E49-8EE1-B790140B7F5C}"/>
              </a:ext>
            </a:extLst>
          </p:cNvPr>
          <p:cNvSpPr txBox="1"/>
          <p:nvPr/>
        </p:nvSpPr>
        <p:spPr>
          <a:xfrm>
            <a:off x="2455578" y="1648342"/>
            <a:ext cx="1944763" cy="923330"/>
          </a:xfrm>
          <a:prstGeom prst="rect">
            <a:avLst/>
          </a:prstGeom>
          <a:noFill/>
        </p:spPr>
        <p:txBody>
          <a:bodyPr wrap="square" rtlCol="0">
            <a:spAutoFit/>
          </a:bodyPr>
          <a:lstStyle/>
          <a:p>
            <a:pPr algn="ctr"/>
            <a:r>
              <a:rPr lang="en-US" dirty="0"/>
              <a:t>Date of publication in brackets</a:t>
            </a:r>
          </a:p>
        </p:txBody>
      </p:sp>
    </p:spTree>
    <p:extLst>
      <p:ext uri="{BB962C8B-B14F-4D97-AF65-F5344CB8AC3E}">
        <p14:creationId xmlns:p14="http://schemas.microsoft.com/office/powerpoint/2010/main" val="2729740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9D0DED-F620-2A45-BED8-B8233F917E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668798">
            <a:off x="798438" y="2353485"/>
            <a:ext cx="968060" cy="525954"/>
          </a:xfrm>
          <a:prstGeom prst="rect">
            <a:avLst/>
          </a:prstGeom>
        </p:spPr>
      </p:pic>
      <p:sp>
        <p:nvSpPr>
          <p:cNvPr id="5" name="TextBox 4">
            <a:extLst>
              <a:ext uri="{FF2B5EF4-FFF2-40B4-BE49-F238E27FC236}">
                <a16:creationId xmlns:a16="http://schemas.microsoft.com/office/drawing/2014/main" id="{251C0BC6-14C4-F74E-8688-2C478479077E}"/>
              </a:ext>
            </a:extLst>
          </p:cNvPr>
          <p:cNvSpPr txBox="1"/>
          <p:nvPr/>
        </p:nvSpPr>
        <p:spPr>
          <a:xfrm>
            <a:off x="109358" y="823460"/>
            <a:ext cx="2346220" cy="1200329"/>
          </a:xfrm>
          <a:prstGeom prst="rect">
            <a:avLst/>
          </a:prstGeom>
          <a:noFill/>
        </p:spPr>
        <p:txBody>
          <a:bodyPr wrap="none" rtlCol="0">
            <a:spAutoFit/>
          </a:bodyPr>
          <a:lstStyle/>
          <a:p>
            <a:pPr algn="ctr"/>
            <a:r>
              <a:rPr lang="en-US" dirty="0"/>
              <a:t>Surname of author first</a:t>
            </a:r>
          </a:p>
          <a:p>
            <a:pPr algn="ctr"/>
            <a:r>
              <a:rPr lang="en-US" dirty="0"/>
              <a:t>Comma</a:t>
            </a:r>
          </a:p>
          <a:p>
            <a:pPr algn="ctr"/>
            <a:r>
              <a:rPr lang="en-US" dirty="0"/>
              <a:t>Initial of first name</a:t>
            </a:r>
          </a:p>
          <a:p>
            <a:pPr algn="ctr"/>
            <a:r>
              <a:rPr lang="en-US" dirty="0"/>
              <a:t>Full stop</a:t>
            </a:r>
          </a:p>
        </p:txBody>
      </p:sp>
      <p:pic>
        <p:nvPicPr>
          <p:cNvPr id="6" name="Picture 5">
            <a:extLst>
              <a:ext uri="{FF2B5EF4-FFF2-40B4-BE49-F238E27FC236}">
                <a16:creationId xmlns:a16="http://schemas.microsoft.com/office/drawing/2014/main" id="{C3C4DFD0-4265-AA4B-8450-9F5CE68856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00" y="3119555"/>
            <a:ext cx="9907588" cy="1003300"/>
          </a:xfrm>
          <a:prstGeom prst="rect">
            <a:avLst/>
          </a:prstGeom>
        </p:spPr>
      </p:pic>
      <p:pic>
        <p:nvPicPr>
          <p:cNvPr id="7" name="Picture 6">
            <a:extLst>
              <a:ext uri="{FF2B5EF4-FFF2-40B4-BE49-F238E27FC236}">
                <a16:creationId xmlns:a16="http://schemas.microsoft.com/office/drawing/2014/main" id="{218C24E0-E482-5746-A346-2FE9D29D1A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7281258">
            <a:off x="2246237" y="2590816"/>
            <a:ext cx="968060" cy="525954"/>
          </a:xfrm>
          <a:prstGeom prst="rect">
            <a:avLst/>
          </a:prstGeom>
        </p:spPr>
      </p:pic>
      <p:sp>
        <p:nvSpPr>
          <p:cNvPr id="8" name="TextBox 7">
            <a:extLst>
              <a:ext uri="{FF2B5EF4-FFF2-40B4-BE49-F238E27FC236}">
                <a16:creationId xmlns:a16="http://schemas.microsoft.com/office/drawing/2014/main" id="{BFDA4AF6-8C91-3E49-8EE1-B790140B7F5C}"/>
              </a:ext>
            </a:extLst>
          </p:cNvPr>
          <p:cNvSpPr txBox="1"/>
          <p:nvPr/>
        </p:nvSpPr>
        <p:spPr>
          <a:xfrm>
            <a:off x="2455578" y="1648342"/>
            <a:ext cx="1944763" cy="923330"/>
          </a:xfrm>
          <a:prstGeom prst="rect">
            <a:avLst/>
          </a:prstGeom>
          <a:noFill/>
        </p:spPr>
        <p:txBody>
          <a:bodyPr wrap="square" rtlCol="0">
            <a:spAutoFit/>
          </a:bodyPr>
          <a:lstStyle/>
          <a:p>
            <a:pPr algn="ctr"/>
            <a:r>
              <a:rPr lang="en-US" dirty="0"/>
              <a:t>Date of publication in brackets</a:t>
            </a:r>
          </a:p>
        </p:txBody>
      </p:sp>
      <p:pic>
        <p:nvPicPr>
          <p:cNvPr id="9" name="Picture 8">
            <a:extLst>
              <a:ext uri="{FF2B5EF4-FFF2-40B4-BE49-F238E27FC236}">
                <a16:creationId xmlns:a16="http://schemas.microsoft.com/office/drawing/2014/main" id="{E54E942C-CF1D-914A-AF9E-2EF18333D4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847392">
            <a:off x="6275802" y="2387614"/>
            <a:ext cx="968060" cy="525954"/>
          </a:xfrm>
          <a:prstGeom prst="rect">
            <a:avLst/>
          </a:prstGeom>
        </p:spPr>
      </p:pic>
      <p:sp>
        <p:nvSpPr>
          <p:cNvPr id="10" name="TextBox 9">
            <a:extLst>
              <a:ext uri="{FF2B5EF4-FFF2-40B4-BE49-F238E27FC236}">
                <a16:creationId xmlns:a16="http://schemas.microsoft.com/office/drawing/2014/main" id="{510E1DBF-43A0-9843-B659-5139E3B377B6}"/>
              </a:ext>
            </a:extLst>
          </p:cNvPr>
          <p:cNvSpPr txBox="1"/>
          <p:nvPr/>
        </p:nvSpPr>
        <p:spPr>
          <a:xfrm>
            <a:off x="5491715" y="1451853"/>
            <a:ext cx="2594365" cy="646331"/>
          </a:xfrm>
          <a:prstGeom prst="rect">
            <a:avLst/>
          </a:prstGeom>
          <a:noFill/>
        </p:spPr>
        <p:txBody>
          <a:bodyPr wrap="none" rtlCol="0">
            <a:spAutoFit/>
          </a:bodyPr>
          <a:lstStyle/>
          <a:p>
            <a:pPr algn="ctr"/>
            <a:r>
              <a:rPr lang="en-US" dirty="0"/>
              <a:t>Title of the book in italics </a:t>
            </a:r>
          </a:p>
          <a:p>
            <a:pPr algn="ctr"/>
            <a:r>
              <a:rPr lang="en-US" dirty="0"/>
              <a:t>Full stop</a:t>
            </a:r>
          </a:p>
        </p:txBody>
      </p:sp>
    </p:spTree>
    <p:extLst>
      <p:ext uri="{BB962C8B-B14F-4D97-AF65-F5344CB8AC3E}">
        <p14:creationId xmlns:p14="http://schemas.microsoft.com/office/powerpoint/2010/main" val="29353251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9D0DED-F620-2A45-BED8-B8233F917E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668798">
            <a:off x="798438" y="2353485"/>
            <a:ext cx="968060" cy="525954"/>
          </a:xfrm>
          <a:prstGeom prst="rect">
            <a:avLst/>
          </a:prstGeom>
        </p:spPr>
      </p:pic>
      <p:sp>
        <p:nvSpPr>
          <p:cNvPr id="5" name="TextBox 4">
            <a:extLst>
              <a:ext uri="{FF2B5EF4-FFF2-40B4-BE49-F238E27FC236}">
                <a16:creationId xmlns:a16="http://schemas.microsoft.com/office/drawing/2014/main" id="{251C0BC6-14C4-F74E-8688-2C478479077E}"/>
              </a:ext>
            </a:extLst>
          </p:cNvPr>
          <p:cNvSpPr txBox="1"/>
          <p:nvPr/>
        </p:nvSpPr>
        <p:spPr>
          <a:xfrm>
            <a:off x="109358" y="823460"/>
            <a:ext cx="2346220" cy="1200329"/>
          </a:xfrm>
          <a:prstGeom prst="rect">
            <a:avLst/>
          </a:prstGeom>
          <a:noFill/>
        </p:spPr>
        <p:txBody>
          <a:bodyPr wrap="none" rtlCol="0">
            <a:spAutoFit/>
          </a:bodyPr>
          <a:lstStyle/>
          <a:p>
            <a:pPr algn="ctr"/>
            <a:r>
              <a:rPr lang="en-US" dirty="0"/>
              <a:t>Surname of author first</a:t>
            </a:r>
          </a:p>
          <a:p>
            <a:pPr algn="ctr"/>
            <a:r>
              <a:rPr lang="en-US" dirty="0"/>
              <a:t>Comma</a:t>
            </a:r>
          </a:p>
          <a:p>
            <a:pPr algn="ctr"/>
            <a:r>
              <a:rPr lang="en-US" dirty="0"/>
              <a:t>Initial of first name</a:t>
            </a:r>
          </a:p>
          <a:p>
            <a:pPr algn="ctr"/>
            <a:r>
              <a:rPr lang="en-US" dirty="0"/>
              <a:t>Full stop</a:t>
            </a:r>
          </a:p>
        </p:txBody>
      </p:sp>
      <p:pic>
        <p:nvPicPr>
          <p:cNvPr id="6" name="Picture 5">
            <a:extLst>
              <a:ext uri="{FF2B5EF4-FFF2-40B4-BE49-F238E27FC236}">
                <a16:creationId xmlns:a16="http://schemas.microsoft.com/office/drawing/2014/main" id="{C3C4DFD0-4265-AA4B-8450-9F5CE68856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00" y="3119555"/>
            <a:ext cx="9907588" cy="1003300"/>
          </a:xfrm>
          <a:prstGeom prst="rect">
            <a:avLst/>
          </a:prstGeom>
        </p:spPr>
      </p:pic>
      <p:pic>
        <p:nvPicPr>
          <p:cNvPr id="7" name="Picture 6">
            <a:extLst>
              <a:ext uri="{FF2B5EF4-FFF2-40B4-BE49-F238E27FC236}">
                <a16:creationId xmlns:a16="http://schemas.microsoft.com/office/drawing/2014/main" id="{218C24E0-E482-5746-A346-2FE9D29D1A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7281258">
            <a:off x="2246237" y="2590816"/>
            <a:ext cx="968060" cy="525954"/>
          </a:xfrm>
          <a:prstGeom prst="rect">
            <a:avLst/>
          </a:prstGeom>
        </p:spPr>
      </p:pic>
      <p:sp>
        <p:nvSpPr>
          <p:cNvPr id="8" name="TextBox 7">
            <a:extLst>
              <a:ext uri="{FF2B5EF4-FFF2-40B4-BE49-F238E27FC236}">
                <a16:creationId xmlns:a16="http://schemas.microsoft.com/office/drawing/2014/main" id="{BFDA4AF6-8C91-3E49-8EE1-B790140B7F5C}"/>
              </a:ext>
            </a:extLst>
          </p:cNvPr>
          <p:cNvSpPr txBox="1"/>
          <p:nvPr/>
        </p:nvSpPr>
        <p:spPr>
          <a:xfrm>
            <a:off x="2455578" y="1648342"/>
            <a:ext cx="1944763" cy="923330"/>
          </a:xfrm>
          <a:prstGeom prst="rect">
            <a:avLst/>
          </a:prstGeom>
          <a:noFill/>
        </p:spPr>
        <p:txBody>
          <a:bodyPr wrap="square" rtlCol="0">
            <a:spAutoFit/>
          </a:bodyPr>
          <a:lstStyle/>
          <a:p>
            <a:pPr algn="ctr"/>
            <a:r>
              <a:rPr lang="en-US" dirty="0"/>
              <a:t>Date of publication in brackets</a:t>
            </a:r>
          </a:p>
        </p:txBody>
      </p:sp>
      <p:pic>
        <p:nvPicPr>
          <p:cNvPr id="9" name="Picture 8">
            <a:extLst>
              <a:ext uri="{FF2B5EF4-FFF2-40B4-BE49-F238E27FC236}">
                <a16:creationId xmlns:a16="http://schemas.microsoft.com/office/drawing/2014/main" id="{E54E942C-CF1D-914A-AF9E-2EF18333D4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847392">
            <a:off x="6275802" y="2387614"/>
            <a:ext cx="968060" cy="525954"/>
          </a:xfrm>
          <a:prstGeom prst="rect">
            <a:avLst/>
          </a:prstGeom>
        </p:spPr>
      </p:pic>
      <p:sp>
        <p:nvSpPr>
          <p:cNvPr id="10" name="TextBox 9">
            <a:extLst>
              <a:ext uri="{FF2B5EF4-FFF2-40B4-BE49-F238E27FC236}">
                <a16:creationId xmlns:a16="http://schemas.microsoft.com/office/drawing/2014/main" id="{510E1DBF-43A0-9843-B659-5139E3B377B6}"/>
              </a:ext>
            </a:extLst>
          </p:cNvPr>
          <p:cNvSpPr txBox="1"/>
          <p:nvPr/>
        </p:nvSpPr>
        <p:spPr>
          <a:xfrm>
            <a:off x="5491715" y="1451853"/>
            <a:ext cx="2594365" cy="646331"/>
          </a:xfrm>
          <a:prstGeom prst="rect">
            <a:avLst/>
          </a:prstGeom>
          <a:noFill/>
        </p:spPr>
        <p:txBody>
          <a:bodyPr wrap="none" rtlCol="0">
            <a:spAutoFit/>
          </a:bodyPr>
          <a:lstStyle/>
          <a:p>
            <a:pPr algn="ctr"/>
            <a:r>
              <a:rPr lang="en-US" dirty="0"/>
              <a:t>Title of the book in italics </a:t>
            </a:r>
          </a:p>
          <a:p>
            <a:pPr algn="ctr"/>
            <a:r>
              <a:rPr lang="en-US" dirty="0"/>
              <a:t>Full stop</a:t>
            </a:r>
          </a:p>
        </p:txBody>
      </p:sp>
      <p:pic>
        <p:nvPicPr>
          <p:cNvPr id="11" name="Picture 10">
            <a:extLst>
              <a:ext uri="{FF2B5EF4-FFF2-40B4-BE49-F238E27FC236}">
                <a16:creationId xmlns:a16="http://schemas.microsoft.com/office/drawing/2014/main" id="{3DCAD2BB-25BE-6341-BA64-C20246560D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7277681">
            <a:off x="9492772" y="2590845"/>
            <a:ext cx="968060" cy="525954"/>
          </a:xfrm>
          <a:prstGeom prst="rect">
            <a:avLst/>
          </a:prstGeom>
        </p:spPr>
      </p:pic>
      <p:sp>
        <p:nvSpPr>
          <p:cNvPr id="12" name="TextBox 11">
            <a:extLst>
              <a:ext uri="{FF2B5EF4-FFF2-40B4-BE49-F238E27FC236}">
                <a16:creationId xmlns:a16="http://schemas.microsoft.com/office/drawing/2014/main" id="{B2BAC715-3312-C54A-8481-35B47F0309FF}"/>
              </a:ext>
            </a:extLst>
          </p:cNvPr>
          <p:cNvSpPr txBox="1"/>
          <p:nvPr/>
        </p:nvSpPr>
        <p:spPr>
          <a:xfrm rot="21533215">
            <a:off x="9319575" y="1700623"/>
            <a:ext cx="2015488" cy="646331"/>
          </a:xfrm>
          <a:prstGeom prst="rect">
            <a:avLst/>
          </a:prstGeom>
          <a:noFill/>
        </p:spPr>
        <p:txBody>
          <a:bodyPr wrap="none" rtlCol="0">
            <a:spAutoFit/>
          </a:bodyPr>
          <a:lstStyle/>
          <a:p>
            <a:pPr algn="ctr"/>
            <a:r>
              <a:rPr lang="en-US" dirty="0"/>
              <a:t>Edition (if required)</a:t>
            </a:r>
          </a:p>
          <a:p>
            <a:pPr algn="ctr"/>
            <a:r>
              <a:rPr lang="en-US" dirty="0"/>
              <a:t>Full stop</a:t>
            </a:r>
          </a:p>
        </p:txBody>
      </p:sp>
    </p:spTree>
    <p:extLst>
      <p:ext uri="{BB962C8B-B14F-4D97-AF65-F5344CB8AC3E}">
        <p14:creationId xmlns:p14="http://schemas.microsoft.com/office/powerpoint/2010/main" val="33713974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9D0DED-F620-2A45-BED8-B8233F917E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668798">
            <a:off x="798438" y="2353485"/>
            <a:ext cx="968060" cy="525954"/>
          </a:xfrm>
          <a:prstGeom prst="rect">
            <a:avLst/>
          </a:prstGeom>
        </p:spPr>
      </p:pic>
      <p:sp>
        <p:nvSpPr>
          <p:cNvPr id="5" name="TextBox 4">
            <a:extLst>
              <a:ext uri="{FF2B5EF4-FFF2-40B4-BE49-F238E27FC236}">
                <a16:creationId xmlns:a16="http://schemas.microsoft.com/office/drawing/2014/main" id="{251C0BC6-14C4-F74E-8688-2C478479077E}"/>
              </a:ext>
            </a:extLst>
          </p:cNvPr>
          <p:cNvSpPr txBox="1"/>
          <p:nvPr/>
        </p:nvSpPr>
        <p:spPr>
          <a:xfrm>
            <a:off x="109358" y="823460"/>
            <a:ext cx="2346220" cy="1200329"/>
          </a:xfrm>
          <a:prstGeom prst="rect">
            <a:avLst/>
          </a:prstGeom>
          <a:noFill/>
        </p:spPr>
        <p:txBody>
          <a:bodyPr wrap="none" rtlCol="0">
            <a:spAutoFit/>
          </a:bodyPr>
          <a:lstStyle/>
          <a:p>
            <a:pPr algn="ctr"/>
            <a:r>
              <a:rPr lang="en-US" dirty="0"/>
              <a:t>Surname of author first</a:t>
            </a:r>
          </a:p>
          <a:p>
            <a:pPr algn="ctr"/>
            <a:r>
              <a:rPr lang="en-US" dirty="0"/>
              <a:t>Comma</a:t>
            </a:r>
          </a:p>
          <a:p>
            <a:pPr algn="ctr"/>
            <a:r>
              <a:rPr lang="en-US" dirty="0"/>
              <a:t>Initial of first name</a:t>
            </a:r>
          </a:p>
          <a:p>
            <a:pPr algn="ctr"/>
            <a:r>
              <a:rPr lang="en-US" dirty="0"/>
              <a:t>Full stop</a:t>
            </a:r>
          </a:p>
        </p:txBody>
      </p:sp>
      <p:pic>
        <p:nvPicPr>
          <p:cNvPr id="6" name="Picture 5">
            <a:extLst>
              <a:ext uri="{FF2B5EF4-FFF2-40B4-BE49-F238E27FC236}">
                <a16:creationId xmlns:a16="http://schemas.microsoft.com/office/drawing/2014/main" id="{C3C4DFD0-4265-AA4B-8450-9F5CE68856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00" y="3119555"/>
            <a:ext cx="9907588" cy="1003300"/>
          </a:xfrm>
          <a:prstGeom prst="rect">
            <a:avLst/>
          </a:prstGeom>
        </p:spPr>
      </p:pic>
      <p:pic>
        <p:nvPicPr>
          <p:cNvPr id="7" name="Picture 6">
            <a:extLst>
              <a:ext uri="{FF2B5EF4-FFF2-40B4-BE49-F238E27FC236}">
                <a16:creationId xmlns:a16="http://schemas.microsoft.com/office/drawing/2014/main" id="{218C24E0-E482-5746-A346-2FE9D29D1A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7281258">
            <a:off x="2246237" y="2590816"/>
            <a:ext cx="968060" cy="525954"/>
          </a:xfrm>
          <a:prstGeom prst="rect">
            <a:avLst/>
          </a:prstGeom>
        </p:spPr>
      </p:pic>
      <p:sp>
        <p:nvSpPr>
          <p:cNvPr id="8" name="TextBox 7">
            <a:extLst>
              <a:ext uri="{FF2B5EF4-FFF2-40B4-BE49-F238E27FC236}">
                <a16:creationId xmlns:a16="http://schemas.microsoft.com/office/drawing/2014/main" id="{BFDA4AF6-8C91-3E49-8EE1-B790140B7F5C}"/>
              </a:ext>
            </a:extLst>
          </p:cNvPr>
          <p:cNvSpPr txBox="1"/>
          <p:nvPr/>
        </p:nvSpPr>
        <p:spPr>
          <a:xfrm>
            <a:off x="2455578" y="1648342"/>
            <a:ext cx="1944763" cy="923330"/>
          </a:xfrm>
          <a:prstGeom prst="rect">
            <a:avLst/>
          </a:prstGeom>
          <a:noFill/>
        </p:spPr>
        <p:txBody>
          <a:bodyPr wrap="square" rtlCol="0">
            <a:spAutoFit/>
          </a:bodyPr>
          <a:lstStyle/>
          <a:p>
            <a:pPr algn="ctr"/>
            <a:r>
              <a:rPr lang="en-US" dirty="0"/>
              <a:t>Date of publication in brackets</a:t>
            </a:r>
          </a:p>
        </p:txBody>
      </p:sp>
      <p:pic>
        <p:nvPicPr>
          <p:cNvPr id="9" name="Picture 8">
            <a:extLst>
              <a:ext uri="{FF2B5EF4-FFF2-40B4-BE49-F238E27FC236}">
                <a16:creationId xmlns:a16="http://schemas.microsoft.com/office/drawing/2014/main" id="{E54E942C-CF1D-914A-AF9E-2EF18333D4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847392">
            <a:off x="6275802" y="2387614"/>
            <a:ext cx="968060" cy="525954"/>
          </a:xfrm>
          <a:prstGeom prst="rect">
            <a:avLst/>
          </a:prstGeom>
        </p:spPr>
      </p:pic>
      <p:sp>
        <p:nvSpPr>
          <p:cNvPr id="10" name="TextBox 9">
            <a:extLst>
              <a:ext uri="{FF2B5EF4-FFF2-40B4-BE49-F238E27FC236}">
                <a16:creationId xmlns:a16="http://schemas.microsoft.com/office/drawing/2014/main" id="{510E1DBF-43A0-9843-B659-5139E3B377B6}"/>
              </a:ext>
            </a:extLst>
          </p:cNvPr>
          <p:cNvSpPr txBox="1"/>
          <p:nvPr/>
        </p:nvSpPr>
        <p:spPr>
          <a:xfrm>
            <a:off x="5491715" y="1451853"/>
            <a:ext cx="2594365" cy="646331"/>
          </a:xfrm>
          <a:prstGeom prst="rect">
            <a:avLst/>
          </a:prstGeom>
          <a:noFill/>
        </p:spPr>
        <p:txBody>
          <a:bodyPr wrap="none" rtlCol="0">
            <a:spAutoFit/>
          </a:bodyPr>
          <a:lstStyle/>
          <a:p>
            <a:pPr algn="ctr"/>
            <a:r>
              <a:rPr lang="en-US" dirty="0"/>
              <a:t>Title of the book in italics </a:t>
            </a:r>
          </a:p>
          <a:p>
            <a:pPr algn="ctr"/>
            <a:r>
              <a:rPr lang="en-US" dirty="0"/>
              <a:t>Full stop</a:t>
            </a:r>
          </a:p>
        </p:txBody>
      </p:sp>
      <p:pic>
        <p:nvPicPr>
          <p:cNvPr id="11" name="Picture 10">
            <a:extLst>
              <a:ext uri="{FF2B5EF4-FFF2-40B4-BE49-F238E27FC236}">
                <a16:creationId xmlns:a16="http://schemas.microsoft.com/office/drawing/2014/main" id="{3DCAD2BB-25BE-6341-BA64-C20246560D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7277681">
            <a:off x="9492772" y="2590845"/>
            <a:ext cx="968060" cy="525954"/>
          </a:xfrm>
          <a:prstGeom prst="rect">
            <a:avLst/>
          </a:prstGeom>
        </p:spPr>
      </p:pic>
      <p:sp>
        <p:nvSpPr>
          <p:cNvPr id="12" name="TextBox 11">
            <a:extLst>
              <a:ext uri="{FF2B5EF4-FFF2-40B4-BE49-F238E27FC236}">
                <a16:creationId xmlns:a16="http://schemas.microsoft.com/office/drawing/2014/main" id="{B2BAC715-3312-C54A-8481-35B47F0309FF}"/>
              </a:ext>
            </a:extLst>
          </p:cNvPr>
          <p:cNvSpPr txBox="1"/>
          <p:nvPr/>
        </p:nvSpPr>
        <p:spPr>
          <a:xfrm rot="21533215">
            <a:off x="9319575" y="1700623"/>
            <a:ext cx="2015488" cy="646331"/>
          </a:xfrm>
          <a:prstGeom prst="rect">
            <a:avLst/>
          </a:prstGeom>
          <a:noFill/>
        </p:spPr>
        <p:txBody>
          <a:bodyPr wrap="none" rtlCol="0">
            <a:spAutoFit/>
          </a:bodyPr>
          <a:lstStyle/>
          <a:p>
            <a:pPr algn="ctr"/>
            <a:r>
              <a:rPr lang="en-US" dirty="0"/>
              <a:t>Edition (if required)</a:t>
            </a:r>
          </a:p>
          <a:p>
            <a:pPr algn="ctr"/>
            <a:r>
              <a:rPr lang="en-US" dirty="0"/>
              <a:t>Full stop</a:t>
            </a:r>
          </a:p>
        </p:txBody>
      </p:sp>
      <p:pic>
        <p:nvPicPr>
          <p:cNvPr id="13" name="Picture 12">
            <a:extLst>
              <a:ext uri="{FF2B5EF4-FFF2-40B4-BE49-F238E27FC236}">
                <a16:creationId xmlns:a16="http://schemas.microsoft.com/office/drawing/2014/main" id="{AD5E4385-257D-2F4B-B571-D9D9F140EA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4260157">
            <a:off x="1608654" y="4162367"/>
            <a:ext cx="968060" cy="525954"/>
          </a:xfrm>
          <a:prstGeom prst="rect">
            <a:avLst/>
          </a:prstGeom>
        </p:spPr>
      </p:pic>
      <p:sp>
        <p:nvSpPr>
          <p:cNvPr id="14" name="TextBox 13">
            <a:extLst>
              <a:ext uri="{FF2B5EF4-FFF2-40B4-BE49-F238E27FC236}">
                <a16:creationId xmlns:a16="http://schemas.microsoft.com/office/drawing/2014/main" id="{AB87051E-219D-4F4D-A777-91344A8B693D}"/>
              </a:ext>
            </a:extLst>
          </p:cNvPr>
          <p:cNvSpPr txBox="1"/>
          <p:nvPr/>
        </p:nvSpPr>
        <p:spPr>
          <a:xfrm>
            <a:off x="1619318" y="5028363"/>
            <a:ext cx="1899879" cy="923330"/>
          </a:xfrm>
          <a:prstGeom prst="rect">
            <a:avLst/>
          </a:prstGeom>
          <a:noFill/>
        </p:spPr>
        <p:txBody>
          <a:bodyPr wrap="none" rtlCol="0">
            <a:spAutoFit/>
          </a:bodyPr>
          <a:lstStyle/>
          <a:p>
            <a:pPr algn="ctr"/>
            <a:r>
              <a:rPr lang="en-US" dirty="0"/>
              <a:t>Name of publisher</a:t>
            </a:r>
          </a:p>
          <a:p>
            <a:pPr algn="ctr"/>
            <a:r>
              <a:rPr lang="en-US" dirty="0"/>
              <a:t>Capital Letters </a:t>
            </a:r>
          </a:p>
          <a:p>
            <a:pPr algn="ctr"/>
            <a:r>
              <a:rPr lang="en-US" dirty="0"/>
              <a:t>Full stop</a:t>
            </a:r>
          </a:p>
        </p:txBody>
      </p:sp>
    </p:spTree>
    <p:extLst>
      <p:ext uri="{BB962C8B-B14F-4D97-AF65-F5344CB8AC3E}">
        <p14:creationId xmlns:p14="http://schemas.microsoft.com/office/powerpoint/2010/main" val="19350321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D0232-D093-4654-8F3B-D4EAD12D1B50}"/>
              </a:ext>
            </a:extLst>
          </p:cNvPr>
          <p:cNvSpPr>
            <a:spLocks noGrp="1"/>
          </p:cNvSpPr>
          <p:nvPr>
            <p:ph type="title"/>
          </p:nvPr>
        </p:nvSpPr>
        <p:spPr>
          <a:xfrm>
            <a:off x="738650" y="32920"/>
            <a:ext cx="10068155" cy="1003916"/>
          </a:xfrm>
        </p:spPr>
        <p:txBody>
          <a:bodyPr/>
          <a:lstStyle/>
          <a:p>
            <a:r>
              <a:rPr lang="en-GB">
                <a:latin typeface="Calibri"/>
                <a:cs typeface="Calibri"/>
              </a:rPr>
              <a:t>Harvard referencing books: what's wrong?</a:t>
            </a:r>
            <a:endParaRPr lang="en-GB"/>
          </a:p>
        </p:txBody>
      </p:sp>
      <p:sp>
        <p:nvSpPr>
          <p:cNvPr id="3" name="Content Placeholder 2">
            <a:extLst>
              <a:ext uri="{FF2B5EF4-FFF2-40B4-BE49-F238E27FC236}">
                <a16:creationId xmlns:a16="http://schemas.microsoft.com/office/drawing/2014/main" id="{A161295D-B847-4F52-AD1E-AD43A6FFFFD7}"/>
              </a:ext>
            </a:extLst>
          </p:cNvPr>
          <p:cNvSpPr>
            <a:spLocks noGrp="1"/>
          </p:cNvSpPr>
          <p:nvPr>
            <p:ph sz="quarter" idx="10"/>
          </p:nvPr>
        </p:nvSpPr>
        <p:spPr>
          <a:xfrm>
            <a:off x="773286" y="3156673"/>
            <a:ext cx="10478019" cy="1566449"/>
          </a:xfrm>
        </p:spPr>
        <p:txBody>
          <a:bodyPr vert="horz" lIns="91440" tIns="45720" rIns="91440" bIns="45720" rtlCol="0" anchor="t">
            <a:normAutofit/>
          </a:bodyPr>
          <a:lstStyle/>
          <a:p>
            <a:pPr marL="0" indent="0">
              <a:buNone/>
            </a:pPr>
            <a:r>
              <a:rPr lang="en-GB" dirty="0">
                <a:latin typeface="Calibri"/>
                <a:cs typeface="Calibri Light"/>
              </a:rPr>
              <a:t>4 errors.</a:t>
            </a:r>
          </a:p>
          <a:p>
            <a:pPr marL="0" indent="0">
              <a:buNone/>
            </a:pPr>
            <a:r>
              <a:rPr lang="en-GB" dirty="0">
                <a:latin typeface="Calibri"/>
                <a:cs typeface="Calibri Light"/>
              </a:rPr>
              <a:t>Phillip</a:t>
            </a:r>
            <a:r>
              <a:rPr lang="en-GB" dirty="0">
                <a:solidFill>
                  <a:srgbClr val="C00000"/>
                </a:solidFill>
                <a:latin typeface="Calibri"/>
                <a:cs typeface="Calibri Light"/>
              </a:rPr>
              <a:t>s </a:t>
            </a:r>
            <a:r>
              <a:rPr lang="en-GB" dirty="0">
                <a:latin typeface="Calibri"/>
                <a:cs typeface="Calibri Light"/>
              </a:rPr>
              <a:t>W.J. (2024) </a:t>
            </a:r>
            <a:r>
              <a:rPr lang="en-GB" u="sng" dirty="0">
                <a:solidFill>
                  <a:srgbClr val="C00000"/>
                </a:solidFill>
                <a:latin typeface="Calibri"/>
                <a:cs typeface="Calibri Light"/>
              </a:rPr>
              <a:t>The early educators of Wales.</a:t>
            </a:r>
            <a:r>
              <a:rPr lang="en-GB" dirty="0">
                <a:solidFill>
                  <a:srgbClr val="C00000"/>
                </a:solidFill>
                <a:latin typeface="Calibri"/>
                <a:cs typeface="Calibri Light"/>
              </a:rPr>
              <a:t> 1st edn. </a:t>
            </a:r>
            <a:r>
              <a:rPr lang="en-GB" dirty="0">
                <a:latin typeface="Calibri"/>
                <a:cs typeface="Calibri Light"/>
              </a:rPr>
              <a:t>Education </a:t>
            </a:r>
            <a:r>
              <a:rPr lang="en-GB" dirty="0">
                <a:solidFill>
                  <a:srgbClr val="C00000"/>
                </a:solidFill>
                <a:latin typeface="Calibri"/>
                <a:cs typeface="Calibri Light"/>
              </a:rPr>
              <a:t>p</a:t>
            </a:r>
            <a:r>
              <a:rPr lang="en-GB" dirty="0">
                <a:latin typeface="Calibri"/>
                <a:cs typeface="Calibri Light"/>
              </a:rPr>
              <a:t>ress.</a:t>
            </a: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p:txBody>
      </p:sp>
      <p:sp>
        <p:nvSpPr>
          <p:cNvPr id="5" name="TextBox 4">
            <a:extLst>
              <a:ext uri="{FF2B5EF4-FFF2-40B4-BE49-F238E27FC236}">
                <a16:creationId xmlns:a16="http://schemas.microsoft.com/office/drawing/2014/main" id="{5265B7B2-E8C1-481D-80CF-A082A16B2D89}"/>
              </a:ext>
            </a:extLst>
          </p:cNvPr>
          <p:cNvSpPr txBox="1"/>
          <p:nvPr/>
        </p:nvSpPr>
        <p:spPr>
          <a:xfrm>
            <a:off x="741218" y="1930401"/>
            <a:ext cx="1096933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Phillips W.J. (2024) </a:t>
            </a:r>
            <a:r>
              <a:rPr lang="en-GB" sz="2800" u="sng" dirty="0">
                <a:latin typeface="Calibri"/>
                <a:cs typeface="Calibri"/>
              </a:rPr>
              <a:t>The early educators of Wales.</a:t>
            </a:r>
            <a:r>
              <a:rPr lang="en-GB" sz="2800" dirty="0">
                <a:latin typeface="Calibri"/>
                <a:cs typeface="Calibri"/>
              </a:rPr>
              <a:t> 1st edn. Education press.</a:t>
            </a:r>
          </a:p>
        </p:txBody>
      </p:sp>
      <p:sp>
        <p:nvSpPr>
          <p:cNvPr id="6" name="TextBox 5">
            <a:extLst>
              <a:ext uri="{FF2B5EF4-FFF2-40B4-BE49-F238E27FC236}">
                <a16:creationId xmlns:a16="http://schemas.microsoft.com/office/drawing/2014/main" id="{E432D82A-95E3-4D2E-AEA8-F402F0688FB5}"/>
              </a:ext>
            </a:extLst>
          </p:cNvPr>
          <p:cNvSpPr txBox="1"/>
          <p:nvPr/>
        </p:nvSpPr>
        <p:spPr>
          <a:xfrm>
            <a:off x="739775" y="4982729"/>
            <a:ext cx="1092315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000000"/>
                </a:solidFill>
                <a:latin typeface="Calibri"/>
                <a:ea typeface="+mn-lt"/>
                <a:cs typeface="Calibri"/>
              </a:rPr>
              <a:t>Phillips, W.J. (2024) </a:t>
            </a:r>
            <a:r>
              <a:rPr lang="en-GB" sz="2800" i="1" dirty="0">
                <a:solidFill>
                  <a:srgbClr val="000000"/>
                </a:solidFill>
                <a:latin typeface="Calibri"/>
                <a:ea typeface="+mn-lt"/>
                <a:cs typeface="Calibri"/>
              </a:rPr>
              <a:t>The early educators of Wales</a:t>
            </a:r>
            <a:r>
              <a:rPr lang="en-GB" sz="2800" dirty="0">
                <a:solidFill>
                  <a:srgbClr val="000000"/>
                </a:solidFill>
                <a:latin typeface="Calibri"/>
                <a:ea typeface="+mn-lt"/>
                <a:cs typeface="Calibri"/>
              </a:rPr>
              <a:t>. Education Press.</a:t>
            </a:r>
          </a:p>
        </p:txBody>
      </p:sp>
    </p:spTree>
    <p:extLst>
      <p:ext uri="{BB962C8B-B14F-4D97-AF65-F5344CB8AC3E}">
        <p14:creationId xmlns:p14="http://schemas.microsoft.com/office/powerpoint/2010/main" val="3577568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5F2FB82-2811-8B47-BC03-7052C642AA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4051" y="0"/>
            <a:ext cx="8082986" cy="6046073"/>
          </a:xfrm>
          <a:prstGeom prst="rect">
            <a:avLst/>
          </a:prstGeom>
        </p:spPr>
      </p:pic>
      <p:sp>
        <p:nvSpPr>
          <p:cNvPr id="2" name="TextBox 1">
            <a:extLst>
              <a:ext uri="{FF2B5EF4-FFF2-40B4-BE49-F238E27FC236}">
                <a16:creationId xmlns:a16="http://schemas.microsoft.com/office/drawing/2014/main" id="{26D0F031-D8FD-4A42-B77C-9FBE5199E76B}"/>
              </a:ext>
            </a:extLst>
          </p:cNvPr>
          <p:cNvSpPr txBox="1"/>
          <p:nvPr/>
        </p:nvSpPr>
        <p:spPr>
          <a:xfrm>
            <a:off x="270456" y="2638315"/>
            <a:ext cx="2727542" cy="769441"/>
          </a:xfrm>
          <a:prstGeom prst="rect">
            <a:avLst/>
          </a:prstGeom>
          <a:noFill/>
        </p:spPr>
        <p:txBody>
          <a:bodyPr wrap="none" rtlCol="0">
            <a:spAutoFit/>
          </a:bodyPr>
          <a:lstStyle/>
          <a:p>
            <a:r>
              <a:rPr lang="en-US" sz="4400" dirty="0"/>
              <a:t>Have a go! </a:t>
            </a:r>
          </a:p>
        </p:txBody>
      </p:sp>
    </p:spTree>
    <p:extLst>
      <p:ext uri="{BB962C8B-B14F-4D97-AF65-F5344CB8AC3E}">
        <p14:creationId xmlns:p14="http://schemas.microsoft.com/office/powerpoint/2010/main" val="18348443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5F2FB82-2811-8B47-BC03-7052C642AA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4051" y="0"/>
            <a:ext cx="8082986" cy="6046073"/>
          </a:xfrm>
          <a:prstGeom prst="rect">
            <a:avLst/>
          </a:prstGeom>
        </p:spPr>
      </p:pic>
      <p:sp>
        <p:nvSpPr>
          <p:cNvPr id="2" name="TextBox 1">
            <a:extLst>
              <a:ext uri="{FF2B5EF4-FFF2-40B4-BE49-F238E27FC236}">
                <a16:creationId xmlns:a16="http://schemas.microsoft.com/office/drawing/2014/main" id="{26D0F031-D8FD-4A42-B77C-9FBE5199E76B}"/>
              </a:ext>
            </a:extLst>
          </p:cNvPr>
          <p:cNvSpPr txBox="1"/>
          <p:nvPr/>
        </p:nvSpPr>
        <p:spPr>
          <a:xfrm>
            <a:off x="270456" y="2638315"/>
            <a:ext cx="2727542" cy="769441"/>
          </a:xfrm>
          <a:prstGeom prst="rect">
            <a:avLst/>
          </a:prstGeom>
          <a:noFill/>
        </p:spPr>
        <p:txBody>
          <a:bodyPr wrap="none" rtlCol="0">
            <a:spAutoFit/>
          </a:bodyPr>
          <a:lstStyle/>
          <a:p>
            <a:r>
              <a:rPr lang="en-US" sz="4400" dirty="0"/>
              <a:t>Have a go! </a:t>
            </a:r>
          </a:p>
        </p:txBody>
      </p:sp>
      <p:sp>
        <p:nvSpPr>
          <p:cNvPr id="5" name="TextBox 4">
            <a:extLst>
              <a:ext uri="{FF2B5EF4-FFF2-40B4-BE49-F238E27FC236}">
                <a16:creationId xmlns:a16="http://schemas.microsoft.com/office/drawing/2014/main" id="{EF32834E-F62F-F94A-B8F9-210711865BA0}"/>
              </a:ext>
            </a:extLst>
          </p:cNvPr>
          <p:cNvSpPr txBox="1"/>
          <p:nvPr/>
        </p:nvSpPr>
        <p:spPr>
          <a:xfrm>
            <a:off x="548425" y="6046071"/>
            <a:ext cx="11262575" cy="646331"/>
          </a:xfrm>
          <a:prstGeom prst="rect">
            <a:avLst/>
          </a:prstGeom>
          <a:noFill/>
        </p:spPr>
        <p:txBody>
          <a:bodyPr wrap="square" rtlCol="0">
            <a:spAutoFit/>
          </a:bodyPr>
          <a:lstStyle/>
          <a:p>
            <a:r>
              <a:rPr lang="en-US" dirty="0"/>
              <a:t>Grigg, R. (2022)</a:t>
            </a:r>
            <a:r>
              <a:rPr lang="en-GB" dirty="0"/>
              <a:t> </a:t>
            </a:r>
            <a:r>
              <a:rPr lang="en-GB" i="1" dirty="0"/>
              <a:t>Becoming an Outstanding Primary School Teacher A journey, not a destination. 3</a:t>
            </a:r>
            <a:r>
              <a:rPr lang="en-GB" i="1" baseline="30000" dirty="0"/>
              <a:t>rd</a:t>
            </a:r>
            <a:r>
              <a:rPr lang="en-GB" i="1" dirty="0"/>
              <a:t> rev. edn. Routledge.</a:t>
            </a:r>
          </a:p>
          <a:p>
            <a:r>
              <a:rPr lang="en-US" dirty="0"/>
              <a:t> </a:t>
            </a:r>
          </a:p>
        </p:txBody>
      </p:sp>
    </p:spTree>
    <p:extLst>
      <p:ext uri="{BB962C8B-B14F-4D97-AF65-F5344CB8AC3E}">
        <p14:creationId xmlns:p14="http://schemas.microsoft.com/office/powerpoint/2010/main" val="21102402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6565A84-3A4E-E34E-BA0B-82D800ACD91A}"/>
              </a:ext>
            </a:extLst>
          </p:cNvPr>
          <p:cNvPicPr>
            <a:picLocks noChangeAspect="1"/>
          </p:cNvPicPr>
          <p:nvPr/>
        </p:nvPicPr>
        <p:blipFill rotWithShape="1">
          <a:blip r:embed="rId2">
            <a:extLst>
              <a:ext uri="{28A0092B-C50C-407E-A947-70E740481C1C}">
                <a14:useLocalDpi xmlns:a14="http://schemas.microsoft.com/office/drawing/2010/main" val="0"/>
              </a:ext>
            </a:extLst>
          </a:blip>
          <a:srcRect b="21883"/>
          <a:stretch/>
        </p:blipFill>
        <p:spPr>
          <a:xfrm>
            <a:off x="209924" y="2099609"/>
            <a:ext cx="11557000" cy="3189568"/>
          </a:xfrm>
          <a:prstGeom prst="rect">
            <a:avLst/>
          </a:prstGeom>
        </p:spPr>
      </p:pic>
    </p:spTree>
    <p:extLst>
      <p:ext uri="{BB962C8B-B14F-4D97-AF65-F5344CB8AC3E}">
        <p14:creationId xmlns:p14="http://schemas.microsoft.com/office/powerpoint/2010/main" val="15794070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0AF53-B762-47DE-AC11-B502D5CD3F9F}"/>
              </a:ext>
            </a:extLst>
          </p:cNvPr>
          <p:cNvSpPr>
            <a:spLocks noGrp="1"/>
          </p:cNvSpPr>
          <p:nvPr>
            <p:ph type="title"/>
          </p:nvPr>
        </p:nvSpPr>
        <p:spPr>
          <a:xfrm>
            <a:off x="473105" y="79102"/>
            <a:ext cx="11113018" cy="1003916"/>
          </a:xfrm>
        </p:spPr>
        <p:txBody>
          <a:bodyPr>
            <a:normAutofit/>
          </a:bodyPr>
          <a:lstStyle/>
          <a:p>
            <a:r>
              <a:rPr lang="en-GB" dirty="0">
                <a:latin typeface="Calibri"/>
                <a:cs typeface="Calibri"/>
              </a:rPr>
              <a:t>Harvard referencing: internet and websites</a:t>
            </a:r>
          </a:p>
        </p:txBody>
      </p:sp>
      <p:sp>
        <p:nvSpPr>
          <p:cNvPr id="4" name="TextBox 3">
            <a:extLst>
              <a:ext uri="{FF2B5EF4-FFF2-40B4-BE49-F238E27FC236}">
                <a16:creationId xmlns:a16="http://schemas.microsoft.com/office/drawing/2014/main" id="{9A61F5AA-4F71-45B4-9910-18B0AF2F0FD8}"/>
              </a:ext>
            </a:extLst>
          </p:cNvPr>
          <p:cNvSpPr txBox="1"/>
          <p:nvPr/>
        </p:nvSpPr>
        <p:spPr>
          <a:xfrm>
            <a:off x="375371" y="1357674"/>
            <a:ext cx="11441257"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The internet</a:t>
            </a:r>
            <a:r>
              <a:rPr lang="en-GB" sz="2800" dirty="0">
                <a:latin typeface="Calibri"/>
                <a:cs typeface="Calibri"/>
              </a:rPr>
              <a:t> hosts a vast range of materials – </a:t>
            </a:r>
            <a:r>
              <a:rPr lang="en-GB" sz="2800" dirty="0" err="1">
                <a:latin typeface="Calibri"/>
                <a:cs typeface="Calibri"/>
              </a:rPr>
              <a:t>eg.</a:t>
            </a:r>
            <a:r>
              <a:rPr lang="en-GB" sz="2800" dirty="0">
                <a:latin typeface="Calibri"/>
                <a:cs typeface="Calibri"/>
              </a:rPr>
              <a:t> </a:t>
            </a:r>
            <a:r>
              <a:rPr lang="en-GB" sz="2800" dirty="0" err="1">
                <a:latin typeface="Calibri"/>
                <a:cs typeface="Calibri"/>
              </a:rPr>
              <a:t>ebooks</a:t>
            </a:r>
            <a:r>
              <a:rPr lang="en-GB" sz="2800" dirty="0">
                <a:latin typeface="Calibri"/>
                <a:cs typeface="Calibri"/>
              </a:rPr>
              <a:t>, journal articles, articles, personal and organisational sites, government publications, data, images. Ask yourself, </a:t>
            </a:r>
            <a:r>
              <a:rPr lang="en-GB" sz="2800" b="1" dirty="0">
                <a:latin typeface="Calibri"/>
                <a:cs typeface="Calibri"/>
              </a:rPr>
              <a:t>what type of work is this?</a:t>
            </a:r>
            <a:r>
              <a:rPr lang="en-GB" sz="2800" dirty="0">
                <a:latin typeface="Calibri"/>
                <a:cs typeface="Calibri"/>
              </a:rPr>
              <a:t> and reference accordingly.</a:t>
            </a:r>
            <a:endParaRPr lang="en-GB" sz="2800" dirty="0">
              <a:ea typeface="+mn-lt"/>
              <a:cs typeface="+mn-lt"/>
            </a:endParaRPr>
          </a:p>
          <a:p>
            <a:pPr algn="l"/>
            <a:endParaRPr lang="en-GB" dirty="0">
              <a:cs typeface="Calibri Light"/>
            </a:endParaRPr>
          </a:p>
        </p:txBody>
      </p:sp>
      <p:sp>
        <p:nvSpPr>
          <p:cNvPr id="5" name="TextBox 4">
            <a:extLst>
              <a:ext uri="{FF2B5EF4-FFF2-40B4-BE49-F238E27FC236}">
                <a16:creationId xmlns:a16="http://schemas.microsoft.com/office/drawing/2014/main" id="{BB396C09-95AD-42E6-9182-6F80F149A3DE}"/>
              </a:ext>
            </a:extLst>
          </p:cNvPr>
          <p:cNvSpPr txBox="1"/>
          <p:nvPr/>
        </p:nvSpPr>
        <p:spPr>
          <a:xfrm>
            <a:off x="375371" y="3559797"/>
            <a:ext cx="1172354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Web page with organisational author</a:t>
            </a:r>
          </a:p>
          <a:p>
            <a:endParaRPr lang="en-GB" sz="2800" dirty="0">
              <a:latin typeface="Calibri"/>
              <a:cs typeface="Calibri"/>
            </a:endParaRPr>
          </a:p>
          <a:p>
            <a:r>
              <a:rPr lang="en-GB" sz="2800" dirty="0">
                <a:latin typeface="Calibri"/>
                <a:cs typeface="Calibri"/>
              </a:rPr>
              <a:t>American Psychological Association (2024) </a:t>
            </a:r>
            <a:r>
              <a:rPr lang="en-GB" sz="2800" i="1" dirty="0">
                <a:latin typeface="Calibri"/>
                <a:cs typeface="Calibri"/>
              </a:rPr>
              <a:t>Misinformation and disinformation</a:t>
            </a:r>
            <a:r>
              <a:rPr lang="en-GB" sz="2800" dirty="0">
                <a:latin typeface="Calibri"/>
                <a:cs typeface="Calibri"/>
              </a:rPr>
              <a:t>. Available at: https://www.apa.org/topics/journalism-facts/misinformation-disinformation (Accessed: 10 June 2025).</a:t>
            </a:r>
          </a:p>
        </p:txBody>
      </p:sp>
    </p:spTree>
    <p:extLst>
      <p:ext uri="{BB962C8B-B14F-4D97-AF65-F5344CB8AC3E}">
        <p14:creationId xmlns:p14="http://schemas.microsoft.com/office/powerpoint/2010/main" val="2921295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44F97-0F33-48E6-B81C-0DFC83BF98A6}"/>
              </a:ext>
            </a:extLst>
          </p:cNvPr>
          <p:cNvSpPr>
            <a:spLocks noGrp="1"/>
          </p:cNvSpPr>
          <p:nvPr>
            <p:ph type="title"/>
          </p:nvPr>
        </p:nvSpPr>
        <p:spPr>
          <a:xfrm>
            <a:off x="692469" y="67557"/>
            <a:ext cx="10795517" cy="1003916"/>
          </a:xfrm>
        </p:spPr>
        <p:txBody>
          <a:bodyPr>
            <a:normAutofit fontScale="90000"/>
          </a:bodyPr>
          <a:lstStyle/>
          <a:p>
            <a:r>
              <a:rPr lang="en-GB">
                <a:latin typeface="Calibri"/>
                <a:cs typeface="Calibri"/>
              </a:rPr>
              <a:t>Harvard referencing web pages: what's wrong?</a:t>
            </a:r>
            <a:endParaRPr lang="en-GB"/>
          </a:p>
        </p:txBody>
      </p:sp>
      <p:sp>
        <p:nvSpPr>
          <p:cNvPr id="3" name="Content Placeholder 2">
            <a:extLst>
              <a:ext uri="{FF2B5EF4-FFF2-40B4-BE49-F238E27FC236}">
                <a16:creationId xmlns:a16="http://schemas.microsoft.com/office/drawing/2014/main" id="{A1B4D7D0-0D90-4087-BA94-BBFE6029E3F6}"/>
              </a:ext>
            </a:extLst>
          </p:cNvPr>
          <p:cNvSpPr>
            <a:spLocks noGrp="1"/>
          </p:cNvSpPr>
          <p:nvPr>
            <p:ph sz="quarter" idx="10"/>
          </p:nvPr>
        </p:nvSpPr>
        <p:spPr>
          <a:xfrm>
            <a:off x="698242" y="1592263"/>
            <a:ext cx="10795518" cy="2311131"/>
          </a:xfrm>
        </p:spPr>
        <p:txBody>
          <a:bodyPr vert="horz" lIns="91440" tIns="45720" rIns="91440" bIns="45720" rtlCol="0" anchor="t">
            <a:normAutofit/>
          </a:bodyPr>
          <a:lstStyle/>
          <a:p>
            <a:pPr marL="0" indent="0" algn="just">
              <a:lnSpc>
                <a:spcPct val="100000"/>
              </a:lnSpc>
              <a:spcBef>
                <a:spcPts val="0"/>
              </a:spcBef>
              <a:buNone/>
            </a:pPr>
            <a:endParaRPr lang="en-GB">
              <a:latin typeface="Calibri"/>
              <a:ea typeface="+mn-lt"/>
              <a:cs typeface="Calibri"/>
            </a:endParaRPr>
          </a:p>
          <a:p>
            <a:pPr marL="0" indent="0">
              <a:lnSpc>
                <a:spcPct val="100000"/>
              </a:lnSpc>
              <a:spcBef>
                <a:spcPts val="0"/>
              </a:spcBef>
              <a:buNone/>
            </a:pPr>
            <a:endParaRPr lang="en-GB">
              <a:ea typeface="+mn-lt"/>
              <a:cs typeface="+mn-lt"/>
            </a:endParaRPr>
          </a:p>
          <a:p>
            <a:pPr marL="0" indent="0">
              <a:lnSpc>
                <a:spcPct val="100000"/>
              </a:lnSpc>
              <a:spcBef>
                <a:spcPts val="0"/>
              </a:spcBef>
              <a:buNone/>
            </a:pPr>
            <a:endParaRPr lang="en-GB">
              <a:latin typeface="Calibri Light"/>
              <a:cs typeface="Calibri Light"/>
            </a:endParaRPr>
          </a:p>
          <a:p>
            <a:pPr marL="0" indent="0">
              <a:lnSpc>
                <a:spcPct val="100000"/>
              </a:lnSpc>
              <a:spcBef>
                <a:spcPts val="0"/>
              </a:spcBef>
              <a:buNone/>
            </a:pPr>
            <a:endParaRPr lang="en-GB">
              <a:latin typeface="Calibri Light"/>
              <a:cs typeface="Calibri Light"/>
            </a:endParaRPr>
          </a:p>
          <a:p>
            <a:pPr marL="0" indent="0">
              <a:buNone/>
            </a:pPr>
            <a:endParaRPr lang="en-GB">
              <a:latin typeface="Calibri"/>
              <a:cs typeface="Calibri Light"/>
            </a:endParaRPr>
          </a:p>
        </p:txBody>
      </p:sp>
      <p:sp>
        <p:nvSpPr>
          <p:cNvPr id="4" name="TextBox 3">
            <a:extLst>
              <a:ext uri="{FF2B5EF4-FFF2-40B4-BE49-F238E27FC236}">
                <a16:creationId xmlns:a16="http://schemas.microsoft.com/office/drawing/2014/main" id="{63F7CB32-13C6-4B90-8551-E95E897FC44E}"/>
              </a:ext>
            </a:extLst>
          </p:cNvPr>
          <p:cNvSpPr txBox="1"/>
          <p:nvPr/>
        </p:nvSpPr>
        <p:spPr>
          <a:xfrm>
            <a:off x="695037" y="5070764"/>
            <a:ext cx="1102129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Light"/>
              </a:rPr>
              <a:t>Holly, G.H. (2025) </a:t>
            </a:r>
            <a:r>
              <a:rPr lang="en-GB" sz="2800" i="1" dirty="0">
                <a:latin typeface="Calibri"/>
                <a:cs typeface="Calibri Light"/>
              </a:rPr>
              <a:t>Can dogs help to reduce stress? </a:t>
            </a:r>
            <a:r>
              <a:rPr lang="en-GB" sz="2800" dirty="0">
                <a:latin typeface="Calibri"/>
                <a:cs typeface="Calibri Light"/>
              </a:rPr>
              <a:t>Available at: https://</a:t>
            </a:r>
          </a:p>
          <a:p>
            <a:r>
              <a:rPr lang="en-GB" sz="2800" dirty="0">
                <a:latin typeface="Calibri"/>
                <a:cs typeface="Calibri"/>
              </a:rPr>
              <a:t>www.bbc.com/bitesize/articles/z3bqfcw (Accessed: 30 January 2021).</a:t>
            </a:r>
            <a:endParaRPr lang="en-GB" dirty="0"/>
          </a:p>
        </p:txBody>
      </p:sp>
      <p:sp>
        <p:nvSpPr>
          <p:cNvPr id="5" name="TextBox 4">
            <a:extLst>
              <a:ext uri="{FF2B5EF4-FFF2-40B4-BE49-F238E27FC236}">
                <a16:creationId xmlns:a16="http://schemas.microsoft.com/office/drawing/2014/main" id="{F1177685-6E2B-49A4-B57A-6FBDD4CE5689}"/>
              </a:ext>
            </a:extLst>
          </p:cNvPr>
          <p:cNvSpPr txBox="1"/>
          <p:nvPr/>
        </p:nvSpPr>
        <p:spPr>
          <a:xfrm>
            <a:off x="693594" y="1750002"/>
            <a:ext cx="10495972"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Holly, G.H. (2025). </a:t>
            </a:r>
            <a:r>
              <a:rPr lang="en-GB" sz="2800" i="1" dirty="0">
                <a:latin typeface="Calibri"/>
                <a:cs typeface="Calibri"/>
              </a:rPr>
              <a:t>Can dogs help to reduce stress? </a:t>
            </a:r>
            <a:r>
              <a:rPr lang="en-GB" sz="2800" dirty="0">
                <a:latin typeface="Calibri"/>
                <a:cs typeface="Calibri"/>
              </a:rPr>
              <a:t>Retrieved from:</a:t>
            </a:r>
            <a:endParaRPr lang="en-GB" sz="2800" dirty="0">
              <a:latin typeface="Calibri"/>
              <a:ea typeface="+mn-lt"/>
              <a:cs typeface="Calibri"/>
            </a:endParaRPr>
          </a:p>
          <a:p>
            <a:r>
              <a:rPr lang="en-GB" sz="2800" dirty="0">
                <a:latin typeface="Calibri"/>
                <a:cs typeface="Calibri"/>
              </a:rPr>
              <a:t>www.bbc.com/bitesize/articles/z3bqfcw Accessed: 30th January 2021.</a:t>
            </a:r>
            <a:endParaRPr lang="en-GB" dirty="0"/>
          </a:p>
          <a:p>
            <a:endParaRPr lang="en-GB" dirty="0">
              <a:cs typeface="Calibri Light"/>
            </a:endParaRPr>
          </a:p>
        </p:txBody>
      </p:sp>
      <p:sp>
        <p:nvSpPr>
          <p:cNvPr id="6" name="TextBox 5">
            <a:extLst>
              <a:ext uri="{FF2B5EF4-FFF2-40B4-BE49-F238E27FC236}">
                <a16:creationId xmlns:a16="http://schemas.microsoft.com/office/drawing/2014/main" id="{852C5195-F97C-495F-9D11-A2FD29519F93}"/>
              </a:ext>
            </a:extLst>
          </p:cNvPr>
          <p:cNvSpPr txBox="1"/>
          <p:nvPr/>
        </p:nvSpPr>
        <p:spPr>
          <a:xfrm>
            <a:off x="692150" y="3162877"/>
            <a:ext cx="11229108"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5 errors</a:t>
            </a:r>
          </a:p>
          <a:p>
            <a:r>
              <a:rPr lang="en-GB" sz="2800" dirty="0">
                <a:latin typeface="Calibri"/>
                <a:cs typeface="Calibri"/>
              </a:rPr>
              <a:t>Holly, G.H. (2025)</a:t>
            </a:r>
            <a:r>
              <a:rPr lang="en-GB" sz="2800" dirty="0">
                <a:solidFill>
                  <a:srgbClr val="FF0000"/>
                </a:solidFill>
                <a:latin typeface="Calibri"/>
                <a:cs typeface="Calibri"/>
              </a:rPr>
              <a:t>.</a:t>
            </a:r>
            <a:r>
              <a:rPr lang="en-GB" sz="2800" dirty="0">
                <a:latin typeface="Calibri"/>
                <a:cs typeface="Calibri"/>
              </a:rPr>
              <a:t> </a:t>
            </a:r>
            <a:r>
              <a:rPr lang="en-GB" sz="2800" i="1" dirty="0">
                <a:latin typeface="Calibri"/>
                <a:cs typeface="Calibri"/>
              </a:rPr>
              <a:t>Can dogs help to reduce stress? </a:t>
            </a:r>
            <a:r>
              <a:rPr lang="en-GB" sz="2800" dirty="0">
                <a:solidFill>
                  <a:srgbClr val="C00000"/>
                </a:solidFill>
                <a:latin typeface="Calibri"/>
                <a:cs typeface="Calibri"/>
              </a:rPr>
              <a:t>Retrieved from</a:t>
            </a:r>
            <a:r>
              <a:rPr lang="en-GB" sz="2800" dirty="0">
                <a:latin typeface="Calibri"/>
                <a:cs typeface="Calibri"/>
              </a:rPr>
              <a:t>: </a:t>
            </a:r>
            <a:r>
              <a:rPr lang="en-GB" sz="2800" dirty="0">
                <a:solidFill>
                  <a:srgbClr val="C00000"/>
                </a:solidFill>
                <a:latin typeface="Calibri"/>
                <a:cs typeface="Calibri"/>
              </a:rPr>
              <a:t>www.</a:t>
            </a:r>
            <a:endParaRPr lang="en-GB" dirty="0">
              <a:solidFill>
                <a:srgbClr val="C00000"/>
              </a:solidFill>
            </a:endParaRPr>
          </a:p>
          <a:p>
            <a:r>
              <a:rPr lang="en-GB" sz="2800" dirty="0">
                <a:latin typeface="Calibri"/>
                <a:cs typeface="Calibri"/>
              </a:rPr>
              <a:t>bbc.com/bitesize/articles/z3bqfcw </a:t>
            </a:r>
            <a:r>
              <a:rPr lang="en-GB" sz="2800" dirty="0">
                <a:solidFill>
                  <a:srgbClr val="C00000"/>
                </a:solidFill>
                <a:latin typeface="Calibri"/>
                <a:cs typeface="Calibri"/>
              </a:rPr>
              <a:t>Accessed: 30th January 2021</a:t>
            </a:r>
            <a:r>
              <a:rPr lang="en-GB" sz="2800" dirty="0">
                <a:latin typeface="Calibri"/>
                <a:cs typeface="Calibri"/>
              </a:rPr>
              <a:t>.</a:t>
            </a:r>
          </a:p>
          <a:p>
            <a:endParaRPr lang="en-GB" sz="2800" dirty="0">
              <a:latin typeface="Calibri"/>
              <a:cs typeface="Calibri"/>
            </a:endParaRPr>
          </a:p>
        </p:txBody>
      </p:sp>
    </p:spTree>
    <p:extLst>
      <p:ext uri="{BB962C8B-B14F-4D97-AF65-F5344CB8AC3E}">
        <p14:creationId xmlns:p14="http://schemas.microsoft.com/office/powerpoint/2010/main" val="4180819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6F1E1-1B57-A97F-4678-62374FC19FE1}"/>
              </a:ext>
            </a:extLst>
          </p:cNvPr>
          <p:cNvSpPr>
            <a:spLocks noGrp="1"/>
          </p:cNvSpPr>
          <p:nvPr>
            <p:ph type="title"/>
          </p:nvPr>
        </p:nvSpPr>
        <p:spPr>
          <a:xfrm>
            <a:off x="292996" y="96419"/>
            <a:ext cx="10795518" cy="1003916"/>
          </a:xfrm>
        </p:spPr>
        <p:txBody>
          <a:bodyPr/>
          <a:lstStyle/>
          <a:p>
            <a:r>
              <a:rPr lang="en-GB">
                <a:latin typeface="Calibri" panose="020F0502020204030204" pitchFamily="34" charset="0"/>
                <a:cs typeface="Calibri" panose="020F0502020204030204" pitchFamily="34" charset="0"/>
              </a:rPr>
              <a:t>Harvard referencing: secondary citation.</a:t>
            </a:r>
          </a:p>
        </p:txBody>
      </p:sp>
      <p:sp>
        <p:nvSpPr>
          <p:cNvPr id="3" name="Content Placeholder 2">
            <a:extLst>
              <a:ext uri="{FF2B5EF4-FFF2-40B4-BE49-F238E27FC236}">
                <a16:creationId xmlns:a16="http://schemas.microsoft.com/office/drawing/2014/main" id="{1BE63EEF-B52C-B724-93BC-3BC0E985FF64}"/>
              </a:ext>
            </a:extLst>
          </p:cNvPr>
          <p:cNvSpPr>
            <a:spLocks noGrp="1"/>
          </p:cNvSpPr>
          <p:nvPr>
            <p:ph sz="quarter" idx="10"/>
          </p:nvPr>
        </p:nvSpPr>
        <p:spPr>
          <a:xfrm>
            <a:off x="284167" y="1394836"/>
            <a:ext cx="11623665" cy="864887"/>
          </a:xfrm>
        </p:spPr>
        <p:txBody>
          <a:bodyPr>
            <a:normAutofit/>
          </a:bodyPr>
          <a:lstStyle/>
          <a:p>
            <a:pPr marL="0" indent="0">
              <a:buNone/>
            </a:pPr>
            <a:r>
              <a:rPr lang="en-GB" sz="2400" dirty="0">
                <a:latin typeface="Calibri" panose="020F0502020204030204" pitchFamily="34" charset="0"/>
                <a:cs typeface="Calibri" panose="020F0502020204030204" pitchFamily="34" charset="0"/>
              </a:rPr>
              <a:t>When you wish to refer to a source mentioned in the work you are reading. If possible, read the original or primary source, as it reduces chance of misinterpretation. If not possible:</a:t>
            </a:r>
          </a:p>
          <a:p>
            <a:pPr marL="0" indent="0">
              <a:buNone/>
            </a:pPr>
            <a:endParaRPr lang="en-GB" sz="2400" dirty="0"/>
          </a:p>
          <a:p>
            <a:pPr marL="0" indent="0">
              <a:buNone/>
            </a:pPr>
            <a:endParaRPr lang="en-GB" sz="2400" dirty="0"/>
          </a:p>
          <a:p>
            <a:pPr marL="0" indent="0">
              <a:buNone/>
            </a:pPr>
            <a:endParaRPr lang="en-GB" sz="2400" dirty="0"/>
          </a:p>
        </p:txBody>
      </p:sp>
      <p:sp>
        <p:nvSpPr>
          <p:cNvPr id="11" name="TextBox 10">
            <a:extLst>
              <a:ext uri="{FF2B5EF4-FFF2-40B4-BE49-F238E27FC236}">
                <a16:creationId xmlns:a16="http://schemas.microsoft.com/office/drawing/2014/main" id="{631AAF3C-4EC4-E12E-12B7-CAD8AC5F06A6}"/>
              </a:ext>
            </a:extLst>
          </p:cNvPr>
          <p:cNvSpPr txBox="1"/>
          <p:nvPr/>
        </p:nvSpPr>
        <p:spPr>
          <a:xfrm rot="16200000">
            <a:off x="2366120" y="362674"/>
            <a:ext cx="1292662" cy="4839990"/>
          </a:xfrm>
          <a:prstGeom prst="rect">
            <a:avLst/>
          </a:prstGeom>
          <a:noFill/>
        </p:spPr>
        <p:txBody>
          <a:bodyPr vert="eaVert" wrap="square" rtlCol="0">
            <a:spAutoFit/>
          </a:bodyPr>
          <a:lstStyle/>
          <a:p>
            <a:r>
              <a:rPr lang="en-GB" sz="2400" b="1" dirty="0">
                <a:latin typeface="Calibri" panose="020F0502020204030204" pitchFamily="34" charset="0"/>
                <a:cs typeface="Calibri" panose="020F0502020204030204" pitchFamily="34" charset="0"/>
              </a:rPr>
              <a:t>Citation: </a:t>
            </a:r>
            <a:r>
              <a:rPr lang="en-GB" sz="2400" dirty="0">
                <a:latin typeface="Calibri" panose="020F0502020204030204" pitchFamily="34" charset="0"/>
                <a:cs typeface="Calibri" panose="020F0502020204030204" pitchFamily="34" charset="0"/>
              </a:rPr>
              <a:t>Both primary and secondary sources should be included in your citation</a:t>
            </a:r>
            <a:r>
              <a:rPr lang="en-GB" sz="18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Note wording. </a:t>
            </a:r>
          </a:p>
        </p:txBody>
      </p:sp>
      <p:sp>
        <p:nvSpPr>
          <p:cNvPr id="13" name="TextBox 12">
            <a:extLst>
              <a:ext uri="{FF2B5EF4-FFF2-40B4-BE49-F238E27FC236}">
                <a16:creationId xmlns:a16="http://schemas.microsoft.com/office/drawing/2014/main" id="{08071646-8BA8-BF76-FAD8-E6EA93436CDC}"/>
              </a:ext>
            </a:extLst>
          </p:cNvPr>
          <p:cNvSpPr txBox="1"/>
          <p:nvPr/>
        </p:nvSpPr>
        <p:spPr>
          <a:xfrm>
            <a:off x="6533559" y="2182503"/>
            <a:ext cx="5065986" cy="1200329"/>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Reference: </a:t>
            </a:r>
            <a:r>
              <a:rPr lang="en-GB" sz="2400" dirty="0">
                <a:latin typeface="Calibri" panose="020F0502020204030204" pitchFamily="34" charset="0"/>
                <a:cs typeface="Calibri" panose="020F0502020204030204" pitchFamily="34" charset="0"/>
              </a:rPr>
              <a:t>include only what you have read in your reference list, </a:t>
            </a:r>
            <a:r>
              <a:rPr lang="en-GB" sz="2400" dirty="0" err="1">
                <a:latin typeface="Calibri" panose="020F0502020204030204" pitchFamily="34" charset="0"/>
                <a:cs typeface="Calibri" panose="020F0502020204030204" pitchFamily="34" charset="0"/>
              </a:rPr>
              <a:t>ie</a:t>
            </a:r>
            <a:r>
              <a:rPr lang="en-GB" sz="2400" dirty="0">
                <a:latin typeface="Calibri" panose="020F0502020204030204" pitchFamily="34" charset="0"/>
                <a:cs typeface="Calibri" panose="020F0502020204030204" pitchFamily="34" charset="0"/>
              </a:rPr>
              <a:t>. the secondary source, in this case Phillips.</a:t>
            </a:r>
          </a:p>
        </p:txBody>
      </p:sp>
      <p:sp>
        <p:nvSpPr>
          <p:cNvPr id="18" name="TextBox 17">
            <a:extLst>
              <a:ext uri="{FF2B5EF4-FFF2-40B4-BE49-F238E27FC236}">
                <a16:creationId xmlns:a16="http://schemas.microsoft.com/office/drawing/2014/main" id="{BD6169FD-944D-4709-E6F2-378EA40247AB}"/>
              </a:ext>
            </a:extLst>
          </p:cNvPr>
          <p:cNvSpPr txBox="1"/>
          <p:nvPr/>
        </p:nvSpPr>
        <p:spPr>
          <a:xfrm>
            <a:off x="592455" y="3532005"/>
            <a:ext cx="5438910" cy="2677656"/>
          </a:xfrm>
          <a:prstGeom prst="rect">
            <a:avLst/>
          </a:prstGeom>
          <a:solidFill>
            <a:srgbClr val="009999"/>
          </a:solidFill>
        </p:spPr>
        <p:txBody>
          <a:bodyPr wrap="square" rtlCol="0">
            <a:spAutoFit/>
          </a:bodyPr>
          <a:lstStyle/>
          <a:p>
            <a:r>
              <a:rPr lang="en-GB" sz="2400" dirty="0">
                <a:latin typeface="Calibri" panose="020F0502020204030204" pitchFamily="34" charset="0"/>
                <a:cs typeface="Calibri" panose="020F0502020204030204" pitchFamily="34" charset="0"/>
              </a:rPr>
              <a:t>Barnett (2021, quoted in Phillips, 2024, p. 17) describes “the importance of meeting special needs in the early years”…</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Barnett (2021, cited in Phillips, 2024, p. 17) argues that understanding special needs in the early years is vital …</a:t>
            </a:r>
          </a:p>
        </p:txBody>
      </p:sp>
      <p:sp>
        <p:nvSpPr>
          <p:cNvPr id="19" name="TextBox 18">
            <a:extLst>
              <a:ext uri="{FF2B5EF4-FFF2-40B4-BE49-F238E27FC236}">
                <a16:creationId xmlns:a16="http://schemas.microsoft.com/office/drawing/2014/main" id="{37602068-3605-9A19-BEB1-A6B13AA6B220}"/>
              </a:ext>
            </a:extLst>
          </p:cNvPr>
          <p:cNvSpPr txBox="1"/>
          <p:nvPr/>
        </p:nvSpPr>
        <p:spPr>
          <a:xfrm>
            <a:off x="6611007" y="3532005"/>
            <a:ext cx="5202620" cy="2677656"/>
          </a:xfrm>
          <a:prstGeom prst="rect">
            <a:avLst/>
          </a:prstGeom>
          <a:solidFill>
            <a:srgbClr val="B2B2B2"/>
          </a:solidFill>
        </p:spPr>
        <p:txBody>
          <a:bodyPr wrap="square" rtlCol="0">
            <a:spAutoFit/>
          </a:bodyPr>
          <a:lstStyle/>
          <a:p>
            <a:r>
              <a:rPr lang="en-GB" sz="2400" dirty="0">
                <a:latin typeface="Calibri" panose="020F0502020204030204" pitchFamily="34" charset="0"/>
                <a:cs typeface="Calibri" panose="020F0502020204030204" pitchFamily="34" charset="0"/>
              </a:rPr>
              <a:t>Phillips, A.W. (2024) </a:t>
            </a:r>
            <a:r>
              <a:rPr lang="en-GB" sz="2400" i="1" dirty="0">
                <a:latin typeface="Calibri" panose="020F0502020204030204" pitchFamily="34" charset="0"/>
                <a:cs typeface="Calibri" panose="020F0502020204030204" pitchFamily="34" charset="0"/>
              </a:rPr>
              <a:t>Learning in the early years</a:t>
            </a:r>
            <a:r>
              <a:rPr lang="en-GB" sz="2400" dirty="0">
                <a:latin typeface="Calibri" panose="020F0502020204030204" pitchFamily="34" charset="0"/>
                <a:cs typeface="Calibri" panose="020F0502020204030204" pitchFamily="34" charset="0"/>
              </a:rPr>
              <a:t>. Blue Dog Books.</a:t>
            </a:r>
          </a:p>
          <a:p>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                                                                        </a:t>
            </a:r>
            <a:r>
              <a:rPr lang="en-GB" sz="2400" dirty="0">
                <a:solidFill>
                  <a:srgbClr val="B2B2B2"/>
                </a:solidFill>
                <a:highlight>
                  <a:srgbClr val="B2B2B2"/>
                </a:highlight>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21696912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73F17-46FF-651E-F6B7-25D8F47D2369}"/>
              </a:ext>
            </a:extLst>
          </p:cNvPr>
          <p:cNvSpPr>
            <a:spLocks noGrp="1"/>
          </p:cNvSpPr>
          <p:nvPr>
            <p:ph type="title"/>
          </p:nvPr>
        </p:nvSpPr>
        <p:spPr>
          <a:xfrm>
            <a:off x="924887" y="0"/>
            <a:ext cx="11907973" cy="1003916"/>
          </a:xfrm>
        </p:spPr>
        <p:txBody>
          <a:bodyPr>
            <a:normAutofit/>
          </a:bodyPr>
          <a:lstStyle/>
          <a:p>
            <a:r>
              <a:rPr lang="en-GB">
                <a:latin typeface="Calibri"/>
                <a:cs typeface="Calibri"/>
              </a:rPr>
              <a:t>Get on top of Harvard referencing ... </a:t>
            </a:r>
          </a:p>
        </p:txBody>
      </p:sp>
      <p:pic>
        <p:nvPicPr>
          <p:cNvPr id="4" name="Picture 4" descr="Graphical user interface, website&#10;&#10;Description automatically generated">
            <a:extLst>
              <a:ext uri="{FF2B5EF4-FFF2-40B4-BE49-F238E27FC236}">
                <a16:creationId xmlns:a16="http://schemas.microsoft.com/office/drawing/2014/main" id="{2654CE0D-BECB-694E-4EE1-991B78807E61}"/>
              </a:ext>
            </a:extLst>
          </p:cNvPr>
          <p:cNvPicPr>
            <a:picLocks noChangeAspect="1"/>
          </p:cNvPicPr>
          <p:nvPr/>
        </p:nvPicPr>
        <p:blipFill>
          <a:blip r:embed="rId3"/>
          <a:stretch>
            <a:fillRect/>
          </a:stretch>
        </p:blipFill>
        <p:spPr>
          <a:xfrm>
            <a:off x="1042119" y="2061979"/>
            <a:ext cx="5647850" cy="3068644"/>
          </a:xfrm>
          <a:prstGeom prst="rect">
            <a:avLst/>
          </a:prstGeom>
        </p:spPr>
      </p:pic>
      <p:sp>
        <p:nvSpPr>
          <p:cNvPr id="5" name="TextBox 4">
            <a:extLst>
              <a:ext uri="{FF2B5EF4-FFF2-40B4-BE49-F238E27FC236}">
                <a16:creationId xmlns:a16="http://schemas.microsoft.com/office/drawing/2014/main" id="{B18135B4-0EAA-8EA0-EDF3-A24C5003E8AE}"/>
              </a:ext>
            </a:extLst>
          </p:cNvPr>
          <p:cNvSpPr txBox="1"/>
          <p:nvPr/>
        </p:nvSpPr>
        <p:spPr>
          <a:xfrm>
            <a:off x="924887" y="5256291"/>
            <a:ext cx="510886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mn-lt"/>
                <a:cs typeface="Calibri"/>
              </a:rPr>
              <a:t>Choose Harvard style.</a:t>
            </a:r>
          </a:p>
          <a:p>
            <a:endParaRPr lang="en-GB" sz="2000">
              <a:latin typeface="Calibri"/>
              <a:ea typeface="+mn-lt"/>
              <a:cs typeface="Calibri"/>
            </a:endParaRPr>
          </a:p>
          <a:p>
            <a:r>
              <a:rPr lang="en-GB" sz="2000">
                <a:latin typeface="Calibri"/>
                <a:ea typeface="+mn-lt"/>
                <a:cs typeface="+mn-lt"/>
                <a:hlinkClick r:id="rId4"/>
              </a:rPr>
              <a:t>Cite them Right database</a:t>
            </a:r>
            <a:endParaRPr lang="en-GB">
              <a:cs typeface="Calibri Light"/>
            </a:endParaRPr>
          </a:p>
        </p:txBody>
      </p:sp>
      <p:sp>
        <p:nvSpPr>
          <p:cNvPr id="7" name="TextBox 6">
            <a:extLst>
              <a:ext uri="{FF2B5EF4-FFF2-40B4-BE49-F238E27FC236}">
                <a16:creationId xmlns:a16="http://schemas.microsoft.com/office/drawing/2014/main" id="{1004AC68-9381-7E19-0EAD-68CC29B4AA68}"/>
              </a:ext>
            </a:extLst>
          </p:cNvPr>
          <p:cNvSpPr txBox="1"/>
          <p:nvPr/>
        </p:nvSpPr>
        <p:spPr>
          <a:xfrm>
            <a:off x="7808546" y="5256291"/>
            <a:ext cx="307311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Calibri"/>
              </a:rPr>
              <a:t>13th edition (2025).</a:t>
            </a:r>
            <a:endParaRPr lang="en-GB" sz="2000" dirty="0">
              <a:ea typeface="+mn-lt"/>
              <a:cs typeface="+mn-lt"/>
            </a:endParaRPr>
          </a:p>
          <a:p>
            <a:endParaRPr lang="en-GB" sz="2000" dirty="0">
              <a:latin typeface="Calibri"/>
              <a:ea typeface="+mn-lt"/>
              <a:cs typeface="+mn-lt"/>
            </a:endParaRPr>
          </a:p>
          <a:p>
            <a:r>
              <a:rPr lang="en-GB" sz="2000" dirty="0">
                <a:latin typeface="Calibri"/>
                <a:ea typeface="+mn-lt"/>
                <a:cs typeface="+mn-lt"/>
                <a:hlinkClick r:id="rId5"/>
              </a:rPr>
              <a:t>Cite them Right </a:t>
            </a:r>
            <a:r>
              <a:rPr lang="en-GB" sz="2000" dirty="0">
                <a:latin typeface="Calibri"/>
                <a:ea typeface="+mn-lt"/>
                <a:cs typeface="+mn-lt"/>
              </a:rPr>
              <a:t>print book.</a:t>
            </a:r>
            <a:endParaRPr lang="en-GB" dirty="0">
              <a:cs typeface="Calibri Light"/>
            </a:endParaRPr>
          </a:p>
          <a:p>
            <a:endParaRPr lang="en-GB" dirty="0">
              <a:latin typeface="Calibri"/>
              <a:cs typeface="Calibri Light"/>
            </a:endParaRPr>
          </a:p>
        </p:txBody>
      </p:sp>
      <p:sp>
        <p:nvSpPr>
          <p:cNvPr id="3" name="TextBox 2">
            <a:extLst>
              <a:ext uri="{FF2B5EF4-FFF2-40B4-BE49-F238E27FC236}">
                <a16:creationId xmlns:a16="http://schemas.microsoft.com/office/drawing/2014/main" id="{B65BDC74-00B0-DB19-5A35-4B4BF0145F9C}"/>
              </a:ext>
            </a:extLst>
          </p:cNvPr>
          <p:cNvSpPr txBox="1"/>
          <p:nvPr/>
        </p:nvSpPr>
        <p:spPr>
          <a:xfrm>
            <a:off x="924887" y="1329976"/>
            <a:ext cx="5718189"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hlinkClick r:id="rId6"/>
              </a:rPr>
              <a:t>Library catalogue</a:t>
            </a:r>
            <a:endParaRPr lang="en-GB" sz="2400">
              <a:latin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84F4C83D-4F04-6A88-446A-027522488949}"/>
              </a:ext>
            </a:extLst>
          </p:cNvPr>
          <p:cNvPicPr>
            <a:picLocks noChangeAspect="1"/>
          </p:cNvPicPr>
          <p:nvPr/>
        </p:nvPicPr>
        <p:blipFill>
          <a:blip r:embed="rId7"/>
          <a:stretch>
            <a:fillRect/>
          </a:stretch>
        </p:blipFill>
        <p:spPr>
          <a:xfrm>
            <a:off x="7932532" y="1450347"/>
            <a:ext cx="2825138" cy="3696046"/>
          </a:xfrm>
          <a:prstGeom prst="rect">
            <a:avLst/>
          </a:prstGeom>
        </p:spPr>
      </p:pic>
    </p:spTree>
    <p:extLst>
      <p:ext uri="{BB962C8B-B14F-4D97-AF65-F5344CB8AC3E}">
        <p14:creationId xmlns:p14="http://schemas.microsoft.com/office/powerpoint/2010/main" val="83787413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66285-1680-A406-F5E8-4CBC4397D842}"/>
              </a:ext>
            </a:extLst>
          </p:cNvPr>
          <p:cNvSpPr>
            <a:spLocks noGrp="1"/>
          </p:cNvSpPr>
          <p:nvPr>
            <p:ph type="title"/>
          </p:nvPr>
        </p:nvSpPr>
        <p:spPr>
          <a:xfrm>
            <a:off x="445477" y="0"/>
            <a:ext cx="10795518" cy="1003916"/>
          </a:xfrm>
        </p:spPr>
        <p:txBody>
          <a:bodyPr/>
          <a:lstStyle/>
          <a:p>
            <a:endParaRPr lang="en-GB"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FE4175AE-388B-9B4E-7E8D-8E5E55200780}"/>
              </a:ext>
            </a:extLst>
          </p:cNvPr>
          <p:cNvPicPr>
            <a:picLocks noChangeAspect="1"/>
          </p:cNvPicPr>
          <p:nvPr/>
        </p:nvPicPr>
        <p:blipFill>
          <a:blip r:embed="rId2"/>
          <a:stretch>
            <a:fillRect/>
          </a:stretch>
        </p:blipFill>
        <p:spPr>
          <a:xfrm>
            <a:off x="425181" y="1971408"/>
            <a:ext cx="7861407" cy="4231432"/>
          </a:xfrm>
          <a:prstGeom prst="rect">
            <a:avLst/>
          </a:prstGeom>
        </p:spPr>
      </p:pic>
      <p:sp>
        <p:nvSpPr>
          <p:cNvPr id="6" name="TextBox 5">
            <a:extLst>
              <a:ext uri="{FF2B5EF4-FFF2-40B4-BE49-F238E27FC236}">
                <a16:creationId xmlns:a16="http://schemas.microsoft.com/office/drawing/2014/main" id="{568977DB-D69F-1FE9-DD62-334719246721}"/>
              </a:ext>
            </a:extLst>
          </p:cNvPr>
          <p:cNvSpPr txBox="1"/>
          <p:nvPr/>
        </p:nvSpPr>
        <p:spPr>
          <a:xfrm>
            <a:off x="331177" y="1383365"/>
            <a:ext cx="7526336"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hlinkClick r:id="rId3"/>
              </a:rPr>
              <a:t>Academic and </a:t>
            </a:r>
            <a:r>
              <a:rPr lang="en-GB" sz="2400" err="1">
                <a:latin typeface="Calibri" panose="020F0502020204030204" pitchFamily="34" charset="0"/>
                <a:cs typeface="Calibri" panose="020F0502020204030204" pitchFamily="34" charset="0"/>
                <a:hlinkClick r:id="rId3"/>
              </a:rPr>
              <a:t>infoskills</a:t>
            </a:r>
            <a:r>
              <a:rPr lang="en-GB" sz="2400">
                <a:latin typeface="Calibri" panose="020F0502020204030204" pitchFamily="34" charset="0"/>
                <a:cs typeface="Calibri" panose="020F0502020204030204" pitchFamily="34" charset="0"/>
                <a:hlinkClick r:id="rId3"/>
              </a:rPr>
              <a:t> </a:t>
            </a:r>
            <a:r>
              <a:rPr lang="en-GB" sz="2400"/>
              <a:t>– </a:t>
            </a:r>
            <a:r>
              <a:rPr lang="en-GB" sz="2400">
                <a:latin typeface="Calibri" panose="020F0502020204030204" pitchFamily="34" charset="0"/>
                <a:cs typeface="Calibri" panose="020F0502020204030204" pitchFamily="34" charset="0"/>
              </a:rPr>
              <a:t>online help and support</a:t>
            </a:r>
          </a:p>
        </p:txBody>
      </p:sp>
      <p:sp>
        <p:nvSpPr>
          <p:cNvPr id="9" name="TextBox 8">
            <a:extLst>
              <a:ext uri="{FF2B5EF4-FFF2-40B4-BE49-F238E27FC236}">
                <a16:creationId xmlns:a16="http://schemas.microsoft.com/office/drawing/2014/main" id="{9A40D8C2-F5E1-0D5D-06F9-AE3D627ACF00}"/>
              </a:ext>
            </a:extLst>
          </p:cNvPr>
          <p:cNvSpPr txBox="1"/>
          <p:nvPr/>
        </p:nvSpPr>
        <p:spPr>
          <a:xfrm>
            <a:off x="8682892" y="5307880"/>
            <a:ext cx="3509108" cy="1015663"/>
          </a:xfrm>
          <a:prstGeom prst="rect">
            <a:avLst/>
          </a:prstGeom>
          <a:noFill/>
        </p:spPr>
        <p:txBody>
          <a:bodyPr wrap="square">
            <a:spAutoFit/>
          </a:bodyPr>
          <a:lstStyle/>
          <a:p>
            <a:r>
              <a:rPr lang="en-GB" sz="2000" dirty="0">
                <a:latin typeface="Calibri"/>
                <a:ea typeface="+mn-lt"/>
                <a:cs typeface="+mn-lt"/>
              </a:rPr>
              <a:t>Version 1.5 (2025).</a:t>
            </a:r>
          </a:p>
          <a:p>
            <a:endParaRPr lang="en-GB" sz="2000" dirty="0">
              <a:latin typeface="Calibri"/>
              <a:ea typeface="+mn-lt"/>
              <a:cs typeface="+mn-lt"/>
            </a:endParaRPr>
          </a:p>
          <a:p>
            <a:r>
              <a:rPr lang="en-GB" sz="2000" dirty="0">
                <a:latin typeface="Calibri"/>
                <a:ea typeface="+mn-lt"/>
                <a:cs typeface="+mn-lt"/>
                <a:hlinkClick r:id="rId4"/>
              </a:rPr>
              <a:t>Referencing handbook: Harvard</a:t>
            </a:r>
            <a:endParaRPr lang="en-GB" sz="2000" dirty="0">
              <a:latin typeface="Calibri"/>
              <a:cs typeface="Calibri Light"/>
            </a:endParaRPr>
          </a:p>
        </p:txBody>
      </p:sp>
      <p:pic>
        <p:nvPicPr>
          <p:cNvPr id="3" name="Picture 2">
            <a:extLst>
              <a:ext uri="{FF2B5EF4-FFF2-40B4-BE49-F238E27FC236}">
                <a16:creationId xmlns:a16="http://schemas.microsoft.com/office/drawing/2014/main" id="{6FA3BC86-93ED-CB34-D55A-574201DD5DF8}"/>
              </a:ext>
            </a:extLst>
          </p:cNvPr>
          <p:cNvPicPr>
            <a:picLocks noChangeAspect="1"/>
          </p:cNvPicPr>
          <p:nvPr/>
        </p:nvPicPr>
        <p:blipFill>
          <a:blip r:embed="rId5"/>
          <a:stretch>
            <a:fillRect/>
          </a:stretch>
        </p:blipFill>
        <p:spPr>
          <a:xfrm>
            <a:off x="8789355" y="1465118"/>
            <a:ext cx="2536516" cy="3756868"/>
          </a:xfrm>
          <a:prstGeom prst="rect">
            <a:avLst/>
          </a:prstGeom>
        </p:spPr>
      </p:pic>
    </p:spTree>
    <p:extLst>
      <p:ext uri="{BB962C8B-B14F-4D97-AF65-F5344CB8AC3E}">
        <p14:creationId xmlns:p14="http://schemas.microsoft.com/office/powerpoint/2010/main" val="18449926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F3D3-E4DF-8AB7-4E46-CF48575521FA}"/>
              </a:ext>
            </a:extLst>
          </p:cNvPr>
          <p:cNvSpPr>
            <a:spLocks noGrp="1"/>
          </p:cNvSpPr>
          <p:nvPr>
            <p:ph type="title"/>
          </p:nvPr>
        </p:nvSpPr>
        <p:spPr>
          <a:xfrm>
            <a:off x="307204" y="0"/>
            <a:ext cx="5640212" cy="1003916"/>
          </a:xfrm>
        </p:spPr>
        <p:txBody>
          <a:bodyPr/>
          <a:lstStyle/>
          <a:p>
            <a:r>
              <a:rPr lang="en-GB" dirty="0">
                <a:latin typeface="Calibri" panose="020F0502020204030204" pitchFamily="34" charset="0"/>
                <a:cs typeface="Calibri" panose="020F0502020204030204" pitchFamily="34" charset="0"/>
              </a:rPr>
              <a:t>Citation manager tools</a:t>
            </a:r>
          </a:p>
        </p:txBody>
      </p:sp>
      <p:sp>
        <p:nvSpPr>
          <p:cNvPr id="3" name="Content Placeholder 2">
            <a:extLst>
              <a:ext uri="{FF2B5EF4-FFF2-40B4-BE49-F238E27FC236}">
                <a16:creationId xmlns:a16="http://schemas.microsoft.com/office/drawing/2014/main" id="{45E085FB-D5FA-7107-072F-E25BC93C3353}"/>
              </a:ext>
            </a:extLst>
          </p:cNvPr>
          <p:cNvSpPr>
            <a:spLocks noGrp="1"/>
          </p:cNvSpPr>
          <p:nvPr>
            <p:ph sz="quarter" idx="10"/>
          </p:nvPr>
        </p:nvSpPr>
        <p:spPr>
          <a:xfrm>
            <a:off x="307204" y="1444336"/>
            <a:ext cx="5937379" cy="4935682"/>
          </a:xfrm>
        </p:spPr>
        <p:txBody>
          <a:bodyPr>
            <a:normAutofit/>
          </a:bodyPr>
          <a:lstStyle/>
          <a:p>
            <a:pPr marL="0" indent="0">
              <a:buNone/>
            </a:pPr>
            <a:r>
              <a:rPr lang="en-GB" sz="2800">
                <a:latin typeface="Calibri"/>
                <a:cs typeface="Calibri"/>
                <a:hlinkClick r:id="rId2"/>
              </a:rPr>
              <a:t>RefWorks</a:t>
            </a:r>
            <a:r>
              <a:rPr lang="en-GB" sz="2800">
                <a:latin typeface="Calibri"/>
                <a:cs typeface="Calibri"/>
              </a:rPr>
              <a:t> </a:t>
            </a:r>
            <a:r>
              <a:rPr lang="en-GB">
                <a:latin typeface="Calibri" panose="020F0502020204030204" pitchFamily="34" charset="0"/>
                <a:cs typeface="Calibri" panose="020F0502020204030204" pitchFamily="34" charset="0"/>
              </a:rPr>
              <a:t>is supported by UWTSD.</a:t>
            </a:r>
          </a:p>
          <a:p>
            <a:pPr marL="0" indent="0">
              <a:buNone/>
            </a:pPr>
            <a:endParaRPr lang="en-GB">
              <a:latin typeface="Calibri" panose="020F0502020204030204" pitchFamily="34" charset="0"/>
              <a:cs typeface="Calibri" panose="020F0502020204030204" pitchFamily="34" charset="0"/>
            </a:endParaRPr>
          </a:p>
          <a:p>
            <a:pPr marL="342900" indent="-342900">
              <a:lnSpc>
                <a:spcPct val="100000"/>
              </a:lnSpc>
              <a:spcBef>
                <a:spcPts val="0"/>
              </a:spcBef>
              <a:buFont typeface="Arial" panose="05000000000000000000" pitchFamily="2" charset="2"/>
              <a:buChar char="•"/>
            </a:pPr>
            <a:r>
              <a:rPr lang="en-GB" sz="2800">
                <a:latin typeface="Calibri"/>
                <a:cs typeface="Arial"/>
              </a:rPr>
              <a:t>Import references. </a:t>
            </a:r>
            <a:endParaRPr lang="en-GB" sz="2800">
              <a:latin typeface="Calibri"/>
              <a:ea typeface="+mn-lt"/>
              <a:cs typeface="+mn-lt"/>
            </a:endParaRPr>
          </a:p>
          <a:p>
            <a:pPr marL="342900" indent="-342900">
              <a:lnSpc>
                <a:spcPct val="100000"/>
              </a:lnSpc>
              <a:spcBef>
                <a:spcPts val="0"/>
              </a:spcBef>
              <a:buFont typeface="Arial" panose="05000000000000000000" pitchFamily="2" charset="2"/>
              <a:buChar char="•"/>
            </a:pPr>
            <a:r>
              <a:rPr lang="en-GB" sz="2800">
                <a:latin typeface="Calibri"/>
                <a:cs typeface="Arial"/>
              </a:rPr>
              <a:t>Manage, store, and share references.</a:t>
            </a:r>
            <a:endParaRPr lang="en-GB" sz="2800">
              <a:latin typeface="Calibri"/>
              <a:ea typeface="+mn-lt"/>
              <a:cs typeface="+mn-lt"/>
            </a:endParaRPr>
          </a:p>
          <a:p>
            <a:pPr marL="342900" indent="-342900">
              <a:lnSpc>
                <a:spcPct val="100000"/>
              </a:lnSpc>
              <a:spcBef>
                <a:spcPts val="0"/>
              </a:spcBef>
              <a:buFont typeface="Arial" panose="05000000000000000000" pitchFamily="2" charset="2"/>
              <a:buChar char="•"/>
            </a:pPr>
            <a:r>
              <a:rPr lang="en-GB" sz="2800">
                <a:latin typeface="Calibri"/>
                <a:cs typeface="Arial"/>
              </a:rPr>
              <a:t>Insert references into assignments.</a:t>
            </a:r>
            <a:endParaRPr lang="en-GB" sz="2800">
              <a:latin typeface="Calibri"/>
              <a:ea typeface="+mn-lt"/>
              <a:cs typeface="+mn-lt"/>
            </a:endParaRPr>
          </a:p>
          <a:p>
            <a:pPr marL="342900" indent="-342900">
              <a:lnSpc>
                <a:spcPct val="100000"/>
              </a:lnSpc>
              <a:spcBef>
                <a:spcPts val="0"/>
              </a:spcBef>
              <a:buFont typeface="Arial" panose="05000000000000000000" pitchFamily="2" charset="2"/>
              <a:buChar char="•"/>
            </a:pPr>
            <a:r>
              <a:rPr lang="en-GB" sz="2800">
                <a:latin typeface="Calibri"/>
                <a:cs typeface="Arial"/>
              </a:rPr>
              <a:t>Generate bibliographies.</a:t>
            </a:r>
          </a:p>
          <a:p>
            <a:pPr marL="342900" indent="-342900">
              <a:lnSpc>
                <a:spcPct val="100000"/>
              </a:lnSpc>
              <a:spcBef>
                <a:spcPts val="0"/>
              </a:spcBef>
              <a:buFont typeface="Arial" panose="05000000000000000000" pitchFamily="2" charset="2"/>
              <a:buChar char="•"/>
            </a:pPr>
            <a:endParaRPr lang="en-GB">
              <a:latin typeface="Calibri"/>
              <a:ea typeface="+mn-lt"/>
              <a:cs typeface="Arial"/>
            </a:endParaRPr>
          </a:p>
          <a:p>
            <a:pPr marL="0" indent="0">
              <a:buNone/>
            </a:pPr>
            <a:r>
              <a:rPr lang="en-GB">
                <a:latin typeface="Calibri" panose="020F0502020204030204" pitchFamily="34" charset="0"/>
                <a:cs typeface="Calibri" panose="020F0502020204030204" pitchFamily="34" charset="0"/>
              </a:rPr>
              <a:t>Other citation tools available. None are</a:t>
            </a:r>
          </a:p>
          <a:p>
            <a:pPr marL="0" indent="0">
              <a:buNone/>
            </a:pPr>
            <a:r>
              <a:rPr lang="en-GB">
                <a:latin typeface="Calibri" panose="020F0502020204030204" pitchFamily="34" charset="0"/>
                <a:cs typeface="Calibri" panose="020F0502020204030204" pitchFamily="34" charset="0"/>
              </a:rPr>
              <a:t>100% accurate. Personal choice. </a:t>
            </a:r>
          </a:p>
          <a:p>
            <a:pPr>
              <a:buFont typeface="Arial" panose="020B0604020202020204" pitchFamily="34" charset="0"/>
              <a:buChar char="•"/>
            </a:pPr>
            <a:r>
              <a:rPr lang="en-GB" err="1">
                <a:latin typeface="Calibri" panose="020F0502020204030204" pitchFamily="34" charset="0"/>
                <a:cs typeface="Calibri" panose="020F0502020204030204" pitchFamily="34" charset="0"/>
                <a:hlinkClick r:id="rId3"/>
              </a:rPr>
              <a:t>MyBib</a:t>
            </a:r>
            <a:r>
              <a:rPr lang="en-GB">
                <a:latin typeface="Calibri" panose="020F0502020204030204" pitchFamily="34" charset="0"/>
                <a:cs typeface="Calibri" panose="020F0502020204030204" pitchFamily="34" charset="0"/>
              </a:rPr>
              <a:t>. 	</a:t>
            </a:r>
            <a:r>
              <a:rPr lang="en-GB" err="1">
                <a:latin typeface="Calibri" panose="020F0502020204030204" pitchFamily="34" charset="0"/>
                <a:cs typeface="Calibri" panose="020F0502020204030204" pitchFamily="34" charset="0"/>
                <a:hlinkClick r:id="rId4"/>
              </a:rPr>
              <a:t>ZoteroBib</a:t>
            </a:r>
            <a:r>
              <a:rPr lang="en-GB">
                <a:latin typeface="Calibri" panose="020F0502020204030204" pitchFamily="34" charset="0"/>
                <a:cs typeface="Calibri" panose="020F0502020204030204" pitchFamily="34" charset="0"/>
                <a:hlinkClick r:id="rId5"/>
              </a:rPr>
              <a:t>.</a:t>
            </a:r>
            <a:r>
              <a:rPr lang="en-GB">
                <a:latin typeface="Calibri" panose="020F0502020204030204" pitchFamily="34" charset="0"/>
                <a:cs typeface="Calibri" panose="020F0502020204030204" pitchFamily="34" charset="0"/>
              </a:rPr>
              <a:t>	</a:t>
            </a:r>
            <a:r>
              <a:rPr lang="en-GB">
                <a:latin typeface="Calibri" panose="020F0502020204030204" pitchFamily="34" charset="0"/>
                <a:cs typeface="Calibri" panose="020F0502020204030204" pitchFamily="34" charset="0"/>
                <a:hlinkClick r:id="rId6"/>
              </a:rPr>
              <a:t>Mendeley.</a:t>
            </a:r>
            <a:endParaRPr lang="en-GB">
              <a:latin typeface="Calibri" panose="020F0502020204030204" pitchFamily="34" charset="0"/>
              <a:cs typeface="Calibri" panose="020F0502020204030204" pitchFamily="34" charset="0"/>
            </a:endParaRPr>
          </a:p>
          <a:p>
            <a:pPr marL="0" indent="0">
              <a:lnSpc>
                <a:spcPct val="100000"/>
              </a:lnSpc>
              <a:spcBef>
                <a:spcPts val="0"/>
              </a:spcBef>
              <a:buNone/>
            </a:pPr>
            <a:endParaRPr lang="en-US" sz="2800">
              <a:latin typeface="Calibri"/>
              <a:ea typeface="+mn-lt"/>
              <a:cs typeface="+mn-lt"/>
            </a:endParaRPr>
          </a:p>
          <a:p>
            <a:pPr marL="0" indent="0">
              <a:buNone/>
            </a:pPr>
            <a:endParaRPr lang="en-GB">
              <a:latin typeface="Calibri" panose="020F0502020204030204" pitchFamily="34" charset="0"/>
              <a:cs typeface="Calibri" panose="020F0502020204030204" pitchFamily="34" charset="0"/>
            </a:endParaRPr>
          </a:p>
          <a:p>
            <a:pPr marL="0" indent="0">
              <a:buNone/>
            </a:pPr>
            <a:endParaRPr lang="en-GB">
              <a:latin typeface="Calibri" panose="020F0502020204030204" pitchFamily="34" charset="0"/>
              <a:cs typeface="Calibri" panose="020F0502020204030204" pitchFamily="34" charset="0"/>
            </a:endParaRPr>
          </a:p>
          <a:p>
            <a:pPr marL="0" indent="0">
              <a:buNone/>
            </a:pPr>
            <a:endParaRPr lang="en-GB">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5136C6BD-40E5-EC35-9730-4CF654A075D7}"/>
              </a:ext>
            </a:extLst>
          </p:cNvPr>
          <p:cNvSpPr txBox="1"/>
          <p:nvPr/>
        </p:nvSpPr>
        <p:spPr>
          <a:xfrm>
            <a:off x="10049137" y="1834758"/>
            <a:ext cx="1835659" cy="400110"/>
          </a:xfrm>
          <a:prstGeom prst="rect">
            <a:avLst/>
          </a:prstGeom>
          <a:noFill/>
        </p:spPr>
        <p:txBody>
          <a:bodyPr wrap="square">
            <a:spAutoFit/>
          </a:bodyPr>
          <a:lstStyle/>
          <a:p>
            <a:r>
              <a:rPr lang="en-GB" sz="2000" dirty="0">
                <a:latin typeface="Calibri"/>
                <a:cs typeface="Calibri"/>
                <a:hlinkClick r:id="rId7"/>
              </a:rPr>
              <a:t>Using RefWorks</a:t>
            </a:r>
            <a:endParaRPr lang="en-US" sz="2000" dirty="0"/>
          </a:p>
        </p:txBody>
      </p:sp>
      <p:pic>
        <p:nvPicPr>
          <p:cNvPr id="4" name="Picture 3" descr="A colorful pile of yarn turned into a yellow yarn light bulb">
            <a:extLst>
              <a:ext uri="{FF2B5EF4-FFF2-40B4-BE49-F238E27FC236}">
                <a16:creationId xmlns:a16="http://schemas.microsoft.com/office/drawing/2014/main" id="{898B3180-1FD4-4A3A-B1B5-C976E073FA75}"/>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442407" y="2408904"/>
            <a:ext cx="5442389" cy="3627374"/>
          </a:xfrm>
          <a:prstGeom prst="rect">
            <a:avLst/>
          </a:prstGeom>
        </p:spPr>
      </p:pic>
    </p:spTree>
    <p:extLst>
      <p:ext uri="{BB962C8B-B14F-4D97-AF65-F5344CB8AC3E}">
        <p14:creationId xmlns:p14="http://schemas.microsoft.com/office/powerpoint/2010/main" val="3567076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1"/>
          </p:nvPr>
        </p:nvSpPr>
        <p:spPr>
          <a:xfrm>
            <a:off x="217376" y="1622816"/>
            <a:ext cx="6193798" cy="4092287"/>
          </a:xfrm>
        </p:spPr>
        <p:txBody>
          <a:bodyPr vert="horz" lIns="91440" tIns="45720" rIns="91440" bIns="45720" rtlCol="0" anchor="t">
            <a:noAutofit/>
          </a:bodyPr>
          <a:lstStyle/>
          <a:p>
            <a:pPr marL="0" indent="0">
              <a:lnSpc>
                <a:spcPct val="107000"/>
              </a:lnSpc>
              <a:spcBef>
                <a:spcPts val="0"/>
              </a:spcBef>
              <a:buNone/>
            </a:pPr>
            <a:endParaRPr lang="en-GB" sz="2400">
              <a:latin typeface="Calibri"/>
              <a:cs typeface="Calibri"/>
            </a:endParaRPr>
          </a:p>
          <a:p>
            <a:pPr marL="342900" indent="-342900">
              <a:lnSpc>
                <a:spcPct val="107000"/>
              </a:lnSpc>
              <a:spcBef>
                <a:spcPts val="0"/>
              </a:spcBef>
              <a:buFont typeface="Arial" panose="05000000000000000000" pitchFamily="2" charset="2"/>
              <a:buChar char="•"/>
            </a:pPr>
            <a:r>
              <a:rPr lang="en-GB" sz="2400">
                <a:latin typeface="Calibri"/>
                <a:cs typeface="Arial"/>
              </a:rPr>
              <a:t>Understand the basics before you begin.</a:t>
            </a:r>
            <a:endParaRPr lang="en-GB" sz="2400">
              <a:latin typeface="Calibri"/>
              <a:ea typeface="+mn-lt"/>
              <a:cs typeface="Arial"/>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a:latin typeface="Calibri"/>
                <a:cs typeface="Arial"/>
              </a:rPr>
              <a:t>Keep a record of all sources as you use them.</a:t>
            </a:r>
            <a:endParaRPr lang="en-US" sz="240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a:latin typeface="Calibri"/>
                <a:cs typeface="Arial"/>
              </a:rPr>
              <a:t>Be consistent in the records you keep and in the way you reference. </a:t>
            </a:r>
            <a:endParaRPr lang="en-US" sz="240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a:latin typeface="Calibri"/>
                <a:cs typeface="Arial"/>
              </a:rPr>
              <a:t>Check your references before submitting your assignment.</a:t>
            </a:r>
            <a:endParaRPr lang="en-GB" sz="2400">
              <a:latin typeface="Calibri"/>
              <a:ea typeface="+mn-lt"/>
              <a:cs typeface="Arial"/>
            </a:endParaRPr>
          </a:p>
          <a:p>
            <a:pPr marL="0" indent="0">
              <a:lnSpc>
                <a:spcPct val="107000"/>
              </a:lnSpc>
              <a:spcBef>
                <a:spcPts val="0"/>
              </a:spcBef>
              <a:buNone/>
            </a:pPr>
            <a:endParaRPr lang="en-GB" sz="2400">
              <a:latin typeface="Calibri"/>
              <a:ea typeface="+mn-lt"/>
              <a:cs typeface="Arial"/>
            </a:endParaRPr>
          </a:p>
          <a:p>
            <a:pPr marL="0" indent="0">
              <a:lnSpc>
                <a:spcPct val="107000"/>
              </a:lnSpc>
              <a:spcBef>
                <a:spcPts val="0"/>
              </a:spcBef>
              <a:buNone/>
            </a:pPr>
            <a:endParaRPr lang="en-GB" sz="2400">
              <a:latin typeface="Calibri"/>
              <a:ea typeface="+mn-lt"/>
              <a:cs typeface="Calibri"/>
            </a:endParaRPr>
          </a:p>
          <a:p>
            <a:pPr marL="0" indent="0">
              <a:lnSpc>
                <a:spcPct val="107000"/>
              </a:lnSpc>
              <a:spcBef>
                <a:spcPts val="0"/>
              </a:spcBef>
              <a:buNone/>
            </a:pPr>
            <a:endParaRPr lang="en-GB" sz="1800">
              <a:latin typeface="Calibri"/>
              <a:ea typeface="+mn-lt"/>
              <a:cs typeface="Calibri Light"/>
            </a:endParaRPr>
          </a:p>
          <a:p>
            <a:pPr marL="0" indent="0">
              <a:buNone/>
            </a:pPr>
            <a:endParaRPr lang="en-GB">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p:nvPr>
        </p:nvSpPr>
        <p:spPr>
          <a:xfrm>
            <a:off x="215957" y="49072"/>
            <a:ext cx="7595118" cy="1003916"/>
          </a:xfrm>
        </p:spPr>
        <p:txBody>
          <a:bodyPr>
            <a:normAutofit/>
          </a:bodyPr>
          <a:lstStyle/>
          <a:p>
            <a:r>
              <a:rPr lang="en-GB">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13"/>
          </p:nvPr>
        </p:nvPicPr>
        <p:blipFill rotWithShape="1">
          <a:blip r:embed="rId3"/>
          <a:srcRect t="4328" b="4328"/>
          <a:stretch/>
        </p:blipFill>
        <p:spPr>
          <a:xfrm>
            <a:off x="6650734" y="2117689"/>
            <a:ext cx="5243801" cy="3194195"/>
          </a:xfrm>
        </p:spPr>
      </p:pic>
      <p:sp>
        <p:nvSpPr>
          <p:cNvPr id="4" name="TextBox 3">
            <a:extLst>
              <a:ext uri="{FF2B5EF4-FFF2-40B4-BE49-F238E27FC236}">
                <a16:creationId xmlns:a16="http://schemas.microsoft.com/office/drawing/2014/main" id="{BE688355-4812-49DD-81EB-2213B8ED8A99}"/>
              </a:ext>
            </a:extLst>
          </p:cNvPr>
          <p:cNvSpPr txBox="1"/>
          <p:nvPr/>
        </p:nvSpPr>
        <p:spPr>
          <a:xfrm>
            <a:off x="215900" y="5775037"/>
            <a:ext cx="1159279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a:rPr>
              <a:t>Ask for help </a:t>
            </a:r>
            <a:r>
              <a:rPr lang="en-GB" sz="2400">
                <a:latin typeface="Calibri"/>
                <a:cs typeface="Calibri"/>
              </a:rPr>
              <a:t>if you need it – your librarian, course tutor or student services can advise.</a:t>
            </a:r>
            <a:endParaRPr lang="en-US" sz="2400">
              <a:cs typeface="Calibri Light"/>
            </a:endParaRPr>
          </a:p>
        </p:txBody>
      </p:sp>
      <p:sp>
        <p:nvSpPr>
          <p:cNvPr id="5" name="TextBox 4">
            <a:extLst>
              <a:ext uri="{FF2B5EF4-FFF2-40B4-BE49-F238E27FC236}">
                <a16:creationId xmlns:a16="http://schemas.microsoft.com/office/drawing/2014/main" id="{E2C7B4BB-247F-4382-A223-02AE7D472188}"/>
              </a:ext>
            </a:extLst>
          </p:cNvPr>
          <p:cNvSpPr txBox="1"/>
          <p:nvPr/>
        </p:nvSpPr>
        <p:spPr>
          <a:xfrm>
            <a:off x="215900" y="1393537"/>
            <a:ext cx="91624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When used properly, references strengthen and enhance your work. </a:t>
            </a:r>
            <a:endParaRPr lang="en-US" sz="2400"/>
          </a:p>
        </p:txBody>
      </p:sp>
    </p:spTree>
    <p:extLst>
      <p:ext uri="{BB962C8B-B14F-4D97-AF65-F5344CB8AC3E}">
        <p14:creationId xmlns:p14="http://schemas.microsoft.com/office/powerpoint/2010/main" val="296397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81AFA-A60A-6720-06FA-FD0ED3F03175}"/>
              </a:ext>
            </a:extLst>
          </p:cNvPr>
          <p:cNvSpPr>
            <a:spLocks noGrp="1"/>
          </p:cNvSpPr>
          <p:nvPr>
            <p:ph type="title"/>
          </p:nvPr>
        </p:nvSpPr>
        <p:spPr>
          <a:xfrm>
            <a:off x="528811" y="0"/>
            <a:ext cx="3271085" cy="1003916"/>
          </a:xfrm>
        </p:spPr>
        <p:txBody>
          <a:bodyPr/>
          <a:lstStyle/>
          <a:p>
            <a:r>
              <a:rPr lang="en-GB">
                <a:latin typeface="Calibri" panose="020F0502020204030204" pitchFamily="34" charset="0"/>
                <a:cs typeface="Calibri" panose="020F0502020204030204" pitchFamily="34" charset="0"/>
              </a:rPr>
              <a:t>Your turn …</a:t>
            </a:r>
          </a:p>
        </p:txBody>
      </p:sp>
      <p:sp>
        <p:nvSpPr>
          <p:cNvPr id="12" name="TextBox 11">
            <a:extLst>
              <a:ext uri="{FF2B5EF4-FFF2-40B4-BE49-F238E27FC236}">
                <a16:creationId xmlns:a16="http://schemas.microsoft.com/office/drawing/2014/main" id="{AE310982-B8F1-2F40-454E-F11D335590E0}"/>
              </a:ext>
            </a:extLst>
          </p:cNvPr>
          <p:cNvSpPr txBox="1"/>
          <p:nvPr/>
        </p:nvSpPr>
        <p:spPr>
          <a:xfrm>
            <a:off x="5501665" y="5495700"/>
            <a:ext cx="6472163" cy="707886"/>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Pears, R. and Shields, G. (2025) </a:t>
            </a:r>
            <a:r>
              <a:rPr lang="en-GB" sz="2000" i="1" dirty="0">
                <a:latin typeface="Calibri" panose="020F0502020204030204" pitchFamily="34" charset="0"/>
                <a:cs typeface="Calibri" panose="020F0502020204030204" pitchFamily="34" charset="0"/>
              </a:rPr>
              <a:t>Cite them right: the essential referencing guide</a:t>
            </a:r>
            <a:r>
              <a:rPr lang="en-GB" sz="2000" dirty="0">
                <a:latin typeface="Calibri" panose="020F0502020204030204" pitchFamily="34" charset="0"/>
                <a:cs typeface="Calibri" panose="020F0502020204030204" pitchFamily="34" charset="0"/>
              </a:rPr>
              <a:t>. 13</a:t>
            </a:r>
            <a:r>
              <a:rPr lang="en-GB" sz="2000" baseline="30000" dirty="0">
                <a:latin typeface="Calibri" panose="020F0502020204030204" pitchFamily="34" charset="0"/>
                <a:cs typeface="Calibri" panose="020F0502020204030204" pitchFamily="34" charset="0"/>
              </a:rPr>
              <a:t>th</a:t>
            </a:r>
            <a:r>
              <a:rPr lang="en-GB" sz="2000" dirty="0">
                <a:latin typeface="Calibri" panose="020F0502020204030204" pitchFamily="34" charset="0"/>
                <a:cs typeface="Calibri" panose="020F0502020204030204" pitchFamily="34" charset="0"/>
              </a:rPr>
              <a:t> edn. Bloomsbury Academic.</a:t>
            </a:r>
          </a:p>
        </p:txBody>
      </p:sp>
      <p:graphicFrame>
        <p:nvGraphicFramePr>
          <p:cNvPr id="13" name="Table 12">
            <a:extLst>
              <a:ext uri="{FF2B5EF4-FFF2-40B4-BE49-F238E27FC236}">
                <a16:creationId xmlns:a16="http://schemas.microsoft.com/office/drawing/2014/main" id="{DCD9A7B4-1AC3-0AEA-4BF0-189E816FF3ED}"/>
              </a:ext>
            </a:extLst>
          </p:cNvPr>
          <p:cNvGraphicFramePr>
            <a:graphicFrameLocks noGrp="1"/>
          </p:cNvGraphicFramePr>
          <p:nvPr/>
        </p:nvGraphicFramePr>
        <p:xfrm>
          <a:off x="5560268" y="3984228"/>
          <a:ext cx="3797276" cy="433142"/>
        </p:xfrm>
        <a:graphic>
          <a:graphicData uri="http://schemas.openxmlformats.org/drawingml/2006/table">
            <a:tbl>
              <a:tblPr firstRow="1" bandRow="1">
                <a:tableStyleId>{5C22544A-7EE6-4342-B048-85BDC9FD1C3A}</a:tableStyleId>
              </a:tblPr>
              <a:tblGrid>
                <a:gridCol w="3797276">
                  <a:extLst>
                    <a:ext uri="{9D8B030D-6E8A-4147-A177-3AD203B41FA5}">
                      <a16:colId xmlns:a16="http://schemas.microsoft.com/office/drawing/2014/main" val="3618264034"/>
                    </a:ext>
                  </a:extLst>
                </a:gridCol>
              </a:tblGrid>
              <a:tr h="433142">
                <a:tc>
                  <a:txBody>
                    <a:bodyPr/>
                    <a:lstStyle/>
                    <a:p>
                      <a:r>
                        <a:rPr lang="en-GB" sz="2000" b="0" dirty="0">
                          <a:latin typeface="Calibri" panose="020F0502020204030204" pitchFamily="34" charset="0"/>
                          <a:cs typeface="Calibri" panose="020F0502020204030204" pitchFamily="34" charset="0"/>
                        </a:rPr>
                        <a:t>Pears, R. and Shields, G.</a:t>
                      </a:r>
                    </a:p>
                  </a:txBody>
                  <a:tcPr/>
                </a:tc>
                <a:extLst>
                  <a:ext uri="{0D108BD9-81ED-4DB2-BD59-A6C34878D82A}">
                    <a16:rowId xmlns:a16="http://schemas.microsoft.com/office/drawing/2014/main" val="521003362"/>
                  </a:ext>
                </a:extLst>
              </a:tr>
            </a:tbl>
          </a:graphicData>
        </a:graphic>
      </p:graphicFrame>
      <p:graphicFrame>
        <p:nvGraphicFramePr>
          <p:cNvPr id="14" name="Table 13">
            <a:extLst>
              <a:ext uri="{FF2B5EF4-FFF2-40B4-BE49-F238E27FC236}">
                <a16:creationId xmlns:a16="http://schemas.microsoft.com/office/drawing/2014/main" id="{829C5156-B9E2-A81F-4A2C-D13ED163D34C}"/>
              </a:ext>
            </a:extLst>
          </p:cNvPr>
          <p:cNvGraphicFramePr>
            <a:graphicFrameLocks noGrp="1"/>
          </p:cNvGraphicFramePr>
          <p:nvPr/>
        </p:nvGraphicFramePr>
        <p:xfrm>
          <a:off x="9447700" y="3987343"/>
          <a:ext cx="2456539" cy="426720"/>
        </p:xfrm>
        <a:graphic>
          <a:graphicData uri="http://schemas.openxmlformats.org/drawingml/2006/table">
            <a:tbl>
              <a:tblPr firstRow="1" bandRow="1">
                <a:tableStyleId>{5C22544A-7EE6-4342-B048-85BDC9FD1C3A}</a:tableStyleId>
              </a:tblPr>
              <a:tblGrid>
                <a:gridCol w="2456539">
                  <a:extLst>
                    <a:ext uri="{9D8B030D-6E8A-4147-A177-3AD203B41FA5}">
                      <a16:colId xmlns:a16="http://schemas.microsoft.com/office/drawing/2014/main" val="41423558"/>
                    </a:ext>
                  </a:extLst>
                </a:gridCol>
              </a:tblGrid>
              <a:tr h="396240">
                <a:tc>
                  <a:txBody>
                    <a:bodyPr/>
                    <a:lstStyle/>
                    <a:p>
                      <a:r>
                        <a:rPr lang="en-GB" sz="2000" b="0" dirty="0">
                          <a:latin typeface="Calibri" panose="020F0502020204030204" pitchFamily="34" charset="0"/>
                          <a:cs typeface="Calibri" panose="020F0502020204030204" pitchFamily="34" charset="0"/>
                        </a:rPr>
                        <a:t>(2025</a:t>
                      </a:r>
                      <a:r>
                        <a:rPr lang="en-GB" sz="2200" b="0" dirty="0">
                          <a:latin typeface="Calibri" panose="020F0502020204030204" pitchFamily="34" charset="0"/>
                          <a:cs typeface="Calibri" panose="020F0502020204030204" pitchFamily="34" charset="0"/>
                        </a:rPr>
                        <a:t>)</a:t>
                      </a:r>
                    </a:p>
                  </a:txBody>
                  <a:tcPr/>
                </a:tc>
                <a:extLst>
                  <a:ext uri="{0D108BD9-81ED-4DB2-BD59-A6C34878D82A}">
                    <a16:rowId xmlns:a16="http://schemas.microsoft.com/office/drawing/2014/main" val="3882642128"/>
                  </a:ext>
                </a:extLst>
              </a:tr>
            </a:tbl>
          </a:graphicData>
        </a:graphic>
      </p:graphicFrame>
      <p:graphicFrame>
        <p:nvGraphicFramePr>
          <p:cNvPr id="15" name="Table 14">
            <a:extLst>
              <a:ext uri="{FF2B5EF4-FFF2-40B4-BE49-F238E27FC236}">
                <a16:creationId xmlns:a16="http://schemas.microsoft.com/office/drawing/2014/main" id="{C942FE5D-8ECB-4D0D-76A5-9CE1FD363CCA}"/>
              </a:ext>
            </a:extLst>
          </p:cNvPr>
          <p:cNvGraphicFramePr>
            <a:graphicFrameLocks noGrp="1"/>
          </p:cNvGraphicFramePr>
          <p:nvPr/>
        </p:nvGraphicFramePr>
        <p:xfrm>
          <a:off x="5560268" y="4535501"/>
          <a:ext cx="6343971" cy="433142"/>
        </p:xfrm>
        <a:graphic>
          <a:graphicData uri="http://schemas.openxmlformats.org/drawingml/2006/table">
            <a:tbl>
              <a:tblPr firstRow="1" bandRow="1">
                <a:tableStyleId>{5C22544A-7EE6-4342-B048-85BDC9FD1C3A}</a:tableStyleId>
              </a:tblPr>
              <a:tblGrid>
                <a:gridCol w="6343971">
                  <a:extLst>
                    <a:ext uri="{9D8B030D-6E8A-4147-A177-3AD203B41FA5}">
                      <a16:colId xmlns:a16="http://schemas.microsoft.com/office/drawing/2014/main" val="3177333602"/>
                    </a:ext>
                  </a:extLst>
                </a:gridCol>
              </a:tblGrid>
              <a:tr h="433142">
                <a:tc>
                  <a:txBody>
                    <a:bodyPr/>
                    <a:lstStyle/>
                    <a:p>
                      <a:r>
                        <a:rPr lang="en-GB" sz="2000" b="0" i="1" dirty="0">
                          <a:latin typeface="Calibri" panose="020F0502020204030204" pitchFamily="34" charset="0"/>
                          <a:cs typeface="Calibri" panose="020F0502020204030204" pitchFamily="34" charset="0"/>
                        </a:rPr>
                        <a:t>Cite them right: the essential referencing guide</a:t>
                      </a:r>
                      <a:r>
                        <a:rPr lang="en-GB" sz="2000" b="0" dirty="0">
                          <a:latin typeface="Calibri" panose="020F0502020204030204" pitchFamily="34" charset="0"/>
                          <a:cs typeface="Calibri" panose="020F0502020204030204" pitchFamily="34" charset="0"/>
                        </a:rPr>
                        <a:t>. 13</a:t>
                      </a:r>
                      <a:r>
                        <a:rPr lang="en-GB" sz="2000" b="0" baseline="30000" dirty="0">
                          <a:latin typeface="Calibri" panose="020F0502020204030204" pitchFamily="34" charset="0"/>
                          <a:cs typeface="Calibri" panose="020F0502020204030204" pitchFamily="34" charset="0"/>
                        </a:rPr>
                        <a:t>th</a:t>
                      </a:r>
                      <a:r>
                        <a:rPr lang="en-GB" sz="2000" b="0" dirty="0">
                          <a:latin typeface="Calibri" panose="020F0502020204030204" pitchFamily="34" charset="0"/>
                          <a:cs typeface="Calibri" panose="020F0502020204030204" pitchFamily="34" charset="0"/>
                        </a:rPr>
                        <a:t> edn. </a:t>
                      </a:r>
                      <a:endParaRPr lang="en-GB" sz="2000" b="0" dirty="0"/>
                    </a:p>
                  </a:txBody>
                  <a:tcPr/>
                </a:tc>
                <a:extLst>
                  <a:ext uri="{0D108BD9-81ED-4DB2-BD59-A6C34878D82A}">
                    <a16:rowId xmlns:a16="http://schemas.microsoft.com/office/drawing/2014/main" val="1441241751"/>
                  </a:ext>
                </a:extLst>
              </a:tr>
            </a:tbl>
          </a:graphicData>
        </a:graphic>
      </p:graphicFrame>
      <p:graphicFrame>
        <p:nvGraphicFramePr>
          <p:cNvPr id="16" name="Table 15">
            <a:extLst>
              <a:ext uri="{FF2B5EF4-FFF2-40B4-BE49-F238E27FC236}">
                <a16:creationId xmlns:a16="http://schemas.microsoft.com/office/drawing/2014/main" id="{1228F652-7CD3-32ED-3C21-D344FF2D2476}"/>
              </a:ext>
            </a:extLst>
          </p:cNvPr>
          <p:cNvGraphicFramePr>
            <a:graphicFrameLocks noGrp="1"/>
          </p:cNvGraphicFramePr>
          <p:nvPr/>
        </p:nvGraphicFramePr>
        <p:xfrm>
          <a:off x="5560269" y="5090081"/>
          <a:ext cx="6343971" cy="396240"/>
        </p:xfrm>
        <a:graphic>
          <a:graphicData uri="http://schemas.openxmlformats.org/drawingml/2006/table">
            <a:tbl>
              <a:tblPr firstRow="1" bandRow="1">
                <a:tableStyleId>{5C22544A-7EE6-4342-B048-85BDC9FD1C3A}</a:tableStyleId>
              </a:tblPr>
              <a:tblGrid>
                <a:gridCol w="6343971">
                  <a:extLst>
                    <a:ext uri="{9D8B030D-6E8A-4147-A177-3AD203B41FA5}">
                      <a16:colId xmlns:a16="http://schemas.microsoft.com/office/drawing/2014/main" val="2956435714"/>
                    </a:ext>
                  </a:extLst>
                </a:gridCol>
              </a:tblGrid>
              <a:tr h="370840">
                <a:tc>
                  <a:txBody>
                    <a:bodyPr/>
                    <a:lstStyle/>
                    <a:p>
                      <a:r>
                        <a:rPr lang="en-GB" sz="2000" b="0" dirty="0">
                          <a:latin typeface="Calibri" panose="020F0502020204030204" pitchFamily="34" charset="0"/>
                          <a:cs typeface="Calibri" panose="020F0502020204030204" pitchFamily="34" charset="0"/>
                        </a:rPr>
                        <a:t>Bloomsbury Academic.</a:t>
                      </a:r>
                      <a:endParaRPr lang="en-GB" sz="2000" b="0" dirty="0"/>
                    </a:p>
                  </a:txBody>
                  <a:tcPr/>
                </a:tc>
                <a:extLst>
                  <a:ext uri="{0D108BD9-81ED-4DB2-BD59-A6C34878D82A}">
                    <a16:rowId xmlns:a16="http://schemas.microsoft.com/office/drawing/2014/main" val="251358959"/>
                  </a:ext>
                </a:extLst>
              </a:tr>
            </a:tbl>
          </a:graphicData>
        </a:graphic>
      </p:graphicFrame>
      <p:pic>
        <p:nvPicPr>
          <p:cNvPr id="5" name="Picture 4">
            <a:extLst>
              <a:ext uri="{FF2B5EF4-FFF2-40B4-BE49-F238E27FC236}">
                <a16:creationId xmlns:a16="http://schemas.microsoft.com/office/drawing/2014/main" id="{AA084434-5914-ED95-8FCB-11C455D4FB16}"/>
              </a:ext>
            </a:extLst>
          </p:cNvPr>
          <p:cNvPicPr>
            <a:picLocks noChangeAspect="1"/>
          </p:cNvPicPr>
          <p:nvPr/>
        </p:nvPicPr>
        <p:blipFill>
          <a:blip r:embed="rId2"/>
          <a:stretch>
            <a:fillRect/>
          </a:stretch>
        </p:blipFill>
        <p:spPr>
          <a:xfrm>
            <a:off x="5560268" y="1398802"/>
            <a:ext cx="4983239" cy="2400601"/>
          </a:xfrm>
          <a:prstGeom prst="rect">
            <a:avLst/>
          </a:prstGeom>
        </p:spPr>
      </p:pic>
      <p:pic>
        <p:nvPicPr>
          <p:cNvPr id="10" name="Picture 9">
            <a:extLst>
              <a:ext uri="{FF2B5EF4-FFF2-40B4-BE49-F238E27FC236}">
                <a16:creationId xmlns:a16="http://schemas.microsoft.com/office/drawing/2014/main" id="{9F474AF6-A5FD-9D23-E2C2-64978EDE4A72}"/>
              </a:ext>
            </a:extLst>
          </p:cNvPr>
          <p:cNvPicPr>
            <a:picLocks noChangeAspect="1"/>
          </p:cNvPicPr>
          <p:nvPr/>
        </p:nvPicPr>
        <p:blipFill>
          <a:blip r:embed="rId3"/>
          <a:stretch>
            <a:fillRect/>
          </a:stretch>
        </p:blipFill>
        <p:spPr>
          <a:xfrm>
            <a:off x="259912" y="4404830"/>
            <a:ext cx="4983238" cy="1710835"/>
          </a:xfrm>
          <a:prstGeom prst="rect">
            <a:avLst/>
          </a:prstGeom>
        </p:spPr>
      </p:pic>
      <p:pic>
        <p:nvPicPr>
          <p:cNvPr id="17" name="Picture 16">
            <a:extLst>
              <a:ext uri="{FF2B5EF4-FFF2-40B4-BE49-F238E27FC236}">
                <a16:creationId xmlns:a16="http://schemas.microsoft.com/office/drawing/2014/main" id="{16ABF415-A305-D82E-66B0-FA45FD8B8C3C}"/>
              </a:ext>
            </a:extLst>
          </p:cNvPr>
          <p:cNvPicPr>
            <a:picLocks noChangeAspect="1"/>
          </p:cNvPicPr>
          <p:nvPr/>
        </p:nvPicPr>
        <p:blipFill>
          <a:blip r:embed="rId4"/>
          <a:stretch>
            <a:fillRect/>
          </a:stretch>
        </p:blipFill>
        <p:spPr>
          <a:xfrm>
            <a:off x="259912" y="1398802"/>
            <a:ext cx="4983238" cy="3015262"/>
          </a:xfrm>
          <a:prstGeom prst="rect">
            <a:avLst/>
          </a:prstGeom>
        </p:spPr>
      </p:pic>
    </p:spTree>
    <p:extLst>
      <p:ext uri="{BB962C8B-B14F-4D97-AF65-F5344CB8AC3E}">
        <p14:creationId xmlns:p14="http://schemas.microsoft.com/office/powerpoint/2010/main" val="305065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7C7E42-2992-4860-AD93-C2C441FAB1A1}"/>
              </a:ext>
            </a:extLst>
          </p:cNvPr>
          <p:cNvSpPr>
            <a:spLocks noGrp="1"/>
          </p:cNvSpPr>
          <p:nvPr>
            <p:ph type="title"/>
          </p:nvPr>
        </p:nvSpPr>
        <p:spPr>
          <a:xfrm>
            <a:off x="69195" y="-58662"/>
            <a:ext cx="5888700" cy="1003916"/>
          </a:xfrm>
        </p:spPr>
        <p:txBody>
          <a:bodyPr/>
          <a:lstStyle/>
          <a:p>
            <a:pPr algn="ctr"/>
            <a:r>
              <a:rPr lang="en-GB">
                <a:latin typeface="Calibri"/>
                <a:cs typeface="Calibri"/>
              </a:rPr>
              <a:t>Help is always available.</a:t>
            </a:r>
            <a:endParaRPr lang="en-US"/>
          </a:p>
        </p:txBody>
      </p:sp>
      <p:pic>
        <p:nvPicPr>
          <p:cNvPr id="14" name="Picture 14" descr="A picture containing table, person, indoor, computer&#10;&#10;Description automatically generated">
            <a:extLst>
              <a:ext uri="{FF2B5EF4-FFF2-40B4-BE49-F238E27FC236}">
                <a16:creationId xmlns:a16="http://schemas.microsoft.com/office/drawing/2014/main" id="{48A98BE8-15B3-40A3-BAA5-71E18DB561CA}"/>
              </a:ext>
            </a:extLst>
          </p:cNvPr>
          <p:cNvPicPr>
            <a:picLocks noGrp="1" noChangeAspect="1"/>
          </p:cNvPicPr>
          <p:nvPr>
            <p:ph type="pic" sz="quarter" idx="13"/>
          </p:nvPr>
        </p:nvPicPr>
        <p:blipFill rotWithShape="1">
          <a:blip r:embed="rId3"/>
          <a:srcRect t="2453" b="2453"/>
          <a:stretch/>
        </p:blipFill>
        <p:spPr>
          <a:xfrm>
            <a:off x="328375" y="1835640"/>
            <a:ext cx="6112129" cy="3914644"/>
          </a:xfrm>
        </p:spPr>
      </p:pic>
      <p:sp>
        <p:nvSpPr>
          <p:cNvPr id="11" name="TextBox 10">
            <a:extLst>
              <a:ext uri="{FF2B5EF4-FFF2-40B4-BE49-F238E27FC236}">
                <a16:creationId xmlns:a16="http://schemas.microsoft.com/office/drawing/2014/main" id="{AE7328AE-35C0-F03E-0852-38A7E61702BC}"/>
              </a:ext>
            </a:extLst>
          </p:cNvPr>
          <p:cNvSpPr txBox="1"/>
          <p:nvPr/>
        </p:nvSpPr>
        <p:spPr>
          <a:xfrm>
            <a:off x="6690221" y="3915032"/>
            <a:ext cx="5535561" cy="1938992"/>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For help and support with referencing:</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4"/>
              </a:rPr>
              <a:t>Academic and </a:t>
            </a:r>
            <a:r>
              <a:rPr lang="en-GB" sz="2400" dirty="0" err="1">
                <a:latin typeface="Calibri" panose="020F0502020204030204" pitchFamily="34" charset="0"/>
                <a:cs typeface="Calibri" panose="020F0502020204030204" pitchFamily="34" charset="0"/>
                <a:hlinkClick r:id="rId4"/>
              </a:rPr>
              <a:t>infoskills</a:t>
            </a:r>
            <a:r>
              <a:rPr lang="en-GB" sz="2400" dirty="0">
                <a:latin typeface="Calibri" panose="020F0502020204030204" pitchFamily="34" charset="0"/>
                <a:cs typeface="Calibri" panose="020F0502020204030204" pitchFamily="34" charset="0"/>
                <a:hlinkClick r:id="rId4"/>
              </a:rPr>
              <a:t> units</a:t>
            </a:r>
          </a:p>
          <a:p>
            <a:pPr marL="342900" indent="-342900">
              <a:buFont typeface="Arial" panose="020B0604020202020204" pitchFamily="34" charset="0"/>
              <a:buChar char="•"/>
            </a:pPr>
            <a:r>
              <a:rPr lang="en-GB" sz="2400" b="1" dirty="0">
                <a:latin typeface="Calibri"/>
                <a:ea typeface="+mn-lt"/>
                <a:cs typeface="+mn-lt"/>
              </a:rPr>
              <a:t>Cite them Right </a:t>
            </a:r>
            <a:r>
              <a:rPr lang="en-GB" sz="2400" dirty="0">
                <a:latin typeface="Calibri"/>
                <a:ea typeface="+mn-lt"/>
                <a:cs typeface="+mn-lt"/>
                <a:hlinkClick r:id="rId5"/>
              </a:rPr>
              <a:t>online database </a:t>
            </a:r>
            <a:r>
              <a:rPr lang="en-GB" sz="2400" dirty="0">
                <a:latin typeface="Calibri"/>
                <a:ea typeface="+mn-lt"/>
                <a:cs typeface="+mn-lt"/>
              </a:rPr>
              <a:t>and </a:t>
            </a:r>
            <a:r>
              <a:rPr lang="en-GB" sz="2400" dirty="0">
                <a:latin typeface="Calibri"/>
                <a:ea typeface="+mn-lt"/>
                <a:cs typeface="+mn-lt"/>
                <a:hlinkClick r:id="rId6"/>
              </a:rPr>
              <a:t>print book</a:t>
            </a:r>
            <a:endParaRPr lang="en-GB" sz="2400" dirty="0">
              <a:latin typeface="Calibri"/>
              <a:ea typeface="+mn-lt"/>
              <a:cs typeface="+mn-lt"/>
            </a:endParaRPr>
          </a:p>
          <a:p>
            <a:pPr marL="342900" indent="-342900">
              <a:buFont typeface="Arial" panose="020B0604020202020204" pitchFamily="34" charset="0"/>
              <a:buChar char="•"/>
            </a:pPr>
            <a:r>
              <a:rPr lang="en-GB" sz="2400" dirty="0">
                <a:latin typeface="Calibri"/>
                <a:ea typeface="+mn-lt"/>
                <a:cs typeface="+mn-lt"/>
                <a:hlinkClick r:id="rId7"/>
              </a:rPr>
              <a:t>Referencing handbook: Harvard</a:t>
            </a:r>
            <a:endParaRPr lang="en-GB" sz="2400" dirty="0">
              <a:cs typeface="Calibri Light"/>
            </a:endParaRPr>
          </a:p>
        </p:txBody>
      </p:sp>
      <p:sp>
        <p:nvSpPr>
          <p:cNvPr id="4" name="TextBox 3">
            <a:extLst>
              <a:ext uri="{FF2B5EF4-FFF2-40B4-BE49-F238E27FC236}">
                <a16:creationId xmlns:a16="http://schemas.microsoft.com/office/drawing/2014/main" id="{F0A54E25-ACAD-07D4-41EB-BA944B530E62}"/>
              </a:ext>
            </a:extLst>
          </p:cNvPr>
          <p:cNvSpPr txBox="1"/>
          <p:nvPr/>
        </p:nvSpPr>
        <p:spPr>
          <a:xfrm>
            <a:off x="6690221" y="1738860"/>
            <a:ext cx="5296609" cy="1938992"/>
          </a:xfrm>
          <a:prstGeom prst="rect">
            <a:avLst/>
          </a:prstGeom>
          <a:noFill/>
        </p:spPr>
        <p:txBody>
          <a:bodyPr wrap="square" rtlCol="0">
            <a:spAutoFit/>
          </a:bodyPr>
          <a:lstStyle/>
          <a:p>
            <a:r>
              <a:rPr lang="en-GB" sz="2400">
                <a:latin typeface="Calibri"/>
                <a:cs typeface="Calibri"/>
              </a:rPr>
              <a:t>For 1-2-1 reference or subject help:</a:t>
            </a:r>
            <a:endParaRPr lang="en-GB" sz="2400">
              <a:latin typeface="Calibri"/>
              <a:ea typeface="+mn-lt"/>
              <a:cs typeface="Calibri"/>
            </a:endParaRPr>
          </a:p>
          <a:p>
            <a:r>
              <a:rPr lang="en-GB" sz="2400" b="1">
                <a:latin typeface="Calibri" panose="020F0502020204030204" pitchFamily="34" charset="0"/>
                <a:cs typeface="Calibri" panose="020F0502020204030204" pitchFamily="34" charset="0"/>
              </a:rPr>
              <a:t>Alison Evans: </a:t>
            </a:r>
            <a:r>
              <a:rPr lang="en-GB" sz="2400">
                <a:latin typeface="Calibri" panose="020F0502020204030204" pitchFamily="34" charset="0"/>
                <a:cs typeface="Calibri" panose="020F0502020204030204" pitchFamily="34" charset="0"/>
              </a:rPr>
              <a:t>Academic Liaison Librarian:</a:t>
            </a:r>
            <a:endParaRPr lang="en-GB" sz="2400">
              <a:latin typeface="Calibri" panose="020F0502020204030204" pitchFamily="34" charset="0"/>
              <a:ea typeface="+mn-lt"/>
              <a:cs typeface="Calibri" panose="020F0502020204030204" pitchFamily="34" charset="0"/>
            </a:endParaRP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hlinkClick r:id="rId8"/>
              </a:rPr>
              <a:t>alison.evans@uwtsd.ac.uk</a:t>
            </a:r>
            <a:r>
              <a:rPr lang="en-GB" sz="2400">
                <a:latin typeface="Calibri" panose="020F0502020204030204" pitchFamily="34" charset="0"/>
                <a:cs typeface="Calibri" panose="020F0502020204030204" pitchFamily="34" charset="0"/>
              </a:rPr>
              <a:t> </a:t>
            </a:r>
          </a:p>
          <a:p>
            <a:endParaRPr lang="en-GB" sz="240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hlinkClick r:id="rId9"/>
              </a:rPr>
              <a:t>infoskills@uwtsd.ac.uk</a:t>
            </a:r>
            <a:endParaRPr lang="en-GB" sz="2400">
              <a:latin typeface="Calibri" panose="020F0502020204030204" pitchFamily="34" charset="0"/>
              <a:ea typeface="+mn-lt"/>
              <a:cs typeface="Calibri" panose="020F0502020204030204" pitchFamily="34" charset="0"/>
            </a:endParaRPr>
          </a:p>
        </p:txBody>
      </p:sp>
    </p:spTree>
    <p:extLst>
      <p:ext uri="{BB962C8B-B14F-4D97-AF65-F5344CB8AC3E}">
        <p14:creationId xmlns:p14="http://schemas.microsoft.com/office/powerpoint/2010/main" val="29310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teal" id="{14984B9C-AD3A-43B2-BE17-E44E7A63DD53}" vid="{AA3727CC-D7C6-4D4D-BF3C-DFBFCA950A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http://schemas.microsoft.com/office/2006/documentManagement/types"/>
    <ds:schemaRef ds:uri="http://purl.org/dc/elements/1.1/"/>
    <ds:schemaRef ds:uri="61b8a593-e33f-405c-9ec9-a885dee76581"/>
    <ds:schemaRef ds:uri="http://schemas.microsoft.com/office/infopath/2007/PartnerControls"/>
    <ds:schemaRef ds:uri="http://schemas.openxmlformats.org/package/2006/metadata/core-properties"/>
    <ds:schemaRef ds:uri="http://schemas.microsoft.com/office/2006/metadata/properties"/>
    <ds:schemaRef ds:uri="http://purl.org/dc/dcmitype/"/>
    <ds:schemaRef ds:uri="http://www.w3.org/XML/1998/namespace"/>
    <ds:schemaRef ds:uri="316f2420-4a0a-4c49-8a81-53a9bcc36554"/>
    <ds:schemaRef ds:uri="http://purl.org/dc/terms/"/>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9B775386-F393-4C47-AFE5-F8DFDDEF68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template-teal</Template>
  <TotalTime>115</TotalTime>
  <Words>2754</Words>
  <Application>Microsoft Macintosh PowerPoint</Application>
  <PresentationFormat>Widescreen</PresentationFormat>
  <Paragraphs>346</Paragraphs>
  <Slides>49</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49</vt:i4>
      </vt:variant>
    </vt:vector>
  </HeadingPairs>
  <TitlesOfParts>
    <vt:vector size="57" baseType="lpstr">
      <vt:lpstr>ＭＳ Ｐゴシック</vt:lpstr>
      <vt:lpstr>Arial</vt:lpstr>
      <vt:lpstr>Arial,Sans-Serif</vt:lpstr>
      <vt:lpstr>Calibri</vt:lpstr>
      <vt:lpstr>Calibri Light</vt:lpstr>
      <vt:lpstr>Lucida Sans</vt:lpstr>
      <vt:lpstr>Wingdings</vt:lpstr>
      <vt:lpstr>Office Theme</vt:lpstr>
      <vt:lpstr>Harvard Referencing: The Basics.</vt:lpstr>
      <vt:lpstr>Why reference?</vt:lpstr>
      <vt:lpstr>What is plagiarism?</vt:lpstr>
      <vt:lpstr>What is plagiarism and how can we avoid it?</vt:lpstr>
      <vt:lpstr>Is it plagiarism if you…</vt:lpstr>
      <vt:lpstr>Is it plagiarism if you…</vt:lpstr>
      <vt:lpstr>Is it plagiarism if you…</vt:lpstr>
      <vt:lpstr>Is it plagiarism if you…</vt:lpstr>
      <vt:lpstr>Is it plagiarism if you…</vt:lpstr>
      <vt:lpstr>Is it plagiarism if you…</vt:lpstr>
      <vt:lpstr>When do you need to reference?</vt:lpstr>
      <vt:lpstr>Harvard referencing can be broken into 2 parts.</vt:lpstr>
      <vt:lpstr>What does it look like?</vt:lpstr>
      <vt:lpstr>What does it look like?</vt:lpstr>
      <vt:lpstr>1. Citation.</vt:lpstr>
      <vt:lpstr>PowerPoint Presentation</vt:lpstr>
      <vt:lpstr>PowerPoint Presentation</vt:lpstr>
      <vt:lpstr>PowerPoint Presentation</vt:lpstr>
      <vt:lpstr>PowerPoint Presentation</vt:lpstr>
      <vt:lpstr>What does it look like?</vt:lpstr>
      <vt:lpstr>2. Reference. </vt:lpstr>
      <vt:lpstr>2. Reference. </vt:lpstr>
      <vt:lpstr>2. Reference. </vt:lpstr>
      <vt:lpstr>2. Reference. </vt:lpstr>
      <vt:lpstr>2. Reference. </vt:lpstr>
      <vt:lpstr>Online references.</vt:lpstr>
      <vt:lpstr>PowerPoint Presentation</vt:lpstr>
      <vt:lpstr>PowerPoint Presentation</vt:lpstr>
      <vt:lpstr>When creating a reference ...</vt:lpstr>
      <vt:lpstr>Where to find the information you need</vt:lpstr>
      <vt:lpstr>Harvard referencing: books</vt:lpstr>
      <vt:lpstr>PowerPoint Presentation</vt:lpstr>
      <vt:lpstr>PowerPoint Presentation</vt:lpstr>
      <vt:lpstr>PowerPoint Presentation</vt:lpstr>
      <vt:lpstr>PowerPoint Presentation</vt:lpstr>
      <vt:lpstr>PowerPoint Presentation</vt:lpstr>
      <vt:lpstr>Harvard referencing books: what's wrong?</vt:lpstr>
      <vt:lpstr>PowerPoint Presentation</vt:lpstr>
      <vt:lpstr>PowerPoint Presentation</vt:lpstr>
      <vt:lpstr>PowerPoint Presentation</vt:lpstr>
      <vt:lpstr>Harvard referencing: internet and websites</vt:lpstr>
      <vt:lpstr>Harvard referencing web pages: what's wrong?</vt:lpstr>
      <vt:lpstr>Harvard referencing: secondary citation.</vt:lpstr>
      <vt:lpstr>Get on top of Harvard referencing ... </vt:lpstr>
      <vt:lpstr>PowerPoint Presentation</vt:lpstr>
      <vt:lpstr>Citation manager tools</vt:lpstr>
      <vt:lpstr>Tips to improve your referencing</vt:lpstr>
      <vt:lpstr>Your turn …</vt:lpstr>
      <vt:lpstr>Help is always available.</vt:lpstr>
    </vt:vector>
  </TitlesOfParts>
  <Company>University of Wales 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Tom Cox</cp:lastModifiedBy>
  <cp:revision>17</cp:revision>
  <dcterms:created xsi:type="dcterms:W3CDTF">2024-01-22T14:34:05Z</dcterms:created>
  <dcterms:modified xsi:type="dcterms:W3CDTF">2025-10-20T11:06:20Z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