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63" r:id="rId5"/>
    <p:sldId id="259" r:id="rId6"/>
    <p:sldId id="262" r:id="rId7"/>
    <p:sldId id="260" r:id="rId8"/>
    <p:sldId id="261"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5588" autoAdjust="0"/>
    <p:restoredTop sz="95033" autoAdjust="0"/>
  </p:normalViewPr>
  <p:slideViewPr>
    <p:cSldViewPr>
      <p:cViewPr varScale="1">
        <p:scale>
          <a:sx n="73" d="100"/>
          <a:sy n="73" d="100"/>
        </p:scale>
        <p:origin x="-1296"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p>
            <a:r>
              <a:rPr kumimoji="0" lang="en-US"/>
              <a:t>Click to edit Master title style</a:t>
            </a:r>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16" name="Date Placeholder 15"/>
          <p:cNvSpPr>
            <a:spLocks noGrp="1"/>
          </p:cNvSpPr>
          <p:nvPr>
            <p:ph type="dt" sz="half" idx="10"/>
          </p:nvPr>
        </p:nvSpPr>
        <p:spPr/>
        <p:txBody>
          <a:bodyPr/>
          <a:lstStyle/>
          <a:p>
            <a:fld id="{35119FFF-43AA-44FE-B7BF-DF9D26A679AC}" type="datetimeFigureOut">
              <a:rPr lang="en-US" smtClean="0"/>
              <a:pPr/>
              <a:t>12/19/2021</a:t>
            </a:fld>
            <a:endParaRPr lang="en-US"/>
          </a:p>
        </p:txBody>
      </p:sp>
      <p:sp>
        <p:nvSpPr>
          <p:cNvPr id="2" name="Footer Placeholder 1"/>
          <p:cNvSpPr>
            <a:spLocks noGrp="1"/>
          </p:cNvSpPr>
          <p:nvPr>
            <p:ph type="ftr" sz="quarter" idx="11"/>
          </p:nvPr>
        </p:nvSpPr>
        <p:spPr/>
        <p:txBody>
          <a:bodyPr/>
          <a:lstStyle/>
          <a:p>
            <a:endParaRPr lang="en-US"/>
          </a:p>
        </p:txBody>
      </p:sp>
      <p:sp>
        <p:nvSpPr>
          <p:cNvPr id="15" name="Slide Number Placeholder 14"/>
          <p:cNvSpPr>
            <a:spLocks noGrp="1"/>
          </p:cNvSpPr>
          <p:nvPr>
            <p:ph type="sldNum" sz="quarter" idx="12"/>
          </p:nvPr>
        </p:nvSpPr>
        <p:spPr>
          <a:xfrm>
            <a:off x="8229600" y="6473952"/>
            <a:ext cx="758952" cy="246888"/>
          </a:xfrm>
        </p:spPr>
        <p:txBody>
          <a:bodyPr/>
          <a:lstStyle/>
          <a:p>
            <a:fld id="{9E3DB04B-5BD3-4D2D-B56B-35B146B658AA}"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a:t>Click to edit Master title style</a:t>
            </a:r>
          </a:p>
        </p:txBody>
      </p:sp>
      <p:sp>
        <p:nvSpPr>
          <p:cNvPr id="27" name="Content Placeholder 26"/>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Date Placeholder 24"/>
          <p:cNvSpPr>
            <a:spLocks noGrp="1"/>
          </p:cNvSpPr>
          <p:nvPr>
            <p:ph type="dt" sz="half" idx="10"/>
          </p:nvPr>
        </p:nvSpPr>
        <p:spPr/>
        <p:txBody>
          <a:bodyPr/>
          <a:lstStyle/>
          <a:p>
            <a:fld id="{35119FFF-43AA-44FE-B7BF-DF9D26A679AC}" type="datetimeFigureOut">
              <a:rPr lang="en-US" smtClean="0"/>
              <a:pPr/>
              <a:t>12/19/2021</a:t>
            </a:fld>
            <a:endParaRPr lang="en-US"/>
          </a:p>
        </p:txBody>
      </p:sp>
      <p:sp>
        <p:nvSpPr>
          <p:cNvPr id="19" name="Footer Placeholder 18"/>
          <p:cNvSpPr>
            <a:spLocks noGrp="1"/>
          </p:cNvSpPr>
          <p:nvPr>
            <p:ph type="ftr" sz="quarter" idx="11"/>
          </p:nvPr>
        </p:nvSpPr>
        <p:spPr>
          <a:xfrm>
            <a:off x="3581400" y="76200"/>
            <a:ext cx="2895600" cy="288925"/>
          </a:xfrm>
        </p:spPr>
        <p:txBody>
          <a:bodyPr/>
          <a:lstStyle/>
          <a:p>
            <a:endParaRPr lang="en-US"/>
          </a:p>
        </p:txBody>
      </p:sp>
      <p:sp>
        <p:nvSpPr>
          <p:cNvPr id="16" name="Slide Number Placeholder 15"/>
          <p:cNvSpPr>
            <a:spLocks noGrp="1"/>
          </p:cNvSpPr>
          <p:nvPr>
            <p:ph type="sldNum" sz="quarter" idx="12"/>
          </p:nvPr>
        </p:nvSpPr>
        <p:spPr>
          <a:xfrm>
            <a:off x="8229600" y="6473952"/>
            <a:ext cx="758952" cy="246888"/>
          </a:xfrm>
        </p:spPr>
        <p:txBody>
          <a:bodyPr/>
          <a:lstStyle/>
          <a:p>
            <a:fld id="{9E3DB04B-5BD3-4D2D-B56B-35B146B658AA}"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9" name="Date Placeholder 18"/>
          <p:cNvSpPr>
            <a:spLocks noGrp="1"/>
          </p:cNvSpPr>
          <p:nvPr>
            <p:ph type="dt" sz="half" idx="10"/>
          </p:nvPr>
        </p:nvSpPr>
        <p:spPr/>
        <p:txBody>
          <a:bodyPr/>
          <a:lstStyle/>
          <a:p>
            <a:fld id="{35119FFF-43AA-44FE-B7BF-DF9D26A679AC}" type="datetimeFigureOut">
              <a:rPr lang="en-US" smtClean="0"/>
              <a:pPr/>
              <a:t>12/19/2021</a:t>
            </a:fld>
            <a:endParaRPr lang="en-US"/>
          </a:p>
        </p:txBody>
      </p:sp>
      <p:sp>
        <p:nvSpPr>
          <p:cNvPr id="11" name="Footer Placeholder 10"/>
          <p:cNvSpPr>
            <a:spLocks noGrp="1"/>
          </p:cNvSpPr>
          <p:nvPr>
            <p:ph type="ftr" sz="quarter" idx="11"/>
          </p:nvPr>
        </p:nvSpPr>
        <p:spPr/>
        <p:txBody>
          <a:bodyPr/>
          <a:lstStyle/>
          <a:p>
            <a:endParaRPr lang="en-US"/>
          </a:p>
        </p:txBody>
      </p:sp>
      <p:sp>
        <p:nvSpPr>
          <p:cNvPr id="16" name="Slide Number Placeholder 15"/>
          <p:cNvSpPr>
            <a:spLocks noGrp="1"/>
          </p:cNvSpPr>
          <p:nvPr>
            <p:ph type="sldNum" sz="quarter" idx="12"/>
          </p:nvPr>
        </p:nvSpPr>
        <p:spPr/>
        <p:txBody>
          <a:bodyPr/>
          <a:lstStyle/>
          <a:p>
            <a:fld id="{9E3DB04B-5BD3-4D2D-B56B-35B146B658AA}" type="slidenum">
              <a:rPr lang="en-US" smtClean="0"/>
              <a:pPr/>
              <a:t>‹#›</a:t>
            </a:fld>
            <a:endParaRPr lang="en-US"/>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a:t>Click to edit Master title style</a:t>
            </a:r>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0"/>
          </p:nvPr>
        </p:nvSpPr>
        <p:spPr/>
        <p:txBody>
          <a:bodyPr/>
          <a:lstStyle/>
          <a:p>
            <a:fld id="{35119FFF-43AA-44FE-B7BF-DF9D26A679AC}" type="datetimeFigureOut">
              <a:rPr lang="en-US" smtClean="0"/>
              <a:pPr/>
              <a:t>12/19/2021</a:t>
            </a:fld>
            <a:endParaRPr lang="en-US"/>
          </a:p>
        </p:txBody>
      </p:sp>
      <p:sp>
        <p:nvSpPr>
          <p:cNvPr id="10" name="Footer Placeholder 9"/>
          <p:cNvSpPr>
            <a:spLocks noGrp="1"/>
          </p:cNvSpPr>
          <p:nvPr>
            <p:ph type="ftr" sz="quarter" idx="11"/>
          </p:nvPr>
        </p:nvSpPr>
        <p:spPr/>
        <p:txBody>
          <a:bodyPr/>
          <a:lstStyle/>
          <a:p>
            <a:endParaRPr lang="en-US"/>
          </a:p>
        </p:txBody>
      </p:sp>
      <p:sp>
        <p:nvSpPr>
          <p:cNvPr id="31" name="Slide Number Placeholder 30"/>
          <p:cNvSpPr>
            <a:spLocks noGrp="1"/>
          </p:cNvSpPr>
          <p:nvPr>
            <p:ph type="sldNum" sz="quarter" idx="12"/>
          </p:nvPr>
        </p:nvSpPr>
        <p:spPr/>
        <p:txBody>
          <a:bodyPr/>
          <a:lstStyle/>
          <a:p>
            <a:fld id="{9E3DB04B-5BD3-4D2D-B56B-35B146B658AA}"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a:t>Click to edit Master title style</a:t>
            </a:r>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0"/>
          </p:nvPr>
        </p:nvSpPr>
        <p:spPr/>
        <p:txBody>
          <a:bodyPr/>
          <a:lstStyle/>
          <a:p>
            <a:fld id="{35119FFF-43AA-44FE-B7BF-DF9D26A679AC}" type="datetimeFigureOut">
              <a:rPr lang="en-US" smtClean="0"/>
              <a:pPr/>
              <a:t>12/19/2021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229600" y="6477000"/>
            <a:ext cx="762000" cy="246888"/>
          </a:xfrm>
        </p:spPr>
        <p:txBody>
          <a:bodyPr/>
          <a:lstStyle/>
          <a:p>
            <a:fld id="{9E3DB04B-5BD3-4D2D-B56B-35B146B658AA}" type="slidenum">
              <a:rPr lang="en-US" smtClean="0"/>
              <a:pPr/>
              <a:t>‹#›</a:t>
            </a:fld>
            <a:endParaRPr lang="en-US"/>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a:t>Click to edit Master title style</a:t>
            </a:r>
          </a:p>
        </p:txBody>
      </p:sp>
      <p:sp>
        <p:nvSpPr>
          <p:cNvPr id="12" name="Date Placeholder 11"/>
          <p:cNvSpPr>
            <a:spLocks noGrp="1"/>
          </p:cNvSpPr>
          <p:nvPr>
            <p:ph type="dt" sz="half" idx="10"/>
          </p:nvPr>
        </p:nvSpPr>
        <p:spPr/>
        <p:txBody>
          <a:bodyPr/>
          <a:lstStyle/>
          <a:p>
            <a:fld id="{35119FFF-43AA-44FE-B7BF-DF9D26A679AC}" type="datetimeFigureOut">
              <a:rPr lang="en-US" smtClean="0"/>
              <a:pPr/>
              <a:t>12/19/2021</a:t>
            </a:fld>
            <a:endParaRPr lang="en-US"/>
          </a:p>
        </p:txBody>
      </p:sp>
      <p:sp>
        <p:nvSpPr>
          <p:cNvPr id="21" name="Footer Placeholder 20"/>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3DB04B-5BD3-4D2D-B56B-35B146B658AA}"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5119FFF-43AA-44FE-B7BF-DF9D26A679AC}" type="datetimeFigureOut">
              <a:rPr lang="en-US" smtClean="0"/>
              <a:pPr/>
              <a:t>12/19/2021</a:t>
            </a:fld>
            <a:endParaRPr lang="en-US"/>
          </a:p>
        </p:txBody>
      </p:sp>
      <p:sp>
        <p:nvSpPr>
          <p:cNvPr id="24" name="Footer Placeholder 23"/>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3DB04B-5BD3-4D2D-B56B-35B146B658AA}"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a:t>Click to edit Master title style</a:t>
            </a:r>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Date Placeholder 24"/>
          <p:cNvSpPr>
            <a:spLocks noGrp="1"/>
          </p:cNvSpPr>
          <p:nvPr>
            <p:ph type="dt" sz="half" idx="10"/>
          </p:nvPr>
        </p:nvSpPr>
        <p:spPr/>
        <p:txBody>
          <a:bodyPr/>
          <a:lstStyle/>
          <a:p>
            <a:fld id="{35119FFF-43AA-44FE-B7BF-DF9D26A679AC}" type="datetimeFigureOut">
              <a:rPr lang="en-US" smtClean="0"/>
              <a:pPr/>
              <a:t>12/19/2021</a:t>
            </a:fld>
            <a:endParaRPr lang="en-US"/>
          </a:p>
        </p:txBody>
      </p:sp>
      <p:sp>
        <p:nvSpPr>
          <p:cNvPr id="29" name="Footer Placeholder 28"/>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3DB04B-5BD3-4D2D-B56B-35B146B658AA}"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a:t>Click icon to add picture</a:t>
            </a:r>
            <a:endParaRPr kumimoji="0" lang="en-US" dirty="0"/>
          </a:p>
        </p:txBody>
      </p:sp>
      <p:sp>
        <p:nvSpPr>
          <p:cNvPr id="7" name="Date Placeholder 6"/>
          <p:cNvSpPr>
            <a:spLocks noGrp="1"/>
          </p:cNvSpPr>
          <p:nvPr>
            <p:ph type="dt" sz="half" idx="10"/>
          </p:nvPr>
        </p:nvSpPr>
        <p:spPr/>
        <p:txBody>
          <a:bodyPr/>
          <a:lstStyle/>
          <a:p>
            <a:fld id="{35119FFF-43AA-44FE-B7BF-DF9D26A679AC}" type="datetimeFigureOut">
              <a:rPr lang="en-US" smtClean="0"/>
              <a:pPr/>
              <a:t>12/19/2021</a:t>
            </a:fld>
            <a:endParaRPr lang="en-US"/>
          </a:p>
        </p:txBody>
      </p:sp>
      <p:sp>
        <p:nvSpPr>
          <p:cNvPr id="5" name="Footer Placeholder 4"/>
          <p:cNvSpPr>
            <a:spLocks noGrp="1"/>
          </p:cNvSpPr>
          <p:nvPr>
            <p:ph type="ftr" sz="quarter" idx="11"/>
          </p:nvPr>
        </p:nvSpPr>
        <p:spPr/>
        <p:txBody>
          <a:bodyPr/>
          <a:lstStyle/>
          <a:p>
            <a:endParaRPr lang="en-US"/>
          </a:p>
        </p:txBody>
      </p:sp>
      <p:sp>
        <p:nvSpPr>
          <p:cNvPr id="31" name="Slide Number Placeholder 30"/>
          <p:cNvSpPr>
            <a:spLocks noGrp="1"/>
          </p:cNvSpPr>
          <p:nvPr>
            <p:ph type="sldNum" sz="quarter" idx="12"/>
          </p:nvPr>
        </p:nvSpPr>
        <p:spPr/>
        <p:txBody>
          <a:bodyPr/>
          <a:lstStyle/>
          <a:p>
            <a:fld id="{9E3DB04B-5BD3-4D2D-B56B-35B146B658AA}" type="slidenum">
              <a:rPr lang="en-US" smtClean="0"/>
              <a:pPr/>
              <a:t>‹#›</a:t>
            </a:fld>
            <a:endParaRPr lang="en-US"/>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a:t>Click to edit Master title style</a:t>
            </a:r>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5119FFF-43AA-44FE-B7BF-DF9D26A679AC}" type="datetimeFigureOut">
              <a:rPr lang="en-US" smtClean="0"/>
              <a:pPr/>
              <a:t>12/19/2021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3DB04B-5BD3-4D2D-B56B-35B146B658AA}"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5119FFF-43AA-44FE-B7BF-DF9D26A679AC}" type="datetimeFigureOut">
              <a:rPr lang="en-US" smtClean="0"/>
              <a:pPr/>
              <a:t>12/19/2021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3DB04B-5BD3-4D2D-B56B-35B146B658AA}"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35119FFF-43AA-44FE-B7BF-DF9D26A679AC}" type="datetimeFigureOut">
              <a:rPr lang="en-US" smtClean="0"/>
              <a:pPr/>
              <a:t>12/19/2021</a:t>
            </a:fld>
            <a:endParaRPr lang="en-US"/>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en-US"/>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9E3DB04B-5BD3-4D2D-B56B-35B146B658AA}" type="slidenum">
              <a:rPr lang="en-US" smtClean="0"/>
              <a:pPr/>
              <a:t>‹#›</a:t>
            </a:fld>
            <a:endParaRPr lang="en-US"/>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a:t>Click to edit Master title style</a:t>
            </a:r>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1000" y="1857365"/>
            <a:ext cx="8458200" cy="4218422"/>
          </a:xfrm>
        </p:spPr>
        <p:txBody>
          <a:bodyPr>
            <a:normAutofit/>
          </a:bodyPr>
          <a:lstStyle/>
          <a:p>
            <a:pPr algn="ctr"/>
            <a:r>
              <a:rPr lang="en-US" sz="5400" b="1" dirty="0"/>
              <a:t>Problem Solving and Decision Making</a:t>
            </a:r>
            <a:br>
              <a:rPr lang="en-US" sz="5400" b="1" dirty="0"/>
            </a:br>
            <a:r>
              <a:rPr lang="en-US" sz="5400" b="1" dirty="0"/>
              <a:t>Task 1: role play</a:t>
            </a:r>
            <a:endParaRPr lang="en-US" sz="5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47500" lnSpcReduction="20000"/>
          </a:bodyPr>
          <a:lstStyle/>
          <a:p>
            <a:r>
              <a:rPr lang="en-US" b="1" u="sng" dirty="0" smtClean="0"/>
              <a:t>Management Consultant:: Daniela Cristiana</a:t>
            </a:r>
          </a:p>
          <a:p>
            <a:r>
              <a:rPr lang="en-US" b="1" u="sng" dirty="0" smtClean="0"/>
              <a:t>Employee: </a:t>
            </a:r>
            <a:r>
              <a:rPr lang="en-US" b="1" u="sng" dirty="0" err="1" smtClean="0"/>
              <a:t>Dayami</a:t>
            </a:r>
            <a:r>
              <a:rPr lang="en-US" b="1" u="sng" dirty="0" smtClean="0"/>
              <a:t> </a:t>
            </a:r>
            <a:r>
              <a:rPr lang="en-US" b="1" u="sng" dirty="0" err="1" smtClean="0"/>
              <a:t>Girao</a:t>
            </a:r>
            <a:endParaRPr lang="en-US" b="1" u="sng" dirty="0" smtClean="0"/>
          </a:p>
          <a:p>
            <a:endParaRPr lang="en-US" b="1" u="sng" dirty="0" smtClean="0"/>
          </a:p>
          <a:p>
            <a:r>
              <a:rPr lang="en-US" b="1" u="sng" dirty="0" smtClean="0"/>
              <a:t>Management </a:t>
            </a:r>
            <a:r>
              <a:rPr lang="en-US" b="1" u="sng" dirty="0"/>
              <a:t>consultant: </a:t>
            </a:r>
            <a:r>
              <a:rPr lang="en-US" dirty="0"/>
              <a:t>Good morning, how are you doing today? I would like to know that why are you not satisfied with your job and what are the issues behind this unsatisfaction? </a:t>
            </a:r>
          </a:p>
          <a:p>
            <a:r>
              <a:rPr lang="en-US" b="1" u="sng" dirty="0"/>
              <a:t>Employee: </a:t>
            </a:r>
            <a:r>
              <a:rPr lang="en-US" dirty="0"/>
              <a:t>Hello sir, I hope you are doing well and everything is fine in your life. I am here to consult with regarding a few issues faced by me in the company. I hope you will help me to resolve such issues and also help me to ensure my future career growth. In the company I am not getting adequate wages and also working hour is too long for me in the company. On the other hand, in the company I have been working very hard and also providing my  best skills to the business but I have been never awarded by the management team and also not got adequate appraisal for last 4 years. Moreover, I have also failed to maintain a work life balance and for this my personal life also hampering. So, can you please help me out to get rid from these kind of situation? </a:t>
            </a:r>
          </a:p>
          <a:p>
            <a:r>
              <a:rPr lang="en-US" b="1" u="sng" dirty="0"/>
              <a:t>Management consultant: </a:t>
            </a:r>
            <a:r>
              <a:rPr lang="en-US" dirty="0"/>
              <a:t>Yes, I am fine. See, being a management consultant, I can help you with your issues and definitely try to resolve the challenges and also can recommend proper strategies which can help you to remain satisfied and engaged with your respective job role in your company. I would like to hear your concerns regarding the managerial actions or operations conducted in your business and the present situation of yours in the company. </a:t>
            </a:r>
          </a:p>
          <a:p>
            <a:endParaRPr lang="en-US" dirty="0"/>
          </a:p>
        </p:txBody>
      </p:sp>
      <p:sp>
        <p:nvSpPr>
          <p:cNvPr id="4" name="TextBox 3"/>
          <p:cNvSpPr txBox="1"/>
          <p:nvPr/>
        </p:nvSpPr>
        <p:spPr>
          <a:xfrm>
            <a:off x="785786" y="357166"/>
            <a:ext cx="7786742" cy="584775"/>
          </a:xfrm>
          <a:prstGeom prst="rect">
            <a:avLst/>
          </a:prstGeom>
          <a:noFill/>
        </p:spPr>
        <p:txBody>
          <a:bodyPr wrap="square" rtlCol="0">
            <a:spAutoFit/>
          </a:bodyPr>
          <a:lstStyle/>
          <a:p>
            <a:pPr algn="ctr"/>
            <a:r>
              <a:rPr lang="en-US" sz="3200" b="1" dirty="0">
                <a:latin typeface="Arial Black" pitchFamily="34" charset="0"/>
              </a:rPr>
              <a:t>Nature and impact of the problem</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071546"/>
            <a:ext cx="8686800" cy="5008579"/>
          </a:xfrm>
        </p:spPr>
        <p:txBody>
          <a:bodyPr>
            <a:normAutofit/>
          </a:bodyPr>
          <a:lstStyle/>
          <a:p>
            <a:r>
              <a:rPr lang="en-US" b="1" u="sng" dirty="0"/>
              <a:t>Employee :  </a:t>
            </a:r>
            <a:r>
              <a:rPr lang="en-US" sz="2000" dirty="0"/>
              <a:t>I am not understanding actually </a:t>
            </a:r>
            <a:r>
              <a:rPr lang="en-US" sz="2600" dirty="0"/>
              <a:t>what is the reason behind this dissatisfaction? Can you please help me out about which factors are responsible for this problem?</a:t>
            </a:r>
          </a:p>
          <a:p>
            <a:r>
              <a:rPr lang="en-US" b="1" u="sng" dirty="0"/>
              <a:t>Management consultant : </a:t>
            </a:r>
            <a:r>
              <a:rPr lang="en-US" sz="2600" dirty="0"/>
              <a:t>After hearing from you, I realized that right you are highly embarrassed with the management processes. Yes, I also consider that job satisfaction led to the downfall of the business productivity margin as employees do not put their maximum effort into their duties. In this aspect, I would like to hear about what are the key issues faced by you that led to job dissatisfaction in your business.</a:t>
            </a:r>
          </a:p>
          <a:p>
            <a:endParaRPr lang="en-US" dirty="0"/>
          </a:p>
        </p:txBody>
      </p:sp>
      <p:sp>
        <p:nvSpPr>
          <p:cNvPr id="4" name="TextBox 3"/>
          <p:cNvSpPr txBox="1"/>
          <p:nvPr/>
        </p:nvSpPr>
        <p:spPr>
          <a:xfrm>
            <a:off x="428596" y="-24"/>
            <a:ext cx="8286808" cy="1077218"/>
          </a:xfrm>
          <a:prstGeom prst="rect">
            <a:avLst/>
          </a:prstGeom>
          <a:noFill/>
        </p:spPr>
        <p:txBody>
          <a:bodyPr wrap="square" rtlCol="0">
            <a:spAutoFit/>
          </a:bodyPr>
          <a:lstStyle/>
          <a:p>
            <a:pPr algn="ctr"/>
            <a:r>
              <a:rPr lang="en-US" sz="3200" b="1" dirty="0">
                <a:latin typeface="Arial Black" pitchFamily="34" charset="0"/>
              </a:rPr>
              <a:t>Cause-and-effect analysis of the problem</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071546"/>
            <a:ext cx="8686800" cy="5008579"/>
          </a:xfrm>
        </p:spPr>
        <p:txBody>
          <a:bodyPr>
            <a:normAutofit/>
          </a:bodyPr>
          <a:lstStyle/>
          <a:p>
            <a:r>
              <a:rPr lang="en-US" sz="2000" b="1" u="sng" dirty="0"/>
              <a:t>Employee :</a:t>
            </a:r>
            <a:r>
              <a:rPr lang="en-US" sz="2000" dirty="0"/>
              <a:t>The main issue that I have faced in the company is working hour and wages issue. I know that with the development of technology and globalization competitiveness in the market is high and company is providing additional attention on expansion of businesses. Therefore, I would like to take additional workload but in respect with that I am also expecting additional wages and appraisal after every certain time. Moreover, I have noticed that company is providing additional workload to me for my skill and ability, but it is not allowing me to maintain work life balance. </a:t>
            </a:r>
            <a:endParaRPr lang="en-US" sz="2000" b="1" u="sng" dirty="0"/>
          </a:p>
          <a:p>
            <a:r>
              <a:rPr lang="en-US" sz="2000" b="1" u="sng" dirty="0"/>
              <a:t>Management consultant : </a:t>
            </a:r>
            <a:r>
              <a:rPr lang="en-US" sz="2000" dirty="0"/>
              <a:t>Well, in this case, I would like to provide you a detailed macro environment analysis with which will highlight you all the external factors that are associated with this issue. </a:t>
            </a:r>
          </a:p>
        </p:txBody>
      </p:sp>
      <p:sp>
        <p:nvSpPr>
          <p:cNvPr id="4" name="TextBox 3"/>
          <p:cNvSpPr txBox="1"/>
          <p:nvPr/>
        </p:nvSpPr>
        <p:spPr>
          <a:xfrm>
            <a:off x="428596" y="-24"/>
            <a:ext cx="8286808" cy="1077218"/>
          </a:xfrm>
          <a:prstGeom prst="rect">
            <a:avLst/>
          </a:prstGeom>
          <a:noFill/>
        </p:spPr>
        <p:txBody>
          <a:bodyPr wrap="square" rtlCol="0">
            <a:spAutoFit/>
          </a:bodyPr>
          <a:lstStyle/>
          <a:p>
            <a:pPr algn="ctr"/>
            <a:r>
              <a:rPr lang="en-US" sz="3200" b="1" dirty="0">
                <a:latin typeface="Arial Black" pitchFamily="34" charset="0"/>
              </a:rPr>
              <a:t>Cause-and-effect analysis of the problem</a:t>
            </a:r>
          </a:p>
        </p:txBody>
      </p:sp>
    </p:spTree>
    <p:extLst>
      <p:ext uri="{BB962C8B-B14F-4D97-AF65-F5344CB8AC3E}">
        <p14:creationId xmlns="" xmlns:p14="http://schemas.microsoft.com/office/powerpoint/2010/main" val="845723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4282" y="1071546"/>
            <a:ext cx="8715436" cy="5572164"/>
          </a:xfrm>
        </p:spPr>
        <p:txBody>
          <a:bodyPr>
            <a:normAutofit fontScale="25000" lnSpcReduction="20000"/>
          </a:bodyPr>
          <a:lstStyle/>
          <a:p>
            <a:r>
              <a:rPr lang="en-US" sz="6400" b="1" u="sng" dirty="0"/>
              <a:t>Employee : </a:t>
            </a:r>
            <a:r>
              <a:rPr lang="en-US" sz="6400" dirty="0"/>
              <a:t>During the pandemic, I operated as per my schedule and I realized that our business did not consider or implement adequate employee safety and security policies due to which multiple employees in our business were affected by the deadly virus. In addition, I am also feels that I have been underpaid. The managers do not pay sufficient financial resources to me as per my contribution. Another issue faced by me is that while handling complex situations like an accident case or in an emergency the management does not provide adequate support to me which disallows me to complete the work with high efficiency and accuracy. Hence, these issues led me to feel dissatisfied with my job. This led the business to face a huge downfall in terms of its productivity. </a:t>
            </a:r>
          </a:p>
          <a:p>
            <a:r>
              <a:rPr lang="en-US" sz="6400" b="1" u="sng" dirty="0"/>
              <a:t>Management consultant : </a:t>
            </a:r>
            <a:r>
              <a:rPr lang="en-US" sz="6400" dirty="0"/>
              <a:t>After hearing from you, I can say that you are highly dissatisfied with your job roles and hence, your business needs to change the managerial process such that the business can retain its employees and also can increase its productivity margin while operating in the UK marketplace.</a:t>
            </a:r>
          </a:p>
          <a:p>
            <a:r>
              <a:rPr lang="en-US" sz="7200" b="1" dirty="0"/>
              <a:t>Political: </a:t>
            </a:r>
            <a:r>
              <a:rPr lang="en-US" sz="7200" i="1" dirty="0"/>
              <a:t>O</a:t>
            </a:r>
            <a:r>
              <a:rPr lang="en-US" sz="6400" i="1" dirty="0"/>
              <a:t>rganizational politics</a:t>
            </a:r>
            <a:r>
              <a:rPr lang="en-US" sz="6400" b="1" dirty="0"/>
              <a:t>: </a:t>
            </a:r>
            <a:r>
              <a:rPr lang="en-US" sz="6400" dirty="0"/>
              <a:t>The business should also focus on the working environment such that you and the stakeholders of your business can operate with high efficiency. The Brexit allowance forced managers to increase work pressure on you. </a:t>
            </a:r>
          </a:p>
          <a:p>
            <a:r>
              <a:rPr lang="en-US" sz="6400" b="1" dirty="0"/>
              <a:t>Economic;</a:t>
            </a:r>
            <a:r>
              <a:rPr lang="en-US" sz="6400" dirty="0"/>
              <a:t> </a:t>
            </a:r>
            <a:r>
              <a:rPr lang="en-US" sz="6400" i="1" dirty="0"/>
              <a:t>Lower salaries and discriminatory acts while paying wages. </a:t>
            </a:r>
            <a:r>
              <a:rPr lang="en-US" sz="6400" dirty="0"/>
              <a:t>However, I think that the root cause of such a complex issue is the immense work pressure. The managers of your business focus on increasing the market share and the revenue at a quick pace but I think it is not fair to underpay the employees. They need to be paid with a validated amount as per the contribution of the employees. </a:t>
            </a:r>
          </a:p>
          <a:p>
            <a:r>
              <a:rPr lang="en-US" sz="6400" b="1" dirty="0"/>
              <a:t>Social: </a:t>
            </a:r>
            <a:r>
              <a:rPr lang="en-US" sz="6400" dirty="0"/>
              <a:t>From your perspective, the issues that you all employees are facing are validated and need to be focused on by your management officials. In addition, I think as the market demand for your services is high, the business agers are providing a huge workload to the employees. </a:t>
            </a:r>
          </a:p>
          <a:p>
            <a:endParaRPr lang="en-US" dirty="0"/>
          </a:p>
        </p:txBody>
      </p:sp>
      <p:sp>
        <p:nvSpPr>
          <p:cNvPr id="4" name="TextBox 3"/>
          <p:cNvSpPr txBox="1"/>
          <p:nvPr/>
        </p:nvSpPr>
        <p:spPr>
          <a:xfrm>
            <a:off x="857224" y="214290"/>
            <a:ext cx="7572428" cy="707886"/>
          </a:xfrm>
          <a:prstGeom prst="rect">
            <a:avLst/>
          </a:prstGeom>
          <a:noFill/>
        </p:spPr>
        <p:txBody>
          <a:bodyPr wrap="square" rtlCol="0">
            <a:spAutoFit/>
          </a:bodyPr>
          <a:lstStyle/>
          <a:p>
            <a:pPr algn="ctr"/>
            <a:r>
              <a:rPr lang="en-US" sz="4000" b="1" dirty="0">
                <a:latin typeface="Arial Black" pitchFamily="34" charset="0"/>
              </a:rPr>
              <a:t>PESTLE Analysis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71546"/>
            <a:ext cx="8686800" cy="4937141"/>
          </a:xfrm>
        </p:spPr>
        <p:txBody>
          <a:bodyPr>
            <a:normAutofit/>
          </a:bodyPr>
          <a:lstStyle/>
          <a:p>
            <a:r>
              <a:rPr lang="en-US" sz="5600" b="1" u="sng" dirty="0"/>
              <a:t>Management consultant : </a:t>
            </a:r>
          </a:p>
          <a:p>
            <a:r>
              <a:rPr lang="en-US" sz="2000" b="1" dirty="0"/>
              <a:t>Technological: </a:t>
            </a:r>
            <a:r>
              <a:rPr lang="en-US" sz="2000" dirty="0"/>
              <a:t>Another key reason of job dissatisfaction faced by employees in your business can be the inefficiency or inability of </a:t>
            </a:r>
            <a:r>
              <a:rPr lang="en-US" sz="2000" dirty="0" err="1"/>
              <a:t>uisng</a:t>
            </a:r>
            <a:r>
              <a:rPr lang="en-US" sz="2000" dirty="0"/>
              <a:t> modern technologies and tools. </a:t>
            </a:r>
          </a:p>
          <a:p>
            <a:r>
              <a:rPr lang="en-US" sz="2000" b="1" u="sng" dirty="0"/>
              <a:t>Legal: </a:t>
            </a:r>
            <a:r>
              <a:rPr lang="en-US" sz="2000" u="sng" dirty="0"/>
              <a:t>Organizational contracts  can be an effective reason behind the job dissatisfaction for  employees like you.</a:t>
            </a:r>
            <a:endParaRPr lang="en-US" sz="2000" b="1" u="sng" dirty="0"/>
          </a:p>
          <a:p>
            <a:r>
              <a:rPr lang="en-US" sz="2000" b="1" u="sng" dirty="0"/>
              <a:t>Environmental:</a:t>
            </a:r>
            <a:r>
              <a:rPr lang="en-US" sz="2000" u="sng" dirty="0"/>
              <a:t> The demotivating working culture and environment is disallowing employees like you to operate with your highest efficiency. The environmental factors need to be considered in order to sustain the </a:t>
            </a:r>
            <a:r>
              <a:rPr lang="en-US" sz="2000" u="sng" dirty="0" err="1"/>
              <a:t>workpalce</a:t>
            </a:r>
            <a:r>
              <a:rPr lang="en-US" sz="2000" u="sng" dirty="0"/>
              <a:t>. </a:t>
            </a:r>
            <a:endParaRPr lang="en-US" sz="2000" dirty="0"/>
          </a:p>
        </p:txBody>
      </p:sp>
      <p:sp>
        <p:nvSpPr>
          <p:cNvPr id="4" name="TextBox 3"/>
          <p:cNvSpPr txBox="1"/>
          <p:nvPr/>
        </p:nvSpPr>
        <p:spPr>
          <a:xfrm>
            <a:off x="857224" y="214290"/>
            <a:ext cx="7572428" cy="646331"/>
          </a:xfrm>
          <a:prstGeom prst="rect">
            <a:avLst/>
          </a:prstGeom>
          <a:noFill/>
        </p:spPr>
        <p:txBody>
          <a:bodyPr wrap="square" rtlCol="0">
            <a:spAutoFit/>
          </a:bodyPr>
          <a:lstStyle/>
          <a:p>
            <a:pPr algn="ctr"/>
            <a:r>
              <a:rPr lang="en-US" sz="3600" b="1" dirty="0">
                <a:latin typeface="Arial Black" pitchFamily="34" charset="0"/>
              </a:rPr>
              <a:t>PESTLE Analysis (contd.)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142984"/>
            <a:ext cx="8686800" cy="5500726"/>
          </a:xfrm>
        </p:spPr>
        <p:txBody>
          <a:bodyPr>
            <a:normAutofit fontScale="92500" lnSpcReduction="20000"/>
          </a:bodyPr>
          <a:lstStyle/>
          <a:p>
            <a:r>
              <a:rPr lang="en-US" b="1" u="sng" dirty="0"/>
              <a:t>Employee: </a:t>
            </a:r>
            <a:r>
              <a:rPr lang="en-US" dirty="0"/>
              <a:t>So what do you recommend the strategies you are saying about which can help managers to keep me remain satisfied?</a:t>
            </a:r>
          </a:p>
          <a:p>
            <a:r>
              <a:rPr lang="en-US" b="1" u="sng" dirty="0"/>
              <a:t>Management consultant: </a:t>
            </a:r>
            <a:r>
              <a:rPr lang="en-US" dirty="0"/>
              <a:t>I think that some significant strategies can help the you to remain satisfied like a reward system, performance management, supportive leadership and many more. I believe that these strategies can help managers to keep you satisfied. Therefore, the management will look into your all the concerns and will provide you immediate appraisal and will focus on the working hour and safety processes during the working time. </a:t>
            </a:r>
          </a:p>
        </p:txBody>
      </p:sp>
      <p:sp>
        <p:nvSpPr>
          <p:cNvPr id="4" name="TextBox 3"/>
          <p:cNvSpPr txBox="1"/>
          <p:nvPr/>
        </p:nvSpPr>
        <p:spPr>
          <a:xfrm>
            <a:off x="1000100" y="285728"/>
            <a:ext cx="6786610" cy="646331"/>
          </a:xfrm>
          <a:prstGeom prst="rect">
            <a:avLst/>
          </a:prstGeom>
          <a:noFill/>
        </p:spPr>
        <p:txBody>
          <a:bodyPr wrap="square" rtlCol="0">
            <a:spAutoFit/>
          </a:bodyPr>
          <a:lstStyle/>
          <a:p>
            <a:pPr algn="ctr"/>
            <a:r>
              <a:rPr lang="en-US" sz="3600" b="1" dirty="0">
                <a:latin typeface="Arial Black" pitchFamily="34" charset="0"/>
              </a:rPr>
              <a:t>Alternative solutions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142984"/>
            <a:ext cx="8686800" cy="5500726"/>
          </a:xfrm>
        </p:spPr>
        <p:txBody>
          <a:bodyPr>
            <a:normAutofit fontScale="70000" lnSpcReduction="20000"/>
          </a:bodyPr>
          <a:lstStyle/>
          <a:p>
            <a:r>
              <a:rPr lang="en-US" b="1" u="sng" dirty="0"/>
              <a:t>Employee : </a:t>
            </a:r>
            <a:r>
              <a:rPr lang="en-US" dirty="0"/>
              <a:t>Thank you for your suggestion. I would like to ask you about the implementation process of these strategies which will ensure my job satisfaction in your business.</a:t>
            </a:r>
          </a:p>
          <a:p>
            <a:r>
              <a:rPr lang="en-US" b="1" u="sng" dirty="0"/>
              <a:t>Management consultant : </a:t>
            </a:r>
            <a:r>
              <a:rPr lang="en-US" dirty="0"/>
              <a:t>These strategies can be implemented easily by changing and re-designing the existing policies of your business. Moreover, I think that your business should organize regular training sessions where you can train such that you can handle work pressure and also can contribute immense values and can help your business to achieve its respective goals and objectives. The foremost action is to be taken by you by interacting with the management. I would like to suggest that you to develop a strong relationship with your managers. This can only happen when your managers utilize the supportive nature of leadership. I believe these strategies can help you to remain satisfied with your job role. </a:t>
            </a:r>
          </a:p>
          <a:p>
            <a:r>
              <a:rPr lang="en-US" b="1" u="sng" dirty="0"/>
              <a:t>Employee:</a:t>
            </a:r>
          </a:p>
          <a:p>
            <a:r>
              <a:rPr lang="en-US" dirty="0"/>
              <a:t>Thank you for your suggestion. I also believe that these recommendations can help me out to remain satisfied and also will allow me to enhance my skill and efficiency which will be beneficial for me and for the business as well. </a:t>
            </a:r>
          </a:p>
          <a:p>
            <a:endParaRPr lang="en-US" dirty="0"/>
          </a:p>
        </p:txBody>
      </p:sp>
      <p:sp>
        <p:nvSpPr>
          <p:cNvPr id="4" name="TextBox 3"/>
          <p:cNvSpPr txBox="1"/>
          <p:nvPr/>
        </p:nvSpPr>
        <p:spPr>
          <a:xfrm>
            <a:off x="642910" y="46001"/>
            <a:ext cx="8215370" cy="954107"/>
          </a:xfrm>
          <a:prstGeom prst="rect">
            <a:avLst/>
          </a:prstGeom>
          <a:noFill/>
        </p:spPr>
        <p:txBody>
          <a:bodyPr wrap="square" rtlCol="0">
            <a:spAutoFit/>
          </a:bodyPr>
          <a:lstStyle/>
          <a:p>
            <a:pPr algn="ctr"/>
            <a:r>
              <a:rPr lang="en-US" sz="2800" b="1" dirty="0">
                <a:latin typeface="Arial Black" pitchFamily="34" charset="0"/>
              </a:rPr>
              <a:t>How organization may plan implementation </a:t>
            </a: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124</TotalTime>
  <Words>1312</Words>
  <Application>Microsoft Office PowerPoint</Application>
  <PresentationFormat>On-screen Show (4:3)</PresentationFormat>
  <Paragraphs>33</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Trek</vt:lpstr>
      <vt:lpstr>Problem Solving and Decision Making Task 1: role play</vt:lpstr>
      <vt:lpstr>Slide 2</vt:lpstr>
      <vt:lpstr>Slide 3</vt:lpstr>
      <vt:lpstr>Slide 4</vt:lpstr>
      <vt:lpstr>Slide 5</vt:lpstr>
      <vt:lpstr>Slide 6</vt:lpstr>
      <vt:lpstr>Slide 7</vt:lpstr>
      <vt:lpstr>Slide 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user</dc:creator>
  <cp:lastModifiedBy>pc</cp:lastModifiedBy>
  <cp:revision>16</cp:revision>
  <dcterms:created xsi:type="dcterms:W3CDTF">2021-12-07T13:10:41Z</dcterms:created>
  <dcterms:modified xsi:type="dcterms:W3CDTF">2021-12-19T17:11:23Z</dcterms:modified>
</cp:coreProperties>
</file>