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3" r:id="rId4"/>
    <p:sldId id="262" r:id="rId5"/>
    <p:sldId id="263" r:id="rId6"/>
    <p:sldId id="278" r:id="rId7"/>
    <p:sldId id="277" r:id="rId8"/>
    <p:sldId id="279" r:id="rId9"/>
    <p:sldId id="280" r:id="rId10"/>
    <p:sldId id="281" r:id="rId11"/>
    <p:sldId id="282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6" r:id="rId22"/>
    <p:sldId id="274" r:id="rId23"/>
    <p:sldId id="284" r:id="rId24"/>
    <p:sldId id="285" r:id="rId25"/>
    <p:sldId id="259" r:id="rId26"/>
    <p:sldId id="260" r:id="rId27"/>
    <p:sldId id="261" r:id="rId28"/>
    <p:sldId id="275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BF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5A657-DB87-4ACC-B1C6-E4F976F1E1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182634-9541-4EBE-8CA3-7230FFF749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85C597-A343-4BF1-9A81-D39F43BF0B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8B51F-A28C-4881-80C5-66A819BC4A7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47FAA2-6F96-4623-93AA-669678B67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B94706-4920-4C3E-BDD4-35743C9469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6B15-52B0-4B05-A04D-24EEDA9804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0783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238394-F197-4C98-8101-B099C5D1B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F62DF4-D0B5-4D31-86D6-1212C949F6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3A407E-AE59-4328-A110-4FDC86E62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8B51F-A28C-4881-80C5-66A819BC4A7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1326C9-F07F-4453-96EA-58380928BC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392CA6-59EE-4D33-998F-29858A9A0C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6B15-52B0-4B05-A04D-24EEDA9804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2696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30393-2441-4CE7-915F-EEF78A3761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993686-CE4C-4D27-8A79-AD1C008458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D54FFB-A8E5-4388-B0D5-128995E615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8B51F-A28C-4881-80C5-66A819BC4A7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833B86-89B6-4771-9C7D-04AC0C62E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A175D-761A-4DE4-99E7-C17D67C52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6B15-52B0-4B05-A04D-24EEDA9804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7513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2C587-ED72-4A7F-BD50-762EA3AB6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0B8580-FAF4-47E0-BEE1-3858D5B50E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3A2D23-C0C8-41E7-836B-AF9B4FC84D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D72418-5FDC-4B21-84C3-1E014975AC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8B51F-A28C-4881-80C5-66A819BC4A7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4E21A8-B195-44B0-A8D9-58810598F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0FFC61-E5E7-4F23-8A8B-FC01E4926C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6B15-52B0-4B05-A04D-24EEDA9804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0791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183D13-8638-42C4-A553-D852E70BA8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F4F041-0491-4741-8697-EEEB224F04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316DCD-E24F-459C-B344-E8AC9552B4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4F39DF-F3B9-4960-A8D3-A043FA1504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531085-E50B-4EED-8124-600233DC19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C165AA-63BE-4AA3-BAB4-61C8D8704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8B51F-A28C-4881-80C5-66A819BC4A7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ED15F5-8737-403A-AB99-727B35866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046F027-C187-440B-A01A-BE8018531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6B15-52B0-4B05-A04D-24EEDA9804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3361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A90627-4813-4138-A915-8870783C82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AF2B94-FF09-4F47-ACA1-BD36FF0B21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8B51F-A28C-4881-80C5-66A819BC4A7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2261BC4-9222-47B2-9A5F-7AD0BB01D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E961E9-C776-4F24-91E4-787DE5C1B6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6B15-52B0-4B05-A04D-24EEDA9804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7930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F7BF982-DA1C-42B4-B0B2-A0232A40F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8B51F-A28C-4881-80C5-66A819BC4A7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F4131C7-64C9-4382-82FD-E1F3C172C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F550A4-FA75-47E7-8BF6-20E6E1A6C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6B15-52B0-4B05-A04D-24EEDA9804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2780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090CA8-094A-4DF9-8B8A-5CAC600508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EDEBE0-D959-443E-82D1-3BBFD3BF10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2A9CF2-3360-451A-8167-2AEEB790AC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607549-B07B-4766-BBE4-B873A57399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8B51F-A28C-4881-80C5-66A819BC4A7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380908-D945-49E0-B243-1CF66E534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CA7F76-4392-439E-A8AD-36731A398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6B15-52B0-4B05-A04D-24EEDA9804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299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F8816F-C1FE-429C-BC93-8D8DCE8DB2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357829A-972F-4BB0-A65F-573F900270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7EDE64-B4BE-48FC-B079-F27B94E584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CF3728-7B41-434E-AAC5-DE9F3D767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8B51F-A28C-4881-80C5-66A819BC4A7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F0E796-BC66-4CF1-9F7E-7D8AAA8FE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4027F7-01B4-4917-A9E1-9319C48620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6B15-52B0-4B05-A04D-24EEDA9804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8590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1C9AD1-F5F0-46E4-AD40-12263F567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9A8CD8-55E5-40B3-A9B4-E911D70E74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4F8C27-679E-46CF-B2FB-BFA9C4A692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8B51F-A28C-4881-80C5-66A819BC4A7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45FBA2-82CE-4D54-B04A-FD429D8DE0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E2EDCF-E0D4-4F4A-9FC7-4CD96EF900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6B15-52B0-4B05-A04D-24EEDA9804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8388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1E8CF54-12A5-42C7-B055-3F8C85581C4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E9CA1C-0BCA-4DB5-A53D-249119E330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29111F-C666-4DD5-97E5-FAA93C805C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8B51F-A28C-4881-80C5-66A819BC4A7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AE2F1B-29CD-4EBF-85BC-8B728B5489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92D0F5-9768-4255-8B44-813CD4290E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6B15-52B0-4B05-A04D-24EEDA9804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382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92ED39F-CFB4-47AE-A47F-748E761B46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1C97D9-C0D0-4F7E-9390-BAFB4CA938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9F7E1D-FDBD-44D0-A28E-32607D8BFD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88B51F-A28C-4881-80C5-66A819BC4A7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1E85C8-2A03-4AC6-BD92-AB6E909E5B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6C6A8B-B62B-4DCA-B7E5-CE326A9378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2E6B15-52B0-4B05-A04D-24EEDA9804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9563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s://celebrity-facemasks.com/products/sue-perkins-face-mask.html" TargetMode="External"/><Relationship Id="rId3" Type="http://schemas.openxmlformats.org/officeDocument/2006/relationships/hyperlink" Target="https://www.celebrity-cutouts.co.uk/shop/celebrity-mask/tv-stars-celebrity-mask/mary-berry-celebrity-mask/" TargetMode="External"/><Relationship Id="rId7" Type="http://schemas.openxmlformats.org/officeDocument/2006/relationships/hyperlink" Target="https://celebrity-facemasks.com/products/matt-lucas-face-mask.html" TargetMode="External"/><Relationship Id="rId2" Type="http://schemas.openxmlformats.org/officeDocument/2006/relationships/hyperlink" Target="https://www.canva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celebrity-cutouts.co.uk/shop/celebrity-mask/comedians-celebrity-mask/noel-fielding-fringe-celebrity-mask/" TargetMode="External"/><Relationship Id="rId5" Type="http://schemas.openxmlformats.org/officeDocument/2006/relationships/hyperlink" Target="https://www.vipcutouts.com/new-celebrity-vip-cardboard-cutouts/product/3482-nigella-lawson-face-mask" TargetMode="External"/><Relationship Id="rId10" Type="http://schemas.openxmlformats.org/officeDocument/2006/relationships/hyperlink" Target="https://www.amazon.co.uk/FoxyPrinting-Hollywood-Celebrity-Party-Fancy/dp/B089657G5K" TargetMode="External"/><Relationship Id="rId4" Type="http://schemas.openxmlformats.org/officeDocument/2006/relationships/hyperlink" Target="https://funkybunky.co.uk/Item/Alison_Hammond" TargetMode="External"/><Relationship Id="rId9" Type="http://schemas.openxmlformats.org/officeDocument/2006/relationships/hyperlink" Target="https://www.celebrity-cutouts.co.uk/shop/celebrity-mask/tv-stars-celebrity-mask/prue-leith-celebrity-mask/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2F6159-DC16-4A87-88DD-461381E9DBA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/>
              <a:t>Microdysgu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A33365F-E432-4CFC-8903-42DD5085E0D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0208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642C3AF8-5F90-47EF-A624-EF42004DC84E}"/>
              </a:ext>
            </a:extLst>
          </p:cNvPr>
          <p:cNvSpPr txBox="1"/>
          <p:nvPr/>
        </p:nvSpPr>
        <p:spPr>
          <a:xfrm>
            <a:off x="3049121" y="3244334"/>
            <a:ext cx="60982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BA4D101-C1C2-4C1F-82A7-41305BA105CC}"/>
              </a:ext>
            </a:extLst>
          </p:cNvPr>
          <p:cNvSpPr txBox="1"/>
          <p:nvPr/>
        </p:nvSpPr>
        <p:spPr>
          <a:xfrm>
            <a:off x="373157" y="275256"/>
            <a:ext cx="609824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 err="1"/>
              <a:t>Enw</a:t>
            </a:r>
            <a:r>
              <a:rPr lang="en-GB" b="1" dirty="0"/>
              <a:t>: </a:t>
            </a:r>
            <a:r>
              <a:rPr lang="en-GB" dirty="0"/>
              <a:t>Annabel Thomas		  ​</a:t>
            </a:r>
          </a:p>
          <a:p>
            <a:endParaRPr lang="en-GB" dirty="0"/>
          </a:p>
          <a:p>
            <a:r>
              <a:rPr lang="en-GB" b="1" dirty="0" err="1"/>
              <a:t>Teitl</a:t>
            </a:r>
            <a:r>
              <a:rPr lang="en-GB" b="1" dirty="0"/>
              <a:t> y </a:t>
            </a:r>
            <a:r>
              <a:rPr lang="en-GB" b="1" dirty="0" err="1"/>
              <a:t>wers</a:t>
            </a:r>
            <a:r>
              <a:rPr lang="en-GB" b="1" dirty="0"/>
              <a:t>: </a:t>
            </a:r>
            <a:r>
              <a:rPr lang="en-GB" dirty="0" err="1"/>
              <a:t>Eisiau</a:t>
            </a:r>
            <a:r>
              <a:rPr lang="en-GB" dirty="0"/>
              <a:t>, </a:t>
            </a:r>
            <a:r>
              <a:rPr lang="en-GB" dirty="0" err="1"/>
              <a:t>Eisiau</a:t>
            </a:r>
            <a:r>
              <a:rPr lang="en-GB" dirty="0"/>
              <a:t> </a:t>
            </a:r>
            <a:r>
              <a:rPr lang="en-GB" dirty="0" err="1"/>
              <a:t>Eisiau</a:t>
            </a:r>
            <a:r>
              <a:rPr lang="en-GB" dirty="0"/>
              <a:t>!	 ​</a:t>
            </a:r>
          </a:p>
          <a:p>
            <a:r>
              <a:rPr lang="en-GB" b="1" dirty="0"/>
              <a:t>Nod y </a:t>
            </a:r>
            <a:r>
              <a:rPr lang="en-GB" b="1" dirty="0" err="1"/>
              <a:t>wers</a:t>
            </a:r>
            <a:r>
              <a:rPr lang="en-GB" b="1" dirty="0"/>
              <a:t>: </a:t>
            </a:r>
            <a:r>
              <a:rPr lang="en-GB" dirty="0" err="1"/>
              <a:t>deall</a:t>
            </a:r>
            <a:r>
              <a:rPr lang="en-GB" dirty="0"/>
              <a:t>, </a:t>
            </a:r>
            <a:r>
              <a:rPr lang="en-GB" dirty="0" err="1"/>
              <a:t>siarad</a:t>
            </a:r>
            <a:r>
              <a:rPr lang="en-GB" dirty="0"/>
              <a:t> ac </a:t>
            </a:r>
            <a:r>
              <a:rPr lang="en-GB" dirty="0" err="1"/>
              <a:t>ysgrifennu</a:t>
            </a:r>
            <a:r>
              <a:rPr lang="en-GB" dirty="0"/>
              <a:t> am </a:t>
            </a:r>
            <a:r>
              <a:rPr lang="en-GB" dirty="0" err="1"/>
              <a:t>eisiau</a:t>
            </a:r>
            <a:r>
              <a:rPr lang="en-GB" dirty="0"/>
              <a:t> </a:t>
            </a:r>
          </a:p>
          <a:p>
            <a:r>
              <a:rPr lang="en-GB" b="1" dirty="0" err="1"/>
              <a:t>Blwyddyn</a:t>
            </a:r>
            <a:r>
              <a:rPr lang="en-GB" dirty="0"/>
              <a:t>: 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64270F0-7036-4533-B5BF-D5485B55FB0F}"/>
              </a:ext>
            </a:extLst>
          </p:cNvPr>
          <p:cNvSpPr txBox="1"/>
          <p:nvPr/>
        </p:nvSpPr>
        <p:spPr>
          <a:xfrm>
            <a:off x="7497738" y="90590"/>
            <a:ext cx="609824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sz="1800" b="1" i="0" dirty="0">
                <a:solidFill>
                  <a:srgbClr val="000000"/>
                </a:solidFill>
                <a:effectLst/>
                <a:latin typeface="Aptos"/>
              </a:rPr>
              <a:t>Targedau Iaith Personol: </a:t>
            </a:r>
          </a:p>
          <a:p>
            <a:r>
              <a:rPr lang="cy-GB" b="1" dirty="0" err="1">
                <a:solidFill>
                  <a:srgbClr val="000000"/>
                </a:solidFill>
                <a:latin typeface="Aptos"/>
              </a:rPr>
              <a:t>P</a:t>
            </a:r>
            <a:r>
              <a:rPr lang="cy-GB" sz="1800" b="1" i="0" dirty="0" err="1">
                <a:solidFill>
                  <a:srgbClr val="000000"/>
                </a:solidFill>
                <a:effectLst/>
                <a:latin typeface="Aptos"/>
              </a:rPr>
              <a:t>ronounciation</a:t>
            </a:r>
            <a:r>
              <a:rPr lang="cy-GB" sz="1800" b="1" i="0" dirty="0">
                <a:solidFill>
                  <a:srgbClr val="000000"/>
                </a:solidFill>
                <a:effectLst/>
                <a:latin typeface="Aptos"/>
              </a:rPr>
              <a:t> (</a:t>
            </a:r>
            <a:r>
              <a:rPr lang="cy-GB" sz="1800" b="1" i="0" dirty="0" err="1">
                <a:solidFill>
                  <a:srgbClr val="000000"/>
                </a:solidFill>
                <a:effectLst/>
                <a:latin typeface="Aptos"/>
              </a:rPr>
              <a:t>ynganu‘ei</a:t>
            </a:r>
            <a:r>
              <a:rPr lang="cy-GB" sz="1800" b="1" i="0" dirty="0">
                <a:solidFill>
                  <a:srgbClr val="000000"/>
                </a:solidFill>
                <a:effectLst/>
                <a:latin typeface="Aptos"/>
              </a:rPr>
              <a:t>’)</a:t>
            </a:r>
          </a:p>
          <a:p>
            <a:r>
              <a:rPr lang="cy-GB" b="1" dirty="0">
                <a:solidFill>
                  <a:srgbClr val="000000"/>
                </a:solidFill>
                <a:latin typeface="Aptos"/>
              </a:rPr>
              <a:t>Gorchmynion</a:t>
            </a:r>
          </a:p>
          <a:p>
            <a:r>
              <a:rPr lang="cy-GB" b="1" dirty="0">
                <a:latin typeface="Aptos"/>
              </a:rPr>
              <a:t>Hyder (confidence)</a:t>
            </a:r>
          </a:p>
          <a:p>
            <a:r>
              <a:rPr lang="cy-GB" b="1" dirty="0">
                <a:latin typeface="Aptos"/>
              </a:rPr>
              <a:t> </a:t>
            </a:r>
            <a:r>
              <a:rPr lang="cy-GB" sz="1800" b="0" i="0" dirty="0">
                <a:effectLst/>
                <a:latin typeface="Aptos"/>
              </a:rPr>
              <a:t>​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5672D0A-E16C-45C7-BC7F-19F548AD82BD}"/>
              </a:ext>
            </a:extLst>
          </p:cNvPr>
          <p:cNvSpPr txBox="1"/>
          <p:nvPr/>
        </p:nvSpPr>
        <p:spPr>
          <a:xfrm>
            <a:off x="185217" y="1781430"/>
            <a:ext cx="7052982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 </a:t>
            </a:r>
          </a:p>
          <a:p>
            <a:r>
              <a:rPr lang="en-GB" b="1" dirty="0" err="1"/>
              <a:t>Ffocws</a:t>
            </a:r>
            <a:r>
              <a:rPr lang="en-GB" b="1" dirty="0"/>
              <a:t> Iaith / </a:t>
            </a:r>
            <a:r>
              <a:rPr lang="en-GB" b="1" dirty="0" err="1"/>
              <a:t>Patrymau</a:t>
            </a:r>
            <a:r>
              <a:rPr lang="en-GB" b="1" dirty="0"/>
              <a:t>:​</a:t>
            </a:r>
          </a:p>
          <a:p>
            <a:r>
              <a:rPr lang="en-GB" dirty="0" err="1"/>
              <a:t>Cwestiynau</a:t>
            </a:r>
            <a:r>
              <a:rPr lang="en-GB" dirty="0"/>
              <a:t>: Beth </a:t>
            </a:r>
            <a:r>
              <a:rPr lang="en-GB" dirty="0" err="1"/>
              <a:t>rwyt</a:t>
            </a:r>
            <a:r>
              <a:rPr lang="en-GB" dirty="0"/>
              <a:t> </a:t>
            </a:r>
            <a:r>
              <a:rPr lang="en-GB" dirty="0" err="1"/>
              <a:t>ti</a:t>
            </a:r>
            <a:r>
              <a:rPr lang="en-GB" dirty="0"/>
              <a:t> </a:t>
            </a:r>
            <a:r>
              <a:rPr lang="en-GB" dirty="0" err="1"/>
              <a:t>eisiau</a:t>
            </a:r>
            <a:r>
              <a:rPr lang="en-GB" dirty="0"/>
              <a:t>? / Beth </a:t>
            </a:r>
            <a:r>
              <a:rPr lang="en-GB" dirty="0" err="1"/>
              <a:t>rwyt</a:t>
            </a:r>
            <a:r>
              <a:rPr lang="en-GB" dirty="0"/>
              <a:t> </a:t>
            </a:r>
            <a:r>
              <a:rPr lang="en-GB" dirty="0" err="1"/>
              <a:t>ti</a:t>
            </a:r>
            <a:r>
              <a:rPr lang="en-GB" dirty="0"/>
              <a:t> </a:t>
            </a:r>
            <a:r>
              <a:rPr lang="en-GB" dirty="0" err="1"/>
              <a:t>eisiau</a:t>
            </a:r>
            <a:r>
              <a:rPr lang="en-GB" dirty="0"/>
              <a:t> </a:t>
            </a:r>
            <a:r>
              <a:rPr lang="en-GB" dirty="0" err="1"/>
              <a:t>brynu</a:t>
            </a:r>
            <a:r>
              <a:rPr lang="en-GB" dirty="0"/>
              <a:t>? / (</a:t>
            </a:r>
            <a:r>
              <a:rPr lang="en-GB" dirty="0" err="1"/>
              <a:t>os</a:t>
            </a:r>
            <a:r>
              <a:rPr lang="en-GB" dirty="0"/>
              <a:t> </a:t>
            </a:r>
            <a:r>
              <a:rPr lang="en-GB" dirty="0" err="1"/>
              <a:t>oes</a:t>
            </a:r>
            <a:r>
              <a:rPr lang="en-GB" dirty="0"/>
              <a:t> </a:t>
            </a:r>
            <a:r>
              <a:rPr lang="en-GB" dirty="0" err="1"/>
              <a:t>amser</a:t>
            </a:r>
            <a:r>
              <a:rPr lang="en-GB" dirty="0"/>
              <a:t> - </a:t>
            </a:r>
            <a:r>
              <a:rPr lang="nn-NO" dirty="0"/>
              <a:t>beth rwyt ti eisiau fywd?)</a:t>
            </a:r>
            <a:endParaRPr lang="en-GB" dirty="0"/>
          </a:p>
          <a:p>
            <a:r>
              <a:rPr lang="en-GB" dirty="0"/>
              <a:t>Beth </a:t>
            </a:r>
            <a:r>
              <a:rPr lang="en-GB" dirty="0" err="1"/>
              <a:t>mae</a:t>
            </a:r>
            <a:r>
              <a:rPr lang="en-GB" dirty="0"/>
              <a:t> e </a:t>
            </a:r>
            <a:r>
              <a:rPr lang="en-GB" dirty="0" err="1"/>
              <a:t>eisiau</a:t>
            </a:r>
            <a:r>
              <a:rPr lang="en-GB" dirty="0"/>
              <a:t>?</a:t>
            </a:r>
          </a:p>
          <a:p>
            <a:r>
              <a:rPr lang="en-GB" dirty="0"/>
              <a:t>Beth </a:t>
            </a:r>
            <a:r>
              <a:rPr lang="en-GB" dirty="0" err="1"/>
              <a:t>mae</a:t>
            </a:r>
            <a:r>
              <a:rPr lang="en-GB" dirty="0"/>
              <a:t> hi </a:t>
            </a:r>
            <a:r>
              <a:rPr lang="en-GB" dirty="0" err="1"/>
              <a:t>eisiau</a:t>
            </a:r>
            <a:r>
              <a:rPr lang="en-GB" dirty="0"/>
              <a:t>? </a:t>
            </a:r>
          </a:p>
          <a:p>
            <a:r>
              <a:rPr lang="en-GB" dirty="0"/>
              <a:t>​</a:t>
            </a:r>
            <a:r>
              <a:rPr lang="en-GB" dirty="0" err="1"/>
              <a:t>Ateb</a:t>
            </a:r>
            <a:r>
              <a:rPr lang="en-GB" dirty="0"/>
              <a:t>:</a:t>
            </a:r>
          </a:p>
          <a:p>
            <a:r>
              <a:rPr lang="en-GB" dirty="0" err="1"/>
              <a:t>Rydw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eisiau</a:t>
            </a:r>
            <a:r>
              <a:rPr lang="en-GB" dirty="0"/>
              <a:t>…</a:t>
            </a:r>
          </a:p>
          <a:p>
            <a:r>
              <a:rPr lang="en-GB" dirty="0" err="1"/>
              <a:t>Rydw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eisiau</a:t>
            </a:r>
            <a:r>
              <a:rPr lang="en-GB" dirty="0"/>
              <a:t> </a:t>
            </a:r>
            <a:r>
              <a:rPr lang="en-GB" dirty="0" err="1"/>
              <a:t>bwyta</a:t>
            </a:r>
            <a:r>
              <a:rPr lang="en-GB" dirty="0"/>
              <a:t>..</a:t>
            </a:r>
          </a:p>
          <a:p>
            <a:r>
              <a:rPr lang="en-GB" dirty="0" err="1"/>
              <a:t>Rydw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eisiau</a:t>
            </a:r>
            <a:r>
              <a:rPr lang="en-GB" dirty="0"/>
              <a:t> </a:t>
            </a:r>
            <a:r>
              <a:rPr lang="en-GB" dirty="0" err="1"/>
              <a:t>prynu</a:t>
            </a:r>
            <a:r>
              <a:rPr lang="en-GB" dirty="0"/>
              <a:t>..</a:t>
            </a:r>
          </a:p>
          <a:p>
            <a:r>
              <a:rPr lang="en-GB" dirty="0"/>
              <a:t>Mae e </a:t>
            </a:r>
            <a:r>
              <a:rPr lang="en-GB" dirty="0" err="1"/>
              <a:t>eisiau</a:t>
            </a:r>
            <a:r>
              <a:rPr lang="en-GB" dirty="0"/>
              <a:t>..</a:t>
            </a:r>
          </a:p>
          <a:p>
            <a:r>
              <a:rPr lang="en-GB" dirty="0"/>
              <a:t>Mae hi </a:t>
            </a:r>
            <a:r>
              <a:rPr lang="en-GB" dirty="0" err="1"/>
              <a:t>eisiau</a:t>
            </a:r>
            <a:r>
              <a:rPr lang="en-GB" dirty="0"/>
              <a:t>…</a:t>
            </a:r>
          </a:p>
          <a:p>
            <a:endParaRPr lang="en-GB" dirty="0"/>
          </a:p>
          <a:p>
            <a:r>
              <a:rPr lang="en-GB" b="1" dirty="0" err="1"/>
              <a:t>Gwybodaeth</a:t>
            </a:r>
            <a:r>
              <a:rPr lang="en-GB" b="1" dirty="0"/>
              <a:t> </a:t>
            </a:r>
            <a:r>
              <a:rPr lang="en-GB" b="1" dirty="0" err="1"/>
              <a:t>flaenorol</a:t>
            </a:r>
            <a:r>
              <a:rPr lang="en-GB" b="1" dirty="0"/>
              <a:t>:​</a:t>
            </a:r>
          </a:p>
          <a:p>
            <a:r>
              <a:rPr lang="en-GB" dirty="0" err="1"/>
              <a:t>Eisiau</a:t>
            </a:r>
            <a:r>
              <a:rPr lang="en-GB" dirty="0"/>
              <a:t> (on its own) / DIM </a:t>
            </a:r>
            <a:r>
              <a:rPr lang="en-GB" dirty="0" err="1"/>
              <a:t>cwestiynau</a:t>
            </a:r>
            <a:r>
              <a:rPr lang="en-GB" dirty="0"/>
              <a:t>  </a:t>
            </a:r>
          </a:p>
          <a:p>
            <a:r>
              <a:rPr lang="en-GB" dirty="0" err="1"/>
              <a:t>Bwyd</a:t>
            </a:r>
            <a:r>
              <a:rPr lang="en-GB" dirty="0"/>
              <a:t> neu </a:t>
            </a:r>
            <a:r>
              <a:rPr lang="en-GB" dirty="0" err="1"/>
              <a:t>bwyta</a:t>
            </a:r>
            <a:r>
              <a:rPr lang="en-GB" dirty="0"/>
              <a:t> 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​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EA98461-3A1B-4524-8929-849DD67383B4}"/>
              </a:ext>
            </a:extLst>
          </p:cNvPr>
          <p:cNvSpPr txBox="1"/>
          <p:nvPr/>
        </p:nvSpPr>
        <p:spPr>
          <a:xfrm>
            <a:off x="7554888" y="1781430"/>
            <a:ext cx="7052982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  <a:p>
            <a:r>
              <a:rPr lang="en-GB" b="1" dirty="0" err="1"/>
              <a:t>Gweithgareddau</a:t>
            </a:r>
            <a:r>
              <a:rPr lang="en-GB" b="1" dirty="0"/>
              <a:t>:​</a:t>
            </a:r>
          </a:p>
          <a:p>
            <a:pPr marL="342900" indent="-342900">
              <a:buAutoNum type="arabicPeriod"/>
            </a:pPr>
            <a:r>
              <a:rPr lang="en-GB" dirty="0" err="1"/>
              <a:t>Drillo</a:t>
            </a:r>
            <a:r>
              <a:rPr lang="en-GB" dirty="0"/>
              <a:t> / </a:t>
            </a:r>
            <a:r>
              <a:rPr lang="en-GB" dirty="0" err="1"/>
              <a:t>cyflwyno</a:t>
            </a:r>
            <a:r>
              <a:rPr lang="en-GB" dirty="0"/>
              <a:t> </a:t>
            </a:r>
            <a:r>
              <a:rPr lang="en-GB" dirty="0" err="1"/>
              <a:t>iath</a:t>
            </a:r>
            <a:endParaRPr lang="en-GB" dirty="0"/>
          </a:p>
          <a:p>
            <a:pPr marL="342900" indent="-342900">
              <a:buAutoNum type="arabicPeriod"/>
            </a:pPr>
            <a:r>
              <a:rPr lang="en-GB" dirty="0"/>
              <a:t>Gem GBBO</a:t>
            </a:r>
          </a:p>
          <a:p>
            <a:pPr marL="342900" indent="-342900">
              <a:buAutoNum type="arabicPeriod"/>
            </a:pPr>
            <a:r>
              <a:rPr lang="en-GB" dirty="0"/>
              <a:t>Tasg </a:t>
            </a:r>
            <a:r>
              <a:rPr lang="en-GB" dirty="0" err="1"/>
              <a:t>tâten</a:t>
            </a:r>
            <a:r>
              <a:rPr lang="en-GB" dirty="0"/>
              <a:t> </a:t>
            </a:r>
            <a:r>
              <a:rPr lang="en-GB" dirty="0" err="1"/>
              <a:t>boeth</a:t>
            </a:r>
            <a:endParaRPr lang="en-GB" dirty="0"/>
          </a:p>
          <a:p>
            <a:pPr marL="342900" indent="-342900">
              <a:buAutoNum type="arabicPeriod"/>
            </a:pPr>
            <a:r>
              <a:rPr lang="en-GB" dirty="0">
                <a:solidFill>
                  <a:srgbClr val="FF0000"/>
                </a:solidFill>
              </a:rPr>
              <a:t>Tasg </a:t>
            </a:r>
            <a:r>
              <a:rPr lang="en-GB" dirty="0" err="1">
                <a:solidFill>
                  <a:srgbClr val="FF0000"/>
                </a:solidFill>
              </a:rPr>
              <a:t>cyfatebol</a:t>
            </a:r>
            <a:r>
              <a:rPr lang="en-GB" dirty="0">
                <a:solidFill>
                  <a:srgbClr val="FF0000"/>
                </a:solidFill>
              </a:rPr>
              <a:t> (</a:t>
            </a:r>
            <a:r>
              <a:rPr lang="en-GB" dirty="0" err="1">
                <a:solidFill>
                  <a:srgbClr val="FF0000"/>
                </a:solidFill>
              </a:rPr>
              <a:t>os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oes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amser</a:t>
            </a:r>
            <a:r>
              <a:rPr lang="en-GB" dirty="0">
                <a:solidFill>
                  <a:srgbClr val="FF0000"/>
                </a:solidFill>
              </a:rPr>
              <a:t>)</a:t>
            </a:r>
          </a:p>
          <a:p>
            <a:pPr marL="342900" indent="-342900">
              <a:buAutoNum type="arabicPeriod"/>
            </a:pPr>
            <a:r>
              <a:rPr lang="en-GB" dirty="0"/>
              <a:t>Tasg glo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b="1" dirty="0" err="1"/>
              <a:t>Geirfa</a:t>
            </a:r>
            <a:r>
              <a:rPr lang="en-GB" b="1" dirty="0"/>
              <a:t>:​ </a:t>
            </a:r>
          </a:p>
          <a:p>
            <a:r>
              <a:rPr lang="en-GB" dirty="0" err="1"/>
              <a:t>Eisiau</a:t>
            </a:r>
            <a:r>
              <a:rPr lang="en-GB" dirty="0"/>
              <a:t> </a:t>
            </a:r>
          </a:p>
          <a:p>
            <a:r>
              <a:rPr lang="en-GB" dirty="0"/>
              <a:t>Beth + TM</a:t>
            </a:r>
          </a:p>
          <a:p>
            <a:r>
              <a:rPr lang="en-GB" dirty="0" err="1"/>
              <a:t>Rywd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/ </a:t>
            </a:r>
            <a:r>
              <a:rPr lang="en-GB" dirty="0" err="1"/>
              <a:t>mae</a:t>
            </a:r>
            <a:r>
              <a:rPr lang="en-GB" dirty="0"/>
              <a:t> e / </a:t>
            </a:r>
            <a:r>
              <a:rPr lang="en-GB" dirty="0" err="1"/>
              <a:t>mae</a:t>
            </a:r>
            <a:r>
              <a:rPr lang="en-GB" dirty="0"/>
              <a:t> hi 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7D8608D-49FE-4ED5-AA17-D267E7EB1E6A}"/>
              </a:ext>
            </a:extLst>
          </p:cNvPr>
          <p:cNvSpPr txBox="1"/>
          <p:nvPr/>
        </p:nvSpPr>
        <p:spPr>
          <a:xfrm>
            <a:off x="3422277" y="6121079"/>
            <a:ext cx="57250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References: all resources have been created by myself from my university notes. See ‘Referencing’ slide.</a:t>
            </a:r>
          </a:p>
        </p:txBody>
      </p:sp>
    </p:spTree>
    <p:extLst>
      <p:ext uri="{BB962C8B-B14F-4D97-AF65-F5344CB8AC3E}">
        <p14:creationId xmlns:p14="http://schemas.microsoft.com/office/powerpoint/2010/main" val="28222238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330A0D-91CF-4F93-B857-91D5FDD344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69" y="-18339"/>
            <a:ext cx="10515600" cy="663720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u="sng" dirty="0" err="1"/>
              <a:t>Eisiau</a:t>
            </a:r>
            <a:r>
              <a:rPr lang="en-GB" b="1" u="sng" dirty="0"/>
              <a:t>, </a:t>
            </a:r>
            <a:r>
              <a:rPr lang="en-GB" b="1" u="sng" dirty="0" err="1"/>
              <a:t>Eisiau</a:t>
            </a:r>
            <a:r>
              <a:rPr lang="en-GB" b="1" u="sng" dirty="0"/>
              <a:t>, </a:t>
            </a:r>
            <a:r>
              <a:rPr lang="en-GB" b="1" u="sng" dirty="0" err="1"/>
              <a:t>Eisiau</a:t>
            </a:r>
            <a:r>
              <a:rPr lang="en-GB" b="1" u="sng" dirty="0"/>
              <a:t>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069CF2-60B6-4FE5-91B3-D678EF3495A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84417"/>
          <a:stretch/>
        </p:blipFill>
        <p:spPr>
          <a:xfrm>
            <a:off x="0" y="0"/>
            <a:ext cx="588819" cy="3778624"/>
          </a:xfrm>
          <a:prstGeom prst="rect">
            <a:avLst/>
          </a:prstGeom>
        </p:spPr>
      </p:pic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38A64DB-E4D5-4794-8996-ED6CA786EF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84417" b="29232"/>
          <a:stretch/>
        </p:blipFill>
        <p:spPr>
          <a:xfrm>
            <a:off x="0" y="3778624"/>
            <a:ext cx="678069" cy="307937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55CE3E-7AA1-4F67-A490-4FE46E892D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84417"/>
          <a:stretch/>
        </p:blipFill>
        <p:spPr>
          <a:xfrm>
            <a:off x="11603181" y="0"/>
            <a:ext cx="588819" cy="377862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D7E50E1-8D97-4BC0-81EC-D66688289F5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84417" b="18505"/>
          <a:stretch/>
        </p:blipFill>
        <p:spPr>
          <a:xfrm>
            <a:off x="11603181" y="3778624"/>
            <a:ext cx="588819" cy="307937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01B3659-E2B6-4EB4-93FA-E8C8C1C24375}"/>
              </a:ext>
            </a:extLst>
          </p:cNvPr>
          <p:cNvSpPr txBox="1"/>
          <p:nvPr/>
        </p:nvSpPr>
        <p:spPr>
          <a:xfrm>
            <a:off x="9263981" y="505513"/>
            <a:ext cx="2320183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err="1"/>
              <a:t>Rhestr</a:t>
            </a:r>
            <a:r>
              <a:rPr lang="en-GB" b="1" dirty="0"/>
              <a:t> o </a:t>
            </a:r>
            <a:r>
              <a:rPr lang="en-GB" b="1" dirty="0" err="1"/>
              <a:t>fwyd</a:t>
            </a:r>
            <a:endParaRPr lang="en-GB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2FB6261-CB6E-4C9B-94A7-F0E529572F6F}"/>
              </a:ext>
            </a:extLst>
          </p:cNvPr>
          <p:cNvSpPr txBox="1"/>
          <p:nvPr/>
        </p:nvSpPr>
        <p:spPr>
          <a:xfrm>
            <a:off x="838200" y="807482"/>
            <a:ext cx="2922381" cy="535531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err="1"/>
              <a:t>Patrwn</a:t>
            </a:r>
            <a:r>
              <a:rPr lang="en-GB" b="1" dirty="0"/>
              <a:t> </a:t>
            </a:r>
            <a:r>
              <a:rPr lang="en-GB" b="1" dirty="0" err="1"/>
              <a:t>Brawddeg</a:t>
            </a:r>
            <a:endParaRPr lang="en-GB" b="1" dirty="0"/>
          </a:p>
          <a:p>
            <a:pPr algn="ctr"/>
            <a:endParaRPr lang="en-GB" b="1" dirty="0"/>
          </a:p>
          <a:p>
            <a:pPr algn="ctr"/>
            <a:r>
              <a:rPr lang="en-GB" dirty="0" err="1"/>
              <a:t>Cwestiynau</a:t>
            </a:r>
            <a:r>
              <a:rPr lang="en-GB" dirty="0"/>
              <a:t>:</a:t>
            </a:r>
          </a:p>
          <a:p>
            <a:pPr algn="ctr"/>
            <a:r>
              <a:rPr lang="en-GB" b="1" dirty="0"/>
              <a:t>Beth </a:t>
            </a:r>
            <a:r>
              <a:rPr lang="en-GB" b="1" dirty="0" err="1"/>
              <a:t>rwyt</a:t>
            </a:r>
            <a:r>
              <a:rPr lang="en-GB" b="1" dirty="0"/>
              <a:t> </a:t>
            </a:r>
            <a:r>
              <a:rPr lang="en-GB" b="1" dirty="0" err="1"/>
              <a:t>ti</a:t>
            </a:r>
            <a:r>
              <a:rPr lang="en-GB" b="1" dirty="0"/>
              <a:t> </a:t>
            </a:r>
            <a:r>
              <a:rPr lang="en-GB" b="1" dirty="0" err="1"/>
              <a:t>eisiau</a:t>
            </a:r>
            <a:r>
              <a:rPr lang="en-GB" b="1" dirty="0"/>
              <a:t>?</a:t>
            </a:r>
          </a:p>
          <a:p>
            <a:pPr algn="ctr"/>
            <a:r>
              <a:rPr lang="en-GB" b="1" dirty="0"/>
              <a:t>Beth </a:t>
            </a:r>
            <a:r>
              <a:rPr lang="en-GB" b="1" dirty="0" err="1"/>
              <a:t>rwyt</a:t>
            </a:r>
            <a:r>
              <a:rPr lang="en-GB" b="1" dirty="0"/>
              <a:t> </a:t>
            </a:r>
            <a:r>
              <a:rPr lang="en-GB" b="1" dirty="0" err="1"/>
              <a:t>ti</a:t>
            </a:r>
            <a:r>
              <a:rPr lang="en-GB" b="1" dirty="0"/>
              <a:t> </a:t>
            </a:r>
            <a:r>
              <a:rPr lang="en-GB" b="1" dirty="0" err="1"/>
              <a:t>eisiau</a:t>
            </a:r>
            <a:r>
              <a:rPr lang="en-GB" b="1" dirty="0"/>
              <a:t> </a:t>
            </a:r>
            <a:r>
              <a:rPr lang="en-GB" b="1" dirty="0" err="1"/>
              <a:t>brynu</a:t>
            </a:r>
            <a:r>
              <a:rPr lang="en-GB" b="1" dirty="0"/>
              <a:t>?</a:t>
            </a:r>
          </a:p>
          <a:p>
            <a:pPr algn="ctr"/>
            <a:r>
              <a:rPr lang="en-GB" b="1" dirty="0"/>
              <a:t>Beth </a:t>
            </a:r>
            <a:r>
              <a:rPr lang="en-GB" b="1" dirty="0" err="1"/>
              <a:t>mae</a:t>
            </a:r>
            <a:r>
              <a:rPr lang="en-GB" b="1" dirty="0"/>
              <a:t> e </a:t>
            </a:r>
            <a:r>
              <a:rPr lang="en-GB" b="1" dirty="0" err="1"/>
              <a:t>eisiau</a:t>
            </a:r>
            <a:r>
              <a:rPr lang="en-GB" b="1" dirty="0"/>
              <a:t>?</a:t>
            </a:r>
          </a:p>
          <a:p>
            <a:pPr algn="ctr"/>
            <a:r>
              <a:rPr lang="en-GB" b="1" dirty="0"/>
              <a:t>Beth </a:t>
            </a:r>
            <a:r>
              <a:rPr lang="en-GB" b="1" dirty="0" err="1"/>
              <a:t>mae</a:t>
            </a:r>
            <a:r>
              <a:rPr lang="en-GB" b="1" dirty="0"/>
              <a:t> hi </a:t>
            </a:r>
            <a:r>
              <a:rPr lang="en-GB" b="1" dirty="0" err="1"/>
              <a:t>eisiau</a:t>
            </a:r>
            <a:r>
              <a:rPr lang="en-GB" b="1" dirty="0"/>
              <a:t>?</a:t>
            </a:r>
          </a:p>
          <a:p>
            <a:pPr algn="ctr"/>
            <a:r>
              <a:rPr lang="nn-NO" b="1" dirty="0">
                <a:solidFill>
                  <a:srgbClr val="FF0000"/>
                </a:solidFill>
              </a:rPr>
              <a:t>(Beth rwyt ti eisiau fwyd? Os oes amser)</a:t>
            </a:r>
          </a:p>
          <a:p>
            <a:pPr algn="ctr"/>
            <a:endParaRPr lang="en-GB" b="1" dirty="0"/>
          </a:p>
          <a:p>
            <a:pPr algn="ctr"/>
            <a:endParaRPr lang="en-GB" b="1" dirty="0"/>
          </a:p>
          <a:p>
            <a:pPr algn="ctr"/>
            <a:r>
              <a:rPr lang="en-GB" dirty="0" err="1"/>
              <a:t>Atebion</a:t>
            </a:r>
            <a:r>
              <a:rPr lang="en-GB" dirty="0"/>
              <a:t>:</a:t>
            </a:r>
          </a:p>
          <a:p>
            <a:pPr algn="ctr"/>
            <a:r>
              <a:rPr lang="en-GB" b="1" dirty="0"/>
              <a:t>Rydw </a:t>
            </a:r>
            <a:r>
              <a:rPr lang="en-GB" b="1" dirty="0" err="1"/>
              <a:t>i</a:t>
            </a:r>
            <a:r>
              <a:rPr lang="en-GB" b="1" dirty="0"/>
              <a:t> </a:t>
            </a:r>
            <a:r>
              <a:rPr lang="en-GB" b="1" dirty="0" err="1"/>
              <a:t>eisiau</a:t>
            </a:r>
            <a:r>
              <a:rPr lang="en-GB" b="1" dirty="0"/>
              <a:t>…</a:t>
            </a:r>
          </a:p>
          <a:p>
            <a:pPr algn="ctr"/>
            <a:r>
              <a:rPr lang="en-GB" b="1" dirty="0"/>
              <a:t>Rydw </a:t>
            </a:r>
            <a:r>
              <a:rPr lang="en-GB" b="1" dirty="0" err="1"/>
              <a:t>i</a:t>
            </a:r>
            <a:r>
              <a:rPr lang="en-GB" b="1" dirty="0"/>
              <a:t> </a:t>
            </a:r>
            <a:r>
              <a:rPr lang="en-GB" b="1" dirty="0" err="1"/>
              <a:t>eisiau</a:t>
            </a:r>
            <a:r>
              <a:rPr lang="en-GB" b="1" dirty="0"/>
              <a:t> </a:t>
            </a:r>
            <a:r>
              <a:rPr lang="en-GB" b="1" dirty="0" err="1"/>
              <a:t>bwyta</a:t>
            </a:r>
            <a:r>
              <a:rPr lang="en-GB" b="1" dirty="0"/>
              <a:t>..</a:t>
            </a:r>
          </a:p>
          <a:p>
            <a:pPr algn="ctr"/>
            <a:r>
              <a:rPr lang="en-GB" b="1" dirty="0"/>
              <a:t>Rydw </a:t>
            </a:r>
            <a:r>
              <a:rPr lang="en-GB" b="1" dirty="0" err="1"/>
              <a:t>i</a:t>
            </a:r>
            <a:r>
              <a:rPr lang="en-GB" b="1" dirty="0"/>
              <a:t> </a:t>
            </a:r>
            <a:r>
              <a:rPr lang="en-GB" b="1" dirty="0" err="1"/>
              <a:t>eisiau</a:t>
            </a:r>
            <a:r>
              <a:rPr lang="en-GB" b="1" dirty="0"/>
              <a:t> </a:t>
            </a:r>
            <a:r>
              <a:rPr lang="en-GB" b="1" dirty="0" err="1"/>
              <a:t>prynu</a:t>
            </a:r>
            <a:r>
              <a:rPr lang="en-GB" b="1" dirty="0"/>
              <a:t>..</a:t>
            </a:r>
          </a:p>
          <a:p>
            <a:pPr algn="ctr"/>
            <a:r>
              <a:rPr lang="en-GB" b="1" dirty="0"/>
              <a:t>Mae e </a:t>
            </a:r>
            <a:r>
              <a:rPr lang="en-GB" b="1" dirty="0" err="1"/>
              <a:t>eisiau</a:t>
            </a:r>
            <a:r>
              <a:rPr lang="en-GB" b="1" dirty="0"/>
              <a:t>..</a:t>
            </a:r>
          </a:p>
          <a:p>
            <a:pPr algn="ctr"/>
            <a:r>
              <a:rPr lang="en-GB" b="1" dirty="0"/>
              <a:t>Mae hi </a:t>
            </a:r>
            <a:r>
              <a:rPr lang="en-GB" b="1" dirty="0" err="1"/>
              <a:t>eisiau</a:t>
            </a:r>
            <a:r>
              <a:rPr lang="en-GB" b="1" dirty="0"/>
              <a:t>…</a:t>
            </a:r>
          </a:p>
          <a:p>
            <a:pPr algn="ctr"/>
            <a:endParaRPr lang="en-GB" dirty="0"/>
          </a:p>
          <a:p>
            <a:pPr algn="ctr"/>
            <a:endParaRPr lang="en-GB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ED0CD71-DB81-4D61-A629-9A368327111F}"/>
              </a:ext>
            </a:extLst>
          </p:cNvPr>
          <p:cNvSpPr txBox="1"/>
          <p:nvPr/>
        </p:nvSpPr>
        <p:spPr>
          <a:xfrm>
            <a:off x="5177178" y="807482"/>
            <a:ext cx="2922381" cy="369332"/>
          </a:xfrm>
          <a:prstGeom prst="rect">
            <a:avLst/>
          </a:prstGeom>
          <a:solidFill>
            <a:srgbClr val="FABF7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err="1"/>
              <a:t>Pwy</a:t>
            </a:r>
            <a:endParaRPr lang="en-GB" b="1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E278C89-3C5C-4410-B9F2-0D44CB9AD68F}"/>
              </a:ext>
            </a:extLst>
          </p:cNvPr>
          <p:cNvSpPr txBox="1"/>
          <p:nvPr/>
        </p:nvSpPr>
        <p:spPr>
          <a:xfrm>
            <a:off x="6811456" y="1667174"/>
            <a:ext cx="1420678" cy="369332"/>
          </a:xfrm>
          <a:prstGeom prst="rect">
            <a:avLst/>
          </a:prstGeom>
          <a:solidFill>
            <a:srgbClr val="FABF7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(Fi) Rydw  </a:t>
            </a:r>
            <a:r>
              <a:rPr lang="en-GB" b="1" dirty="0" err="1"/>
              <a:t>i</a:t>
            </a:r>
            <a:endParaRPr lang="en-GB" b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D3A3A70-9A18-4856-850A-DA9809BEF587}"/>
              </a:ext>
            </a:extLst>
          </p:cNvPr>
          <p:cNvSpPr txBox="1"/>
          <p:nvPr/>
        </p:nvSpPr>
        <p:spPr>
          <a:xfrm>
            <a:off x="6932342" y="3393761"/>
            <a:ext cx="1344325" cy="369332"/>
          </a:xfrm>
          <a:prstGeom prst="rect">
            <a:avLst/>
          </a:prstGeom>
          <a:solidFill>
            <a:srgbClr val="FABF7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(hi) Mae hi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41C1DD4-AA88-4757-8D40-620E13E95FC1}"/>
              </a:ext>
            </a:extLst>
          </p:cNvPr>
          <p:cNvSpPr txBox="1"/>
          <p:nvPr/>
        </p:nvSpPr>
        <p:spPr>
          <a:xfrm>
            <a:off x="7010741" y="5190826"/>
            <a:ext cx="1229067" cy="369332"/>
          </a:xfrm>
          <a:prstGeom prst="rect">
            <a:avLst/>
          </a:prstGeom>
          <a:solidFill>
            <a:srgbClr val="FABF7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(e)  Mae 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B6E09F9-613B-4159-A3C0-97246729D610}"/>
              </a:ext>
            </a:extLst>
          </p:cNvPr>
          <p:cNvSpPr txBox="1"/>
          <p:nvPr/>
        </p:nvSpPr>
        <p:spPr>
          <a:xfrm>
            <a:off x="9516156" y="716637"/>
            <a:ext cx="2863221" cy="6240426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endParaRPr lang="en-GB" dirty="0"/>
          </a:p>
          <a:p>
            <a:pPr>
              <a:lnSpc>
                <a:spcPct val="150000"/>
              </a:lnSpc>
            </a:pPr>
            <a:r>
              <a:rPr lang="en-GB" sz="1600" dirty="0" err="1"/>
              <a:t>Afal</a:t>
            </a:r>
            <a:r>
              <a:rPr lang="en-GB" sz="1600" dirty="0"/>
              <a:t> </a:t>
            </a:r>
          </a:p>
          <a:p>
            <a:pPr>
              <a:lnSpc>
                <a:spcPct val="150000"/>
              </a:lnSpc>
            </a:pPr>
            <a:endParaRPr lang="en-GB" sz="1600" dirty="0"/>
          </a:p>
          <a:p>
            <a:pPr>
              <a:lnSpc>
                <a:spcPct val="150000"/>
              </a:lnSpc>
            </a:pPr>
            <a:r>
              <a:rPr lang="en-GB" sz="1600" dirty="0" err="1"/>
              <a:t>Siocled</a:t>
            </a:r>
            <a:endParaRPr lang="en-GB" sz="1600" dirty="0"/>
          </a:p>
          <a:p>
            <a:pPr>
              <a:lnSpc>
                <a:spcPct val="150000"/>
              </a:lnSpc>
            </a:pPr>
            <a:endParaRPr lang="en-GB" sz="1600" dirty="0"/>
          </a:p>
          <a:p>
            <a:pPr>
              <a:lnSpc>
                <a:spcPct val="150000"/>
              </a:lnSpc>
            </a:pPr>
            <a:r>
              <a:rPr lang="en-GB" sz="1600" dirty="0" err="1"/>
              <a:t>Mefys</a:t>
            </a:r>
            <a:r>
              <a:rPr lang="en-GB" sz="1600" dirty="0"/>
              <a:t>/</a:t>
            </a:r>
          </a:p>
          <a:p>
            <a:pPr>
              <a:lnSpc>
                <a:spcPct val="150000"/>
              </a:lnSpc>
            </a:pPr>
            <a:r>
              <a:rPr lang="en-GB" sz="1600" dirty="0" err="1"/>
              <a:t>Mefusen</a:t>
            </a:r>
            <a:endParaRPr lang="en-GB" sz="1600" dirty="0"/>
          </a:p>
          <a:p>
            <a:pPr>
              <a:lnSpc>
                <a:spcPct val="150000"/>
              </a:lnSpc>
            </a:pPr>
            <a:endParaRPr lang="en-GB" sz="1600" dirty="0"/>
          </a:p>
          <a:p>
            <a:pPr>
              <a:lnSpc>
                <a:spcPct val="150000"/>
              </a:lnSpc>
            </a:pPr>
            <a:r>
              <a:rPr lang="en-GB" sz="1600" dirty="0" err="1"/>
              <a:t>Sglodion</a:t>
            </a:r>
            <a:r>
              <a:rPr lang="en-GB" sz="1600" dirty="0"/>
              <a:t> </a:t>
            </a:r>
          </a:p>
          <a:p>
            <a:pPr>
              <a:lnSpc>
                <a:spcPct val="150000"/>
              </a:lnSpc>
            </a:pPr>
            <a:endParaRPr lang="en-GB" sz="1600" dirty="0"/>
          </a:p>
          <a:p>
            <a:pPr>
              <a:lnSpc>
                <a:spcPct val="150000"/>
              </a:lnSpc>
            </a:pPr>
            <a:endParaRPr lang="en-GB" sz="1600" dirty="0"/>
          </a:p>
          <a:p>
            <a:pPr>
              <a:lnSpc>
                <a:spcPct val="150000"/>
              </a:lnSpc>
            </a:pPr>
            <a:r>
              <a:rPr lang="en-GB" sz="1600" dirty="0" err="1"/>
              <a:t>Uwd</a:t>
            </a:r>
            <a:r>
              <a:rPr lang="en-GB" sz="1600" dirty="0"/>
              <a:t> </a:t>
            </a:r>
          </a:p>
          <a:p>
            <a:pPr>
              <a:lnSpc>
                <a:spcPct val="150000"/>
              </a:lnSpc>
            </a:pPr>
            <a:endParaRPr lang="en-GB" sz="1600" dirty="0"/>
          </a:p>
          <a:p>
            <a:pPr>
              <a:lnSpc>
                <a:spcPct val="150000"/>
              </a:lnSpc>
            </a:pPr>
            <a:endParaRPr lang="en-GB" sz="1600" dirty="0"/>
          </a:p>
          <a:p>
            <a:pPr>
              <a:lnSpc>
                <a:spcPct val="150000"/>
              </a:lnSpc>
            </a:pPr>
            <a:r>
              <a:rPr lang="en-GB" sz="1600" dirty="0" err="1"/>
              <a:t>Grawnwin</a:t>
            </a:r>
            <a:endParaRPr lang="en-GB" sz="1600" dirty="0"/>
          </a:p>
          <a:p>
            <a:pPr>
              <a:lnSpc>
                <a:spcPct val="150000"/>
              </a:lnSpc>
            </a:pPr>
            <a:endParaRPr lang="en-GB" sz="1600" dirty="0"/>
          </a:p>
          <a:p>
            <a:pPr>
              <a:lnSpc>
                <a:spcPct val="150000"/>
              </a:lnSpc>
            </a:pPr>
            <a:r>
              <a:rPr lang="en-GB" sz="1600" dirty="0"/>
              <a:t> </a:t>
            </a:r>
          </a:p>
        </p:txBody>
      </p:sp>
      <p:sp>
        <p:nvSpPr>
          <p:cNvPr id="14" name="Rectangle 9">
            <a:extLst>
              <a:ext uri="{FF2B5EF4-FFF2-40B4-BE49-F238E27FC236}">
                <a16:creationId xmlns:a16="http://schemas.microsoft.com/office/drawing/2014/main" id="{7096C545-F460-4262-9E11-6F2E0F44C8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5" name="Rectangle 10">
            <a:extLst>
              <a:ext uri="{FF2B5EF4-FFF2-40B4-BE49-F238E27FC236}">
                <a16:creationId xmlns:a16="http://schemas.microsoft.com/office/drawing/2014/main" id="{52852A7A-AF27-414A-A765-3FC20BF38721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3096860" y="152400"/>
            <a:ext cx="9247539" cy="1966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8" name="Rectangle 11">
            <a:extLst>
              <a:ext uri="{FF2B5EF4-FFF2-40B4-BE49-F238E27FC236}">
                <a16:creationId xmlns:a16="http://schemas.microsoft.com/office/drawing/2014/main" id="{C6989329-6A73-4038-9DF9-B1A2B7A0AF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9" name="Rectangle 13">
            <a:extLst>
              <a:ext uri="{FF2B5EF4-FFF2-40B4-BE49-F238E27FC236}">
                <a16:creationId xmlns:a16="http://schemas.microsoft.com/office/drawing/2014/main" id="{21981BB5-D603-460E-B24B-AC9756CE2D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3048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E9D5B6E7-C467-4878-95AC-B560D96789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5805" y="1406256"/>
            <a:ext cx="1337477" cy="121649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A3CCD928-64AD-4C19-A31C-C3D77DFDFA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0612" y="4786607"/>
            <a:ext cx="1390844" cy="1448002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7B4EAC0F-6DAD-4788-9C55-371E3C823A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1559" y="2972040"/>
            <a:ext cx="1428949" cy="1438476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68D9D616-D8A8-4D81-90D5-6893A90BAB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67850" y="986473"/>
            <a:ext cx="597565" cy="508454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58283D56-44D2-41B7-BFFB-FD953607599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19159" y="1599629"/>
            <a:ext cx="835560" cy="685248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81DC19C4-88A8-4593-BBBA-41A4B29273C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400842" y="2390011"/>
            <a:ext cx="560328" cy="632297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47F370C3-0EDB-41FD-8BC6-5F47476C7AD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424072" y="3686590"/>
            <a:ext cx="747252" cy="737086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75F87CFE-716C-49BC-856E-9DA96495872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367690" y="4589185"/>
            <a:ext cx="795449" cy="733528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9D95429A-5C36-447C-974C-FD268212B9E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509860" y="5608796"/>
            <a:ext cx="962159" cy="885949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D6399A52-C877-46F1-9CBC-232B589DC9B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884212" y="32813"/>
            <a:ext cx="892248" cy="583003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BD35200D-CFF6-414D-9AF7-32C6C8AE9E9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043956" y="20459"/>
            <a:ext cx="911155" cy="595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8208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04EEA9-B086-4D47-9625-6882FBE4F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822CF2-68E6-4EF2-A594-85B4FE5B37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5F1B208-FF2C-4DD6-B365-B8C68BC2A0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8179"/>
            <a:ext cx="12174154" cy="6858000"/>
          </a:xfrm>
          <a:prstGeom prst="rect">
            <a:avLst/>
          </a:prstGeom>
        </p:spPr>
      </p:pic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35B11D79-BD1E-416B-804A-99225951C3F0}"/>
              </a:ext>
            </a:extLst>
          </p:cNvPr>
          <p:cNvSpPr/>
          <p:nvPr/>
        </p:nvSpPr>
        <p:spPr>
          <a:xfrm>
            <a:off x="2406315" y="1144588"/>
            <a:ext cx="2133600" cy="1325563"/>
          </a:xfrm>
          <a:prstGeom prst="wedgeEllipseCallout">
            <a:avLst>
              <a:gd name="adj1" fmla="val -50908"/>
              <a:gd name="adj2" fmla="val 68551"/>
            </a:avLst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peech Bubble: Oval 7">
            <a:extLst>
              <a:ext uri="{FF2B5EF4-FFF2-40B4-BE49-F238E27FC236}">
                <a16:creationId xmlns:a16="http://schemas.microsoft.com/office/drawing/2014/main" id="{47B03669-55C8-43CE-A314-AAE16B35C81F}"/>
              </a:ext>
            </a:extLst>
          </p:cNvPr>
          <p:cNvSpPr/>
          <p:nvPr/>
        </p:nvSpPr>
        <p:spPr>
          <a:xfrm>
            <a:off x="5879430" y="730250"/>
            <a:ext cx="2133600" cy="1325563"/>
          </a:xfrm>
          <a:prstGeom prst="wedgeEllipseCallout">
            <a:avLst>
              <a:gd name="adj1" fmla="val -50908"/>
              <a:gd name="adj2" fmla="val 68551"/>
            </a:avLst>
          </a:prstGeom>
          <a:solidFill>
            <a:schemeClr val="bg1"/>
          </a:solidFill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" name="Speech Bubble: Oval 8">
            <a:extLst>
              <a:ext uri="{FF2B5EF4-FFF2-40B4-BE49-F238E27FC236}">
                <a16:creationId xmlns:a16="http://schemas.microsoft.com/office/drawing/2014/main" id="{BB8F1422-86CE-4D68-95E9-2185F4C70AE3}"/>
              </a:ext>
            </a:extLst>
          </p:cNvPr>
          <p:cNvSpPr/>
          <p:nvPr/>
        </p:nvSpPr>
        <p:spPr>
          <a:xfrm>
            <a:off x="9485995" y="681037"/>
            <a:ext cx="2133600" cy="1325563"/>
          </a:xfrm>
          <a:prstGeom prst="wedgeEllipseCallout">
            <a:avLst>
              <a:gd name="adj1" fmla="val -50908"/>
              <a:gd name="adj2" fmla="val 68551"/>
            </a:avLst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peech Bubble: Oval 9">
            <a:extLst>
              <a:ext uri="{FF2B5EF4-FFF2-40B4-BE49-F238E27FC236}">
                <a16:creationId xmlns:a16="http://schemas.microsoft.com/office/drawing/2014/main" id="{57E3750E-E46E-464C-AEDB-D38DF6A8E604}"/>
              </a:ext>
            </a:extLst>
          </p:cNvPr>
          <p:cNvSpPr/>
          <p:nvPr/>
        </p:nvSpPr>
        <p:spPr>
          <a:xfrm>
            <a:off x="3745830" y="3088481"/>
            <a:ext cx="2133600" cy="1325563"/>
          </a:xfrm>
          <a:prstGeom prst="wedgeEllipseCallout">
            <a:avLst>
              <a:gd name="adj1" fmla="val -50908"/>
              <a:gd name="adj2" fmla="val 68551"/>
            </a:avLst>
          </a:prstGeom>
          <a:solidFill>
            <a:schemeClr val="bg1"/>
          </a:solidFill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1" name="Speech Bubble: Oval 10">
            <a:extLst>
              <a:ext uri="{FF2B5EF4-FFF2-40B4-BE49-F238E27FC236}">
                <a16:creationId xmlns:a16="http://schemas.microsoft.com/office/drawing/2014/main" id="{B4E36386-B59A-474A-A70F-24E13D7F9215}"/>
              </a:ext>
            </a:extLst>
          </p:cNvPr>
          <p:cNvSpPr/>
          <p:nvPr/>
        </p:nvSpPr>
        <p:spPr>
          <a:xfrm>
            <a:off x="7720260" y="2806367"/>
            <a:ext cx="2133600" cy="1325563"/>
          </a:xfrm>
          <a:prstGeom prst="wedgeEllipseCallout">
            <a:avLst>
              <a:gd name="adj1" fmla="val -50908"/>
              <a:gd name="adj2" fmla="val 68551"/>
            </a:avLst>
          </a:prstGeom>
          <a:solidFill>
            <a:schemeClr val="bg1"/>
          </a:solidFill>
          <a:ln w="57150"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peech Bubble: Oval 11">
            <a:extLst>
              <a:ext uri="{FF2B5EF4-FFF2-40B4-BE49-F238E27FC236}">
                <a16:creationId xmlns:a16="http://schemas.microsoft.com/office/drawing/2014/main" id="{24FA0451-B317-4C27-AA78-31FE4AFBC2DF}"/>
              </a:ext>
            </a:extLst>
          </p:cNvPr>
          <p:cNvSpPr/>
          <p:nvPr/>
        </p:nvSpPr>
        <p:spPr>
          <a:xfrm>
            <a:off x="2269957" y="5019758"/>
            <a:ext cx="2133600" cy="1325563"/>
          </a:xfrm>
          <a:prstGeom prst="wedgeEllipseCallout">
            <a:avLst>
              <a:gd name="adj1" fmla="val -50908"/>
              <a:gd name="adj2" fmla="val 68551"/>
            </a:avLst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peech Bubble: Oval 12">
            <a:extLst>
              <a:ext uri="{FF2B5EF4-FFF2-40B4-BE49-F238E27FC236}">
                <a16:creationId xmlns:a16="http://schemas.microsoft.com/office/drawing/2014/main" id="{0A53C059-3227-4532-B507-90F3907B9DD7}"/>
              </a:ext>
            </a:extLst>
          </p:cNvPr>
          <p:cNvSpPr/>
          <p:nvPr/>
        </p:nvSpPr>
        <p:spPr>
          <a:xfrm>
            <a:off x="5582646" y="5064124"/>
            <a:ext cx="2133600" cy="1325563"/>
          </a:xfrm>
          <a:prstGeom prst="wedgeEllipseCallout">
            <a:avLst>
              <a:gd name="adj1" fmla="val -50908"/>
              <a:gd name="adj2" fmla="val 68551"/>
            </a:avLst>
          </a:prstGeom>
          <a:solidFill>
            <a:schemeClr val="bg1"/>
          </a:solidFill>
          <a:ln w="571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Speech Bubble: Oval 13">
            <a:extLst>
              <a:ext uri="{FF2B5EF4-FFF2-40B4-BE49-F238E27FC236}">
                <a16:creationId xmlns:a16="http://schemas.microsoft.com/office/drawing/2014/main" id="{9B63EF1F-0F5A-4D23-BFEF-B034C177CF24}"/>
              </a:ext>
            </a:extLst>
          </p:cNvPr>
          <p:cNvSpPr/>
          <p:nvPr/>
        </p:nvSpPr>
        <p:spPr>
          <a:xfrm>
            <a:off x="9853860" y="4703722"/>
            <a:ext cx="2133600" cy="1325563"/>
          </a:xfrm>
          <a:prstGeom prst="wedgeEllipseCallout">
            <a:avLst>
              <a:gd name="adj1" fmla="val -50908"/>
              <a:gd name="adj2" fmla="val 68551"/>
            </a:avLst>
          </a:prstGeom>
          <a:solidFill>
            <a:schemeClr val="bg1"/>
          </a:solidFill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49282ED-0AAF-44F7-BD66-9B792AB2570E}"/>
              </a:ext>
            </a:extLst>
          </p:cNvPr>
          <p:cNvSpPr txBox="1"/>
          <p:nvPr/>
        </p:nvSpPr>
        <p:spPr>
          <a:xfrm>
            <a:off x="2832885" y="1515968"/>
            <a:ext cx="1540042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Banana!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6DA8956-38E5-47BB-80FE-2606A42BB0F5}"/>
              </a:ext>
            </a:extLst>
          </p:cNvPr>
          <p:cNvSpPr txBox="1"/>
          <p:nvPr/>
        </p:nvSpPr>
        <p:spPr>
          <a:xfrm>
            <a:off x="6176209" y="1062147"/>
            <a:ext cx="1705048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Grawnin !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5D7BA37-E5A1-4071-B106-DDE982D1DF7E}"/>
              </a:ext>
            </a:extLst>
          </p:cNvPr>
          <p:cNvSpPr txBox="1"/>
          <p:nvPr/>
        </p:nvSpPr>
        <p:spPr>
          <a:xfrm>
            <a:off x="9853860" y="1025959"/>
            <a:ext cx="1540042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Tomato!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0FA98D5-7EFA-4F56-914D-B08FDC17EC77}"/>
              </a:ext>
            </a:extLst>
          </p:cNvPr>
          <p:cNvSpPr txBox="1"/>
          <p:nvPr/>
        </p:nvSpPr>
        <p:spPr>
          <a:xfrm>
            <a:off x="4319337" y="3502819"/>
            <a:ext cx="1540042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Oren!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7A510A0-C819-400C-87D5-747BABB7EB31}"/>
              </a:ext>
            </a:extLst>
          </p:cNvPr>
          <p:cNvSpPr txBox="1"/>
          <p:nvPr/>
        </p:nvSpPr>
        <p:spPr>
          <a:xfrm>
            <a:off x="8071733" y="3167390"/>
            <a:ext cx="1782127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Sglodion!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0622CE8-44F2-4E54-A136-DE9A292E81A4}"/>
              </a:ext>
            </a:extLst>
          </p:cNvPr>
          <p:cNvSpPr txBox="1"/>
          <p:nvPr/>
        </p:nvSpPr>
        <p:spPr>
          <a:xfrm>
            <a:off x="2683039" y="5415290"/>
            <a:ext cx="1540042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Creision!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F8CC108-DE4D-4E4C-9685-CF422BAF0E1B}"/>
              </a:ext>
            </a:extLst>
          </p:cNvPr>
          <p:cNvSpPr txBox="1"/>
          <p:nvPr/>
        </p:nvSpPr>
        <p:spPr>
          <a:xfrm>
            <a:off x="6114303" y="5416751"/>
            <a:ext cx="1540042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Cacen!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69A6BD1-65DA-46C8-9BAA-A0609437B3F8}"/>
              </a:ext>
            </a:extLst>
          </p:cNvPr>
          <p:cNvSpPr txBox="1"/>
          <p:nvPr/>
        </p:nvSpPr>
        <p:spPr>
          <a:xfrm>
            <a:off x="10301037" y="5104893"/>
            <a:ext cx="1540042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Salad!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B7AD81D8-CD59-4B54-A91C-560D81C6C2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6315" y="118179"/>
            <a:ext cx="1349009" cy="96682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0F157EF7-4E54-48C6-B9F3-7AF4E20B66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37782" y="118178"/>
            <a:ext cx="1432145" cy="1026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978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224042-54D3-4D1A-9AAB-62B495B10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208548"/>
            <a:ext cx="10515600" cy="779463"/>
          </a:xfrm>
        </p:spPr>
        <p:txBody>
          <a:bodyPr>
            <a:normAutofit/>
          </a:bodyPr>
          <a:lstStyle/>
          <a:p>
            <a:pPr algn="ctr"/>
            <a:r>
              <a:rPr lang="en-GB" sz="3200" b="1" u="sng" dirty="0" err="1"/>
              <a:t>Brawddeg</a:t>
            </a:r>
            <a:endParaRPr lang="en-GB" sz="3200" b="1" u="sng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4AB1381-B8DD-4450-A27E-17D3F635D4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03641" cy="6858000"/>
          </a:xfrm>
          <a:prstGeom prst="rect">
            <a:avLst/>
          </a:prstGeom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E7D7253-8FBB-4F13-87BF-0E704BA145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3640" y="529389"/>
            <a:ext cx="11047728" cy="6328611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GB" dirty="0"/>
              <a:t>1. ___________________________________________________________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/>
              <a:t>2.____________________________________________________________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/>
              <a:t>3.____________________________________________________________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/>
              <a:t>4.____________________________________________________________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/>
              <a:t>5.____________________________________________________________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/>
              <a:t>6.____________________________________________________________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/>
              <a:t>7.____________________________________________________________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/>
              <a:t>8.____________________________________________________________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085E1AE-9C82-48F8-A9D4-B9EF2C6817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8359" y="0"/>
            <a:ext cx="903641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DFD9BA1-7401-4D65-AD97-95E0D47D38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2934" y="25713"/>
            <a:ext cx="782334" cy="56069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7ACF975-FC78-46F9-85F8-FEC35CC28F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6731" y="11519"/>
            <a:ext cx="782334" cy="560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0913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DBD79-6597-4D9A-BFCD-FD77C25CD8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71904"/>
            <a:ext cx="10515600" cy="1325563"/>
          </a:xfrm>
        </p:spPr>
        <p:txBody>
          <a:bodyPr/>
          <a:lstStyle/>
          <a:p>
            <a:r>
              <a:rPr lang="en-GB" dirty="0" err="1"/>
              <a:t>Adnoddau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A13149D-4600-4D5C-BED8-8162C85C621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503" r="2775" b="4586"/>
          <a:stretch/>
        </p:blipFill>
        <p:spPr>
          <a:xfrm>
            <a:off x="0" y="1265238"/>
            <a:ext cx="4322322" cy="359704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0CB4512-1A19-4F9F-9C58-4968317194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742" b="95506" l="4520" r="93220">
                        <a14:foregroundMark x1="28249" y1="7303" x2="41808" y2="9551"/>
                        <a14:foregroundMark x1="94350" y1="19663" x2="90960" y2="25281"/>
                        <a14:foregroundMark x1="22599" y1="85393" x2="23729" y2="87640"/>
                        <a14:foregroundMark x1="11299" y1="87079" x2="15254" y2="87079"/>
                        <a14:foregroundMark x1="4520" y1="88202" x2="4520" y2="88202"/>
                        <a14:foregroundMark x1="41808" y1="95506" x2="49718" y2="9157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32151" y="2289401"/>
            <a:ext cx="4414162" cy="443910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033DDCF-C4A4-4EBD-B9AD-0D01E2C931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6313" y="490877"/>
            <a:ext cx="4045687" cy="437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1337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CF34E04-18AF-43A6-970A-92DC629C2F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072" y="286166"/>
            <a:ext cx="4319709" cy="436692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50F799B-7D2E-4402-A316-7812E00836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124" b="95876" l="8772" r="89474">
                        <a14:foregroundMark x1="63158" y1="14433" x2="77193" y2="13402"/>
                        <a14:foregroundMark x1="68421" y1="4124" x2="64035" y2="4124"/>
                        <a14:foregroundMark x1="58772" y1="89691" x2="48246" y2="89691"/>
                        <a14:foregroundMark x1="48246" y1="89691" x2="47368" y2="89691"/>
                        <a14:foregroundMark x1="54386" y1="95876" x2="48246" y2="9587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61292" y="2469626"/>
            <a:ext cx="4669415" cy="397309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2F77FDE-4C2D-431F-8A52-564A44EB54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00905" y="0"/>
            <a:ext cx="4112022" cy="3702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6663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755742A-5EA4-4AC6-91C5-379EE5EEFD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5408" y="723589"/>
            <a:ext cx="4719482" cy="455263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0A3040D-5017-443C-87D7-3E2462339E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7112" y="824792"/>
            <a:ext cx="4206019" cy="435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6905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ary Berry mask - Lifesize Celebrity Cutouts">
            <a:extLst>
              <a:ext uri="{FF2B5EF4-FFF2-40B4-BE49-F238E27FC236}">
                <a16:creationId xmlns:a16="http://schemas.microsoft.com/office/drawing/2014/main" id="{A347B7F7-D773-494D-8331-700725E899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940" y="313219"/>
            <a:ext cx="8257310" cy="6544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5E55BC8-BC27-47A2-A843-5C14493A20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>
            <a:normAutofit/>
          </a:bodyPr>
          <a:lstStyle/>
          <a:p>
            <a:r>
              <a:rPr lang="en-GB" sz="2800" dirty="0" err="1"/>
              <a:t>Gêm</a:t>
            </a:r>
            <a:r>
              <a:rPr lang="en-GB" sz="2800" dirty="0"/>
              <a:t> </a:t>
            </a:r>
            <a:r>
              <a:rPr lang="en-GB" sz="2800" dirty="0" err="1"/>
              <a:t>adnoddau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4496773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xyPrinting Paul Hollywood Celebrity Face Party Face Fancy Dress : Amazon.co.uk: Toys &amp; Games">
            <a:extLst>
              <a:ext uri="{FF2B5EF4-FFF2-40B4-BE49-F238E27FC236}">
                <a16:creationId xmlns:a16="http://schemas.microsoft.com/office/drawing/2014/main" id="{0208EA53-A039-4F08-AA45-F4B4FE6EEF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3855" y="299966"/>
            <a:ext cx="4552518" cy="6400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10682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rue Leith Face Mask">
            <a:extLst>
              <a:ext uri="{FF2B5EF4-FFF2-40B4-BE49-F238E27FC236}">
                <a16:creationId xmlns:a16="http://schemas.microsoft.com/office/drawing/2014/main" id="{F24F7EB9-B5AB-435C-B97C-5F8247D9CD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456" y="188737"/>
            <a:ext cx="8449974" cy="6669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01835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08A2F4D-36EF-4173-A0C4-447E6E6748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" cy="68339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4468453-54AB-4B6D-869F-3CD368E763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77600" y="24067"/>
            <a:ext cx="914400" cy="6833933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7412D92-9D48-41C7-88F7-15F96A6D3F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24067"/>
            <a:ext cx="10515600" cy="1325563"/>
          </a:xfrm>
        </p:spPr>
        <p:txBody>
          <a:bodyPr/>
          <a:lstStyle/>
          <a:p>
            <a:r>
              <a:rPr lang="en-GB" dirty="0" err="1"/>
              <a:t>Cardiau</a:t>
            </a:r>
            <a:r>
              <a:rPr lang="en-GB" dirty="0"/>
              <a:t> </a:t>
            </a:r>
            <a:r>
              <a:rPr lang="en-GB" dirty="0" err="1"/>
              <a:t>Iath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87482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0A506A-C66E-41C0-9659-5263BFB48D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8B5868-DE52-4F66-80FD-90920E07B3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7C6F87-92C2-4EF5-951E-EC6D2756CB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263717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6E08980-5C9F-485C-9020-2841DF99E0A6}"/>
              </a:ext>
            </a:extLst>
          </p:cNvPr>
          <p:cNvSpPr txBox="1"/>
          <p:nvPr/>
        </p:nvSpPr>
        <p:spPr>
          <a:xfrm>
            <a:off x="2808514" y="2413337"/>
            <a:ext cx="65749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/>
              <a:t>Beth </a:t>
            </a:r>
            <a:r>
              <a:rPr lang="en-GB" sz="6000" dirty="0" err="1"/>
              <a:t>rywt</a:t>
            </a:r>
            <a:r>
              <a:rPr lang="en-GB" sz="6000" dirty="0"/>
              <a:t> </a:t>
            </a:r>
            <a:r>
              <a:rPr lang="en-GB" sz="6000" dirty="0" err="1"/>
              <a:t>ti</a:t>
            </a:r>
            <a:r>
              <a:rPr lang="en-GB" sz="6000" dirty="0"/>
              <a:t> </a:t>
            </a:r>
            <a:r>
              <a:rPr lang="en-GB" sz="6000" dirty="0" err="1"/>
              <a:t>eisiau</a:t>
            </a:r>
            <a:r>
              <a:rPr lang="en-GB" sz="60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2943802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D5AA06-2AB8-46F5-A7D2-F71296F49B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2A935F8-D24C-4DB5-8771-513EECC712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263717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1867E42-49AD-4918-8178-FC9BEABEFD4B}"/>
              </a:ext>
            </a:extLst>
          </p:cNvPr>
          <p:cNvSpPr txBox="1"/>
          <p:nvPr/>
        </p:nvSpPr>
        <p:spPr>
          <a:xfrm>
            <a:off x="2808514" y="2413337"/>
            <a:ext cx="657497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solidFill>
                  <a:schemeClr val="accent2">
                    <a:lumMod val="75000"/>
                  </a:schemeClr>
                </a:solidFill>
              </a:rPr>
              <a:t>B</a:t>
            </a:r>
            <a:r>
              <a:rPr lang="en-GB" sz="6000" dirty="0"/>
              <a:t>eth </a:t>
            </a:r>
            <a:r>
              <a:rPr lang="en-GB" sz="6000" dirty="0" err="1"/>
              <a:t>rywt</a:t>
            </a:r>
            <a:r>
              <a:rPr lang="en-GB" sz="6000" dirty="0"/>
              <a:t> </a:t>
            </a:r>
            <a:r>
              <a:rPr lang="en-GB" sz="6000" dirty="0" err="1"/>
              <a:t>ti</a:t>
            </a:r>
            <a:r>
              <a:rPr lang="en-GB" sz="6000" dirty="0"/>
              <a:t> </a:t>
            </a:r>
            <a:r>
              <a:rPr lang="en-GB" sz="6000" dirty="0" err="1"/>
              <a:t>eisiau</a:t>
            </a:r>
            <a:r>
              <a:rPr lang="en-GB" sz="6000" dirty="0"/>
              <a:t> </a:t>
            </a:r>
            <a:r>
              <a:rPr lang="en-GB" sz="6000" dirty="0" err="1">
                <a:solidFill>
                  <a:schemeClr val="accent2">
                    <a:lumMod val="75000"/>
                  </a:schemeClr>
                </a:solidFill>
              </a:rPr>
              <a:t>b</a:t>
            </a:r>
            <a:r>
              <a:rPr lang="en-GB" sz="6000" dirty="0" err="1"/>
              <a:t>rynu</a:t>
            </a:r>
            <a:r>
              <a:rPr lang="en-GB" sz="60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994304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48310-0D2A-40C8-8726-DEF4A05950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78AB56-F7FD-40BC-907D-9EFF7856AD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BC04CFD-D413-4E7F-9A38-A70968365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263717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B4C4DC5-032F-43B1-AFDE-08615D1349A3}"/>
              </a:ext>
            </a:extLst>
          </p:cNvPr>
          <p:cNvSpPr txBox="1"/>
          <p:nvPr/>
        </p:nvSpPr>
        <p:spPr>
          <a:xfrm>
            <a:off x="2808514" y="2413337"/>
            <a:ext cx="65749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 err="1"/>
              <a:t>Rydw</a:t>
            </a:r>
            <a:r>
              <a:rPr lang="en-GB" sz="6000" dirty="0"/>
              <a:t> </a:t>
            </a:r>
            <a:r>
              <a:rPr lang="en-GB" sz="6000" dirty="0" err="1"/>
              <a:t>i</a:t>
            </a:r>
            <a:r>
              <a:rPr lang="en-GB" sz="6000" dirty="0"/>
              <a:t> </a:t>
            </a:r>
            <a:r>
              <a:rPr lang="en-GB" sz="6000" dirty="0" err="1"/>
              <a:t>eisiau</a:t>
            </a:r>
            <a:r>
              <a:rPr lang="en-GB" sz="6000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5491728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DB1DD-162A-46D6-B71C-D9354C1FF9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127938-F149-4D42-9C9D-DB00F478B9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11B33C7-E708-4339-A8A7-B0F74CDE26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263717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158AE35-4CCE-4F77-BD04-BE56EF304175}"/>
              </a:ext>
            </a:extLst>
          </p:cNvPr>
          <p:cNvSpPr txBox="1"/>
          <p:nvPr/>
        </p:nvSpPr>
        <p:spPr>
          <a:xfrm>
            <a:off x="2808514" y="2413337"/>
            <a:ext cx="657497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 err="1"/>
              <a:t>Rydw</a:t>
            </a:r>
            <a:r>
              <a:rPr lang="en-GB" sz="6000" dirty="0"/>
              <a:t> </a:t>
            </a:r>
            <a:r>
              <a:rPr lang="en-GB" sz="6000" dirty="0" err="1"/>
              <a:t>i</a:t>
            </a:r>
            <a:r>
              <a:rPr lang="en-GB" sz="6000" dirty="0"/>
              <a:t> </a:t>
            </a:r>
            <a:r>
              <a:rPr lang="en-GB" sz="6000" dirty="0" err="1"/>
              <a:t>eisiau</a:t>
            </a:r>
            <a:r>
              <a:rPr lang="en-GB" sz="6000" dirty="0"/>
              <a:t> </a:t>
            </a:r>
            <a:r>
              <a:rPr lang="en-GB" sz="6000" dirty="0" err="1"/>
              <a:t>prynu</a:t>
            </a:r>
            <a:r>
              <a:rPr lang="en-GB" sz="6000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8248624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E26821-7286-4ED9-BA5B-DDEB4AA3EB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6833EE-65AB-47EE-B7F0-DA52392FC5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DB5929-E14F-48AF-9FB6-631C46AD7F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263717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6888813-04AB-4A4C-9524-A3A4747E0AEF}"/>
              </a:ext>
            </a:extLst>
          </p:cNvPr>
          <p:cNvSpPr txBox="1"/>
          <p:nvPr/>
        </p:nvSpPr>
        <p:spPr>
          <a:xfrm>
            <a:off x="2808514" y="2413337"/>
            <a:ext cx="65749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/>
              <a:t>Beth </a:t>
            </a:r>
            <a:r>
              <a:rPr lang="en-GB" sz="6000" dirty="0" err="1"/>
              <a:t>mae</a:t>
            </a:r>
            <a:r>
              <a:rPr lang="en-GB" sz="6000" dirty="0"/>
              <a:t> e </a:t>
            </a:r>
            <a:r>
              <a:rPr lang="en-GB" sz="6000" dirty="0" err="1"/>
              <a:t>eisiau</a:t>
            </a:r>
            <a:r>
              <a:rPr lang="en-GB" sz="60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9317671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E814CF-2359-49D6-AC09-D486A8657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2C108-7B53-43A1-9837-DF285ECBAB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359D7B-F1A7-4547-B2AA-F9CD3422E1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263717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B5443CC-FE99-4A34-A0B6-42B2AA02E74E}"/>
              </a:ext>
            </a:extLst>
          </p:cNvPr>
          <p:cNvSpPr txBox="1"/>
          <p:nvPr/>
        </p:nvSpPr>
        <p:spPr>
          <a:xfrm>
            <a:off x="2808514" y="2413337"/>
            <a:ext cx="65749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/>
              <a:t>Beth </a:t>
            </a:r>
            <a:r>
              <a:rPr lang="en-GB" sz="6000" dirty="0" err="1"/>
              <a:t>mae</a:t>
            </a:r>
            <a:r>
              <a:rPr lang="en-GB" sz="6000" dirty="0"/>
              <a:t> hi </a:t>
            </a:r>
            <a:r>
              <a:rPr lang="en-GB" sz="6000" dirty="0" err="1"/>
              <a:t>eisiau</a:t>
            </a:r>
            <a:r>
              <a:rPr lang="en-GB" sz="60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8758912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A4B4E-1A10-4882-8C13-5F5ABD6488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CDF2DE-20AF-4ACB-BC3D-8275EC27D6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C65CEB-0511-4DEE-99BB-2651663F1D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263717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7F41C9E-2D00-4AC3-9FB3-1D04EFECEC96}"/>
              </a:ext>
            </a:extLst>
          </p:cNvPr>
          <p:cNvSpPr txBox="1"/>
          <p:nvPr/>
        </p:nvSpPr>
        <p:spPr>
          <a:xfrm>
            <a:off x="2808514" y="2413337"/>
            <a:ext cx="65749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/>
              <a:t>Mae e </a:t>
            </a:r>
            <a:r>
              <a:rPr lang="en-GB" sz="6000" dirty="0" err="1"/>
              <a:t>eisiau</a:t>
            </a:r>
            <a:r>
              <a:rPr lang="en-GB" sz="6000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8659927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5CD2EE-DF07-4CD5-8A21-863E79C734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ACD0C4-0F3F-4EAC-9F23-20FC6E6024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BBA9343-09F5-4302-8D51-6F70166E4A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263717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BA29E9D-AE07-46C5-87CC-44DBAB9AF1B1}"/>
              </a:ext>
            </a:extLst>
          </p:cNvPr>
          <p:cNvSpPr txBox="1"/>
          <p:nvPr/>
        </p:nvSpPr>
        <p:spPr>
          <a:xfrm>
            <a:off x="2808514" y="2413337"/>
            <a:ext cx="65749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/>
              <a:t>Mae hi </a:t>
            </a:r>
            <a:r>
              <a:rPr lang="en-GB" sz="6000" dirty="0" err="1"/>
              <a:t>eisiau</a:t>
            </a:r>
            <a:r>
              <a:rPr lang="en-GB" sz="6000" dirty="0"/>
              <a:t>….</a:t>
            </a:r>
          </a:p>
        </p:txBody>
      </p:sp>
    </p:spTree>
    <p:extLst>
      <p:ext uri="{BB962C8B-B14F-4D97-AF65-F5344CB8AC3E}">
        <p14:creationId xmlns:p14="http://schemas.microsoft.com/office/powerpoint/2010/main" val="18708946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E948F9-5D0F-4AC9-BF0E-470A33D099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A4A457-AB9C-4F4F-A212-125CCC2B58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8E6CC34-61F8-46BE-9BBE-2291F49574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263717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9387A9D-76DF-4F3E-90CE-5BA0E225EA2F}"/>
              </a:ext>
            </a:extLst>
          </p:cNvPr>
          <p:cNvSpPr txBox="1"/>
          <p:nvPr/>
        </p:nvSpPr>
        <p:spPr>
          <a:xfrm>
            <a:off x="2808514" y="2413337"/>
            <a:ext cx="657497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solidFill>
                  <a:schemeClr val="accent2">
                    <a:lumMod val="75000"/>
                  </a:schemeClr>
                </a:solidFill>
              </a:rPr>
              <a:t>B</a:t>
            </a:r>
            <a:r>
              <a:rPr lang="en-GB" sz="6000" dirty="0"/>
              <a:t>eth </a:t>
            </a:r>
            <a:r>
              <a:rPr lang="en-GB" sz="6000" dirty="0" err="1"/>
              <a:t>mae</a:t>
            </a:r>
            <a:r>
              <a:rPr lang="en-GB" sz="6000" dirty="0"/>
              <a:t> hi </a:t>
            </a:r>
            <a:r>
              <a:rPr lang="en-GB" sz="6000" dirty="0" err="1"/>
              <a:t>eisiau</a:t>
            </a:r>
            <a:r>
              <a:rPr lang="en-GB" sz="6000" dirty="0"/>
              <a:t> </a:t>
            </a:r>
            <a:r>
              <a:rPr lang="en-GB" sz="6000" dirty="0" err="1">
                <a:solidFill>
                  <a:schemeClr val="accent2">
                    <a:lumMod val="75000"/>
                  </a:schemeClr>
                </a:solidFill>
              </a:rPr>
              <a:t>f</a:t>
            </a:r>
            <a:r>
              <a:rPr lang="en-GB" sz="6000" dirty="0" err="1"/>
              <a:t>wydd</a:t>
            </a:r>
            <a:r>
              <a:rPr lang="en-GB" sz="6000" dirty="0"/>
              <a:t>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D72AEF4-B558-94A2-BF71-2D8C233FD0FF}"/>
              </a:ext>
            </a:extLst>
          </p:cNvPr>
          <p:cNvSpPr txBox="1"/>
          <p:nvPr/>
        </p:nvSpPr>
        <p:spPr>
          <a:xfrm>
            <a:off x="5126182" y="311705"/>
            <a:ext cx="6227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(</a:t>
            </a:r>
            <a:r>
              <a:rPr lang="en-GB" dirty="0" err="1"/>
              <a:t>os</a:t>
            </a:r>
            <a:r>
              <a:rPr lang="en-GB" dirty="0"/>
              <a:t> </a:t>
            </a:r>
            <a:r>
              <a:rPr lang="en-GB" dirty="0" err="1"/>
              <a:t>oes</a:t>
            </a:r>
            <a:r>
              <a:rPr lang="en-GB" dirty="0"/>
              <a:t> </a:t>
            </a:r>
            <a:r>
              <a:rPr lang="en-GB" dirty="0" err="1"/>
              <a:t>amser</a:t>
            </a:r>
            <a:r>
              <a:rPr lang="en-GB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0347429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37DD41-1837-4E2B-A038-9C0B2764E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A169B-1416-4C32-921D-CE06FCA384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4128D4-09B6-48EB-AFDC-FB7D2488E6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2637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9705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73F72-B5D7-4E39-84B5-66EAF31A06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720725"/>
          </a:xfrm>
        </p:spPr>
        <p:txBody>
          <a:bodyPr/>
          <a:lstStyle/>
          <a:p>
            <a:r>
              <a:rPr lang="en-GB" b="1" u="sng" dirty="0"/>
              <a:t>Referencing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4DC82D-B20C-429D-AACA-53C444C5B5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350" y="720725"/>
            <a:ext cx="11925300" cy="5818620"/>
          </a:xfrm>
        </p:spPr>
        <p:txBody>
          <a:bodyPr>
            <a:normAutofit fontScale="77500" lnSpcReduction="20000"/>
          </a:bodyPr>
          <a:lstStyle/>
          <a:p>
            <a:r>
              <a:rPr lang="en-GB" sz="1800" dirty="0"/>
              <a:t>All information used in PowerPoint and teaching has come from my university notes, some individual words were checked through Ap </a:t>
            </a:r>
            <a:r>
              <a:rPr lang="en-GB" sz="1800" dirty="0" err="1"/>
              <a:t>Geiriaduron</a:t>
            </a:r>
            <a:r>
              <a:rPr lang="en-GB" sz="1800" dirty="0"/>
              <a:t>. </a:t>
            </a:r>
          </a:p>
          <a:p>
            <a:pPr marL="0" indent="0">
              <a:buNone/>
            </a:pPr>
            <a:r>
              <a:rPr lang="en-GB" sz="1800" b="1" dirty="0"/>
              <a:t>Photo Referencing</a:t>
            </a:r>
          </a:p>
          <a:p>
            <a:r>
              <a:rPr lang="en-GB" sz="1800" dirty="0"/>
              <a:t>Slide 3, 6, 7, 8 Canva – ‘elements’ (date accessed: 13/10/26) </a:t>
            </a:r>
            <a:r>
              <a:rPr lang="en-GB" sz="1800" dirty="0">
                <a:hlinkClick r:id="rId2"/>
              </a:rPr>
              <a:t>https://www.canva.com/</a:t>
            </a:r>
            <a:r>
              <a:rPr lang="en-GB" sz="1800" dirty="0"/>
              <a:t> </a:t>
            </a:r>
          </a:p>
          <a:p>
            <a:r>
              <a:rPr lang="en-GB" sz="1800" dirty="0"/>
              <a:t>Slide 4</a:t>
            </a:r>
          </a:p>
          <a:p>
            <a:pPr marL="342900" indent="-342900">
              <a:buAutoNum type="arabicPeriod"/>
            </a:pPr>
            <a:r>
              <a:rPr lang="en-GB" sz="1800" dirty="0"/>
              <a:t>‘Mary Berry Mask’ – </a:t>
            </a:r>
            <a:r>
              <a:rPr lang="en-GB" sz="1800" i="1" dirty="0"/>
              <a:t>Celebrity Cut-Outs UK</a:t>
            </a:r>
            <a:r>
              <a:rPr lang="en-GB" sz="1800" dirty="0"/>
              <a:t>(date accessed: 12/10/26) </a:t>
            </a:r>
            <a:r>
              <a:rPr lang="en-GB" sz="1800" dirty="0">
                <a:hlinkClick r:id="rId3"/>
              </a:rPr>
              <a:t>https://www.celebrity-cutouts.co.uk/shop/celebrity-mask/tv-stars-celebrity-mask/mary-berry-celebrity-mask/</a:t>
            </a:r>
            <a:r>
              <a:rPr lang="en-GB" sz="1800" dirty="0"/>
              <a:t> </a:t>
            </a:r>
          </a:p>
          <a:p>
            <a:pPr marL="342900" indent="-342900">
              <a:buAutoNum type="arabicPeriod"/>
            </a:pPr>
            <a:r>
              <a:rPr lang="en-GB" sz="1800" dirty="0"/>
              <a:t>‘Alison Hammond Mask’ </a:t>
            </a:r>
            <a:r>
              <a:rPr lang="en-GB" sz="1800" i="1" dirty="0"/>
              <a:t>– </a:t>
            </a:r>
            <a:r>
              <a:rPr lang="en-GB" sz="1800" i="1" dirty="0" err="1"/>
              <a:t>FunkyBunky</a:t>
            </a:r>
            <a:r>
              <a:rPr lang="en-GB" sz="1800" i="1" dirty="0"/>
              <a:t> </a:t>
            </a:r>
            <a:r>
              <a:rPr lang="en-GB" sz="1800" dirty="0"/>
              <a:t>(date accessed 12/10/26) </a:t>
            </a:r>
            <a:r>
              <a:rPr lang="en-GB" sz="1800" dirty="0">
                <a:hlinkClick r:id="rId4"/>
              </a:rPr>
              <a:t>https://funkybunky.co.uk/Item/Alison_Hammond</a:t>
            </a:r>
            <a:r>
              <a:rPr lang="en-GB" sz="1800" dirty="0"/>
              <a:t> </a:t>
            </a:r>
          </a:p>
          <a:p>
            <a:pPr marL="342900" indent="-342900">
              <a:buAutoNum type="arabicPeriod"/>
            </a:pPr>
            <a:r>
              <a:rPr lang="en-GB" sz="1800" dirty="0"/>
              <a:t>Nigella Lawson Cut Out’ </a:t>
            </a:r>
            <a:r>
              <a:rPr lang="en-GB" sz="1800" i="1" dirty="0" err="1"/>
              <a:t>VIPCutOuts.Com</a:t>
            </a:r>
            <a:r>
              <a:rPr lang="en-GB" sz="1800" i="1" dirty="0"/>
              <a:t> </a:t>
            </a:r>
            <a:r>
              <a:rPr lang="en-GB" sz="1800" dirty="0"/>
              <a:t>– (date accessed 12/10/26) </a:t>
            </a:r>
            <a:r>
              <a:rPr lang="en-GB" sz="1800" dirty="0">
                <a:hlinkClick r:id="rId5"/>
              </a:rPr>
              <a:t>https://www.vipcutouts.com/new-celebrity-vip-cardboard-cutouts/product/3482-nigella-lawson-face-mask</a:t>
            </a:r>
            <a:r>
              <a:rPr lang="en-GB" sz="1800" dirty="0"/>
              <a:t> </a:t>
            </a:r>
          </a:p>
          <a:p>
            <a:pPr marL="342900" indent="-342900">
              <a:buAutoNum type="arabicPeriod"/>
            </a:pPr>
            <a:r>
              <a:rPr lang="en-GB" sz="1800" dirty="0"/>
              <a:t>‘Noel Fielding (fringe) Celebrity Mask’ - </a:t>
            </a:r>
            <a:r>
              <a:rPr lang="en-GB" sz="1800" i="1" dirty="0"/>
              <a:t>CelebrityCut-Outs.co.uk(</a:t>
            </a:r>
            <a:r>
              <a:rPr lang="en-GB" sz="1800" dirty="0"/>
              <a:t>date accessed: 12/10/26) </a:t>
            </a:r>
            <a:r>
              <a:rPr lang="en-GB" sz="1800" dirty="0">
                <a:hlinkClick r:id="rId6"/>
              </a:rPr>
              <a:t>https://www.celebrity-cutouts.co.uk/shop/celebrity-mask/comedians-celebrity-mask/noel-fielding-fringe-celebrity-mask/</a:t>
            </a:r>
            <a:r>
              <a:rPr lang="en-GB" sz="1800" dirty="0"/>
              <a:t> </a:t>
            </a:r>
          </a:p>
          <a:p>
            <a:pPr marL="342900" indent="-342900">
              <a:buAutoNum type="arabicPeriod"/>
            </a:pPr>
            <a:r>
              <a:rPr lang="en-GB" sz="1800" dirty="0"/>
              <a:t>‘Matt Lucas Celebrity Party Face Mask’ – </a:t>
            </a:r>
            <a:r>
              <a:rPr lang="en-GB" sz="1800" i="1" dirty="0"/>
              <a:t>CelebrityFaceMasks.com </a:t>
            </a:r>
            <a:r>
              <a:rPr lang="en-GB" sz="1800" dirty="0"/>
              <a:t>(date accessed 12/10/26) </a:t>
            </a:r>
            <a:r>
              <a:rPr lang="en-GB" sz="1800" dirty="0">
                <a:hlinkClick r:id="rId7"/>
              </a:rPr>
              <a:t>https://celebrity-facemasks.com/products/matt-lucas-face-mask.html</a:t>
            </a:r>
            <a:r>
              <a:rPr lang="en-GB" sz="1800" dirty="0"/>
              <a:t> </a:t>
            </a:r>
          </a:p>
          <a:p>
            <a:pPr marL="342900" indent="-342900">
              <a:buAutoNum type="arabicPeriod"/>
            </a:pPr>
            <a:r>
              <a:rPr lang="en-GB" sz="1800" dirty="0"/>
              <a:t>‘Sue Perkins Celebrity Party Face Mask’</a:t>
            </a:r>
            <a:r>
              <a:rPr lang="en-GB" sz="1800" i="1" dirty="0"/>
              <a:t> CelebrityFaceMasks.com </a:t>
            </a:r>
            <a:r>
              <a:rPr lang="en-GB" sz="1800" dirty="0"/>
              <a:t>(date accessed 12/10/26) </a:t>
            </a:r>
            <a:r>
              <a:rPr lang="en-GB" sz="1800" dirty="0">
                <a:hlinkClick r:id="rId8"/>
              </a:rPr>
              <a:t>https://celebrity-facemasks.com/products/sue-perkins-face-mask.html</a:t>
            </a:r>
            <a:r>
              <a:rPr lang="en-GB" sz="1800" dirty="0"/>
              <a:t> </a:t>
            </a:r>
          </a:p>
          <a:p>
            <a:pPr marL="342900" indent="-342900">
              <a:buAutoNum type="arabicPeriod"/>
            </a:pPr>
            <a:r>
              <a:rPr lang="en-GB" sz="1800" dirty="0"/>
              <a:t>Prue Leith Celebrity Mask - </a:t>
            </a:r>
            <a:r>
              <a:rPr lang="en-GB" sz="1800" i="1" dirty="0"/>
              <a:t>CelebrityCut-Outs.co.uk </a:t>
            </a:r>
            <a:r>
              <a:rPr lang="en-GB" sz="1800" dirty="0"/>
              <a:t>(date accessed: 12/10/26) </a:t>
            </a:r>
            <a:r>
              <a:rPr lang="en-GB" sz="1800" dirty="0">
                <a:hlinkClick r:id="rId9"/>
              </a:rPr>
              <a:t>https://www.celebrity-cutouts.co.uk/shop/celebrity-mask/tv-stars-celebrity-mask/prue-leith-celebrity-mask/</a:t>
            </a:r>
            <a:r>
              <a:rPr lang="en-GB" sz="1800" dirty="0"/>
              <a:t> </a:t>
            </a:r>
          </a:p>
          <a:p>
            <a:pPr marL="342900" indent="-342900">
              <a:buAutoNum type="arabicPeriod"/>
            </a:pPr>
            <a:r>
              <a:rPr lang="en-GB" sz="1800" dirty="0"/>
              <a:t>FoxyPrinting Paul Hollywood Celebrity Face - </a:t>
            </a:r>
            <a:r>
              <a:rPr lang="en-GB" sz="1800" i="1" dirty="0"/>
              <a:t>FoxyPrinting-Hollywood-Celebrity-Party-Fancy – Amazon </a:t>
            </a:r>
            <a:r>
              <a:rPr lang="en-GB" sz="1800" dirty="0"/>
              <a:t>(date accessed 12/10/26) </a:t>
            </a:r>
            <a:r>
              <a:rPr lang="en-GB" sz="1800" dirty="0">
                <a:hlinkClick r:id="rId10"/>
              </a:rPr>
              <a:t>https://www.amazon.co.uk/FoxyPrinting-Hollywood-Celebrity-Party-Fancy/dp/B089657G5K</a:t>
            </a:r>
            <a:r>
              <a:rPr lang="en-GB" sz="1800" dirty="0"/>
              <a:t> </a:t>
            </a:r>
          </a:p>
          <a:p>
            <a:r>
              <a:rPr lang="en-GB" sz="1800" dirty="0"/>
              <a:t>Slide 9 ‘Mary Berry Mask’ – </a:t>
            </a:r>
            <a:r>
              <a:rPr lang="en-GB" sz="1800" i="1" dirty="0"/>
              <a:t>Celebrity Cut-Outs UK</a:t>
            </a:r>
            <a:r>
              <a:rPr lang="en-GB" sz="1800" dirty="0"/>
              <a:t>(date accessed: 12/10/26) </a:t>
            </a:r>
            <a:r>
              <a:rPr lang="en-GB" sz="1800" dirty="0">
                <a:hlinkClick r:id="rId3"/>
              </a:rPr>
              <a:t>https://www.celebrity-cutouts.co.uk/shop/celebrity-mask/tv-stars-celebrity-mask/mary-berry-celebrity-mask/</a:t>
            </a:r>
            <a:r>
              <a:rPr lang="en-GB" sz="1800" dirty="0"/>
              <a:t> </a:t>
            </a:r>
          </a:p>
          <a:p>
            <a:r>
              <a:rPr lang="en-GB" sz="1800" dirty="0"/>
              <a:t>Slide 10 FoxyPrinting Paul Hollywood Celebrity Face - </a:t>
            </a:r>
            <a:r>
              <a:rPr lang="en-GB" sz="1800" i="1" dirty="0"/>
              <a:t>FoxyPrinting-Hollywood-Celebrity-Party-Fancy – Amazon </a:t>
            </a:r>
            <a:r>
              <a:rPr lang="en-GB" sz="1800" dirty="0"/>
              <a:t>(date accessed 12/10/26) </a:t>
            </a:r>
            <a:r>
              <a:rPr lang="en-GB" sz="1800" dirty="0">
                <a:hlinkClick r:id="rId10"/>
              </a:rPr>
              <a:t>https://www.amazon.co.uk/FoxyPrinting-Hollywood-Celebrity-Party-Fancy/dp/B089657G5K</a:t>
            </a:r>
            <a:r>
              <a:rPr lang="en-GB" sz="1800" dirty="0"/>
              <a:t> </a:t>
            </a:r>
          </a:p>
          <a:p>
            <a:r>
              <a:rPr lang="en-GB" sz="1800" dirty="0"/>
              <a:t>Slide 11 Prue Leith Celebrity Mask - CelebrityCut-Outs.co.uk (date accessed: 12/10/26) </a:t>
            </a:r>
            <a:r>
              <a:rPr lang="en-GB" sz="1800" dirty="0">
                <a:hlinkClick r:id="rId9"/>
              </a:rPr>
              <a:t>https://www.celebrity-cutouts.co.uk/shop/celebrity-mask/tv-stars-celebrity-mask/prue-leith-celebrity-mask/</a:t>
            </a:r>
            <a:r>
              <a:rPr lang="en-GB" sz="1800" dirty="0"/>
              <a:t>  </a:t>
            </a:r>
          </a:p>
          <a:p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41106602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18DA6-1A7B-42D2-77C0-28657E958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(</a:t>
            </a:r>
            <a:r>
              <a:rPr lang="en-GB" dirty="0" err="1"/>
              <a:t>os</a:t>
            </a:r>
            <a:r>
              <a:rPr lang="en-GB" dirty="0"/>
              <a:t> </a:t>
            </a:r>
            <a:r>
              <a:rPr lang="en-GB" dirty="0" err="1"/>
              <a:t>oes</a:t>
            </a:r>
            <a:r>
              <a:rPr lang="en-GB" dirty="0"/>
              <a:t> </a:t>
            </a:r>
            <a:r>
              <a:rPr lang="en-GB" dirty="0" err="1"/>
              <a:t>amser</a:t>
            </a:r>
            <a:r>
              <a:rPr lang="en-GB" dirty="0"/>
              <a:t>) Tasg </a:t>
            </a:r>
            <a:r>
              <a:rPr lang="en-GB" dirty="0" err="1"/>
              <a:t>Cyfatebol</a:t>
            </a:r>
            <a:r>
              <a:rPr lang="en-GB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691C8C-9432-D83B-E151-D24DBD8F2F0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75632"/>
          <a:stretch/>
        </p:blipFill>
        <p:spPr>
          <a:xfrm>
            <a:off x="0" y="1"/>
            <a:ext cx="920768" cy="377862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1103498-B032-2FA8-CB7E-22BA1FB523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75632"/>
          <a:stretch/>
        </p:blipFill>
        <p:spPr>
          <a:xfrm>
            <a:off x="0" y="3778625"/>
            <a:ext cx="920768" cy="377862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A2BD96E-718B-8675-5D1C-BEA027BA466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75632"/>
          <a:stretch/>
        </p:blipFill>
        <p:spPr>
          <a:xfrm>
            <a:off x="11271232" y="1"/>
            <a:ext cx="920768" cy="377862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9130D6C-2FE3-CD26-226B-4F63E4D0EF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75632"/>
          <a:stretch/>
        </p:blipFill>
        <p:spPr>
          <a:xfrm>
            <a:off x="11271232" y="3671456"/>
            <a:ext cx="920768" cy="377862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FAD3FDA-F617-ADC9-1BB5-9F61601A8B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6295" y="1394856"/>
            <a:ext cx="1763144" cy="1718117"/>
          </a:xfrm>
          <a:prstGeom prst="rect">
            <a:avLst/>
          </a:prstGeom>
          <a:ln w="38100">
            <a:solidFill>
              <a:srgbClr val="FABF7E"/>
            </a:solidFill>
            <a:prstDash val="dashDot"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602560B-57E6-D076-C71A-0D10EC04C6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3222" y="1394856"/>
            <a:ext cx="1763144" cy="1738607"/>
          </a:xfrm>
          <a:prstGeom prst="rect">
            <a:avLst/>
          </a:prstGeom>
          <a:ln w="38100">
            <a:solidFill>
              <a:srgbClr val="FABF7E"/>
            </a:solidFill>
            <a:prstDash val="dashDot"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2D30141-BBA7-A376-55CE-C048353B43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96595" y="3324877"/>
            <a:ext cx="1752845" cy="1576262"/>
          </a:xfrm>
          <a:prstGeom prst="rect">
            <a:avLst/>
          </a:prstGeom>
          <a:ln w="38100">
            <a:solidFill>
              <a:srgbClr val="FABF7E"/>
            </a:solidFill>
            <a:prstDash val="dashDot"/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AB0583E-1745-ACCD-0DFC-9ED9BDBEBA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83221" y="3324877"/>
            <a:ext cx="1752845" cy="1676634"/>
          </a:xfrm>
          <a:prstGeom prst="rect">
            <a:avLst/>
          </a:prstGeom>
          <a:ln w="38100">
            <a:solidFill>
              <a:srgbClr val="FABF7E"/>
            </a:solidFill>
            <a:prstDash val="dashDot"/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6177F91-1E5C-3C97-97A1-072111530BA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62874" y="5113043"/>
            <a:ext cx="1686565" cy="1491566"/>
          </a:xfrm>
          <a:prstGeom prst="rect">
            <a:avLst/>
          </a:prstGeom>
          <a:ln w="38100">
            <a:solidFill>
              <a:srgbClr val="FABF7E"/>
            </a:solidFill>
            <a:prstDash val="dashDot"/>
          </a:ln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140F4886-30A6-57F5-05B2-D051373D636D}"/>
              </a:ext>
            </a:extLst>
          </p:cNvPr>
          <p:cNvSpPr txBox="1"/>
          <p:nvPr/>
        </p:nvSpPr>
        <p:spPr>
          <a:xfrm>
            <a:off x="1233055" y="1814945"/>
            <a:ext cx="5619457" cy="369332"/>
          </a:xfrm>
          <a:prstGeom prst="rect">
            <a:avLst/>
          </a:prstGeom>
          <a:noFill/>
          <a:ln w="38100">
            <a:solidFill>
              <a:srgbClr val="FABF7E"/>
            </a:solidFill>
            <a:prstDash val="dashDot"/>
          </a:ln>
        </p:spPr>
        <p:txBody>
          <a:bodyPr wrap="square" rtlCol="0">
            <a:spAutoFit/>
          </a:bodyPr>
          <a:lstStyle/>
          <a:p>
            <a:r>
              <a:rPr lang="en-GB" dirty="0"/>
              <a:t>Beth </a:t>
            </a:r>
            <a:r>
              <a:rPr lang="en-GB" dirty="0" err="1"/>
              <a:t>rwyt</a:t>
            </a:r>
            <a:r>
              <a:rPr lang="en-GB" dirty="0"/>
              <a:t> </a:t>
            </a:r>
            <a:r>
              <a:rPr lang="en-GB" dirty="0" err="1"/>
              <a:t>ti</a:t>
            </a:r>
            <a:r>
              <a:rPr lang="en-GB" dirty="0"/>
              <a:t> </a:t>
            </a:r>
            <a:r>
              <a:rPr lang="en-GB" dirty="0" err="1"/>
              <a:t>eisiau</a:t>
            </a:r>
            <a:r>
              <a:rPr lang="en-GB" dirty="0"/>
              <a:t> </a:t>
            </a:r>
            <a:r>
              <a:rPr lang="en-GB" dirty="0" err="1"/>
              <a:t>afal</a:t>
            </a:r>
            <a:r>
              <a:rPr lang="en-GB" dirty="0"/>
              <a:t>?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44C5CC7-5CFD-AA4D-E5BC-2F78534C3201}"/>
              </a:ext>
            </a:extLst>
          </p:cNvPr>
          <p:cNvSpPr txBox="1"/>
          <p:nvPr/>
        </p:nvSpPr>
        <p:spPr>
          <a:xfrm>
            <a:off x="1233054" y="2496406"/>
            <a:ext cx="5619457" cy="369332"/>
          </a:xfrm>
          <a:prstGeom prst="rect">
            <a:avLst/>
          </a:prstGeom>
          <a:noFill/>
          <a:ln w="38100">
            <a:solidFill>
              <a:srgbClr val="FABF7E"/>
            </a:solidFill>
            <a:prstDash val="dashDot"/>
          </a:ln>
        </p:spPr>
        <p:txBody>
          <a:bodyPr wrap="square" rtlCol="0">
            <a:spAutoFit/>
          </a:bodyPr>
          <a:lstStyle/>
          <a:p>
            <a:r>
              <a:rPr lang="en-GB" dirty="0"/>
              <a:t>Beth </a:t>
            </a:r>
            <a:r>
              <a:rPr lang="en-GB" dirty="0" err="1"/>
              <a:t>rwyt</a:t>
            </a:r>
            <a:r>
              <a:rPr lang="en-GB" dirty="0"/>
              <a:t> </a:t>
            </a:r>
            <a:r>
              <a:rPr lang="en-GB" dirty="0" err="1"/>
              <a:t>ti</a:t>
            </a:r>
            <a:r>
              <a:rPr lang="en-GB" dirty="0"/>
              <a:t> </a:t>
            </a:r>
            <a:r>
              <a:rPr lang="en-GB" dirty="0" err="1"/>
              <a:t>eisiau</a:t>
            </a:r>
            <a:r>
              <a:rPr lang="en-GB" dirty="0"/>
              <a:t> </a:t>
            </a:r>
            <a:r>
              <a:rPr lang="en-GB" dirty="0" err="1"/>
              <a:t>oren</a:t>
            </a:r>
            <a:r>
              <a:rPr lang="en-GB" dirty="0"/>
              <a:t>?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EE812DF-533A-D555-3D2D-389973DE285D}"/>
              </a:ext>
            </a:extLst>
          </p:cNvPr>
          <p:cNvSpPr txBox="1"/>
          <p:nvPr/>
        </p:nvSpPr>
        <p:spPr>
          <a:xfrm>
            <a:off x="1233053" y="3177867"/>
            <a:ext cx="5619457" cy="369332"/>
          </a:xfrm>
          <a:prstGeom prst="rect">
            <a:avLst/>
          </a:prstGeom>
          <a:noFill/>
          <a:ln w="38100">
            <a:solidFill>
              <a:srgbClr val="FABF7E"/>
            </a:solidFill>
            <a:prstDash val="dashDot"/>
          </a:ln>
        </p:spPr>
        <p:txBody>
          <a:bodyPr wrap="square" rtlCol="0">
            <a:spAutoFit/>
          </a:bodyPr>
          <a:lstStyle/>
          <a:p>
            <a:r>
              <a:rPr lang="en-GB" dirty="0"/>
              <a:t>Beth </a:t>
            </a:r>
            <a:r>
              <a:rPr lang="en-GB" dirty="0" err="1"/>
              <a:t>mae</a:t>
            </a:r>
            <a:r>
              <a:rPr lang="en-GB" dirty="0"/>
              <a:t> hi </a:t>
            </a:r>
            <a:r>
              <a:rPr lang="en-GB" dirty="0" err="1"/>
              <a:t>eisiau</a:t>
            </a:r>
            <a:r>
              <a:rPr lang="en-GB" dirty="0"/>
              <a:t> </a:t>
            </a:r>
            <a:r>
              <a:rPr lang="en-GB" dirty="0" err="1"/>
              <a:t>siocled</a:t>
            </a:r>
            <a:r>
              <a:rPr lang="en-GB" dirty="0"/>
              <a:t>?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C993311-BE75-0C90-BB46-D75D1AB53F51}"/>
              </a:ext>
            </a:extLst>
          </p:cNvPr>
          <p:cNvSpPr txBox="1"/>
          <p:nvPr/>
        </p:nvSpPr>
        <p:spPr>
          <a:xfrm>
            <a:off x="1233053" y="3952830"/>
            <a:ext cx="5619457" cy="369332"/>
          </a:xfrm>
          <a:prstGeom prst="rect">
            <a:avLst/>
          </a:prstGeom>
          <a:noFill/>
          <a:ln w="38100">
            <a:solidFill>
              <a:srgbClr val="FABF7E"/>
            </a:solidFill>
            <a:prstDash val="dashDot"/>
          </a:ln>
        </p:spPr>
        <p:txBody>
          <a:bodyPr wrap="square" rtlCol="0">
            <a:spAutoFit/>
          </a:bodyPr>
          <a:lstStyle/>
          <a:p>
            <a:r>
              <a:rPr lang="en-GB" dirty="0"/>
              <a:t>Beth </a:t>
            </a:r>
            <a:r>
              <a:rPr lang="en-GB" dirty="0" err="1"/>
              <a:t>mae</a:t>
            </a:r>
            <a:r>
              <a:rPr lang="en-GB" dirty="0"/>
              <a:t> hi </a:t>
            </a:r>
            <a:r>
              <a:rPr lang="en-GB" dirty="0" err="1"/>
              <a:t>eisiau</a:t>
            </a:r>
            <a:r>
              <a:rPr lang="en-GB" dirty="0"/>
              <a:t> </a:t>
            </a:r>
            <a:r>
              <a:rPr lang="en-GB" dirty="0" err="1"/>
              <a:t>frechdan</a:t>
            </a:r>
            <a:r>
              <a:rPr lang="en-GB" dirty="0"/>
              <a:t> ham?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4348581-8C21-FF59-6FC2-7660F6C3FB09}"/>
              </a:ext>
            </a:extLst>
          </p:cNvPr>
          <p:cNvSpPr txBox="1"/>
          <p:nvPr/>
        </p:nvSpPr>
        <p:spPr>
          <a:xfrm>
            <a:off x="1233053" y="4665046"/>
            <a:ext cx="5619457" cy="369332"/>
          </a:xfrm>
          <a:prstGeom prst="rect">
            <a:avLst/>
          </a:prstGeom>
          <a:noFill/>
          <a:ln w="38100">
            <a:solidFill>
              <a:srgbClr val="FABF7E"/>
            </a:solidFill>
            <a:prstDash val="dashDot"/>
          </a:ln>
        </p:spPr>
        <p:txBody>
          <a:bodyPr wrap="square" rtlCol="0">
            <a:spAutoFit/>
          </a:bodyPr>
          <a:lstStyle/>
          <a:p>
            <a:r>
              <a:rPr lang="en-GB" dirty="0"/>
              <a:t>Beth </a:t>
            </a:r>
            <a:r>
              <a:rPr lang="en-GB" dirty="0" err="1"/>
              <a:t>rwyt</a:t>
            </a:r>
            <a:r>
              <a:rPr lang="en-GB" dirty="0"/>
              <a:t> </a:t>
            </a:r>
            <a:r>
              <a:rPr lang="en-GB" dirty="0" err="1"/>
              <a:t>ti</a:t>
            </a:r>
            <a:r>
              <a:rPr lang="en-GB" dirty="0"/>
              <a:t> </a:t>
            </a:r>
            <a:r>
              <a:rPr lang="en-GB" dirty="0" err="1"/>
              <a:t>eisiau</a:t>
            </a:r>
            <a:r>
              <a:rPr lang="en-GB" dirty="0"/>
              <a:t> </a:t>
            </a:r>
            <a:r>
              <a:rPr lang="en-GB" dirty="0" err="1"/>
              <a:t>daten</a:t>
            </a:r>
            <a:r>
              <a:rPr lang="en-GB" dirty="0"/>
              <a:t> </a:t>
            </a:r>
            <a:r>
              <a:rPr lang="en-GB" dirty="0" err="1"/>
              <a:t>bôb</a:t>
            </a:r>
            <a:r>
              <a:rPr lang="en-GB" dirty="0"/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val="31787564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DECC7E-0510-4B02-A590-6289C83AD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0768" y="-180975"/>
            <a:ext cx="10515600" cy="1325563"/>
          </a:xfrm>
        </p:spPr>
        <p:txBody>
          <a:bodyPr/>
          <a:lstStyle/>
          <a:p>
            <a:pPr algn="ctr"/>
            <a:r>
              <a:rPr lang="en-GB" b="1" u="sng" dirty="0"/>
              <a:t>(</a:t>
            </a:r>
            <a:r>
              <a:rPr lang="en-GB" b="1" u="sng" dirty="0" err="1"/>
              <a:t>os</a:t>
            </a:r>
            <a:r>
              <a:rPr lang="en-GB" b="1" u="sng" dirty="0"/>
              <a:t> </a:t>
            </a:r>
            <a:r>
              <a:rPr lang="en-GB" b="1" u="sng" dirty="0" err="1"/>
              <a:t>oes</a:t>
            </a:r>
            <a:r>
              <a:rPr lang="en-GB" b="1" u="sng" dirty="0"/>
              <a:t> </a:t>
            </a:r>
            <a:r>
              <a:rPr lang="en-GB" b="1" u="sng" dirty="0" err="1"/>
              <a:t>amser</a:t>
            </a:r>
            <a:r>
              <a:rPr lang="en-GB" b="1" u="sng" dirty="0"/>
              <a:t>)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07F52B6-D3FF-450C-A36E-A351D59F316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75632"/>
          <a:stretch/>
        </p:blipFill>
        <p:spPr>
          <a:xfrm>
            <a:off x="0" y="1"/>
            <a:ext cx="920768" cy="3778624"/>
          </a:xfrm>
          <a:prstGeom prst="rect">
            <a:avLst/>
          </a:prstGeo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F3484BA-5935-47A0-B473-E8CECE5413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1548" y="1783932"/>
            <a:ext cx="10515600" cy="4351338"/>
          </a:xfrm>
        </p:spPr>
        <p:txBody>
          <a:bodyPr/>
          <a:lstStyle/>
          <a:p>
            <a:r>
              <a:rPr lang="en-GB" dirty="0"/>
              <a:t>Banana </a:t>
            </a:r>
          </a:p>
          <a:p>
            <a:r>
              <a:rPr lang="en-GB" dirty="0"/>
              <a:t>Flour </a:t>
            </a:r>
          </a:p>
          <a:p>
            <a:r>
              <a:rPr lang="en-GB" dirty="0" err="1"/>
              <a:t>Siocled</a:t>
            </a:r>
            <a:endParaRPr lang="en-GB" dirty="0"/>
          </a:p>
          <a:p>
            <a:r>
              <a:rPr lang="en-GB" dirty="0" err="1"/>
              <a:t>Siwgr</a:t>
            </a:r>
            <a:r>
              <a:rPr lang="en-GB" dirty="0"/>
              <a:t> 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3E5453D-90A3-43AC-9A91-244E15AB6C0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75632"/>
          <a:stretch/>
        </p:blipFill>
        <p:spPr>
          <a:xfrm>
            <a:off x="0" y="3778625"/>
            <a:ext cx="920768" cy="30793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1D46BB9-ECB8-4C1C-9C7E-33C2B9671B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75632"/>
          <a:stretch/>
        </p:blipFill>
        <p:spPr>
          <a:xfrm>
            <a:off x="11271232" y="1"/>
            <a:ext cx="920768" cy="377862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6C6D527-2FB6-4356-9A0A-81CFD04719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75632"/>
          <a:stretch/>
        </p:blipFill>
        <p:spPr>
          <a:xfrm>
            <a:off x="11271232" y="3778625"/>
            <a:ext cx="920768" cy="307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839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FA1000-C485-4829-B54B-A946493387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Burgyr</a:t>
            </a:r>
            <a:r>
              <a:rPr lang="en-GB" dirty="0"/>
              <a:t> </a:t>
            </a:r>
          </a:p>
          <a:p>
            <a:r>
              <a:rPr lang="en-GB" dirty="0" err="1"/>
              <a:t>Sglodion</a:t>
            </a:r>
            <a:r>
              <a:rPr lang="en-GB" dirty="0"/>
              <a:t> </a:t>
            </a:r>
          </a:p>
          <a:p>
            <a:r>
              <a:rPr lang="en-GB" dirty="0" err="1"/>
              <a:t>Letys</a:t>
            </a:r>
            <a:r>
              <a:rPr lang="en-GB" dirty="0"/>
              <a:t> </a:t>
            </a:r>
          </a:p>
          <a:p>
            <a:r>
              <a:rPr lang="en-GB" dirty="0"/>
              <a:t>Halen (salt)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4B4207-6E6B-4F5B-A637-3A87DECC345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75632"/>
          <a:stretch/>
        </p:blipFill>
        <p:spPr>
          <a:xfrm>
            <a:off x="0" y="1"/>
            <a:ext cx="920768" cy="377862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4812684-1E95-4289-A7A2-6907B0053EF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75632"/>
          <a:stretch/>
        </p:blipFill>
        <p:spPr>
          <a:xfrm>
            <a:off x="0" y="3778625"/>
            <a:ext cx="920768" cy="30793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4480461-E055-4E52-B921-E7C2ABFD31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75632"/>
          <a:stretch/>
        </p:blipFill>
        <p:spPr>
          <a:xfrm>
            <a:off x="11271232" y="1"/>
            <a:ext cx="920768" cy="377862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44F085F-4930-43C3-A687-A439B7BC448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75632"/>
          <a:stretch/>
        </p:blipFill>
        <p:spPr>
          <a:xfrm>
            <a:off x="11271232" y="3778625"/>
            <a:ext cx="920768" cy="3079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9624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CA73DB-A3FE-4C04-AAAD-8B50F8DD01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Wy  </a:t>
            </a:r>
          </a:p>
          <a:p>
            <a:r>
              <a:rPr lang="en-GB" dirty="0" err="1"/>
              <a:t>Tost</a:t>
            </a:r>
            <a:endParaRPr lang="en-GB" dirty="0"/>
          </a:p>
          <a:p>
            <a:r>
              <a:rPr lang="en-GB" dirty="0"/>
              <a:t>Cig </a:t>
            </a:r>
            <a:r>
              <a:rPr lang="en-GB" dirty="0" err="1"/>
              <a:t>moch</a:t>
            </a:r>
            <a:endParaRPr lang="en-GB" dirty="0"/>
          </a:p>
          <a:p>
            <a:r>
              <a:rPr lang="en-GB" dirty="0"/>
              <a:t>Tomato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14CB30-36E3-477C-A1F3-ABE33540A9B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75632"/>
          <a:stretch/>
        </p:blipFill>
        <p:spPr>
          <a:xfrm>
            <a:off x="0" y="1"/>
            <a:ext cx="920768" cy="377862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2C5C769-DA31-4402-8A09-D390A2036C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75632"/>
          <a:stretch/>
        </p:blipFill>
        <p:spPr>
          <a:xfrm>
            <a:off x="0" y="3778625"/>
            <a:ext cx="920768" cy="30793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3211423-2B53-4E93-B0AA-31FB456C5E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75632"/>
          <a:stretch/>
        </p:blipFill>
        <p:spPr>
          <a:xfrm>
            <a:off x="11271232" y="0"/>
            <a:ext cx="920768" cy="377862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91EA582-0DCA-40D6-8FA2-60FCE451B2D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75632"/>
          <a:stretch/>
        </p:blipFill>
        <p:spPr>
          <a:xfrm>
            <a:off x="11271232" y="3778624"/>
            <a:ext cx="920768" cy="3079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83194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8F0A53-CE87-4678-BA8F-44CC0E9660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985DAB0-7841-4A5C-B2A3-F39A2C9195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27"/>
            <a:ext cx="12263717" cy="6858000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CDF61E9-2A84-4BFC-B174-08A127379636}"/>
              </a:ext>
            </a:extLst>
          </p:cNvPr>
          <p:cNvSpPr txBox="1">
            <a:spLocks/>
          </p:cNvSpPr>
          <p:nvPr/>
        </p:nvSpPr>
        <p:spPr>
          <a:xfrm>
            <a:off x="976086" y="216614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err="1"/>
              <a:t>Granwyn</a:t>
            </a:r>
            <a:endParaRPr lang="en-GB" dirty="0"/>
          </a:p>
          <a:p>
            <a:r>
              <a:rPr lang="en-GB" dirty="0" err="1"/>
              <a:t>Afal</a:t>
            </a:r>
            <a:endParaRPr lang="en-GB" dirty="0"/>
          </a:p>
          <a:p>
            <a:r>
              <a:rPr lang="en-GB" dirty="0"/>
              <a:t>Oren</a:t>
            </a:r>
          </a:p>
          <a:p>
            <a:r>
              <a:rPr lang="en-GB" dirty="0" err="1"/>
              <a:t>Peren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93319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6479</TotalTime>
  <Words>839</Words>
  <Application>Microsoft Office PowerPoint</Application>
  <PresentationFormat>Widescreen</PresentationFormat>
  <Paragraphs>153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Aptos</vt:lpstr>
      <vt:lpstr>Arial</vt:lpstr>
      <vt:lpstr>Calibri</vt:lpstr>
      <vt:lpstr>Calibri Light</vt:lpstr>
      <vt:lpstr>Times New Roman</vt:lpstr>
      <vt:lpstr>Office Theme</vt:lpstr>
      <vt:lpstr>Microdysgu</vt:lpstr>
      <vt:lpstr>PowerPoint Presentation</vt:lpstr>
      <vt:lpstr>Eisiau, Eisiau, Eisiau!</vt:lpstr>
      <vt:lpstr>PowerPoint Presentation</vt:lpstr>
      <vt:lpstr>Brawddeg</vt:lpstr>
      <vt:lpstr>Adnoddau</vt:lpstr>
      <vt:lpstr>PowerPoint Presentation</vt:lpstr>
      <vt:lpstr>PowerPoint Presentation</vt:lpstr>
      <vt:lpstr>Gêm adnoddau</vt:lpstr>
      <vt:lpstr>PowerPoint Presentation</vt:lpstr>
      <vt:lpstr>PowerPoint Presentation</vt:lpstr>
      <vt:lpstr>Cardiau Iath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Referencing</vt:lpstr>
      <vt:lpstr>(os oes amser) Tasg Cyfatebol </vt:lpstr>
      <vt:lpstr>(os oes amser)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Microdysgu</dc:title>
  <dc:creator>Annabel Thomas (2208487)</dc:creator>
  <cp:lastModifiedBy>Annabel Thomas</cp:lastModifiedBy>
  <cp:revision>59</cp:revision>
  <dcterms:created xsi:type="dcterms:W3CDTF">2026-10-10T12:25:22Z</dcterms:created>
  <dcterms:modified xsi:type="dcterms:W3CDTF">2026-10-15T21:13:16Z</dcterms:modified>
</cp:coreProperties>
</file>