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y="5143500" cx="9144000"/>
  <p:notesSz cx="6858000" cy="9144000"/>
  <p:embeddedFontLst>
    <p:embeddedFont>
      <p:font typeface="Nunito"/>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C42321F0-77A8-430A-85B3-CFC03B0491DD}">
  <a:tblStyle styleId="{C42321F0-77A8-430A-85B3-CFC03B0491DD}"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font" Target="fonts/Nunito-regular.fntdata"/><Relationship Id="rId14" Type="http://schemas.openxmlformats.org/officeDocument/2006/relationships/slide" Target="slides/slide8.xml"/><Relationship Id="rId17" Type="http://schemas.openxmlformats.org/officeDocument/2006/relationships/font" Target="fonts/Nunito-italic.fntdata"/><Relationship Id="rId16" Type="http://schemas.openxmlformats.org/officeDocument/2006/relationships/font" Target="fonts/Nunito-bold.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18" Type="http://schemas.openxmlformats.org/officeDocument/2006/relationships/font" Target="fonts/Nunito-boldItalic.fntdata"/><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Shape 125"/>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126" name="Shape 12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Shape 13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3" name="Shape 13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b="1"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Shape 13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8" name="Shape 13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Shape 14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4" name="Shape 14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Shape 14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0" name="Shape 15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6" name="Shape 15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Shape 16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2" name="Shape 16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Shape 16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8" name="Shape 16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Shape 10"/>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 name="Shape 11"/>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 name="Shape 1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3" name="Shape 13"/>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14" name="Shape 14"/>
          <p:cNvGrpSpPr/>
          <p:nvPr/>
        </p:nvGrpSpPr>
        <p:grpSpPr>
          <a:xfrm>
            <a:off x="255200" y="592"/>
            <a:ext cx="2250363" cy="1044300"/>
            <a:chOff x="255200" y="592"/>
            <a:chExt cx="2250363" cy="1044300"/>
          </a:xfrm>
        </p:grpSpPr>
        <p:sp>
          <p:nvSpPr>
            <p:cNvPr id="15" name="Shape 15"/>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 name="Shape 16"/>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7" name="Shape 17"/>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18" name="Shape 18"/>
          <p:cNvGrpSpPr/>
          <p:nvPr/>
        </p:nvGrpSpPr>
        <p:grpSpPr>
          <a:xfrm>
            <a:off x="905395" y="592"/>
            <a:ext cx="2250363" cy="1044300"/>
            <a:chOff x="905395" y="592"/>
            <a:chExt cx="2250363" cy="1044300"/>
          </a:xfrm>
        </p:grpSpPr>
        <p:sp>
          <p:nvSpPr>
            <p:cNvPr id="19" name="Shape 19"/>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0" name="Shape 20"/>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1" name="Shape 21"/>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22" name="Shape 22"/>
          <p:cNvGrpSpPr/>
          <p:nvPr/>
        </p:nvGrpSpPr>
        <p:grpSpPr>
          <a:xfrm>
            <a:off x="7057468" y="5088"/>
            <a:ext cx="1851282" cy="752108"/>
            <a:chOff x="6917201" y="0"/>
            <a:chExt cx="2227777" cy="863400"/>
          </a:xfrm>
        </p:grpSpPr>
        <p:sp>
          <p:nvSpPr>
            <p:cNvPr id="23" name="Shape 2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4" name="Shape 24"/>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5" name="Shape 25"/>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26" name="Shape 26"/>
          <p:cNvGrpSpPr/>
          <p:nvPr/>
        </p:nvGrpSpPr>
        <p:grpSpPr>
          <a:xfrm>
            <a:off x="6553032" y="4217852"/>
            <a:ext cx="2389068" cy="925737"/>
            <a:chOff x="6917201" y="0"/>
            <a:chExt cx="2227777" cy="863400"/>
          </a:xfrm>
        </p:grpSpPr>
        <p:sp>
          <p:nvSpPr>
            <p:cNvPr id="27" name="Shape 27"/>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8" name="Shape 28"/>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9" name="Shape 29"/>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30" name="Shape 30"/>
          <p:cNvGrpSpPr/>
          <p:nvPr/>
        </p:nvGrpSpPr>
        <p:grpSpPr>
          <a:xfrm>
            <a:off x="199149" y="4055652"/>
            <a:ext cx="2795414" cy="1083308"/>
            <a:chOff x="6917201" y="0"/>
            <a:chExt cx="2227777" cy="863400"/>
          </a:xfrm>
        </p:grpSpPr>
        <p:sp>
          <p:nvSpPr>
            <p:cNvPr id="31" name="Shape 31"/>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2" name="Shape 3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3" name="Shape 33"/>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34" name="Shape 34"/>
          <p:cNvSpPr txBox="1"/>
          <p:nvPr>
            <p:ph type="ctrTitle"/>
          </p:nvPr>
        </p:nvSpPr>
        <p:spPr>
          <a:xfrm>
            <a:off x="1858703" y="1822833"/>
            <a:ext cx="5361300" cy="1448100"/>
          </a:xfrm>
          <a:prstGeom prst="rect">
            <a:avLst/>
          </a:prstGeom>
        </p:spPr>
        <p:txBody>
          <a:bodyPr anchorCtr="0" anchor="ctr" bIns="91425" lIns="91425" spcFirstLastPara="1" rIns="91425" wrap="square" tIns="91425"/>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Shape 35"/>
          <p:cNvSpPr txBox="1"/>
          <p:nvPr>
            <p:ph idx="1" type="subTitle"/>
          </p:nvPr>
        </p:nvSpPr>
        <p:spPr>
          <a:xfrm>
            <a:off x="1858700" y="3413158"/>
            <a:ext cx="5361300" cy="52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Shape 36"/>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Shape 38"/>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39" name="Shape 39"/>
          <p:cNvGrpSpPr/>
          <p:nvPr/>
        </p:nvGrpSpPr>
        <p:grpSpPr>
          <a:xfrm>
            <a:off x="5594191" y="3961115"/>
            <a:ext cx="2910145" cy="1182340"/>
            <a:chOff x="6917201" y="0"/>
            <a:chExt cx="2227777" cy="863400"/>
          </a:xfrm>
        </p:grpSpPr>
        <p:sp>
          <p:nvSpPr>
            <p:cNvPr id="40" name="Shape 40"/>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1" name="Shape 4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2" name="Shape 42"/>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43" name="Shape 43"/>
          <p:cNvGrpSpPr/>
          <p:nvPr/>
        </p:nvGrpSpPr>
        <p:grpSpPr>
          <a:xfrm>
            <a:off x="199149" y="2"/>
            <a:ext cx="2795414" cy="1083308"/>
            <a:chOff x="6917201" y="0"/>
            <a:chExt cx="2227777" cy="863400"/>
          </a:xfrm>
        </p:grpSpPr>
        <p:sp>
          <p:nvSpPr>
            <p:cNvPr id="44" name="Shape 44"/>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5" name="Shape 45"/>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6" name="Shape 46"/>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47" name="Shape 47"/>
          <p:cNvSpPr txBox="1"/>
          <p:nvPr>
            <p:ph type="title"/>
          </p:nvPr>
        </p:nvSpPr>
        <p:spPr>
          <a:xfrm>
            <a:off x="1888684" y="1746100"/>
            <a:ext cx="5377500" cy="1646100"/>
          </a:xfrm>
          <a:prstGeom prst="rect">
            <a:avLst/>
          </a:prstGeom>
        </p:spPr>
        <p:txBody>
          <a:bodyPr anchorCtr="0" anchor="ctr" bIns="91425" lIns="91425" spcFirstLastPara="1" rIns="91425" wrap="square" tIns="91425"/>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Shape 48"/>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Shape 50"/>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1" name="Shape 51"/>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2" name="Shape 52"/>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3" name="Shape 53"/>
          <p:cNvSpPr txBox="1"/>
          <p:nvPr>
            <p:ph type="title"/>
          </p:nvPr>
        </p:nvSpPr>
        <p:spPr>
          <a:xfrm>
            <a:off x="819150" y="845600"/>
            <a:ext cx="7505700" cy="954600"/>
          </a:xfrm>
          <a:prstGeom prst="rect">
            <a:avLst/>
          </a:prstGeom>
        </p:spPr>
        <p:txBody>
          <a:bodyPr anchorCtr="0" anchor="t" bIns="91425" lIns="91425" spcFirstLastPara="1" rIns="91425" wrap="square" tIns="91425"/>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Shape 54"/>
          <p:cNvSpPr txBox="1"/>
          <p:nvPr>
            <p:ph idx="1" type="body"/>
          </p:nvPr>
        </p:nvSpPr>
        <p:spPr>
          <a:xfrm>
            <a:off x="819150" y="1990725"/>
            <a:ext cx="7505700" cy="24480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5" name="Shape 55"/>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Shape 5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8" name="Shape 58"/>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9" name="Shape 5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0" name="Shape 60"/>
          <p:cNvSpPr txBox="1"/>
          <p:nvPr>
            <p:ph type="title"/>
          </p:nvPr>
        </p:nvSpPr>
        <p:spPr>
          <a:xfrm>
            <a:off x="819150" y="845600"/>
            <a:ext cx="7505700" cy="954600"/>
          </a:xfrm>
          <a:prstGeom prst="rect">
            <a:avLst/>
          </a:prstGeom>
        </p:spPr>
        <p:txBody>
          <a:bodyPr anchorCtr="0" anchor="t" bIns="91425" lIns="91425" spcFirstLastPara="1" rIns="91425" wrap="square" tIns="91425"/>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Shape 61"/>
          <p:cNvSpPr txBox="1"/>
          <p:nvPr>
            <p:ph idx="1" type="body"/>
          </p:nvPr>
        </p:nvSpPr>
        <p:spPr>
          <a:xfrm>
            <a:off x="819150" y="1990725"/>
            <a:ext cx="3686100" cy="24480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2" name="Shape 62"/>
          <p:cNvSpPr txBox="1"/>
          <p:nvPr>
            <p:ph idx="2" type="body"/>
          </p:nvPr>
        </p:nvSpPr>
        <p:spPr>
          <a:xfrm>
            <a:off x="4638675" y="1990725"/>
            <a:ext cx="3686100" cy="24480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3" name="Shape 63"/>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Shape 6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6" name="Shape 6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7" name="Shape 6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8" name="Shape 68"/>
          <p:cNvSpPr txBox="1"/>
          <p:nvPr>
            <p:ph type="title"/>
          </p:nvPr>
        </p:nvSpPr>
        <p:spPr>
          <a:xfrm>
            <a:off x="819150" y="845600"/>
            <a:ext cx="7505700" cy="954600"/>
          </a:xfrm>
          <a:prstGeom prst="rect">
            <a:avLst/>
          </a:prstGeom>
        </p:spPr>
        <p:txBody>
          <a:bodyPr anchorCtr="0" anchor="t" bIns="91425" lIns="91425" spcFirstLastPara="1" rIns="91425" wrap="square" tIns="91425"/>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Shape 69"/>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Shape 71"/>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2" name="Shape 72"/>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3" name="Shape 73"/>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4" name="Shape 74"/>
          <p:cNvSpPr txBox="1"/>
          <p:nvPr>
            <p:ph type="title"/>
          </p:nvPr>
        </p:nvSpPr>
        <p:spPr>
          <a:xfrm>
            <a:off x="819150" y="845600"/>
            <a:ext cx="3709200" cy="1383000"/>
          </a:xfrm>
          <a:prstGeom prst="rect">
            <a:avLst/>
          </a:prstGeom>
        </p:spPr>
        <p:txBody>
          <a:bodyPr anchorCtr="0" anchor="t" bIns="91425" lIns="91425" spcFirstLastPara="1" rIns="91425" wrap="square" tIns="91425"/>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Shape 75"/>
          <p:cNvSpPr txBox="1"/>
          <p:nvPr>
            <p:ph idx="1" type="body"/>
          </p:nvPr>
        </p:nvSpPr>
        <p:spPr>
          <a:xfrm>
            <a:off x="830700" y="2319050"/>
            <a:ext cx="3709200" cy="21198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76" name="Shape 76"/>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Shape 7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9" name="Shape 79"/>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80" name="Shape 80"/>
          <p:cNvGrpSpPr/>
          <p:nvPr/>
        </p:nvGrpSpPr>
        <p:grpSpPr>
          <a:xfrm>
            <a:off x="255991" y="-118"/>
            <a:ext cx="2251347" cy="1043408"/>
            <a:chOff x="3961956" y="4383950"/>
            <a:chExt cx="1160548" cy="548700"/>
          </a:xfrm>
        </p:grpSpPr>
        <p:sp>
          <p:nvSpPr>
            <p:cNvPr id="81" name="Shape 81"/>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2" name="Shape 82"/>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3" name="Shape 83"/>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84" name="Shape 8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85" name="Shape 85"/>
          <p:cNvGrpSpPr/>
          <p:nvPr/>
        </p:nvGrpSpPr>
        <p:grpSpPr>
          <a:xfrm>
            <a:off x="34934" y="4522125"/>
            <a:ext cx="1593306" cy="617072"/>
            <a:chOff x="6917201" y="0"/>
            <a:chExt cx="2227777" cy="863400"/>
          </a:xfrm>
        </p:grpSpPr>
        <p:sp>
          <p:nvSpPr>
            <p:cNvPr id="86" name="Shape 86"/>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7" name="Shape 87"/>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8" name="Shape 8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89" name="Shape 89"/>
          <p:cNvGrpSpPr/>
          <p:nvPr/>
        </p:nvGrpSpPr>
        <p:grpSpPr>
          <a:xfrm>
            <a:off x="5886353" y="1243"/>
            <a:ext cx="3257455" cy="1261514"/>
            <a:chOff x="6917201" y="0"/>
            <a:chExt cx="2227777" cy="863400"/>
          </a:xfrm>
        </p:grpSpPr>
        <p:sp>
          <p:nvSpPr>
            <p:cNvPr id="90" name="Shape 90"/>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1" name="Shape 91"/>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2" name="Shape 9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93" name="Shape 93"/>
          <p:cNvSpPr txBox="1"/>
          <p:nvPr>
            <p:ph type="title"/>
          </p:nvPr>
        </p:nvSpPr>
        <p:spPr>
          <a:xfrm>
            <a:off x="1393929" y="1301146"/>
            <a:ext cx="6366900" cy="2539200"/>
          </a:xfrm>
          <a:prstGeom prst="rect">
            <a:avLst/>
          </a:prstGeom>
        </p:spPr>
        <p:txBody>
          <a:bodyPr anchorCtr="0" anchor="ctr" bIns="91425" lIns="91425" spcFirstLastPara="1" rIns="91425" wrap="square" tIns="91425"/>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Shape 94"/>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Shape 9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7" name="Shape 97"/>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8" name="Shape 9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9" name="Shape 99"/>
          <p:cNvSpPr txBox="1"/>
          <p:nvPr>
            <p:ph type="title"/>
          </p:nvPr>
        </p:nvSpPr>
        <p:spPr>
          <a:xfrm>
            <a:off x="819150" y="845600"/>
            <a:ext cx="6424200" cy="705000"/>
          </a:xfrm>
          <a:prstGeom prst="rect">
            <a:avLst/>
          </a:prstGeom>
        </p:spPr>
        <p:txBody>
          <a:bodyPr anchorCtr="0" anchor="t" bIns="91425" lIns="91425" spcFirstLastPara="1" rIns="91425" wrap="square" tIns="91425"/>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Shape 100"/>
          <p:cNvSpPr txBox="1"/>
          <p:nvPr>
            <p:ph idx="1" type="subTitle"/>
          </p:nvPr>
        </p:nvSpPr>
        <p:spPr>
          <a:xfrm>
            <a:off x="819150" y="1550700"/>
            <a:ext cx="5859900" cy="3936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Shape 101"/>
          <p:cNvSpPr txBox="1"/>
          <p:nvPr>
            <p:ph idx="2" type="body"/>
          </p:nvPr>
        </p:nvSpPr>
        <p:spPr>
          <a:xfrm>
            <a:off x="819150" y="2467050"/>
            <a:ext cx="5859900" cy="2095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02" name="Shape 102"/>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Shape 104"/>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5" name="Shape 105"/>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6" name="Shape 10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7" name="Shape 107"/>
          <p:cNvSpPr txBox="1"/>
          <p:nvPr>
            <p:ph idx="1" type="body"/>
          </p:nvPr>
        </p:nvSpPr>
        <p:spPr>
          <a:xfrm>
            <a:off x="328025" y="4163500"/>
            <a:ext cx="7415100" cy="605100"/>
          </a:xfrm>
          <a:prstGeom prst="rect">
            <a:avLst/>
          </a:prstGeom>
        </p:spPr>
        <p:txBody>
          <a:bodyPr anchorCtr="0" anchor="b"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108" name="Shape 108"/>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Shape 110"/>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111" name="Shape 111"/>
          <p:cNvGrpSpPr/>
          <p:nvPr/>
        </p:nvGrpSpPr>
        <p:grpSpPr>
          <a:xfrm>
            <a:off x="5959222" y="4119576"/>
            <a:ext cx="2520952" cy="1024165"/>
            <a:chOff x="6917201" y="0"/>
            <a:chExt cx="2227777" cy="863400"/>
          </a:xfrm>
        </p:grpSpPr>
        <p:sp>
          <p:nvSpPr>
            <p:cNvPr id="112" name="Shape 112"/>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3" name="Shape 11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4" name="Shape 114"/>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grpSp>
        <p:nvGrpSpPr>
          <p:cNvPr id="115" name="Shape 115"/>
          <p:cNvGrpSpPr/>
          <p:nvPr/>
        </p:nvGrpSpPr>
        <p:grpSpPr>
          <a:xfrm>
            <a:off x="199149" y="2"/>
            <a:ext cx="2795414" cy="1083308"/>
            <a:chOff x="6917201" y="0"/>
            <a:chExt cx="2227777" cy="863400"/>
          </a:xfrm>
        </p:grpSpPr>
        <p:sp>
          <p:nvSpPr>
            <p:cNvPr id="116" name="Shape 116"/>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7" name="Shape 117"/>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8" name="Shape 118"/>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19" name="Shape 119"/>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Shape 120"/>
          <p:cNvSpPr txBox="1"/>
          <p:nvPr>
            <p:ph idx="1" type="body"/>
          </p:nvPr>
        </p:nvSpPr>
        <p:spPr>
          <a:xfrm>
            <a:off x="1385850" y="2863850"/>
            <a:ext cx="6372300" cy="641100"/>
          </a:xfrm>
          <a:prstGeom prst="rect">
            <a:avLst/>
          </a:prstGeom>
        </p:spPr>
        <p:txBody>
          <a:bodyPr anchorCtr="0" anchor="t" bIns="91425" lIns="91425" spcFirstLastPara="1" rIns="91425" wrap="square" tIns="91425"/>
          <a:lstStyle>
            <a:lvl1pPr indent="-311150" lvl="0" marL="457200" algn="ctr">
              <a:spcBef>
                <a:spcPts val="0"/>
              </a:spcBef>
              <a:spcAft>
                <a:spcPts val="0"/>
              </a:spcAft>
              <a:buSzPts val="1300"/>
              <a:buChar char="●"/>
              <a:defRPr/>
            </a:lvl1pPr>
            <a:lvl2pPr indent="-298450" lvl="1" marL="914400" algn="ctr">
              <a:spcBef>
                <a:spcPts val="1600"/>
              </a:spcBef>
              <a:spcAft>
                <a:spcPts val="0"/>
              </a:spcAft>
              <a:buSzPts val="1100"/>
              <a:buChar char="○"/>
              <a:defRPr/>
            </a:lvl2pPr>
            <a:lvl3pPr indent="-298450" lvl="2" marL="1371600" algn="ctr">
              <a:spcBef>
                <a:spcPts val="1600"/>
              </a:spcBef>
              <a:spcAft>
                <a:spcPts val="0"/>
              </a:spcAft>
              <a:buSzPts val="1100"/>
              <a:buChar char="■"/>
              <a:defRPr/>
            </a:lvl3pPr>
            <a:lvl4pPr indent="-298450" lvl="3" marL="1828800" algn="ctr">
              <a:spcBef>
                <a:spcPts val="1600"/>
              </a:spcBef>
              <a:spcAft>
                <a:spcPts val="0"/>
              </a:spcAft>
              <a:buSzPts val="1100"/>
              <a:buChar char="●"/>
              <a:defRPr/>
            </a:lvl4pPr>
            <a:lvl5pPr indent="-298450" lvl="4" marL="2286000" algn="ctr">
              <a:spcBef>
                <a:spcPts val="1600"/>
              </a:spcBef>
              <a:spcAft>
                <a:spcPts val="0"/>
              </a:spcAft>
              <a:buSzPts val="1100"/>
              <a:buChar char="○"/>
              <a:defRPr/>
            </a:lvl5pPr>
            <a:lvl6pPr indent="-298450" lvl="5" marL="2743200" algn="ctr">
              <a:spcBef>
                <a:spcPts val="1600"/>
              </a:spcBef>
              <a:spcAft>
                <a:spcPts val="0"/>
              </a:spcAft>
              <a:buSzPts val="1100"/>
              <a:buChar char="■"/>
              <a:defRPr/>
            </a:lvl6pPr>
            <a:lvl7pPr indent="-298450" lvl="6" marL="3200400" algn="ctr">
              <a:spcBef>
                <a:spcPts val="1600"/>
              </a:spcBef>
              <a:spcAft>
                <a:spcPts val="0"/>
              </a:spcAft>
              <a:buSzPts val="1100"/>
              <a:buChar char="●"/>
              <a:defRPr/>
            </a:lvl7pPr>
            <a:lvl8pPr indent="-298450" lvl="7" marL="3657600" algn="ctr">
              <a:spcBef>
                <a:spcPts val="1600"/>
              </a:spcBef>
              <a:spcAft>
                <a:spcPts val="0"/>
              </a:spcAft>
              <a:buSzPts val="1100"/>
              <a:buChar char="○"/>
              <a:defRPr/>
            </a:lvl8pPr>
            <a:lvl9pPr indent="-298450" lvl="8" marL="4114800" algn="ctr">
              <a:spcBef>
                <a:spcPts val="1600"/>
              </a:spcBef>
              <a:spcAft>
                <a:spcPts val="1600"/>
              </a:spcAft>
              <a:buSzPts val="1100"/>
              <a:buChar char="■"/>
              <a:defRPr/>
            </a:lvl9pPr>
          </a:lstStyle>
          <a:p/>
        </p:txBody>
      </p:sp>
      <p:sp>
        <p:nvSpPr>
          <p:cNvPr id="121" name="Shape 121"/>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22" name="Shape 122"/>
        <p:cNvGrpSpPr/>
        <p:nvPr/>
      </p:nvGrpSpPr>
      <p:grpSpPr>
        <a:xfrm>
          <a:off x="0" y="0"/>
          <a:ext cx="0" cy="0"/>
          <a:chOff x="0" y="0"/>
          <a:chExt cx="0" cy="0"/>
        </a:xfrm>
      </p:grpSpPr>
      <p:sp>
        <p:nvSpPr>
          <p:cNvPr id="123" name="Shape 123"/>
          <p:cNvSpPr txBox="1"/>
          <p:nvPr>
            <p:ph idx="12" type="sldNum"/>
          </p:nvPr>
        </p:nvSpPr>
        <p:spPr>
          <a:xfrm>
            <a:off x="8390734" y="4543668"/>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hift">
    <p:bg>
      <p:bgPr>
        <a:solidFill>
          <a:schemeClr val="dk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Shape 7"/>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1600"/>
              </a:spcBef>
              <a:spcAft>
                <a:spcPts val="160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Shape 8"/>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www.ft.com/content/176447ee-8986-11e7-bf50-e1c239b45787" TargetMode="External"/><Relationship Id="rId4" Type="http://schemas.openxmlformats.org/officeDocument/2006/relationships/hyperlink" Target="https://www.tripadvisor.co.uk/Hotel_Review-g504216-d285036-Reviews-Butlin_s_Bognor_Regis_Resort-Bognor_Regis_Arun_District_West_Sussex_England.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7" name="Shape 127"/>
        <p:cNvGrpSpPr/>
        <p:nvPr/>
      </p:nvGrpSpPr>
      <p:grpSpPr>
        <a:xfrm>
          <a:off x="0" y="0"/>
          <a:ext cx="0" cy="0"/>
          <a:chOff x="0" y="0"/>
          <a:chExt cx="0" cy="0"/>
        </a:xfrm>
      </p:grpSpPr>
      <p:sp>
        <p:nvSpPr>
          <p:cNvPr id="128" name="Shape 128"/>
          <p:cNvSpPr txBox="1"/>
          <p:nvPr>
            <p:ph type="ctrTitle"/>
          </p:nvPr>
        </p:nvSpPr>
        <p:spPr>
          <a:xfrm>
            <a:off x="1891353" y="396983"/>
            <a:ext cx="5361300" cy="14481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
              <a:t>Butlin’s Audit - Final Presentation</a:t>
            </a:r>
            <a:endParaRPr/>
          </a:p>
        </p:txBody>
      </p:sp>
      <p:sp>
        <p:nvSpPr>
          <p:cNvPr id="129" name="Shape 129"/>
          <p:cNvSpPr txBox="1"/>
          <p:nvPr>
            <p:ph idx="1" type="subTitle"/>
          </p:nvPr>
        </p:nvSpPr>
        <p:spPr>
          <a:xfrm>
            <a:off x="1891350" y="3692133"/>
            <a:ext cx="5361300" cy="522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Millie George, Lauren Boyce, Roisin Hannon &amp; Bethan Mathews</a:t>
            </a:r>
            <a:endParaRPr/>
          </a:p>
        </p:txBody>
      </p:sp>
      <p:pic>
        <p:nvPicPr>
          <p:cNvPr id="130" name="Shape 130"/>
          <p:cNvPicPr preferRelativeResize="0"/>
          <p:nvPr/>
        </p:nvPicPr>
        <p:blipFill>
          <a:blip r:embed="rId3">
            <a:alphaModFix/>
          </a:blip>
          <a:stretch>
            <a:fillRect/>
          </a:stretch>
        </p:blipFill>
        <p:spPr>
          <a:xfrm>
            <a:off x="2376400" y="1789100"/>
            <a:ext cx="4649475" cy="18132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3F3F3"/>
        </a:solidFill>
      </p:bgPr>
    </p:bg>
    <p:spTree>
      <p:nvGrpSpPr>
        <p:cNvPr id="134" name="Shape 134"/>
        <p:cNvGrpSpPr/>
        <p:nvPr/>
      </p:nvGrpSpPr>
      <p:grpSpPr>
        <a:xfrm>
          <a:off x="0" y="0"/>
          <a:ext cx="0" cy="0"/>
          <a:chOff x="0" y="0"/>
          <a:chExt cx="0" cy="0"/>
        </a:xfrm>
      </p:grpSpPr>
      <p:graphicFrame>
        <p:nvGraphicFramePr>
          <p:cNvPr id="135" name="Shape 135"/>
          <p:cNvGraphicFramePr/>
          <p:nvPr/>
        </p:nvGraphicFramePr>
        <p:xfrm>
          <a:off x="0" y="0"/>
          <a:ext cx="3000000" cy="3000000"/>
        </p:xfrm>
        <a:graphic>
          <a:graphicData uri="http://schemas.openxmlformats.org/drawingml/2006/table">
            <a:tbl>
              <a:tblPr>
                <a:noFill/>
                <a:tableStyleId>{C42321F0-77A8-430A-85B3-CFC03B0491DD}</a:tableStyleId>
              </a:tblPr>
              <a:tblGrid>
                <a:gridCol w="4572000"/>
                <a:gridCol w="4572000"/>
              </a:tblGrid>
              <a:tr h="486675">
                <a:tc>
                  <a:txBody>
                    <a:bodyPr>
                      <a:noAutofit/>
                    </a:bodyPr>
                    <a:lstStyle/>
                    <a:p>
                      <a:pPr indent="0" lvl="0" marL="0" algn="ctr">
                        <a:spcBef>
                          <a:spcPts val="0"/>
                        </a:spcBef>
                        <a:spcAft>
                          <a:spcPts val="0"/>
                        </a:spcAft>
                        <a:buNone/>
                      </a:pPr>
                      <a:r>
                        <a:rPr b="1" lang="en" sz="1800">
                          <a:solidFill>
                            <a:srgbClr val="1155CC"/>
                          </a:solidFill>
                        </a:rPr>
                        <a:t>STRENGTHS</a:t>
                      </a:r>
                      <a:endParaRPr b="1" sz="1800">
                        <a:solidFill>
                          <a:srgbClr val="1155CC"/>
                        </a:solidFill>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c>
                  <a:txBody>
                    <a:bodyPr>
                      <a:noAutofit/>
                    </a:bodyPr>
                    <a:lstStyle/>
                    <a:p>
                      <a:pPr indent="0" lvl="0" marL="0" algn="ctr">
                        <a:spcBef>
                          <a:spcPts val="0"/>
                        </a:spcBef>
                        <a:spcAft>
                          <a:spcPts val="0"/>
                        </a:spcAft>
                        <a:buNone/>
                      </a:pPr>
                      <a:r>
                        <a:rPr b="1" lang="en" sz="1800">
                          <a:solidFill>
                            <a:srgbClr val="6AA84F"/>
                          </a:solidFill>
                        </a:rPr>
                        <a:t>WEAKNESSES</a:t>
                      </a:r>
                      <a:endParaRPr b="1" sz="1800">
                        <a:solidFill>
                          <a:srgbClr val="6AA84F"/>
                        </a:solidFill>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r>
              <a:tr h="2124525">
                <a:tc>
                  <a:txBody>
                    <a:bodyPr>
                      <a:noAutofit/>
                    </a:bodyPr>
                    <a:lstStyle/>
                    <a:p>
                      <a:pPr indent="-317500" lvl="0" marL="457200" rtl="0">
                        <a:spcBef>
                          <a:spcPts val="0"/>
                        </a:spcBef>
                        <a:spcAft>
                          <a:spcPts val="0"/>
                        </a:spcAft>
                        <a:buSzPts val="1400"/>
                        <a:buChar char="●"/>
                      </a:pPr>
                      <a:r>
                        <a:rPr lang="en"/>
                        <a:t>Good coastal/seaside environment at every resort.</a:t>
                      </a:r>
                      <a:endParaRPr/>
                    </a:p>
                    <a:p>
                      <a:pPr indent="-317500" lvl="0" marL="457200" rtl="0">
                        <a:spcBef>
                          <a:spcPts val="0"/>
                        </a:spcBef>
                        <a:spcAft>
                          <a:spcPts val="0"/>
                        </a:spcAft>
                        <a:buSzPts val="1400"/>
                        <a:buChar char="●"/>
                      </a:pPr>
                      <a:r>
                        <a:rPr lang="en"/>
                        <a:t>Offers residential school trips. </a:t>
                      </a:r>
                      <a:endParaRPr/>
                    </a:p>
                    <a:p>
                      <a:pPr indent="-317500" lvl="0" marL="457200" rtl="0">
                        <a:spcBef>
                          <a:spcPts val="0"/>
                        </a:spcBef>
                        <a:spcAft>
                          <a:spcPts val="0"/>
                        </a:spcAft>
                        <a:buSzPts val="1400"/>
                        <a:buChar char="●"/>
                      </a:pPr>
                      <a:r>
                        <a:rPr lang="en"/>
                        <a:t>Includes a wide range of </a:t>
                      </a:r>
                      <a:r>
                        <a:rPr lang="en"/>
                        <a:t>activities</a:t>
                      </a:r>
                      <a:r>
                        <a:rPr lang="en"/>
                        <a:t> within the price of every break they offer their customers. </a:t>
                      </a:r>
                      <a:endParaRPr/>
                    </a:p>
                    <a:p>
                      <a:pPr indent="-317500" lvl="0" marL="457200" rtl="0">
                        <a:spcBef>
                          <a:spcPts val="0"/>
                        </a:spcBef>
                        <a:spcAft>
                          <a:spcPts val="0"/>
                        </a:spcAft>
                        <a:buSzPts val="1400"/>
                        <a:buChar char="●"/>
                      </a:pPr>
                      <a:r>
                        <a:rPr lang="en"/>
                        <a:t>Butlins has won a number of different awards over the years. </a:t>
                      </a:r>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c>
                  <a:txBody>
                    <a:bodyPr>
                      <a:noAutofit/>
                    </a:bodyPr>
                    <a:lstStyle/>
                    <a:p>
                      <a:pPr indent="-317500" lvl="0" marL="457200" rtl="0">
                        <a:spcBef>
                          <a:spcPts val="0"/>
                        </a:spcBef>
                        <a:spcAft>
                          <a:spcPts val="0"/>
                        </a:spcAft>
                        <a:buSzPts val="1400"/>
                        <a:buChar char="●"/>
                      </a:pPr>
                      <a:r>
                        <a:rPr lang="en"/>
                        <a:t>Having stags and hen parties at Butlins reduces the amount of family visits. </a:t>
                      </a:r>
                      <a:endParaRPr/>
                    </a:p>
                    <a:p>
                      <a:pPr indent="-317500" lvl="0" marL="457200" rtl="0">
                        <a:spcBef>
                          <a:spcPts val="0"/>
                        </a:spcBef>
                        <a:spcAft>
                          <a:spcPts val="0"/>
                        </a:spcAft>
                        <a:buSzPts val="1400"/>
                        <a:buChar char="●"/>
                      </a:pPr>
                      <a:r>
                        <a:rPr lang="en"/>
                        <a:t>They don’t have the weather and scenery that customers could get for a cheap holiday abroad. </a:t>
                      </a:r>
                      <a:endParaRPr/>
                    </a:p>
                    <a:p>
                      <a:pPr indent="-317500" lvl="0" marL="457200" rtl="0">
                        <a:spcBef>
                          <a:spcPts val="0"/>
                        </a:spcBef>
                        <a:spcAft>
                          <a:spcPts val="0"/>
                        </a:spcAft>
                        <a:buSzPts val="1400"/>
                        <a:buChar char="●"/>
                      </a:pPr>
                      <a:r>
                        <a:rPr lang="en"/>
                        <a:t>Their trip advisor ratings are not strong as things have been stolen from rooms and customer service was weak. </a:t>
                      </a:r>
                      <a:endParaRPr/>
                    </a:p>
                    <a:p>
                      <a:pPr indent="-317500" lvl="0" marL="457200" rtl="0">
                        <a:spcBef>
                          <a:spcPts val="0"/>
                        </a:spcBef>
                        <a:spcAft>
                          <a:spcPts val="0"/>
                        </a:spcAft>
                        <a:buSzPts val="1400"/>
                        <a:buChar char="●"/>
                      </a:pPr>
                      <a:r>
                        <a:rPr lang="en"/>
                        <a:t>The flat organisational structure may cause a confusion over leadership and reflect in the work of staff. </a:t>
                      </a:r>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r>
              <a:tr h="491175">
                <a:tc>
                  <a:txBody>
                    <a:bodyPr>
                      <a:noAutofit/>
                    </a:bodyPr>
                    <a:lstStyle/>
                    <a:p>
                      <a:pPr indent="0" lvl="0" marL="0" algn="ctr">
                        <a:spcBef>
                          <a:spcPts val="0"/>
                        </a:spcBef>
                        <a:spcAft>
                          <a:spcPts val="0"/>
                        </a:spcAft>
                        <a:buNone/>
                      </a:pPr>
                      <a:r>
                        <a:rPr b="1" lang="en" sz="1800">
                          <a:solidFill>
                            <a:srgbClr val="E69138"/>
                          </a:solidFill>
                        </a:rPr>
                        <a:t>OPPORTUNITIES</a:t>
                      </a:r>
                      <a:endParaRPr b="1" sz="1800">
                        <a:solidFill>
                          <a:srgbClr val="E69138"/>
                        </a:solidFill>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c>
                  <a:txBody>
                    <a:bodyPr>
                      <a:noAutofit/>
                    </a:bodyPr>
                    <a:lstStyle/>
                    <a:p>
                      <a:pPr indent="0" lvl="0" marL="0" algn="ctr">
                        <a:spcBef>
                          <a:spcPts val="0"/>
                        </a:spcBef>
                        <a:spcAft>
                          <a:spcPts val="0"/>
                        </a:spcAft>
                        <a:buNone/>
                      </a:pPr>
                      <a:r>
                        <a:rPr b="1" lang="en" sz="1800">
                          <a:solidFill>
                            <a:srgbClr val="CC4125"/>
                          </a:solidFill>
                        </a:rPr>
                        <a:t>THREATS</a:t>
                      </a:r>
                      <a:endParaRPr b="1" sz="1800">
                        <a:solidFill>
                          <a:srgbClr val="CC4125"/>
                        </a:solidFill>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r>
              <a:tr h="1913250">
                <a:tc>
                  <a:txBody>
                    <a:bodyPr>
                      <a:noAutofit/>
                    </a:bodyPr>
                    <a:lstStyle/>
                    <a:p>
                      <a:pPr indent="-317500" lvl="0" marL="457200" rtl="0">
                        <a:spcBef>
                          <a:spcPts val="0"/>
                        </a:spcBef>
                        <a:spcAft>
                          <a:spcPts val="0"/>
                        </a:spcAft>
                        <a:buSzPts val="1400"/>
                        <a:buChar char="●"/>
                      </a:pPr>
                      <a:r>
                        <a:rPr lang="en"/>
                        <a:t>Butlins can now start aiming towards a wider market segment.</a:t>
                      </a:r>
                      <a:endParaRPr/>
                    </a:p>
                    <a:p>
                      <a:pPr indent="-317500" lvl="0" marL="457200" rtl="0">
                        <a:spcBef>
                          <a:spcPts val="0"/>
                        </a:spcBef>
                        <a:spcAft>
                          <a:spcPts val="0"/>
                        </a:spcAft>
                        <a:buSzPts val="1400"/>
                        <a:buChar char="●"/>
                      </a:pPr>
                      <a:r>
                        <a:rPr lang="en"/>
                        <a:t>Butlins has more competitors now to compare with.</a:t>
                      </a:r>
                      <a:endParaRPr/>
                    </a:p>
                    <a:p>
                      <a:pPr indent="-317500" lvl="0" marL="457200" rtl="0">
                        <a:spcBef>
                          <a:spcPts val="0"/>
                        </a:spcBef>
                        <a:spcAft>
                          <a:spcPts val="0"/>
                        </a:spcAft>
                        <a:buSzPts val="1400"/>
                        <a:buChar char="●"/>
                      </a:pPr>
                      <a:r>
                        <a:rPr lang="en"/>
                        <a:t>The weather is getting better over the recent years.</a:t>
                      </a:r>
                      <a:endParaRPr/>
                    </a:p>
                    <a:p>
                      <a:pPr indent="-317500" lvl="0" marL="457200">
                        <a:spcBef>
                          <a:spcPts val="0"/>
                        </a:spcBef>
                        <a:spcAft>
                          <a:spcPts val="0"/>
                        </a:spcAft>
                        <a:buSzPts val="1400"/>
                        <a:buChar char="●"/>
                      </a:pPr>
                      <a:r>
                        <a:rPr lang="en"/>
                        <a:t>People are becoming more aware of how import family time is.</a:t>
                      </a:r>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c>
                  <a:txBody>
                    <a:bodyPr>
                      <a:noAutofit/>
                    </a:bodyPr>
                    <a:lstStyle/>
                    <a:p>
                      <a:pPr indent="-317500" lvl="0" marL="457200" rtl="0">
                        <a:spcBef>
                          <a:spcPts val="0"/>
                        </a:spcBef>
                        <a:spcAft>
                          <a:spcPts val="0"/>
                        </a:spcAft>
                        <a:buSzPts val="1400"/>
                        <a:buChar char="●"/>
                      </a:pPr>
                      <a:r>
                        <a:rPr lang="en"/>
                        <a:t>Competition such as Centre Parcs may be more successful. </a:t>
                      </a:r>
                      <a:endParaRPr/>
                    </a:p>
                    <a:p>
                      <a:pPr indent="-317500" lvl="0" marL="457200" rtl="0">
                        <a:spcBef>
                          <a:spcPts val="0"/>
                        </a:spcBef>
                        <a:spcAft>
                          <a:spcPts val="0"/>
                        </a:spcAft>
                        <a:buSzPts val="1400"/>
                        <a:buChar char="●"/>
                      </a:pPr>
                      <a:r>
                        <a:rPr lang="en"/>
                        <a:t>UK weather is unpredictable and Bultin’s lack in indoor activities to accommodate bad weather.</a:t>
                      </a:r>
                      <a:endParaRPr/>
                    </a:p>
                    <a:p>
                      <a:pPr indent="-317500" lvl="0" marL="457200" rtl="0">
                        <a:spcBef>
                          <a:spcPts val="0"/>
                        </a:spcBef>
                        <a:spcAft>
                          <a:spcPts val="0"/>
                        </a:spcAft>
                        <a:buSzPts val="1400"/>
                        <a:buChar char="●"/>
                      </a:pPr>
                      <a:r>
                        <a:rPr lang="en"/>
                        <a:t>The Butlin’s name is recognised more as a family holiday, restricting young adults to be drawn to it.</a:t>
                      </a:r>
                      <a:endParaRPr/>
                    </a:p>
                    <a:p>
                      <a:pPr indent="-317500" lvl="0" marL="457200">
                        <a:spcBef>
                          <a:spcPts val="0"/>
                        </a:spcBef>
                        <a:spcAft>
                          <a:spcPts val="0"/>
                        </a:spcAft>
                        <a:buSzPts val="1400"/>
                        <a:buChar char="●"/>
                      </a:pPr>
                      <a:r>
                        <a:rPr lang="en"/>
                        <a:t>Stag and hen do’s encourage drunk people in the park, not appropriate around children.</a:t>
                      </a:r>
                      <a:endParaRPr/>
                    </a:p>
                  </a:txBody>
                  <a:tcPr marT="91425" marB="91425" marR="91425" marL="91425">
                    <a:lnL cap="flat" cmpd="sng" w="19050">
                      <a:solidFill>
                        <a:schemeClr val="accent1"/>
                      </a:solidFill>
                      <a:prstDash val="solid"/>
                      <a:round/>
                      <a:headEnd len="sm" w="sm" type="none"/>
                      <a:tailEnd len="sm" w="sm" type="none"/>
                    </a:lnL>
                    <a:lnR cap="flat" cmpd="sng" w="19050">
                      <a:solidFill>
                        <a:schemeClr val="accent1"/>
                      </a:solidFill>
                      <a:prstDash val="solid"/>
                      <a:round/>
                      <a:headEnd len="sm" w="sm" type="none"/>
                      <a:tailEnd len="sm" w="sm" type="none"/>
                    </a:lnR>
                    <a:lnT cap="flat" cmpd="sng" w="19050">
                      <a:solidFill>
                        <a:schemeClr val="accent1"/>
                      </a:solidFill>
                      <a:prstDash val="solid"/>
                      <a:round/>
                      <a:headEnd len="sm" w="sm" type="none"/>
                      <a:tailEnd len="sm" w="sm" type="none"/>
                    </a:lnT>
                    <a:lnB cap="flat" cmpd="sng" w="19050">
                      <a:solidFill>
                        <a:schemeClr val="accent1"/>
                      </a:solidFill>
                      <a:prstDash val="solid"/>
                      <a:round/>
                      <a:headEnd len="sm" w="sm" type="none"/>
                      <a:tailEnd len="sm" w="sm" type="none"/>
                    </a:lnB>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Shape 140"/>
          <p:cNvSpPr txBox="1"/>
          <p:nvPr/>
        </p:nvSpPr>
        <p:spPr>
          <a:xfrm>
            <a:off x="519175" y="470875"/>
            <a:ext cx="8077500" cy="7728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b="1" lang="en" sz="2400"/>
              <a:t>Definition of ‘Effectiveness’</a:t>
            </a:r>
            <a:endParaRPr b="1" sz="2400"/>
          </a:p>
        </p:txBody>
      </p:sp>
      <p:sp>
        <p:nvSpPr>
          <p:cNvPr id="141" name="Shape 141"/>
          <p:cNvSpPr txBox="1"/>
          <p:nvPr/>
        </p:nvSpPr>
        <p:spPr>
          <a:xfrm>
            <a:off x="951975" y="1143775"/>
            <a:ext cx="7311300" cy="29145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t/>
            </a:r>
            <a:endParaRPr sz="2400">
              <a:solidFill>
                <a:srgbClr val="222222"/>
              </a:solidFill>
            </a:endParaRPr>
          </a:p>
          <a:p>
            <a:pPr indent="0" lvl="0" marL="0" algn="ctr">
              <a:spcBef>
                <a:spcPts val="0"/>
              </a:spcBef>
              <a:spcAft>
                <a:spcPts val="0"/>
              </a:spcAft>
              <a:buNone/>
            </a:pPr>
            <a:r>
              <a:rPr lang="en" sz="2400">
                <a:solidFill>
                  <a:srgbClr val="222222"/>
                </a:solidFill>
              </a:rPr>
              <a:t>As described by Coulter and Robbins (2012), ‘organisational effectiveness is a measure of how appropriate organisational goals are and how tell those goals are being met’. </a:t>
            </a:r>
            <a:endParaRPr sz="2400">
              <a:solidFill>
                <a:srgbClr val="222222"/>
              </a:solidFill>
            </a:endParaRPr>
          </a:p>
          <a:p>
            <a:pPr indent="0" lvl="0" marL="0" algn="ctr">
              <a:spcBef>
                <a:spcPts val="0"/>
              </a:spcBef>
              <a:spcAft>
                <a:spcPts val="0"/>
              </a:spcAft>
              <a:buNone/>
            </a:pPr>
            <a:r>
              <a:t/>
            </a:r>
            <a:endParaRPr sz="2400">
              <a:solidFill>
                <a:srgbClr val="222222"/>
              </a:solidFill>
            </a:endParaRPr>
          </a:p>
          <a:p>
            <a:pPr indent="0" lvl="0" marL="0" rtl="0" algn="ctr">
              <a:spcBef>
                <a:spcPts val="0"/>
              </a:spcBef>
              <a:spcAft>
                <a:spcPts val="0"/>
              </a:spcAft>
              <a:buNone/>
            </a:pPr>
            <a:r>
              <a:rPr lang="en" sz="2400">
                <a:solidFill>
                  <a:srgbClr val="222222"/>
                </a:solidFill>
              </a:rPr>
              <a:t>To evaluate if Butlins is effective or not we would have to look at whether or not they reached their goals and fulfilled their aims.</a:t>
            </a:r>
            <a:endParaRPr sz="2400">
              <a:solidFill>
                <a:srgbClr val="222222"/>
              </a:solidFill>
            </a:endParaRPr>
          </a:p>
          <a:p>
            <a:pPr indent="0" lvl="0" marL="0" rtl="0">
              <a:spcBef>
                <a:spcPts val="0"/>
              </a:spcBef>
              <a:spcAft>
                <a:spcPts val="0"/>
              </a:spcAft>
              <a:buNone/>
            </a:pPr>
            <a:r>
              <a:t/>
            </a:r>
            <a:endParaRPr sz="1800">
              <a:solidFill>
                <a:srgbClr val="222222"/>
              </a:solidFill>
            </a:endParaRPr>
          </a:p>
          <a:p>
            <a:pPr indent="0" lvl="0" marL="0" rtl="0" algn="ctr">
              <a:spcBef>
                <a:spcPts val="0"/>
              </a:spcBef>
              <a:spcAft>
                <a:spcPts val="0"/>
              </a:spcAft>
              <a:buNone/>
            </a:pPr>
            <a:r>
              <a:t/>
            </a:r>
            <a:endParaRPr sz="1800">
              <a:solidFill>
                <a:srgbClr val="222222"/>
              </a:solidFill>
            </a:endParaRPr>
          </a:p>
          <a:p>
            <a:pPr indent="0" lvl="0" marL="0">
              <a:spcBef>
                <a:spcPts val="0"/>
              </a:spcBef>
              <a:spcAft>
                <a:spcPts val="0"/>
              </a:spcAft>
              <a:buNone/>
            </a:pPr>
            <a:r>
              <a:t/>
            </a:r>
            <a:endParaRPr sz="1800">
              <a:solidFill>
                <a:srgbClr val="22222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Shape 146"/>
          <p:cNvSpPr txBox="1"/>
          <p:nvPr/>
        </p:nvSpPr>
        <p:spPr>
          <a:xfrm>
            <a:off x="831625" y="545450"/>
            <a:ext cx="7582500" cy="10866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 sz="3000"/>
              <a:t>Butlins’ Aims and Goals</a:t>
            </a:r>
            <a:endParaRPr sz="3000"/>
          </a:p>
        </p:txBody>
      </p:sp>
      <p:sp>
        <p:nvSpPr>
          <p:cNvPr id="147" name="Shape 147"/>
          <p:cNvSpPr txBox="1"/>
          <p:nvPr/>
        </p:nvSpPr>
        <p:spPr>
          <a:xfrm>
            <a:off x="1255700" y="1291900"/>
            <a:ext cx="7329000" cy="3513600"/>
          </a:xfrm>
          <a:prstGeom prst="rect">
            <a:avLst/>
          </a:prstGeom>
          <a:noFill/>
          <a:ln>
            <a:noFill/>
          </a:ln>
        </p:spPr>
        <p:txBody>
          <a:bodyPr anchorCtr="0" anchor="t" bIns="91425" lIns="91425" spcFirstLastPara="1" rIns="91425" wrap="square" tIns="91425">
            <a:noAutofit/>
          </a:bodyPr>
          <a:lstStyle/>
          <a:p>
            <a:pPr indent="-342900" lvl="0" marL="457200" rtl="0">
              <a:spcBef>
                <a:spcPts val="0"/>
              </a:spcBef>
              <a:spcAft>
                <a:spcPts val="0"/>
              </a:spcAft>
              <a:buSzPts val="1800"/>
              <a:buChar char="●"/>
            </a:pPr>
            <a:r>
              <a:rPr lang="en" sz="1800"/>
              <a:t>Butlins’ main aim is to create a family fun experience for those who want to spend time with their family and loved ones without going abroad, Butlins is now in the sector of ‘staycation’.</a:t>
            </a:r>
            <a:endParaRPr sz="1800"/>
          </a:p>
          <a:p>
            <a:pPr indent="-342900" lvl="0" marL="457200" rtl="0">
              <a:spcBef>
                <a:spcPts val="0"/>
              </a:spcBef>
              <a:spcAft>
                <a:spcPts val="0"/>
              </a:spcAft>
              <a:buSzPts val="1800"/>
              <a:buChar char="●"/>
            </a:pPr>
            <a:r>
              <a:rPr lang="en" sz="1800"/>
              <a:t>Most of the people that visit Butlins and leave comments on </a:t>
            </a:r>
            <a:r>
              <a:rPr lang="en" sz="1800"/>
              <a:t>tripadvisor are mainly family oriented so it is clear that they are still gaining the market that they have been aiming for.</a:t>
            </a:r>
            <a:endParaRPr sz="1800"/>
          </a:p>
          <a:p>
            <a:pPr indent="-342900" lvl="0" marL="457200">
              <a:spcBef>
                <a:spcPts val="0"/>
              </a:spcBef>
              <a:spcAft>
                <a:spcPts val="0"/>
              </a:spcAft>
              <a:buSzPts val="1800"/>
              <a:buChar char="●"/>
            </a:pPr>
            <a:r>
              <a:rPr lang="en" sz="1800"/>
              <a:t>Butlins is meant to give those an experience they won’t forget as they will be with their loved ones also experiencing new things and doing fun activities and things they love.</a:t>
            </a:r>
            <a:endParaRPr sz="18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sp>
        <p:nvSpPr>
          <p:cNvPr id="152" name="Shape 152"/>
          <p:cNvSpPr txBox="1"/>
          <p:nvPr>
            <p:ph type="title"/>
          </p:nvPr>
        </p:nvSpPr>
        <p:spPr>
          <a:xfrm>
            <a:off x="2112950" y="201525"/>
            <a:ext cx="4394700" cy="6009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b="1" lang="en">
                <a:solidFill>
                  <a:srgbClr val="CC0000"/>
                </a:solidFill>
              </a:rPr>
              <a:t>RECOMMENDATIONS</a:t>
            </a:r>
            <a:r>
              <a:rPr lang="en"/>
              <a:t> </a:t>
            </a:r>
            <a:endParaRPr/>
          </a:p>
        </p:txBody>
      </p:sp>
      <p:sp>
        <p:nvSpPr>
          <p:cNvPr id="153" name="Shape 153"/>
          <p:cNvSpPr txBox="1"/>
          <p:nvPr>
            <p:ph idx="1" type="body"/>
          </p:nvPr>
        </p:nvSpPr>
        <p:spPr>
          <a:xfrm>
            <a:off x="819150" y="1010162"/>
            <a:ext cx="7505700" cy="3612000"/>
          </a:xfrm>
          <a:prstGeom prst="rect">
            <a:avLst/>
          </a:prstGeom>
        </p:spPr>
        <p:txBody>
          <a:bodyPr anchorCtr="0" anchor="t" bIns="91425" lIns="91425" spcFirstLastPara="1" rIns="91425" wrap="square" tIns="91425">
            <a:noAutofit/>
          </a:bodyPr>
          <a:lstStyle/>
          <a:p>
            <a:pPr indent="-349250" lvl="0" marL="457200" rtl="0">
              <a:spcBef>
                <a:spcPts val="0"/>
              </a:spcBef>
              <a:spcAft>
                <a:spcPts val="0"/>
              </a:spcAft>
              <a:buSzPts val="1900"/>
              <a:buAutoNum type="arabicPeriod"/>
            </a:pPr>
            <a:r>
              <a:rPr lang="en" sz="1900"/>
              <a:t>Even though Butlins is known for its vintage feel and the way they have kept the look of the 1970 cabins, they could possibly make their sites more modern and enticing for younger families to want to go there instead. At the moment it tends to people who have been there when they were younger that take their children there because they already know what it is like. With competitors like Centre Parcs just down the road this would be a good move to make on behalf of Butlins.</a:t>
            </a:r>
            <a:endParaRPr sz="1900"/>
          </a:p>
          <a:p>
            <a:pPr indent="-349250" lvl="0" marL="457200">
              <a:spcBef>
                <a:spcPts val="0"/>
              </a:spcBef>
              <a:spcAft>
                <a:spcPts val="0"/>
              </a:spcAft>
              <a:buSzPts val="1900"/>
              <a:buAutoNum type="arabicPeriod"/>
            </a:pPr>
            <a:r>
              <a:rPr lang="en" sz="1900"/>
              <a:t>Butlins could promote, advertise and market itself towards other target audiences, such as elder people and couples rather than hen parties and families. </a:t>
            </a:r>
            <a:endParaRPr sz="19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Shape 158"/>
          <p:cNvSpPr txBox="1"/>
          <p:nvPr>
            <p:ph idx="1" type="body"/>
          </p:nvPr>
        </p:nvSpPr>
        <p:spPr>
          <a:xfrm>
            <a:off x="819150" y="567475"/>
            <a:ext cx="7505700" cy="38349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2400"/>
              <a:t>3. Introduce the use of rainwater harvesting. </a:t>
            </a:r>
            <a:endParaRPr sz="2400"/>
          </a:p>
          <a:p>
            <a:pPr indent="0" lvl="0" marL="0">
              <a:spcBef>
                <a:spcPts val="1600"/>
              </a:spcBef>
              <a:spcAft>
                <a:spcPts val="1600"/>
              </a:spcAft>
              <a:buNone/>
            </a:pPr>
            <a:r>
              <a:rPr lang="en" sz="2400"/>
              <a:t>4. Build more relations with the British Public to make Butlins a popular attraction for today’s society. </a:t>
            </a:r>
            <a:endParaRPr sz="2400"/>
          </a:p>
        </p:txBody>
      </p:sp>
      <p:pic>
        <p:nvPicPr>
          <p:cNvPr descr="Image result for billy butlin" id="159" name="Shape 159"/>
          <p:cNvPicPr preferRelativeResize="0"/>
          <p:nvPr/>
        </p:nvPicPr>
        <p:blipFill>
          <a:blip r:embed="rId3">
            <a:alphaModFix/>
          </a:blip>
          <a:stretch>
            <a:fillRect/>
          </a:stretch>
        </p:blipFill>
        <p:spPr>
          <a:xfrm>
            <a:off x="3453150" y="2225575"/>
            <a:ext cx="1841150" cy="2607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Shape 164"/>
          <p:cNvSpPr txBox="1"/>
          <p:nvPr>
            <p:ph type="title"/>
          </p:nvPr>
        </p:nvSpPr>
        <p:spPr>
          <a:xfrm>
            <a:off x="3194100" y="246325"/>
            <a:ext cx="2755800" cy="6009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1" lang="en">
                <a:solidFill>
                  <a:srgbClr val="CC0000"/>
                </a:solidFill>
              </a:rPr>
              <a:t>Reference List</a:t>
            </a:r>
            <a:endParaRPr b="1">
              <a:solidFill>
                <a:srgbClr val="CC0000"/>
              </a:solidFill>
            </a:endParaRPr>
          </a:p>
        </p:txBody>
      </p:sp>
      <p:sp>
        <p:nvSpPr>
          <p:cNvPr id="165" name="Shape 165"/>
          <p:cNvSpPr txBox="1"/>
          <p:nvPr>
            <p:ph idx="1" type="body"/>
          </p:nvPr>
        </p:nvSpPr>
        <p:spPr>
          <a:xfrm>
            <a:off x="819150" y="971225"/>
            <a:ext cx="7505700" cy="3467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1400"/>
              <a:t>Robbins, S. P., &amp; Coulter, M. (2012). </a:t>
            </a:r>
            <a:r>
              <a:rPr lang="en" sz="1400" u="sng"/>
              <a:t>Management</a:t>
            </a:r>
            <a:r>
              <a:rPr lang="en" sz="1400"/>
              <a:t>. (11th ed). Prentice Hall. </a:t>
            </a:r>
            <a:endParaRPr sz="1400"/>
          </a:p>
          <a:p>
            <a:pPr indent="0" lvl="0" marL="0">
              <a:spcBef>
                <a:spcPts val="1600"/>
              </a:spcBef>
              <a:spcAft>
                <a:spcPts val="0"/>
              </a:spcAft>
              <a:buNone/>
            </a:pPr>
            <a:r>
              <a:rPr lang="en" sz="1400"/>
              <a:t>Chaffin, J, (2017), ‘Butlins woos cash-strapped vacationers in Brexit Britain’, [Online]. Available: </a:t>
            </a:r>
            <a:r>
              <a:rPr b="1" lang="en" sz="1400" u="sng">
                <a:solidFill>
                  <a:srgbClr val="0563C1"/>
                </a:solidFill>
                <a:hlinkClick r:id="rId3"/>
              </a:rPr>
              <a:t>https://www.ft.com/content/176447ee-8986-11e7-bf50-e1c239b457</a:t>
            </a:r>
            <a:r>
              <a:rPr lang="en" sz="1400"/>
              <a:t>, [Accessed Date - 2018, May, 14th]. </a:t>
            </a:r>
            <a:endParaRPr sz="1400"/>
          </a:p>
          <a:p>
            <a:pPr indent="0" lvl="0" marL="0" rtl="0">
              <a:spcBef>
                <a:spcPts val="1600"/>
              </a:spcBef>
              <a:spcAft>
                <a:spcPts val="1600"/>
              </a:spcAft>
              <a:buNone/>
            </a:pPr>
            <a:r>
              <a:rPr lang="en" sz="1400"/>
              <a:t>TripAdvisor, (2018), Butlins’, [Online]. Available: </a:t>
            </a:r>
            <a:r>
              <a:rPr lang="en" sz="1400" u="sng">
                <a:solidFill>
                  <a:schemeClr val="hlink"/>
                </a:solidFill>
                <a:hlinkClick r:id="rId4"/>
              </a:rPr>
              <a:t>https://www.tripadvisor.co.uk/Hotel_Review-g504216-d285036-Reviews-Butlin_s_Bognor_Regis_Resort-Bognor_Regis_Arun_District_West_Sussex_England.html</a:t>
            </a:r>
            <a:r>
              <a:rPr lang="en" sz="1400"/>
              <a:t>, [Accessed Date - 2018, May, 14].</a:t>
            </a:r>
            <a:endParaRPr sz="1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Shape 170"/>
          <p:cNvSpPr txBox="1"/>
          <p:nvPr>
            <p:ph type="title"/>
          </p:nvPr>
        </p:nvSpPr>
        <p:spPr>
          <a:xfrm>
            <a:off x="819150" y="948925"/>
            <a:ext cx="7505700" cy="3669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b="1" lang="en" sz="6000">
                <a:solidFill>
                  <a:srgbClr val="CC0000"/>
                </a:solidFill>
              </a:rPr>
              <a:t>Thank you for listening! </a:t>
            </a:r>
            <a:endParaRPr b="1" sz="6000">
              <a:solidFill>
                <a:srgbClr val="CC0000"/>
              </a:solidFill>
            </a:endParaRPr>
          </a:p>
          <a:p>
            <a:pPr indent="0" lvl="0" marL="0" algn="ctr">
              <a:spcBef>
                <a:spcPts val="0"/>
              </a:spcBef>
              <a:spcAft>
                <a:spcPts val="0"/>
              </a:spcAft>
              <a:buNone/>
            </a:pPr>
            <a:r>
              <a:rPr b="1" lang="en" sz="6000">
                <a:solidFill>
                  <a:srgbClr val="CC0000"/>
                </a:solidFill>
              </a:rPr>
              <a:t>Any Questions?</a:t>
            </a:r>
            <a:endParaRPr b="1" sz="6000">
              <a:solidFill>
                <a:srgbClr val="CC0000"/>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