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60" r:id="rId5"/>
    <p:sldId id="259" r:id="rId6"/>
    <p:sldId id="261" r:id="rId7"/>
    <p:sldId id="262" r:id="rId8"/>
    <p:sldId id="272" r:id="rId9"/>
    <p:sldId id="263" r:id="rId10"/>
    <p:sldId id="264" r:id="rId11"/>
    <p:sldId id="265" r:id="rId12"/>
    <p:sldId id="266" r:id="rId13"/>
    <p:sldId id="267" r:id="rId14"/>
    <p:sldId id="269" r:id="rId15"/>
    <p:sldId id="268" r:id="rId16"/>
    <p:sldId id="270" r:id="rId17"/>
    <p:sldId id="271" r:id="rId18"/>
    <p:sldId id="274"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DF30E"/>
    <a:srgbClr val="FFFEB6"/>
    <a:srgbClr val="FFF9DC"/>
    <a:srgbClr val="F8B4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690"/>
    <p:restoredTop sz="94614"/>
  </p:normalViewPr>
  <p:slideViewPr>
    <p:cSldViewPr snapToGrid="0">
      <p:cViewPr varScale="1">
        <p:scale>
          <a:sx n="87" d="100"/>
          <a:sy n="87" d="100"/>
        </p:scale>
        <p:origin x="200" y="72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lima Karim (1604173)" userId="10033FFF9E63BCE6@LIVE.COM" providerId="AD" clId="Web-{6D9D7C61-CDF6-4885-AFD7-421880714009}"/>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51994A-29EE-2C49-9631-A809DF3FFCD3}" type="datetimeFigureOut">
              <a:rPr lang="en-US" smtClean="0"/>
              <a:pPr/>
              <a:t>4/13/18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DC5455-2EB3-E847-B302-CDF9C329937E}" type="slidenum">
              <a:rPr lang="en-US" smtClean="0"/>
              <a:pPr/>
              <a:t>‹#›</a:t>
            </a:fld>
            <a:endParaRPr lang="en-US"/>
          </a:p>
        </p:txBody>
      </p:sp>
    </p:spTree>
    <p:extLst>
      <p:ext uri="{BB962C8B-B14F-4D97-AF65-F5344CB8AC3E}">
        <p14:creationId xmlns:p14="http://schemas.microsoft.com/office/powerpoint/2010/main" val="7667527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a:t>
            </a:r>
            <a:r>
              <a:rPr lang="en-US" baseline="0" dirty="0"/>
              <a:t> note that originally ‘</a:t>
            </a:r>
            <a:r>
              <a:rPr lang="en-US" i="1" baseline="0" dirty="0"/>
              <a:t>Personnel’ </a:t>
            </a:r>
            <a:r>
              <a:rPr lang="en-US" baseline="0" dirty="0"/>
              <a:t>was going to be undertaken by Debbie, but has since been handed over to </a:t>
            </a:r>
            <a:r>
              <a:rPr lang="en-US" baseline="0" dirty="0" err="1"/>
              <a:t>Aklima</a:t>
            </a:r>
            <a:r>
              <a:rPr lang="en-US" baseline="0" dirty="0"/>
              <a:t>.</a:t>
            </a:r>
            <a:endParaRPr lang="en-US" dirty="0"/>
          </a:p>
        </p:txBody>
      </p:sp>
      <p:sp>
        <p:nvSpPr>
          <p:cNvPr id="4" name="Slide Number Placeholder 3"/>
          <p:cNvSpPr>
            <a:spLocks noGrp="1"/>
          </p:cNvSpPr>
          <p:nvPr>
            <p:ph type="sldNum" sz="quarter" idx="10"/>
          </p:nvPr>
        </p:nvSpPr>
        <p:spPr/>
        <p:txBody>
          <a:bodyPr/>
          <a:lstStyle/>
          <a:p>
            <a:fld id="{BEDC5455-2EB3-E847-B302-CDF9C329937E}" type="slidenum">
              <a:rPr lang="en-US" smtClean="0"/>
              <a:pPr/>
              <a:t>1</a:t>
            </a:fld>
            <a:endParaRPr lang="en-US"/>
          </a:p>
        </p:txBody>
      </p:sp>
    </p:spTree>
    <p:extLst>
      <p:ext uri="{BB962C8B-B14F-4D97-AF65-F5344CB8AC3E}">
        <p14:creationId xmlns:p14="http://schemas.microsoft.com/office/powerpoint/2010/main" val="1669857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Debbie </a:t>
            </a:r>
            <a:r>
              <a:rPr lang="mr-IN" dirty="0"/>
              <a:t>–</a:t>
            </a:r>
            <a:r>
              <a:rPr lang="en-US" dirty="0"/>
              <a:t> “Good Morning” and</a:t>
            </a:r>
            <a:r>
              <a:rPr lang="en-US" baseline="0" dirty="0"/>
              <a:t> other pleasantries. Hand over to </a:t>
            </a:r>
            <a:r>
              <a:rPr lang="en-US" baseline="0" dirty="0" err="1"/>
              <a:t>Aklima</a:t>
            </a:r>
            <a:r>
              <a:rPr lang="en-US" baseline="0" dirty="0"/>
              <a:t> </a:t>
            </a:r>
            <a:endParaRPr lang="en-US" dirty="0"/>
          </a:p>
        </p:txBody>
      </p:sp>
      <p:sp>
        <p:nvSpPr>
          <p:cNvPr id="4" name="Slide Number Placeholder 3"/>
          <p:cNvSpPr>
            <a:spLocks noGrp="1"/>
          </p:cNvSpPr>
          <p:nvPr>
            <p:ph type="sldNum" sz="quarter" idx="10"/>
          </p:nvPr>
        </p:nvSpPr>
        <p:spPr/>
        <p:txBody>
          <a:bodyPr/>
          <a:lstStyle/>
          <a:p>
            <a:fld id="{BEDC5455-2EB3-E847-B302-CDF9C329937E}" type="slidenum">
              <a:rPr lang="en-US" smtClean="0"/>
              <a:pPr/>
              <a:t>2</a:t>
            </a:fld>
            <a:endParaRPr lang="en-US"/>
          </a:p>
        </p:txBody>
      </p:sp>
    </p:spTree>
    <p:extLst>
      <p:ext uri="{BB962C8B-B14F-4D97-AF65-F5344CB8AC3E}">
        <p14:creationId xmlns:p14="http://schemas.microsoft.com/office/powerpoint/2010/main" val="2108252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EDC5455-2EB3-E847-B302-CDF9C329937E}" type="slidenum">
              <a:rPr lang="en-US" smtClean="0"/>
              <a:pPr/>
              <a:t>3</a:t>
            </a:fld>
            <a:endParaRPr lang="en-US"/>
          </a:p>
        </p:txBody>
      </p:sp>
    </p:spTree>
    <p:extLst>
      <p:ext uri="{BB962C8B-B14F-4D97-AF65-F5344CB8AC3E}">
        <p14:creationId xmlns:p14="http://schemas.microsoft.com/office/powerpoint/2010/main" val="1625917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a:p>
            <a:r>
              <a:rPr lang="en-US" dirty="0"/>
              <a:t>From here hand over to </a:t>
            </a:r>
            <a:r>
              <a:rPr lang="en-US" dirty="0" err="1"/>
              <a:t>Shakeeba</a:t>
            </a:r>
            <a:endParaRPr lang="en-US" dirty="0"/>
          </a:p>
        </p:txBody>
      </p:sp>
      <p:sp>
        <p:nvSpPr>
          <p:cNvPr id="4" name="Slide Number Placeholder 3"/>
          <p:cNvSpPr>
            <a:spLocks noGrp="1"/>
          </p:cNvSpPr>
          <p:nvPr>
            <p:ph type="sldNum" sz="quarter" idx="10"/>
          </p:nvPr>
        </p:nvSpPr>
        <p:spPr/>
        <p:txBody>
          <a:bodyPr/>
          <a:lstStyle/>
          <a:p>
            <a:fld id="{BEDC5455-2EB3-E847-B302-CDF9C329937E}" type="slidenum">
              <a:rPr lang="en-US" smtClean="0"/>
              <a:pPr/>
              <a:t>4</a:t>
            </a:fld>
            <a:endParaRPr lang="en-US"/>
          </a:p>
        </p:txBody>
      </p:sp>
    </p:spTree>
    <p:extLst>
      <p:ext uri="{BB962C8B-B14F-4D97-AF65-F5344CB8AC3E}">
        <p14:creationId xmlns:p14="http://schemas.microsoft.com/office/powerpoint/2010/main" val="1454870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Hand</a:t>
            </a:r>
            <a:r>
              <a:rPr lang="en-US" baseline="0" dirty="0"/>
              <a:t> over to </a:t>
            </a:r>
            <a:r>
              <a:rPr lang="en-US" baseline="0" dirty="0" err="1"/>
              <a:t>Shasna</a:t>
            </a:r>
            <a:endParaRPr lang="en-US" dirty="0"/>
          </a:p>
        </p:txBody>
      </p:sp>
      <p:sp>
        <p:nvSpPr>
          <p:cNvPr id="4" name="Slide Number Placeholder 3"/>
          <p:cNvSpPr>
            <a:spLocks noGrp="1"/>
          </p:cNvSpPr>
          <p:nvPr>
            <p:ph type="sldNum" sz="quarter" idx="10"/>
          </p:nvPr>
        </p:nvSpPr>
        <p:spPr/>
        <p:txBody>
          <a:bodyPr/>
          <a:lstStyle/>
          <a:p>
            <a:fld id="{BEDC5455-2EB3-E847-B302-CDF9C329937E}" type="slidenum">
              <a:rPr lang="en-US" smtClean="0"/>
              <a:pPr/>
              <a:t>6</a:t>
            </a:fld>
            <a:endParaRPr lang="en-US"/>
          </a:p>
        </p:txBody>
      </p:sp>
    </p:spTree>
    <p:extLst>
      <p:ext uri="{BB962C8B-B14F-4D97-AF65-F5344CB8AC3E}">
        <p14:creationId xmlns:p14="http://schemas.microsoft.com/office/powerpoint/2010/main" val="1596015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Capitals??</a:t>
            </a:r>
          </a:p>
        </p:txBody>
      </p:sp>
      <p:sp>
        <p:nvSpPr>
          <p:cNvPr id="4" name="Slide Number Placeholder 3"/>
          <p:cNvSpPr>
            <a:spLocks noGrp="1"/>
          </p:cNvSpPr>
          <p:nvPr>
            <p:ph type="sldNum" sz="quarter" idx="10"/>
          </p:nvPr>
        </p:nvSpPr>
        <p:spPr/>
        <p:txBody>
          <a:bodyPr/>
          <a:lstStyle/>
          <a:p>
            <a:fld id="{BEDC5455-2EB3-E847-B302-CDF9C329937E}" type="slidenum">
              <a:rPr lang="en-US" smtClean="0"/>
              <a:pPr/>
              <a:t>8</a:t>
            </a:fld>
            <a:endParaRPr lang="en-US"/>
          </a:p>
        </p:txBody>
      </p:sp>
    </p:spTree>
    <p:extLst>
      <p:ext uri="{BB962C8B-B14F-4D97-AF65-F5344CB8AC3E}">
        <p14:creationId xmlns:p14="http://schemas.microsoft.com/office/powerpoint/2010/main" val="977983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is this all written in capitals??</a:t>
            </a:r>
          </a:p>
        </p:txBody>
      </p:sp>
      <p:sp>
        <p:nvSpPr>
          <p:cNvPr id="4" name="Slide Number Placeholder 3"/>
          <p:cNvSpPr>
            <a:spLocks noGrp="1"/>
          </p:cNvSpPr>
          <p:nvPr>
            <p:ph type="sldNum" sz="quarter" idx="10"/>
          </p:nvPr>
        </p:nvSpPr>
        <p:spPr/>
        <p:txBody>
          <a:bodyPr/>
          <a:lstStyle/>
          <a:p>
            <a:fld id="{BEDC5455-2EB3-E847-B302-CDF9C329937E}" type="slidenum">
              <a:rPr lang="en-US" smtClean="0"/>
              <a:pPr/>
              <a:t>9</a:t>
            </a:fld>
            <a:endParaRPr lang="en-US"/>
          </a:p>
        </p:txBody>
      </p:sp>
    </p:spTree>
    <p:extLst>
      <p:ext uri="{BB962C8B-B14F-4D97-AF65-F5344CB8AC3E}">
        <p14:creationId xmlns:p14="http://schemas.microsoft.com/office/powerpoint/2010/main" val="732506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a:t>
            </a:r>
            <a:r>
              <a:rPr lang="en-US" baseline="0" dirty="0"/>
              <a:t> you change the font it will no longer be in capitals. The presentation is written in </a:t>
            </a:r>
            <a:r>
              <a:rPr lang="en-US" baseline="0" dirty="0" err="1"/>
              <a:t>Avenir</a:t>
            </a:r>
            <a:r>
              <a:rPr lang="en-US" baseline="0" dirty="0"/>
              <a:t> Next (Bold for headings, Medium for the rest.</a:t>
            </a:r>
            <a:endParaRPr lang="en-US" dirty="0"/>
          </a:p>
        </p:txBody>
      </p:sp>
      <p:sp>
        <p:nvSpPr>
          <p:cNvPr id="4" name="Slide Number Placeholder 3"/>
          <p:cNvSpPr>
            <a:spLocks noGrp="1"/>
          </p:cNvSpPr>
          <p:nvPr>
            <p:ph type="sldNum" sz="quarter" idx="10"/>
          </p:nvPr>
        </p:nvSpPr>
        <p:spPr/>
        <p:txBody>
          <a:bodyPr/>
          <a:lstStyle/>
          <a:p>
            <a:fld id="{BEDC5455-2EB3-E847-B302-CDF9C329937E}" type="slidenum">
              <a:rPr lang="en-US" smtClean="0"/>
              <a:pPr/>
              <a:t>10</a:t>
            </a:fld>
            <a:endParaRPr lang="en-US"/>
          </a:p>
        </p:txBody>
      </p:sp>
    </p:spTree>
    <p:extLst>
      <p:ext uri="{BB962C8B-B14F-4D97-AF65-F5344CB8AC3E}">
        <p14:creationId xmlns:p14="http://schemas.microsoft.com/office/powerpoint/2010/main" val="558910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a:t>
            </a:r>
            <a:r>
              <a:rPr lang="en-US" dirty="0" err="1"/>
              <a:t>Shasna</a:t>
            </a:r>
            <a:r>
              <a:rPr lang="en-US" dirty="0"/>
              <a:t>. With regard to our business location. </a:t>
            </a:r>
            <a:r>
              <a:rPr lang="en-GB" sz="1200" kern="1200" dirty="0">
                <a:solidFill>
                  <a:schemeClr val="tx1"/>
                </a:solidFill>
                <a:effectLst/>
                <a:latin typeface="+mn-lt"/>
                <a:ea typeface="+mn-ea"/>
                <a:cs typeface="+mn-cs"/>
              </a:rPr>
              <a:t>We will operate mainly online. </a:t>
            </a:r>
          </a:p>
          <a:p>
            <a:r>
              <a:rPr lang="en-GB" sz="1200" b="1" kern="1200" dirty="0">
                <a:solidFill>
                  <a:schemeClr val="tx1"/>
                </a:solidFill>
                <a:effectLst/>
                <a:latin typeface="+mn-lt"/>
                <a:ea typeface="+mn-ea"/>
                <a:cs typeface="+mn-cs"/>
              </a:rPr>
              <a:t>Our face to face operations will be through monthly events on market stalls, shopping mall stalls, fairs and popup shops.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will use social media to create a buzz about where will be next month. </a:t>
            </a:r>
          </a:p>
          <a:p>
            <a:r>
              <a:rPr lang="en-GB" sz="1200" b="1" kern="1200" dirty="0">
                <a:solidFill>
                  <a:schemeClr val="tx1"/>
                </a:solidFill>
                <a:effectLst/>
                <a:latin typeface="+mn-lt"/>
                <a:ea typeface="+mn-ea"/>
                <a:cs typeface="+mn-cs"/>
              </a:rPr>
              <a:t>We will, whenever possible run these events in the vicinity of the Portobello Road and Paddington and Chelsea as these areas have recorded the highest birth rates from 2014 to now.</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DC5455-2EB3-E847-B302-CDF9C329937E}" type="slidenum">
              <a:rPr lang="en-US" smtClean="0"/>
              <a:pPr/>
              <a:t>11</a:t>
            </a:fld>
            <a:endParaRPr lang="en-US"/>
          </a:p>
        </p:txBody>
      </p:sp>
    </p:spTree>
    <p:extLst>
      <p:ext uri="{BB962C8B-B14F-4D97-AF65-F5344CB8AC3E}">
        <p14:creationId xmlns:p14="http://schemas.microsoft.com/office/powerpoint/2010/main" val="1879925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Our competition in central London are few and far between. </a:t>
            </a:r>
          </a:p>
          <a:p>
            <a:r>
              <a:rPr lang="en-GB" sz="1200" b="1" kern="1200" dirty="0">
                <a:solidFill>
                  <a:schemeClr val="tx1"/>
                </a:solidFill>
                <a:effectLst/>
                <a:latin typeface="+mn-lt"/>
                <a:ea typeface="+mn-ea"/>
                <a:cs typeface="+mn-cs"/>
              </a:rPr>
              <a:t>None of those showed on the first six pages of the Google search were in Central London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Of the twenty companies we looked closely at only one was in inner London and had an online presence.</a:t>
            </a:r>
          </a:p>
          <a:p>
            <a:r>
              <a:rPr lang="en-GB" sz="1200" b="1" kern="1200" dirty="0">
                <a:solidFill>
                  <a:schemeClr val="tx1"/>
                </a:solidFill>
                <a:effectLst/>
                <a:latin typeface="+mn-lt"/>
                <a:ea typeface="+mn-ea"/>
                <a:cs typeface="+mn-cs"/>
              </a:rPr>
              <a:t>All of these nappy cake businesses are on the outskirts of London. </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Coochycoo</a:t>
            </a:r>
            <a:r>
              <a:rPr lang="en-GB" sz="1200" kern="1200" dirty="0">
                <a:solidFill>
                  <a:schemeClr val="tx1"/>
                </a:solidFill>
                <a:effectLst/>
                <a:latin typeface="+mn-lt"/>
                <a:ea typeface="+mn-ea"/>
                <a:cs typeface="+mn-cs"/>
              </a:rPr>
              <a:t> featured in the centre </a:t>
            </a:r>
          </a:p>
          <a:p>
            <a:r>
              <a:rPr lang="en-GB" sz="1200" kern="1200" dirty="0">
                <a:solidFill>
                  <a:schemeClr val="tx1"/>
                </a:solidFill>
                <a:effectLst/>
                <a:latin typeface="+mn-lt"/>
                <a:ea typeface="+mn-ea"/>
                <a:cs typeface="+mn-cs"/>
              </a:rPr>
              <a:t>is our largest competitor. Having won £10,000 in a competition named The Great British Makeover for her business in 2015. </a:t>
            </a:r>
          </a:p>
          <a:p>
            <a:endParaRPr lang="en-US" dirty="0"/>
          </a:p>
        </p:txBody>
      </p:sp>
      <p:sp>
        <p:nvSpPr>
          <p:cNvPr id="4" name="Slide Number Placeholder 3"/>
          <p:cNvSpPr>
            <a:spLocks noGrp="1"/>
          </p:cNvSpPr>
          <p:nvPr>
            <p:ph type="sldNum" sz="quarter" idx="10"/>
          </p:nvPr>
        </p:nvSpPr>
        <p:spPr/>
        <p:txBody>
          <a:bodyPr/>
          <a:lstStyle/>
          <a:p>
            <a:fld id="{BEDC5455-2EB3-E847-B302-CDF9C329937E}" type="slidenum">
              <a:rPr lang="en-US" smtClean="0"/>
              <a:pPr/>
              <a:t>12</a:t>
            </a:fld>
            <a:endParaRPr lang="en-US"/>
          </a:p>
        </p:txBody>
      </p:sp>
    </p:spTree>
    <p:extLst>
      <p:ext uri="{BB962C8B-B14F-4D97-AF65-F5344CB8AC3E}">
        <p14:creationId xmlns:p14="http://schemas.microsoft.com/office/powerpoint/2010/main" val="656619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Lorraine </a:t>
            </a:r>
            <a:r>
              <a:rPr lang="en-GB" sz="1200" kern="1200" dirty="0" err="1">
                <a:solidFill>
                  <a:schemeClr val="tx1"/>
                </a:solidFill>
                <a:effectLst/>
                <a:latin typeface="+mn-lt"/>
                <a:ea typeface="+mn-ea"/>
                <a:cs typeface="+mn-cs"/>
              </a:rPr>
              <a:t>Bostoff</a:t>
            </a:r>
            <a:r>
              <a:rPr lang="en-GB" sz="1200" kern="1200" dirty="0">
                <a:solidFill>
                  <a:schemeClr val="tx1"/>
                </a:solidFill>
                <a:effectLst/>
                <a:latin typeface="+mn-lt"/>
                <a:ea typeface="+mn-ea"/>
                <a:cs typeface="+mn-cs"/>
              </a:rPr>
              <a:t> has now been elevated from small business at home to distributing on many popular websites including Tesco Direct and Amazon.</a:t>
            </a:r>
          </a:p>
          <a:p>
            <a:r>
              <a:rPr lang="en-GB" sz="1200" b="1" kern="1200" dirty="0">
                <a:solidFill>
                  <a:schemeClr val="tx1"/>
                </a:solidFill>
                <a:effectLst/>
                <a:latin typeface="+mn-lt"/>
                <a:ea typeface="+mn-ea"/>
                <a:cs typeface="+mn-cs"/>
              </a:rPr>
              <a:t>Rather than discourage us, this news gives us courage that there is plenty of room for us here in London where Nappy Cakes are still unheard of for many</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people.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EDC5455-2EB3-E847-B302-CDF9C329937E}" type="slidenum">
              <a:rPr lang="en-US" smtClean="0"/>
              <a:pPr/>
              <a:t>13</a:t>
            </a:fld>
            <a:endParaRPr lang="en-US"/>
          </a:p>
        </p:txBody>
      </p:sp>
    </p:spTree>
    <p:extLst>
      <p:ext uri="{BB962C8B-B14F-4D97-AF65-F5344CB8AC3E}">
        <p14:creationId xmlns:p14="http://schemas.microsoft.com/office/powerpoint/2010/main" val="13335927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the successful launch of this business our management team performed an analysis of our current state, </a:t>
            </a:r>
          </a:p>
          <a:p>
            <a:r>
              <a:rPr lang="en-GB" sz="1200" b="1" kern="1200" dirty="0">
                <a:solidFill>
                  <a:schemeClr val="tx1"/>
                </a:solidFill>
                <a:effectLst/>
                <a:latin typeface="+mn-lt"/>
                <a:ea typeface="+mn-ea"/>
                <a:cs typeface="+mn-cs"/>
              </a:rPr>
              <a:t>a SWOT analysis was performed to further understand our current strengths, weaknesses, as well as the opportunities and threats Love Thy Baby may face.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They are not very interesting to look at so instead we are sharing with you our strategic vision </a:t>
            </a:r>
          </a:p>
          <a:p>
            <a:r>
              <a:rPr lang="en-GB" sz="1200" kern="1200" dirty="0">
                <a:solidFill>
                  <a:schemeClr val="tx1"/>
                </a:solidFill>
                <a:effectLst/>
                <a:latin typeface="+mn-lt"/>
                <a:ea typeface="+mn-ea"/>
                <a:cs typeface="+mn-cs"/>
              </a:rPr>
              <a:t>And most importantly our mission statement.</a:t>
            </a:r>
          </a:p>
        </p:txBody>
      </p:sp>
      <p:sp>
        <p:nvSpPr>
          <p:cNvPr id="4" name="Slide Number Placeholder 3"/>
          <p:cNvSpPr>
            <a:spLocks noGrp="1"/>
          </p:cNvSpPr>
          <p:nvPr>
            <p:ph type="sldNum" sz="quarter" idx="10"/>
          </p:nvPr>
        </p:nvSpPr>
        <p:spPr/>
        <p:txBody>
          <a:bodyPr/>
          <a:lstStyle/>
          <a:p>
            <a:fld id="{BEDC5455-2EB3-E847-B302-CDF9C329937E}" type="slidenum">
              <a:rPr lang="en-US" smtClean="0"/>
              <a:pPr/>
              <a:t>14</a:t>
            </a:fld>
            <a:endParaRPr lang="en-US"/>
          </a:p>
        </p:txBody>
      </p:sp>
    </p:spTree>
    <p:extLst>
      <p:ext uri="{BB962C8B-B14F-4D97-AF65-F5344CB8AC3E}">
        <p14:creationId xmlns:p14="http://schemas.microsoft.com/office/powerpoint/2010/main" val="20314287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pPr/>
              <a:t>4/13/18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pPr/>
              <a:t>4/13/18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pPr/>
              <a:t>4/13/18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pPr/>
              <a:t>4/13/18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pPr/>
              <a:t>4/13/18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pPr/>
              <a:t>4/13/18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pPr/>
              <a:t>4/13/18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4/13/18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4/13/18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4/13/18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4/13/18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4/13/18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4/13/18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pPr/>
              <a:t>4/13/18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pPr/>
              <a:t>4/13/18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pPr/>
              <a:t>4/13/18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pPr/>
              <a:t>4/13/18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alpha val="60000"/>
                <a:lumMod val="38000"/>
                <a:lumOff val="62000"/>
              </a:schemeClr>
            </a:gs>
            <a:gs pos="64000">
              <a:schemeClr val="bg1"/>
            </a:gs>
            <a:gs pos="95000">
              <a:schemeClr val="accent1">
                <a:lumMod val="75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4/13/18</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12.tiff"/><Relationship Id="rId3" Type="http://schemas.openxmlformats.org/officeDocument/2006/relationships/image" Target="../media/image7.tiff"/><Relationship Id="rId7" Type="http://schemas.openxmlformats.org/officeDocument/2006/relationships/image" Target="../media/image11.tiff"/><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0.tiff"/><Relationship Id="rId5" Type="http://schemas.openxmlformats.org/officeDocument/2006/relationships/image" Target="../media/image9.tiff"/><Relationship Id="rId4" Type="http://schemas.openxmlformats.org/officeDocument/2006/relationships/image" Target="../media/image8.tiff"/><Relationship Id="rId9" Type="http://schemas.openxmlformats.org/officeDocument/2006/relationships/image" Target="../media/image13.tiff"/></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www.guardian-series.co.uk/news/11676473.Mother_given_10k_for_garage_nappy_cakes_busines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5.tiff"/><Relationship Id="rId5" Type="http://schemas.openxmlformats.org/officeDocument/2006/relationships/image" Target="../media/image14.tiff"/><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purenappycakes.com/" TargetMode="External"/><Relationship Id="rId3" Type="http://schemas.openxmlformats.org/officeDocument/2006/relationships/hyperlink" Target="https://www.coochycoonappycakes.co.uk/" TargetMode="External"/><Relationship Id="rId7" Type="http://schemas.openxmlformats.org/officeDocument/2006/relationships/hyperlink" Target="https://www.pitterpatterbabygifts.co.uk/index.php?route=common/home" TargetMode="External"/><Relationship Id="rId2" Type="http://schemas.openxmlformats.org/officeDocument/2006/relationships/hyperlink" Target="https://www.babyblooms.co.uk/baby-gifts/" TargetMode="External"/><Relationship Id="rId1" Type="http://schemas.openxmlformats.org/officeDocument/2006/relationships/slideLayout" Target="../slideLayouts/slideLayout7.xml"/><Relationship Id="rId6" Type="http://schemas.openxmlformats.org/officeDocument/2006/relationships/hyperlink" Target="https://www.thelittlelavendertree.co.uk/" TargetMode="External"/><Relationship Id="rId5" Type="http://schemas.openxmlformats.org/officeDocument/2006/relationships/hyperlink" Target="https://www.which.co.uk/birth-choice/units/london" TargetMode="External"/><Relationship Id="rId4" Type="http://schemas.openxmlformats.org/officeDocument/2006/relationships/hyperlink" Target="https://www.dinkytoes.com/"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64000">
              <a:schemeClr val="bg1"/>
            </a:gs>
            <a:gs pos="95000">
              <a:schemeClr val="accent1">
                <a:lumMod val="75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4" name="TextBox 3"/>
          <p:cNvSpPr txBox="1"/>
          <p:nvPr/>
        </p:nvSpPr>
        <p:spPr>
          <a:xfrm>
            <a:off x="1955800" y="2082800"/>
            <a:ext cx="9702800" cy="707886"/>
          </a:xfrm>
          <a:prstGeom prst="rect">
            <a:avLst/>
          </a:prstGeom>
          <a:noFill/>
        </p:spPr>
        <p:txBody>
          <a:bodyPr wrap="square" rtlCol="0">
            <a:spAutoFit/>
          </a:bodyPr>
          <a:lstStyle/>
          <a:p>
            <a:r>
              <a:rPr lang="en-US" sz="4000" b="1" dirty="0">
                <a:solidFill>
                  <a:srgbClr val="002060"/>
                </a:solidFill>
                <a:latin typeface="Avenir Next" charset="0"/>
                <a:ea typeface="Avenir Next" charset="0"/>
                <a:cs typeface="Avenir Next" charset="0"/>
              </a:rPr>
              <a:t>1604173 </a:t>
            </a:r>
            <a:r>
              <a:rPr lang="en-US" sz="4000" b="1" dirty="0" err="1">
                <a:solidFill>
                  <a:srgbClr val="002060"/>
                </a:solidFill>
                <a:latin typeface="Avenir Next" charset="0"/>
                <a:ea typeface="Avenir Next" charset="0"/>
                <a:cs typeface="Avenir Next" charset="0"/>
              </a:rPr>
              <a:t>Aklima</a:t>
            </a:r>
            <a:r>
              <a:rPr lang="en-US" sz="4000" b="1" dirty="0">
                <a:solidFill>
                  <a:srgbClr val="002060"/>
                </a:solidFill>
                <a:latin typeface="Avenir Next" charset="0"/>
                <a:ea typeface="Avenir Next" charset="0"/>
                <a:cs typeface="Avenir Next" charset="0"/>
              </a:rPr>
              <a:t> Karim </a:t>
            </a:r>
          </a:p>
        </p:txBody>
      </p:sp>
      <p:sp>
        <p:nvSpPr>
          <p:cNvPr id="5" name="TextBox 4"/>
          <p:cNvSpPr txBox="1"/>
          <p:nvPr/>
        </p:nvSpPr>
        <p:spPr>
          <a:xfrm>
            <a:off x="1955800" y="2841486"/>
            <a:ext cx="9702800" cy="707886"/>
          </a:xfrm>
          <a:prstGeom prst="rect">
            <a:avLst/>
          </a:prstGeom>
          <a:noFill/>
        </p:spPr>
        <p:txBody>
          <a:bodyPr wrap="square" rtlCol="0">
            <a:spAutoFit/>
          </a:bodyPr>
          <a:lstStyle/>
          <a:p>
            <a:r>
              <a:rPr lang="en-US" sz="4000" b="1" dirty="0">
                <a:solidFill>
                  <a:srgbClr val="002060"/>
                </a:solidFill>
                <a:latin typeface="Avenir Next" charset="0"/>
                <a:ea typeface="Avenir Next" charset="0"/>
                <a:cs typeface="Avenir Next" charset="0"/>
              </a:rPr>
              <a:t>1604228 </a:t>
            </a:r>
            <a:r>
              <a:rPr lang="en-US" sz="4000" b="1" dirty="0" err="1">
                <a:solidFill>
                  <a:srgbClr val="002060"/>
                </a:solidFill>
                <a:latin typeface="Avenir Next" charset="0"/>
                <a:ea typeface="Avenir Next" charset="0"/>
                <a:cs typeface="Avenir Next" charset="0"/>
              </a:rPr>
              <a:t>Shakeeba</a:t>
            </a:r>
            <a:r>
              <a:rPr lang="en-US" sz="4000" b="1" dirty="0">
                <a:solidFill>
                  <a:srgbClr val="002060"/>
                </a:solidFill>
                <a:latin typeface="Avenir Next" charset="0"/>
                <a:ea typeface="Avenir Next" charset="0"/>
                <a:cs typeface="Avenir Next" charset="0"/>
              </a:rPr>
              <a:t> </a:t>
            </a:r>
            <a:r>
              <a:rPr lang="en-US" sz="4000" b="1" dirty="0" err="1">
                <a:solidFill>
                  <a:srgbClr val="002060"/>
                </a:solidFill>
                <a:latin typeface="Avenir Next" charset="0"/>
                <a:ea typeface="Avenir Next" charset="0"/>
                <a:cs typeface="Avenir Next" charset="0"/>
              </a:rPr>
              <a:t>Saleem</a:t>
            </a:r>
            <a:r>
              <a:rPr lang="en-US" sz="4000" b="1" dirty="0">
                <a:solidFill>
                  <a:srgbClr val="002060"/>
                </a:solidFill>
                <a:latin typeface="Avenir Next" charset="0"/>
                <a:ea typeface="Avenir Next" charset="0"/>
                <a:cs typeface="Avenir Next" charset="0"/>
              </a:rPr>
              <a:t> </a:t>
            </a:r>
          </a:p>
        </p:txBody>
      </p:sp>
      <p:sp>
        <p:nvSpPr>
          <p:cNvPr id="6" name="TextBox 5"/>
          <p:cNvSpPr txBox="1"/>
          <p:nvPr/>
        </p:nvSpPr>
        <p:spPr>
          <a:xfrm>
            <a:off x="1955800" y="3681343"/>
            <a:ext cx="9702800" cy="707886"/>
          </a:xfrm>
          <a:prstGeom prst="rect">
            <a:avLst/>
          </a:prstGeom>
          <a:noFill/>
        </p:spPr>
        <p:txBody>
          <a:bodyPr wrap="square" rtlCol="0">
            <a:spAutoFit/>
          </a:bodyPr>
          <a:lstStyle/>
          <a:p>
            <a:r>
              <a:rPr lang="en-US" sz="4000" b="1" dirty="0">
                <a:solidFill>
                  <a:srgbClr val="002060"/>
                </a:solidFill>
                <a:latin typeface="Avenir Next" charset="0"/>
                <a:ea typeface="Avenir Next" charset="0"/>
                <a:cs typeface="Avenir Next" charset="0"/>
              </a:rPr>
              <a:t>1604229 </a:t>
            </a:r>
            <a:r>
              <a:rPr lang="en-US" sz="4000" b="1" dirty="0" err="1">
                <a:solidFill>
                  <a:srgbClr val="002060"/>
                </a:solidFill>
                <a:latin typeface="Avenir Next" charset="0"/>
                <a:ea typeface="Avenir Next" charset="0"/>
                <a:cs typeface="Avenir Next" charset="0"/>
              </a:rPr>
              <a:t>Shasna</a:t>
            </a:r>
            <a:r>
              <a:rPr lang="en-US" sz="4000" b="1" dirty="0">
                <a:solidFill>
                  <a:srgbClr val="002060"/>
                </a:solidFill>
                <a:latin typeface="Avenir Next" charset="0"/>
                <a:ea typeface="Avenir Next" charset="0"/>
                <a:cs typeface="Avenir Next" charset="0"/>
              </a:rPr>
              <a:t> Begum</a:t>
            </a:r>
          </a:p>
        </p:txBody>
      </p:sp>
      <p:sp>
        <p:nvSpPr>
          <p:cNvPr id="7" name="TextBox 6"/>
          <p:cNvSpPr txBox="1"/>
          <p:nvPr/>
        </p:nvSpPr>
        <p:spPr>
          <a:xfrm>
            <a:off x="1955800" y="4521200"/>
            <a:ext cx="9702800" cy="707886"/>
          </a:xfrm>
          <a:prstGeom prst="rect">
            <a:avLst/>
          </a:prstGeom>
          <a:noFill/>
        </p:spPr>
        <p:txBody>
          <a:bodyPr wrap="square" rtlCol="0">
            <a:spAutoFit/>
          </a:bodyPr>
          <a:lstStyle/>
          <a:p>
            <a:r>
              <a:rPr lang="en-US" sz="4000" b="1" dirty="0">
                <a:solidFill>
                  <a:srgbClr val="002060"/>
                </a:solidFill>
                <a:latin typeface="Avenir Next" charset="0"/>
                <a:ea typeface="Avenir Next" charset="0"/>
                <a:cs typeface="Avenir Next" charset="0"/>
              </a:rPr>
              <a:t>1604285 Debbie Bourne</a:t>
            </a:r>
          </a:p>
        </p:txBody>
      </p:sp>
      <p:sp>
        <p:nvSpPr>
          <p:cNvPr id="2" name="TextBox 1"/>
          <p:cNvSpPr txBox="1"/>
          <p:nvPr/>
        </p:nvSpPr>
        <p:spPr>
          <a:xfrm>
            <a:off x="7962899" y="2100292"/>
            <a:ext cx="4419600" cy="338554"/>
          </a:xfrm>
          <a:prstGeom prst="rect">
            <a:avLst/>
          </a:prstGeom>
          <a:noFill/>
        </p:spPr>
        <p:txBody>
          <a:bodyPr wrap="square" rtlCol="0">
            <a:spAutoFit/>
          </a:bodyPr>
          <a:lstStyle/>
          <a:p>
            <a:r>
              <a:rPr lang="en-US" sz="1600" b="1" i="1" dirty="0">
                <a:solidFill>
                  <a:srgbClr val="002060"/>
                </a:solidFill>
                <a:latin typeface="Avenir Next Demi Bold" charset="0"/>
                <a:ea typeface="Avenir Next Demi Bold" charset="0"/>
                <a:cs typeface="Avenir Next Demi Bold" charset="0"/>
              </a:rPr>
              <a:t>Executive Summary, Aims, Personnel</a:t>
            </a:r>
          </a:p>
        </p:txBody>
      </p:sp>
      <p:sp>
        <p:nvSpPr>
          <p:cNvPr id="3" name="TextBox 2"/>
          <p:cNvSpPr txBox="1"/>
          <p:nvPr/>
        </p:nvSpPr>
        <p:spPr>
          <a:xfrm>
            <a:off x="8858250" y="2841486"/>
            <a:ext cx="3333750" cy="646331"/>
          </a:xfrm>
          <a:prstGeom prst="rect">
            <a:avLst/>
          </a:prstGeom>
          <a:noFill/>
        </p:spPr>
        <p:txBody>
          <a:bodyPr wrap="square" rtlCol="0">
            <a:spAutoFit/>
          </a:bodyPr>
          <a:lstStyle/>
          <a:p>
            <a:r>
              <a:rPr lang="en-US" i="1" dirty="0">
                <a:solidFill>
                  <a:srgbClr val="002060"/>
                </a:solidFill>
                <a:latin typeface="Avenir Next Medium" charset="0"/>
                <a:ea typeface="Avenir Next Medium" charset="0"/>
                <a:cs typeface="Avenir Next Medium" charset="0"/>
              </a:rPr>
              <a:t>Description of the Business and Products</a:t>
            </a:r>
          </a:p>
        </p:txBody>
      </p:sp>
      <p:sp>
        <p:nvSpPr>
          <p:cNvPr id="8" name="TextBox 7"/>
          <p:cNvSpPr txBox="1"/>
          <p:nvPr/>
        </p:nvSpPr>
        <p:spPr>
          <a:xfrm>
            <a:off x="8120062" y="3742462"/>
            <a:ext cx="4105275" cy="369332"/>
          </a:xfrm>
          <a:prstGeom prst="rect">
            <a:avLst/>
          </a:prstGeom>
          <a:noFill/>
        </p:spPr>
        <p:txBody>
          <a:bodyPr wrap="square" rtlCol="0">
            <a:spAutoFit/>
          </a:bodyPr>
          <a:lstStyle/>
          <a:p>
            <a:r>
              <a:rPr lang="en-US" i="1" dirty="0">
                <a:solidFill>
                  <a:srgbClr val="002060"/>
                </a:solidFill>
                <a:latin typeface="Avenir Next Medium" charset="0"/>
                <a:ea typeface="Avenir Next Medium" charset="0"/>
                <a:cs typeface="Avenir Next Medium" charset="0"/>
              </a:rPr>
              <a:t>Market Analysis and Marketing Plan</a:t>
            </a:r>
          </a:p>
        </p:txBody>
      </p:sp>
      <p:sp>
        <p:nvSpPr>
          <p:cNvPr id="9" name="TextBox 8"/>
          <p:cNvSpPr txBox="1"/>
          <p:nvPr/>
        </p:nvSpPr>
        <p:spPr>
          <a:xfrm>
            <a:off x="8315325" y="4521200"/>
            <a:ext cx="3714750" cy="646331"/>
          </a:xfrm>
          <a:prstGeom prst="rect">
            <a:avLst/>
          </a:prstGeom>
          <a:noFill/>
        </p:spPr>
        <p:txBody>
          <a:bodyPr wrap="square" rtlCol="0">
            <a:spAutoFit/>
          </a:bodyPr>
          <a:lstStyle/>
          <a:p>
            <a:r>
              <a:rPr lang="en-US" i="1" dirty="0">
                <a:solidFill>
                  <a:srgbClr val="002060"/>
                </a:solidFill>
                <a:latin typeface="Avenir Next Medium" charset="0"/>
                <a:ea typeface="Avenir Next Medium" charset="0"/>
                <a:cs typeface="Avenir Next Medium" charset="0"/>
              </a:rPr>
              <a:t>Location, Competition, Management and Financial Data</a:t>
            </a:r>
          </a:p>
        </p:txBody>
      </p:sp>
    </p:spTree>
    <p:extLst>
      <p:ext uri="{BB962C8B-B14F-4D97-AF65-F5344CB8AC3E}">
        <p14:creationId xmlns:p14="http://schemas.microsoft.com/office/powerpoint/2010/main" val="1948768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duotone>
              <a:schemeClr val="accent1">
                <a:shade val="45000"/>
                <a:satMod val="135000"/>
              </a:schemeClr>
              <a:prstClr val="white"/>
            </a:duotone>
            <a:alphaModFix amt="29000"/>
          </a:blip>
          <a:srcRect l="11152" t="12182" r="6122" b="9143"/>
          <a:stretch/>
        </p:blipFill>
        <p:spPr>
          <a:xfrm>
            <a:off x="-542925" y="-193765"/>
            <a:ext cx="6458723" cy="7586663"/>
          </a:xfrm>
          <a:prstGeom prst="rect">
            <a:avLst/>
          </a:prstGeom>
          <a:gradFill flip="none" rotWithShape="1">
            <a:gsLst>
              <a:gs pos="0">
                <a:schemeClr val="accent1">
                  <a:alpha val="60000"/>
                  <a:lumMod val="38000"/>
                  <a:lumOff val="62000"/>
                </a:schemeClr>
              </a:gs>
              <a:gs pos="64000">
                <a:schemeClr val="bg1">
                  <a:alpha val="84000"/>
                </a:schemeClr>
              </a:gs>
              <a:gs pos="95000">
                <a:schemeClr val="accent1">
                  <a:lumMod val="75000"/>
                </a:schemeClr>
              </a:gs>
            </a:gsLst>
            <a:lin ang="8100000" scaled="1"/>
            <a:tileRect/>
          </a:gradFill>
          <a:effectLst>
            <a:glow rad="558800">
              <a:schemeClr val="accent1">
                <a:lumMod val="20000"/>
                <a:lumOff val="80000"/>
                <a:alpha val="14000"/>
              </a:schemeClr>
            </a:glow>
            <a:softEdge rad="673100"/>
          </a:effectLst>
        </p:spPr>
      </p:pic>
      <p:sp>
        <p:nvSpPr>
          <p:cNvPr id="4" name="TextBox 3"/>
          <p:cNvSpPr txBox="1"/>
          <p:nvPr/>
        </p:nvSpPr>
        <p:spPr>
          <a:xfrm>
            <a:off x="4246283" y="1727538"/>
            <a:ext cx="5696464" cy="1015663"/>
          </a:xfrm>
          <a:prstGeom prst="rect">
            <a:avLst/>
          </a:prstGeom>
          <a:noFill/>
        </p:spPr>
        <p:txBody>
          <a:bodyPr wrap="square" rtlCol="0">
            <a:spAutoFit/>
          </a:bodyPr>
          <a:lstStyle/>
          <a:p>
            <a:r>
              <a:rPr lang="en-US" sz="6000" b="1" i="1" dirty="0">
                <a:solidFill>
                  <a:srgbClr val="002060"/>
                </a:solidFill>
                <a:latin typeface="Avenir Next" charset="0"/>
                <a:ea typeface="Avenir Next" charset="0"/>
                <a:cs typeface="Avenir Next" charset="0"/>
              </a:rPr>
              <a:t>Love Thy Baby</a:t>
            </a:r>
          </a:p>
        </p:txBody>
      </p:sp>
      <p:sp>
        <p:nvSpPr>
          <p:cNvPr id="2" name="TextBox 1"/>
          <p:cNvSpPr txBox="1"/>
          <p:nvPr/>
        </p:nvSpPr>
        <p:spPr>
          <a:xfrm>
            <a:off x="5915798" y="2743201"/>
            <a:ext cx="3271837" cy="461665"/>
          </a:xfrm>
          <a:prstGeom prst="rect">
            <a:avLst/>
          </a:prstGeom>
          <a:noFill/>
        </p:spPr>
        <p:txBody>
          <a:bodyPr wrap="square" rtlCol="0">
            <a:spAutoFit/>
          </a:bodyPr>
          <a:lstStyle/>
          <a:p>
            <a:pPr algn="r"/>
            <a:r>
              <a:rPr lang="en-US" sz="2400" b="1" i="1" dirty="0">
                <a:solidFill>
                  <a:srgbClr val="002060"/>
                </a:solidFill>
                <a:latin typeface="Avenir Next Heavy" charset="0"/>
                <a:ea typeface="Avenir Next Heavy" charset="0"/>
                <a:cs typeface="Avenir Next Heavy" charset="0"/>
              </a:rPr>
              <a:t>Nappy Cakes</a:t>
            </a:r>
          </a:p>
        </p:txBody>
      </p:sp>
    </p:spTree>
    <p:extLst>
      <p:ext uri="{BB962C8B-B14F-4D97-AF65-F5344CB8AC3E}">
        <p14:creationId xmlns:p14="http://schemas.microsoft.com/office/powerpoint/2010/main" val="1574287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F78D5B-E1D5-4D70-8E6B-425209FAA5B4}"/>
              </a:ext>
            </a:extLst>
          </p:cNvPr>
          <p:cNvSpPr txBox="1"/>
          <p:nvPr/>
        </p:nvSpPr>
        <p:spPr>
          <a:xfrm>
            <a:off x="123825" y="6400800"/>
            <a:ext cx="4078531"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err="1">
                <a:solidFill>
                  <a:srgbClr val="A5A5A5"/>
                </a:solidFill>
              </a:rPr>
              <a:t>Aklima</a:t>
            </a:r>
            <a:r>
              <a:rPr lang="en-GB">
                <a:solidFill>
                  <a:srgbClr val="A5A5A5"/>
                </a:solidFill>
              </a:rPr>
              <a:t> Karim – 1604173 - EMPL4010</a:t>
            </a:r>
          </a:p>
        </p:txBody>
      </p:sp>
      <p:sp>
        <p:nvSpPr>
          <p:cNvPr id="5" name="TextBox 4">
            <a:extLst>
              <a:ext uri="{FF2B5EF4-FFF2-40B4-BE49-F238E27FC236}">
                <a16:creationId xmlns:a16="http://schemas.microsoft.com/office/drawing/2014/main" id="{E117BFF2-B224-4FA3-B253-3A3D6DC57A7D}"/>
              </a:ext>
            </a:extLst>
          </p:cNvPr>
          <p:cNvSpPr txBox="1"/>
          <p:nvPr/>
        </p:nvSpPr>
        <p:spPr>
          <a:xfrm>
            <a:off x="3047375" y="1707963"/>
            <a:ext cx="60960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i="1" cap="all" dirty="0">
                <a:solidFill>
                  <a:srgbClr val="002060"/>
                </a:solidFill>
                <a:latin typeface="Avenir Next" charset="0"/>
                <a:ea typeface="Avenir Next" charset="0"/>
                <a:cs typeface="Avenir Next" charset="0"/>
              </a:rPr>
              <a:t>Executive Summary</a:t>
            </a:r>
            <a:endParaRPr lang="en-GB" sz="3600" b="1" i="1" dirty="0">
              <a:solidFill>
                <a:srgbClr val="002060"/>
              </a:solidFill>
              <a:latin typeface="Avenir Next" charset="0"/>
              <a:ea typeface="Avenir Next" charset="0"/>
              <a:cs typeface="Avenir Next" charset="0"/>
            </a:endParaRPr>
          </a:p>
        </p:txBody>
      </p:sp>
      <p:sp>
        <p:nvSpPr>
          <p:cNvPr id="6" name="TextBox 5">
            <a:extLst>
              <a:ext uri="{FF2B5EF4-FFF2-40B4-BE49-F238E27FC236}">
                <a16:creationId xmlns:a16="http://schemas.microsoft.com/office/drawing/2014/main" id="{F0060C7F-8BAD-4B17-A7E9-10A9183A0147}"/>
              </a:ext>
            </a:extLst>
          </p:cNvPr>
          <p:cNvSpPr txBox="1"/>
          <p:nvPr/>
        </p:nvSpPr>
        <p:spPr>
          <a:xfrm>
            <a:off x="3047375" y="2977247"/>
            <a:ext cx="60960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cap="all" dirty="0"/>
              <a:t>- </a:t>
            </a:r>
            <a:r>
              <a:rPr lang="en-US" sz="3600" cap="all" dirty="0">
                <a:solidFill>
                  <a:srgbClr val="002060"/>
                </a:solidFill>
                <a:latin typeface="Avenir Next Medium" charset="0"/>
                <a:ea typeface="Avenir Next Medium" charset="0"/>
                <a:cs typeface="Avenir Next Medium" charset="0"/>
              </a:rPr>
              <a:t>What is Love Thy Baby</a:t>
            </a:r>
            <a:endParaRPr lang="en-GB" sz="3600" dirty="0">
              <a:solidFill>
                <a:srgbClr val="002060"/>
              </a:solidFill>
              <a:latin typeface="Avenir Next Medium" charset="0"/>
              <a:ea typeface="Avenir Next Medium" charset="0"/>
              <a:cs typeface="Avenir Next Medium" charset="0"/>
            </a:endParaRPr>
          </a:p>
        </p:txBody>
      </p:sp>
      <p:sp>
        <p:nvSpPr>
          <p:cNvPr id="7" name="TextBox 6">
            <a:extLst>
              <a:ext uri="{FF2B5EF4-FFF2-40B4-BE49-F238E27FC236}">
                <a16:creationId xmlns:a16="http://schemas.microsoft.com/office/drawing/2014/main" id="{19E48DF3-A22F-44C7-B59F-222C7EB4CD7F}"/>
              </a:ext>
            </a:extLst>
          </p:cNvPr>
          <p:cNvSpPr txBox="1"/>
          <p:nvPr/>
        </p:nvSpPr>
        <p:spPr>
          <a:xfrm>
            <a:off x="3047375" y="4246531"/>
            <a:ext cx="60960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cap="all" dirty="0"/>
              <a:t>- </a:t>
            </a:r>
            <a:r>
              <a:rPr lang="en-US" sz="3600" cap="all" dirty="0">
                <a:solidFill>
                  <a:srgbClr val="002060"/>
                </a:solidFill>
                <a:latin typeface="Avenir Next Medium" charset="0"/>
                <a:ea typeface="Avenir Next Medium" charset="0"/>
                <a:cs typeface="Avenir Next Medium" charset="0"/>
              </a:rPr>
              <a:t>Aims of the Business</a:t>
            </a:r>
            <a:endParaRPr lang="en-GB" dirty="0">
              <a:solidFill>
                <a:srgbClr val="002060"/>
              </a:solidFill>
              <a:latin typeface="Avenir Next Medium" charset="0"/>
              <a:ea typeface="Avenir Next Medium" charset="0"/>
              <a:cs typeface="Avenir Next Medium" charset="0"/>
            </a:endParaRPr>
          </a:p>
        </p:txBody>
      </p:sp>
    </p:spTree>
    <p:extLst>
      <p:ext uri="{BB962C8B-B14F-4D97-AF65-F5344CB8AC3E}">
        <p14:creationId xmlns:p14="http://schemas.microsoft.com/office/powerpoint/2010/main" val="2050372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4FAA8CC-EE40-48E6-93DE-C92CB6B6DB53}"/>
              </a:ext>
            </a:extLst>
          </p:cNvPr>
          <p:cNvSpPr txBox="1"/>
          <p:nvPr/>
        </p:nvSpPr>
        <p:spPr>
          <a:xfrm>
            <a:off x="129396" y="6397924"/>
            <a:ext cx="4078531"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err="1">
                <a:solidFill>
                  <a:srgbClr val="A5A5A5"/>
                </a:solidFill>
              </a:rPr>
              <a:t>Aklima</a:t>
            </a:r>
            <a:r>
              <a:rPr lang="en-GB">
                <a:solidFill>
                  <a:srgbClr val="A5A5A5"/>
                </a:solidFill>
              </a:rPr>
              <a:t> Karim – 1604173 - EMPL4010</a:t>
            </a:r>
          </a:p>
        </p:txBody>
      </p:sp>
      <p:sp>
        <p:nvSpPr>
          <p:cNvPr id="2" name="Title 1"/>
          <p:cNvSpPr>
            <a:spLocks noGrp="1"/>
          </p:cNvSpPr>
          <p:nvPr>
            <p:ph type="title"/>
          </p:nvPr>
        </p:nvSpPr>
        <p:spPr>
          <a:xfrm>
            <a:off x="895256" y="604794"/>
            <a:ext cx="10363200" cy="565244"/>
          </a:xfrm>
        </p:spPr>
        <p:txBody>
          <a:bodyPr>
            <a:noAutofit/>
          </a:bodyPr>
          <a:lstStyle/>
          <a:p>
            <a:r>
              <a:rPr lang="en-US" sz="4400" b="1" i="1" dirty="0">
                <a:solidFill>
                  <a:srgbClr val="002060"/>
                </a:solidFill>
                <a:latin typeface="Avenir Next" charset="0"/>
                <a:ea typeface="Avenir Next" charset="0"/>
                <a:cs typeface="Avenir Next" charset="0"/>
              </a:rPr>
              <a:t>Aims</a:t>
            </a:r>
            <a:endParaRPr lang="en-US" b="1" i="1" dirty="0">
              <a:solidFill>
                <a:srgbClr val="002060"/>
              </a:solidFill>
              <a:latin typeface="Avenir Next" charset="0"/>
              <a:ea typeface="Avenir Next" charset="0"/>
              <a:cs typeface="Avenir Next" charset="0"/>
            </a:endParaRPr>
          </a:p>
        </p:txBody>
      </p:sp>
      <p:sp>
        <p:nvSpPr>
          <p:cNvPr id="9" name="TextBox 8">
            <a:extLst>
              <a:ext uri="{FF2B5EF4-FFF2-40B4-BE49-F238E27FC236}">
                <a16:creationId xmlns:a16="http://schemas.microsoft.com/office/drawing/2014/main" id="{74F8C723-F6BD-414D-843F-B48DBF8714AB}"/>
              </a:ext>
            </a:extLst>
          </p:cNvPr>
          <p:cNvSpPr txBox="1"/>
          <p:nvPr/>
        </p:nvSpPr>
        <p:spPr>
          <a:xfrm>
            <a:off x="1406525" y="1724193"/>
            <a:ext cx="10328275"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cap="all" dirty="0"/>
              <a:t>- </a:t>
            </a:r>
            <a:r>
              <a:rPr lang="en-US" sz="3600" cap="all" dirty="0">
                <a:solidFill>
                  <a:srgbClr val="002060"/>
                </a:solidFill>
                <a:latin typeface="Avenir Next Medium" charset="0"/>
                <a:ea typeface="Avenir Next Medium" charset="0"/>
                <a:cs typeface="Avenir Next Medium" charset="0"/>
              </a:rPr>
              <a:t>Identify business goods and services</a:t>
            </a:r>
            <a:endParaRPr lang="en-GB" sz="3600" dirty="0">
              <a:solidFill>
                <a:srgbClr val="002060"/>
              </a:solidFill>
              <a:latin typeface="Avenir Next Medium" charset="0"/>
              <a:ea typeface="Avenir Next Medium" charset="0"/>
              <a:cs typeface="Avenir Next Medium" charset="0"/>
            </a:endParaRPr>
          </a:p>
        </p:txBody>
      </p:sp>
      <p:sp>
        <p:nvSpPr>
          <p:cNvPr id="11" name="TextBox 10">
            <a:extLst>
              <a:ext uri="{FF2B5EF4-FFF2-40B4-BE49-F238E27FC236}">
                <a16:creationId xmlns:a16="http://schemas.microsoft.com/office/drawing/2014/main" id="{E7E81767-B2E9-4D0E-8FFC-86A9F1ADDB96}"/>
              </a:ext>
            </a:extLst>
          </p:cNvPr>
          <p:cNvSpPr txBox="1"/>
          <p:nvPr/>
        </p:nvSpPr>
        <p:spPr>
          <a:xfrm>
            <a:off x="2752725" y="2571373"/>
            <a:ext cx="60960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cap="all" dirty="0"/>
              <a:t>- </a:t>
            </a:r>
            <a:r>
              <a:rPr lang="en-US" sz="3600" cap="all" dirty="0">
                <a:solidFill>
                  <a:srgbClr val="002060"/>
                </a:solidFill>
                <a:latin typeface="Avenir Next Medium" charset="0"/>
                <a:ea typeface="Avenir Next Medium" charset="0"/>
                <a:cs typeface="Avenir Next Medium" charset="0"/>
              </a:rPr>
              <a:t>Market Research</a:t>
            </a:r>
            <a:endParaRPr lang="en-GB" sz="3600" dirty="0">
              <a:solidFill>
                <a:srgbClr val="002060"/>
              </a:solidFill>
              <a:latin typeface="Avenir Next Medium" charset="0"/>
              <a:ea typeface="Avenir Next Medium" charset="0"/>
              <a:cs typeface="Avenir Next Medium" charset="0"/>
            </a:endParaRPr>
          </a:p>
        </p:txBody>
      </p:sp>
      <p:sp>
        <p:nvSpPr>
          <p:cNvPr id="13" name="TextBox 12">
            <a:extLst>
              <a:ext uri="{FF2B5EF4-FFF2-40B4-BE49-F238E27FC236}">
                <a16:creationId xmlns:a16="http://schemas.microsoft.com/office/drawing/2014/main" id="{1B48E57D-99AF-45D6-97B5-FDFC18E5E4FB}"/>
              </a:ext>
            </a:extLst>
          </p:cNvPr>
          <p:cNvSpPr txBox="1"/>
          <p:nvPr/>
        </p:nvSpPr>
        <p:spPr>
          <a:xfrm>
            <a:off x="2752725" y="3460815"/>
            <a:ext cx="60960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cap="all" dirty="0"/>
              <a:t>- </a:t>
            </a:r>
            <a:r>
              <a:rPr lang="en-US" sz="3600" cap="all" dirty="0">
                <a:solidFill>
                  <a:srgbClr val="002060"/>
                </a:solidFill>
                <a:latin typeface="Avenir Next Medium" charset="0"/>
                <a:ea typeface="Avenir Next Medium" charset="0"/>
                <a:cs typeface="Avenir Next Medium" charset="0"/>
              </a:rPr>
              <a:t>Cost and Overheads</a:t>
            </a:r>
            <a:endParaRPr lang="en-GB" sz="3600" dirty="0">
              <a:solidFill>
                <a:srgbClr val="002060"/>
              </a:solidFill>
              <a:latin typeface="Avenir Next Medium" charset="0"/>
              <a:ea typeface="Avenir Next Medium" charset="0"/>
              <a:cs typeface="Avenir Next Medium" charset="0"/>
            </a:endParaRPr>
          </a:p>
        </p:txBody>
      </p:sp>
      <p:sp>
        <p:nvSpPr>
          <p:cNvPr id="14" name="TextBox 13">
            <a:extLst>
              <a:ext uri="{FF2B5EF4-FFF2-40B4-BE49-F238E27FC236}">
                <a16:creationId xmlns:a16="http://schemas.microsoft.com/office/drawing/2014/main" id="{5E4CF05C-5717-480F-9A60-6EFF37811074}"/>
              </a:ext>
            </a:extLst>
          </p:cNvPr>
          <p:cNvSpPr txBox="1"/>
          <p:nvPr/>
        </p:nvSpPr>
        <p:spPr>
          <a:xfrm>
            <a:off x="2752725" y="4462038"/>
            <a:ext cx="60960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cap="all" dirty="0"/>
              <a:t>- </a:t>
            </a:r>
            <a:r>
              <a:rPr lang="en-US" sz="3600" cap="all" dirty="0">
                <a:solidFill>
                  <a:srgbClr val="002060"/>
                </a:solidFill>
                <a:latin typeface="Avenir Next Medium" charset="0"/>
                <a:ea typeface="Avenir Next Medium" charset="0"/>
                <a:cs typeface="Avenir Next Medium" charset="0"/>
              </a:rPr>
              <a:t>Project Management</a:t>
            </a:r>
            <a:r>
              <a:rPr lang="en-US" sz="3600" cap="all" dirty="0"/>
              <a:t> </a:t>
            </a:r>
            <a:endParaRPr lang="en-GB" sz="3600" dirty="0"/>
          </a:p>
        </p:txBody>
      </p:sp>
    </p:spTree>
    <p:extLst>
      <p:ext uri="{BB962C8B-B14F-4D97-AF65-F5344CB8AC3E}">
        <p14:creationId xmlns:p14="http://schemas.microsoft.com/office/powerpoint/2010/main" val="1237241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rgbClr val="002060"/>
                </a:solidFill>
                <a:latin typeface="Avenir Next" charset="0"/>
                <a:ea typeface="Avenir Next" charset="0"/>
                <a:cs typeface="Avenir Next" charset="0"/>
              </a:rPr>
              <a:t>Business description</a:t>
            </a:r>
          </a:p>
        </p:txBody>
      </p:sp>
      <p:sp>
        <p:nvSpPr>
          <p:cNvPr id="3" name="Content Placeholder 2"/>
          <p:cNvSpPr>
            <a:spLocks noGrp="1"/>
          </p:cNvSpPr>
          <p:nvPr>
            <p:ph sz="quarter" idx="13"/>
          </p:nvPr>
        </p:nvSpPr>
        <p:spPr>
          <a:xfrm>
            <a:off x="2200838" y="2498988"/>
            <a:ext cx="8747188" cy="2498725"/>
          </a:xfrm>
        </p:spPr>
        <p:txBody>
          <a:bodyPr vert="horz" lIns="91440" tIns="45720" rIns="91440" bIns="45720" rtlCol="0" anchor="t">
            <a:normAutofit/>
          </a:bodyPr>
          <a:lstStyle/>
          <a:p>
            <a:pPr marL="0" indent="0">
              <a:buNone/>
            </a:pPr>
            <a:r>
              <a:rPr lang="en-US" dirty="0">
                <a:solidFill>
                  <a:srgbClr val="002060"/>
                </a:solidFill>
                <a:latin typeface="Avenir Next Medium" charset="0"/>
                <a:ea typeface="Avenir Next Medium" charset="0"/>
                <a:cs typeface="Avenir Next Medium" charset="0"/>
              </a:rPr>
              <a:t>•Love Thy Baby is a small-firm partnership business </a:t>
            </a:r>
          </a:p>
          <a:p>
            <a:pPr marL="0" indent="0">
              <a:buNone/>
            </a:pPr>
            <a:r>
              <a:rPr lang="en-US" dirty="0">
                <a:solidFill>
                  <a:srgbClr val="002060"/>
                </a:solidFill>
                <a:latin typeface="Avenir Next Medium" charset="0"/>
                <a:ea typeface="Avenir Next Medium" charset="0"/>
                <a:cs typeface="Avenir Next Medium" charset="0"/>
              </a:rPr>
              <a:t>•The business idea involves in the selling of Nappy Cakes</a:t>
            </a:r>
          </a:p>
          <a:p>
            <a:pPr marL="0" indent="0">
              <a:buNone/>
            </a:pPr>
            <a:r>
              <a:rPr lang="en-US" dirty="0">
                <a:solidFill>
                  <a:srgbClr val="002060"/>
                </a:solidFill>
                <a:latin typeface="Avenir Next Medium" charset="0"/>
                <a:ea typeface="Avenir Next Medium" charset="0"/>
                <a:cs typeface="Avenir Next Medium" charset="0"/>
              </a:rPr>
              <a:t>•Love Thy Baby aims at having a series of pop up shops </a:t>
            </a:r>
          </a:p>
          <a:p>
            <a:pPr marL="0" indent="0">
              <a:buNone/>
            </a:pPr>
            <a:r>
              <a:rPr lang="en-US" dirty="0">
                <a:solidFill>
                  <a:srgbClr val="002060"/>
                </a:solidFill>
                <a:latin typeface="Avenir Next Medium" charset="0"/>
                <a:ea typeface="Avenir Next Medium" charset="0"/>
                <a:cs typeface="Avenir Next Medium" charset="0"/>
              </a:rPr>
              <a:t>•Nappy Cakes make the ideal gift to new mums and dads </a:t>
            </a:r>
            <a:r>
              <a:rPr lang="en-US" dirty="0">
                <a:latin typeface="Avenir Next Medium" charset="0"/>
                <a:ea typeface="Avenir Next Medium" charset="0"/>
                <a:cs typeface="Avenir Next Medium" charset="0"/>
              </a:rPr>
              <a:t> </a:t>
            </a:r>
          </a:p>
        </p:txBody>
      </p:sp>
    </p:spTree>
    <p:extLst>
      <p:ext uri="{BB962C8B-B14F-4D97-AF65-F5344CB8AC3E}">
        <p14:creationId xmlns:p14="http://schemas.microsoft.com/office/powerpoint/2010/main" val="2082932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rgbClr val="002060"/>
                </a:solidFill>
                <a:latin typeface="Avenir Next" charset="0"/>
                <a:ea typeface="Avenir Next" charset="0"/>
                <a:cs typeface="Avenir Next" charset="0"/>
              </a:rPr>
              <a:t>products/services</a:t>
            </a:r>
          </a:p>
        </p:txBody>
      </p:sp>
      <p:pic>
        <p:nvPicPr>
          <p:cNvPr id="5" name="Picture 5">
            <a:extLst>
              <a:ext uri="{FF2B5EF4-FFF2-40B4-BE49-F238E27FC236}">
                <a16:creationId xmlns:a16="http://schemas.microsoft.com/office/drawing/2014/main" id="{B1117C5A-6A96-4AEC-98E2-C6D0C0CB89AB}"/>
              </a:ext>
            </a:extLst>
          </p:cNvPr>
          <p:cNvPicPr>
            <a:picLocks noGrp="1" noChangeAspect="1"/>
          </p:cNvPicPr>
          <p:nvPr>
            <p:ph sz="quarter" idx="13"/>
          </p:nvPr>
        </p:nvPicPr>
        <p:blipFill>
          <a:blip r:embed="rId3"/>
          <a:stretch>
            <a:fillRect/>
          </a:stretch>
        </p:blipFill>
        <p:spPr>
          <a:xfrm>
            <a:off x="819150" y="2133600"/>
            <a:ext cx="10622103" cy="3238720"/>
          </a:xfrm>
          <a:prstGeom prst="rect">
            <a:avLst/>
          </a:prstGeom>
        </p:spPr>
      </p:pic>
    </p:spTree>
    <p:extLst>
      <p:ext uri="{BB962C8B-B14F-4D97-AF65-F5344CB8AC3E}">
        <p14:creationId xmlns:p14="http://schemas.microsoft.com/office/powerpoint/2010/main" val="1578781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rgbClr val="002060"/>
                </a:solidFill>
                <a:latin typeface="Avenir Next" charset="0"/>
                <a:ea typeface="Avenir Next" charset="0"/>
                <a:cs typeface="Avenir Next" charset="0"/>
              </a:rPr>
              <a:t>products/services</a:t>
            </a:r>
          </a:p>
        </p:txBody>
      </p:sp>
      <p:sp>
        <p:nvSpPr>
          <p:cNvPr id="3" name="Content Placeholder 2"/>
          <p:cNvSpPr>
            <a:spLocks noGrp="1"/>
          </p:cNvSpPr>
          <p:nvPr>
            <p:ph sz="quarter" idx="13"/>
          </p:nvPr>
        </p:nvSpPr>
        <p:spPr>
          <a:xfrm>
            <a:off x="1168400" y="2214694"/>
            <a:ext cx="10109826" cy="3500306"/>
          </a:xfrm>
        </p:spPr>
        <p:txBody>
          <a:bodyPr vert="horz" lIns="91440" tIns="45720" rIns="91440" bIns="45720" rtlCol="0" anchor="t">
            <a:normAutofit lnSpcReduction="10000"/>
          </a:bodyPr>
          <a:lstStyle/>
          <a:p>
            <a:r>
              <a:rPr lang="en-US" sz="2400" dirty="0">
                <a:solidFill>
                  <a:srgbClr val="002060"/>
                </a:solidFill>
                <a:latin typeface="Avenir Next Medium" charset="0"/>
                <a:ea typeface="Avenir Next Medium" charset="0"/>
                <a:cs typeface="Avenir Next Medium" charset="0"/>
              </a:rPr>
              <a:t>Love Thy Baby offers a range of products with different styles and features of Nappy Cakes. </a:t>
            </a:r>
          </a:p>
          <a:p>
            <a:r>
              <a:rPr lang="en-US" sz="2400" dirty="0">
                <a:solidFill>
                  <a:srgbClr val="002060"/>
                </a:solidFill>
                <a:latin typeface="Avenir Next Medium" charset="0"/>
                <a:ea typeface="Avenir Next Medium" charset="0"/>
                <a:cs typeface="Avenir Next Medium" charset="0"/>
              </a:rPr>
              <a:t> Products will always meet the customers satisfaction and their level of expectation</a:t>
            </a:r>
          </a:p>
          <a:p>
            <a:r>
              <a:rPr lang="en-US" sz="2400" dirty="0">
                <a:solidFill>
                  <a:srgbClr val="002060"/>
                </a:solidFill>
                <a:latin typeface="Avenir Next Medium" charset="0"/>
                <a:ea typeface="Avenir Next Medium" charset="0"/>
                <a:cs typeface="Avenir Next Medium" charset="0"/>
              </a:rPr>
              <a:t>Love thy baby's products are unique </a:t>
            </a:r>
          </a:p>
          <a:p>
            <a:r>
              <a:rPr lang="en-US" sz="2400" dirty="0">
                <a:solidFill>
                  <a:srgbClr val="002060"/>
                </a:solidFill>
                <a:latin typeface="Avenir Next Medium" charset="0"/>
                <a:ea typeface="Avenir Next Medium" charset="0"/>
                <a:cs typeface="Avenir Next Medium" charset="0"/>
              </a:rPr>
              <a:t>A lot of time and effort have been put into our products</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74055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625" y="226219"/>
            <a:ext cx="10364451" cy="1596177"/>
          </a:xfrm>
        </p:spPr>
        <p:txBody>
          <a:bodyPr/>
          <a:lstStyle/>
          <a:p>
            <a:r>
              <a:rPr lang="en-US" b="1" dirty="0">
                <a:solidFill>
                  <a:srgbClr val="002060"/>
                </a:solidFill>
                <a:latin typeface="Avenir Next Demi Bold" charset="0"/>
                <a:ea typeface="Avenir Next Demi Bold" charset="0"/>
                <a:cs typeface="Avenir Next Demi Bold" charset="0"/>
              </a:rPr>
              <a:t>Marketing Analysis</a:t>
            </a:r>
          </a:p>
        </p:txBody>
      </p:sp>
      <p:sp>
        <p:nvSpPr>
          <p:cNvPr id="3" name="Content Placeholder 2"/>
          <p:cNvSpPr>
            <a:spLocks noGrp="1"/>
          </p:cNvSpPr>
          <p:nvPr>
            <p:ph sz="quarter" idx="13"/>
          </p:nvPr>
        </p:nvSpPr>
        <p:spPr>
          <a:xfrm>
            <a:off x="666581" y="1822396"/>
            <a:ext cx="10993438" cy="4876007"/>
          </a:xfrm>
        </p:spPr>
        <p:txBody>
          <a:bodyPr vert="horz" lIns="91440" tIns="45720" rIns="91440" bIns="45720" rtlCol="0" anchor="t">
            <a:normAutofit/>
          </a:bodyPr>
          <a:lstStyle/>
          <a:p>
            <a:pPr marL="0" indent="0">
              <a:buNone/>
            </a:pPr>
            <a:r>
              <a:rPr lang="en-GB" b="1" u="sng" dirty="0">
                <a:solidFill>
                  <a:srgbClr val="002060"/>
                </a:solidFill>
                <a:latin typeface="Avenir Next Demi Bold" charset="0"/>
                <a:ea typeface="Avenir Next Demi Bold" charset="0"/>
                <a:cs typeface="Avenir Next Demi Bold" charset="0"/>
              </a:rPr>
              <a:t>Who are the purchasers of your products or type of products?</a:t>
            </a:r>
            <a:endParaRPr lang="en-US" b="1" dirty="0">
              <a:solidFill>
                <a:srgbClr val="002060"/>
              </a:solidFill>
              <a:latin typeface="Avenir Next Demi Bold" charset="0"/>
              <a:ea typeface="Avenir Next Demi Bold" charset="0"/>
              <a:cs typeface="Avenir Next Demi Bold" charset="0"/>
            </a:endParaRPr>
          </a:p>
          <a:p>
            <a:pPr>
              <a:buClr>
                <a:srgbClr val="000000"/>
              </a:buClr>
            </a:pPr>
            <a:r>
              <a:rPr lang="en-GB" dirty="0">
                <a:solidFill>
                  <a:srgbClr val="002060"/>
                </a:solidFill>
                <a:latin typeface="Avenir Next Medium" charset="0"/>
                <a:ea typeface="Avenir Next Medium" charset="0"/>
                <a:cs typeface="Avenir Next Medium" charset="0"/>
              </a:rPr>
              <a:t>Geographic: Hospital, Maternity Ward EG: Chelsea and Paddington have the largest maternity place.</a:t>
            </a:r>
            <a:endParaRPr lang="en-US" dirty="0">
              <a:solidFill>
                <a:srgbClr val="002060"/>
              </a:solidFill>
              <a:latin typeface="Avenir Next Medium" charset="0"/>
              <a:ea typeface="Avenir Next Medium" charset="0"/>
              <a:cs typeface="Avenir Next Medium" charset="0"/>
            </a:endParaRPr>
          </a:p>
          <a:p>
            <a:pPr>
              <a:buClr>
                <a:srgbClr val="000000"/>
              </a:buClr>
              <a:buFont typeface="Arial"/>
            </a:pPr>
            <a:r>
              <a:rPr lang="en-GB" dirty="0">
                <a:solidFill>
                  <a:srgbClr val="002060"/>
                </a:solidFill>
                <a:latin typeface="Avenir Next Medium" charset="0"/>
                <a:ea typeface="Avenir Next Medium" charset="0"/>
                <a:cs typeface="Avenir Next Medium" charset="0"/>
              </a:rPr>
              <a:t>Demographic: There were 696,271 live births in England and Wales in 2016. </a:t>
            </a:r>
            <a:endParaRPr lang="en-US" dirty="0">
              <a:solidFill>
                <a:srgbClr val="002060"/>
              </a:solidFill>
              <a:latin typeface="Avenir Next Medium" charset="0"/>
              <a:ea typeface="Avenir Next Medium" charset="0"/>
              <a:cs typeface="Avenir Next Medium" charset="0"/>
            </a:endParaRPr>
          </a:p>
          <a:p>
            <a:pPr>
              <a:buClr>
                <a:srgbClr val="000000"/>
              </a:buClr>
              <a:buFont typeface="Arial"/>
            </a:pPr>
            <a:r>
              <a:rPr lang="en-GB" dirty="0">
                <a:solidFill>
                  <a:srgbClr val="002060"/>
                </a:solidFill>
                <a:latin typeface="Avenir Next Medium" charset="0"/>
                <a:ea typeface="Avenir Next Medium" charset="0"/>
                <a:cs typeface="Avenir Next Medium" charset="0"/>
              </a:rPr>
              <a:t>Psychographic: The consumers interest are increasing as baby showers are becoming much more popular.</a:t>
            </a:r>
            <a:endParaRPr lang="en-US" dirty="0">
              <a:solidFill>
                <a:srgbClr val="002060"/>
              </a:solidFill>
              <a:latin typeface="Avenir Next Medium" charset="0"/>
              <a:ea typeface="Avenir Next Medium" charset="0"/>
              <a:cs typeface="Avenir Next Medium" charset="0"/>
            </a:endParaRPr>
          </a:p>
          <a:p>
            <a:pPr>
              <a:buClr>
                <a:srgbClr val="000000"/>
              </a:buClr>
            </a:pPr>
            <a:r>
              <a:rPr lang="en-US" b="1" u="sng" dirty="0">
                <a:solidFill>
                  <a:srgbClr val="002060"/>
                </a:solidFill>
                <a:latin typeface="Avenir Next Demi Bold" charset="0"/>
                <a:ea typeface="Avenir Next Demi Bold" charset="0"/>
                <a:cs typeface="Avenir Next Demi Bold" charset="0"/>
              </a:rPr>
              <a:t>Share:</a:t>
            </a:r>
            <a:r>
              <a:rPr lang="en-US" b="1" dirty="0">
                <a:solidFill>
                  <a:srgbClr val="002060"/>
                </a:solidFill>
                <a:latin typeface="Avenir Next Demi Bold" charset="0"/>
                <a:ea typeface="Avenir Next Demi Bold" charset="0"/>
                <a:cs typeface="Avenir Next Demi Bold" charset="0"/>
              </a:rPr>
              <a:t> </a:t>
            </a:r>
          </a:p>
          <a:p>
            <a:pPr marL="0" indent="0">
              <a:buClr>
                <a:srgbClr val="000000"/>
              </a:buClr>
              <a:buNone/>
            </a:pPr>
            <a:r>
              <a:rPr lang="en-GB" dirty="0">
                <a:solidFill>
                  <a:srgbClr val="002060"/>
                </a:solidFill>
                <a:latin typeface="Avenir Next Medium" charset="0"/>
                <a:ea typeface="Avenir Next Medium" charset="0"/>
                <a:cs typeface="Avenir Next Medium" charset="0"/>
              </a:rPr>
              <a:t>our budget is small, so our share will be quite small. We aim for the share to increase by 5% every year, therefore we want to capture 1% of market. </a:t>
            </a:r>
            <a:endParaRPr lang="en-US" dirty="0">
              <a:solidFill>
                <a:srgbClr val="002060"/>
              </a:solidFill>
              <a:latin typeface="Avenir Next Medium" charset="0"/>
              <a:ea typeface="Avenir Next Medium" charset="0"/>
              <a:cs typeface="Avenir Next Medium" charset="0"/>
            </a:endParaRPr>
          </a:p>
        </p:txBody>
      </p:sp>
    </p:spTree>
    <p:extLst>
      <p:ext uri="{BB962C8B-B14F-4D97-AF65-F5344CB8AC3E}">
        <p14:creationId xmlns:p14="http://schemas.microsoft.com/office/powerpoint/2010/main" val="3891466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9300" y="361950"/>
            <a:ext cx="8005763" cy="952500"/>
          </a:xfrm>
        </p:spPr>
        <p:txBody>
          <a:bodyPr/>
          <a:lstStyle/>
          <a:p>
            <a:r>
              <a:rPr lang="en-US" b="1" dirty="0">
                <a:solidFill>
                  <a:srgbClr val="002060"/>
                </a:solidFill>
                <a:latin typeface="Avenir Next Demi Bold" charset="0"/>
                <a:ea typeface="Avenir Next Demi Bold" charset="0"/>
                <a:cs typeface="Avenir Next Demi Bold" charset="0"/>
              </a:rPr>
              <a:t>Marketing plan</a:t>
            </a:r>
          </a:p>
        </p:txBody>
      </p:sp>
      <p:sp>
        <p:nvSpPr>
          <p:cNvPr id="3" name="Content Placeholder 2"/>
          <p:cNvSpPr>
            <a:spLocks noGrp="1"/>
          </p:cNvSpPr>
          <p:nvPr>
            <p:ph sz="quarter" idx="13"/>
          </p:nvPr>
        </p:nvSpPr>
        <p:spPr>
          <a:xfrm>
            <a:off x="840581" y="1117600"/>
            <a:ext cx="10363200" cy="5395119"/>
          </a:xfrm>
        </p:spPr>
        <p:txBody>
          <a:bodyPr vert="horz" lIns="91440" tIns="45720" rIns="91440" bIns="45720" rtlCol="0" anchor="t">
            <a:normAutofit lnSpcReduction="10000"/>
          </a:bodyPr>
          <a:lstStyle/>
          <a:p>
            <a:r>
              <a:rPr lang="en-US" b="1" u="sng" dirty="0">
                <a:solidFill>
                  <a:srgbClr val="002060"/>
                </a:solidFill>
                <a:latin typeface="Avenir Next Demi Bold" charset="0"/>
                <a:ea typeface="Avenir Next Demi Bold" charset="0"/>
                <a:cs typeface="Avenir Next Demi Bold" charset="0"/>
              </a:rPr>
              <a:t>Target Market/customers:</a:t>
            </a:r>
            <a:r>
              <a:rPr lang="en-US" b="1" dirty="0">
                <a:solidFill>
                  <a:srgbClr val="002060"/>
                </a:solidFill>
                <a:latin typeface="Avenir Next Demi Bold" charset="0"/>
                <a:ea typeface="Avenir Next Demi Bold" charset="0"/>
                <a:cs typeface="Avenir Next Demi Bold" charset="0"/>
              </a:rPr>
              <a:t> </a:t>
            </a:r>
          </a:p>
          <a:p>
            <a:pPr marL="0" indent="0">
              <a:buClr>
                <a:srgbClr val="000000"/>
              </a:buClr>
              <a:buNone/>
            </a:pPr>
            <a:r>
              <a:rPr lang="en-US" dirty="0">
                <a:solidFill>
                  <a:srgbClr val="002060"/>
                </a:solidFill>
                <a:latin typeface="Avenir Next Medium" charset="0"/>
                <a:ea typeface="Avenir Next Medium" charset="0"/>
                <a:cs typeface="Avenir Next Medium" charset="0"/>
              </a:rPr>
              <a:t>Target Market are mothers and fathers with new born babies, or someone looking to give a new mother a gift.</a:t>
            </a:r>
          </a:p>
          <a:p>
            <a:pPr>
              <a:buClr>
                <a:srgbClr val="000000"/>
              </a:buClr>
            </a:pPr>
            <a:r>
              <a:rPr lang="en-US" b="1" u="sng" dirty="0">
                <a:solidFill>
                  <a:srgbClr val="002060"/>
                </a:solidFill>
                <a:latin typeface="Avenir Next Demi Bold" charset="0"/>
                <a:ea typeface="Avenir Next Demi Bold" charset="0"/>
                <a:cs typeface="Avenir Next Demi Bold" charset="0"/>
              </a:rPr>
              <a:t>Reaching and motivating Target Markets:</a:t>
            </a:r>
            <a:endParaRPr lang="en-US" b="1" dirty="0">
              <a:solidFill>
                <a:srgbClr val="002060"/>
              </a:solidFill>
              <a:latin typeface="Avenir Next Demi Bold" charset="0"/>
              <a:ea typeface="Avenir Next Demi Bold" charset="0"/>
              <a:cs typeface="Avenir Next Demi Bold" charset="0"/>
            </a:endParaRPr>
          </a:p>
          <a:p>
            <a:pPr marL="0" indent="0">
              <a:buClr>
                <a:srgbClr val="000000"/>
              </a:buClr>
              <a:buNone/>
            </a:pPr>
            <a:r>
              <a:rPr lang="en-US" b="1" dirty="0">
                <a:solidFill>
                  <a:srgbClr val="002060"/>
                </a:solidFill>
                <a:latin typeface="Avenir Next Demi Bold" charset="0"/>
                <a:ea typeface="Avenir Next Demi Bold" charset="0"/>
                <a:cs typeface="Avenir Next Demi Bold" charset="0"/>
              </a:rPr>
              <a:t>Promotion: </a:t>
            </a:r>
            <a:r>
              <a:rPr lang="en-US" dirty="0">
                <a:solidFill>
                  <a:srgbClr val="002060"/>
                </a:solidFill>
                <a:latin typeface="Avenir Next Medium" charset="0"/>
                <a:ea typeface="Avenir Next Medium" charset="0"/>
                <a:cs typeface="Avenir Next Medium" charset="0"/>
              </a:rPr>
              <a:t>We will reach our target by firstly promoting the business. This could be done using word of mouth, and also social media.</a:t>
            </a:r>
          </a:p>
          <a:p>
            <a:pPr marL="0" indent="0">
              <a:buNone/>
            </a:pPr>
            <a:r>
              <a:rPr lang="en-US" b="1" dirty="0">
                <a:solidFill>
                  <a:srgbClr val="002060"/>
                </a:solidFill>
                <a:latin typeface="Avenir Next Demi Bold" charset="0"/>
                <a:ea typeface="Avenir Next Demi Bold" charset="0"/>
                <a:cs typeface="Avenir Next Demi Bold" charset="0"/>
              </a:rPr>
              <a:t>Product:</a:t>
            </a:r>
            <a:r>
              <a:rPr lang="en-US" b="1" dirty="0">
                <a:latin typeface="Tw Cen MT"/>
                <a:cs typeface="Arial"/>
              </a:rPr>
              <a:t> </a:t>
            </a:r>
            <a:r>
              <a:rPr lang="en-US" dirty="0">
                <a:solidFill>
                  <a:srgbClr val="002060"/>
                </a:solidFill>
                <a:latin typeface="Tw Cen MT"/>
                <a:cs typeface="Arial"/>
              </a:rPr>
              <a:t>itself will be made of excellent quality, and a lot of it will be handmade. It can also be </a:t>
            </a:r>
            <a:r>
              <a:rPr lang="en-US" dirty="0" err="1">
                <a:solidFill>
                  <a:srgbClr val="002060"/>
                </a:solidFill>
                <a:latin typeface="Tw Cen MT"/>
                <a:cs typeface="Arial"/>
              </a:rPr>
              <a:t>personalised</a:t>
            </a:r>
            <a:r>
              <a:rPr lang="en-US" dirty="0">
                <a:solidFill>
                  <a:srgbClr val="002060"/>
                </a:solidFill>
                <a:latin typeface="Tw Cen MT"/>
                <a:cs typeface="Arial"/>
              </a:rPr>
              <a:t> to their need/</a:t>
            </a:r>
            <a:r>
              <a:rPr lang="en-US" dirty="0" err="1">
                <a:solidFill>
                  <a:srgbClr val="002060"/>
                </a:solidFill>
                <a:latin typeface="Tw Cen MT"/>
                <a:cs typeface="Arial"/>
              </a:rPr>
              <a:t>occassion</a:t>
            </a:r>
            <a:r>
              <a:rPr lang="en-US" dirty="0">
                <a:solidFill>
                  <a:srgbClr val="002060"/>
                </a:solidFill>
                <a:latin typeface="Tw Cen MT"/>
                <a:cs typeface="Arial"/>
              </a:rPr>
              <a:t>, </a:t>
            </a:r>
            <a:r>
              <a:rPr lang="en-US" dirty="0" err="1">
                <a:solidFill>
                  <a:srgbClr val="002060"/>
                </a:solidFill>
                <a:latin typeface="Tw Cen MT"/>
                <a:cs typeface="Arial"/>
              </a:rPr>
              <a:t>eg</a:t>
            </a:r>
            <a:r>
              <a:rPr lang="en-US" dirty="0">
                <a:solidFill>
                  <a:srgbClr val="002060"/>
                </a:solidFill>
                <a:latin typeface="Tw Cen MT"/>
                <a:cs typeface="Arial"/>
              </a:rPr>
              <a:t>: Baby shower.</a:t>
            </a:r>
            <a:r>
              <a:rPr lang="en-US" dirty="0">
                <a:latin typeface="Tw Cen MT"/>
                <a:cs typeface="Arial"/>
              </a:rPr>
              <a:t> </a:t>
            </a:r>
          </a:p>
          <a:p>
            <a:pPr marL="0" indent="0">
              <a:buNone/>
            </a:pPr>
            <a:r>
              <a:rPr lang="en-US" b="1" dirty="0">
                <a:solidFill>
                  <a:srgbClr val="002060"/>
                </a:solidFill>
                <a:latin typeface="Avenir Next Demi Bold" charset="0"/>
                <a:ea typeface="Avenir Next Demi Bold" charset="0"/>
                <a:cs typeface="Avenir Next Demi Bold" charset="0"/>
              </a:rPr>
              <a:t>Pricing: </a:t>
            </a:r>
            <a:r>
              <a:rPr lang="en-US" dirty="0">
                <a:solidFill>
                  <a:srgbClr val="002060"/>
                </a:solidFill>
                <a:latin typeface="Avenir Next Medium" charset="0"/>
                <a:ea typeface="Avenir Next Medium" charset="0"/>
                <a:cs typeface="Avenir Next Medium" charset="0"/>
              </a:rPr>
              <a:t>pricing will vary. The more </a:t>
            </a:r>
            <a:r>
              <a:rPr lang="en-US" dirty="0" err="1">
                <a:solidFill>
                  <a:srgbClr val="002060"/>
                </a:solidFill>
                <a:latin typeface="Avenir Next Medium" charset="0"/>
                <a:ea typeface="Avenir Next Medium" charset="0"/>
                <a:cs typeface="Avenir Next Medium" charset="0"/>
              </a:rPr>
              <a:t>personalised</a:t>
            </a:r>
            <a:r>
              <a:rPr lang="en-US" dirty="0">
                <a:solidFill>
                  <a:srgbClr val="002060"/>
                </a:solidFill>
                <a:latin typeface="Avenir Next Medium" charset="0"/>
                <a:ea typeface="Avenir Next Medium" charset="0"/>
                <a:cs typeface="Avenir Next Medium" charset="0"/>
              </a:rPr>
              <a:t> it is, the more expensive it will be, however our standard price will be an average of £10 to £100.</a:t>
            </a:r>
          </a:p>
          <a:p>
            <a:pPr marL="0" indent="0">
              <a:buNone/>
            </a:pPr>
            <a:r>
              <a:rPr lang="en-US" b="1" dirty="0">
                <a:solidFill>
                  <a:srgbClr val="002060"/>
                </a:solidFill>
                <a:latin typeface="Avenir Next Demi Bold" charset="0"/>
                <a:ea typeface="Avenir Next Demi Bold" charset="0"/>
                <a:cs typeface="Avenir Next Demi Bold" charset="0"/>
              </a:rPr>
              <a:t>Place: </a:t>
            </a:r>
            <a:r>
              <a:rPr lang="en-US" dirty="0">
                <a:solidFill>
                  <a:srgbClr val="002060"/>
                </a:solidFill>
                <a:latin typeface="Avenir Next Medium" charset="0"/>
                <a:ea typeface="Avenir Next Medium" charset="0"/>
                <a:cs typeface="Avenir Next Medium" charset="0"/>
              </a:rPr>
              <a:t>The products will sold from the shops established near maternity wards in the hospitals.</a:t>
            </a:r>
          </a:p>
          <a:p>
            <a:pPr>
              <a:buClr>
                <a:srgbClr val="000000"/>
              </a:buClr>
            </a:pPr>
            <a:endParaRPr lang="en-US" dirty="0">
              <a:latin typeface="Tw Cen MT"/>
              <a:cs typeface="Arial"/>
            </a:endParaRPr>
          </a:p>
        </p:txBody>
      </p:sp>
    </p:spTree>
    <p:extLst>
      <p:ext uri="{BB962C8B-B14F-4D97-AF65-F5344CB8AC3E}">
        <p14:creationId xmlns:p14="http://schemas.microsoft.com/office/powerpoint/2010/main" val="1451437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36650" y="793750"/>
            <a:ext cx="10363200" cy="5565776"/>
          </a:xfrm>
        </p:spPr>
        <p:txBody>
          <a:bodyPr vert="horz" lIns="91440" tIns="45720" rIns="91440" bIns="45720" rtlCol="0" anchor="t">
            <a:normAutofit/>
          </a:bodyPr>
          <a:lstStyle/>
          <a:p>
            <a:r>
              <a:rPr lang="en-GB" b="1" u="sng" dirty="0">
                <a:solidFill>
                  <a:srgbClr val="002060"/>
                </a:solidFill>
                <a:latin typeface="Avenir Next Demi Bold" charset="0"/>
                <a:ea typeface="Avenir Next Demi Bold" charset="0"/>
                <a:cs typeface="Avenir Next Demi Bold" charset="0"/>
              </a:rPr>
              <a:t>Packaging:</a:t>
            </a:r>
            <a:endParaRPr lang="en-US" b="1" dirty="0">
              <a:solidFill>
                <a:srgbClr val="002060"/>
              </a:solidFill>
              <a:latin typeface="Avenir Next Demi Bold" charset="0"/>
              <a:ea typeface="Avenir Next Demi Bold" charset="0"/>
              <a:cs typeface="Avenir Next Demi Bold" charset="0"/>
            </a:endParaRPr>
          </a:p>
          <a:p>
            <a:pPr marL="0" indent="0" algn="just">
              <a:buClr>
                <a:srgbClr val="000000"/>
              </a:buClr>
              <a:buNone/>
            </a:pPr>
            <a:r>
              <a:rPr lang="en-GB" dirty="0">
                <a:solidFill>
                  <a:srgbClr val="002060"/>
                </a:solidFill>
                <a:latin typeface="Avenir Next Medium" charset="0"/>
                <a:ea typeface="Avenir Next Medium" charset="0"/>
                <a:cs typeface="Avenir Next Medium" charset="0"/>
              </a:rPr>
              <a:t>The Nappy Cake will look like a tiered cake but with Nappies and towels. It will be packed beautifully and with neatly rolled up nappies and towels and will have other baby accessories. </a:t>
            </a:r>
          </a:p>
          <a:p>
            <a:pPr algn="just">
              <a:buClr>
                <a:srgbClr val="000000"/>
              </a:buClr>
            </a:pPr>
            <a:r>
              <a:rPr lang="en-GB" b="1" u="sng" dirty="0">
                <a:solidFill>
                  <a:srgbClr val="002060"/>
                </a:solidFill>
                <a:latin typeface="Avenir Next Demi Bold" charset="0"/>
                <a:ea typeface="Avenir Next Demi Bold" charset="0"/>
                <a:cs typeface="Avenir Next Demi Bold" charset="0"/>
              </a:rPr>
              <a:t>Pricing strategies:</a:t>
            </a:r>
            <a:endParaRPr lang="en-GB" b="1" dirty="0">
              <a:solidFill>
                <a:srgbClr val="002060"/>
              </a:solidFill>
              <a:latin typeface="Avenir Next Demi Bold" charset="0"/>
              <a:ea typeface="Avenir Next Demi Bold" charset="0"/>
              <a:cs typeface="Avenir Next Demi Bold" charset="0"/>
            </a:endParaRPr>
          </a:p>
          <a:p>
            <a:pPr>
              <a:buNone/>
            </a:pPr>
            <a:r>
              <a:rPr lang="en-GB" dirty="0">
                <a:solidFill>
                  <a:srgbClr val="002060"/>
                </a:solidFill>
                <a:latin typeface="Avenir Next Medium" charset="0"/>
                <a:ea typeface="Avenir Next Medium" charset="0"/>
                <a:cs typeface="Avenir Next Medium" charset="0"/>
              </a:rPr>
              <a:t>We would try to meet competitors, but will have frequent sales. Prices will be an average price of £10- £100. </a:t>
            </a:r>
          </a:p>
          <a:p>
            <a:pPr algn="just">
              <a:buClr>
                <a:srgbClr val="000000"/>
              </a:buClr>
            </a:pPr>
            <a:r>
              <a:rPr lang="en-GB" b="1" u="sng" dirty="0">
                <a:solidFill>
                  <a:srgbClr val="002060"/>
                </a:solidFill>
                <a:latin typeface="Avenir Next Demi Bold" charset="0"/>
                <a:ea typeface="Avenir Next Demi Bold" charset="0"/>
                <a:cs typeface="Avenir Next Demi Bold" charset="0"/>
              </a:rPr>
              <a:t>COMPETITORS:</a:t>
            </a:r>
            <a:r>
              <a:rPr lang="en-GB" b="1" dirty="0">
                <a:solidFill>
                  <a:srgbClr val="002060"/>
                </a:solidFill>
                <a:latin typeface="Avenir Next Demi Bold" charset="0"/>
                <a:ea typeface="Avenir Next Demi Bold" charset="0"/>
                <a:cs typeface="Avenir Next Demi Bold" charset="0"/>
              </a:rPr>
              <a:t> </a:t>
            </a:r>
          </a:p>
          <a:p>
            <a:pPr marL="0" indent="0" algn="just">
              <a:buClr>
                <a:srgbClr val="000000"/>
              </a:buClr>
              <a:buNone/>
            </a:pPr>
            <a:r>
              <a:rPr lang="en-GB" dirty="0">
                <a:solidFill>
                  <a:srgbClr val="002060"/>
                </a:solidFill>
                <a:latin typeface="Avenir Next Medium" charset="0"/>
                <a:ea typeface="Avenir Next Medium" charset="0"/>
                <a:cs typeface="Avenir Next Medium" charset="0"/>
              </a:rPr>
              <a:t>COMEPTITORS INCLUDE: The Baby Bakery, Nappy Cake Shop, Little Angels, </a:t>
            </a:r>
            <a:r>
              <a:rPr lang="en-GB" dirty="0" err="1">
                <a:solidFill>
                  <a:srgbClr val="002060"/>
                </a:solidFill>
                <a:latin typeface="Avenir Next Medium" charset="0"/>
                <a:ea typeface="Avenir Next Medium" charset="0"/>
                <a:cs typeface="Avenir Next Medium" charset="0"/>
              </a:rPr>
              <a:t>Coochycoo</a:t>
            </a:r>
            <a:r>
              <a:rPr lang="en-GB" dirty="0">
                <a:solidFill>
                  <a:srgbClr val="002060"/>
                </a:solidFill>
                <a:latin typeface="Avenir Next Medium" charset="0"/>
                <a:ea typeface="Avenir Next Medium" charset="0"/>
                <a:cs typeface="Avenir Next Medium" charset="0"/>
              </a:rPr>
              <a:t> Nappy Cakes, </a:t>
            </a:r>
            <a:r>
              <a:rPr lang="en-GB" dirty="0" err="1">
                <a:solidFill>
                  <a:srgbClr val="002060"/>
                </a:solidFill>
                <a:latin typeface="Avenir Next Medium" charset="0"/>
                <a:ea typeface="Avenir Next Medium" charset="0"/>
                <a:cs typeface="Avenir Next Medium" charset="0"/>
              </a:rPr>
              <a:t>BabyBlooms</a:t>
            </a:r>
            <a:r>
              <a:rPr lang="en-GB" dirty="0">
                <a:solidFill>
                  <a:srgbClr val="002060"/>
                </a:solidFill>
                <a:latin typeface="Avenir Next Medium" charset="0"/>
                <a:ea typeface="Avenir Next Medium" charset="0"/>
                <a:cs typeface="Avenir Next Medium" charset="0"/>
              </a:rPr>
              <a:t>, Pure Nappy Cakes, </a:t>
            </a:r>
            <a:r>
              <a:rPr lang="en-GB" dirty="0" err="1">
                <a:solidFill>
                  <a:srgbClr val="002060"/>
                </a:solidFill>
                <a:latin typeface="Avenir Next Medium" charset="0"/>
                <a:ea typeface="Avenir Next Medium" charset="0"/>
                <a:cs typeface="Avenir Next Medium" charset="0"/>
              </a:rPr>
              <a:t>Pitter</a:t>
            </a:r>
            <a:r>
              <a:rPr lang="en-GB" dirty="0">
                <a:solidFill>
                  <a:srgbClr val="002060"/>
                </a:solidFill>
                <a:latin typeface="Avenir Next Medium" charset="0"/>
                <a:ea typeface="Avenir Next Medium" charset="0"/>
                <a:cs typeface="Avenir Next Medium" charset="0"/>
              </a:rPr>
              <a:t> Patter Baby Gifts, </a:t>
            </a:r>
            <a:r>
              <a:rPr lang="en-GB" dirty="0" err="1">
                <a:solidFill>
                  <a:srgbClr val="002060"/>
                </a:solidFill>
                <a:latin typeface="Avenir Next Medium" charset="0"/>
                <a:ea typeface="Avenir Next Medium" charset="0"/>
                <a:cs typeface="Avenir Next Medium" charset="0"/>
              </a:rPr>
              <a:t>Dinkytoes</a:t>
            </a:r>
            <a:r>
              <a:rPr lang="en-GB" dirty="0">
                <a:solidFill>
                  <a:srgbClr val="002060"/>
                </a:solidFill>
                <a:latin typeface="Avenir Next Medium" charset="0"/>
                <a:ea typeface="Avenir Next Medium" charset="0"/>
                <a:cs typeface="Avenir Next Medium" charset="0"/>
              </a:rPr>
              <a:t> Baby Gifts, The Little Lavender Tree, Starlight Nappy Cakes, Lyn’s Personalised Gifts, The Unique Gift Store Ltd, </a:t>
            </a:r>
            <a:r>
              <a:rPr lang="en-GB" dirty="0" err="1">
                <a:solidFill>
                  <a:srgbClr val="002060"/>
                </a:solidFill>
                <a:latin typeface="Avenir Next Medium" charset="0"/>
                <a:ea typeface="Avenir Next Medium" charset="0"/>
                <a:cs typeface="Avenir Next Medium" charset="0"/>
              </a:rPr>
              <a:t>Bizzie</a:t>
            </a:r>
            <a:r>
              <a:rPr lang="en-GB" dirty="0">
                <a:solidFill>
                  <a:srgbClr val="002060"/>
                </a:solidFill>
                <a:latin typeface="Avenir Next Medium" charset="0"/>
                <a:ea typeface="Avenir Next Medium" charset="0"/>
                <a:cs typeface="Avenir Next Medium" charset="0"/>
              </a:rPr>
              <a:t> Bees ETC. </a:t>
            </a:r>
            <a:endParaRPr lang="en-GB" u="sng" dirty="0">
              <a:solidFill>
                <a:srgbClr val="002060"/>
              </a:solidFill>
              <a:latin typeface="Avenir Next Medium" charset="0"/>
              <a:ea typeface="Avenir Next Medium" charset="0"/>
              <a:cs typeface="Avenir Next Medium" charset="0"/>
            </a:endParaRPr>
          </a:p>
          <a:p>
            <a:pPr>
              <a:buClr>
                <a:prstClr val="black"/>
              </a:buClr>
              <a:buNone/>
            </a:pPr>
            <a:endParaRPr lang="en-GB" i="1" dirty="0"/>
          </a:p>
          <a:p>
            <a:pPr algn="just">
              <a:buClr>
                <a:prstClr val="black"/>
              </a:buClr>
              <a:buNone/>
            </a:pPr>
            <a:endParaRPr lang="en-GB" i="1" dirty="0"/>
          </a:p>
          <a:p>
            <a:pPr marL="0" indent="0" algn="just">
              <a:buClr>
                <a:prstClr val="black"/>
              </a:buClr>
              <a:buNone/>
            </a:pPr>
            <a:endParaRPr lang="en-GB" dirty="0"/>
          </a:p>
          <a:p>
            <a:pPr>
              <a:buClr>
                <a:srgbClr val="000000"/>
              </a:buClr>
            </a:pPr>
            <a:endParaRPr lang="en-US" dirty="0"/>
          </a:p>
        </p:txBody>
      </p:sp>
      <p:sp>
        <p:nvSpPr>
          <p:cNvPr id="2" name="TextBox 1"/>
          <p:cNvSpPr txBox="1"/>
          <p:nvPr/>
        </p:nvSpPr>
        <p:spPr>
          <a:xfrm>
            <a:off x="5383658" y="472611"/>
            <a:ext cx="4520630" cy="369332"/>
          </a:xfrm>
          <a:prstGeom prst="rect">
            <a:avLst/>
          </a:prstGeom>
          <a:noFill/>
        </p:spPr>
        <p:txBody>
          <a:bodyPr wrap="square" rtlCol="0">
            <a:spAutoFit/>
          </a:bodyPr>
          <a:lstStyle/>
          <a:p>
            <a:r>
              <a:rPr lang="en-US" b="1" i="1" dirty="0">
                <a:solidFill>
                  <a:srgbClr val="002060"/>
                </a:solidFill>
                <a:latin typeface="Avenir Next" charset="0"/>
                <a:ea typeface="Avenir Next" charset="0"/>
                <a:cs typeface="Avenir Next" charset="0"/>
              </a:rPr>
              <a:t>Packaging</a:t>
            </a:r>
          </a:p>
        </p:txBody>
      </p:sp>
    </p:spTree>
    <p:extLst>
      <p:ext uri="{BB962C8B-B14F-4D97-AF65-F5344CB8AC3E}">
        <p14:creationId xmlns:p14="http://schemas.microsoft.com/office/powerpoint/2010/main" val="821502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alpha val="60000"/>
                <a:lumMod val="42000"/>
                <a:lumOff val="58000"/>
              </a:schemeClr>
            </a:gs>
            <a:gs pos="64000">
              <a:schemeClr val="bg1"/>
            </a:gs>
            <a:gs pos="95000">
              <a:schemeClr val="accent1">
                <a:lumMod val="75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alphaModFix amt="23000"/>
          </a:blip>
          <a:stretch>
            <a:fillRect/>
          </a:stretch>
        </p:blipFill>
        <p:spPr>
          <a:xfrm>
            <a:off x="7132343" y="208750"/>
            <a:ext cx="4954882" cy="4020350"/>
          </a:xfrm>
          <a:prstGeom prst="rect">
            <a:avLst/>
          </a:prstGeom>
          <a:effectLst>
            <a:softEdge rad="292100"/>
          </a:effectLst>
        </p:spPr>
      </p:pic>
      <p:sp>
        <p:nvSpPr>
          <p:cNvPr id="2" name="Title 1"/>
          <p:cNvSpPr>
            <a:spLocks noGrp="1"/>
          </p:cNvSpPr>
          <p:nvPr>
            <p:ph type="title" idx="4294967295"/>
          </p:nvPr>
        </p:nvSpPr>
        <p:spPr>
          <a:xfrm>
            <a:off x="957262" y="261937"/>
            <a:ext cx="10363200" cy="1595438"/>
          </a:xfrm>
        </p:spPr>
        <p:txBody>
          <a:bodyPr/>
          <a:lstStyle/>
          <a:p>
            <a:pPr algn="l"/>
            <a:r>
              <a:rPr lang="en-US" sz="4000" b="1" dirty="0">
                <a:solidFill>
                  <a:srgbClr val="002060"/>
                </a:solidFill>
                <a:latin typeface="Avenir Next" charset="0"/>
                <a:ea typeface="Avenir Next" charset="0"/>
                <a:cs typeface="Avenir Next" charset="0"/>
              </a:rPr>
              <a:t>Location</a:t>
            </a:r>
            <a:r>
              <a:rPr lang="en-US" b="1" i="1" dirty="0">
                <a:latin typeface="Avenir Next Demi Bold" charset="0"/>
                <a:ea typeface="Avenir Next Demi Bold" charset="0"/>
                <a:cs typeface="Avenir Next Demi Bold" charset="0"/>
              </a:rPr>
              <a:t>	</a:t>
            </a:r>
          </a:p>
        </p:txBody>
      </p:sp>
      <p:sp>
        <p:nvSpPr>
          <p:cNvPr id="5" name="TextBox 4"/>
          <p:cNvSpPr txBox="1"/>
          <p:nvPr/>
        </p:nvSpPr>
        <p:spPr>
          <a:xfrm>
            <a:off x="1200150" y="1857375"/>
            <a:ext cx="9244013" cy="646331"/>
          </a:xfrm>
          <a:prstGeom prst="rect">
            <a:avLst/>
          </a:prstGeom>
          <a:noFill/>
        </p:spPr>
        <p:txBody>
          <a:bodyPr wrap="square" rtlCol="0">
            <a:spAutoFit/>
          </a:bodyPr>
          <a:lstStyle/>
          <a:p>
            <a:pPr marL="571500" indent="-571500">
              <a:buFont typeface="Wingdings" charset="2"/>
              <a:buChar char="v"/>
            </a:pPr>
            <a:r>
              <a:rPr lang="en-US" sz="3600" dirty="0">
                <a:solidFill>
                  <a:srgbClr val="002060"/>
                </a:solidFill>
                <a:latin typeface="Avenir Next Medium" charset="0"/>
                <a:ea typeface="Avenir Next Medium" charset="0"/>
                <a:cs typeface="Avenir Next Medium" charset="0"/>
              </a:rPr>
              <a:t>Permanent presence will be online.</a:t>
            </a:r>
          </a:p>
        </p:txBody>
      </p:sp>
      <p:sp>
        <p:nvSpPr>
          <p:cNvPr id="7" name="TextBox 6"/>
          <p:cNvSpPr txBox="1"/>
          <p:nvPr/>
        </p:nvSpPr>
        <p:spPr>
          <a:xfrm>
            <a:off x="1200150" y="2766238"/>
            <a:ext cx="9801226" cy="1200329"/>
          </a:xfrm>
          <a:prstGeom prst="rect">
            <a:avLst/>
          </a:prstGeom>
          <a:noFill/>
        </p:spPr>
        <p:txBody>
          <a:bodyPr wrap="square" rtlCol="0">
            <a:spAutoFit/>
          </a:bodyPr>
          <a:lstStyle/>
          <a:p>
            <a:pPr marL="571500" indent="-571500">
              <a:buFont typeface="Wingdings" charset="2"/>
              <a:buChar char="v"/>
            </a:pPr>
            <a:r>
              <a:rPr lang="en-US" sz="3600" dirty="0">
                <a:solidFill>
                  <a:srgbClr val="002060"/>
                </a:solidFill>
                <a:latin typeface="Avenir Next Medium" charset="0"/>
                <a:ea typeface="Avenir Next Medium" charset="0"/>
                <a:cs typeface="Avenir Next Medium" charset="0"/>
              </a:rPr>
              <a:t>Monthly through events</a:t>
            </a:r>
            <a:r>
              <a:rPr lang="mr-IN" sz="3600" dirty="0">
                <a:solidFill>
                  <a:srgbClr val="002060"/>
                </a:solidFill>
                <a:latin typeface="Avenir Next Medium" charset="0"/>
                <a:ea typeface="Avenir Next Medium" charset="0"/>
                <a:cs typeface="Avenir Next Medium" charset="0"/>
              </a:rPr>
              <a:t>–</a:t>
            </a:r>
            <a:r>
              <a:rPr lang="en-US" sz="3600" dirty="0">
                <a:solidFill>
                  <a:srgbClr val="002060"/>
                </a:solidFill>
                <a:latin typeface="Avenir Next Medium" charset="0"/>
                <a:ea typeface="Avenir Next Medium" charset="0"/>
                <a:cs typeface="Avenir Next Medium" charset="0"/>
              </a:rPr>
              <a:t> Market Stalls, Shopping Malls, Fairs, and Popup Shops.</a:t>
            </a:r>
          </a:p>
        </p:txBody>
      </p:sp>
      <p:sp>
        <p:nvSpPr>
          <p:cNvPr id="8" name="TextBox 7"/>
          <p:cNvSpPr txBox="1"/>
          <p:nvPr/>
        </p:nvSpPr>
        <p:spPr>
          <a:xfrm>
            <a:off x="1200150" y="4168466"/>
            <a:ext cx="8543925" cy="1200329"/>
          </a:xfrm>
          <a:prstGeom prst="rect">
            <a:avLst/>
          </a:prstGeom>
          <a:noFill/>
        </p:spPr>
        <p:txBody>
          <a:bodyPr wrap="square" rtlCol="0">
            <a:spAutoFit/>
          </a:bodyPr>
          <a:lstStyle/>
          <a:p>
            <a:pPr marL="571500" indent="-571500">
              <a:buFont typeface="Wingdings" charset="2"/>
              <a:buChar char="v"/>
            </a:pPr>
            <a:r>
              <a:rPr lang="en-US" sz="3600" dirty="0">
                <a:solidFill>
                  <a:srgbClr val="002060"/>
                </a:solidFill>
                <a:latin typeface="Avenir Next Medium" charset="0"/>
                <a:ea typeface="Avenir Next Medium" charset="0"/>
                <a:cs typeface="Avenir Next Medium" charset="0"/>
              </a:rPr>
              <a:t>In areas such as the Portobello Road, Paddington and Chelsea.</a:t>
            </a:r>
          </a:p>
        </p:txBody>
      </p:sp>
    </p:spTree>
    <p:extLst>
      <p:ext uri="{BB962C8B-B14F-4D97-AF65-F5344CB8AC3E}">
        <p14:creationId xmlns:p14="http://schemas.microsoft.com/office/powerpoint/2010/main" val="819209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alpha val="60000"/>
                <a:lumMod val="38000"/>
                <a:lumOff val="62000"/>
              </a:schemeClr>
            </a:gs>
            <a:gs pos="64000">
              <a:schemeClr val="bg1"/>
            </a:gs>
            <a:gs pos="100000">
              <a:schemeClr val="accent1">
                <a:lumMod val="60000"/>
                <a:lumOff val="40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9679341" y="1459102"/>
            <a:ext cx="2314576" cy="2314576"/>
          </a:xfrm>
          <a:prstGeom prst="rect">
            <a:avLst/>
          </a:prstGeom>
        </p:spPr>
      </p:pic>
      <p:pic>
        <p:nvPicPr>
          <p:cNvPr id="8" name="Picture 7"/>
          <p:cNvPicPr>
            <a:picLocks noChangeAspect="1"/>
          </p:cNvPicPr>
          <p:nvPr/>
        </p:nvPicPr>
        <p:blipFill rotWithShape="1">
          <a:blip r:embed="rId4"/>
          <a:srcRect t="35034" b="36936"/>
          <a:stretch/>
        </p:blipFill>
        <p:spPr>
          <a:xfrm>
            <a:off x="3618898" y="5519793"/>
            <a:ext cx="3424238" cy="914400"/>
          </a:xfrm>
          <a:prstGeom prst="rect">
            <a:avLst/>
          </a:prstGeom>
          <a:effectLst>
            <a:softEdge rad="0"/>
          </a:effectLst>
        </p:spPr>
      </p:pic>
      <p:pic>
        <p:nvPicPr>
          <p:cNvPr id="9" name="Picture 8"/>
          <p:cNvPicPr>
            <a:picLocks noChangeAspect="1"/>
          </p:cNvPicPr>
          <p:nvPr/>
        </p:nvPicPr>
        <p:blipFill>
          <a:blip r:embed="rId5"/>
          <a:stretch>
            <a:fillRect/>
          </a:stretch>
        </p:blipFill>
        <p:spPr>
          <a:xfrm>
            <a:off x="3618796" y="2646743"/>
            <a:ext cx="2967760" cy="1673807"/>
          </a:xfrm>
          <a:prstGeom prst="rect">
            <a:avLst/>
          </a:prstGeom>
          <a:effectLst>
            <a:glow>
              <a:schemeClr val="accent1"/>
            </a:glow>
            <a:softEdge rad="101600"/>
          </a:effectLst>
        </p:spPr>
      </p:pic>
      <p:pic>
        <p:nvPicPr>
          <p:cNvPr id="10" name="Picture 9"/>
          <p:cNvPicPr>
            <a:picLocks noChangeAspect="1"/>
          </p:cNvPicPr>
          <p:nvPr/>
        </p:nvPicPr>
        <p:blipFill>
          <a:blip r:embed="rId6"/>
          <a:stretch>
            <a:fillRect/>
          </a:stretch>
        </p:blipFill>
        <p:spPr>
          <a:xfrm>
            <a:off x="8193441" y="4567348"/>
            <a:ext cx="2514600" cy="1371600"/>
          </a:xfrm>
          <a:prstGeom prst="rect">
            <a:avLst/>
          </a:prstGeom>
        </p:spPr>
      </p:pic>
      <p:pic>
        <p:nvPicPr>
          <p:cNvPr id="11" name="Picture 10"/>
          <p:cNvPicPr>
            <a:picLocks noChangeAspect="1"/>
          </p:cNvPicPr>
          <p:nvPr/>
        </p:nvPicPr>
        <p:blipFill>
          <a:blip r:embed="rId7"/>
          <a:stretch>
            <a:fillRect/>
          </a:stretch>
        </p:blipFill>
        <p:spPr>
          <a:xfrm>
            <a:off x="7049798" y="2351817"/>
            <a:ext cx="1796376" cy="1796376"/>
          </a:xfrm>
          <a:prstGeom prst="rect">
            <a:avLst/>
          </a:prstGeom>
        </p:spPr>
      </p:pic>
      <p:pic>
        <p:nvPicPr>
          <p:cNvPr id="12" name="Picture 11"/>
          <p:cNvPicPr>
            <a:picLocks noChangeAspect="1"/>
          </p:cNvPicPr>
          <p:nvPr/>
        </p:nvPicPr>
        <p:blipFill>
          <a:blip r:embed="rId8"/>
          <a:stretch>
            <a:fillRect/>
          </a:stretch>
        </p:blipFill>
        <p:spPr>
          <a:xfrm>
            <a:off x="639714" y="4148193"/>
            <a:ext cx="2286000" cy="2286000"/>
          </a:xfrm>
          <a:prstGeom prst="rect">
            <a:avLst/>
          </a:prstGeom>
        </p:spPr>
      </p:pic>
      <p:pic>
        <p:nvPicPr>
          <p:cNvPr id="13" name="Picture 12"/>
          <p:cNvPicPr>
            <a:picLocks noChangeAspect="1"/>
          </p:cNvPicPr>
          <p:nvPr/>
        </p:nvPicPr>
        <p:blipFill>
          <a:blip r:embed="rId9"/>
          <a:stretch>
            <a:fillRect/>
          </a:stretch>
        </p:blipFill>
        <p:spPr>
          <a:xfrm>
            <a:off x="728484" y="1529296"/>
            <a:ext cx="2108460" cy="2108460"/>
          </a:xfrm>
          <a:prstGeom prst="rect">
            <a:avLst/>
          </a:prstGeom>
        </p:spPr>
      </p:pic>
      <p:sp>
        <p:nvSpPr>
          <p:cNvPr id="15" name="TextBox 14"/>
          <p:cNvSpPr txBox="1"/>
          <p:nvPr/>
        </p:nvSpPr>
        <p:spPr>
          <a:xfrm>
            <a:off x="4464404" y="982978"/>
            <a:ext cx="4700587" cy="646331"/>
          </a:xfrm>
          <a:prstGeom prst="rect">
            <a:avLst/>
          </a:prstGeom>
          <a:noFill/>
        </p:spPr>
        <p:txBody>
          <a:bodyPr wrap="square" rtlCol="0">
            <a:spAutoFit/>
          </a:bodyPr>
          <a:lstStyle/>
          <a:p>
            <a:r>
              <a:rPr lang="en-US" sz="3600" b="1" i="1" dirty="0">
                <a:solidFill>
                  <a:srgbClr val="002060"/>
                </a:solidFill>
                <a:latin typeface="Avenir Next" charset="0"/>
                <a:ea typeface="Avenir Next" charset="0"/>
                <a:cs typeface="Avenir Next" charset="0"/>
              </a:rPr>
              <a:t>Competition</a:t>
            </a:r>
          </a:p>
        </p:txBody>
      </p:sp>
      <p:sp>
        <p:nvSpPr>
          <p:cNvPr id="16" name="TextBox 15"/>
          <p:cNvSpPr txBox="1"/>
          <p:nvPr/>
        </p:nvSpPr>
        <p:spPr>
          <a:xfrm>
            <a:off x="3351294" y="1828820"/>
            <a:ext cx="5025142" cy="400110"/>
          </a:xfrm>
          <a:prstGeom prst="rect">
            <a:avLst/>
          </a:prstGeom>
          <a:noFill/>
        </p:spPr>
        <p:txBody>
          <a:bodyPr wrap="square" rtlCol="0">
            <a:spAutoFit/>
          </a:bodyPr>
          <a:lstStyle/>
          <a:p>
            <a:pPr algn="ctr"/>
            <a:r>
              <a:rPr lang="en-US" sz="2000" dirty="0">
                <a:solidFill>
                  <a:srgbClr val="002060"/>
                </a:solidFill>
                <a:latin typeface="Avenir Next Medium" charset="0"/>
                <a:ea typeface="Avenir Next Medium" charset="0"/>
                <a:cs typeface="Avenir Next Medium" charset="0"/>
              </a:rPr>
              <a:t>Not London based</a:t>
            </a:r>
          </a:p>
        </p:txBody>
      </p:sp>
      <p:sp>
        <p:nvSpPr>
          <p:cNvPr id="3" name="TextBox 2">
            <a:extLst>
              <a:ext uri="{FF2B5EF4-FFF2-40B4-BE49-F238E27FC236}">
                <a16:creationId xmlns:a16="http://schemas.microsoft.com/office/drawing/2014/main" id="{CB1F6A73-C7C6-D044-8CEC-37852CA5DB32}"/>
              </a:ext>
            </a:extLst>
          </p:cNvPr>
          <p:cNvSpPr txBox="1"/>
          <p:nvPr/>
        </p:nvSpPr>
        <p:spPr>
          <a:xfrm>
            <a:off x="656355" y="3606435"/>
            <a:ext cx="2824223" cy="230832"/>
          </a:xfrm>
          <a:prstGeom prst="rect">
            <a:avLst/>
          </a:prstGeom>
          <a:noFill/>
        </p:spPr>
        <p:txBody>
          <a:bodyPr wrap="square" rtlCol="0">
            <a:spAutoFit/>
          </a:bodyPr>
          <a:lstStyle/>
          <a:p>
            <a:r>
              <a:rPr lang="en-US" sz="900" i="1" dirty="0">
                <a:latin typeface="Avenir Next" panose="020B0503020202020204" pitchFamily="34" charset="0"/>
              </a:rPr>
              <a:t>Logo from https://</a:t>
            </a:r>
            <a:r>
              <a:rPr lang="en-US" sz="900" i="1" dirty="0" err="1">
                <a:latin typeface="Avenir Next" panose="020B0503020202020204" pitchFamily="34" charset="0"/>
              </a:rPr>
              <a:t>purenappycakes.com</a:t>
            </a:r>
            <a:r>
              <a:rPr lang="en-US" sz="900" i="1" dirty="0">
                <a:latin typeface="Avenir Next" panose="020B0503020202020204" pitchFamily="34" charset="0"/>
              </a:rPr>
              <a:t>/</a:t>
            </a:r>
          </a:p>
        </p:txBody>
      </p:sp>
      <p:sp>
        <p:nvSpPr>
          <p:cNvPr id="4" name="TextBox 3">
            <a:extLst>
              <a:ext uri="{FF2B5EF4-FFF2-40B4-BE49-F238E27FC236}">
                <a16:creationId xmlns:a16="http://schemas.microsoft.com/office/drawing/2014/main" id="{965636D0-5D4C-5C4F-BC3C-E27B689587F4}"/>
              </a:ext>
            </a:extLst>
          </p:cNvPr>
          <p:cNvSpPr txBox="1"/>
          <p:nvPr/>
        </p:nvSpPr>
        <p:spPr>
          <a:xfrm>
            <a:off x="332263" y="6434193"/>
            <a:ext cx="3472405" cy="230832"/>
          </a:xfrm>
          <a:prstGeom prst="rect">
            <a:avLst/>
          </a:prstGeom>
          <a:noFill/>
        </p:spPr>
        <p:txBody>
          <a:bodyPr wrap="square" rtlCol="0">
            <a:spAutoFit/>
          </a:bodyPr>
          <a:lstStyle/>
          <a:p>
            <a:r>
              <a:rPr lang="en-US" sz="900" dirty="0">
                <a:latin typeface="Avenir Next" panose="020B0503020202020204" pitchFamily="34" charset="0"/>
              </a:rPr>
              <a:t>Logo from https://</a:t>
            </a:r>
            <a:r>
              <a:rPr lang="en-US" sz="900" dirty="0" err="1">
                <a:latin typeface="Avenir Next" panose="020B0503020202020204" pitchFamily="34" charset="0"/>
              </a:rPr>
              <a:t>www.thelittlelavendertree.co.uk</a:t>
            </a:r>
            <a:r>
              <a:rPr lang="en-US" sz="900" dirty="0">
                <a:latin typeface="Avenir Next" panose="020B0503020202020204" pitchFamily="34" charset="0"/>
              </a:rPr>
              <a:t>/</a:t>
            </a:r>
          </a:p>
        </p:txBody>
      </p:sp>
      <p:sp>
        <p:nvSpPr>
          <p:cNvPr id="5" name="TextBox 4">
            <a:extLst>
              <a:ext uri="{FF2B5EF4-FFF2-40B4-BE49-F238E27FC236}">
                <a16:creationId xmlns:a16="http://schemas.microsoft.com/office/drawing/2014/main" id="{5B5C4302-DC6B-3348-8F00-1BEAA23FC6FA}"/>
              </a:ext>
            </a:extLst>
          </p:cNvPr>
          <p:cNvSpPr txBox="1"/>
          <p:nvPr/>
        </p:nvSpPr>
        <p:spPr>
          <a:xfrm>
            <a:off x="3878394" y="6318777"/>
            <a:ext cx="2905245" cy="230832"/>
          </a:xfrm>
          <a:prstGeom prst="rect">
            <a:avLst/>
          </a:prstGeom>
          <a:noFill/>
        </p:spPr>
        <p:txBody>
          <a:bodyPr wrap="square" rtlCol="0">
            <a:spAutoFit/>
          </a:bodyPr>
          <a:lstStyle/>
          <a:p>
            <a:r>
              <a:rPr lang="en-US" sz="900" dirty="0">
                <a:latin typeface="Avenir Next" panose="020B0503020202020204" pitchFamily="34" charset="0"/>
              </a:rPr>
              <a:t>Logo from https://</a:t>
            </a:r>
            <a:r>
              <a:rPr lang="en-US" sz="900" dirty="0" err="1">
                <a:latin typeface="Avenir Next" panose="020B0503020202020204" pitchFamily="34" charset="0"/>
              </a:rPr>
              <a:t>www.pitterpatterbabygifts.co.uk</a:t>
            </a:r>
            <a:r>
              <a:rPr lang="en-US" sz="900" dirty="0">
                <a:latin typeface="Avenir Next" panose="020B0503020202020204" pitchFamily="34" charset="0"/>
              </a:rPr>
              <a:t>/</a:t>
            </a:r>
          </a:p>
        </p:txBody>
      </p:sp>
      <p:sp>
        <p:nvSpPr>
          <p:cNvPr id="7" name="TextBox 6">
            <a:extLst>
              <a:ext uri="{FF2B5EF4-FFF2-40B4-BE49-F238E27FC236}">
                <a16:creationId xmlns:a16="http://schemas.microsoft.com/office/drawing/2014/main" id="{2D10235A-69D9-5E46-BE5F-40A243B9AC3A}"/>
              </a:ext>
            </a:extLst>
          </p:cNvPr>
          <p:cNvSpPr txBox="1"/>
          <p:nvPr/>
        </p:nvSpPr>
        <p:spPr>
          <a:xfrm>
            <a:off x="9242615" y="3837267"/>
            <a:ext cx="3113590" cy="230832"/>
          </a:xfrm>
          <a:prstGeom prst="rect">
            <a:avLst/>
          </a:prstGeom>
          <a:noFill/>
        </p:spPr>
        <p:txBody>
          <a:bodyPr wrap="square" rtlCol="0">
            <a:spAutoFit/>
          </a:bodyPr>
          <a:lstStyle/>
          <a:p>
            <a:r>
              <a:rPr lang="en-US" sz="900" dirty="0">
                <a:latin typeface="Avenir Next" panose="020B0503020202020204" pitchFamily="34" charset="0"/>
              </a:rPr>
              <a:t>Logo from https://</a:t>
            </a:r>
            <a:r>
              <a:rPr lang="en-US" sz="900" dirty="0" err="1">
                <a:latin typeface="Avenir Next" panose="020B0503020202020204" pitchFamily="34" charset="0"/>
              </a:rPr>
              <a:t>www.babyblooms.co.uk</a:t>
            </a:r>
            <a:r>
              <a:rPr lang="en-US" sz="900" dirty="0">
                <a:latin typeface="Avenir Next" panose="020B0503020202020204" pitchFamily="34" charset="0"/>
              </a:rPr>
              <a:t>/baby-gifts/</a:t>
            </a:r>
          </a:p>
        </p:txBody>
      </p:sp>
      <p:sp>
        <p:nvSpPr>
          <p:cNvPr id="14" name="TextBox 13">
            <a:extLst>
              <a:ext uri="{FF2B5EF4-FFF2-40B4-BE49-F238E27FC236}">
                <a16:creationId xmlns:a16="http://schemas.microsoft.com/office/drawing/2014/main" id="{5CBFC5A0-F298-5B45-9070-B851710B6C5C}"/>
              </a:ext>
            </a:extLst>
          </p:cNvPr>
          <p:cNvSpPr txBox="1"/>
          <p:nvPr/>
        </p:nvSpPr>
        <p:spPr>
          <a:xfrm>
            <a:off x="8344670" y="5822869"/>
            <a:ext cx="2491959" cy="232158"/>
          </a:xfrm>
          <a:prstGeom prst="rect">
            <a:avLst/>
          </a:prstGeom>
          <a:noFill/>
        </p:spPr>
        <p:txBody>
          <a:bodyPr wrap="square" rtlCol="0">
            <a:spAutoFit/>
          </a:bodyPr>
          <a:lstStyle/>
          <a:p>
            <a:r>
              <a:rPr lang="en-US" sz="900" dirty="0">
                <a:latin typeface="Avenir Next" panose="020B0503020202020204" pitchFamily="34" charset="0"/>
              </a:rPr>
              <a:t>Logo from https://</a:t>
            </a:r>
            <a:r>
              <a:rPr lang="en-US" sz="900" dirty="0" err="1">
                <a:latin typeface="Avenir Next" panose="020B0503020202020204" pitchFamily="34" charset="0"/>
              </a:rPr>
              <a:t>www.dinkytoes.com</a:t>
            </a:r>
            <a:r>
              <a:rPr lang="en-US" sz="900" dirty="0">
                <a:latin typeface="Avenir Next" panose="020B0503020202020204" pitchFamily="34" charset="0"/>
              </a:rPr>
              <a:t>/</a:t>
            </a:r>
          </a:p>
        </p:txBody>
      </p:sp>
    </p:spTree>
    <p:extLst>
      <p:ext uri="{BB962C8B-B14F-4D97-AF65-F5344CB8AC3E}">
        <p14:creationId xmlns:p14="http://schemas.microsoft.com/office/powerpoint/2010/main" val="113155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88BFE3">
                <a:alpha val="55000"/>
              </a:srgbClr>
            </a:gs>
            <a:gs pos="44000">
              <a:schemeClr val="bg1">
                <a:tint val="90000"/>
                <a:alpha val="26000"/>
                <a:lumMod val="0"/>
                <a:lumOff val="100000"/>
              </a:schemeClr>
            </a:gs>
            <a:gs pos="100000">
              <a:schemeClr val="accent1">
                <a:lumMod val="75000"/>
              </a:schemeClr>
            </a:gs>
          </a:gsLst>
          <a:lin ang="5400000" scaled="0"/>
        </a:gradFill>
        <a:effectLst/>
      </p:bgPr>
    </p:bg>
    <p:spTree>
      <p:nvGrpSpPr>
        <p:cNvPr id="1" name=""/>
        <p:cNvGrpSpPr/>
        <p:nvPr/>
      </p:nvGrpSpPr>
      <p:grpSpPr>
        <a:xfrm>
          <a:off x="0" y="0"/>
          <a:ext cx="0" cy="0"/>
          <a:chOff x="0" y="0"/>
          <a:chExt cx="0" cy="0"/>
        </a:xfrm>
      </p:grpSpPr>
      <p:pic>
        <p:nvPicPr>
          <p:cNvPr id="12" name="Picture 2">
            <a:extLst>
              <a:ext uri="{FF2B5EF4-FFF2-40B4-BE49-F238E27FC236}">
                <a16:creationId xmlns:a16="http://schemas.microsoft.com/office/drawing/2014/main" id="{68FBBF1E-1555-488E-8C0C-058E5710BE8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F53966F8-4E34-4797-9621-E8C53362EBA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Freeform: Shape 15">
            <a:extLst>
              <a:ext uri="{FF2B5EF4-FFF2-40B4-BE49-F238E27FC236}">
                <a16:creationId xmlns:a16="http://schemas.microsoft.com/office/drawing/2014/main" id="{9903F35F-971C-455E-A8E1-D6B34D9EC57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9523"/>
            <a:ext cx="10058400" cy="6867522"/>
          </a:xfrm>
          <a:custGeom>
            <a:avLst/>
            <a:gdLst>
              <a:gd name="connsiteX0" fmla="*/ 1263465 w 10058400"/>
              <a:gd name="connsiteY0" fmla="*/ 0 h 6867522"/>
              <a:gd name="connsiteX1" fmla="*/ 8794935 w 10058400"/>
              <a:gd name="connsiteY1" fmla="*/ 0 h 6867522"/>
              <a:gd name="connsiteX2" fmla="*/ 8909975 w 10058400"/>
              <a:gd name="connsiteY2" fmla="*/ 132807 h 6867522"/>
              <a:gd name="connsiteX3" fmla="*/ 10058400 w 10058400"/>
              <a:gd name="connsiteY3" fmla="*/ 3331845 h 6867522"/>
              <a:gd name="connsiteX4" fmla="*/ 8751905 w 10058400"/>
              <a:gd name="connsiteY4" fmla="*/ 6713366 h 6867522"/>
              <a:gd name="connsiteX5" fmla="*/ 8604930 w 10058400"/>
              <a:gd name="connsiteY5" fmla="*/ 6867522 h 6867522"/>
              <a:gd name="connsiteX6" fmla="*/ 1453470 w 10058400"/>
              <a:gd name="connsiteY6" fmla="*/ 6867522 h 6867522"/>
              <a:gd name="connsiteX7" fmla="*/ 1306495 w 10058400"/>
              <a:gd name="connsiteY7" fmla="*/ 6713366 h 6867522"/>
              <a:gd name="connsiteX8" fmla="*/ 0 w 10058400"/>
              <a:gd name="connsiteY8" fmla="*/ 3331845 h 6867522"/>
              <a:gd name="connsiteX9" fmla="*/ 1148425 w 10058400"/>
              <a:gd name="connsiteY9" fmla="*/ 132807 h 686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58400" h="6867522">
                <a:moveTo>
                  <a:pt x="1263465" y="0"/>
                </a:moveTo>
                <a:lnTo>
                  <a:pt x="8794935" y="0"/>
                </a:lnTo>
                <a:lnTo>
                  <a:pt x="8909975" y="132807"/>
                </a:lnTo>
                <a:cubicBezTo>
                  <a:pt x="9627420" y="1002149"/>
                  <a:pt x="10058400" y="2116667"/>
                  <a:pt x="10058400" y="3331845"/>
                </a:cubicBezTo>
                <a:cubicBezTo>
                  <a:pt x="10058400" y="4633822"/>
                  <a:pt x="9563653" y="5820244"/>
                  <a:pt x="8751905" y="6713366"/>
                </a:cubicBezTo>
                <a:lnTo>
                  <a:pt x="8604930" y="6867522"/>
                </a:lnTo>
                <a:lnTo>
                  <a:pt x="1453470" y="6867522"/>
                </a:lnTo>
                <a:lnTo>
                  <a:pt x="1306495" y="6713366"/>
                </a:lnTo>
                <a:cubicBezTo>
                  <a:pt x="494747" y="5820244"/>
                  <a:pt x="0" y="4633822"/>
                  <a:pt x="0" y="3331845"/>
                </a:cubicBezTo>
                <a:cubicBezTo>
                  <a:pt x="0" y="2116667"/>
                  <a:pt x="430980" y="1002149"/>
                  <a:pt x="1148425" y="132807"/>
                </a:cubicBezTo>
                <a:close/>
              </a:path>
            </a:pathLst>
          </a:custGeom>
          <a:solidFill>
            <a:srgbClr val="FFFFFF"/>
          </a:solidFill>
          <a:ln>
            <a:noFill/>
          </a:ln>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8" name="Picture 17">
            <a:extLst>
              <a:ext uri="{FF2B5EF4-FFF2-40B4-BE49-F238E27FC236}">
                <a16:creationId xmlns:a16="http://schemas.microsoft.com/office/drawing/2014/main" id="{FA62AE0B-31FB-41D5-A233-3C6DCDF2EA87}"/>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p:cNvPicPr>
            <a:picLocks noChangeAspect="1"/>
          </p:cNvPicPr>
          <p:nvPr/>
        </p:nvPicPr>
        <p:blipFill>
          <a:blip r:embed="rId5"/>
          <a:stretch>
            <a:fillRect/>
          </a:stretch>
        </p:blipFill>
        <p:spPr>
          <a:xfrm>
            <a:off x="6256866" y="2370625"/>
            <a:ext cx="3545894" cy="2659420"/>
          </a:xfrm>
          <a:prstGeom prst="rect">
            <a:avLst/>
          </a:prstGeom>
        </p:spPr>
      </p:pic>
      <p:pic>
        <p:nvPicPr>
          <p:cNvPr id="7" name="Picture 6"/>
          <p:cNvPicPr>
            <a:picLocks noChangeAspect="1"/>
          </p:cNvPicPr>
          <p:nvPr/>
        </p:nvPicPr>
        <p:blipFill>
          <a:blip r:embed="rId6"/>
          <a:stretch>
            <a:fillRect/>
          </a:stretch>
        </p:blipFill>
        <p:spPr>
          <a:xfrm>
            <a:off x="2389241" y="2913295"/>
            <a:ext cx="3545894" cy="2116750"/>
          </a:xfrm>
          <a:prstGeom prst="rect">
            <a:avLst/>
          </a:prstGeom>
        </p:spPr>
      </p:pic>
      <p:cxnSp>
        <p:nvCxnSpPr>
          <p:cNvPr id="20" name="Straight Connector 19">
            <a:extLst>
              <a:ext uri="{FF2B5EF4-FFF2-40B4-BE49-F238E27FC236}">
                <a16:creationId xmlns:a16="http://schemas.microsoft.com/office/drawing/2014/main" id="{4A0F0EDD-0C18-4DC7-A0B1-4EF2CE9EF65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253067"/>
            <a:ext cx="0" cy="421075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3614738" y="642938"/>
            <a:ext cx="5600700" cy="1200329"/>
          </a:xfrm>
          <a:prstGeom prst="rect">
            <a:avLst/>
          </a:prstGeom>
          <a:noFill/>
        </p:spPr>
        <p:txBody>
          <a:bodyPr wrap="square" rtlCol="0">
            <a:spAutoFit/>
          </a:bodyPr>
          <a:lstStyle/>
          <a:p>
            <a:pPr algn="ctr"/>
            <a:r>
              <a:rPr lang="en-US" sz="3600" b="1" i="1" dirty="0">
                <a:solidFill>
                  <a:srgbClr val="002060"/>
                </a:solidFill>
                <a:latin typeface="Avenir Next" charset="0"/>
                <a:ea typeface="Avenir Next" charset="0"/>
                <a:cs typeface="Avenir Next" charset="0"/>
              </a:rPr>
              <a:t>Winners of The Great British Makeover 2015</a:t>
            </a:r>
          </a:p>
        </p:txBody>
      </p:sp>
      <p:sp>
        <p:nvSpPr>
          <p:cNvPr id="4" name="TextBox 3"/>
          <p:cNvSpPr txBox="1"/>
          <p:nvPr/>
        </p:nvSpPr>
        <p:spPr>
          <a:xfrm>
            <a:off x="3988594" y="5807685"/>
            <a:ext cx="4214812" cy="584775"/>
          </a:xfrm>
          <a:prstGeom prst="rect">
            <a:avLst/>
          </a:prstGeom>
          <a:noFill/>
        </p:spPr>
        <p:txBody>
          <a:bodyPr wrap="square" rtlCol="0">
            <a:spAutoFit/>
          </a:bodyPr>
          <a:lstStyle/>
          <a:p>
            <a:pPr algn="ctr"/>
            <a:r>
              <a:rPr lang="en-US" sz="3200" b="1" i="1" dirty="0">
                <a:solidFill>
                  <a:srgbClr val="002060"/>
                </a:solidFill>
                <a:latin typeface="Avenir Next Demi Bold" charset="0"/>
                <a:ea typeface="Avenir Next Demi Bold" charset="0"/>
                <a:cs typeface="Avenir Next Demi Bold" charset="0"/>
              </a:rPr>
              <a:t>£10,000 Prize</a:t>
            </a:r>
          </a:p>
        </p:txBody>
      </p:sp>
      <p:sp>
        <p:nvSpPr>
          <p:cNvPr id="6" name="TextBox 5"/>
          <p:cNvSpPr txBox="1"/>
          <p:nvPr/>
        </p:nvSpPr>
        <p:spPr>
          <a:xfrm>
            <a:off x="3988591" y="5384299"/>
            <a:ext cx="4214815" cy="430887"/>
          </a:xfrm>
          <a:prstGeom prst="rect">
            <a:avLst/>
          </a:prstGeom>
          <a:noFill/>
        </p:spPr>
        <p:txBody>
          <a:bodyPr wrap="square" rtlCol="0">
            <a:spAutoFit/>
          </a:bodyPr>
          <a:lstStyle/>
          <a:p>
            <a:pPr algn="ctr"/>
            <a:r>
              <a:rPr lang="en-US" sz="2200" dirty="0">
                <a:solidFill>
                  <a:srgbClr val="002060"/>
                </a:solidFill>
                <a:latin typeface="Avenir Next Medium" charset="0"/>
                <a:ea typeface="Avenir Next Medium" charset="0"/>
                <a:cs typeface="Avenir Next Medium" charset="0"/>
              </a:rPr>
              <a:t>Lorraine </a:t>
            </a:r>
            <a:r>
              <a:rPr lang="en-US" sz="2200" dirty="0" err="1">
                <a:solidFill>
                  <a:srgbClr val="002060"/>
                </a:solidFill>
                <a:latin typeface="Avenir Next Medium" charset="0"/>
                <a:ea typeface="Avenir Next Medium" charset="0"/>
                <a:cs typeface="Avenir Next Medium" charset="0"/>
              </a:rPr>
              <a:t>Bostoff</a:t>
            </a:r>
            <a:r>
              <a:rPr lang="en-US" sz="2200" dirty="0">
                <a:solidFill>
                  <a:srgbClr val="002060"/>
                </a:solidFill>
                <a:latin typeface="Avenir Next Medium" charset="0"/>
                <a:ea typeface="Avenir Next Medium" charset="0"/>
                <a:cs typeface="Avenir Next Medium" charset="0"/>
              </a:rPr>
              <a:t> </a:t>
            </a:r>
          </a:p>
        </p:txBody>
      </p:sp>
      <p:sp>
        <p:nvSpPr>
          <p:cNvPr id="2" name="TextBox 1">
            <a:extLst>
              <a:ext uri="{FF2B5EF4-FFF2-40B4-BE49-F238E27FC236}">
                <a16:creationId xmlns:a16="http://schemas.microsoft.com/office/drawing/2014/main" id="{9A3FB2C8-05FE-CA42-8C99-C4FFAF9DC545}"/>
              </a:ext>
            </a:extLst>
          </p:cNvPr>
          <p:cNvSpPr txBox="1"/>
          <p:nvPr/>
        </p:nvSpPr>
        <p:spPr>
          <a:xfrm>
            <a:off x="2475212" y="4923643"/>
            <a:ext cx="3701221" cy="507831"/>
          </a:xfrm>
          <a:prstGeom prst="rect">
            <a:avLst/>
          </a:prstGeom>
          <a:noFill/>
        </p:spPr>
        <p:txBody>
          <a:bodyPr wrap="square" rtlCol="0">
            <a:spAutoFit/>
          </a:bodyPr>
          <a:lstStyle/>
          <a:p>
            <a:r>
              <a:rPr lang="en-GB" sz="900" dirty="0">
                <a:latin typeface="Avenir Next" panose="020B0503020202020204" pitchFamily="34" charset="0"/>
              </a:rPr>
              <a:t>With reference to article in </a:t>
            </a:r>
            <a:r>
              <a:rPr lang="en-GB" sz="900" u="sng" dirty="0">
                <a:latin typeface="Avenir Next" panose="020B0503020202020204" pitchFamily="34" charset="0"/>
                <a:hlinkClick r:id="rId7"/>
              </a:rPr>
              <a:t>http://www.guardian-series.co.uk/news/11676473.Mother_given_10k_for_garage_nappy_cakes_business/</a:t>
            </a:r>
            <a:endParaRPr lang="en-US" sz="900" dirty="0">
              <a:latin typeface="Avenir Next" panose="020B0503020202020204" pitchFamily="34" charset="0"/>
            </a:endParaRPr>
          </a:p>
        </p:txBody>
      </p:sp>
      <p:sp>
        <p:nvSpPr>
          <p:cNvPr id="8" name="TextBox 7">
            <a:extLst>
              <a:ext uri="{FF2B5EF4-FFF2-40B4-BE49-F238E27FC236}">
                <a16:creationId xmlns:a16="http://schemas.microsoft.com/office/drawing/2014/main" id="{F949C0E1-1E68-924C-B8C5-D8DEE50A82A3}"/>
              </a:ext>
            </a:extLst>
          </p:cNvPr>
          <p:cNvSpPr txBox="1"/>
          <p:nvPr/>
        </p:nvSpPr>
        <p:spPr>
          <a:xfrm>
            <a:off x="6676925" y="4918760"/>
            <a:ext cx="3120295" cy="230832"/>
          </a:xfrm>
          <a:prstGeom prst="rect">
            <a:avLst/>
          </a:prstGeom>
          <a:noFill/>
        </p:spPr>
        <p:txBody>
          <a:bodyPr wrap="square" rtlCol="0">
            <a:spAutoFit/>
          </a:bodyPr>
          <a:lstStyle/>
          <a:p>
            <a:r>
              <a:rPr lang="en-US" sz="900" dirty="0">
                <a:latin typeface="Avenir Next" panose="020B0503020202020204" pitchFamily="34" charset="0"/>
              </a:rPr>
              <a:t>Logo from https://</a:t>
            </a:r>
            <a:r>
              <a:rPr lang="en-US" sz="900" dirty="0" err="1">
                <a:latin typeface="Avenir Next" panose="020B0503020202020204" pitchFamily="34" charset="0"/>
              </a:rPr>
              <a:t>www.coochycoonappycakes.co.uk</a:t>
            </a:r>
            <a:r>
              <a:rPr lang="en-US" sz="900" dirty="0">
                <a:latin typeface="Avenir Next" panose="020B0503020202020204" pitchFamily="34" charset="0"/>
              </a:rPr>
              <a:t>/</a:t>
            </a:r>
          </a:p>
        </p:txBody>
      </p:sp>
    </p:spTree>
    <p:extLst>
      <p:ext uri="{BB962C8B-B14F-4D97-AF65-F5344CB8AC3E}">
        <p14:creationId xmlns:p14="http://schemas.microsoft.com/office/powerpoint/2010/main" val="3080885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14339" y="2328863"/>
            <a:ext cx="11044236" cy="2831544"/>
          </a:xfrm>
          <a:prstGeom prst="rect">
            <a:avLst/>
          </a:prstGeom>
        </p:spPr>
        <p:txBody>
          <a:bodyPr wrap="square">
            <a:spAutoFit/>
          </a:bodyPr>
          <a:lstStyle/>
          <a:p>
            <a:pPr fontAlgn="base"/>
            <a:r>
              <a:rPr lang="en-GB" dirty="0">
                <a:solidFill>
                  <a:srgbClr val="000000"/>
                </a:solidFill>
                <a:latin typeface="Avenir Next Demi Bold" charset="0"/>
              </a:rPr>
              <a:t> </a:t>
            </a:r>
            <a:endParaRPr lang="en-GB" dirty="0">
              <a:solidFill>
                <a:srgbClr val="000000"/>
              </a:solidFill>
              <a:latin typeface="Segoe UI" charset="0"/>
            </a:endParaRPr>
          </a:p>
          <a:p>
            <a:pPr algn="ctr" fontAlgn="base"/>
            <a:r>
              <a:rPr lang="en-GB" sz="3200" i="1" dirty="0">
                <a:solidFill>
                  <a:srgbClr val="002060"/>
                </a:solidFill>
                <a:latin typeface="Avenir Next Medium" charset="0"/>
                <a:ea typeface="Avenir Next Medium" charset="0"/>
                <a:cs typeface="Avenir Next Medium" charset="0"/>
              </a:rPr>
              <a:t>Our mission at Love Thy Baby is to provide distinctive Nappy Cakes that bring joy to an already joyous occasion. </a:t>
            </a:r>
          </a:p>
          <a:p>
            <a:pPr algn="ctr" fontAlgn="base"/>
            <a:r>
              <a:rPr lang="en-GB" sz="3200" i="1" dirty="0">
                <a:solidFill>
                  <a:srgbClr val="002060"/>
                </a:solidFill>
                <a:latin typeface="Avenir Next Medium" charset="0"/>
                <a:ea typeface="Avenir Next Medium" charset="0"/>
                <a:cs typeface="Avenir Next Medium" charset="0"/>
              </a:rPr>
              <a:t>We create what family and friends want, and aim to deliver when they want it too. </a:t>
            </a:r>
            <a:endParaRPr lang="en-GB" sz="3200" i="1" dirty="0">
              <a:solidFill>
                <a:srgbClr val="002060"/>
              </a:solidFill>
              <a:effectLst/>
              <a:latin typeface="Avenir Next Medium" charset="0"/>
              <a:ea typeface="Avenir Next Medium" charset="0"/>
              <a:cs typeface="Avenir Next Medium" charset="0"/>
            </a:endParaRPr>
          </a:p>
        </p:txBody>
      </p:sp>
      <p:sp>
        <p:nvSpPr>
          <p:cNvPr id="8" name="TextBox 7"/>
          <p:cNvSpPr txBox="1"/>
          <p:nvPr/>
        </p:nvSpPr>
        <p:spPr>
          <a:xfrm>
            <a:off x="3500436" y="1557338"/>
            <a:ext cx="4857751" cy="707886"/>
          </a:xfrm>
          <a:prstGeom prst="rect">
            <a:avLst/>
          </a:prstGeom>
          <a:noFill/>
        </p:spPr>
        <p:txBody>
          <a:bodyPr wrap="square" rtlCol="0">
            <a:spAutoFit/>
          </a:bodyPr>
          <a:lstStyle/>
          <a:p>
            <a:r>
              <a:rPr lang="en-GB" sz="4000" b="1" i="1" dirty="0">
                <a:solidFill>
                  <a:srgbClr val="002060"/>
                </a:solidFill>
                <a:latin typeface="Avenir Next" charset="0"/>
                <a:ea typeface="Avenir Next" charset="0"/>
                <a:cs typeface="Avenir Next" charset="0"/>
              </a:rPr>
              <a:t>Mission Statement</a:t>
            </a:r>
            <a:endParaRPr lang="en-US" sz="4000" b="1" i="1" dirty="0">
              <a:solidFill>
                <a:srgbClr val="002060"/>
              </a:solidFill>
              <a:latin typeface="Avenir Next" charset="0"/>
              <a:ea typeface="Avenir Next" charset="0"/>
              <a:cs typeface="Avenir Next" charset="0"/>
            </a:endParaRPr>
          </a:p>
        </p:txBody>
      </p:sp>
    </p:spTree>
    <p:extLst>
      <p:ext uri="{BB962C8B-B14F-4D97-AF65-F5344CB8AC3E}">
        <p14:creationId xmlns:p14="http://schemas.microsoft.com/office/powerpoint/2010/main" val="20121855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71513" y="2015341"/>
            <a:ext cx="10629899" cy="3416320"/>
          </a:xfrm>
          <a:prstGeom prst="rect">
            <a:avLst/>
          </a:prstGeom>
        </p:spPr>
        <p:txBody>
          <a:bodyPr wrap="square">
            <a:spAutoFit/>
          </a:bodyPr>
          <a:lstStyle/>
          <a:p>
            <a:pPr fontAlgn="base"/>
            <a:r>
              <a:rPr lang="en-GB" sz="2400" i="1" dirty="0">
                <a:solidFill>
                  <a:srgbClr val="002060"/>
                </a:solidFill>
                <a:latin typeface="Avenir Next Medium" charset="0"/>
                <a:ea typeface="Avenir Next Medium" charset="0"/>
                <a:cs typeface="Avenir Next Medium" charset="0"/>
              </a:rPr>
              <a:t>Love Thy Baby</a:t>
            </a:r>
            <a:r>
              <a:rPr lang="en-GB" sz="2400" dirty="0">
                <a:solidFill>
                  <a:srgbClr val="002060"/>
                </a:solidFill>
                <a:latin typeface="Avenir Next Medium" charset="0"/>
                <a:ea typeface="Avenir Next Medium" charset="0"/>
                <a:cs typeface="Avenir Next Medium" charset="0"/>
              </a:rPr>
              <a:t> envisions building a reputation for bringing delight to every child bearing family in London with our Nappy Cakes and Baby Bouquets from pregnancy through to very early foundation milestones. The giving of a Love Thy Baby gift before or on the birth of a child, for a christening or a naming ceremony, will become as common place as eating popcorn at the cinema. By 2022 we will; </a:t>
            </a:r>
          </a:p>
          <a:p>
            <a:pPr marL="342900" indent="-342900" fontAlgn="base">
              <a:buFont typeface="Wingdings" charset="2"/>
              <a:buChar char="v"/>
            </a:pPr>
            <a:r>
              <a:rPr lang="en-GB" sz="2400" i="1" dirty="0">
                <a:solidFill>
                  <a:srgbClr val="002060"/>
                </a:solidFill>
                <a:latin typeface="Avenir Next Medium" charset="0"/>
                <a:ea typeface="Avenir Next Medium" charset="0"/>
                <a:cs typeface="Avenir Next Medium" charset="0"/>
              </a:rPr>
              <a:t>Be known by name throughout London/ in every London Labour Ward</a:t>
            </a:r>
            <a:r>
              <a:rPr lang="en-GB" sz="2400" dirty="0">
                <a:solidFill>
                  <a:srgbClr val="002060"/>
                </a:solidFill>
                <a:latin typeface="Avenir Next Medium" charset="0"/>
                <a:ea typeface="Avenir Next Medium" charset="0"/>
                <a:cs typeface="Avenir Next Medium" charset="0"/>
              </a:rPr>
              <a:t>,  </a:t>
            </a:r>
          </a:p>
          <a:p>
            <a:pPr marL="342900" indent="-342900" fontAlgn="base">
              <a:buFont typeface="Wingdings" charset="2"/>
              <a:buChar char="v"/>
            </a:pPr>
            <a:r>
              <a:rPr lang="en-GB" sz="2400" i="1" dirty="0">
                <a:solidFill>
                  <a:srgbClr val="002060"/>
                </a:solidFill>
                <a:latin typeface="Avenir Next Medium" charset="0"/>
                <a:ea typeface="Avenir Next Medium" charset="0"/>
                <a:cs typeface="Avenir Next Medium" charset="0"/>
              </a:rPr>
              <a:t>Be exporting our products internationally</a:t>
            </a:r>
            <a:r>
              <a:rPr lang="en-GB" sz="2400" dirty="0">
                <a:solidFill>
                  <a:srgbClr val="002060"/>
                </a:solidFill>
                <a:latin typeface="Avenir Next Medium" charset="0"/>
                <a:ea typeface="Avenir Next Medium" charset="0"/>
                <a:cs typeface="Avenir Next Medium" charset="0"/>
              </a:rPr>
              <a:t> </a:t>
            </a:r>
          </a:p>
          <a:p>
            <a:pPr marL="342900" indent="-342900" fontAlgn="base">
              <a:buFont typeface="Wingdings" charset="2"/>
              <a:buChar char="v"/>
            </a:pPr>
            <a:r>
              <a:rPr lang="en-GB" sz="2400" i="1" dirty="0">
                <a:solidFill>
                  <a:srgbClr val="002060"/>
                </a:solidFill>
                <a:latin typeface="Avenir Next Medium" charset="0"/>
                <a:ea typeface="Avenir Next Medium" charset="0"/>
                <a:cs typeface="Avenir Next Medium" charset="0"/>
              </a:rPr>
              <a:t>Established a community outreach programme for young mums </a:t>
            </a:r>
            <a:endParaRPr lang="en-GB" sz="2400" i="1" dirty="0">
              <a:solidFill>
                <a:srgbClr val="002060"/>
              </a:solidFill>
              <a:effectLst/>
              <a:latin typeface="Avenir Next Medium" charset="0"/>
              <a:ea typeface="Avenir Next Medium" charset="0"/>
              <a:cs typeface="Avenir Next Medium" charset="0"/>
            </a:endParaRPr>
          </a:p>
        </p:txBody>
      </p:sp>
      <p:sp>
        <p:nvSpPr>
          <p:cNvPr id="5" name="TextBox 4"/>
          <p:cNvSpPr txBox="1"/>
          <p:nvPr/>
        </p:nvSpPr>
        <p:spPr>
          <a:xfrm>
            <a:off x="4429124" y="900112"/>
            <a:ext cx="2786063" cy="954107"/>
          </a:xfrm>
          <a:prstGeom prst="rect">
            <a:avLst/>
          </a:prstGeom>
          <a:noFill/>
        </p:spPr>
        <p:txBody>
          <a:bodyPr wrap="square" rtlCol="0">
            <a:spAutoFit/>
          </a:bodyPr>
          <a:lstStyle/>
          <a:p>
            <a:pPr algn="ctr"/>
            <a:r>
              <a:rPr lang="en-US" sz="2800" b="1" dirty="0">
                <a:solidFill>
                  <a:srgbClr val="002060"/>
                </a:solidFill>
                <a:latin typeface="Avenir Next" charset="0"/>
                <a:ea typeface="Avenir Next" charset="0"/>
                <a:cs typeface="Avenir Next" charset="0"/>
              </a:rPr>
              <a:t>Strategic Vision</a:t>
            </a:r>
            <a:r>
              <a:rPr lang="en-US" sz="2800" b="1" dirty="0">
                <a:latin typeface="Avenir Next" charset="0"/>
                <a:ea typeface="Avenir Next" charset="0"/>
                <a:cs typeface="Avenir Next" charset="0"/>
              </a:rPr>
              <a:t> </a:t>
            </a:r>
          </a:p>
        </p:txBody>
      </p:sp>
    </p:spTree>
    <p:extLst>
      <p:ext uri="{BB962C8B-B14F-4D97-AF65-F5344CB8AC3E}">
        <p14:creationId xmlns:p14="http://schemas.microsoft.com/office/powerpoint/2010/main" val="869360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757488" y="971550"/>
            <a:ext cx="6015037" cy="769441"/>
          </a:xfrm>
          <a:prstGeom prst="rect">
            <a:avLst/>
          </a:prstGeom>
          <a:noFill/>
        </p:spPr>
        <p:txBody>
          <a:bodyPr wrap="square" rtlCol="0">
            <a:spAutoFit/>
          </a:bodyPr>
          <a:lstStyle/>
          <a:p>
            <a:pPr algn="ctr"/>
            <a:r>
              <a:rPr lang="en-US" sz="4400" b="1" dirty="0">
                <a:solidFill>
                  <a:srgbClr val="002060"/>
                </a:solidFill>
                <a:latin typeface="Avenir Next" charset="0"/>
                <a:ea typeface="Avenir Next" charset="0"/>
                <a:cs typeface="Avenir Next" charset="0"/>
              </a:rPr>
              <a:t>Personnel</a:t>
            </a:r>
          </a:p>
        </p:txBody>
      </p:sp>
      <p:sp>
        <p:nvSpPr>
          <p:cNvPr id="3" name="Rectangle 2"/>
          <p:cNvSpPr/>
          <p:nvPr/>
        </p:nvSpPr>
        <p:spPr>
          <a:xfrm>
            <a:off x="1051775" y="1946736"/>
            <a:ext cx="4099774" cy="461665"/>
          </a:xfrm>
          <a:prstGeom prst="rect">
            <a:avLst/>
          </a:prstGeom>
        </p:spPr>
        <p:txBody>
          <a:bodyPr wrap="square">
            <a:spAutoFit/>
          </a:bodyPr>
          <a:lstStyle/>
          <a:p>
            <a:pPr marL="571500" indent="-571500">
              <a:buFont typeface="Wingdings" charset="2"/>
              <a:buChar char="v"/>
            </a:pPr>
            <a:r>
              <a:rPr lang="en-GB" sz="2400" dirty="0">
                <a:solidFill>
                  <a:srgbClr val="002060"/>
                </a:solidFill>
                <a:latin typeface="Avenir Next Medium" charset="0"/>
                <a:ea typeface="Avenir Next Medium" charset="0"/>
                <a:cs typeface="Avenir Next Medium" charset="0"/>
              </a:rPr>
              <a:t>Operations Manager </a:t>
            </a:r>
            <a:endParaRPr lang="en-US" sz="2400" dirty="0">
              <a:solidFill>
                <a:srgbClr val="002060"/>
              </a:solidFill>
              <a:latin typeface="Avenir Next Medium" charset="0"/>
              <a:ea typeface="Avenir Next Medium" charset="0"/>
              <a:cs typeface="Avenir Next Medium" charset="0"/>
            </a:endParaRPr>
          </a:p>
        </p:txBody>
      </p:sp>
      <p:sp>
        <p:nvSpPr>
          <p:cNvPr id="5" name="Rectangle 4"/>
          <p:cNvSpPr/>
          <p:nvPr/>
        </p:nvSpPr>
        <p:spPr>
          <a:xfrm>
            <a:off x="1049626" y="2537022"/>
            <a:ext cx="3548131" cy="461665"/>
          </a:xfrm>
          <a:prstGeom prst="rect">
            <a:avLst/>
          </a:prstGeom>
        </p:spPr>
        <p:txBody>
          <a:bodyPr wrap="square">
            <a:spAutoFit/>
          </a:bodyPr>
          <a:lstStyle/>
          <a:p>
            <a:pPr marL="571500" indent="-571500">
              <a:buFont typeface="Wingdings" charset="2"/>
              <a:buChar char="v"/>
            </a:pPr>
            <a:r>
              <a:rPr lang="en-GB" sz="2400" dirty="0">
                <a:solidFill>
                  <a:srgbClr val="002060"/>
                </a:solidFill>
                <a:latin typeface="Avenir Next Medium" charset="0"/>
                <a:ea typeface="Avenir Next Medium" charset="0"/>
                <a:cs typeface="Avenir Next Medium" charset="0"/>
              </a:rPr>
              <a:t>Bookkeeper</a:t>
            </a:r>
            <a:endParaRPr lang="en-US" sz="2400" dirty="0">
              <a:solidFill>
                <a:srgbClr val="002060"/>
              </a:solidFill>
              <a:latin typeface="Avenir Next Medium" charset="0"/>
              <a:ea typeface="Avenir Next Medium" charset="0"/>
              <a:cs typeface="Avenir Next Medium" charset="0"/>
            </a:endParaRPr>
          </a:p>
        </p:txBody>
      </p:sp>
      <p:sp>
        <p:nvSpPr>
          <p:cNvPr id="6" name="Rectangle 5"/>
          <p:cNvSpPr/>
          <p:nvPr/>
        </p:nvSpPr>
        <p:spPr>
          <a:xfrm>
            <a:off x="1060358" y="3191703"/>
            <a:ext cx="3120980" cy="461665"/>
          </a:xfrm>
          <a:prstGeom prst="rect">
            <a:avLst/>
          </a:prstGeom>
        </p:spPr>
        <p:txBody>
          <a:bodyPr wrap="square">
            <a:spAutoFit/>
          </a:bodyPr>
          <a:lstStyle/>
          <a:p>
            <a:pPr marL="571500" indent="-571500">
              <a:buFont typeface="Wingdings" charset="2"/>
              <a:buChar char="v"/>
            </a:pPr>
            <a:r>
              <a:rPr lang="en-GB" sz="2400" dirty="0">
                <a:solidFill>
                  <a:srgbClr val="002060"/>
                </a:solidFill>
                <a:latin typeface="Avenir Next Medium" charset="0"/>
                <a:ea typeface="Avenir Next Medium" charset="0"/>
                <a:cs typeface="Avenir Next Medium" charset="0"/>
              </a:rPr>
              <a:t>Supervisor</a:t>
            </a:r>
            <a:endParaRPr lang="en-US" sz="2400" dirty="0">
              <a:solidFill>
                <a:srgbClr val="002060"/>
              </a:solidFill>
              <a:latin typeface="Avenir Next Medium" charset="0"/>
              <a:ea typeface="Avenir Next Medium" charset="0"/>
              <a:cs typeface="Avenir Next Medium" charset="0"/>
            </a:endParaRPr>
          </a:p>
        </p:txBody>
      </p:sp>
      <p:sp>
        <p:nvSpPr>
          <p:cNvPr id="7" name="Rectangle 6"/>
          <p:cNvSpPr/>
          <p:nvPr/>
        </p:nvSpPr>
        <p:spPr>
          <a:xfrm>
            <a:off x="1058209" y="3820626"/>
            <a:ext cx="3822883" cy="461665"/>
          </a:xfrm>
          <a:prstGeom prst="rect">
            <a:avLst/>
          </a:prstGeom>
        </p:spPr>
        <p:txBody>
          <a:bodyPr wrap="square">
            <a:spAutoFit/>
          </a:bodyPr>
          <a:lstStyle/>
          <a:p>
            <a:pPr marL="571500" indent="-571500">
              <a:buFont typeface="Wingdings" charset="2"/>
              <a:buChar char="v"/>
            </a:pPr>
            <a:r>
              <a:rPr lang="en-GB" sz="2400" dirty="0">
                <a:solidFill>
                  <a:srgbClr val="002060"/>
                </a:solidFill>
                <a:latin typeface="Avenir Next Medium" charset="0"/>
                <a:ea typeface="Avenir Next Medium" charset="0"/>
                <a:cs typeface="Avenir Next Medium" charset="0"/>
              </a:rPr>
              <a:t>Marketing Manager</a:t>
            </a:r>
            <a:endParaRPr lang="en-US" sz="2400" dirty="0">
              <a:solidFill>
                <a:srgbClr val="002060"/>
              </a:solidFill>
              <a:latin typeface="Avenir Next Medium" charset="0"/>
              <a:ea typeface="Avenir Next Medium" charset="0"/>
              <a:cs typeface="Avenir Next Medium" charset="0"/>
            </a:endParaRPr>
          </a:p>
        </p:txBody>
      </p:sp>
      <p:sp>
        <p:nvSpPr>
          <p:cNvPr id="8" name="Rectangle 7"/>
          <p:cNvSpPr/>
          <p:nvPr/>
        </p:nvSpPr>
        <p:spPr>
          <a:xfrm>
            <a:off x="1056060" y="4449549"/>
            <a:ext cx="5254588" cy="461665"/>
          </a:xfrm>
          <a:prstGeom prst="rect">
            <a:avLst/>
          </a:prstGeom>
        </p:spPr>
        <p:txBody>
          <a:bodyPr wrap="square">
            <a:spAutoFit/>
          </a:bodyPr>
          <a:lstStyle/>
          <a:p>
            <a:pPr marL="571500" indent="-571500">
              <a:buFont typeface="Wingdings" charset="2"/>
              <a:buChar char="v"/>
            </a:pPr>
            <a:r>
              <a:rPr lang="en-GB" sz="2400" dirty="0">
                <a:solidFill>
                  <a:srgbClr val="002060"/>
                </a:solidFill>
                <a:latin typeface="Avenir Next Medium" charset="0"/>
                <a:ea typeface="Avenir Next Medium" charset="0"/>
                <a:cs typeface="Avenir Next Medium" charset="0"/>
              </a:rPr>
              <a:t>Shipping and Receiving Person</a:t>
            </a:r>
            <a:endParaRPr lang="en-US" sz="2400" dirty="0">
              <a:solidFill>
                <a:srgbClr val="002060"/>
              </a:solidFill>
              <a:latin typeface="Avenir Next Medium" charset="0"/>
              <a:ea typeface="Avenir Next Medium" charset="0"/>
              <a:cs typeface="Avenir Next Medium" charset="0"/>
            </a:endParaRPr>
          </a:p>
        </p:txBody>
      </p:sp>
    </p:spTree>
    <p:extLst>
      <p:ext uri="{BB962C8B-B14F-4D97-AF65-F5344CB8AC3E}">
        <p14:creationId xmlns:p14="http://schemas.microsoft.com/office/powerpoint/2010/main" val="16071889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454868" y="5515747"/>
            <a:ext cx="7329488" cy="523220"/>
          </a:xfrm>
          <a:prstGeom prst="rect">
            <a:avLst/>
          </a:prstGeom>
          <a:noFill/>
        </p:spPr>
        <p:txBody>
          <a:bodyPr wrap="square" rtlCol="0">
            <a:spAutoFit/>
          </a:bodyPr>
          <a:lstStyle/>
          <a:p>
            <a:pPr algn="ctr"/>
            <a:r>
              <a:rPr lang="en-US" sz="2800" b="1" i="1" dirty="0">
                <a:solidFill>
                  <a:srgbClr val="002060"/>
                </a:solidFill>
                <a:latin typeface="Avenir Next" charset="0"/>
                <a:ea typeface="Avenir Next" charset="0"/>
                <a:cs typeface="Avenir Next" charset="0"/>
              </a:rPr>
              <a:t>Financial Data </a:t>
            </a:r>
            <a:r>
              <a:rPr lang="mr-IN" sz="2800" b="1" i="1" dirty="0">
                <a:solidFill>
                  <a:srgbClr val="002060"/>
                </a:solidFill>
                <a:latin typeface="Avenir Next" charset="0"/>
                <a:ea typeface="Avenir Next" charset="0"/>
                <a:cs typeface="Avenir Next" charset="0"/>
              </a:rPr>
              <a:t>–</a:t>
            </a:r>
            <a:r>
              <a:rPr lang="en-US" sz="2800" b="1" i="1" dirty="0">
                <a:solidFill>
                  <a:srgbClr val="002060"/>
                </a:solidFill>
                <a:latin typeface="Avenir Next" charset="0"/>
                <a:ea typeface="Avenir Next" charset="0"/>
                <a:cs typeface="Avenir Next" charset="0"/>
              </a:rPr>
              <a:t> Predicted Outcomes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1762" y="799703"/>
            <a:ext cx="9535699" cy="4361755"/>
          </a:xfrm>
          <a:prstGeom prst="rect">
            <a:avLst/>
          </a:prstGeom>
        </p:spPr>
      </p:pic>
    </p:spTree>
    <p:extLst>
      <p:ext uri="{BB962C8B-B14F-4D97-AF65-F5344CB8AC3E}">
        <p14:creationId xmlns:p14="http://schemas.microsoft.com/office/powerpoint/2010/main" val="9754883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0125" y="1042988"/>
            <a:ext cx="4714875" cy="369332"/>
          </a:xfrm>
          <a:prstGeom prst="rect">
            <a:avLst/>
          </a:prstGeom>
          <a:noFill/>
        </p:spPr>
        <p:txBody>
          <a:bodyPr wrap="square" rtlCol="0">
            <a:spAutoFit/>
          </a:bodyPr>
          <a:lstStyle/>
          <a:p>
            <a:r>
              <a:rPr lang="en-US" b="1" i="1" dirty="0">
                <a:solidFill>
                  <a:srgbClr val="002060"/>
                </a:solidFill>
                <a:latin typeface="Avenir Next Demi Bold" charset="0"/>
                <a:ea typeface="Avenir Next Demi Bold" charset="0"/>
                <a:cs typeface="Avenir Next Demi Bold" charset="0"/>
              </a:rPr>
              <a:t>References:</a:t>
            </a:r>
          </a:p>
        </p:txBody>
      </p:sp>
      <p:sp>
        <p:nvSpPr>
          <p:cNvPr id="3" name="TextBox 2"/>
          <p:cNvSpPr txBox="1"/>
          <p:nvPr/>
        </p:nvSpPr>
        <p:spPr>
          <a:xfrm>
            <a:off x="828674" y="1424465"/>
            <a:ext cx="11044239" cy="4247317"/>
          </a:xfrm>
          <a:prstGeom prst="rect">
            <a:avLst/>
          </a:prstGeom>
          <a:noFill/>
        </p:spPr>
        <p:txBody>
          <a:bodyPr wrap="square" rtlCol="0">
            <a:spAutoFit/>
          </a:bodyPr>
          <a:lstStyle/>
          <a:p>
            <a:r>
              <a:rPr lang="en-US" dirty="0"/>
              <a:t>Baby Blooms (2014) [Logo] </a:t>
            </a:r>
            <a:r>
              <a:rPr lang="en-US" i="1" dirty="0"/>
              <a:t>New Baby Gift| Unique Baby Gifts Online| </a:t>
            </a:r>
            <a:r>
              <a:rPr lang="en-US" i="1" dirty="0" err="1"/>
              <a:t>Babyblooms</a:t>
            </a:r>
            <a:r>
              <a:rPr lang="en-US" i="1" dirty="0"/>
              <a:t>. </a:t>
            </a:r>
            <a:r>
              <a:rPr lang="en-US" dirty="0"/>
              <a:t>Available at: </a:t>
            </a:r>
            <a:r>
              <a:rPr lang="en-US" u="sng" dirty="0">
                <a:hlinkClick r:id="rId2"/>
              </a:rPr>
              <a:t>https://www.babyblooms.co.uk/baby-gifts/</a:t>
            </a:r>
            <a:r>
              <a:rPr lang="en-US" dirty="0"/>
              <a:t> (Accessed 12 April 2018).</a:t>
            </a:r>
            <a:endParaRPr lang="en-GB" dirty="0"/>
          </a:p>
          <a:p>
            <a:r>
              <a:rPr lang="en-GB" dirty="0" err="1"/>
              <a:t>Coochy</a:t>
            </a:r>
            <a:r>
              <a:rPr lang="en-GB" dirty="0"/>
              <a:t> Coo Nappy Cakes (2018) [Logo] </a:t>
            </a:r>
            <a:r>
              <a:rPr lang="en-GB" i="1" dirty="0"/>
              <a:t>Welcome to </a:t>
            </a:r>
            <a:r>
              <a:rPr lang="en-GB" i="1" dirty="0" err="1"/>
              <a:t>Coochy</a:t>
            </a:r>
            <a:r>
              <a:rPr lang="en-GB" i="1" dirty="0"/>
              <a:t> Coo Nappy Cakes| </a:t>
            </a:r>
            <a:r>
              <a:rPr lang="en-GB" i="1" dirty="0" err="1"/>
              <a:t>Coochy</a:t>
            </a:r>
            <a:r>
              <a:rPr lang="en-GB" i="1" dirty="0"/>
              <a:t> Coo Nappy Cakes| New Baby Gifts </a:t>
            </a:r>
            <a:r>
              <a:rPr lang="en-GB" dirty="0"/>
              <a:t>Available at: </a:t>
            </a:r>
            <a:r>
              <a:rPr lang="en-GB" u="sng" dirty="0">
                <a:hlinkClick r:id="rId3"/>
              </a:rPr>
              <a:t>https://www.coochycoonappycakes.co.uk/</a:t>
            </a:r>
            <a:r>
              <a:rPr lang="en-GB" dirty="0"/>
              <a:t>  (Accessed 12 April 2018)</a:t>
            </a:r>
          </a:p>
          <a:p>
            <a:r>
              <a:rPr lang="en-GB" dirty="0" err="1"/>
              <a:t>Dinkytoes</a:t>
            </a:r>
            <a:r>
              <a:rPr lang="en-GB" dirty="0"/>
              <a:t> (2018) [Logo] </a:t>
            </a:r>
            <a:r>
              <a:rPr lang="en-GB" i="1" dirty="0"/>
              <a:t>Nappy Cakes and Baby Gifts UK| </a:t>
            </a:r>
            <a:r>
              <a:rPr lang="en-GB" i="1" dirty="0" err="1"/>
              <a:t>Dinkytoes</a:t>
            </a:r>
            <a:r>
              <a:rPr lang="en-GB" i="1" dirty="0"/>
              <a:t>.</a:t>
            </a:r>
            <a:r>
              <a:rPr lang="en-GB" dirty="0"/>
              <a:t> Available at: </a:t>
            </a:r>
            <a:r>
              <a:rPr lang="en-GB" u="sng" dirty="0">
                <a:hlinkClick r:id="rId4"/>
              </a:rPr>
              <a:t>https://www.dinkytoes.com/</a:t>
            </a:r>
            <a:r>
              <a:rPr lang="en-GB" dirty="0"/>
              <a:t> (Accessed on 12 April 2018)</a:t>
            </a:r>
          </a:p>
          <a:p>
            <a:r>
              <a:rPr lang="en-US" dirty="0" err="1"/>
              <a:t>Labour</a:t>
            </a:r>
            <a:r>
              <a:rPr lang="en-US" dirty="0"/>
              <a:t> Wards and Birth </a:t>
            </a:r>
            <a:r>
              <a:rPr lang="en-US" dirty="0" err="1"/>
              <a:t>Centres</a:t>
            </a:r>
            <a:r>
              <a:rPr lang="en-US" dirty="0"/>
              <a:t> in London </a:t>
            </a:r>
            <a:r>
              <a:rPr lang="mr-IN" dirty="0"/>
              <a:t>–</a:t>
            </a:r>
            <a:r>
              <a:rPr lang="en-US" dirty="0"/>
              <a:t> Which? </a:t>
            </a:r>
            <a:r>
              <a:rPr lang="en-US" dirty="0">
                <a:hlinkClick r:id="rId5"/>
              </a:rPr>
              <a:t>https://www.which.co.uk/birth-choice/units/london</a:t>
            </a:r>
            <a:r>
              <a:rPr lang="en-US" dirty="0"/>
              <a:t> (Accessed 16 November 2017)</a:t>
            </a:r>
          </a:p>
          <a:p>
            <a:r>
              <a:rPr lang="en-GB" dirty="0"/>
              <a:t>Little Lavender Tree (2015) [Logo] </a:t>
            </a:r>
            <a:r>
              <a:rPr lang="en-GB" i="1" dirty="0"/>
              <a:t>Unique Baby Gifts UK| </a:t>
            </a:r>
            <a:r>
              <a:rPr lang="en-GB" i="1" dirty="0" err="1"/>
              <a:t>Newborn</a:t>
            </a:r>
            <a:r>
              <a:rPr lang="en-GB" i="1" dirty="0"/>
              <a:t> Baby Gifts| Little Lavender Tree. Available at: </a:t>
            </a:r>
            <a:r>
              <a:rPr lang="en-GB" i="1" u="sng" dirty="0">
                <a:hlinkClick r:id="rId6"/>
              </a:rPr>
              <a:t>https://www.thelittlelavendertree.co.uk/</a:t>
            </a:r>
            <a:r>
              <a:rPr lang="en-GB" i="1" dirty="0"/>
              <a:t> (Accessed 12 April 2018)</a:t>
            </a:r>
            <a:endParaRPr lang="en-GB" dirty="0"/>
          </a:p>
          <a:p>
            <a:r>
              <a:rPr lang="en-GB" dirty="0"/>
              <a:t>Pitter Patter Baby Gifts (2018) [Logo] </a:t>
            </a:r>
            <a:r>
              <a:rPr lang="en-GB" i="1" dirty="0"/>
              <a:t>Nappy Cakes| Baby Hampers UK| Pitter Patter Baby Gifts.</a:t>
            </a:r>
            <a:r>
              <a:rPr lang="en-GB" dirty="0"/>
              <a:t> Available at: </a:t>
            </a:r>
            <a:r>
              <a:rPr lang="en-GB" u="sng" dirty="0">
                <a:hlinkClick r:id="rId7"/>
              </a:rPr>
              <a:t>https://www.pitterpatterbabygifts.co.uk/index.php?route=common/home</a:t>
            </a:r>
            <a:r>
              <a:rPr lang="en-GB" u="sng" dirty="0"/>
              <a:t> (Accessed 12 April 2018)</a:t>
            </a:r>
            <a:endParaRPr lang="en-GB" dirty="0"/>
          </a:p>
          <a:p>
            <a:r>
              <a:rPr lang="en-GB" dirty="0"/>
              <a:t>Pure Nappy Cakes (2018) [Logo]. </a:t>
            </a:r>
            <a:r>
              <a:rPr lang="en-GB" i="1" dirty="0"/>
              <a:t>Pure Nappy Cakes UK, -</a:t>
            </a:r>
            <a:r>
              <a:rPr lang="en-GB" dirty="0"/>
              <a:t> </a:t>
            </a:r>
            <a:r>
              <a:rPr lang="en-GB" i="1" dirty="0"/>
              <a:t>Trendy Baby Shower Gifts. </a:t>
            </a:r>
            <a:r>
              <a:rPr lang="en-GB" dirty="0"/>
              <a:t>Available at:</a:t>
            </a:r>
            <a:r>
              <a:rPr lang="en-GB" i="1" dirty="0"/>
              <a:t> </a:t>
            </a:r>
            <a:r>
              <a:rPr lang="en-GB" i="1" u="sng" dirty="0">
                <a:hlinkClick r:id="rId8"/>
              </a:rPr>
              <a:t>https://purenappycakes.com/</a:t>
            </a:r>
            <a:r>
              <a:rPr lang="en-GB" i="1" dirty="0"/>
              <a:t> (Accessed 12 April 2018)</a:t>
            </a:r>
            <a:endParaRPr lang="en-GB" dirty="0"/>
          </a:p>
          <a:p>
            <a:endParaRPr lang="en-US" dirty="0"/>
          </a:p>
        </p:txBody>
      </p:sp>
    </p:spTree>
    <p:extLst>
      <p:ext uri="{BB962C8B-B14F-4D97-AF65-F5344CB8AC3E}">
        <p14:creationId xmlns:p14="http://schemas.microsoft.com/office/powerpoint/2010/main" val="7827448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78834" y="501490"/>
            <a:ext cx="5938463" cy="400110"/>
          </a:xfrm>
          <a:prstGeom prst="rect">
            <a:avLst/>
          </a:prstGeom>
          <a:noFill/>
        </p:spPr>
        <p:txBody>
          <a:bodyPr wrap="square" rtlCol="0">
            <a:spAutoFit/>
          </a:bodyPr>
          <a:lstStyle/>
          <a:p>
            <a:r>
              <a:rPr lang="en-US" sz="2000" b="1" i="1" dirty="0">
                <a:solidFill>
                  <a:srgbClr val="002060"/>
                </a:solidFill>
                <a:latin typeface="Avenir Next" charset="0"/>
                <a:ea typeface="Avenir Next" charset="0"/>
                <a:cs typeface="Avenir Next" charset="0"/>
              </a:rPr>
              <a:t>Learning Log</a:t>
            </a:r>
          </a:p>
        </p:txBody>
      </p:sp>
      <p:sp>
        <p:nvSpPr>
          <p:cNvPr id="4" name="TextBox 3"/>
          <p:cNvSpPr txBox="1"/>
          <p:nvPr/>
        </p:nvSpPr>
        <p:spPr>
          <a:xfrm>
            <a:off x="870543" y="888800"/>
            <a:ext cx="9637159" cy="6186309"/>
          </a:xfrm>
          <a:prstGeom prst="rect">
            <a:avLst/>
          </a:prstGeom>
          <a:noFill/>
        </p:spPr>
        <p:txBody>
          <a:bodyPr wrap="square" rtlCol="0">
            <a:spAutoFit/>
          </a:bodyPr>
          <a:lstStyle/>
          <a:p>
            <a:r>
              <a:rPr lang="en-US" sz="1400" i="1" dirty="0">
                <a:solidFill>
                  <a:srgbClr val="002060"/>
                </a:solidFill>
                <a:latin typeface="Avenir Next Demi Bold" charset="0"/>
                <a:ea typeface="Avenir Next Demi Bold" charset="0"/>
                <a:cs typeface="Avenir Next Demi Bold" charset="0"/>
              </a:rPr>
              <a:t>Debbie: </a:t>
            </a:r>
            <a:r>
              <a:rPr lang="en-US" sz="1400" i="1" dirty="0">
                <a:solidFill>
                  <a:srgbClr val="002060"/>
                </a:solidFill>
                <a:latin typeface="Avenir Next Medium" charset="0"/>
                <a:ea typeface="Avenir Next Medium" charset="0"/>
                <a:cs typeface="Avenir Next Medium" charset="0"/>
              </a:rPr>
              <a:t>When we divided the work  we purposely gave </a:t>
            </a:r>
            <a:r>
              <a:rPr lang="en-US" sz="1400" i="1" dirty="0" err="1">
                <a:solidFill>
                  <a:srgbClr val="002060"/>
                </a:solidFill>
                <a:latin typeface="Avenir Next Medium" charset="0"/>
                <a:ea typeface="Avenir Next Medium" charset="0"/>
                <a:cs typeface="Avenir Next Medium" charset="0"/>
              </a:rPr>
              <a:t>Aklima</a:t>
            </a:r>
            <a:r>
              <a:rPr lang="en-US" sz="1400" i="1" dirty="0">
                <a:solidFill>
                  <a:srgbClr val="002060"/>
                </a:solidFill>
                <a:latin typeface="Avenir Next Medium" charset="0"/>
                <a:ea typeface="Avenir Next Medium" charset="0"/>
                <a:cs typeface="Avenir Next Medium" charset="0"/>
              </a:rPr>
              <a:t> a lighter load because her children were unwell at that time. Unfortunately in making </a:t>
            </a:r>
            <a:r>
              <a:rPr lang="en-US" sz="1400" i="1" dirty="0" err="1">
                <a:solidFill>
                  <a:srgbClr val="002060"/>
                </a:solidFill>
                <a:latin typeface="Avenir Next Medium" charset="0"/>
                <a:ea typeface="Avenir Next Medium" charset="0"/>
                <a:cs typeface="Avenir Next Medium" charset="0"/>
              </a:rPr>
              <a:t>Aklima’s</a:t>
            </a:r>
            <a:r>
              <a:rPr lang="en-US" sz="1400" i="1" dirty="0">
                <a:solidFill>
                  <a:srgbClr val="002060"/>
                </a:solidFill>
                <a:latin typeface="Avenir Next Medium" charset="0"/>
                <a:ea typeface="Avenir Next Medium" charset="0"/>
                <a:cs typeface="Avenir Next Medium" charset="0"/>
              </a:rPr>
              <a:t> work load lighter Debbie took on too much. Maybe we should have distributed the work load more evenly amongst the rest of us.</a:t>
            </a:r>
          </a:p>
          <a:p>
            <a:endParaRPr lang="en-US" sz="1600" i="1" dirty="0">
              <a:solidFill>
                <a:srgbClr val="002060"/>
              </a:solidFill>
              <a:latin typeface="Avenir Next Medium" charset="0"/>
              <a:ea typeface="Avenir Next Medium" charset="0"/>
              <a:cs typeface="Avenir Next Medium" charset="0"/>
            </a:endParaRPr>
          </a:p>
          <a:p>
            <a:r>
              <a:rPr lang="en-US" sz="1400" i="1" dirty="0" err="1">
                <a:solidFill>
                  <a:srgbClr val="002060"/>
                </a:solidFill>
                <a:latin typeface="Avenir Next Medium" charset="0"/>
                <a:ea typeface="Avenir Next Medium" charset="0"/>
                <a:cs typeface="Avenir Next Medium" charset="0"/>
              </a:rPr>
              <a:t>Shakeeba</a:t>
            </a:r>
            <a:r>
              <a:rPr lang="en-US" sz="1400" i="1" dirty="0">
                <a:solidFill>
                  <a:srgbClr val="002060"/>
                </a:solidFill>
                <a:latin typeface="Avenir Next Medium" charset="0"/>
                <a:ea typeface="Avenir Next Medium" charset="0"/>
                <a:cs typeface="Avenir Next Medium" charset="0"/>
              </a:rPr>
              <a:t>: We worked  very co-operatively. When this project started I had many questions so I asked my group members who helped with all the queries I had, especially Debbie. We held conference chats on zoom, and practiced the presentation together. As the group leader Debbie let us to choose which part we wanted. </a:t>
            </a:r>
            <a:r>
              <a:rPr lang="en-US" sz="1400" i="1" dirty="0" err="1">
                <a:solidFill>
                  <a:srgbClr val="002060"/>
                </a:solidFill>
                <a:latin typeface="Avenir Next Medium" charset="0"/>
                <a:ea typeface="Avenir Next Medium" charset="0"/>
                <a:cs typeface="Avenir Next Medium" charset="0"/>
              </a:rPr>
              <a:t>Aklima</a:t>
            </a:r>
            <a:r>
              <a:rPr lang="en-US" sz="1400" i="1" dirty="0">
                <a:solidFill>
                  <a:srgbClr val="002060"/>
                </a:solidFill>
                <a:latin typeface="Avenir Next Medium" charset="0"/>
                <a:ea typeface="Avenir Next Medium" charset="0"/>
                <a:cs typeface="Avenir Next Medium" charset="0"/>
              </a:rPr>
              <a:t> took executive summary and aims, </a:t>
            </a:r>
            <a:r>
              <a:rPr lang="en-US" sz="1400" i="1" dirty="0" err="1">
                <a:solidFill>
                  <a:srgbClr val="002060"/>
                </a:solidFill>
                <a:latin typeface="Avenir Next Medium" charset="0"/>
                <a:ea typeface="Avenir Next Medium" charset="0"/>
                <a:cs typeface="Avenir Next Medium" charset="0"/>
              </a:rPr>
              <a:t>Shasna</a:t>
            </a:r>
            <a:r>
              <a:rPr lang="en-US" sz="1400" i="1" dirty="0">
                <a:solidFill>
                  <a:srgbClr val="002060"/>
                </a:solidFill>
                <a:latin typeface="Avenir Next Medium" charset="0"/>
                <a:ea typeface="Avenir Next Medium" charset="0"/>
                <a:cs typeface="Avenir Next Medium" charset="0"/>
              </a:rPr>
              <a:t> took market analysis and marketing plan, Debbie took location, competition and financial data, and I choose business Description and product/ services.</a:t>
            </a:r>
          </a:p>
          <a:p>
            <a:endParaRPr lang="en-GB" sz="1600" i="1" dirty="0">
              <a:solidFill>
                <a:srgbClr val="002060"/>
              </a:solidFill>
              <a:latin typeface="Avenir Next Medium" charset="0"/>
              <a:ea typeface="Avenir Next Medium" charset="0"/>
              <a:cs typeface="Avenir Next Medium" charset="0"/>
            </a:endParaRPr>
          </a:p>
          <a:p>
            <a:r>
              <a:rPr lang="en-US" sz="1400" i="1" dirty="0" err="1">
                <a:solidFill>
                  <a:srgbClr val="002060"/>
                </a:solidFill>
                <a:latin typeface="Avenir Next Medium"/>
              </a:rPr>
              <a:t>Aklima</a:t>
            </a:r>
            <a:r>
              <a:rPr lang="en-US" sz="1400" i="1" dirty="0">
                <a:solidFill>
                  <a:srgbClr val="002060"/>
                </a:solidFill>
                <a:latin typeface="Avenir Next Medium"/>
              </a:rPr>
              <a:t>: Every individual were given tasks to complete during the project. My task involved researching on product and services. I had to produce a report for the group for the services provided by Love thy Baby and some Microsoft PowerPoint slides for the group presentation. During the project we had to priorities which sections were going to be essential and needs doing first and what tasks were delegated to certain individuals according to their capabilities. </a:t>
            </a:r>
          </a:p>
          <a:p>
            <a:endParaRPr lang="en-US" sz="1400" i="1" dirty="0">
              <a:solidFill>
                <a:srgbClr val="002060"/>
              </a:solidFill>
              <a:latin typeface="Avenir Next Medium"/>
            </a:endParaRPr>
          </a:p>
          <a:p>
            <a:r>
              <a:rPr lang="en-US" sz="1400" i="1" dirty="0" err="1">
                <a:solidFill>
                  <a:srgbClr val="002060"/>
                </a:solidFill>
                <a:latin typeface="Avenir Next Medium"/>
              </a:rPr>
              <a:t>Shasna</a:t>
            </a:r>
            <a:r>
              <a:rPr lang="en-US" sz="1400" i="1" dirty="0">
                <a:solidFill>
                  <a:srgbClr val="002060"/>
                </a:solidFill>
                <a:latin typeface="Avenir Next Medium"/>
              </a:rPr>
              <a:t> Begum: When reflecting on whether I enjoyed the process and creation of our presentation, confusion at the beginning played a big part, and honestly did not enjoy it as much, however once we grasped the concept of what was required from us, we steadily started to like it. As we were slightly confused at the start on what to do, it caused us to delay starting the project, which in turn meant we had to rush the project somewhat. Our group leader, Debbie mentioned this on our group-learning log, to which I questioned whether we should include it. Debbie answered saying “It is not a criticism of the lecturer; it is something that the university is responsible for. Making sure they share the relevant teaching information with the lecturers before week one begins. This is just my opinion’. This made me </a:t>
            </a:r>
            <a:r>
              <a:rPr lang="en-US" sz="1400" i="1" dirty="0" err="1">
                <a:solidFill>
                  <a:srgbClr val="002060"/>
                </a:solidFill>
                <a:latin typeface="Avenir Next Medium"/>
              </a:rPr>
              <a:t>realise</a:t>
            </a:r>
            <a:r>
              <a:rPr lang="en-US" sz="1400" i="1" dirty="0">
                <a:solidFill>
                  <a:srgbClr val="002060"/>
                </a:solidFill>
                <a:latin typeface="Avenir Next Medium"/>
              </a:rPr>
              <a:t> that it is true to some extent and this is the only way everyone including the university, the lecturers and students can improve. Thereafter, we continued with our judgement as a team.</a:t>
            </a:r>
          </a:p>
          <a:p>
            <a:r>
              <a:rPr lang="en-US" sz="1400" i="1" dirty="0">
                <a:solidFill>
                  <a:srgbClr val="002060"/>
                </a:solidFill>
                <a:latin typeface="Avenir Next Medium"/>
              </a:rPr>
              <a:t>If I were to start again, an improvement for us would be to start practicing for our presentation a little earlier. Having said that, due to the confusion we had no choice but to start a little later than expected. Regardless of our downfalls, our group worked well as a team and the outcome was great too.</a:t>
            </a:r>
            <a:endParaRPr lang="en-GB" sz="1400" dirty="0">
              <a:solidFill>
                <a:schemeClr val="tx2">
                  <a:lumMod val="75000"/>
                </a:schemeClr>
              </a:solidFill>
            </a:endParaRPr>
          </a:p>
          <a:p>
            <a:endParaRPr lang="en-US" sz="1400" i="1" dirty="0">
              <a:solidFill>
                <a:srgbClr val="002060"/>
              </a:solidFill>
              <a:latin typeface="Avenir Next Medium" charset="0"/>
              <a:ea typeface="Avenir Next Medium" charset="0"/>
              <a:cs typeface="Avenir Next Medium" charset="0"/>
            </a:endParaRPr>
          </a:p>
        </p:txBody>
      </p:sp>
    </p:spTree>
    <p:extLst>
      <p:ext uri="{BB962C8B-B14F-4D97-AF65-F5344CB8AC3E}">
        <p14:creationId xmlns:p14="http://schemas.microsoft.com/office/powerpoint/2010/main" val="152843503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2775</TotalTime>
  <Words>1420</Words>
  <Application>Microsoft Macintosh PowerPoint</Application>
  <PresentationFormat>Widescreen</PresentationFormat>
  <Paragraphs>142</Paragraphs>
  <Slides>19</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19</vt:i4>
      </vt:variant>
    </vt:vector>
  </HeadingPairs>
  <TitlesOfParts>
    <vt:vector size="30" baseType="lpstr">
      <vt:lpstr>Arial</vt:lpstr>
      <vt:lpstr>Avenir Next</vt:lpstr>
      <vt:lpstr>Avenir Next Demi Bold</vt:lpstr>
      <vt:lpstr>Avenir Next Heavy</vt:lpstr>
      <vt:lpstr>Avenir Next Medium</vt:lpstr>
      <vt:lpstr>Calibri</vt:lpstr>
      <vt:lpstr>Mangal</vt:lpstr>
      <vt:lpstr>Segoe UI</vt:lpstr>
      <vt:lpstr>Tw Cen MT</vt:lpstr>
      <vt:lpstr>Wingdings</vt:lpstr>
      <vt:lpstr>Droplet</vt:lpstr>
      <vt:lpstr>PowerPoint Presentation</vt:lpstr>
      <vt:lpstr>PowerPoint Presentation</vt:lpstr>
      <vt:lpstr>PowerPoint Presentation</vt:lpstr>
      <vt:lpstr>Aims</vt:lpstr>
      <vt:lpstr>Business description</vt:lpstr>
      <vt:lpstr>products/services</vt:lpstr>
      <vt:lpstr>products/services</vt:lpstr>
      <vt:lpstr>Marketing Analysis</vt:lpstr>
      <vt:lpstr>Marketing plan</vt:lpstr>
      <vt:lpstr>PowerPoint Presentation</vt:lpstr>
      <vt:lpstr>Location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16.0012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Debbie Bourne</cp:lastModifiedBy>
  <cp:revision>60</cp:revision>
  <dcterms:modified xsi:type="dcterms:W3CDTF">2018-04-13T14:49:05Z</dcterms:modified>
</cp:coreProperties>
</file>