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60" r:id="rId3"/>
    <p:sldId id="261" r:id="rId4"/>
    <p:sldId id="328" r:id="rId5"/>
    <p:sldId id="329" r:id="rId6"/>
    <p:sldId id="332" r:id="rId7"/>
    <p:sldId id="263" r:id="rId8"/>
    <p:sldId id="336" r:id="rId9"/>
    <p:sldId id="337" r:id="rId10"/>
    <p:sldId id="339" r:id="rId11"/>
    <p:sldId id="340" r:id="rId12"/>
    <p:sldId id="341" r:id="rId13"/>
    <p:sldId id="342" r:id="rId14"/>
    <p:sldId id="343" r:id="rId15"/>
    <p:sldId id="344" r:id="rId16"/>
    <p:sldId id="348" r:id="rId17"/>
    <p:sldId id="347" r:id="rId18"/>
    <p:sldId id="349" r:id="rId19"/>
    <p:sldId id="350" r:id="rId20"/>
    <p:sldId id="345" r:id="rId21"/>
    <p:sldId id="346" r:id="rId22"/>
    <p:sldId id="352" r:id="rId23"/>
    <p:sldId id="353" r:id="rId24"/>
    <p:sldId id="354" r:id="rId25"/>
    <p:sldId id="355" r:id="rId26"/>
    <p:sldId id="356" r:id="rId27"/>
    <p:sldId id="357" r:id="rId28"/>
    <p:sldId id="358" r:id="rId29"/>
    <p:sldId id="359" r:id="rId30"/>
    <p:sldId id="333" r:id="rId31"/>
    <p:sldId id="331" r:id="rId32"/>
    <p:sldId id="351"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FDFFD-BCF9-0770-8070-A2CFFD9BC1E3}" v="31" dt="2020-02-18T09:14:54.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516" autoAdjust="0"/>
  </p:normalViewPr>
  <p:slideViewPr>
    <p:cSldViewPr snapToGrid="0">
      <p:cViewPr varScale="1">
        <p:scale>
          <a:sx n="81" d="100"/>
          <a:sy n="81" d="100"/>
        </p:scale>
        <p:origin x="1526" y="6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Thomas" userId="S::j.thomas@uwtsd.ac.uk::ece06c1e-1fe5-4526-9740-3b5872e790df" providerId="AD" clId="Web-{130FDFFD-BCF9-0770-8070-A2CFFD9BC1E3}"/>
    <pc:docChg chg="modSld">
      <pc:chgData name="Jane Thomas" userId="S::j.thomas@uwtsd.ac.uk::ece06c1e-1fe5-4526-9740-3b5872e790df" providerId="AD" clId="Web-{130FDFFD-BCF9-0770-8070-A2CFFD9BC1E3}" dt="2020-02-18T09:14:54.429" v="30" actId="20577"/>
      <pc:docMkLst>
        <pc:docMk/>
      </pc:docMkLst>
      <pc:sldChg chg="modSp">
        <pc:chgData name="Jane Thomas" userId="S::j.thomas@uwtsd.ac.uk::ece06c1e-1fe5-4526-9740-3b5872e790df" providerId="AD" clId="Web-{130FDFFD-BCF9-0770-8070-A2CFFD9BC1E3}" dt="2020-02-18T09:14:54.429" v="29" actId="20577"/>
        <pc:sldMkLst>
          <pc:docMk/>
          <pc:sldMk cId="2335824906" sldId="351"/>
        </pc:sldMkLst>
        <pc:spChg chg="mod">
          <ac:chgData name="Jane Thomas" userId="S::j.thomas@uwtsd.ac.uk::ece06c1e-1fe5-4526-9740-3b5872e790df" providerId="AD" clId="Web-{130FDFFD-BCF9-0770-8070-A2CFFD9BC1E3}" dt="2020-02-18T09:14:54.429" v="29" actId="20577"/>
          <ac:spMkLst>
            <pc:docMk/>
            <pc:sldMk cId="2335824906" sldId="351"/>
            <ac:spMk id="3" creationId="{AFF4AA2B-3DC3-43B2-AB7C-33B27471910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A2695-43D2-4E0C-B868-1334B910FB56}" type="datetimeFigureOut">
              <a:rPr lang="en-GB" smtClean="0"/>
              <a:t>18/02/2020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CF48D-92B0-42DC-9B11-DD417785EE57}" type="slidenum">
              <a:rPr lang="en-GB" smtClean="0"/>
              <a:t>‹#›</a:t>
            </a:fld>
            <a:endParaRPr lang="en-GB"/>
          </a:p>
        </p:txBody>
      </p:sp>
    </p:spTree>
    <p:extLst>
      <p:ext uri="{BB962C8B-B14F-4D97-AF65-F5344CB8AC3E}">
        <p14:creationId xmlns:p14="http://schemas.microsoft.com/office/powerpoint/2010/main" val="151454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6D984CAE-0F39-4C53-91A2-CB984651CB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79EAA3B7-6135-4D1B-9D75-FB2C597EB3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i="1"/>
          </a:p>
          <a:p>
            <a:pPr eaLnBrk="1" hangingPunct="1">
              <a:spcBef>
                <a:spcPct val="0"/>
              </a:spcBef>
            </a:pPr>
            <a:r>
              <a:rPr lang="en-GB" altLang="en-US"/>
              <a:t>So we have looked, albeit briefly, at the role of the police in society; we now need to consider what society is - click</a:t>
            </a:r>
          </a:p>
        </p:txBody>
      </p:sp>
      <p:sp>
        <p:nvSpPr>
          <p:cNvPr id="11268" name="Slide Number Placeholder 3">
            <a:extLst>
              <a:ext uri="{FF2B5EF4-FFF2-40B4-BE49-F238E27FC236}">
                <a16:creationId xmlns:a16="http://schemas.microsoft.com/office/drawing/2014/main" id="{C4ACAB56-59F3-4DB4-B6E5-93CCBE00024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7C87E13-85F0-4532-8A7A-0B2AA9E763C2}" type="slidenum">
              <a:rPr lang="en-GB" altLang="en-US" smtClean="0"/>
              <a:pPr>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i="1" dirty="0"/>
              <a:t>(Oxford Dictionaries online)</a:t>
            </a:r>
            <a:endParaRPr lang="en-GB" altLang="en-US" dirty="0"/>
          </a:p>
          <a:p>
            <a:pPr eaLnBrk="1" hangingPunct="1">
              <a:spcBef>
                <a:spcPct val="0"/>
              </a:spcBef>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C4517C53-F6D6-4816-B159-9A0DBEEFD0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81B1429B-0667-4EA5-9A3A-94AD958CB441}"/>
              </a:ext>
            </a:extLst>
          </p:cNvPr>
          <p:cNvSpPr>
            <a:spLocks noGrp="1"/>
          </p:cNvSpPr>
          <p:nvPr>
            <p:ph type="body" idx="1"/>
          </p:nvPr>
        </p:nvSpPr>
        <p:spPr/>
        <p:txBody>
          <a:bodyPr>
            <a:normAutofit fontScale="70000" lnSpcReduction="20000"/>
          </a:bodyPr>
          <a:lstStyle/>
          <a:p>
            <a:pPr>
              <a:defRPr/>
            </a:pPr>
            <a:r>
              <a:rPr lang="en-GB" dirty="0"/>
              <a:t>1945 - Returning service people – aka ‘Golden Generation’ – or, after 5 years armed conflict  damaged? Different to before – ‘decline of deference’ – imperial Britain in decline</a:t>
            </a:r>
          </a:p>
          <a:p>
            <a:pPr>
              <a:defRPr/>
            </a:pPr>
            <a:r>
              <a:rPr lang="en-GB" dirty="0"/>
              <a:t>1950s – Seemingly ‘Black and White’ grey even.  Imperial identity/international authority in crisis – Suez 1956 a national embarrassment.  Police – ‘halcyon days’ – golden days of police legitimacy - image of ‘citizen in uniform’ as personified in film by ‘George Dixon’ embodying national virtues imperial  culture – brave, fair, better than the rest) starting to crumble  - didn’t represent reality. Decade of the TV and the washing machine</a:t>
            </a:r>
          </a:p>
          <a:p>
            <a:pPr>
              <a:defRPr/>
            </a:pPr>
            <a:r>
              <a:rPr lang="en-GB" dirty="0"/>
              <a:t>1960s - If the Fifties were in black and white, then the Sixties were in Technicolor. The ‘Swinging Sixties’ remain the defining decade for Britain. In just ten short years, London had transformed from the bleak, conservative city, only just beginning to forget the troubles of the Second World War, into the capital of the world, full of freedom, hope and promise. It was the centre of all excitement; the city where anything and everything was possible. </a:t>
            </a:r>
            <a:r>
              <a:rPr lang="en-GB" dirty="0" err="1"/>
              <a:t>Psychodelic</a:t>
            </a:r>
            <a:r>
              <a:rPr lang="en-GB" dirty="0"/>
              <a:t>/free love/Woodstock/drugs/ if you can remember  the 60s you weren’t there Policing much the same but societal change moving faster than the establishment</a:t>
            </a:r>
          </a:p>
          <a:p>
            <a:pPr>
              <a:defRPr/>
            </a:pPr>
            <a:r>
              <a:rPr lang="en-GB" dirty="0"/>
              <a:t>1970s - As late as 1971, women were banned from going into Wimpy Bars on their own, after midnight, on the grounds that the only women out on their own at that hour must be prostitutes. </a:t>
            </a:r>
          </a:p>
          <a:p>
            <a:pPr>
              <a:defRPr/>
            </a:pPr>
            <a:r>
              <a:rPr lang="en-GB" dirty="0"/>
              <a:t>Yet only eight years after that rule was lifted, Margaret Thatcher was walking into Downing Street as Britain's first woman Prime Minister. There could hardly be a better symbol of change. Reality though – protest – flying pickets – Union power – Scargill – workers rights better than ever</a:t>
            </a:r>
          </a:p>
          <a:p>
            <a:pPr>
              <a:defRPr/>
            </a:pPr>
            <a:r>
              <a:rPr lang="en-GB" dirty="0"/>
              <a:t>1980s – 1981 – St Pauls; Brixton; Moss Side; Toxteth; Brixton riots – lack of cultural understanding – misuse of power - operation swamp -  ‘sus’ law – Stop and search – led to severe rioting on streets of cities notably Brixton in London where young black men – second generation/born British – bore the brunt of police attention. materialism – ‘</a:t>
            </a:r>
            <a:r>
              <a:rPr lang="en-GB" dirty="0" err="1"/>
              <a:t>loadsamoney</a:t>
            </a:r>
            <a:r>
              <a:rPr lang="en-GB" dirty="0"/>
              <a:t>’ (Enfield) – Miners strike 1984 – Orgreave</a:t>
            </a:r>
          </a:p>
          <a:p>
            <a:pPr>
              <a:defRPr/>
            </a:pPr>
            <a:r>
              <a:rPr lang="en-GB" dirty="0"/>
              <a:t>PACE – KILL THE BILL protests – such was the impact of PACE – better, fairer treatment of suspects etc but perceived as increase in police powers – State control</a:t>
            </a:r>
          </a:p>
          <a:p>
            <a:pPr>
              <a:defRPr/>
            </a:pPr>
            <a:r>
              <a:rPr lang="en-GB" dirty="0"/>
              <a:t>1990s - Britain suddenly remembered how to enjoy itself again – Blair the great moderniser – society becoming less equal – wealth – rich getting richer/poor not – disconnection between political class and public. </a:t>
            </a:r>
          </a:p>
          <a:p>
            <a:pPr>
              <a:defRPr/>
            </a:pPr>
            <a:r>
              <a:rPr lang="en-GB" dirty="0"/>
              <a:t>2000s -The year 2000 was when Britain became more middle class than working class, according to social grading data. The growth of </a:t>
            </a:r>
            <a:r>
              <a:rPr lang="en-GB" dirty="0">
                <a:solidFill>
                  <a:srgbClr val="002060"/>
                </a:solidFill>
              </a:rPr>
              <a:t>the internet contributed to globalisation during the decade, which allowed faster communication among people around the world.</a:t>
            </a:r>
            <a:r>
              <a:rPr lang="en-GB" baseline="30000" dirty="0">
                <a:solidFill>
                  <a:srgbClr val="002060"/>
                </a:solidFill>
              </a:rPr>
              <a:t> T</a:t>
            </a:r>
            <a:r>
              <a:rPr lang="en-GB" dirty="0">
                <a:solidFill>
                  <a:srgbClr val="002060"/>
                </a:solidFill>
              </a:rPr>
              <a:t>he economic growth of the 2000s had considerable social, environmental consequences. Demand increased for energy sources - economic growth still vulnerable – financial crisis 2007 – greed.</a:t>
            </a:r>
          </a:p>
          <a:p>
            <a:pPr>
              <a:defRPr/>
            </a:pPr>
            <a:r>
              <a:rPr lang="en-GB" dirty="0">
                <a:solidFill>
                  <a:srgbClr val="002060"/>
                </a:solidFill>
              </a:rPr>
              <a:t>2010s – you’ll know better than I. Policing changing – cuts/police stations closed/few ‘bobbies’ on the beat/Cameron &amp; Osbornes austerity policy – direct impact on all of us – unless you happen to be very wealthy – public service seemingly the main target whilst multinational ‘offshore’  bodies benefit from preferential tax arrangements. PEQF – Trump/Johnson/Putin etc – strong leader cults – </a:t>
            </a:r>
          </a:p>
          <a:p>
            <a:pPr>
              <a:defRPr/>
            </a:pPr>
            <a:r>
              <a:rPr lang="en-GB" dirty="0">
                <a:solidFill>
                  <a:srgbClr val="002060"/>
                </a:solidFill>
              </a:rPr>
              <a:t>Going forward - pending extinction – protest – division – pandemics – role of the police?</a:t>
            </a:r>
          </a:p>
          <a:p>
            <a:pPr>
              <a:defRPr/>
            </a:pPr>
            <a:endParaRPr lang="en-GB" dirty="0"/>
          </a:p>
        </p:txBody>
      </p:sp>
      <p:sp>
        <p:nvSpPr>
          <p:cNvPr id="7172" name="Slide Number Placeholder 3">
            <a:extLst>
              <a:ext uri="{FF2B5EF4-FFF2-40B4-BE49-F238E27FC236}">
                <a16:creationId xmlns:a16="http://schemas.microsoft.com/office/drawing/2014/main" id="{62AA4668-DBA1-4633-A2A0-194A9F179F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D6BA1C-C9BD-4F04-AA57-6390ABBF50C3}"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Role models – Oxford Handbook of Criminology : 1000</a:t>
            </a:r>
          </a:p>
        </p:txBody>
      </p:sp>
      <p:sp>
        <p:nvSpPr>
          <p:cNvPr id="4" name="Slide Number Placeholder 3"/>
          <p:cNvSpPr>
            <a:spLocks noGrp="1"/>
          </p:cNvSpPr>
          <p:nvPr>
            <p:ph type="sldNum" sz="quarter" idx="5"/>
          </p:nvPr>
        </p:nvSpPr>
        <p:spPr/>
        <p:txBody>
          <a:bodyPr/>
          <a:lstStyle/>
          <a:p>
            <a:fld id="{17CCF48D-92B0-42DC-9B11-DD417785EE57}" type="slidenum">
              <a:rPr lang="en-GB" smtClean="0"/>
              <a:t>6</a:t>
            </a:fld>
            <a:endParaRPr lang="en-GB"/>
          </a:p>
        </p:txBody>
      </p:sp>
    </p:spTree>
    <p:extLst>
      <p:ext uri="{BB962C8B-B14F-4D97-AF65-F5344CB8AC3E}">
        <p14:creationId xmlns:p14="http://schemas.microsoft.com/office/powerpoint/2010/main" val="473866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Brodeur, J-­‐P	(1983) High Policing and Low Policing, Social Problems, 30/5: 507-­‐20.	</a:t>
            </a:r>
          </a:p>
          <a:p>
            <a:r>
              <a:rPr lang="en-GB" dirty="0"/>
              <a:t>  See also Innes. M., and </a:t>
            </a:r>
            <a:r>
              <a:rPr lang="en-GB" dirty="0" err="1"/>
              <a:t>Thiel</a:t>
            </a:r>
            <a:r>
              <a:rPr lang="en-GB" dirty="0"/>
              <a:t>, D.(2008) Policing terror In Newburn, T. (ed.)	Handbook of policing. Cullompton: Willan. pp	</a:t>
            </a:r>
          </a:p>
          <a:p>
            <a:r>
              <a:rPr lang="en-GB" dirty="0"/>
              <a:t>  553-­‐579.	</a:t>
            </a:r>
          </a:p>
          <a:p>
            <a:r>
              <a:rPr lang="en-GB" dirty="0"/>
              <a:t>  </a:t>
            </a:r>
          </a:p>
        </p:txBody>
      </p:sp>
      <p:sp>
        <p:nvSpPr>
          <p:cNvPr id="4" name="Slide Number Placeholder 3"/>
          <p:cNvSpPr>
            <a:spLocks noGrp="1"/>
          </p:cNvSpPr>
          <p:nvPr>
            <p:ph type="sldNum" sz="quarter" idx="5"/>
          </p:nvPr>
        </p:nvSpPr>
        <p:spPr/>
        <p:txBody>
          <a:bodyPr/>
          <a:lstStyle/>
          <a:p>
            <a:fld id="{17CCF48D-92B0-42DC-9B11-DD417785EE57}" type="slidenum">
              <a:rPr lang="en-GB" smtClean="0"/>
              <a:t>8</a:t>
            </a:fld>
            <a:endParaRPr lang="en-GB"/>
          </a:p>
        </p:txBody>
      </p:sp>
    </p:spTree>
    <p:extLst>
      <p:ext uri="{BB962C8B-B14F-4D97-AF65-F5344CB8AC3E}">
        <p14:creationId xmlns:p14="http://schemas.microsoft.com/office/powerpoint/2010/main" val="1945558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Brodeur,	</a:t>
            </a:r>
          </a:p>
          <a:p>
            <a:r>
              <a:rPr lang="en-GB" dirty="0"/>
              <a:t>  J-­‐P	</a:t>
            </a:r>
          </a:p>
          <a:p>
            <a:r>
              <a:rPr lang="en-GB" dirty="0"/>
              <a:t>  (1983)	</a:t>
            </a:r>
          </a:p>
          <a:p>
            <a:r>
              <a:rPr lang="en-GB" dirty="0"/>
              <a:t>  ‘	</a:t>
            </a:r>
          </a:p>
          <a:p>
            <a:r>
              <a:rPr lang="en-GB" dirty="0"/>
              <a:t>  High	</a:t>
            </a:r>
          </a:p>
          <a:p>
            <a:r>
              <a:rPr lang="en-GB" dirty="0"/>
              <a:t>  Policing	</a:t>
            </a:r>
          </a:p>
          <a:p>
            <a:r>
              <a:rPr lang="en-GB" dirty="0"/>
              <a:t>  and	</a:t>
            </a:r>
          </a:p>
          <a:p>
            <a:r>
              <a:rPr lang="en-GB" dirty="0"/>
              <a:t>  Low	</a:t>
            </a:r>
          </a:p>
          <a:p>
            <a:r>
              <a:rPr lang="en-GB" dirty="0"/>
              <a:t>  Policing’,	</a:t>
            </a:r>
          </a:p>
          <a:p>
            <a:r>
              <a:rPr lang="en-GB" dirty="0"/>
              <a:t>  Social	</a:t>
            </a:r>
          </a:p>
          <a:p>
            <a:r>
              <a:rPr lang="en-GB" dirty="0"/>
              <a:t>  Problems,	</a:t>
            </a:r>
          </a:p>
          <a:p>
            <a:r>
              <a:rPr lang="en-GB" dirty="0"/>
              <a:t>  30/5:	</a:t>
            </a:r>
          </a:p>
          <a:p>
            <a:r>
              <a:rPr lang="en-GB" dirty="0"/>
              <a:t>  507-­‐20.	</a:t>
            </a:r>
          </a:p>
          <a:p>
            <a:r>
              <a:rPr lang="en-GB" dirty="0"/>
              <a:t>  See	</a:t>
            </a:r>
          </a:p>
          <a:p>
            <a:r>
              <a:rPr lang="en-GB" dirty="0"/>
              <a:t>  also	</a:t>
            </a:r>
          </a:p>
          <a:p>
            <a:r>
              <a:rPr lang="en-GB" dirty="0"/>
              <a:t>  Innes,	</a:t>
            </a:r>
          </a:p>
          <a:p>
            <a:r>
              <a:rPr lang="en-GB" dirty="0"/>
              <a:t>  M.,	</a:t>
            </a:r>
          </a:p>
          <a:p>
            <a:r>
              <a:rPr lang="en-GB" dirty="0"/>
              <a:t>  and	</a:t>
            </a:r>
          </a:p>
          <a:p>
            <a:r>
              <a:rPr lang="en-GB" dirty="0"/>
              <a:t>  </a:t>
            </a:r>
            <a:r>
              <a:rPr lang="en-GB" dirty="0" err="1"/>
              <a:t>Thiel</a:t>
            </a:r>
            <a:r>
              <a:rPr lang="en-GB" dirty="0"/>
              <a:t>,	</a:t>
            </a:r>
          </a:p>
          <a:p>
            <a:r>
              <a:rPr lang="en-GB" dirty="0"/>
              <a:t>  D.	</a:t>
            </a:r>
          </a:p>
          <a:p>
            <a:r>
              <a:rPr lang="en-GB" dirty="0"/>
              <a:t>  (2008)	</a:t>
            </a:r>
          </a:p>
          <a:p>
            <a:r>
              <a:rPr lang="en-GB" dirty="0"/>
              <a:t>   Policing	</a:t>
            </a:r>
          </a:p>
          <a:p>
            <a:r>
              <a:rPr lang="en-GB" dirty="0"/>
              <a:t>  terror	</a:t>
            </a:r>
          </a:p>
          <a:p>
            <a:r>
              <a:rPr lang="en-GB" dirty="0"/>
              <a:t>  In	</a:t>
            </a:r>
          </a:p>
          <a:p>
            <a:r>
              <a:rPr lang="en-GB" dirty="0"/>
              <a:t>  Newburn,	</a:t>
            </a:r>
          </a:p>
          <a:p>
            <a:r>
              <a:rPr lang="en-GB" dirty="0"/>
              <a:t>  	</a:t>
            </a:r>
          </a:p>
          <a:p>
            <a:r>
              <a:rPr lang="en-GB" dirty="0"/>
              <a:t>  T.	</a:t>
            </a:r>
          </a:p>
          <a:p>
            <a:r>
              <a:rPr lang="en-GB" dirty="0"/>
              <a:t>  (ed.)	</a:t>
            </a:r>
          </a:p>
          <a:p>
            <a:r>
              <a:rPr lang="en-GB" dirty="0"/>
              <a:t>  Handbook	</a:t>
            </a:r>
          </a:p>
          <a:p>
            <a:r>
              <a:rPr lang="en-GB" dirty="0"/>
              <a:t>  of	</a:t>
            </a:r>
          </a:p>
          <a:p>
            <a:r>
              <a:rPr lang="en-GB" dirty="0"/>
              <a:t>  policing.	</a:t>
            </a:r>
          </a:p>
          <a:p>
            <a:r>
              <a:rPr lang="en-GB" dirty="0"/>
              <a:t>  Cullompton:	</a:t>
            </a:r>
          </a:p>
          <a:p>
            <a:r>
              <a:rPr lang="en-GB" dirty="0"/>
              <a:t>  Willan.	</a:t>
            </a:r>
          </a:p>
          <a:p>
            <a:r>
              <a:rPr lang="en-GB" dirty="0"/>
              <a:t>  pp	</a:t>
            </a:r>
          </a:p>
          <a:p>
            <a:r>
              <a:rPr lang="en-GB" dirty="0"/>
              <a:t>  553-­‐579.	</a:t>
            </a:r>
          </a:p>
          <a:p>
            <a:r>
              <a:rPr lang="en-GB" dirty="0"/>
              <a:t>  </a:t>
            </a:r>
          </a:p>
        </p:txBody>
      </p:sp>
      <p:sp>
        <p:nvSpPr>
          <p:cNvPr id="4" name="Slide Number Placeholder 3"/>
          <p:cNvSpPr>
            <a:spLocks noGrp="1"/>
          </p:cNvSpPr>
          <p:nvPr>
            <p:ph type="sldNum" sz="quarter" idx="5"/>
          </p:nvPr>
        </p:nvSpPr>
        <p:spPr/>
        <p:txBody>
          <a:bodyPr/>
          <a:lstStyle/>
          <a:p>
            <a:fld id="{17CCF48D-92B0-42DC-9B11-DD417785EE57}" type="slidenum">
              <a:rPr lang="en-GB" smtClean="0"/>
              <a:t>10</a:t>
            </a:fld>
            <a:endParaRPr lang="en-GB"/>
          </a:p>
        </p:txBody>
      </p:sp>
    </p:spTree>
    <p:extLst>
      <p:ext uri="{BB962C8B-B14F-4D97-AF65-F5344CB8AC3E}">
        <p14:creationId xmlns:p14="http://schemas.microsoft.com/office/powerpoint/2010/main" val="569228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Bittner, E. (1974) ‘Florence Nightingale in pursuit of Willie Sutton; a theory of the police’	 In Jacob, H. (ed.) The potential for reform of criminal justice. Beverly Hills,	CA: Sage.	</a:t>
            </a:r>
          </a:p>
          <a:p>
            <a:r>
              <a:rPr lang="en-GB" dirty="0"/>
              <a:t>  </a:t>
            </a:r>
          </a:p>
        </p:txBody>
      </p:sp>
      <p:sp>
        <p:nvSpPr>
          <p:cNvPr id="4" name="Slide Number Placeholder 3"/>
          <p:cNvSpPr>
            <a:spLocks noGrp="1"/>
          </p:cNvSpPr>
          <p:nvPr>
            <p:ph type="sldNum" sz="quarter" idx="5"/>
          </p:nvPr>
        </p:nvSpPr>
        <p:spPr/>
        <p:txBody>
          <a:bodyPr/>
          <a:lstStyle/>
          <a:p>
            <a:fld id="{17CCF48D-92B0-42DC-9B11-DD417785EE57}" type="slidenum">
              <a:rPr lang="en-GB" smtClean="0"/>
              <a:t>12</a:t>
            </a:fld>
            <a:endParaRPr lang="en-GB"/>
          </a:p>
        </p:txBody>
      </p:sp>
    </p:spTree>
    <p:extLst>
      <p:ext uri="{BB962C8B-B14F-4D97-AF65-F5344CB8AC3E}">
        <p14:creationId xmlns:p14="http://schemas.microsoft.com/office/powerpoint/2010/main" val="4073808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Muir (2016) accessed on: http://www.police-foundation.org.uk/2016/09/great-expectations-what-do-the-public-want-from-the-police/</a:t>
            </a:r>
          </a:p>
        </p:txBody>
      </p:sp>
      <p:sp>
        <p:nvSpPr>
          <p:cNvPr id="4" name="Slide Number Placeholder 3"/>
          <p:cNvSpPr>
            <a:spLocks noGrp="1"/>
          </p:cNvSpPr>
          <p:nvPr>
            <p:ph type="sldNum" sz="quarter" idx="5"/>
          </p:nvPr>
        </p:nvSpPr>
        <p:spPr/>
        <p:txBody>
          <a:bodyPr/>
          <a:lstStyle/>
          <a:p>
            <a:fld id="{17CCF48D-92B0-42DC-9B11-DD417785EE57}" type="slidenum">
              <a:rPr lang="en-GB" smtClean="0"/>
              <a:t>13</a:t>
            </a:fld>
            <a:endParaRPr lang="en-GB"/>
          </a:p>
        </p:txBody>
      </p:sp>
    </p:spTree>
    <p:extLst>
      <p:ext uri="{BB962C8B-B14F-4D97-AF65-F5344CB8AC3E}">
        <p14:creationId xmlns:p14="http://schemas.microsoft.com/office/powerpoint/2010/main" val="2059799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IPSOS	</a:t>
            </a:r>
          </a:p>
          <a:p>
            <a:r>
              <a:rPr lang="en-GB" dirty="0"/>
              <a:t>  Mori	</a:t>
            </a:r>
          </a:p>
          <a:p>
            <a:r>
              <a:rPr lang="en-GB" dirty="0"/>
              <a:t>  Poll	</a:t>
            </a:r>
          </a:p>
          <a:p>
            <a:r>
              <a:rPr lang="en-GB" dirty="0"/>
              <a:t>  conducted	</a:t>
            </a:r>
          </a:p>
          <a:p>
            <a:r>
              <a:rPr lang="en-GB" dirty="0"/>
              <a:t>  for	</a:t>
            </a:r>
          </a:p>
          <a:p>
            <a:r>
              <a:rPr lang="en-GB" dirty="0"/>
              <a:t>  the	</a:t>
            </a:r>
          </a:p>
          <a:p>
            <a:r>
              <a:rPr lang="en-GB" dirty="0"/>
              <a:t>  transitional	</a:t>
            </a:r>
          </a:p>
          <a:p>
            <a:r>
              <a:rPr lang="en-GB" dirty="0"/>
              <a:t>  board	</a:t>
            </a:r>
          </a:p>
          <a:p>
            <a:r>
              <a:rPr lang="en-GB" dirty="0"/>
              <a:t>  for	</a:t>
            </a:r>
          </a:p>
          <a:p>
            <a:r>
              <a:rPr lang="en-GB" dirty="0"/>
              <a:t>  the	</a:t>
            </a:r>
          </a:p>
          <a:p>
            <a:r>
              <a:rPr lang="en-GB" dirty="0"/>
              <a:t>  Association	</a:t>
            </a:r>
          </a:p>
          <a:p>
            <a:r>
              <a:rPr lang="en-GB" dirty="0"/>
              <a:t>  of	</a:t>
            </a:r>
          </a:p>
          <a:p>
            <a:r>
              <a:rPr lang="en-GB" dirty="0"/>
              <a:t>  Police	</a:t>
            </a:r>
          </a:p>
          <a:p>
            <a:r>
              <a:rPr lang="en-GB" dirty="0"/>
              <a:t>  and	</a:t>
            </a:r>
          </a:p>
          <a:p>
            <a:r>
              <a:rPr lang="en-GB" dirty="0"/>
              <a:t>  Crime	</a:t>
            </a:r>
          </a:p>
          <a:p>
            <a:r>
              <a:rPr lang="en-GB" dirty="0"/>
              <a:t>  Commissioners	</a:t>
            </a:r>
          </a:p>
          <a:p>
            <a:r>
              <a:rPr lang="en-GB" dirty="0"/>
              <a:t>  in	</a:t>
            </a:r>
          </a:p>
          <a:p>
            <a:r>
              <a:rPr lang="en-GB" dirty="0"/>
              <a:t>  October,	</a:t>
            </a:r>
          </a:p>
          <a:p>
            <a:r>
              <a:rPr lang="en-GB" dirty="0"/>
              <a:t>  2012</a:t>
            </a:r>
          </a:p>
        </p:txBody>
      </p:sp>
      <p:sp>
        <p:nvSpPr>
          <p:cNvPr id="4" name="Slide Number Placeholder 3"/>
          <p:cNvSpPr>
            <a:spLocks noGrp="1"/>
          </p:cNvSpPr>
          <p:nvPr>
            <p:ph type="sldNum" sz="quarter" idx="5"/>
          </p:nvPr>
        </p:nvSpPr>
        <p:spPr/>
        <p:txBody>
          <a:bodyPr/>
          <a:lstStyle/>
          <a:p>
            <a:fld id="{17CCF48D-92B0-42DC-9B11-DD417785EE57}" type="slidenum">
              <a:rPr lang="en-GB" smtClean="0"/>
              <a:t>14</a:t>
            </a:fld>
            <a:endParaRPr lang="en-GB"/>
          </a:p>
        </p:txBody>
      </p:sp>
    </p:spTree>
    <p:extLst>
      <p:ext uri="{BB962C8B-B14F-4D97-AF65-F5344CB8AC3E}">
        <p14:creationId xmlns:p14="http://schemas.microsoft.com/office/powerpoint/2010/main" val="4108823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https://whatworks.college.police.uk/Research/overview/Documents/WW_overview_Visible_patrol.pdf</a:t>
            </a:r>
          </a:p>
          <a:p>
            <a:r>
              <a:rPr lang="en-GB" dirty="0"/>
              <a:t>Sue Sim – successful policing was the support of communities</a:t>
            </a:r>
          </a:p>
        </p:txBody>
      </p:sp>
      <p:sp>
        <p:nvSpPr>
          <p:cNvPr id="4" name="Slide Number Placeholder 3"/>
          <p:cNvSpPr>
            <a:spLocks noGrp="1"/>
          </p:cNvSpPr>
          <p:nvPr>
            <p:ph type="sldNum" sz="quarter" idx="5"/>
          </p:nvPr>
        </p:nvSpPr>
        <p:spPr/>
        <p:txBody>
          <a:bodyPr/>
          <a:lstStyle/>
          <a:p>
            <a:fld id="{17CCF48D-92B0-42DC-9B11-DD417785EE57}" type="slidenum">
              <a:rPr lang="en-GB" smtClean="0"/>
              <a:t>15</a:t>
            </a:fld>
            <a:endParaRPr lang="en-GB"/>
          </a:p>
        </p:txBody>
      </p:sp>
    </p:spTree>
    <p:extLst>
      <p:ext uri="{BB962C8B-B14F-4D97-AF65-F5344CB8AC3E}">
        <p14:creationId xmlns:p14="http://schemas.microsoft.com/office/powerpoint/2010/main" val="38228101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Louise Casey </a:t>
            </a:r>
          </a:p>
          <a:p>
            <a:r>
              <a:rPr lang="en-GB" dirty="0"/>
              <a:t>Cabinet Office	(2008) Engaging communities in fighting crime; a review	</a:t>
            </a:r>
          </a:p>
          <a:p>
            <a:r>
              <a:rPr lang="en-GB" dirty="0"/>
              <a:t> </a:t>
            </a:r>
          </a:p>
        </p:txBody>
      </p:sp>
      <p:sp>
        <p:nvSpPr>
          <p:cNvPr id="4" name="Slide Number Placeholder 3"/>
          <p:cNvSpPr>
            <a:spLocks noGrp="1"/>
          </p:cNvSpPr>
          <p:nvPr>
            <p:ph type="sldNum" sz="quarter" idx="5"/>
          </p:nvPr>
        </p:nvSpPr>
        <p:spPr/>
        <p:txBody>
          <a:bodyPr/>
          <a:lstStyle/>
          <a:p>
            <a:fld id="{17CCF48D-92B0-42DC-9B11-DD417785EE57}" type="slidenum">
              <a:rPr lang="en-GB" smtClean="0"/>
              <a:t>20</a:t>
            </a:fld>
            <a:endParaRPr lang="en-GB"/>
          </a:p>
        </p:txBody>
      </p:sp>
    </p:spTree>
    <p:extLst>
      <p:ext uri="{BB962C8B-B14F-4D97-AF65-F5344CB8AC3E}">
        <p14:creationId xmlns:p14="http://schemas.microsoft.com/office/powerpoint/2010/main" val="614706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https://www.thetimes.co.uk/article/operation-goodnight-in-redruth-the-holiday-town-where-teenagers-must-be-indoors-by-9pm-pqmw7m2rrgt</a:t>
            </a:r>
          </a:p>
        </p:txBody>
      </p:sp>
      <p:sp>
        <p:nvSpPr>
          <p:cNvPr id="4" name="Slide Number Placeholder 3"/>
          <p:cNvSpPr>
            <a:spLocks noGrp="1"/>
          </p:cNvSpPr>
          <p:nvPr>
            <p:ph type="sldNum" sz="quarter" idx="5"/>
          </p:nvPr>
        </p:nvSpPr>
        <p:spPr/>
        <p:txBody>
          <a:bodyPr/>
          <a:lstStyle/>
          <a:p>
            <a:fld id="{17CCF48D-92B0-42DC-9B11-DD417785EE57}" type="slidenum">
              <a:rPr lang="en-GB" smtClean="0"/>
              <a:t>24</a:t>
            </a:fld>
            <a:endParaRPr lang="en-GB"/>
          </a:p>
        </p:txBody>
      </p:sp>
    </p:spTree>
    <p:extLst>
      <p:ext uri="{BB962C8B-B14F-4D97-AF65-F5344CB8AC3E}">
        <p14:creationId xmlns:p14="http://schemas.microsoft.com/office/powerpoint/2010/main" val="620727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CCF48D-92B0-42DC-9B11-DD417785EE57}" type="slidenum">
              <a:rPr lang="en-GB" smtClean="0"/>
              <a:t>29</a:t>
            </a:fld>
            <a:endParaRPr lang="en-GB"/>
          </a:p>
        </p:txBody>
      </p:sp>
    </p:spTree>
    <p:extLst>
      <p:ext uri="{BB962C8B-B14F-4D97-AF65-F5344CB8AC3E}">
        <p14:creationId xmlns:p14="http://schemas.microsoft.com/office/powerpoint/2010/main" val="1497667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http://www.lse.ac.uk/socialPolicy/Researchcentresandgroups/mannheim/pdf/PolicingforaBetterBritain.pdf</a:t>
            </a:r>
          </a:p>
          <a:p>
            <a:r>
              <a:rPr lang="en-GB" dirty="0"/>
              <a:t>page 31</a:t>
            </a:r>
          </a:p>
        </p:txBody>
      </p:sp>
      <p:sp>
        <p:nvSpPr>
          <p:cNvPr id="4" name="Slide Number Placeholder 3"/>
          <p:cNvSpPr>
            <a:spLocks noGrp="1"/>
          </p:cNvSpPr>
          <p:nvPr>
            <p:ph type="sldNum" sz="quarter" idx="5"/>
          </p:nvPr>
        </p:nvSpPr>
        <p:spPr/>
        <p:txBody>
          <a:bodyPr/>
          <a:lstStyle/>
          <a:p>
            <a:fld id="{17CCF48D-92B0-42DC-9B11-DD417785EE57}" type="slidenum">
              <a:rPr lang="en-GB" smtClean="0"/>
              <a:t>31</a:t>
            </a:fld>
            <a:endParaRPr lang="en-GB"/>
          </a:p>
        </p:txBody>
      </p:sp>
    </p:spTree>
    <p:extLst>
      <p:ext uri="{BB962C8B-B14F-4D97-AF65-F5344CB8AC3E}">
        <p14:creationId xmlns:p14="http://schemas.microsoft.com/office/powerpoint/2010/main" val="33858422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jpeg"/><Relationship Id="rId11" Type="http://schemas.openxmlformats.org/officeDocument/2006/relationships/image" Target="../media/image16.pn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E05B5-EB82-43E7-9860-A8613674E813}"/>
              </a:ext>
            </a:extLst>
          </p:cNvPr>
          <p:cNvSpPr>
            <a:spLocks noGrp="1"/>
          </p:cNvSpPr>
          <p:nvPr>
            <p:ph type="ctrTitle"/>
          </p:nvPr>
        </p:nvSpPr>
        <p:spPr/>
        <p:txBody>
          <a:bodyPr/>
          <a:lstStyle/>
          <a:p>
            <a:r>
              <a:rPr lang="en-GB" dirty="0"/>
              <a:t>Society and Policing </a:t>
            </a:r>
          </a:p>
        </p:txBody>
      </p:sp>
      <p:sp>
        <p:nvSpPr>
          <p:cNvPr id="3" name="Subtitle 2">
            <a:extLst>
              <a:ext uri="{FF2B5EF4-FFF2-40B4-BE49-F238E27FC236}">
                <a16:creationId xmlns:a16="http://schemas.microsoft.com/office/drawing/2014/main" id="{B7962FDB-8A3A-41C1-8F12-29960A7757C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33838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C4C0F529-CB27-42BC-9B12-064BF1536091}"/>
              </a:ext>
            </a:extLst>
          </p:cNvPr>
          <p:cNvSpPr>
            <a:spLocks noGrp="1"/>
          </p:cNvSpPr>
          <p:nvPr>
            <p:ph type="title"/>
          </p:nvPr>
        </p:nvSpPr>
        <p:spPr>
          <a:xfrm>
            <a:off x="457200" y="274638"/>
            <a:ext cx="8229600" cy="224983"/>
          </a:xfrm>
        </p:spPr>
        <p:txBody>
          <a:bodyPr>
            <a:normAutofit/>
          </a:bodyPr>
          <a:lstStyle/>
          <a:p>
            <a:pPr eaLnBrk="1" hangingPunct="1"/>
            <a:endParaRPr lang="en-GB" altLang="en-US" sz="200" dirty="0"/>
          </a:p>
        </p:txBody>
      </p:sp>
      <p:sp>
        <p:nvSpPr>
          <p:cNvPr id="10243" name="Content Placeholder 5">
            <a:extLst>
              <a:ext uri="{FF2B5EF4-FFF2-40B4-BE49-F238E27FC236}">
                <a16:creationId xmlns:a16="http://schemas.microsoft.com/office/drawing/2014/main" id="{351356A6-49CC-4CA0-92F9-E338FCA4D253}"/>
              </a:ext>
            </a:extLst>
          </p:cNvPr>
          <p:cNvSpPr>
            <a:spLocks noGrp="1"/>
          </p:cNvSpPr>
          <p:nvPr>
            <p:ph idx="1"/>
          </p:nvPr>
        </p:nvSpPr>
        <p:spPr>
          <a:xfrm>
            <a:off x="457200" y="810706"/>
            <a:ext cx="8229600" cy="4706528"/>
          </a:xfrm>
        </p:spPr>
        <p:txBody>
          <a:bodyPr>
            <a:normAutofit/>
          </a:bodyPr>
          <a:lstStyle/>
          <a:p>
            <a:pPr eaLnBrk="1" hangingPunct="1"/>
            <a:r>
              <a:rPr lang="en-GB" altLang="en-US" i="1" dirty="0"/>
              <a:t>“The essential problem remains a policing culture that, since the inception of the modern police in 1829, has always measured success in terms of the prevention and detection of crime, the maintenance of public order and the prosecution of offenders, and which has historically seen little value in developing community relations” </a:t>
            </a:r>
            <a:r>
              <a:rPr lang="en-GB" altLang="en-US" dirty="0"/>
              <a:t>(Whitfield 2006).</a:t>
            </a:r>
          </a:p>
          <a:p>
            <a:pPr eaLnBrk="1" hangingPunct="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p:txBody>
          <a:bodyPr/>
          <a:lstStyle/>
          <a:p>
            <a:pPr eaLnBrk="1" hangingPunct="1"/>
            <a:r>
              <a:rPr lang="en-GB" altLang="en-US" b="1"/>
              <a:t>Society</a:t>
            </a:r>
            <a:endParaRPr lang="en-GB" altLang="en-US"/>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57200" y="1417638"/>
            <a:ext cx="8229600" cy="4099595"/>
          </a:xfrm>
        </p:spPr>
        <p:txBody>
          <a:bodyP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endParaRPr lang="en-GB" altLang="en-US" i="1" dirty="0"/>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218CA903-6C47-4B66-A0A3-18C3454FEF34}"/>
              </a:ext>
            </a:extLst>
          </p:cNvPr>
          <p:cNvSpPr>
            <a:spLocks noGrp="1"/>
          </p:cNvSpPr>
          <p:nvPr>
            <p:ph type="title"/>
          </p:nvPr>
        </p:nvSpPr>
        <p:spPr/>
        <p:txBody>
          <a:bodyPr/>
          <a:lstStyle/>
          <a:p>
            <a:pPr algn="just"/>
            <a:r>
              <a:rPr lang="en-US" altLang="en-US" dirty="0">
                <a:solidFill>
                  <a:srgbClr val="002060"/>
                </a:solidFill>
              </a:rPr>
              <a:t>Post War and ‘Modern Policing’</a:t>
            </a:r>
          </a:p>
        </p:txBody>
      </p:sp>
      <p:sp>
        <p:nvSpPr>
          <p:cNvPr id="5123" name="Content Placeholder 2">
            <a:extLst>
              <a:ext uri="{FF2B5EF4-FFF2-40B4-BE49-F238E27FC236}">
                <a16:creationId xmlns:a16="http://schemas.microsoft.com/office/drawing/2014/main" id="{149302F7-6C18-48A7-8288-0FBA3FB7405F}"/>
              </a:ext>
            </a:extLst>
          </p:cNvPr>
          <p:cNvSpPr>
            <a:spLocks noGrp="1"/>
          </p:cNvSpPr>
          <p:nvPr>
            <p:ph sz="half" idx="1"/>
          </p:nvPr>
        </p:nvSpPr>
        <p:spPr/>
        <p:txBody>
          <a:bodyPr>
            <a:normAutofit fontScale="92500" lnSpcReduction="10000"/>
          </a:bodyPr>
          <a:lstStyle/>
          <a:p>
            <a:pPr lvl="1"/>
            <a:r>
              <a:rPr lang="en-GB" altLang="en-US">
                <a:solidFill>
                  <a:srgbClr val="002060"/>
                </a:solidFill>
              </a:rPr>
              <a:t>Drivers of change </a:t>
            </a:r>
          </a:p>
          <a:p>
            <a:pPr lvl="2"/>
            <a:r>
              <a:rPr lang="en-GB" altLang="en-US" sz="1800">
                <a:solidFill>
                  <a:srgbClr val="002060"/>
                </a:solidFill>
              </a:rPr>
              <a:t>Post War society</a:t>
            </a:r>
          </a:p>
          <a:p>
            <a:pPr lvl="2"/>
            <a:r>
              <a:rPr lang="en-GB" altLang="en-US" sz="1800">
                <a:solidFill>
                  <a:srgbClr val="002060"/>
                </a:solidFill>
              </a:rPr>
              <a:t>‘Windrush’ generation</a:t>
            </a:r>
          </a:p>
          <a:p>
            <a:pPr lvl="2"/>
            <a:r>
              <a:rPr lang="en-GB" altLang="en-US" sz="1800">
                <a:solidFill>
                  <a:srgbClr val="002060"/>
                </a:solidFill>
              </a:rPr>
              <a:t>‘Multiculturalism’</a:t>
            </a:r>
          </a:p>
          <a:p>
            <a:pPr lvl="2"/>
            <a:r>
              <a:rPr lang="en-GB" altLang="en-US" sz="1800">
                <a:solidFill>
                  <a:srgbClr val="002060"/>
                </a:solidFill>
              </a:rPr>
              <a:t>‘Protest’</a:t>
            </a:r>
          </a:p>
          <a:p>
            <a:pPr lvl="1" eaLnBrk="1" hangingPunct="1"/>
            <a:r>
              <a:rPr lang="en-GB" altLang="en-US">
                <a:solidFill>
                  <a:srgbClr val="002060"/>
                </a:solidFill>
              </a:rPr>
              <a:t>Role of the police</a:t>
            </a:r>
          </a:p>
          <a:p>
            <a:pPr lvl="1" eaLnBrk="1" hangingPunct="1"/>
            <a:r>
              <a:rPr lang="en-GB" altLang="en-US">
                <a:solidFill>
                  <a:srgbClr val="002060"/>
                </a:solidFill>
              </a:rPr>
              <a:t>Society; Communities; Neighbourhoods</a:t>
            </a:r>
          </a:p>
          <a:p>
            <a:pPr lvl="1" eaLnBrk="1" hangingPunct="1"/>
            <a:r>
              <a:rPr lang="en-GB" altLang="en-US">
                <a:solidFill>
                  <a:srgbClr val="002060"/>
                </a:solidFill>
              </a:rPr>
              <a:t>Multiculturalism?</a:t>
            </a:r>
          </a:p>
          <a:p>
            <a:pPr lvl="1" eaLnBrk="1" hangingPunct="1"/>
            <a:r>
              <a:rPr lang="en-GB" altLang="en-US">
                <a:solidFill>
                  <a:srgbClr val="002060"/>
                </a:solidFill>
              </a:rPr>
              <a:t>Community engagement</a:t>
            </a:r>
          </a:p>
          <a:p>
            <a:pPr lvl="1" eaLnBrk="1" hangingPunct="1"/>
            <a:r>
              <a:rPr lang="en-GB" altLang="en-US">
                <a:solidFill>
                  <a:srgbClr val="002060"/>
                </a:solidFill>
              </a:rPr>
              <a:t>Community intelligence</a:t>
            </a:r>
          </a:p>
          <a:p>
            <a:endParaRPr lang="en-GB" altLang="en-US"/>
          </a:p>
        </p:txBody>
      </p:sp>
      <p:pic>
        <p:nvPicPr>
          <p:cNvPr id="5124" name="Content Placeholder 6" descr="A group of people walking in the grass&#10;&#10;Description automatically generated">
            <a:extLst>
              <a:ext uri="{FF2B5EF4-FFF2-40B4-BE49-F238E27FC236}">
                <a16:creationId xmlns:a16="http://schemas.microsoft.com/office/drawing/2014/main" id="{A736A60F-C20D-467E-A1A0-6B1B6615906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19700" y="1773238"/>
            <a:ext cx="3538538" cy="3536950"/>
          </a:xfrm>
        </p:spPr>
      </p:pic>
      <p:sp>
        <p:nvSpPr>
          <p:cNvPr id="5125" name="Slide Number Placeholder 3">
            <a:extLst>
              <a:ext uri="{FF2B5EF4-FFF2-40B4-BE49-F238E27FC236}">
                <a16:creationId xmlns:a16="http://schemas.microsoft.com/office/drawing/2014/main" id="{11F56DD9-7F2A-4048-86B4-EA026D3237F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D5BAE36-DE59-42AF-8578-B8043422AD94}" type="slidenum">
              <a:rPr lang="en-GB" altLang="en-US" smtClean="0">
                <a:solidFill>
                  <a:srgbClr val="898989"/>
                </a:solidFill>
                <a:latin typeface="Calibri" panose="020F0502020204030204" pitchFamily="34" charset="0"/>
              </a:rPr>
              <a:pPr/>
              <a:t>4</a:t>
            </a:fld>
            <a:endParaRPr lang="en-GB" altLang="en-US">
              <a:solidFill>
                <a:srgbClr val="898989"/>
              </a:solidFill>
              <a:latin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5A59EB7-9F0B-4467-A15D-71BE76A56384}"/>
              </a:ext>
            </a:extLst>
          </p:cNvPr>
          <p:cNvSpPr>
            <a:spLocks noGrp="1"/>
          </p:cNvSpPr>
          <p:nvPr>
            <p:ph type="title"/>
          </p:nvPr>
        </p:nvSpPr>
        <p:spPr/>
        <p:txBody>
          <a:bodyPr/>
          <a:lstStyle/>
          <a:p>
            <a:r>
              <a:rPr lang="en-GB" altLang="en-US">
                <a:solidFill>
                  <a:srgbClr val="002060"/>
                </a:solidFill>
              </a:rPr>
              <a:t>Some notable events</a:t>
            </a:r>
          </a:p>
        </p:txBody>
      </p:sp>
      <p:pic>
        <p:nvPicPr>
          <p:cNvPr id="6147" name="Content Placeholder 5" descr="A group of people walking down a street&#10;&#10;Description automatically generated">
            <a:extLst>
              <a:ext uri="{FF2B5EF4-FFF2-40B4-BE49-F238E27FC236}">
                <a16:creationId xmlns:a16="http://schemas.microsoft.com/office/drawing/2014/main" id="{BE98836B-4D3F-4966-A9AD-211CBFE9734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50825" y="1338263"/>
            <a:ext cx="2305050" cy="1533525"/>
          </a:xfrm>
        </p:spPr>
      </p:pic>
      <p:sp>
        <p:nvSpPr>
          <p:cNvPr id="6148" name="Content Placeholder 3">
            <a:extLst>
              <a:ext uri="{FF2B5EF4-FFF2-40B4-BE49-F238E27FC236}">
                <a16:creationId xmlns:a16="http://schemas.microsoft.com/office/drawing/2014/main" id="{4DD09C4E-838E-4EC5-9823-A00C6AA83062}"/>
              </a:ext>
            </a:extLst>
          </p:cNvPr>
          <p:cNvSpPr>
            <a:spLocks noGrp="1"/>
          </p:cNvSpPr>
          <p:nvPr>
            <p:ph sz="half" idx="2"/>
          </p:nvPr>
        </p:nvSpPr>
        <p:spPr/>
        <p:txBody>
          <a:bodyPr>
            <a:normAutofit fontScale="92500" lnSpcReduction="20000"/>
          </a:bodyPr>
          <a:lstStyle/>
          <a:p>
            <a:r>
              <a:rPr lang="en-GB" altLang="en-US" sz="1800"/>
              <a:t>1940s: Realities of post war British society</a:t>
            </a:r>
          </a:p>
          <a:p>
            <a:r>
              <a:rPr lang="en-GB" altLang="en-US" sz="1800"/>
              <a:t>1950s: Structures of authority transforming</a:t>
            </a:r>
          </a:p>
          <a:p>
            <a:r>
              <a:rPr lang="en-GB" altLang="en-US" sz="1800"/>
              <a:t>1960s: ‘Decade that Shook Britain’</a:t>
            </a:r>
          </a:p>
          <a:p>
            <a:r>
              <a:rPr lang="en-GB" altLang="en-US" sz="1800"/>
              <a:t>1970s: Industrial unrest; ‘Life on Mars’</a:t>
            </a:r>
          </a:p>
          <a:p>
            <a:r>
              <a:rPr lang="en-GB" altLang="en-US" sz="1800"/>
              <a:t>1980s: Inner city riots (Brixton); PACE; </a:t>
            </a:r>
          </a:p>
          <a:p>
            <a:r>
              <a:rPr lang="en-GB" altLang="en-US" sz="1800"/>
              <a:t>1990s: ‘classless’ ‘Cool Britannia’ - division</a:t>
            </a:r>
          </a:p>
          <a:p>
            <a:r>
              <a:rPr lang="en-GB" altLang="en-US" sz="1800"/>
              <a:t>2000s:  2001 Bradford riots; Growth of connectivity; globalisation/tech. Financial crisis…</a:t>
            </a:r>
          </a:p>
          <a:p>
            <a:r>
              <a:rPr lang="en-GB" altLang="en-US" sz="1800"/>
              <a:t>2010s: ‘perpetual crisis’/austerity/polarised society/’Brexit’</a:t>
            </a:r>
          </a:p>
        </p:txBody>
      </p:sp>
      <p:pic>
        <p:nvPicPr>
          <p:cNvPr id="6149" name="Picture 7" descr="A large crowd of people&#10;&#10;Description automatically generated">
            <a:extLst>
              <a:ext uri="{FF2B5EF4-FFF2-40B4-BE49-F238E27FC236}">
                <a16:creationId xmlns:a16="http://schemas.microsoft.com/office/drawing/2014/main" id="{78CF9688-84F8-40D2-953A-36D0DF8BDA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5475" y="3016250"/>
            <a:ext cx="2365375"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descr="A person wearing a hat&#10;&#10;Description automatically generated">
            <a:extLst>
              <a:ext uri="{FF2B5EF4-FFF2-40B4-BE49-F238E27FC236}">
                <a16:creationId xmlns:a16="http://schemas.microsoft.com/office/drawing/2014/main" id="{607471A8-820E-46CF-97F0-6CDFB1F0C5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963" y="4573588"/>
            <a:ext cx="1828800" cy="213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5A532-366A-4D97-9EC3-B4DA7C24F74C}"/>
              </a:ext>
            </a:extLst>
          </p:cNvPr>
          <p:cNvSpPr>
            <a:spLocks noGrp="1"/>
          </p:cNvSpPr>
          <p:nvPr>
            <p:ph type="title"/>
          </p:nvPr>
        </p:nvSpPr>
        <p:spPr>
          <a:xfrm>
            <a:off x="457200" y="274638"/>
            <a:ext cx="8229600" cy="1173162"/>
          </a:xfrm>
        </p:spPr>
        <p:txBody>
          <a:bodyPr>
            <a:normAutofit/>
          </a:bodyPr>
          <a:lstStyle/>
          <a:p>
            <a:pPr algn="l"/>
            <a:r>
              <a:rPr lang="en-GB"/>
              <a:t>Dixon of Dock Green </a:t>
            </a:r>
            <a:endParaRPr lang="en-GB" dirty="0"/>
          </a:p>
        </p:txBody>
      </p:sp>
      <p:sp>
        <p:nvSpPr>
          <p:cNvPr id="3" name="Content Placeholder 2">
            <a:extLst>
              <a:ext uri="{FF2B5EF4-FFF2-40B4-BE49-F238E27FC236}">
                <a16:creationId xmlns:a16="http://schemas.microsoft.com/office/drawing/2014/main" id="{64B6FBB3-8531-4731-80AE-7681BA39680D}"/>
              </a:ext>
            </a:extLst>
          </p:cNvPr>
          <p:cNvSpPr>
            <a:spLocks noGrp="1"/>
          </p:cNvSpPr>
          <p:nvPr>
            <p:ph idx="1"/>
          </p:nvPr>
        </p:nvSpPr>
        <p:spPr>
          <a:xfrm>
            <a:off x="457200" y="1571625"/>
            <a:ext cx="8229600" cy="3945608"/>
          </a:xfrm>
        </p:spPr>
        <p:txBody>
          <a:bodyPr>
            <a:normAutofit fontScale="92500" lnSpcReduction="10000"/>
          </a:bodyPr>
          <a:lstStyle/>
          <a:p>
            <a:r>
              <a:rPr lang="en-GB" dirty="0"/>
              <a:t>PC George Dixon	</a:t>
            </a:r>
          </a:p>
          <a:p>
            <a:pPr lvl="1"/>
            <a:r>
              <a:rPr lang="en-GB" dirty="0"/>
              <a:t>Fictional policeman in London 1950’s</a:t>
            </a:r>
          </a:p>
          <a:p>
            <a:pPr lvl="1"/>
            <a:r>
              <a:rPr lang="en-GB" dirty="0"/>
              <a:t>with the emphasis on petty crime, successfully controlled through common sense and human understanding</a:t>
            </a:r>
          </a:p>
          <a:p>
            <a:pPr lvl="1"/>
            <a:r>
              <a:rPr lang="en-GB" dirty="0"/>
              <a:t>Encapsulated the cosy stereotype of the British Police</a:t>
            </a:r>
          </a:p>
          <a:p>
            <a:pPr lvl="1"/>
            <a:r>
              <a:rPr lang="en-GB" dirty="0"/>
              <a:t>British Police were see as ‘role models’ </a:t>
            </a:r>
          </a:p>
          <a:p>
            <a:pPr lvl="1"/>
            <a:r>
              <a:rPr lang="en-GB" dirty="0"/>
              <a:t>Books written with the same celebratory mode. </a:t>
            </a:r>
          </a:p>
        </p:txBody>
      </p:sp>
      <p:pic>
        <p:nvPicPr>
          <p:cNvPr id="4" name="Picture 3">
            <a:extLst>
              <a:ext uri="{FF2B5EF4-FFF2-40B4-BE49-F238E27FC236}">
                <a16:creationId xmlns:a16="http://schemas.microsoft.com/office/drawing/2014/main" id="{8AC2C31F-870B-47F5-B953-6F7ADDD67F97}"/>
              </a:ext>
            </a:extLst>
          </p:cNvPr>
          <p:cNvPicPr>
            <a:picLocks noChangeAspect="1"/>
          </p:cNvPicPr>
          <p:nvPr/>
        </p:nvPicPr>
        <p:blipFill>
          <a:blip r:embed="rId3"/>
          <a:stretch>
            <a:fillRect/>
          </a:stretch>
        </p:blipFill>
        <p:spPr>
          <a:xfrm>
            <a:off x="6210300" y="274638"/>
            <a:ext cx="2476500" cy="1847850"/>
          </a:xfrm>
          <a:prstGeom prst="rect">
            <a:avLst/>
          </a:prstGeom>
        </p:spPr>
      </p:pic>
    </p:spTree>
    <p:extLst>
      <p:ext uri="{BB962C8B-B14F-4D97-AF65-F5344CB8AC3E}">
        <p14:creationId xmlns:p14="http://schemas.microsoft.com/office/powerpoint/2010/main" val="1937669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p:txBody>
          <a:bodyPr/>
          <a:lstStyle/>
          <a:p>
            <a:pPr eaLnBrk="1" hangingPunct="1"/>
            <a:r>
              <a:rPr lang="en-GB" altLang="en-US"/>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23850" y="5084763"/>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2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27763"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2" name="Picture 6" descr="C:\Users\Mark\Pictures\multiculuralism 6.jpg">
            <a:extLst>
              <a:ext uri="{FF2B5EF4-FFF2-40B4-BE49-F238E27FC236}">
                <a16:creationId xmlns:a16="http://schemas.microsoft.com/office/drawing/2014/main" id="{BC420D08-9D58-4348-BFFD-A9DEB1EDE3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00788" y="4868863"/>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63938" y="4868863"/>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79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635375" y="2924175"/>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D913-6226-4644-A96D-32F316E4C01B}"/>
              </a:ext>
            </a:extLst>
          </p:cNvPr>
          <p:cNvSpPr>
            <a:spLocks noGrp="1"/>
          </p:cNvSpPr>
          <p:nvPr>
            <p:ph type="title"/>
          </p:nvPr>
        </p:nvSpPr>
        <p:spPr>
          <a:xfrm>
            <a:off x="457200" y="274638"/>
            <a:ext cx="8229600" cy="988554"/>
          </a:xfrm>
        </p:spPr>
        <p:txBody>
          <a:bodyPr>
            <a:normAutofit fontScale="90000"/>
          </a:bodyPr>
          <a:lstStyle/>
          <a:p>
            <a:r>
              <a:rPr lang="en-GB" sz="3200" dirty="0"/>
              <a:t>What’s the role of the police &amp; What is expected of them?</a:t>
            </a:r>
          </a:p>
        </p:txBody>
      </p:sp>
      <p:sp>
        <p:nvSpPr>
          <p:cNvPr id="3" name="Content Placeholder 2">
            <a:extLst>
              <a:ext uri="{FF2B5EF4-FFF2-40B4-BE49-F238E27FC236}">
                <a16:creationId xmlns:a16="http://schemas.microsoft.com/office/drawing/2014/main" id="{6E6D815D-4AD7-4770-9E95-85825D1331D8}"/>
              </a:ext>
            </a:extLst>
          </p:cNvPr>
          <p:cNvSpPr>
            <a:spLocks noGrp="1"/>
          </p:cNvSpPr>
          <p:nvPr>
            <p:ph idx="1"/>
          </p:nvPr>
        </p:nvSpPr>
        <p:spPr>
          <a:xfrm>
            <a:off x="457200" y="1404594"/>
            <a:ext cx="8229600" cy="4112639"/>
          </a:xfrm>
        </p:spPr>
        <p:txBody>
          <a:bodyPr>
            <a:normAutofit fontScale="85000" lnSpcReduction="10000"/>
          </a:bodyPr>
          <a:lstStyle/>
          <a:p>
            <a:r>
              <a:rPr lang="en-GB" b="1" dirty="0"/>
              <a:t>Independent Police Commission:</a:t>
            </a:r>
          </a:p>
          <a:p>
            <a:pPr marL="0" indent="0">
              <a:buNone/>
            </a:pPr>
            <a:r>
              <a:rPr lang="en-GB" dirty="0"/>
              <a:t>1. Encompass both crime prevention and the detection of crime;	</a:t>
            </a:r>
          </a:p>
          <a:p>
            <a:pPr marL="0" indent="0">
              <a:buNone/>
            </a:pPr>
            <a:r>
              <a:rPr lang="en-GB" dirty="0"/>
              <a:t>2. Encourage proactive engagement while  retaining reactive emergency responding  capabilities;	</a:t>
            </a:r>
          </a:p>
          <a:p>
            <a:pPr marL="0" indent="0">
              <a:buNone/>
            </a:pPr>
            <a:r>
              <a:rPr lang="en-GB" dirty="0"/>
              <a:t>3. Contribute  to community cohesion while maintaining order;	</a:t>
            </a:r>
          </a:p>
          <a:p>
            <a:pPr marL="0" indent="0">
              <a:buNone/>
            </a:pPr>
            <a:r>
              <a:rPr lang="en-GB" dirty="0"/>
              <a:t>4. Provide a local focus while safeguarding national security.	 </a:t>
            </a:r>
          </a:p>
        </p:txBody>
      </p:sp>
    </p:spTree>
    <p:extLst>
      <p:ext uri="{BB962C8B-B14F-4D97-AF65-F5344CB8AC3E}">
        <p14:creationId xmlns:p14="http://schemas.microsoft.com/office/powerpoint/2010/main" val="2102669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57961-5ABF-42B2-B25B-6AF41CD311F8}"/>
              </a:ext>
            </a:extLst>
          </p:cNvPr>
          <p:cNvSpPr>
            <a:spLocks noGrp="1"/>
          </p:cNvSpPr>
          <p:nvPr>
            <p:ph type="title"/>
          </p:nvPr>
        </p:nvSpPr>
        <p:spPr>
          <a:xfrm>
            <a:off x="457200" y="274638"/>
            <a:ext cx="8229600" cy="828298"/>
          </a:xfrm>
        </p:spPr>
        <p:txBody>
          <a:bodyPr/>
          <a:lstStyle/>
          <a:p>
            <a:r>
              <a:rPr lang="en-GB" dirty="0"/>
              <a:t>But can the Police do all of this?</a:t>
            </a:r>
          </a:p>
        </p:txBody>
      </p:sp>
      <p:sp>
        <p:nvSpPr>
          <p:cNvPr id="3" name="Content Placeholder 2">
            <a:extLst>
              <a:ext uri="{FF2B5EF4-FFF2-40B4-BE49-F238E27FC236}">
                <a16:creationId xmlns:a16="http://schemas.microsoft.com/office/drawing/2014/main" id="{07143221-5D52-44CB-90ED-3B03182BB6D7}"/>
              </a:ext>
            </a:extLst>
          </p:cNvPr>
          <p:cNvSpPr>
            <a:spLocks noGrp="1"/>
          </p:cNvSpPr>
          <p:nvPr>
            <p:ph idx="1"/>
          </p:nvPr>
        </p:nvSpPr>
        <p:spPr>
          <a:xfrm>
            <a:off x="457200" y="1329179"/>
            <a:ext cx="8229600" cy="4188054"/>
          </a:xfrm>
        </p:spPr>
        <p:txBody>
          <a:bodyPr>
            <a:normAutofit/>
          </a:bodyPr>
          <a:lstStyle/>
          <a:p>
            <a:pPr marL="0" indent="0">
              <a:buNone/>
            </a:pPr>
            <a:r>
              <a:rPr lang="en-GB" dirty="0"/>
              <a:t>Police cannot do everything, so they must identify and prioritise the greatest risks,</a:t>
            </a:r>
          </a:p>
          <a:p>
            <a:pPr marL="0" indent="0">
              <a:buNone/>
            </a:pPr>
            <a:r>
              <a:rPr lang="en-GB" dirty="0"/>
              <a:t> and use their resources to protect the most vulnerable</a:t>
            </a:r>
          </a:p>
          <a:p>
            <a:pPr marL="0" indent="0">
              <a:buNone/>
            </a:pPr>
            <a:r>
              <a:rPr lang="en-GB" dirty="0"/>
              <a:t>Leaving people better off as a result of their interventions.	   </a:t>
            </a:r>
          </a:p>
        </p:txBody>
      </p:sp>
    </p:spTree>
    <p:extLst>
      <p:ext uri="{BB962C8B-B14F-4D97-AF65-F5344CB8AC3E}">
        <p14:creationId xmlns:p14="http://schemas.microsoft.com/office/powerpoint/2010/main" val="2008880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8CB2-0D52-4C1A-9543-B3249D0A23D2}"/>
              </a:ext>
            </a:extLst>
          </p:cNvPr>
          <p:cNvSpPr>
            <a:spLocks noGrp="1"/>
          </p:cNvSpPr>
          <p:nvPr>
            <p:ph type="title"/>
          </p:nvPr>
        </p:nvSpPr>
        <p:spPr>
          <a:xfrm>
            <a:off x="457200" y="274638"/>
            <a:ext cx="8229600" cy="487362"/>
          </a:xfrm>
        </p:spPr>
        <p:txBody>
          <a:bodyPr>
            <a:normAutofit fontScale="90000"/>
          </a:bodyPr>
          <a:lstStyle/>
          <a:p>
            <a:r>
              <a:rPr lang="en-GB" sz="2800" dirty="0"/>
              <a:t>What are the police for?</a:t>
            </a:r>
          </a:p>
        </p:txBody>
      </p:sp>
      <p:sp>
        <p:nvSpPr>
          <p:cNvPr id="3" name="Content Placeholder 2">
            <a:extLst>
              <a:ext uri="{FF2B5EF4-FFF2-40B4-BE49-F238E27FC236}">
                <a16:creationId xmlns:a16="http://schemas.microsoft.com/office/drawing/2014/main" id="{6ED3A7A0-D6A8-46D8-814E-06D35A017A9D}"/>
              </a:ext>
            </a:extLst>
          </p:cNvPr>
          <p:cNvSpPr>
            <a:spLocks noGrp="1"/>
          </p:cNvSpPr>
          <p:nvPr>
            <p:ph idx="1"/>
          </p:nvPr>
        </p:nvSpPr>
        <p:spPr>
          <a:xfrm>
            <a:off x="457200" y="1088571"/>
            <a:ext cx="8229600" cy="4428662"/>
          </a:xfrm>
        </p:spPr>
        <p:txBody>
          <a:bodyPr>
            <a:normAutofit lnSpcReduction="10000"/>
          </a:bodyPr>
          <a:lstStyle/>
          <a:p>
            <a:r>
              <a:rPr lang="en-GB" dirty="0"/>
              <a:t>‘high’ and ‘low’ policing Brodeur, J (1983)</a:t>
            </a:r>
          </a:p>
          <a:p>
            <a:pPr marL="0" indent="0">
              <a:buNone/>
            </a:pPr>
            <a:r>
              <a:rPr lang="en-GB" dirty="0"/>
              <a:t>‘Low policing’ – everyday protection of citizens and a reaction to a crime or incident is underway or has taken place.</a:t>
            </a:r>
          </a:p>
          <a:p>
            <a:pPr marL="0" indent="0">
              <a:buNone/>
            </a:pPr>
            <a:r>
              <a:rPr lang="en-GB" dirty="0"/>
              <a:t>‘High policing’ – security threaten the state and policing is often proactive involving surveillance, intelligence gathering and analysing.</a:t>
            </a:r>
          </a:p>
          <a:p>
            <a:pPr marL="0" indent="0">
              <a:buNone/>
            </a:pPr>
            <a:r>
              <a:rPr lang="en-GB" dirty="0"/>
              <a:t>  </a:t>
            </a:r>
          </a:p>
        </p:txBody>
      </p:sp>
    </p:spTree>
    <p:extLst>
      <p:ext uri="{BB962C8B-B14F-4D97-AF65-F5344CB8AC3E}">
        <p14:creationId xmlns:p14="http://schemas.microsoft.com/office/powerpoint/2010/main" val="3937675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475E-FA83-47C1-B4DC-D4F2701725E2}"/>
              </a:ext>
            </a:extLst>
          </p:cNvPr>
          <p:cNvSpPr>
            <a:spLocks noGrp="1"/>
          </p:cNvSpPr>
          <p:nvPr>
            <p:ph type="title"/>
          </p:nvPr>
        </p:nvSpPr>
        <p:spPr>
          <a:xfrm>
            <a:off x="457200" y="274638"/>
            <a:ext cx="8229600" cy="818871"/>
          </a:xfrm>
        </p:spPr>
        <p:txBody>
          <a:bodyPr>
            <a:normAutofit/>
          </a:bodyPr>
          <a:lstStyle/>
          <a:p>
            <a:r>
              <a:rPr lang="en-GB" sz="3200" dirty="0"/>
              <a:t>Commission Peter </a:t>
            </a:r>
            <a:r>
              <a:rPr lang="en-GB" sz="3200" dirty="0" err="1"/>
              <a:t>Neyroud</a:t>
            </a:r>
            <a:endParaRPr lang="en-GB" sz="3200" dirty="0"/>
          </a:p>
        </p:txBody>
      </p:sp>
      <p:sp>
        <p:nvSpPr>
          <p:cNvPr id="3" name="Content Placeholder 2">
            <a:extLst>
              <a:ext uri="{FF2B5EF4-FFF2-40B4-BE49-F238E27FC236}">
                <a16:creationId xmlns:a16="http://schemas.microsoft.com/office/drawing/2014/main" id="{C0BA3D00-70FC-4DBA-A57E-996F406D32BE}"/>
              </a:ext>
            </a:extLst>
          </p:cNvPr>
          <p:cNvSpPr>
            <a:spLocks noGrp="1"/>
          </p:cNvSpPr>
          <p:nvPr>
            <p:ph idx="1"/>
          </p:nvPr>
        </p:nvSpPr>
        <p:spPr/>
        <p:txBody>
          <a:bodyPr>
            <a:normAutofit lnSpcReduction="10000"/>
          </a:bodyPr>
          <a:lstStyle/>
          <a:p>
            <a:pPr marL="0" indent="0">
              <a:buNone/>
            </a:pPr>
            <a:r>
              <a:rPr lang="en-GB" dirty="0"/>
              <a:t> </a:t>
            </a:r>
            <a:r>
              <a:rPr lang="en-GB" i="1" dirty="0"/>
              <a:t>’High policing requires a different mix of skills and people who don’t necessarily have to be police officers. They are in fact much more specialised. Low policing requires more generalists. The critical quality is the ability to apply the powers of the law with a careful discretion with regard to the communities needs’. </a:t>
            </a:r>
            <a:r>
              <a:rPr lang="en-GB" dirty="0"/>
              <a:t>	  </a:t>
            </a:r>
          </a:p>
        </p:txBody>
      </p:sp>
    </p:spTree>
    <p:extLst>
      <p:ext uri="{BB962C8B-B14F-4D97-AF65-F5344CB8AC3E}">
        <p14:creationId xmlns:p14="http://schemas.microsoft.com/office/powerpoint/2010/main" val="3871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991A-1CE0-4D07-8170-FB6F4466F344}"/>
              </a:ext>
            </a:extLst>
          </p:cNvPr>
          <p:cNvSpPr>
            <a:spLocks noGrp="1"/>
          </p:cNvSpPr>
          <p:nvPr>
            <p:ph type="title"/>
          </p:nvPr>
        </p:nvSpPr>
        <p:spPr>
          <a:xfrm>
            <a:off x="457200" y="274638"/>
            <a:ext cx="8229600" cy="818871"/>
          </a:xfrm>
        </p:spPr>
        <p:txBody>
          <a:bodyPr/>
          <a:lstStyle/>
          <a:p>
            <a:r>
              <a:rPr lang="en-GB" dirty="0"/>
              <a:t>Public </a:t>
            </a:r>
          </a:p>
        </p:txBody>
      </p:sp>
      <p:sp>
        <p:nvSpPr>
          <p:cNvPr id="3" name="Content Placeholder 2">
            <a:extLst>
              <a:ext uri="{FF2B5EF4-FFF2-40B4-BE49-F238E27FC236}">
                <a16:creationId xmlns:a16="http://schemas.microsoft.com/office/drawing/2014/main" id="{D41D9174-90B0-4308-9ABE-E6F8E0DD6187}"/>
              </a:ext>
            </a:extLst>
          </p:cNvPr>
          <p:cNvSpPr>
            <a:spLocks noGrp="1"/>
          </p:cNvSpPr>
          <p:nvPr>
            <p:ph idx="1"/>
          </p:nvPr>
        </p:nvSpPr>
        <p:spPr>
          <a:xfrm>
            <a:off x="457200" y="1093509"/>
            <a:ext cx="8229600" cy="4423724"/>
          </a:xfrm>
        </p:spPr>
        <p:txBody>
          <a:bodyPr>
            <a:normAutofit fontScale="92500" lnSpcReduction="10000"/>
          </a:bodyPr>
          <a:lstStyle/>
          <a:p>
            <a:r>
              <a:rPr lang="en-GB" dirty="0"/>
              <a:t>Bittner (1974) policing is intervention when</a:t>
            </a:r>
          </a:p>
          <a:p>
            <a:r>
              <a:rPr lang="en-GB" b="1" dirty="0"/>
              <a:t>‘something-is-­happening-­that-­ought-not-­to-­be-­happening-­and-about­‐which-someone-had-better-­do-­something-­now’</a:t>
            </a:r>
          </a:p>
          <a:p>
            <a:r>
              <a:rPr lang="en-GB" dirty="0"/>
              <a:t>The primary function of policing is to….	</a:t>
            </a:r>
          </a:p>
          <a:p>
            <a:r>
              <a:rPr lang="en-GB" dirty="0"/>
              <a:t> </a:t>
            </a:r>
            <a:r>
              <a:rPr lang="en-GB" b="1" dirty="0"/>
              <a:t>‘ help create  a safe society to enable people to live a quiet life, to go about their business without being interfered with by others’	</a:t>
            </a:r>
          </a:p>
          <a:p>
            <a:endParaRPr lang="en-GB" dirty="0"/>
          </a:p>
        </p:txBody>
      </p:sp>
    </p:spTree>
    <p:extLst>
      <p:ext uri="{BB962C8B-B14F-4D97-AF65-F5344CB8AC3E}">
        <p14:creationId xmlns:p14="http://schemas.microsoft.com/office/powerpoint/2010/main" val="1179566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80D2-B46B-4A95-8D24-78C1FA3C6BFB}"/>
              </a:ext>
            </a:extLst>
          </p:cNvPr>
          <p:cNvSpPr>
            <a:spLocks noGrp="1"/>
          </p:cNvSpPr>
          <p:nvPr>
            <p:ph type="title"/>
          </p:nvPr>
        </p:nvSpPr>
        <p:spPr/>
        <p:txBody>
          <a:bodyPr/>
          <a:lstStyle/>
          <a:p>
            <a:r>
              <a:rPr lang="en-GB" dirty="0"/>
              <a:t>Public</a:t>
            </a:r>
          </a:p>
        </p:txBody>
      </p:sp>
      <p:sp>
        <p:nvSpPr>
          <p:cNvPr id="3" name="Content Placeholder 2">
            <a:extLst>
              <a:ext uri="{FF2B5EF4-FFF2-40B4-BE49-F238E27FC236}">
                <a16:creationId xmlns:a16="http://schemas.microsoft.com/office/drawing/2014/main" id="{1C6A63AD-EFCE-4134-86A0-974BD8E775A6}"/>
              </a:ext>
            </a:extLst>
          </p:cNvPr>
          <p:cNvSpPr>
            <a:spLocks noGrp="1"/>
          </p:cNvSpPr>
          <p:nvPr>
            <p:ph idx="1"/>
          </p:nvPr>
        </p:nvSpPr>
        <p:spPr/>
        <p:txBody>
          <a:bodyPr>
            <a:normAutofit/>
          </a:bodyPr>
          <a:lstStyle/>
          <a:p>
            <a:r>
              <a:rPr lang="en-GB" dirty="0"/>
              <a:t>So while crime control is part of the police mission, so too is keeping the peace, which is typically what the public want and is actually much of what the police do. 	</a:t>
            </a:r>
          </a:p>
          <a:p>
            <a:pPr lvl="1"/>
            <a:r>
              <a:rPr lang="en-GB" dirty="0"/>
              <a:t>Rick Muir (2016) stated that 83% of calls to police Command &amp; Control centres are non-crime related.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199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B416-EC24-4441-8B40-641E9ACB25CA}"/>
              </a:ext>
            </a:extLst>
          </p:cNvPr>
          <p:cNvSpPr>
            <a:spLocks noGrp="1"/>
          </p:cNvSpPr>
          <p:nvPr>
            <p:ph type="title"/>
          </p:nvPr>
        </p:nvSpPr>
        <p:spPr>
          <a:xfrm>
            <a:off x="457200" y="274638"/>
            <a:ext cx="8229600" cy="715176"/>
          </a:xfrm>
        </p:spPr>
        <p:txBody>
          <a:bodyPr>
            <a:normAutofit fontScale="90000"/>
          </a:bodyPr>
          <a:lstStyle/>
          <a:p>
            <a:br>
              <a:rPr lang="en-GB" dirty="0"/>
            </a:br>
            <a:br>
              <a:rPr lang="en-GB" dirty="0"/>
            </a:br>
            <a:r>
              <a:rPr lang="en-GB" sz="3600" dirty="0"/>
              <a:t>Public Expectations, Confidence and Trust	</a:t>
            </a:r>
            <a:br>
              <a:rPr lang="en-GB" sz="3600" dirty="0"/>
            </a:br>
            <a:r>
              <a:rPr lang="en-GB" sz="3600" dirty="0"/>
              <a:t>  	</a:t>
            </a:r>
            <a:br>
              <a:rPr lang="en-GB" sz="3600" dirty="0"/>
            </a:br>
            <a:r>
              <a:rPr lang="en-GB" dirty="0"/>
              <a:t>  </a:t>
            </a:r>
          </a:p>
        </p:txBody>
      </p:sp>
      <p:sp>
        <p:nvSpPr>
          <p:cNvPr id="3" name="Content Placeholder 2">
            <a:extLst>
              <a:ext uri="{FF2B5EF4-FFF2-40B4-BE49-F238E27FC236}">
                <a16:creationId xmlns:a16="http://schemas.microsoft.com/office/drawing/2014/main" id="{B1E0A674-6BC0-4E59-8A28-9160E09B8B02}"/>
              </a:ext>
            </a:extLst>
          </p:cNvPr>
          <p:cNvSpPr>
            <a:spLocks noGrp="1"/>
          </p:cNvSpPr>
          <p:nvPr>
            <p:ph idx="1"/>
          </p:nvPr>
        </p:nvSpPr>
        <p:spPr>
          <a:xfrm>
            <a:off x="457200" y="1140643"/>
            <a:ext cx="8229600" cy="4376590"/>
          </a:xfrm>
        </p:spPr>
        <p:txBody>
          <a:bodyPr>
            <a:normAutofit lnSpcReduction="10000"/>
          </a:bodyPr>
          <a:lstStyle/>
          <a:p>
            <a:r>
              <a:rPr lang="en-GB" dirty="0"/>
              <a:t>Expectations:	</a:t>
            </a:r>
          </a:p>
          <a:p>
            <a:r>
              <a:rPr lang="en-GB" dirty="0"/>
              <a:t>Expect police to operate within the rule of law &amp; to act fairly and effectively. 	</a:t>
            </a:r>
          </a:p>
          <a:p>
            <a:r>
              <a:rPr lang="en-GB" dirty="0"/>
              <a:t>Deal with matters that effect them and for victims to get a swift response.</a:t>
            </a:r>
          </a:p>
          <a:p>
            <a:r>
              <a:rPr lang="en-GB" dirty="0"/>
              <a:t>Visible patrolling police thus providing a reassuring presence.	</a:t>
            </a:r>
          </a:p>
          <a:p>
            <a:pPr marL="0" indent="0">
              <a:buNone/>
            </a:pPr>
            <a:r>
              <a:rPr lang="en-GB" dirty="0"/>
              <a:t> </a:t>
            </a:r>
          </a:p>
        </p:txBody>
      </p:sp>
    </p:spTree>
    <p:extLst>
      <p:ext uri="{BB962C8B-B14F-4D97-AF65-F5344CB8AC3E}">
        <p14:creationId xmlns:p14="http://schemas.microsoft.com/office/powerpoint/2010/main" val="1187018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07DA-F40A-4873-9ABC-4D8B3FFE1C26}"/>
              </a:ext>
            </a:extLst>
          </p:cNvPr>
          <p:cNvSpPr>
            <a:spLocks noGrp="1"/>
          </p:cNvSpPr>
          <p:nvPr>
            <p:ph type="title"/>
          </p:nvPr>
        </p:nvSpPr>
        <p:spPr>
          <a:xfrm>
            <a:off x="457200" y="274638"/>
            <a:ext cx="8229600" cy="517214"/>
          </a:xfrm>
        </p:spPr>
        <p:txBody>
          <a:bodyPr>
            <a:noAutofit/>
          </a:bodyPr>
          <a:lstStyle/>
          <a:p>
            <a:r>
              <a:rPr lang="en-GB" sz="2800" dirty="0"/>
              <a:t>Expectations</a:t>
            </a:r>
          </a:p>
        </p:txBody>
      </p:sp>
      <p:sp>
        <p:nvSpPr>
          <p:cNvPr id="3" name="Content Placeholder 2">
            <a:extLst>
              <a:ext uri="{FF2B5EF4-FFF2-40B4-BE49-F238E27FC236}">
                <a16:creationId xmlns:a16="http://schemas.microsoft.com/office/drawing/2014/main" id="{FF900672-42A8-4298-83EF-2AECD18C9885}"/>
              </a:ext>
            </a:extLst>
          </p:cNvPr>
          <p:cNvSpPr>
            <a:spLocks noGrp="1"/>
          </p:cNvSpPr>
          <p:nvPr>
            <p:ph idx="1"/>
          </p:nvPr>
        </p:nvSpPr>
        <p:spPr>
          <a:xfrm>
            <a:off x="457200" y="791852"/>
            <a:ext cx="8229600" cy="4725381"/>
          </a:xfrm>
        </p:spPr>
        <p:txBody>
          <a:bodyPr>
            <a:normAutofit fontScale="92500" lnSpcReduction="10000"/>
          </a:bodyPr>
          <a:lstStyle/>
          <a:p>
            <a:r>
              <a:rPr lang="en-GB" dirty="0"/>
              <a:t>Reaction to call for ‘more bobbies on the beat’ was motivated by a desire to see crime reduced</a:t>
            </a:r>
          </a:p>
          <a:p>
            <a:r>
              <a:rPr lang="en-GB" dirty="0"/>
              <a:t>Visible police presence can reduce crime, but only if it is specifically targeted to crime hotspots </a:t>
            </a:r>
          </a:p>
          <a:p>
            <a:pPr lvl="1"/>
            <a:r>
              <a:rPr lang="en-GB" sz="2000" dirty="0"/>
              <a:t>Sherman and Eck 2002; Weisburd and Eck 2004/ College of Policing</a:t>
            </a:r>
            <a:endParaRPr lang="en-GB" dirty="0"/>
          </a:p>
          <a:p>
            <a:r>
              <a:rPr lang="en-GB" dirty="0"/>
              <a:t>Where police are seen to be doing this, communities are likely to give their support as supported by Chief Constable Sue Sim </a:t>
            </a:r>
            <a:r>
              <a:rPr lang="en-GB" sz="1300" dirty="0"/>
              <a:t>(2015)   </a:t>
            </a:r>
          </a:p>
        </p:txBody>
      </p:sp>
    </p:spTree>
    <p:extLst>
      <p:ext uri="{BB962C8B-B14F-4D97-AF65-F5344CB8AC3E}">
        <p14:creationId xmlns:p14="http://schemas.microsoft.com/office/powerpoint/2010/main" val="2332726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862A-1916-40C8-A2C7-6E1850E72825}"/>
              </a:ext>
            </a:extLst>
          </p:cNvPr>
          <p:cNvSpPr>
            <a:spLocks noGrp="1"/>
          </p:cNvSpPr>
          <p:nvPr>
            <p:ph type="title"/>
          </p:nvPr>
        </p:nvSpPr>
        <p:spPr>
          <a:xfrm>
            <a:off x="457200" y="274638"/>
            <a:ext cx="8229600" cy="564348"/>
          </a:xfrm>
        </p:spPr>
        <p:txBody>
          <a:bodyPr>
            <a:normAutofit fontScale="90000"/>
          </a:bodyPr>
          <a:lstStyle/>
          <a:p>
            <a:r>
              <a:rPr lang="en-GB" dirty="0"/>
              <a:t>Public Confidence</a:t>
            </a:r>
          </a:p>
        </p:txBody>
      </p:sp>
      <p:sp>
        <p:nvSpPr>
          <p:cNvPr id="3" name="Content Placeholder 2">
            <a:extLst>
              <a:ext uri="{FF2B5EF4-FFF2-40B4-BE49-F238E27FC236}">
                <a16:creationId xmlns:a16="http://schemas.microsoft.com/office/drawing/2014/main" id="{4A4AB23A-29A0-47B3-8136-B6731AC045BA}"/>
              </a:ext>
            </a:extLst>
          </p:cNvPr>
          <p:cNvSpPr>
            <a:spLocks noGrp="1"/>
          </p:cNvSpPr>
          <p:nvPr>
            <p:ph idx="1"/>
          </p:nvPr>
        </p:nvSpPr>
        <p:spPr>
          <a:xfrm>
            <a:off x="457200" y="980388"/>
            <a:ext cx="8229600" cy="4536845"/>
          </a:xfrm>
        </p:spPr>
        <p:txBody>
          <a:bodyPr>
            <a:normAutofit/>
          </a:bodyPr>
          <a:lstStyle/>
          <a:p>
            <a:r>
              <a:rPr lang="en-GB" dirty="0"/>
              <a:t>Does confidence come the sense of community cohesion and that things are under control or the actual levels of crime numbers?</a:t>
            </a:r>
          </a:p>
          <a:p>
            <a:r>
              <a:rPr lang="en-GB" dirty="0"/>
              <a:t>Discuss</a:t>
            </a:r>
          </a:p>
          <a:p>
            <a:pPr lvl="1"/>
            <a:r>
              <a:rPr lang="en-GB" dirty="0"/>
              <a:t>Victim of crime – feelings?</a:t>
            </a:r>
          </a:p>
          <a:p>
            <a:pPr lvl="1"/>
            <a:r>
              <a:rPr lang="en-GB" dirty="0"/>
              <a:t>Confident in catching criminals/preventing certain crimes (car theft)/child abuse/supply &amp; dealing drugs</a:t>
            </a:r>
          </a:p>
        </p:txBody>
      </p:sp>
    </p:spTree>
    <p:extLst>
      <p:ext uri="{BB962C8B-B14F-4D97-AF65-F5344CB8AC3E}">
        <p14:creationId xmlns:p14="http://schemas.microsoft.com/office/powerpoint/2010/main" val="4257951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238FC-E8BC-45D3-8551-EE8C5CC8860E}"/>
              </a:ext>
            </a:extLst>
          </p:cNvPr>
          <p:cNvSpPr>
            <a:spLocks noGrp="1"/>
          </p:cNvSpPr>
          <p:nvPr>
            <p:ph type="title"/>
          </p:nvPr>
        </p:nvSpPr>
        <p:spPr>
          <a:xfrm>
            <a:off x="457200" y="274638"/>
            <a:ext cx="8229600" cy="734030"/>
          </a:xfrm>
        </p:spPr>
        <p:txBody>
          <a:bodyPr>
            <a:normAutofit fontScale="90000"/>
          </a:bodyPr>
          <a:lstStyle/>
          <a:p>
            <a:r>
              <a:rPr lang="en-GB" dirty="0"/>
              <a:t>Confidence</a:t>
            </a:r>
          </a:p>
        </p:txBody>
      </p:sp>
      <p:sp>
        <p:nvSpPr>
          <p:cNvPr id="3" name="Content Placeholder 2">
            <a:extLst>
              <a:ext uri="{FF2B5EF4-FFF2-40B4-BE49-F238E27FC236}">
                <a16:creationId xmlns:a16="http://schemas.microsoft.com/office/drawing/2014/main" id="{BD2B077C-420E-45F7-9C12-C7979685CF5A}"/>
              </a:ext>
            </a:extLst>
          </p:cNvPr>
          <p:cNvSpPr>
            <a:spLocks noGrp="1"/>
          </p:cNvSpPr>
          <p:nvPr>
            <p:ph idx="1"/>
          </p:nvPr>
        </p:nvSpPr>
        <p:spPr>
          <a:xfrm>
            <a:off x="457200" y="1008668"/>
            <a:ext cx="8229600" cy="4508565"/>
          </a:xfrm>
        </p:spPr>
        <p:txBody>
          <a:bodyPr>
            <a:normAutofit fontScale="92500" lnSpcReduction="20000"/>
          </a:bodyPr>
          <a:lstStyle/>
          <a:p>
            <a:r>
              <a:rPr lang="en-GB" dirty="0"/>
              <a:t>In how well the police are doing their job</a:t>
            </a:r>
          </a:p>
          <a:p>
            <a:r>
              <a:rPr lang="en-GB" dirty="0"/>
              <a:t>Effectiveness</a:t>
            </a:r>
          </a:p>
          <a:p>
            <a:r>
              <a:rPr lang="en-GB" dirty="0"/>
              <a:t>Response times / target times for 999 calls</a:t>
            </a:r>
          </a:p>
          <a:p>
            <a:r>
              <a:rPr lang="en-GB" dirty="0"/>
              <a:t>Keeping a watch over communities</a:t>
            </a:r>
          </a:p>
          <a:p>
            <a:r>
              <a:rPr lang="en-GB" dirty="0"/>
              <a:t>Community consultation </a:t>
            </a:r>
          </a:p>
          <a:p>
            <a:r>
              <a:rPr lang="en-GB" dirty="0"/>
              <a:t>Statistics </a:t>
            </a:r>
          </a:p>
          <a:p>
            <a:r>
              <a:rPr lang="en-GB" dirty="0"/>
              <a:t>Media</a:t>
            </a:r>
          </a:p>
          <a:p>
            <a:r>
              <a:rPr lang="en-GB" dirty="0"/>
              <a:t>Partnership work</a:t>
            </a:r>
          </a:p>
          <a:p>
            <a:pPr lvl="1"/>
            <a:r>
              <a:rPr lang="en-GB" dirty="0"/>
              <a:t>Conflicting views in confidence older generation/ religion/ ethnicity </a:t>
            </a:r>
          </a:p>
          <a:p>
            <a:endParaRPr lang="en-GB" dirty="0"/>
          </a:p>
        </p:txBody>
      </p:sp>
    </p:spTree>
    <p:extLst>
      <p:ext uri="{BB962C8B-B14F-4D97-AF65-F5344CB8AC3E}">
        <p14:creationId xmlns:p14="http://schemas.microsoft.com/office/powerpoint/2010/main" val="153317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4-9889-4751-BF6B-15C9762D0E42}"/>
              </a:ext>
            </a:extLst>
          </p:cNvPr>
          <p:cNvSpPr>
            <a:spLocks noGrp="1"/>
          </p:cNvSpPr>
          <p:nvPr>
            <p:ph type="title"/>
          </p:nvPr>
        </p:nvSpPr>
        <p:spPr>
          <a:xfrm>
            <a:off x="457200" y="274638"/>
            <a:ext cx="8229600" cy="611482"/>
          </a:xfrm>
        </p:spPr>
        <p:txBody>
          <a:bodyPr>
            <a:normAutofit fontScale="90000"/>
          </a:bodyPr>
          <a:lstStyle/>
          <a:p>
            <a:r>
              <a:rPr lang="en-GB" dirty="0"/>
              <a:t>Public Confidence</a:t>
            </a:r>
          </a:p>
        </p:txBody>
      </p:sp>
      <p:sp>
        <p:nvSpPr>
          <p:cNvPr id="3" name="Content Placeholder 2">
            <a:extLst>
              <a:ext uri="{FF2B5EF4-FFF2-40B4-BE49-F238E27FC236}">
                <a16:creationId xmlns:a16="http://schemas.microsoft.com/office/drawing/2014/main" id="{4AC0CF19-098D-4247-AC61-9878F59586C4}"/>
              </a:ext>
            </a:extLst>
          </p:cNvPr>
          <p:cNvSpPr>
            <a:spLocks noGrp="1"/>
          </p:cNvSpPr>
          <p:nvPr>
            <p:ph idx="1"/>
          </p:nvPr>
        </p:nvSpPr>
        <p:spPr>
          <a:xfrm>
            <a:off x="457200" y="886120"/>
            <a:ext cx="8229600" cy="4631114"/>
          </a:xfrm>
        </p:spPr>
        <p:txBody>
          <a:bodyPr>
            <a:normAutofit fontScale="77500" lnSpcReduction="20000"/>
          </a:bodyPr>
          <a:lstStyle/>
          <a:p>
            <a:r>
              <a:rPr lang="en-GB" dirty="0"/>
              <a:t>Fair degree of satisfaction by the public but room for improvement in many areas</a:t>
            </a:r>
          </a:p>
          <a:p>
            <a:r>
              <a:rPr lang="en-GB" dirty="0"/>
              <a:t>Variable standards in service delivery i.e. some groups are disadvantaged or feel ignored (younger/ethic groups &amp; communities poor members of society who many not be served by the police as well as other groups</a:t>
            </a:r>
          </a:p>
          <a:p>
            <a:r>
              <a:rPr lang="en-GB" dirty="0"/>
              <a:t>While chances of being a victim of crime is reducing the chances of your crime being detected varies on the type of crime, where you live	</a:t>
            </a:r>
          </a:p>
          <a:p>
            <a:r>
              <a:rPr lang="en-GB" dirty="0"/>
              <a:t>Public confidence in the police ability to deal with anti-social behaviour and solve crime is variable</a:t>
            </a:r>
          </a:p>
          <a:p>
            <a:r>
              <a:rPr lang="en-GB" dirty="0"/>
              <a:t>Response times are deteriorating   </a:t>
            </a:r>
          </a:p>
        </p:txBody>
      </p:sp>
    </p:spTree>
    <p:extLst>
      <p:ext uri="{BB962C8B-B14F-4D97-AF65-F5344CB8AC3E}">
        <p14:creationId xmlns:p14="http://schemas.microsoft.com/office/powerpoint/2010/main" val="1503641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A728B-BDBC-4097-BC75-2E811970859D}"/>
              </a:ext>
            </a:extLst>
          </p:cNvPr>
          <p:cNvSpPr>
            <a:spLocks noGrp="1"/>
          </p:cNvSpPr>
          <p:nvPr>
            <p:ph type="title"/>
          </p:nvPr>
        </p:nvSpPr>
        <p:spPr>
          <a:xfrm>
            <a:off x="457200" y="274638"/>
            <a:ext cx="8229600" cy="724603"/>
          </a:xfrm>
        </p:spPr>
        <p:txBody>
          <a:bodyPr>
            <a:normAutofit fontScale="90000"/>
          </a:bodyPr>
          <a:lstStyle/>
          <a:p>
            <a:r>
              <a:rPr lang="en-GB" dirty="0"/>
              <a:t>Trust</a:t>
            </a:r>
          </a:p>
        </p:txBody>
      </p:sp>
      <p:sp>
        <p:nvSpPr>
          <p:cNvPr id="3" name="Content Placeholder 2">
            <a:extLst>
              <a:ext uri="{FF2B5EF4-FFF2-40B4-BE49-F238E27FC236}">
                <a16:creationId xmlns:a16="http://schemas.microsoft.com/office/drawing/2014/main" id="{B3B13710-ACA3-480D-9149-5B15ADCA4279}"/>
              </a:ext>
            </a:extLst>
          </p:cNvPr>
          <p:cNvSpPr>
            <a:spLocks noGrp="1"/>
          </p:cNvSpPr>
          <p:nvPr>
            <p:ph idx="1"/>
          </p:nvPr>
        </p:nvSpPr>
        <p:spPr>
          <a:xfrm>
            <a:off x="457200" y="999241"/>
            <a:ext cx="8229600" cy="4517992"/>
          </a:xfrm>
        </p:spPr>
        <p:txBody>
          <a:bodyPr>
            <a:normAutofit/>
          </a:bodyPr>
          <a:lstStyle/>
          <a:p>
            <a:r>
              <a:rPr lang="en-GB" dirty="0"/>
              <a:t>Police powers are for the public good	</a:t>
            </a:r>
          </a:p>
          <a:p>
            <a:r>
              <a:rPr lang="en-GB" dirty="0"/>
              <a:t>Through public approval the police gain their acceptance &amp; lawfulness  	</a:t>
            </a:r>
          </a:p>
          <a:p>
            <a:r>
              <a:rPr lang="en-GB" dirty="0"/>
              <a:t>Does trust change after having contact with an officer? After being a victim of crime? After being stopped &amp; searched?</a:t>
            </a:r>
          </a:p>
          <a:p>
            <a:pPr lvl="1"/>
            <a:r>
              <a:rPr lang="en-GB" dirty="0"/>
              <a:t>Ethnicity/ age / religion/sexuality</a:t>
            </a:r>
          </a:p>
          <a:p>
            <a:pPr lvl="1"/>
            <a:r>
              <a:rPr lang="en-GB" dirty="0"/>
              <a:t>Uneven in society</a:t>
            </a:r>
          </a:p>
        </p:txBody>
      </p:sp>
    </p:spTree>
    <p:extLst>
      <p:ext uri="{BB962C8B-B14F-4D97-AF65-F5344CB8AC3E}">
        <p14:creationId xmlns:p14="http://schemas.microsoft.com/office/powerpoint/2010/main" val="2105463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descr="A screenshot of a social media post&#10;&#10;Description automatically generated">
            <a:extLst>
              <a:ext uri="{FF2B5EF4-FFF2-40B4-BE49-F238E27FC236}">
                <a16:creationId xmlns:a16="http://schemas.microsoft.com/office/drawing/2014/main" id="{4D868E9E-B5F7-45CA-AA2C-84C775994D53}"/>
              </a:ext>
            </a:extLst>
          </p:cNvPr>
          <p:cNvPicPr>
            <a:picLocks noGrp="1" noChangeAspect="1"/>
          </p:cNvPicPr>
          <p:nvPr>
            <p:ph idx="1"/>
          </p:nvPr>
        </p:nvPicPr>
        <p:blipFill>
          <a:blip r:embed="rId4"/>
          <a:stretch>
            <a:fillRect/>
          </a:stretch>
        </p:blipFill>
        <p:spPr>
          <a:xfrm>
            <a:off x="235565" y="68263"/>
            <a:ext cx="8672871" cy="6721475"/>
          </a:xfrm>
          <a:prstGeom prst="rect">
            <a:avLst/>
          </a:prstGeom>
          <a:noFill/>
        </p:spPr>
      </p:pic>
    </p:spTree>
    <p:extLst>
      <p:ext uri="{BB962C8B-B14F-4D97-AF65-F5344CB8AC3E}">
        <p14:creationId xmlns:p14="http://schemas.microsoft.com/office/powerpoint/2010/main" val="2937986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01A3D-A278-4E89-BFB6-D7802BA59828}"/>
              </a:ext>
            </a:extLst>
          </p:cNvPr>
          <p:cNvSpPr>
            <a:spLocks noGrp="1"/>
          </p:cNvSpPr>
          <p:nvPr>
            <p:ph type="title"/>
          </p:nvPr>
        </p:nvSpPr>
        <p:spPr>
          <a:xfrm>
            <a:off x="457200" y="274638"/>
            <a:ext cx="8229600" cy="668042"/>
          </a:xfrm>
        </p:spPr>
        <p:txBody>
          <a:bodyPr>
            <a:normAutofit fontScale="90000"/>
          </a:bodyPr>
          <a:lstStyle/>
          <a:p>
            <a:r>
              <a:rPr lang="en-GB" dirty="0"/>
              <a:t>The Review</a:t>
            </a:r>
          </a:p>
        </p:txBody>
      </p:sp>
      <p:sp>
        <p:nvSpPr>
          <p:cNvPr id="3" name="Content Placeholder 2">
            <a:extLst>
              <a:ext uri="{FF2B5EF4-FFF2-40B4-BE49-F238E27FC236}">
                <a16:creationId xmlns:a16="http://schemas.microsoft.com/office/drawing/2014/main" id="{E44DCC43-ABCE-4254-9442-E016BAFA38AD}"/>
              </a:ext>
            </a:extLst>
          </p:cNvPr>
          <p:cNvSpPr>
            <a:spLocks noGrp="1"/>
          </p:cNvSpPr>
          <p:nvPr>
            <p:ph idx="1"/>
          </p:nvPr>
        </p:nvSpPr>
        <p:spPr>
          <a:xfrm>
            <a:off x="457200" y="1008668"/>
            <a:ext cx="8229600" cy="4508565"/>
          </a:xfrm>
        </p:spPr>
        <p:txBody>
          <a:bodyPr>
            <a:normAutofit fontScale="85000" lnSpcReduction="10000"/>
          </a:bodyPr>
          <a:lstStyle/>
          <a:p>
            <a:r>
              <a:rPr lang="en-GB" dirty="0"/>
              <a:t>People want a timely response from police	</a:t>
            </a:r>
          </a:p>
          <a:p>
            <a:r>
              <a:rPr lang="en-GB" dirty="0"/>
              <a:t>Attentive and personal	</a:t>
            </a:r>
          </a:p>
          <a:p>
            <a:r>
              <a:rPr lang="en-GB" dirty="0"/>
              <a:t>Capacity to deal with reports of crime &amp; threatening behaviour	</a:t>
            </a:r>
          </a:p>
          <a:p>
            <a:r>
              <a:rPr lang="en-GB" dirty="0"/>
              <a:t>Police time needs to be used appropriately</a:t>
            </a:r>
          </a:p>
          <a:p>
            <a:pPr lvl="1"/>
            <a:r>
              <a:rPr lang="en-GB" dirty="0"/>
              <a:t>Not wasted on problems that are medial &amp; not criminal</a:t>
            </a:r>
          </a:p>
          <a:p>
            <a:pPr lvl="1"/>
            <a:r>
              <a:rPr lang="en-GB" dirty="0"/>
              <a:t>Police are 24/7, council open office times,  demand housing/social services out of hours  	</a:t>
            </a:r>
          </a:p>
          <a:p>
            <a:r>
              <a:rPr lang="en-GB" dirty="0"/>
              <a:t>  </a:t>
            </a:r>
          </a:p>
        </p:txBody>
      </p:sp>
    </p:spTree>
    <p:extLst>
      <p:ext uri="{BB962C8B-B14F-4D97-AF65-F5344CB8AC3E}">
        <p14:creationId xmlns:p14="http://schemas.microsoft.com/office/powerpoint/2010/main" val="117015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D09B9-070D-4DA3-A328-454E5755F237}"/>
              </a:ext>
            </a:extLst>
          </p:cNvPr>
          <p:cNvSpPr>
            <a:spLocks noGrp="1"/>
          </p:cNvSpPr>
          <p:nvPr>
            <p:ph type="title"/>
          </p:nvPr>
        </p:nvSpPr>
        <p:spPr>
          <a:xfrm>
            <a:off x="457200" y="274638"/>
            <a:ext cx="8229600" cy="677469"/>
          </a:xfrm>
        </p:spPr>
        <p:txBody>
          <a:bodyPr>
            <a:normAutofit/>
          </a:bodyPr>
          <a:lstStyle/>
          <a:p>
            <a:r>
              <a:rPr lang="en-GB" sz="3200" dirty="0"/>
              <a:t>Police Relationships and Other Providers</a:t>
            </a:r>
          </a:p>
        </p:txBody>
      </p:sp>
      <p:sp>
        <p:nvSpPr>
          <p:cNvPr id="3" name="Content Placeholder 2">
            <a:extLst>
              <a:ext uri="{FF2B5EF4-FFF2-40B4-BE49-F238E27FC236}">
                <a16:creationId xmlns:a16="http://schemas.microsoft.com/office/drawing/2014/main" id="{1B643697-3AC9-4CBD-82E6-598ADCB1D74F}"/>
              </a:ext>
            </a:extLst>
          </p:cNvPr>
          <p:cNvSpPr>
            <a:spLocks noGrp="1"/>
          </p:cNvSpPr>
          <p:nvPr>
            <p:ph idx="1"/>
          </p:nvPr>
        </p:nvSpPr>
        <p:spPr>
          <a:xfrm>
            <a:off x="457200" y="1417638"/>
            <a:ext cx="8229600" cy="4099595"/>
          </a:xfrm>
        </p:spPr>
        <p:txBody>
          <a:bodyPr>
            <a:normAutofit fontScale="85000" lnSpcReduction="10000"/>
          </a:bodyPr>
          <a:lstStyle/>
          <a:p>
            <a:r>
              <a:rPr lang="en-GB" b="1" dirty="0"/>
              <a:t>Policing is the outcome of the activities of a number of different organisations:</a:t>
            </a:r>
            <a:r>
              <a:rPr lang="en-GB" dirty="0"/>
              <a:t>	</a:t>
            </a:r>
          </a:p>
          <a:p>
            <a:pPr marL="0" indent="0">
              <a:buNone/>
            </a:pPr>
            <a:r>
              <a:rPr lang="en-GB" dirty="0"/>
              <a:t>1. Partnerships with the public	</a:t>
            </a:r>
          </a:p>
          <a:p>
            <a:pPr marL="0" indent="0">
              <a:buNone/>
            </a:pPr>
            <a:r>
              <a:rPr lang="en-GB" dirty="0"/>
              <a:t>2. Partnerships with he rest of the criminal justice       	system	</a:t>
            </a:r>
          </a:p>
          <a:p>
            <a:pPr marL="0" indent="0">
              <a:buNone/>
            </a:pPr>
            <a:r>
              <a:rPr lang="en-GB" dirty="0"/>
              <a:t>3. Partnerships with local public / voluntary service</a:t>
            </a:r>
          </a:p>
          <a:p>
            <a:pPr marL="0" indent="0">
              <a:buNone/>
            </a:pPr>
            <a:r>
              <a:rPr lang="en-GB" dirty="0"/>
              <a:t>4. Partnerships to tackle crime online	</a:t>
            </a:r>
          </a:p>
          <a:p>
            <a:pPr marL="0" indent="0">
              <a:buNone/>
            </a:pPr>
            <a:r>
              <a:rPr lang="en-GB" dirty="0"/>
              <a:t>5. Partnerships with the private sector	</a:t>
            </a:r>
          </a:p>
          <a:p>
            <a:pPr marL="0" indent="0">
              <a:buNone/>
            </a:pPr>
            <a:r>
              <a:rPr lang="en-GB" dirty="0"/>
              <a:t> </a:t>
            </a:r>
          </a:p>
        </p:txBody>
      </p:sp>
    </p:spTree>
    <p:extLst>
      <p:ext uri="{BB962C8B-B14F-4D97-AF65-F5344CB8AC3E}">
        <p14:creationId xmlns:p14="http://schemas.microsoft.com/office/powerpoint/2010/main" val="228098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F023C-32DC-4F32-96C6-0C126F255AC3}"/>
              </a:ext>
            </a:extLst>
          </p:cNvPr>
          <p:cNvSpPr>
            <a:spLocks noGrp="1"/>
          </p:cNvSpPr>
          <p:nvPr>
            <p:ph type="title"/>
          </p:nvPr>
        </p:nvSpPr>
        <p:spPr>
          <a:xfrm>
            <a:off x="457200" y="274638"/>
            <a:ext cx="8229600" cy="762310"/>
          </a:xfrm>
        </p:spPr>
        <p:txBody>
          <a:bodyPr/>
          <a:lstStyle/>
          <a:p>
            <a:r>
              <a:rPr lang="en-GB" dirty="0"/>
              <a:t>Partnership with the Public</a:t>
            </a:r>
          </a:p>
        </p:txBody>
      </p:sp>
      <p:sp>
        <p:nvSpPr>
          <p:cNvPr id="3" name="Content Placeholder 2">
            <a:extLst>
              <a:ext uri="{FF2B5EF4-FFF2-40B4-BE49-F238E27FC236}">
                <a16:creationId xmlns:a16="http://schemas.microsoft.com/office/drawing/2014/main" id="{B316CAE7-AC51-4288-A0A6-AB8F47635EB6}"/>
              </a:ext>
            </a:extLst>
          </p:cNvPr>
          <p:cNvSpPr>
            <a:spLocks noGrp="1"/>
          </p:cNvSpPr>
          <p:nvPr>
            <p:ph idx="1"/>
          </p:nvPr>
        </p:nvSpPr>
        <p:spPr>
          <a:xfrm>
            <a:off x="457200" y="1197204"/>
            <a:ext cx="8229600" cy="4320029"/>
          </a:xfrm>
        </p:spPr>
        <p:txBody>
          <a:bodyPr/>
          <a:lstStyle/>
          <a:p>
            <a:r>
              <a:rPr lang="en-GB" dirty="0"/>
              <a:t>Looked at public confidence &amp; trust BUT</a:t>
            </a:r>
          </a:p>
          <a:p>
            <a:r>
              <a:rPr lang="en-GB" dirty="0"/>
              <a:t>Police need public participation in crime prevention, surveillance, intervention &amp; solving crimes</a:t>
            </a:r>
          </a:p>
          <a:p>
            <a:r>
              <a:rPr lang="en-GB" dirty="0"/>
              <a:t>Societies ‘self-policing’ – needed with austerity cuts / always been around especially before Professional Police Force developed</a:t>
            </a:r>
          </a:p>
        </p:txBody>
      </p:sp>
    </p:spTree>
    <p:extLst>
      <p:ext uri="{BB962C8B-B14F-4D97-AF65-F5344CB8AC3E}">
        <p14:creationId xmlns:p14="http://schemas.microsoft.com/office/powerpoint/2010/main" val="1030387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03D69-11FB-402E-9F76-6357EB94E4F8}"/>
              </a:ext>
            </a:extLst>
          </p:cNvPr>
          <p:cNvSpPr>
            <a:spLocks noGrp="1"/>
          </p:cNvSpPr>
          <p:nvPr>
            <p:ph type="title"/>
          </p:nvPr>
        </p:nvSpPr>
        <p:spPr/>
        <p:txBody>
          <a:bodyPr/>
          <a:lstStyle/>
          <a:p>
            <a:r>
              <a:rPr lang="en-GB" dirty="0"/>
              <a:t>Public Examples</a:t>
            </a:r>
          </a:p>
        </p:txBody>
      </p:sp>
      <p:sp>
        <p:nvSpPr>
          <p:cNvPr id="3" name="Content Placeholder 2">
            <a:extLst>
              <a:ext uri="{FF2B5EF4-FFF2-40B4-BE49-F238E27FC236}">
                <a16:creationId xmlns:a16="http://schemas.microsoft.com/office/drawing/2014/main" id="{53B4BB82-3751-432B-98D1-A5F7B51511E2}"/>
              </a:ext>
            </a:extLst>
          </p:cNvPr>
          <p:cNvSpPr>
            <a:spLocks noGrp="1"/>
          </p:cNvSpPr>
          <p:nvPr>
            <p:ph idx="1"/>
          </p:nvPr>
        </p:nvSpPr>
        <p:spPr/>
        <p:txBody>
          <a:bodyPr/>
          <a:lstStyle/>
          <a:p>
            <a:r>
              <a:rPr lang="en-GB" dirty="0"/>
              <a:t>Neighbourhood Watch</a:t>
            </a:r>
          </a:p>
          <a:p>
            <a:r>
              <a:rPr lang="en-GB" dirty="0"/>
              <a:t>Operation Goodnight – Redruth; removal of children off the streets after certain times</a:t>
            </a:r>
          </a:p>
          <a:p>
            <a:r>
              <a:rPr lang="en-GB" dirty="0"/>
              <a:t>Greater Manchester Police social media strategy – GMP social media discussions with the public </a:t>
            </a:r>
          </a:p>
        </p:txBody>
      </p:sp>
    </p:spTree>
    <p:extLst>
      <p:ext uri="{BB962C8B-B14F-4D97-AF65-F5344CB8AC3E}">
        <p14:creationId xmlns:p14="http://schemas.microsoft.com/office/powerpoint/2010/main" val="248301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EDF17-D04A-4E7A-8005-29C72D6655F3}"/>
              </a:ext>
            </a:extLst>
          </p:cNvPr>
          <p:cNvSpPr>
            <a:spLocks noGrp="1"/>
          </p:cNvSpPr>
          <p:nvPr>
            <p:ph type="title"/>
          </p:nvPr>
        </p:nvSpPr>
        <p:spPr>
          <a:xfrm>
            <a:off x="457200" y="274638"/>
            <a:ext cx="8229600" cy="649189"/>
          </a:xfrm>
        </p:spPr>
        <p:txBody>
          <a:bodyPr>
            <a:normAutofit fontScale="90000"/>
          </a:bodyPr>
          <a:lstStyle/>
          <a:p>
            <a:r>
              <a:rPr lang="en-GB" dirty="0"/>
              <a:t>Other CJS</a:t>
            </a:r>
          </a:p>
        </p:txBody>
      </p:sp>
      <p:sp>
        <p:nvSpPr>
          <p:cNvPr id="3" name="Content Placeholder 2">
            <a:extLst>
              <a:ext uri="{FF2B5EF4-FFF2-40B4-BE49-F238E27FC236}">
                <a16:creationId xmlns:a16="http://schemas.microsoft.com/office/drawing/2014/main" id="{2FB02B8A-6B06-4850-809B-5699FE430873}"/>
              </a:ext>
            </a:extLst>
          </p:cNvPr>
          <p:cNvSpPr>
            <a:spLocks noGrp="1"/>
          </p:cNvSpPr>
          <p:nvPr>
            <p:ph idx="1"/>
          </p:nvPr>
        </p:nvSpPr>
        <p:spPr>
          <a:xfrm>
            <a:off x="457200" y="1036948"/>
            <a:ext cx="8229600" cy="4480285"/>
          </a:xfrm>
        </p:spPr>
        <p:txBody>
          <a:bodyPr>
            <a:normAutofit fontScale="92500" lnSpcReduction="20000"/>
          </a:bodyPr>
          <a:lstStyle/>
          <a:p>
            <a:r>
              <a:rPr lang="en-GB" dirty="0"/>
              <a:t>Home Office	</a:t>
            </a:r>
          </a:p>
          <a:p>
            <a:r>
              <a:rPr lang="en-GB" dirty="0"/>
              <a:t>Ministry of Justice</a:t>
            </a:r>
          </a:p>
          <a:p>
            <a:r>
              <a:rPr lang="en-GB" dirty="0"/>
              <a:t>Attorney General Office</a:t>
            </a:r>
          </a:p>
          <a:p>
            <a:r>
              <a:rPr lang="en-GB" dirty="0"/>
              <a:t>Courts</a:t>
            </a:r>
          </a:p>
          <a:p>
            <a:r>
              <a:rPr lang="en-GB" dirty="0"/>
              <a:t>Probation Service</a:t>
            </a:r>
          </a:p>
          <a:p>
            <a:r>
              <a:rPr lang="en-GB" dirty="0"/>
              <a:t>Youth Justice Board</a:t>
            </a:r>
          </a:p>
          <a:p>
            <a:r>
              <a:rPr lang="en-GB" dirty="0"/>
              <a:t>Legal Services</a:t>
            </a:r>
          </a:p>
          <a:p>
            <a:r>
              <a:rPr lang="en-GB" dirty="0"/>
              <a:t>Public funded Defence Practitioners</a:t>
            </a:r>
          </a:p>
          <a:p>
            <a:r>
              <a:rPr lang="en-GB" dirty="0"/>
              <a:t>CPS – consider recent demands </a:t>
            </a:r>
          </a:p>
          <a:p>
            <a:pPr marL="0" indent="0">
              <a:buNone/>
            </a:pPr>
            <a:endParaRPr lang="en-GB" dirty="0"/>
          </a:p>
        </p:txBody>
      </p:sp>
    </p:spTree>
    <p:extLst>
      <p:ext uri="{BB962C8B-B14F-4D97-AF65-F5344CB8AC3E}">
        <p14:creationId xmlns:p14="http://schemas.microsoft.com/office/powerpoint/2010/main" val="2784169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A9D33-778D-4D05-82D2-C6637D3CB725}"/>
              </a:ext>
            </a:extLst>
          </p:cNvPr>
          <p:cNvSpPr>
            <a:spLocks noGrp="1"/>
          </p:cNvSpPr>
          <p:nvPr>
            <p:ph type="title"/>
          </p:nvPr>
        </p:nvSpPr>
        <p:spPr/>
        <p:txBody>
          <a:bodyPr/>
          <a:lstStyle/>
          <a:p>
            <a:r>
              <a:rPr lang="en-GB" dirty="0"/>
              <a:t>Caroline Flack</a:t>
            </a:r>
          </a:p>
        </p:txBody>
      </p:sp>
      <p:sp>
        <p:nvSpPr>
          <p:cNvPr id="3" name="Content Placeholder 2">
            <a:extLst>
              <a:ext uri="{FF2B5EF4-FFF2-40B4-BE49-F238E27FC236}">
                <a16:creationId xmlns:a16="http://schemas.microsoft.com/office/drawing/2014/main" id="{0C3BC7CA-F80D-4842-9A1E-4B7604223C8C}"/>
              </a:ext>
            </a:extLst>
          </p:cNvPr>
          <p:cNvSpPr>
            <a:spLocks noGrp="1"/>
          </p:cNvSpPr>
          <p:nvPr>
            <p:ph idx="1"/>
          </p:nvPr>
        </p:nvSpPr>
        <p:spPr>
          <a:xfrm>
            <a:off x="457200" y="1225485"/>
            <a:ext cx="8229600" cy="4291748"/>
          </a:xfrm>
        </p:spPr>
        <p:txBody>
          <a:bodyPr>
            <a:normAutofit fontScale="92500" lnSpcReduction="10000"/>
          </a:bodyPr>
          <a:lstStyle/>
          <a:p>
            <a:pPr marL="0" indent="0">
              <a:buNone/>
            </a:pPr>
            <a:r>
              <a:rPr lang="en-GB" dirty="0"/>
              <a:t>Will police or CPS be blamed for </a:t>
            </a:r>
          </a:p>
          <a:p>
            <a:pPr marL="0" indent="0">
              <a:buNone/>
            </a:pPr>
            <a:r>
              <a:rPr lang="en-GB" dirty="0"/>
              <a:t>her taking her own life?</a:t>
            </a:r>
          </a:p>
          <a:p>
            <a:pPr marL="0" indent="0">
              <a:buNone/>
            </a:pPr>
            <a:r>
              <a:rPr lang="en-GB" dirty="0"/>
              <a:t>Why did CPS pursue the domestic Abuse case?</a:t>
            </a:r>
          </a:p>
          <a:p>
            <a:pPr marL="0" indent="0">
              <a:buNone/>
            </a:pPr>
            <a:r>
              <a:rPr lang="en-GB" dirty="0"/>
              <a:t>Should CPS &amp; police stop all people (victim/perpetrator) with mental health?</a:t>
            </a:r>
          </a:p>
          <a:p>
            <a:pPr marL="0" indent="0">
              <a:buNone/>
            </a:pPr>
            <a:r>
              <a:rPr lang="en-GB" dirty="0"/>
              <a:t>Should CJS done more?</a:t>
            </a:r>
          </a:p>
          <a:p>
            <a:pPr marL="0" indent="0">
              <a:buNone/>
            </a:pPr>
            <a:r>
              <a:rPr lang="en-GB" dirty="0"/>
              <a:t>Nazir Afzal ex CPS Solicitor BBC news 17/02</a:t>
            </a:r>
          </a:p>
          <a:p>
            <a:pPr marL="0" indent="0">
              <a:buNone/>
            </a:pPr>
            <a:r>
              <a:rPr lang="en-GB" dirty="0"/>
              <a:t>Media to play a part?</a:t>
            </a:r>
          </a:p>
          <a:p>
            <a:pPr marL="0" indent="0">
              <a:buNone/>
            </a:pPr>
            <a:endParaRPr lang="en-GB" dirty="0"/>
          </a:p>
        </p:txBody>
      </p:sp>
      <p:pic>
        <p:nvPicPr>
          <p:cNvPr id="4" name="Picture 3">
            <a:extLst>
              <a:ext uri="{FF2B5EF4-FFF2-40B4-BE49-F238E27FC236}">
                <a16:creationId xmlns:a16="http://schemas.microsoft.com/office/drawing/2014/main" id="{1349A937-3E23-4F1E-A6BB-B48F06A09096}"/>
              </a:ext>
            </a:extLst>
          </p:cNvPr>
          <p:cNvPicPr>
            <a:picLocks noChangeAspect="1"/>
          </p:cNvPicPr>
          <p:nvPr/>
        </p:nvPicPr>
        <p:blipFill>
          <a:blip r:embed="rId2"/>
          <a:stretch>
            <a:fillRect/>
          </a:stretch>
        </p:blipFill>
        <p:spPr>
          <a:xfrm>
            <a:off x="7315200" y="288925"/>
            <a:ext cx="1371600" cy="1826231"/>
          </a:xfrm>
          <a:prstGeom prst="rect">
            <a:avLst/>
          </a:prstGeom>
        </p:spPr>
      </p:pic>
    </p:spTree>
    <p:extLst>
      <p:ext uri="{BB962C8B-B14F-4D97-AF65-F5344CB8AC3E}">
        <p14:creationId xmlns:p14="http://schemas.microsoft.com/office/powerpoint/2010/main" val="690977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5D57-595C-4C18-B533-3D55A26BD193}"/>
              </a:ext>
            </a:extLst>
          </p:cNvPr>
          <p:cNvSpPr>
            <a:spLocks noGrp="1"/>
          </p:cNvSpPr>
          <p:nvPr>
            <p:ph type="title"/>
          </p:nvPr>
        </p:nvSpPr>
        <p:spPr>
          <a:xfrm>
            <a:off x="457200" y="274638"/>
            <a:ext cx="8229600" cy="432372"/>
          </a:xfrm>
        </p:spPr>
        <p:txBody>
          <a:bodyPr>
            <a:normAutofit fontScale="90000"/>
          </a:bodyPr>
          <a:lstStyle/>
          <a:p>
            <a:r>
              <a:rPr lang="en-GB" sz="3200" dirty="0"/>
              <a:t>Partnership with Public Service</a:t>
            </a:r>
          </a:p>
        </p:txBody>
      </p:sp>
      <p:sp>
        <p:nvSpPr>
          <p:cNvPr id="3" name="Content Placeholder 2">
            <a:extLst>
              <a:ext uri="{FF2B5EF4-FFF2-40B4-BE49-F238E27FC236}">
                <a16:creationId xmlns:a16="http://schemas.microsoft.com/office/drawing/2014/main" id="{8BB5766A-8A18-45F3-B1A1-1AFF967F9C1C}"/>
              </a:ext>
            </a:extLst>
          </p:cNvPr>
          <p:cNvSpPr>
            <a:spLocks noGrp="1"/>
          </p:cNvSpPr>
          <p:nvPr>
            <p:ph idx="1"/>
          </p:nvPr>
        </p:nvSpPr>
        <p:spPr>
          <a:xfrm>
            <a:off x="457200" y="952107"/>
            <a:ext cx="8229600" cy="4565126"/>
          </a:xfrm>
        </p:spPr>
        <p:txBody>
          <a:bodyPr>
            <a:normAutofit fontScale="92500" lnSpcReduction="20000"/>
          </a:bodyPr>
          <a:lstStyle/>
          <a:p>
            <a:r>
              <a:rPr lang="en-GB" dirty="0"/>
              <a:t>Partnerships in all organisations are important </a:t>
            </a:r>
          </a:p>
          <a:p>
            <a:r>
              <a:rPr lang="en-GB" dirty="0"/>
              <a:t>Crime and Disorder Act 1988 introduced the Crime &amp; Disorder Reduction Partnerships, now Community Safety Partnerships as a statutory body </a:t>
            </a:r>
          </a:p>
          <a:p>
            <a:r>
              <a:rPr lang="en-GB" dirty="0"/>
              <a:t>Wales - Future Generations Act (2015) public bodies to work together for the better of society</a:t>
            </a:r>
          </a:p>
          <a:p>
            <a:r>
              <a:rPr lang="en-GB" dirty="0"/>
              <a:t>Falling budgets  - support from other organisations</a:t>
            </a:r>
          </a:p>
          <a:p>
            <a:endParaRPr lang="en-GB" dirty="0"/>
          </a:p>
          <a:p>
            <a:pPr marL="0" indent="0">
              <a:buNone/>
            </a:pPr>
            <a:endParaRPr lang="en-GB" dirty="0"/>
          </a:p>
        </p:txBody>
      </p:sp>
    </p:spTree>
    <p:extLst>
      <p:ext uri="{BB962C8B-B14F-4D97-AF65-F5344CB8AC3E}">
        <p14:creationId xmlns:p14="http://schemas.microsoft.com/office/powerpoint/2010/main" val="3032298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FE475-8105-49D6-A17C-B3CB5936ABD5}"/>
              </a:ext>
            </a:extLst>
          </p:cNvPr>
          <p:cNvSpPr>
            <a:spLocks noGrp="1"/>
          </p:cNvSpPr>
          <p:nvPr>
            <p:ph type="title"/>
          </p:nvPr>
        </p:nvSpPr>
        <p:spPr>
          <a:xfrm>
            <a:off x="457200" y="274638"/>
            <a:ext cx="8229600" cy="602055"/>
          </a:xfrm>
        </p:spPr>
        <p:txBody>
          <a:bodyPr>
            <a:normAutofit fontScale="90000"/>
          </a:bodyPr>
          <a:lstStyle/>
          <a:p>
            <a:r>
              <a:rPr lang="en-GB" dirty="0"/>
              <a:t>Online Crime</a:t>
            </a:r>
          </a:p>
        </p:txBody>
      </p:sp>
      <p:sp>
        <p:nvSpPr>
          <p:cNvPr id="3" name="Content Placeholder 2">
            <a:extLst>
              <a:ext uri="{FF2B5EF4-FFF2-40B4-BE49-F238E27FC236}">
                <a16:creationId xmlns:a16="http://schemas.microsoft.com/office/drawing/2014/main" id="{5C4CDF6B-5C59-40CB-9B59-310E9683EC04}"/>
              </a:ext>
            </a:extLst>
          </p:cNvPr>
          <p:cNvSpPr>
            <a:spLocks noGrp="1"/>
          </p:cNvSpPr>
          <p:nvPr>
            <p:ph idx="1"/>
          </p:nvPr>
        </p:nvSpPr>
        <p:spPr>
          <a:xfrm>
            <a:off x="457200" y="1112363"/>
            <a:ext cx="8229600" cy="4404870"/>
          </a:xfrm>
        </p:spPr>
        <p:txBody>
          <a:bodyPr>
            <a:normAutofit fontScale="92500" lnSpcReduction="10000"/>
          </a:bodyPr>
          <a:lstStyle/>
          <a:p>
            <a:r>
              <a:rPr lang="en-GB" dirty="0"/>
              <a:t>Technology moving with the times</a:t>
            </a:r>
          </a:p>
          <a:p>
            <a:r>
              <a:rPr lang="en-GB" dirty="0"/>
              <a:t>Police need to change – 1937 new 999</a:t>
            </a:r>
          </a:p>
          <a:p>
            <a:r>
              <a:rPr lang="en-GB" dirty="0"/>
              <a:t>1960’s radio’s V’s todays radio’s</a:t>
            </a:r>
          </a:p>
          <a:p>
            <a:r>
              <a:rPr lang="en-GB" dirty="0"/>
              <a:t>Specialist training needed - reporting portal, analytical expertise, site blocking	</a:t>
            </a:r>
          </a:p>
          <a:p>
            <a:r>
              <a:rPr lang="en-GB" dirty="0"/>
              <a:t>Working with Internet Watch Foundation (IWF), CEOP Child Exploitation and Online Protection</a:t>
            </a:r>
          </a:p>
          <a:p>
            <a:r>
              <a:rPr lang="en-GB" dirty="0"/>
              <a:t>Working with Paedophile Hunters</a:t>
            </a:r>
          </a:p>
          <a:p>
            <a:pPr marL="0" indent="0">
              <a:buNone/>
            </a:pPr>
            <a:endParaRPr lang="en-GB" dirty="0"/>
          </a:p>
        </p:txBody>
      </p:sp>
    </p:spTree>
    <p:extLst>
      <p:ext uri="{BB962C8B-B14F-4D97-AF65-F5344CB8AC3E}">
        <p14:creationId xmlns:p14="http://schemas.microsoft.com/office/powerpoint/2010/main" val="42714756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D0D0-C438-4E58-88F4-70F2E6715AB0}"/>
              </a:ext>
            </a:extLst>
          </p:cNvPr>
          <p:cNvSpPr>
            <a:spLocks noGrp="1"/>
          </p:cNvSpPr>
          <p:nvPr>
            <p:ph type="title"/>
          </p:nvPr>
        </p:nvSpPr>
        <p:spPr>
          <a:xfrm>
            <a:off x="457200" y="274638"/>
            <a:ext cx="8229600" cy="715176"/>
          </a:xfrm>
        </p:spPr>
        <p:txBody>
          <a:bodyPr>
            <a:normAutofit fontScale="90000"/>
          </a:bodyPr>
          <a:lstStyle/>
          <a:p>
            <a:r>
              <a:rPr lang="en-GB" dirty="0"/>
              <a:t>Partnership with Private Sector</a:t>
            </a:r>
          </a:p>
        </p:txBody>
      </p:sp>
      <p:sp>
        <p:nvSpPr>
          <p:cNvPr id="3" name="Content Placeholder 2">
            <a:extLst>
              <a:ext uri="{FF2B5EF4-FFF2-40B4-BE49-F238E27FC236}">
                <a16:creationId xmlns:a16="http://schemas.microsoft.com/office/drawing/2014/main" id="{C4B8698D-6797-4690-B82C-971963630491}"/>
              </a:ext>
            </a:extLst>
          </p:cNvPr>
          <p:cNvSpPr>
            <a:spLocks noGrp="1"/>
          </p:cNvSpPr>
          <p:nvPr>
            <p:ph idx="1"/>
          </p:nvPr>
        </p:nvSpPr>
        <p:spPr>
          <a:xfrm>
            <a:off x="457200" y="1065229"/>
            <a:ext cx="8229600" cy="4452004"/>
          </a:xfrm>
        </p:spPr>
        <p:txBody>
          <a:bodyPr>
            <a:normAutofit lnSpcReduction="10000"/>
          </a:bodyPr>
          <a:lstStyle/>
          <a:p>
            <a:r>
              <a:rPr lang="en-GB" dirty="0"/>
              <a:t>Outsourcing policing duties – Lincolnshire Police gave G4S £200 million contract Feb. 2012 to build and staff (10 yrs.) a new police station. 	</a:t>
            </a:r>
          </a:p>
          <a:p>
            <a:r>
              <a:rPr lang="en-GB" dirty="0"/>
              <a:t>Custody suit, control room, enquiry offices &amp; crime management office</a:t>
            </a:r>
          </a:p>
          <a:p>
            <a:r>
              <a:rPr lang="en-GB" dirty="0"/>
              <a:t>  West Midlands &amp; Surry Police followed with a £1.5 million project for a Business Partnering for Police BPP initiative. 	</a:t>
            </a:r>
          </a:p>
          <a:p>
            <a:pPr marL="0" indent="0">
              <a:buNone/>
            </a:pPr>
            <a:endParaRPr lang="en-GB" dirty="0"/>
          </a:p>
        </p:txBody>
      </p:sp>
    </p:spTree>
    <p:extLst>
      <p:ext uri="{BB962C8B-B14F-4D97-AF65-F5344CB8AC3E}">
        <p14:creationId xmlns:p14="http://schemas.microsoft.com/office/powerpoint/2010/main" val="33040577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F249E-A547-4F7E-AA4C-D2D0D1B8A29C}"/>
              </a:ext>
            </a:extLst>
          </p:cNvPr>
          <p:cNvSpPr>
            <a:spLocks noGrp="1"/>
          </p:cNvSpPr>
          <p:nvPr>
            <p:ph type="title"/>
          </p:nvPr>
        </p:nvSpPr>
        <p:spPr>
          <a:xfrm>
            <a:off x="457200" y="274638"/>
            <a:ext cx="8229600" cy="658616"/>
          </a:xfrm>
        </p:spPr>
        <p:txBody>
          <a:bodyPr>
            <a:normAutofit fontScale="90000"/>
          </a:bodyPr>
          <a:lstStyle/>
          <a:p>
            <a:r>
              <a:rPr lang="en-GB" dirty="0"/>
              <a:t>Up Dating Peel’s Principles</a:t>
            </a:r>
          </a:p>
        </p:txBody>
      </p:sp>
      <p:sp>
        <p:nvSpPr>
          <p:cNvPr id="3" name="Content Placeholder 2">
            <a:extLst>
              <a:ext uri="{FF2B5EF4-FFF2-40B4-BE49-F238E27FC236}">
                <a16:creationId xmlns:a16="http://schemas.microsoft.com/office/drawing/2014/main" id="{EAEA669D-26B0-4281-9ECE-B4EF9C746661}"/>
              </a:ext>
            </a:extLst>
          </p:cNvPr>
          <p:cNvSpPr>
            <a:spLocks noGrp="1"/>
          </p:cNvSpPr>
          <p:nvPr>
            <p:ph idx="1"/>
          </p:nvPr>
        </p:nvSpPr>
        <p:spPr>
          <a:xfrm>
            <a:off x="457200" y="1102936"/>
            <a:ext cx="8229600" cy="4404870"/>
          </a:xfrm>
        </p:spPr>
        <p:txBody>
          <a:bodyPr>
            <a:normAutofit fontScale="85000" lnSpcReduction="20000"/>
          </a:bodyPr>
          <a:lstStyle/>
          <a:p>
            <a:r>
              <a:rPr lang="en-GB" dirty="0"/>
              <a:t>Peel’s principles can they be useful and undated for the times we live in now?	  </a:t>
            </a:r>
          </a:p>
          <a:p>
            <a:r>
              <a:rPr lang="en-GB" dirty="0"/>
              <a:t>Such as modern concepts like taking Human Rights into account	  </a:t>
            </a:r>
          </a:p>
          <a:p>
            <a:r>
              <a:rPr lang="en-GB" dirty="0"/>
              <a:t>No reference on</a:t>
            </a:r>
          </a:p>
          <a:p>
            <a:pPr lvl="1"/>
            <a:r>
              <a:rPr lang="en-GB" dirty="0"/>
              <a:t>how to organise policing in a world where crime routinely crosses national boarders</a:t>
            </a:r>
          </a:p>
          <a:p>
            <a:pPr lvl="1"/>
            <a:r>
              <a:rPr lang="en-GB" dirty="0"/>
              <a:t>Knowledge of society</a:t>
            </a:r>
          </a:p>
          <a:p>
            <a:pPr lvl="1"/>
            <a:r>
              <a:rPr lang="en-GB" dirty="0"/>
              <a:t>Police relations with other organisations</a:t>
            </a:r>
          </a:p>
          <a:p>
            <a:pPr lvl="1"/>
            <a:r>
              <a:rPr lang="en-GB" dirty="0"/>
              <a:t>Demands of new policing issues	  </a:t>
            </a:r>
          </a:p>
          <a:p>
            <a:pPr marL="0" indent="0">
              <a:buNone/>
            </a:pPr>
            <a:r>
              <a:rPr lang="en-GB" dirty="0"/>
              <a:t>  </a:t>
            </a:r>
          </a:p>
        </p:txBody>
      </p:sp>
    </p:spTree>
    <p:extLst>
      <p:ext uri="{BB962C8B-B14F-4D97-AF65-F5344CB8AC3E}">
        <p14:creationId xmlns:p14="http://schemas.microsoft.com/office/powerpoint/2010/main" val="41668201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959AA-A202-4495-939B-026B3F9DB3EC}"/>
              </a:ext>
            </a:extLst>
          </p:cNvPr>
          <p:cNvSpPr>
            <a:spLocks noGrp="1"/>
          </p:cNvSpPr>
          <p:nvPr>
            <p:ph type="title"/>
          </p:nvPr>
        </p:nvSpPr>
        <p:spPr>
          <a:xfrm>
            <a:off x="457200" y="274638"/>
            <a:ext cx="8229600" cy="657517"/>
          </a:xfrm>
        </p:spPr>
        <p:txBody>
          <a:bodyPr>
            <a:normAutofit fontScale="90000"/>
          </a:bodyPr>
          <a:lstStyle/>
          <a:p>
            <a:r>
              <a:rPr lang="en-GB" altLang="en-US" dirty="0"/>
              <a:t>Societal Role of the Police</a:t>
            </a:r>
            <a:endParaRPr lang="en-GB" dirty="0"/>
          </a:p>
        </p:txBody>
      </p:sp>
      <p:sp>
        <p:nvSpPr>
          <p:cNvPr id="3" name="Content Placeholder 2">
            <a:extLst>
              <a:ext uri="{FF2B5EF4-FFF2-40B4-BE49-F238E27FC236}">
                <a16:creationId xmlns:a16="http://schemas.microsoft.com/office/drawing/2014/main" id="{936A64DD-B294-4157-B5E3-41A05EB59768}"/>
              </a:ext>
            </a:extLst>
          </p:cNvPr>
          <p:cNvSpPr>
            <a:spLocks noGrp="1"/>
          </p:cNvSpPr>
          <p:nvPr>
            <p:ph idx="1"/>
          </p:nvPr>
        </p:nvSpPr>
        <p:spPr>
          <a:xfrm>
            <a:off x="457200" y="1003177"/>
            <a:ext cx="8229600" cy="4514056"/>
          </a:xfrm>
        </p:spPr>
        <p:txBody>
          <a:bodyPr>
            <a:normAutofit fontScale="55000" lnSpcReduction="20000"/>
          </a:bodyPr>
          <a:lstStyle/>
          <a:p>
            <a:r>
              <a:rPr lang="en-GB" dirty="0"/>
              <a:t>Updated compared to PEEL’s Principles:</a:t>
            </a:r>
          </a:p>
          <a:p>
            <a:pPr>
              <a:buFont typeface="Calibri" panose="020F0502020204030204" pitchFamily="34" charset="0"/>
              <a:buAutoNum type="arabicPeriod"/>
            </a:pPr>
            <a:r>
              <a:rPr lang="en-GB" altLang="en-US" dirty="0"/>
              <a:t>Basic mission of the police is to improve the safety and well-being of the people by promoting measures to prevent crime, harm and disorder.</a:t>
            </a:r>
          </a:p>
          <a:p>
            <a:pPr>
              <a:buFont typeface="Calibri" panose="020F0502020204030204" pitchFamily="34" charset="0"/>
              <a:buAutoNum type="arabicPeriod"/>
            </a:pPr>
            <a:r>
              <a:rPr lang="en-GB" altLang="en-US" dirty="0"/>
              <a:t>Police undertake their basic mission with the approval of, and in collaboration with, the public and other agencies. </a:t>
            </a:r>
          </a:p>
          <a:p>
            <a:pPr>
              <a:buFont typeface="Calibri" panose="020F0502020204030204" pitchFamily="34" charset="0"/>
              <a:buAutoNum type="arabicPeriod"/>
            </a:pPr>
            <a:r>
              <a:rPr lang="en-GB" altLang="en-US" dirty="0"/>
              <a:t>Police seek to carry out their tasks in ways that contribute to social cohesion and solidarity.</a:t>
            </a:r>
          </a:p>
          <a:p>
            <a:pPr>
              <a:buFont typeface="Calibri" panose="020F0502020204030204" pitchFamily="34" charset="0"/>
              <a:buAutoNum type="arabicPeriod"/>
            </a:pPr>
            <a:r>
              <a:rPr lang="en-GB" altLang="en-US" dirty="0"/>
              <a:t>Police must treat all those with whom they come in to contact with fairness and respect. </a:t>
            </a:r>
          </a:p>
          <a:p>
            <a:pPr>
              <a:buFont typeface="Calibri" panose="020F0502020204030204" pitchFamily="34" charset="0"/>
              <a:buAutoNum type="arabicPeriod"/>
            </a:pPr>
            <a:r>
              <a:rPr lang="en-GB" altLang="en-US" dirty="0"/>
              <a:t>Police must be answerable to law and democratically responsive to the people they serve.</a:t>
            </a:r>
          </a:p>
          <a:p>
            <a:pPr>
              <a:buFont typeface="Calibri" panose="020F0502020204030204" pitchFamily="34" charset="0"/>
              <a:buAutoNum type="arabicPeriod"/>
            </a:pPr>
            <a:r>
              <a:rPr lang="en-GB" altLang="en-US" dirty="0"/>
              <a:t>The police must be organised to achieve the optimal balance between effectiveness, cost-efficiency, accountability and responsiveness.</a:t>
            </a:r>
          </a:p>
          <a:p>
            <a:pPr>
              <a:buFont typeface="Calibri" panose="020F0502020204030204" pitchFamily="34" charset="0"/>
              <a:buAutoNum type="arabicPeriod"/>
            </a:pPr>
            <a:r>
              <a:rPr lang="en-GB" altLang="en-US" dirty="0"/>
              <a:t>All police work should be informed by the best available evidence.</a:t>
            </a:r>
          </a:p>
          <a:p>
            <a:pPr>
              <a:buFont typeface="Calibri" panose="020F0502020204030204" pitchFamily="34" charset="0"/>
              <a:buAutoNum type="arabicPeriod"/>
            </a:pPr>
            <a:r>
              <a:rPr lang="en-GB" altLang="en-US" dirty="0"/>
              <a:t>Policing is undertaken by many providers, but it remains a public good </a:t>
            </a:r>
          </a:p>
          <a:p>
            <a:endParaRPr lang="en-GB" dirty="0"/>
          </a:p>
        </p:txBody>
      </p:sp>
    </p:spTree>
    <p:extLst>
      <p:ext uri="{BB962C8B-B14F-4D97-AF65-F5344CB8AC3E}">
        <p14:creationId xmlns:p14="http://schemas.microsoft.com/office/powerpoint/2010/main" val="1620787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D665-EF6E-48F5-9368-44E7EE5609CD}"/>
              </a:ext>
            </a:extLst>
          </p:cNvPr>
          <p:cNvSpPr>
            <a:spLocks noGrp="1"/>
          </p:cNvSpPr>
          <p:nvPr>
            <p:ph type="title"/>
          </p:nvPr>
        </p:nvSpPr>
        <p:spPr>
          <a:xfrm>
            <a:off x="457200" y="274638"/>
            <a:ext cx="8229600" cy="649189"/>
          </a:xfrm>
        </p:spPr>
        <p:txBody>
          <a:bodyPr>
            <a:normAutofit fontScale="90000"/>
          </a:bodyPr>
          <a:lstStyle/>
          <a:p>
            <a:r>
              <a:rPr lang="en-GB" dirty="0"/>
              <a:t>Task discussion</a:t>
            </a:r>
          </a:p>
        </p:txBody>
      </p:sp>
      <p:sp>
        <p:nvSpPr>
          <p:cNvPr id="3" name="Content Placeholder 2">
            <a:extLst>
              <a:ext uri="{FF2B5EF4-FFF2-40B4-BE49-F238E27FC236}">
                <a16:creationId xmlns:a16="http://schemas.microsoft.com/office/drawing/2014/main" id="{AFF4AA2B-3DC3-43B2-AB7C-33B274719102}"/>
              </a:ext>
            </a:extLst>
          </p:cNvPr>
          <p:cNvSpPr>
            <a:spLocks noGrp="1"/>
          </p:cNvSpPr>
          <p:nvPr>
            <p:ph idx="1"/>
          </p:nvPr>
        </p:nvSpPr>
        <p:spPr>
          <a:xfrm>
            <a:off x="457200" y="1140643"/>
            <a:ext cx="8229600" cy="4376590"/>
          </a:xfrm>
        </p:spPr>
        <p:txBody>
          <a:bodyPr vert="horz" lIns="91440" tIns="45720" rIns="91440" bIns="45720" rtlCol="0" anchor="t">
            <a:normAutofit/>
          </a:bodyPr>
          <a:lstStyle/>
          <a:p>
            <a:r>
              <a:rPr lang="en-GB" dirty="0"/>
              <a:t>Look for facts, documents and figures on </a:t>
            </a:r>
            <a:r>
              <a:rPr lang="en-GB"/>
              <a:t>police confidence, </a:t>
            </a:r>
            <a:r>
              <a:rPr lang="en-GB">
                <a:ea typeface="+mn-lt"/>
                <a:cs typeface="+mn-lt"/>
              </a:rPr>
              <a:t>expectations</a:t>
            </a:r>
            <a:r>
              <a:rPr lang="en-GB" dirty="0"/>
              <a:t> and trust of the police and their work.</a:t>
            </a:r>
          </a:p>
          <a:p>
            <a:r>
              <a:rPr lang="en-GB" dirty="0"/>
              <a:t>Be prepared to discuss in class  </a:t>
            </a:r>
          </a:p>
        </p:txBody>
      </p:sp>
    </p:spTree>
    <p:extLst>
      <p:ext uri="{BB962C8B-B14F-4D97-AF65-F5344CB8AC3E}">
        <p14:creationId xmlns:p14="http://schemas.microsoft.com/office/powerpoint/2010/main" val="233582490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TotalTime>
  <Words>2888</Words>
  <Application>Microsoft Office PowerPoint</Application>
  <PresentationFormat>On-screen Show (4:3)</PresentationFormat>
  <Paragraphs>282</Paragraphs>
  <Slides>32</Slides>
  <Notes>15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Theme1.thmx first page pp</vt:lpstr>
      <vt:lpstr>Society and Policing </vt:lpstr>
      <vt:lpstr>PowerPoint Presentation</vt:lpstr>
      <vt:lpstr>Society</vt:lpstr>
      <vt:lpstr>Post War and ‘Modern Policing’</vt:lpstr>
      <vt:lpstr>Some notable events</vt:lpstr>
      <vt:lpstr>Dixon of Dock Green </vt:lpstr>
      <vt:lpstr>Multiculturalism</vt:lpstr>
      <vt:lpstr>What’s the role of the police &amp; What is expected of them?</vt:lpstr>
      <vt:lpstr>But can the Police do all of this?</vt:lpstr>
      <vt:lpstr>What are the police for?</vt:lpstr>
      <vt:lpstr>Commission Peter Neyroud</vt:lpstr>
      <vt:lpstr>Public </vt:lpstr>
      <vt:lpstr>Public</vt:lpstr>
      <vt:lpstr>  Public Expectations, Confidence and Trust        </vt:lpstr>
      <vt:lpstr>Expectations</vt:lpstr>
      <vt:lpstr>Public Confidence</vt:lpstr>
      <vt:lpstr>Confidence</vt:lpstr>
      <vt:lpstr>Public Confidence</vt:lpstr>
      <vt:lpstr>Trust</vt:lpstr>
      <vt:lpstr>PowerPoint Presentation</vt:lpstr>
      <vt:lpstr>The Review</vt:lpstr>
      <vt:lpstr>Police Relationships and Other Providers</vt:lpstr>
      <vt:lpstr>Partnership with the Public</vt:lpstr>
      <vt:lpstr>Public Examples</vt:lpstr>
      <vt:lpstr>Other CJS</vt:lpstr>
      <vt:lpstr>Caroline Flack</vt:lpstr>
      <vt:lpstr>Partnership with Public Service</vt:lpstr>
      <vt:lpstr>Online Crime</vt:lpstr>
      <vt:lpstr>Partnership with Private Sector</vt:lpstr>
      <vt:lpstr>Up Dating Peel’s Principles</vt:lpstr>
      <vt:lpstr>Societal Role of the Police</vt:lpstr>
      <vt:lpstr>Task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Society and Policing </dc:title>
  <dc:creator>Alison Thomas (1811074)</dc:creator>
  <cp:lastModifiedBy>Alison Thomas (1811074)</cp:lastModifiedBy>
  <cp:revision>25</cp:revision>
  <dcterms:created xsi:type="dcterms:W3CDTF">2020-02-17T09:27:22Z</dcterms:created>
  <dcterms:modified xsi:type="dcterms:W3CDTF">2020-02-18T09:14:55Z</dcterms:modified>
</cp:coreProperties>
</file>