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9" r:id="rId6"/>
    <p:sldId id="260" r:id="rId7"/>
    <p:sldId id="261" r:id="rId8"/>
    <p:sldId id="263" r:id="rId9"/>
    <p:sldId id="264" r:id="rId10"/>
    <p:sldId id="265" r:id="rId11"/>
  </p:sldIdLst>
  <p:sldSz cx="9144000" cy="6858000" type="screen4x3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2804" autoAdjust="0"/>
  </p:normalViewPr>
  <p:slideViewPr>
    <p:cSldViewPr showGuides="1">
      <p:cViewPr varScale="1">
        <p:scale>
          <a:sx n="45" d="100"/>
          <a:sy n="45" d="100"/>
        </p:scale>
        <p:origin x="2106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5" Type="http://schemas.openxmlformats.org/officeDocument/2006/relationships/tags" Target="tags/tag1.xml"/><Relationship Id="rId14" Type="http://schemas.openxmlformats.org/officeDocument/2006/relationships/tableStyles" Target="tableStyles.xml"/><Relationship Id="rId13" Type="http://schemas.openxmlformats.org/officeDocument/2006/relationships/viewProps" Target="viewProps.xml"/><Relationship Id="rId12" Type="http://schemas.openxmlformats.org/officeDocument/2006/relationships/presProps" Target="presProps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61363A-8002-4E38-B0D1-37243485A28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FF7D02-3C86-413F-BA8D-8006D93EDE1D}">
      <dgm:prSet phldrT="[Text]"/>
      <dgm:spPr/>
      <dgm:t>
        <a:bodyPr/>
        <a:lstStyle/>
        <a:p>
          <a:r>
            <a:rPr lang="en-GB" b="1" dirty="0"/>
            <a:t>Firstly, Haitian could create bundles</a:t>
          </a:r>
          <a:endParaRPr lang="en-US" dirty="0"/>
        </a:p>
      </dgm:t>
    </dgm:pt>
    <dgm:pt modelId="{7F78A799-BC39-4AA2-8C8B-AAA7DCD62C6C}" cxnId="{C4BB7FDD-846A-4FE2-9352-BFA0A5906D3E}" type="parTrans">
      <dgm:prSet/>
      <dgm:spPr/>
      <dgm:t>
        <a:bodyPr/>
        <a:lstStyle/>
        <a:p>
          <a:endParaRPr lang="en-US"/>
        </a:p>
      </dgm:t>
    </dgm:pt>
    <dgm:pt modelId="{1694289C-BD8A-4ABC-9B2D-D6DD88B76BB1}" cxnId="{C4BB7FDD-846A-4FE2-9352-BFA0A5906D3E}" type="sibTrans">
      <dgm:prSet/>
      <dgm:spPr/>
      <dgm:t>
        <a:bodyPr/>
        <a:lstStyle/>
        <a:p>
          <a:endParaRPr lang="en-US"/>
        </a:p>
      </dgm:t>
    </dgm:pt>
    <dgm:pt modelId="{CBEECB9D-9D1F-4F65-922E-7467E0EF3B41}">
      <dgm:prSet phldrT="[Text]"/>
      <dgm:spPr/>
      <dgm:t>
        <a:bodyPr/>
        <a:lstStyle/>
        <a:p>
          <a:r>
            <a:rPr lang="en-GB" b="1" dirty="0"/>
            <a:t>Second, Haitian could Reduce cost of operation</a:t>
          </a:r>
          <a:endParaRPr lang="en-US" dirty="0"/>
        </a:p>
      </dgm:t>
    </dgm:pt>
    <dgm:pt modelId="{AEC7D199-598D-4501-B34F-BCAA03880C84}" cxnId="{04B10691-5F66-44BB-9665-669D17B35A33}" type="parTrans">
      <dgm:prSet/>
      <dgm:spPr/>
      <dgm:t>
        <a:bodyPr/>
        <a:lstStyle/>
        <a:p>
          <a:endParaRPr lang="en-US"/>
        </a:p>
      </dgm:t>
    </dgm:pt>
    <dgm:pt modelId="{074C0D62-5D19-488F-B35D-739B9581B578}" cxnId="{04B10691-5F66-44BB-9665-669D17B35A33}" type="sibTrans">
      <dgm:prSet/>
      <dgm:spPr/>
      <dgm:t>
        <a:bodyPr/>
        <a:lstStyle/>
        <a:p>
          <a:endParaRPr lang="en-US"/>
        </a:p>
      </dgm:t>
    </dgm:pt>
    <dgm:pt modelId="{523DB10D-EDE5-4AEF-8783-0540BB51E6F5}" type="pres">
      <dgm:prSet presAssocID="{0A61363A-8002-4E38-B0D1-37243485A286}" presName="linear" presStyleCnt="0">
        <dgm:presLayoutVars>
          <dgm:animLvl val="lvl"/>
          <dgm:resizeHandles val="exact"/>
        </dgm:presLayoutVars>
      </dgm:prSet>
      <dgm:spPr/>
    </dgm:pt>
    <dgm:pt modelId="{C0301BDC-300A-4F3D-8A0D-BD4A62E070F4}" type="pres">
      <dgm:prSet presAssocID="{01FF7D02-3C86-413F-BA8D-8006D93EDE1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90A267B-4A6B-4576-9F94-5ECEB09CC656}" type="pres">
      <dgm:prSet presAssocID="{1694289C-BD8A-4ABC-9B2D-D6DD88B76BB1}" presName="spacer" presStyleCnt="0"/>
      <dgm:spPr/>
    </dgm:pt>
    <dgm:pt modelId="{874EECD7-D795-4B5C-845E-D9ECA98C71DE}" type="pres">
      <dgm:prSet presAssocID="{CBEECB9D-9D1F-4F65-922E-7467E0EF3B4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CBC3F28-F5B6-4A25-BB00-1B5B5D9CDEE9}" type="presOf" srcId="{01FF7D02-3C86-413F-BA8D-8006D93EDE1D}" destId="{C0301BDC-300A-4F3D-8A0D-BD4A62E070F4}" srcOrd="0" destOrd="0" presId="urn:microsoft.com/office/officeart/2005/8/layout/vList2"/>
    <dgm:cxn modelId="{15782C63-4CA9-48BF-B77B-746ECB8B5A5E}" type="presOf" srcId="{0A61363A-8002-4E38-B0D1-37243485A286}" destId="{523DB10D-EDE5-4AEF-8783-0540BB51E6F5}" srcOrd="0" destOrd="0" presId="urn:microsoft.com/office/officeart/2005/8/layout/vList2"/>
    <dgm:cxn modelId="{04B10691-5F66-44BB-9665-669D17B35A33}" srcId="{0A61363A-8002-4E38-B0D1-37243485A286}" destId="{CBEECB9D-9D1F-4F65-922E-7467E0EF3B41}" srcOrd="1" destOrd="0" parTransId="{AEC7D199-598D-4501-B34F-BCAA03880C84}" sibTransId="{074C0D62-5D19-488F-B35D-739B9581B578}"/>
    <dgm:cxn modelId="{C4BB7FDD-846A-4FE2-9352-BFA0A5906D3E}" srcId="{0A61363A-8002-4E38-B0D1-37243485A286}" destId="{01FF7D02-3C86-413F-BA8D-8006D93EDE1D}" srcOrd="0" destOrd="0" parTransId="{7F78A799-BC39-4AA2-8C8B-AAA7DCD62C6C}" sibTransId="{1694289C-BD8A-4ABC-9B2D-D6DD88B76BB1}"/>
    <dgm:cxn modelId="{B4BF5EF7-ED73-4C44-8D20-A4F1017AACF3}" type="presOf" srcId="{CBEECB9D-9D1F-4F65-922E-7467E0EF3B41}" destId="{874EECD7-D795-4B5C-845E-D9ECA98C71DE}" srcOrd="0" destOrd="0" presId="urn:microsoft.com/office/officeart/2005/8/layout/vList2"/>
    <dgm:cxn modelId="{40A0CE68-46A9-42DB-8B26-931466CDAFC6}" type="presParOf" srcId="{523DB10D-EDE5-4AEF-8783-0540BB51E6F5}" destId="{C0301BDC-300A-4F3D-8A0D-BD4A62E070F4}" srcOrd="0" destOrd="0" presId="urn:microsoft.com/office/officeart/2005/8/layout/vList2"/>
    <dgm:cxn modelId="{4BE8983A-73B9-4C81-B72A-EDD1E5C98495}" type="presParOf" srcId="{523DB10D-EDE5-4AEF-8783-0540BB51E6F5}" destId="{B90A267B-4A6B-4576-9F94-5ECEB09CC656}" srcOrd="1" destOrd="0" presId="urn:microsoft.com/office/officeart/2005/8/layout/vList2"/>
    <dgm:cxn modelId="{A8770611-25B5-4A5C-A9CA-3E05681AFD1D}" type="presParOf" srcId="{523DB10D-EDE5-4AEF-8783-0540BB51E6F5}" destId="{874EECD7-D795-4B5C-845E-D9ECA98C71D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B2AEDE-5519-42C3-B9BD-336D9EBF821C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3F07AC-88FC-46B1-BFD6-26FAFCCEB03C}">
      <dgm:prSet phldrT="[Text]"/>
      <dgm:spPr/>
      <dgm:t>
        <a:bodyPr/>
        <a:lstStyle/>
        <a:p>
          <a:r>
            <a:rPr lang="en-US" dirty="0"/>
            <a:t>1</a:t>
          </a:r>
        </a:p>
      </dgm:t>
    </dgm:pt>
    <dgm:pt modelId="{C7C2B1F4-BB00-4F70-B757-8A3910FA2C7D}" cxnId="{7BAC16FD-ACD1-41BA-BC28-8DFD3DB139A6}" type="parTrans">
      <dgm:prSet/>
      <dgm:spPr/>
      <dgm:t>
        <a:bodyPr/>
        <a:lstStyle/>
        <a:p>
          <a:endParaRPr lang="en-US"/>
        </a:p>
      </dgm:t>
    </dgm:pt>
    <dgm:pt modelId="{FB0FC4B4-7447-43DC-AE7F-2D73B40724E3}" cxnId="{7BAC16FD-ACD1-41BA-BC28-8DFD3DB139A6}" type="sibTrans">
      <dgm:prSet/>
      <dgm:spPr/>
      <dgm:t>
        <a:bodyPr/>
        <a:lstStyle/>
        <a:p>
          <a:endParaRPr lang="en-US"/>
        </a:p>
      </dgm:t>
    </dgm:pt>
    <dgm:pt modelId="{56E2BE8B-6064-454B-8921-644C1A36142B}">
      <dgm:prSet phldrT="[Text]"/>
      <dgm:spPr/>
      <dgm:t>
        <a:bodyPr/>
        <a:lstStyle/>
        <a:p>
          <a:r>
            <a:rPr lang="en-GB" b="1" dirty="0"/>
            <a:t>Firstly, Haitian could develop a multichannel strategy</a:t>
          </a:r>
          <a:endParaRPr lang="en-US" dirty="0"/>
        </a:p>
      </dgm:t>
    </dgm:pt>
    <dgm:pt modelId="{C881F165-F7C5-4FBD-9FC0-4FE1595A78D9}" cxnId="{1C6A387A-A580-4D62-957C-6D59B736E152}" type="parTrans">
      <dgm:prSet/>
      <dgm:spPr/>
      <dgm:t>
        <a:bodyPr/>
        <a:lstStyle/>
        <a:p>
          <a:endParaRPr lang="en-US"/>
        </a:p>
      </dgm:t>
    </dgm:pt>
    <dgm:pt modelId="{0F8386ED-D9D9-48E3-B1B0-0CEEA96D5110}" cxnId="{1C6A387A-A580-4D62-957C-6D59B736E152}" type="sibTrans">
      <dgm:prSet/>
      <dgm:spPr/>
      <dgm:t>
        <a:bodyPr/>
        <a:lstStyle/>
        <a:p>
          <a:endParaRPr lang="en-US"/>
        </a:p>
      </dgm:t>
    </dgm:pt>
    <dgm:pt modelId="{966AA39C-973E-4C72-A2C7-B5075F30E158}">
      <dgm:prSet/>
      <dgm:spPr/>
      <dgm:t>
        <a:bodyPr/>
        <a:lstStyle/>
        <a:p>
          <a:r>
            <a:rPr lang="en-GB" b="1" dirty="0"/>
            <a:t>Secondly, establishing partnerships with retail stores</a:t>
          </a:r>
          <a:endParaRPr lang="en-US" dirty="0"/>
        </a:p>
      </dgm:t>
    </dgm:pt>
    <dgm:pt modelId="{BA6A1301-3661-49BC-8C9E-4326B0438CFF}" cxnId="{9423FB9F-756F-4100-A2EF-3897FD8E2744}" type="parTrans">
      <dgm:prSet/>
      <dgm:spPr/>
      <dgm:t>
        <a:bodyPr/>
        <a:lstStyle/>
        <a:p>
          <a:endParaRPr lang="en-US"/>
        </a:p>
      </dgm:t>
    </dgm:pt>
    <dgm:pt modelId="{9E7A6EB0-5AD7-4D2A-9886-644A1662AA46}" cxnId="{9423FB9F-756F-4100-A2EF-3897FD8E2744}" type="sibTrans">
      <dgm:prSet/>
      <dgm:spPr/>
      <dgm:t>
        <a:bodyPr/>
        <a:lstStyle/>
        <a:p>
          <a:endParaRPr lang="en-US"/>
        </a:p>
      </dgm:t>
    </dgm:pt>
    <dgm:pt modelId="{5A012E58-A58A-4EAC-B364-471CEB60C795}">
      <dgm:prSet phldrT="[Text]"/>
      <dgm:spPr/>
      <dgm:t>
        <a:bodyPr/>
        <a:lstStyle/>
        <a:p>
          <a:r>
            <a:rPr lang="en-US" dirty="0"/>
            <a:t>2</a:t>
          </a:r>
        </a:p>
      </dgm:t>
    </dgm:pt>
    <dgm:pt modelId="{8057B845-9777-469A-A3B2-95AB15B4160B}" cxnId="{09072724-9980-4873-98F4-D9FC17EB88D7}" type="sibTrans">
      <dgm:prSet/>
      <dgm:spPr/>
      <dgm:t>
        <a:bodyPr/>
        <a:lstStyle/>
        <a:p>
          <a:endParaRPr lang="en-US"/>
        </a:p>
      </dgm:t>
    </dgm:pt>
    <dgm:pt modelId="{1538B497-6F61-48C7-B004-D0C20684CBF9}" cxnId="{09072724-9980-4873-98F4-D9FC17EB88D7}" type="parTrans">
      <dgm:prSet/>
      <dgm:spPr/>
      <dgm:t>
        <a:bodyPr/>
        <a:lstStyle/>
        <a:p>
          <a:endParaRPr lang="en-US"/>
        </a:p>
      </dgm:t>
    </dgm:pt>
    <dgm:pt modelId="{353158B3-6B14-4A65-9918-D7E385EA2D6E}" type="pres">
      <dgm:prSet presAssocID="{65B2AEDE-5519-42C3-B9BD-336D9EBF821C}" presName="linearFlow" presStyleCnt="0">
        <dgm:presLayoutVars>
          <dgm:dir/>
          <dgm:animLvl val="lvl"/>
          <dgm:resizeHandles val="exact"/>
        </dgm:presLayoutVars>
      </dgm:prSet>
      <dgm:spPr/>
    </dgm:pt>
    <dgm:pt modelId="{EA3220D6-E925-4EAB-A87B-1B4B8F8C0ABD}" type="pres">
      <dgm:prSet presAssocID="{683F07AC-88FC-46B1-BFD6-26FAFCCEB03C}" presName="composite" presStyleCnt="0"/>
      <dgm:spPr/>
    </dgm:pt>
    <dgm:pt modelId="{AB2987EB-8E56-4579-BD29-5AF3855EB92E}" type="pres">
      <dgm:prSet presAssocID="{683F07AC-88FC-46B1-BFD6-26FAFCCEB03C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9FA6EA10-4E83-4058-8D56-4F6B67906A34}" type="pres">
      <dgm:prSet presAssocID="{683F07AC-88FC-46B1-BFD6-26FAFCCEB03C}" presName="descendantText" presStyleLbl="alignAcc1" presStyleIdx="0" presStyleCnt="2">
        <dgm:presLayoutVars>
          <dgm:bulletEnabled val="1"/>
        </dgm:presLayoutVars>
      </dgm:prSet>
      <dgm:spPr/>
    </dgm:pt>
    <dgm:pt modelId="{C87AC495-DC78-44D2-B36D-627DCE472AB8}" type="pres">
      <dgm:prSet presAssocID="{FB0FC4B4-7447-43DC-AE7F-2D73B40724E3}" presName="sp" presStyleCnt="0"/>
      <dgm:spPr/>
    </dgm:pt>
    <dgm:pt modelId="{B3BBF01C-E81A-4864-BD88-996B41496F41}" type="pres">
      <dgm:prSet presAssocID="{5A012E58-A58A-4EAC-B364-471CEB60C795}" presName="composite" presStyleCnt="0"/>
      <dgm:spPr/>
    </dgm:pt>
    <dgm:pt modelId="{4F98A846-9496-4E5E-A8A9-279E853EBB90}" type="pres">
      <dgm:prSet presAssocID="{5A012E58-A58A-4EAC-B364-471CEB60C795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326467EB-B941-4186-8044-4E6EAAE7A8B4}" type="pres">
      <dgm:prSet presAssocID="{5A012E58-A58A-4EAC-B364-471CEB60C795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641B4F01-5711-48B5-A1FA-8C0759649461}" type="presOf" srcId="{56E2BE8B-6064-454B-8921-644C1A36142B}" destId="{9FA6EA10-4E83-4058-8D56-4F6B67906A34}" srcOrd="0" destOrd="0" presId="urn:microsoft.com/office/officeart/2005/8/layout/chevron2"/>
    <dgm:cxn modelId="{09072724-9980-4873-98F4-D9FC17EB88D7}" srcId="{65B2AEDE-5519-42C3-B9BD-336D9EBF821C}" destId="{5A012E58-A58A-4EAC-B364-471CEB60C795}" srcOrd="1" destOrd="0" parTransId="{1538B497-6F61-48C7-B004-D0C20684CBF9}" sibTransId="{8057B845-9777-469A-A3B2-95AB15B4160B}"/>
    <dgm:cxn modelId="{1C6A387A-A580-4D62-957C-6D59B736E152}" srcId="{683F07AC-88FC-46B1-BFD6-26FAFCCEB03C}" destId="{56E2BE8B-6064-454B-8921-644C1A36142B}" srcOrd="0" destOrd="0" parTransId="{C881F165-F7C5-4FBD-9FC0-4FE1595A78D9}" sibTransId="{0F8386ED-D9D9-48E3-B1B0-0CEEA96D5110}"/>
    <dgm:cxn modelId="{9423FB9F-756F-4100-A2EF-3897FD8E2744}" srcId="{5A012E58-A58A-4EAC-B364-471CEB60C795}" destId="{966AA39C-973E-4C72-A2C7-B5075F30E158}" srcOrd="0" destOrd="0" parTransId="{BA6A1301-3661-49BC-8C9E-4326B0438CFF}" sibTransId="{9E7A6EB0-5AD7-4D2A-9886-644A1662AA46}"/>
    <dgm:cxn modelId="{B4D2BBD2-5DE1-44DB-A507-A17E88C0FBC1}" type="presOf" srcId="{683F07AC-88FC-46B1-BFD6-26FAFCCEB03C}" destId="{AB2987EB-8E56-4579-BD29-5AF3855EB92E}" srcOrd="0" destOrd="0" presId="urn:microsoft.com/office/officeart/2005/8/layout/chevron2"/>
    <dgm:cxn modelId="{D5591DD3-BBCD-46A7-A6A9-304D320204C9}" type="presOf" srcId="{65B2AEDE-5519-42C3-B9BD-336D9EBF821C}" destId="{353158B3-6B14-4A65-9918-D7E385EA2D6E}" srcOrd="0" destOrd="0" presId="urn:microsoft.com/office/officeart/2005/8/layout/chevron2"/>
    <dgm:cxn modelId="{08A77DED-2AC3-44CF-85E8-279C0FF111FD}" type="presOf" srcId="{5A012E58-A58A-4EAC-B364-471CEB60C795}" destId="{4F98A846-9496-4E5E-A8A9-279E853EBB90}" srcOrd="0" destOrd="0" presId="urn:microsoft.com/office/officeart/2005/8/layout/chevron2"/>
    <dgm:cxn modelId="{60C0CDF1-30A8-471E-B3CB-8D0217B7366C}" type="presOf" srcId="{966AA39C-973E-4C72-A2C7-B5075F30E158}" destId="{326467EB-B941-4186-8044-4E6EAAE7A8B4}" srcOrd="0" destOrd="0" presId="urn:microsoft.com/office/officeart/2005/8/layout/chevron2"/>
    <dgm:cxn modelId="{7BAC16FD-ACD1-41BA-BC28-8DFD3DB139A6}" srcId="{65B2AEDE-5519-42C3-B9BD-336D9EBF821C}" destId="{683F07AC-88FC-46B1-BFD6-26FAFCCEB03C}" srcOrd="0" destOrd="0" parTransId="{C7C2B1F4-BB00-4F70-B757-8A3910FA2C7D}" sibTransId="{FB0FC4B4-7447-43DC-AE7F-2D73B40724E3}"/>
    <dgm:cxn modelId="{D6BEC2F5-1EB7-4165-8F31-D964A9A40216}" type="presParOf" srcId="{353158B3-6B14-4A65-9918-D7E385EA2D6E}" destId="{EA3220D6-E925-4EAB-A87B-1B4B8F8C0ABD}" srcOrd="0" destOrd="0" presId="urn:microsoft.com/office/officeart/2005/8/layout/chevron2"/>
    <dgm:cxn modelId="{934867C3-B6A3-4370-8C89-E20D08F91FBB}" type="presParOf" srcId="{EA3220D6-E925-4EAB-A87B-1B4B8F8C0ABD}" destId="{AB2987EB-8E56-4579-BD29-5AF3855EB92E}" srcOrd="0" destOrd="0" presId="urn:microsoft.com/office/officeart/2005/8/layout/chevron2"/>
    <dgm:cxn modelId="{08FBF88A-D879-483C-BBA9-E31C6044DAF4}" type="presParOf" srcId="{EA3220D6-E925-4EAB-A87B-1B4B8F8C0ABD}" destId="{9FA6EA10-4E83-4058-8D56-4F6B67906A34}" srcOrd="1" destOrd="0" presId="urn:microsoft.com/office/officeart/2005/8/layout/chevron2"/>
    <dgm:cxn modelId="{F5F4DB42-16F4-47B5-801B-5F9F7A87E742}" type="presParOf" srcId="{353158B3-6B14-4A65-9918-D7E385EA2D6E}" destId="{C87AC495-DC78-44D2-B36D-627DCE472AB8}" srcOrd="1" destOrd="0" presId="urn:microsoft.com/office/officeart/2005/8/layout/chevron2"/>
    <dgm:cxn modelId="{11F38D19-D75E-4995-8194-BDB0C128FBAF}" type="presParOf" srcId="{353158B3-6B14-4A65-9918-D7E385EA2D6E}" destId="{B3BBF01C-E81A-4864-BD88-996B41496F41}" srcOrd="2" destOrd="0" presId="urn:microsoft.com/office/officeart/2005/8/layout/chevron2"/>
    <dgm:cxn modelId="{40C190B5-6B15-4F6F-8445-6929C1211433}" type="presParOf" srcId="{B3BBF01C-E81A-4864-BD88-996B41496F41}" destId="{4F98A846-9496-4E5E-A8A9-279E853EBB90}" srcOrd="0" destOrd="0" presId="urn:microsoft.com/office/officeart/2005/8/layout/chevron2"/>
    <dgm:cxn modelId="{C4AFD91D-9D27-4783-ACF3-D97687099344}" type="presParOf" srcId="{B3BBF01C-E81A-4864-BD88-996B41496F41}" destId="{326467EB-B941-4186-8044-4E6EAAE7A8B4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6096000" cy="3889388"/>
        <a:chOff x="0" y="0"/>
        <a:chExt cx="6096000" cy="3889388"/>
      </a:xfrm>
    </dsp:grpSpPr>
    <dsp:sp modelId="{C0301BDC-300A-4F3D-8A0D-BD4A62E070F4}">
      <dsp:nvSpPr>
        <dsp:cNvPr id="3" name="圆角矩形 2"/>
        <dsp:cNvSpPr/>
      </dsp:nvSpPr>
      <dsp:spPr bwMode="white">
        <a:xfrm>
          <a:off x="0" y="416014"/>
          <a:ext cx="6096000" cy="1478280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33350" tIns="133350" rIns="133350" bIns="133350" anchor="ctr"/>
        <a:lstStyle>
          <a:lvl1pPr algn="l">
            <a:defRPr sz="3500"/>
          </a:lvl1pPr>
          <a:lvl2pPr marL="228600" indent="-228600" algn="l">
            <a:defRPr sz="2700"/>
          </a:lvl2pPr>
          <a:lvl3pPr marL="457200" indent="-228600" algn="l">
            <a:defRPr sz="2700"/>
          </a:lvl3pPr>
          <a:lvl4pPr marL="685800" indent="-228600" algn="l">
            <a:defRPr sz="2700"/>
          </a:lvl4pPr>
          <a:lvl5pPr marL="914400" indent="-228600" algn="l">
            <a:defRPr sz="2700"/>
          </a:lvl5pPr>
          <a:lvl6pPr marL="1143000" indent="-228600" algn="l">
            <a:defRPr sz="2700"/>
          </a:lvl6pPr>
          <a:lvl7pPr marL="1371600" indent="-228600" algn="l">
            <a:defRPr sz="2700"/>
          </a:lvl7pPr>
          <a:lvl8pPr marL="1600200" indent="-228600" algn="l">
            <a:defRPr sz="2700"/>
          </a:lvl8pPr>
          <a:lvl9pPr marL="1828800" indent="-228600" algn="l">
            <a:defRPr sz="2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Firstly, Haitian could create bundles</a:t>
          </a:r>
          <a:endParaRPr lang="en-US" dirty="0"/>
        </a:p>
      </dsp:txBody>
      <dsp:txXfrm>
        <a:off x="0" y="416014"/>
        <a:ext cx="6096000" cy="1478280"/>
      </dsp:txXfrm>
    </dsp:sp>
    <dsp:sp modelId="{874EECD7-D795-4B5C-845E-D9ECA98C71DE}">
      <dsp:nvSpPr>
        <dsp:cNvPr id="4" name="圆角矩形 3"/>
        <dsp:cNvSpPr/>
      </dsp:nvSpPr>
      <dsp:spPr bwMode="white">
        <a:xfrm>
          <a:off x="0" y="1995094"/>
          <a:ext cx="6096000" cy="1478280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33350" tIns="133350" rIns="133350" bIns="133350" anchor="ctr"/>
        <a:lstStyle>
          <a:lvl1pPr algn="l">
            <a:defRPr sz="3500"/>
          </a:lvl1pPr>
          <a:lvl2pPr marL="228600" indent="-228600" algn="l">
            <a:defRPr sz="2700"/>
          </a:lvl2pPr>
          <a:lvl3pPr marL="457200" indent="-228600" algn="l">
            <a:defRPr sz="2700"/>
          </a:lvl3pPr>
          <a:lvl4pPr marL="685800" indent="-228600" algn="l">
            <a:defRPr sz="2700"/>
          </a:lvl4pPr>
          <a:lvl5pPr marL="914400" indent="-228600" algn="l">
            <a:defRPr sz="2700"/>
          </a:lvl5pPr>
          <a:lvl6pPr marL="1143000" indent="-228600" algn="l">
            <a:defRPr sz="2700"/>
          </a:lvl6pPr>
          <a:lvl7pPr marL="1371600" indent="-228600" algn="l">
            <a:defRPr sz="2700"/>
          </a:lvl7pPr>
          <a:lvl8pPr marL="1600200" indent="-228600" algn="l">
            <a:defRPr sz="2700"/>
          </a:lvl8pPr>
          <a:lvl9pPr marL="1828800" indent="-228600" algn="l">
            <a:defRPr sz="2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Second, Haitian could Reduce cost of operation</a:t>
          </a:r>
          <a:endParaRPr lang="en-US" dirty="0"/>
        </a:p>
      </dsp:txBody>
      <dsp:txXfrm>
        <a:off x="0" y="1995094"/>
        <a:ext cx="6096000" cy="14782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7000924" cy="3286148"/>
        <a:chOff x="0" y="0"/>
        <a:chExt cx="7000924" cy="3286148"/>
      </a:xfrm>
    </dsp:grpSpPr>
    <dsp:sp modelId="{AB2987EB-8E56-4579-BD29-5AF3855EB92E}">
      <dsp:nvSpPr>
        <dsp:cNvPr id="3" name="燕尾形 2"/>
        <dsp:cNvSpPr/>
      </dsp:nvSpPr>
      <dsp:spPr bwMode="white">
        <a:xfrm rot="5400000">
          <a:off x="-268332" y="268332"/>
          <a:ext cx="1788878" cy="1252214"/>
        </a:xfrm>
        <a:prstGeom prst="chevron">
          <a:avLst/>
        </a:prstGeom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-5400000" lIns="20320" tIns="20320" rIns="20320" bIns="20320" anchor="ctr"/>
        <a:lstStyle>
          <a:lvl1pPr algn="ctr">
            <a:defRPr sz="3200"/>
          </a:lvl1pPr>
          <a:lvl2pPr marL="228600" indent="-228600" algn="ctr">
            <a:defRPr sz="2400"/>
          </a:lvl2pPr>
          <a:lvl3pPr marL="457200" indent="-228600" algn="ctr">
            <a:defRPr sz="2400"/>
          </a:lvl3pPr>
          <a:lvl4pPr marL="685800" indent="-228600" algn="ctr">
            <a:defRPr sz="2400"/>
          </a:lvl4pPr>
          <a:lvl5pPr marL="914400" indent="-228600" algn="ctr">
            <a:defRPr sz="2400"/>
          </a:lvl5pPr>
          <a:lvl6pPr marL="1143000" indent="-228600" algn="ctr">
            <a:defRPr sz="2400"/>
          </a:lvl6pPr>
          <a:lvl7pPr marL="1371600" indent="-228600" algn="ctr">
            <a:defRPr sz="2400"/>
          </a:lvl7pPr>
          <a:lvl8pPr marL="1600200" indent="-228600" algn="ctr">
            <a:defRPr sz="2400"/>
          </a:lvl8pPr>
          <a:lvl9pPr marL="1828800" indent="-228600" algn="ctr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1</a:t>
          </a:r>
        </a:p>
      </dsp:txBody>
      <dsp:txXfrm rot="5400000">
        <a:off x="-268332" y="268332"/>
        <a:ext cx="1788878" cy="1252214"/>
      </dsp:txXfrm>
    </dsp:sp>
    <dsp:sp modelId="{9FA6EA10-4E83-4058-8D56-4F6B67906A34}">
      <dsp:nvSpPr>
        <dsp:cNvPr id="4" name="同侧圆角矩形 3"/>
        <dsp:cNvSpPr/>
      </dsp:nvSpPr>
      <dsp:spPr bwMode="white">
        <a:xfrm rot="5400000">
          <a:off x="3545184" y="-2292969"/>
          <a:ext cx="1162771" cy="5748710"/>
        </a:xfrm>
        <a:prstGeom prst="round2SameRect">
          <a:avLst/>
        </a:prstGeom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rot="-5400000" lIns="184912" tIns="16510" rIns="16510" bIns="16510" anchor="ctr"/>
        <a:lstStyle>
          <a:lvl1pPr algn="l">
            <a:defRPr sz="2600"/>
          </a:lvl1pPr>
          <a:lvl2pPr marL="228600" indent="-228600" algn="l">
            <a:defRPr sz="2600"/>
          </a:lvl2pPr>
          <a:lvl3pPr marL="457200" indent="-228600" algn="l">
            <a:defRPr sz="2600"/>
          </a:lvl3pPr>
          <a:lvl4pPr marL="685800" indent="-228600" algn="l">
            <a:defRPr sz="2600"/>
          </a:lvl4pPr>
          <a:lvl5pPr marL="914400" indent="-228600" algn="l">
            <a:defRPr sz="2600"/>
          </a:lvl5pPr>
          <a:lvl6pPr marL="1143000" indent="-228600" algn="l">
            <a:defRPr sz="2600"/>
          </a:lvl6pPr>
          <a:lvl7pPr marL="1371600" indent="-228600" algn="l">
            <a:defRPr sz="2600"/>
          </a:lvl7pPr>
          <a:lvl8pPr marL="1600200" indent="-228600" algn="l">
            <a:defRPr sz="2600"/>
          </a:lvl8pPr>
          <a:lvl9pPr marL="1828800" indent="-228600" algn="l">
            <a:defRPr sz="26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b="1" dirty="0">
              <a:solidFill>
                <a:schemeClr val="dk1"/>
              </a:solidFill>
            </a:rPr>
            <a:t>Firstly, Haitian could develop a multichannel strategy</a:t>
          </a:r>
          <a:endParaRPr lang="en-US" dirty="0">
            <a:solidFill>
              <a:schemeClr val="dk1"/>
            </a:solidFill>
          </a:endParaRPr>
        </a:p>
      </dsp:txBody>
      <dsp:txXfrm rot="5400000">
        <a:off x="3545184" y="-2292969"/>
        <a:ext cx="1162771" cy="5748710"/>
      </dsp:txXfrm>
    </dsp:sp>
    <dsp:sp modelId="{4F98A846-9496-4E5E-A8A9-279E853EBB90}">
      <dsp:nvSpPr>
        <dsp:cNvPr id="5" name="燕尾形 4"/>
        <dsp:cNvSpPr/>
      </dsp:nvSpPr>
      <dsp:spPr bwMode="white">
        <a:xfrm rot="5400000">
          <a:off x="-268332" y="1765602"/>
          <a:ext cx="1788878" cy="1252214"/>
        </a:xfrm>
        <a:prstGeom prst="chevron">
          <a:avLst/>
        </a:prstGeom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-5400000" lIns="20320" tIns="20320" rIns="20320" bIns="20320" anchor="ctr"/>
        <a:lstStyle>
          <a:lvl1pPr algn="ctr">
            <a:defRPr sz="3200"/>
          </a:lvl1pPr>
          <a:lvl2pPr marL="228600" indent="-228600" algn="ctr">
            <a:defRPr sz="2400"/>
          </a:lvl2pPr>
          <a:lvl3pPr marL="457200" indent="-228600" algn="ctr">
            <a:defRPr sz="2400"/>
          </a:lvl3pPr>
          <a:lvl4pPr marL="685800" indent="-228600" algn="ctr">
            <a:defRPr sz="2400"/>
          </a:lvl4pPr>
          <a:lvl5pPr marL="914400" indent="-228600" algn="ctr">
            <a:defRPr sz="2400"/>
          </a:lvl5pPr>
          <a:lvl6pPr marL="1143000" indent="-228600" algn="ctr">
            <a:defRPr sz="2400"/>
          </a:lvl6pPr>
          <a:lvl7pPr marL="1371600" indent="-228600" algn="ctr">
            <a:defRPr sz="2400"/>
          </a:lvl7pPr>
          <a:lvl8pPr marL="1600200" indent="-228600" algn="ctr">
            <a:defRPr sz="2400"/>
          </a:lvl8pPr>
          <a:lvl9pPr marL="1828800" indent="-228600" algn="ctr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2</a:t>
          </a:r>
        </a:p>
      </dsp:txBody>
      <dsp:txXfrm rot="5400000">
        <a:off x="-268332" y="1765602"/>
        <a:ext cx="1788878" cy="1252214"/>
      </dsp:txXfrm>
    </dsp:sp>
    <dsp:sp modelId="{326467EB-B941-4186-8044-4E6EAAE7A8B4}">
      <dsp:nvSpPr>
        <dsp:cNvPr id="6" name="同侧圆角矩形 5"/>
        <dsp:cNvSpPr/>
      </dsp:nvSpPr>
      <dsp:spPr bwMode="white">
        <a:xfrm rot="5400000">
          <a:off x="3545184" y="-795699"/>
          <a:ext cx="1162771" cy="5748710"/>
        </a:xfrm>
        <a:prstGeom prst="round2SameRect">
          <a:avLst/>
        </a:prstGeom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rot="-5400000" lIns="184912" tIns="16510" rIns="16510" bIns="16510" anchor="ctr"/>
        <a:lstStyle>
          <a:lvl1pPr algn="l">
            <a:defRPr sz="2600"/>
          </a:lvl1pPr>
          <a:lvl2pPr marL="228600" indent="-228600" algn="l">
            <a:defRPr sz="2600"/>
          </a:lvl2pPr>
          <a:lvl3pPr marL="457200" indent="-228600" algn="l">
            <a:defRPr sz="2600"/>
          </a:lvl3pPr>
          <a:lvl4pPr marL="685800" indent="-228600" algn="l">
            <a:defRPr sz="2600"/>
          </a:lvl4pPr>
          <a:lvl5pPr marL="914400" indent="-228600" algn="l">
            <a:defRPr sz="2600"/>
          </a:lvl5pPr>
          <a:lvl6pPr marL="1143000" indent="-228600" algn="l">
            <a:defRPr sz="2600"/>
          </a:lvl6pPr>
          <a:lvl7pPr marL="1371600" indent="-228600" algn="l">
            <a:defRPr sz="2600"/>
          </a:lvl7pPr>
          <a:lvl8pPr marL="1600200" indent="-228600" algn="l">
            <a:defRPr sz="2600"/>
          </a:lvl8pPr>
          <a:lvl9pPr marL="1828800" indent="-228600" algn="l">
            <a:defRPr sz="26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b="1" dirty="0">
              <a:solidFill>
                <a:schemeClr val="dk1"/>
              </a:solidFill>
            </a:rPr>
            <a:t>Secondly, establishing partnerships with retail stores</a:t>
          </a:r>
          <a:endParaRPr lang="en-US" dirty="0">
            <a:solidFill>
              <a:schemeClr val="dk1"/>
            </a:solidFill>
          </a:endParaRPr>
        </a:p>
      </dsp:txBody>
      <dsp:txXfrm rot="5400000">
        <a:off x="3545184" y="-795699"/>
        <a:ext cx="1162771" cy="57487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type="chevron" r:blip="" rot="90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ound2SameRect" r:blip="" rot="90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ound2SameRect" r:blip="" rot="-90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E82D4-7C0D-409D-9991-F81ECD0FEB06}" type="datetimeFigureOut">
              <a:rPr lang="en-GB" smtClean="0"/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6165B1-E62C-4E80-A588-391F8673E6CA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165B1-E62C-4E80-A588-391F8673E6C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165B1-E62C-4E80-A588-391F8673E6C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165B1-E62C-4E80-A588-391F8673E6C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165B1-E62C-4E80-A588-391F8673E6C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165B1-E62C-4E80-A588-391F8673E6C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fourth issue identified in Haitian Soy Sauce’s marketing effort was-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Issue 4- Haitian's promotional efforts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are insufficient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respond against this issue the company must follows this key strategy-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Haitian must begin increasing its promotional channels and collaborate with partners.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Company must consider broadening its promotional channels in order to reach a larger audience. This could include the use of social media platforms, email marketing, search engine optimisation, influencer marketing, content marketing, or traditional advertising methods (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Surya, et al., 2021)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Also can cross-promote its products or services with complementary brands or partners.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8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Strengths-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This can help you broaden your reach and attract new customers.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8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Weakness-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This could also cause hustle in its promotional activities.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165B1-E62C-4E80-A588-391F8673E6C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A5AA-DB1A-4695-B535-97D605DEB357}" type="datetimeFigureOut">
              <a:rPr lang="en-US" smtClean="0"/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18317BA-C8CB-4262-A90B-7F0799093D00}" type="slidenum">
              <a:rPr lang="en-US" smtClean="0"/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A5AA-DB1A-4695-B535-97D605DEB35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18317BA-C8CB-4262-A90B-7F0799093D00}" type="slidenum">
              <a:rPr lang="en-US" smtClean="0"/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 showMasterSp="0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A5AA-DB1A-4695-B535-97D605DEB357}" type="datetimeFigureOut">
              <a:rPr lang="en-US" smtClean="0"/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18317BA-C8CB-4262-A90B-7F0799093D00}" type="slidenum">
              <a:rPr lang="en-US" smtClean="0"/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A24A5AA-DB1A-4695-B535-97D605DEB35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317BA-C8CB-4262-A90B-7F0799093D00}" type="slidenum">
              <a:rPr lang="en-US" smtClean="0"/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 showMasterSp="0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A5AA-DB1A-4695-B535-97D605DEB35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18317BA-C8CB-4262-A90B-7F0799093D00}" type="slidenum">
              <a:rPr lang="en-US" smtClean="0"/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A5AA-DB1A-4695-B535-97D605DEB35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18317BA-C8CB-4262-A90B-7F0799093D00}" type="slidenum">
              <a:rPr lang="en-US" smtClean="0"/>
            </a:fld>
            <a:endParaRPr lang="en-US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 showMasterSp="0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A5AA-DB1A-4695-B535-97D605DEB35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18317BA-C8CB-4262-A90B-7F0799093D00}" type="slidenum">
              <a:rPr lang="en-US" smtClean="0"/>
            </a:fld>
            <a:endParaRPr lang="en-US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 showMasterSp="0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18317BA-C8CB-4262-A90B-7F0799093D00}" type="slidenum">
              <a:rPr lang="en-US" smtClean="0"/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A5AA-DB1A-4695-B535-97D605DEB35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18317BA-C8CB-4262-A90B-7F0799093D00}" type="slidenum">
              <a:rPr lang="en-US" smtClean="0"/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A24A5AA-DB1A-4695-B535-97D605DEB35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A5AA-DB1A-4695-B535-97D605DEB35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317BA-C8CB-4262-A90B-7F0799093D00}" type="slidenum">
              <a:rPr lang="en-US" smtClean="0"/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 showMasterSp="0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18317BA-C8CB-4262-A90B-7F0799093D00}" type="slidenum">
              <a:rPr lang="en-US" smtClean="0"/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  <a:endParaRPr lang="en-US"/>
          </a:p>
          <a:p>
            <a:pPr lvl="1" eaLnBrk="1" latinLnBrk="0" hangingPunct="1"/>
            <a:r>
              <a:rPr lang="en-US"/>
              <a:t>Second level</a:t>
            </a:r>
            <a:endParaRPr lang="en-US"/>
          </a:p>
          <a:p>
            <a:pPr lvl="2" eaLnBrk="1" latinLnBrk="0" hangingPunct="1"/>
            <a:r>
              <a:rPr lang="en-US"/>
              <a:t>Third level</a:t>
            </a:r>
            <a:endParaRPr lang="en-US"/>
          </a:p>
          <a:p>
            <a:pPr lvl="3" eaLnBrk="1" latinLnBrk="0" hangingPunct="1"/>
            <a:r>
              <a:rPr lang="en-US"/>
              <a:t>Fourth level</a:t>
            </a:r>
            <a:endParaRPr lang="en-US"/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A5AA-DB1A-4695-B535-97D605DEB35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A24A5AA-DB1A-4695-B535-97D605DEB35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18317BA-C8CB-4262-A90B-7F0799093D00}" type="slidenum">
              <a:rPr lang="en-US" smtClean="0"/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  <a:endParaRPr kumimoji="0" lang="en-US"/>
          </a:p>
          <a:p>
            <a:pPr lvl="1" eaLnBrk="1" latinLnBrk="0" hangingPunct="1"/>
            <a:r>
              <a:rPr kumimoji="0" lang="en-US"/>
              <a:t>Second level</a:t>
            </a:r>
            <a:endParaRPr kumimoji="0" lang="en-US"/>
          </a:p>
          <a:p>
            <a:pPr lvl="2" eaLnBrk="1" latinLnBrk="0" hangingPunct="1"/>
            <a:r>
              <a:rPr kumimoji="0" lang="en-US"/>
              <a:t>Third level</a:t>
            </a:r>
            <a:endParaRPr kumimoji="0" lang="en-US"/>
          </a:p>
          <a:p>
            <a:pPr lvl="3" eaLnBrk="1" latinLnBrk="0" hangingPunct="1"/>
            <a:r>
              <a:rPr kumimoji="0" lang="en-US"/>
              <a:t>Fourth level</a:t>
            </a:r>
            <a:endParaRPr kumimoji="0" lang="en-US"/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 panose="05020102010507070707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 panose="05000000000000000000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 panose="05020102010507070707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 panose="05000000000000000000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 panose="05020102010507070707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5.xml"/><Relationship Id="rId1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4.xml"/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5.xml"/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2.xml"/><Relationship Id="rId4" Type="http://schemas.openxmlformats.org/officeDocument/2006/relationships/diagramColors" Target="../diagrams/colors2.xml"/><Relationship Id="rId3" Type="http://schemas.openxmlformats.org/officeDocument/2006/relationships/diagramQuickStyle" Target="../diagrams/quickStyle2.xml"/><Relationship Id="rId2" Type="http://schemas.openxmlformats.org/officeDocument/2006/relationships/diagramLayout" Target="../diagrams/layout2.xml"/><Relationship Id="rId1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472" y="357166"/>
            <a:ext cx="7772400" cy="1470025"/>
          </a:xfrm>
        </p:spPr>
        <p:txBody>
          <a:bodyPr>
            <a:normAutofit/>
          </a:bodyPr>
          <a:lstStyle/>
          <a:p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Strategies To Respond Against Marketing Challenges</a:t>
            </a:r>
            <a:endParaRPr lang="en-US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1266" name="AutoShape 2" descr="Suyis Haitian Light Soy Sauce, Golden Grade : Amazon.in: Grocery &amp; Gourmet  Food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sp>
        <p:nvSpPr>
          <p:cNvPr id="11268" name="AutoShape 4" descr="Suyis Haitian Light Soy Sauce, Golden Grade : Amazon.in: Grocery &amp; Gourmet  Food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pic>
        <p:nvPicPr>
          <p:cNvPr id="11270" name="Picture 6" descr="Suyis Haitian Light Soy Sauce, Golden Grade : Amazon.in: Grocery &amp; Gourmet  Foods"/>
          <p:cNvPicPr>
            <a:picLocks noChangeAspect="1" noChangeArrowheads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2000232" y="2071678"/>
            <a:ext cx="5038715" cy="4500594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Cambria" panose="02040503050406030204" pitchFamily="18" charset="0"/>
                <a:ea typeface="Cambria" panose="02040503050406030204" pitchFamily="18" charset="0"/>
              </a:rPr>
              <a:t>Introduction</a:t>
            </a:r>
            <a:endParaRPr lang="en-US" sz="20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US" sz="2000" dirty="0">
                <a:latin typeface="Cambria" panose="02040503050406030204" pitchFamily="18" charset="0"/>
                <a:ea typeface="Cambria" panose="02040503050406030204" pitchFamily="18" charset="0"/>
              </a:rPr>
              <a:t>Issue 1-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Haitian's product line is not fully subdivided and lacks high-end products </a:t>
            </a:r>
            <a:endParaRPr lang="en-US" sz="20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US" sz="2000" dirty="0">
                <a:latin typeface="Cambria" panose="02040503050406030204" pitchFamily="18" charset="0"/>
                <a:ea typeface="Cambria" panose="02040503050406030204" pitchFamily="18" charset="0"/>
              </a:rPr>
              <a:t>Issue 2 -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High cost of Haitian soy sauce leads to the high price</a:t>
            </a:r>
            <a:endParaRPr lang="en-US" sz="20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US" sz="2000" dirty="0">
                <a:latin typeface="Cambria" panose="02040503050406030204" pitchFamily="18" charset="0"/>
                <a:ea typeface="Cambria" panose="02040503050406030204" pitchFamily="18" charset="0"/>
              </a:rPr>
              <a:t>Issue 3 -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Haitian's sales channel construction is not comprehensive</a:t>
            </a:r>
            <a:endParaRPr lang="en-US" sz="20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US" sz="2000" dirty="0">
                <a:latin typeface="Cambria" panose="02040503050406030204" pitchFamily="18" charset="0"/>
                <a:ea typeface="Cambria" panose="02040503050406030204" pitchFamily="18" charset="0"/>
              </a:rPr>
              <a:t>Issue 4 -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Haitian's promotional efforts are insufficient</a:t>
            </a:r>
            <a:endParaRPr lang="en-US" sz="20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US" sz="2000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  <a:endParaRPr lang="en-US" sz="20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buNone/>
            </a:pPr>
            <a:endParaRPr lang="en-US" dirty="0"/>
          </a:p>
        </p:txBody>
      </p:sp>
      <p:pic>
        <p:nvPicPr>
          <p:cNvPr id="14338" name="Picture 2" descr="Foshan Haitian Flavoring &amp; Food Co.Ltd.(Haitian)"/>
          <p:cNvPicPr>
            <a:picLocks noChangeAspect="1" noChangeArrowheads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7360496" y="3429000"/>
            <a:ext cx="1475656" cy="2957510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2428868"/>
            <a:ext cx="3829048" cy="4000528"/>
          </a:xfrm>
        </p:spPr>
        <p:txBody>
          <a:bodyPr>
            <a:normAutofit fontScale="92500" lnSpcReduction="20000"/>
          </a:bodyPr>
          <a:lstStyle/>
          <a:p>
            <a:r>
              <a:rPr lang="en-US" sz="2600" dirty="0"/>
              <a:t>To respond against this issue the company must follows these key strategies-</a:t>
            </a:r>
            <a:endParaRPr lang="en-US" sz="2600" dirty="0"/>
          </a:p>
          <a:p>
            <a:pPr>
              <a:buNone/>
            </a:pPr>
            <a:endParaRPr lang="en-US" sz="26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600" b="1" dirty="0"/>
              <a:t>First strategy is to Focus on differentiation</a:t>
            </a:r>
            <a:endParaRPr lang="en-US" sz="2600" b="1" dirty="0"/>
          </a:p>
          <a:p>
            <a:pPr>
              <a:buNone/>
            </a:pPr>
            <a:endParaRPr lang="en-US" sz="2600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600" b="1" dirty="0"/>
              <a:t>Second strategy is to emphasize quality</a:t>
            </a:r>
            <a:endParaRPr lang="en-US" sz="2600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600" b="1" dirty="0"/>
              <a:t>Issue 1- Haitian's product line is not fully subdivided and lacks high-end products</a:t>
            </a:r>
            <a:endParaRPr lang="en-US" sz="2600" dirty="0"/>
          </a:p>
        </p:txBody>
      </p:sp>
      <p:pic>
        <p:nvPicPr>
          <p:cNvPr id="15362" name="Picture 2" descr="Buy Hayday Haitian Superior Mushroom Dark Soy Sauce 海天 酱油 草菇老抽 红烧酱油 1.75L  Online at Lowest Price in Ubuy India. B07DH2K842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5357818" y="2643182"/>
            <a:ext cx="3013026" cy="3128959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br>
              <a:rPr lang="en-US" dirty="0"/>
            </a:br>
            <a:r>
              <a:rPr lang="en-US" sz="2600" b="1" dirty="0"/>
              <a:t> Issue 2- High cost of Haitian soy sauce leads to the high price</a:t>
            </a:r>
            <a:endParaRPr lang="en-US" sz="2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To respond against this issue the company must follows these key strategies-</a:t>
            </a:r>
            <a:endParaRPr lang="en-US" dirty="0"/>
          </a:p>
          <a:p>
            <a:endParaRPr lang="en-US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71604" y="2357430"/>
          <a:ext cx="6096000" cy="38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  <p:transition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US" sz="2300" dirty="0"/>
            </a:br>
            <a:r>
              <a:rPr lang="en-US" sz="2300" b="1" dirty="0"/>
              <a:t> Issue 3- Haitian's sales channel construction is not comprehensive</a:t>
            </a:r>
            <a:endParaRPr lang="en-US" sz="23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To respond against this issue the company must follows these key strategies-</a:t>
            </a:r>
            <a:endParaRPr lang="en-US" dirty="0"/>
          </a:p>
          <a:p>
            <a:endParaRPr lang="en-US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000100" y="3000372"/>
          <a:ext cx="7000924" cy="3286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  <p:transition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300" b="1" dirty="0"/>
              <a:t>Issue 4- Haitian's promotional efforts</a:t>
            </a:r>
            <a:r>
              <a:rPr lang="en-US" sz="2300" dirty="0"/>
              <a:t> </a:t>
            </a:r>
            <a:r>
              <a:rPr lang="en-US" sz="2300" b="1" dirty="0"/>
              <a:t>are insufficient</a:t>
            </a:r>
            <a:endParaRPr lang="en-US" sz="23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To respond against this issue the company must follows this key strategy-</a:t>
            </a:r>
            <a:endParaRPr lang="en-US" dirty="0"/>
          </a:p>
          <a:p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Haitian must begin increasing its promotional channels and collaborate with partners.</a:t>
            </a:r>
            <a:endParaRPr lang="en-US" dirty="0"/>
          </a:p>
          <a:p>
            <a:pPr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17410" name="AutoShape 2" descr="The soy sauce scandal and why it's importa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sp>
        <p:nvSpPr>
          <p:cNvPr id="17412" name="AutoShape 4" descr="The soy sauce scandal and why it's importa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sp>
        <p:nvSpPr>
          <p:cNvPr id="17414" name="AutoShape 6" descr="The soy sauce scandal and why it's importa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sp>
        <p:nvSpPr>
          <p:cNvPr id="17416" name="AutoShape 8" descr="The soy sauce scandal and why it's importa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pic>
        <p:nvPicPr>
          <p:cNvPr id="17418" name="Picture 10" descr="Soy Sauce Substitute List | Make Your Tastebuds Happy - Shelf Cooking"/>
          <p:cNvPicPr>
            <a:picLocks noChangeAspect="1" noChangeArrowheads="1"/>
          </p:cNvPicPr>
          <p:nvPr/>
        </p:nvPicPr>
        <p:blipFill>
          <a:blip r:embed="rId1"/>
          <a:srcRect b="6895"/>
          <a:stretch>
            <a:fillRect/>
          </a:stretch>
        </p:blipFill>
        <p:spPr bwMode="auto">
          <a:xfrm>
            <a:off x="4643438" y="2500306"/>
            <a:ext cx="4214842" cy="2571768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</a:pPr>
            <a:r>
              <a:rPr lang="en-GB" dirty="0" err="1"/>
              <a:t>Monteiro</a:t>
            </a:r>
            <a:r>
              <a:rPr lang="en-GB" dirty="0"/>
              <a:t>, C.A., Cannon, G., Levy, R.B., </a:t>
            </a:r>
            <a:r>
              <a:rPr lang="en-GB" dirty="0" err="1"/>
              <a:t>Moubarac</a:t>
            </a:r>
            <a:r>
              <a:rPr lang="en-GB" dirty="0"/>
              <a:t>, J.C., </a:t>
            </a:r>
            <a:r>
              <a:rPr lang="en-GB" dirty="0" err="1"/>
              <a:t>Louzada</a:t>
            </a:r>
            <a:r>
              <a:rPr lang="en-GB" dirty="0"/>
              <a:t>, M.L., </a:t>
            </a:r>
            <a:r>
              <a:rPr lang="en-GB" dirty="0" err="1"/>
              <a:t>Rauber</a:t>
            </a:r>
            <a:r>
              <a:rPr lang="en-GB" dirty="0"/>
              <a:t>, F., </a:t>
            </a:r>
            <a:r>
              <a:rPr lang="en-GB" dirty="0" err="1"/>
              <a:t>Khandpur</a:t>
            </a:r>
            <a:r>
              <a:rPr lang="en-GB" dirty="0"/>
              <a:t>, N., </a:t>
            </a:r>
            <a:r>
              <a:rPr lang="en-GB" dirty="0" err="1"/>
              <a:t>Cediel</a:t>
            </a:r>
            <a:r>
              <a:rPr lang="en-GB" dirty="0"/>
              <a:t>, G., </a:t>
            </a:r>
            <a:r>
              <a:rPr lang="en-GB" dirty="0" err="1"/>
              <a:t>Neri</a:t>
            </a:r>
            <a:r>
              <a:rPr lang="en-GB" dirty="0"/>
              <a:t>, D., Martinez-Steele, E. and </a:t>
            </a:r>
            <a:r>
              <a:rPr lang="en-GB" dirty="0" err="1"/>
              <a:t>Baraldi</a:t>
            </a:r>
            <a:r>
              <a:rPr lang="en-GB" dirty="0"/>
              <a:t>, L.G., 2019. Ultra-processed foods: what they are and how to identify them. </a:t>
            </a:r>
            <a:r>
              <a:rPr lang="en-GB" i="1" dirty="0"/>
              <a:t>Public health nutrition</a:t>
            </a:r>
            <a:r>
              <a:rPr lang="en-GB" dirty="0"/>
              <a:t>, </a:t>
            </a:r>
            <a:r>
              <a:rPr lang="en-GB" i="1" dirty="0"/>
              <a:t>22</a:t>
            </a:r>
            <a:r>
              <a:rPr lang="en-GB" dirty="0"/>
              <a:t>(5), pp.936-941.</a:t>
            </a:r>
            <a:endParaRPr lang="en-US" dirty="0"/>
          </a:p>
          <a:p>
            <a:pPr>
              <a:lnSpc>
                <a:spcPct val="170000"/>
              </a:lnSpc>
            </a:pPr>
            <a:r>
              <a:rPr lang="en-GB" dirty="0"/>
              <a:t>Anderson, D.M., 2020. </a:t>
            </a:r>
            <a:r>
              <a:rPr lang="en-GB" i="1" dirty="0"/>
              <a:t>Design for manufacturability: How to use concurrent engineering to rapidly develop low-cost, high-quality products for lean production</a:t>
            </a:r>
            <a:r>
              <a:rPr lang="en-GB" dirty="0"/>
              <a:t>. CRC press.</a:t>
            </a:r>
            <a:endParaRPr lang="en-US" dirty="0"/>
          </a:p>
          <a:p>
            <a:pPr>
              <a:lnSpc>
                <a:spcPct val="170000"/>
              </a:lnSpc>
            </a:pPr>
            <a:r>
              <a:rPr lang="en-GB" dirty="0"/>
              <a:t>Singh, J., Flaherty, K., </a:t>
            </a:r>
            <a:r>
              <a:rPr lang="en-GB" dirty="0" err="1"/>
              <a:t>Sohi</a:t>
            </a:r>
            <a:r>
              <a:rPr lang="en-GB" dirty="0"/>
              <a:t>, R.S., </a:t>
            </a:r>
            <a:r>
              <a:rPr lang="en-GB" dirty="0" err="1"/>
              <a:t>Deeter-Schmelz</a:t>
            </a:r>
            <a:r>
              <a:rPr lang="en-GB" dirty="0"/>
              <a:t>, D., </a:t>
            </a:r>
            <a:r>
              <a:rPr lang="en-GB" dirty="0" err="1"/>
              <a:t>Habel</a:t>
            </a:r>
            <a:r>
              <a:rPr lang="en-GB" dirty="0"/>
              <a:t>, J., Le </a:t>
            </a:r>
            <a:r>
              <a:rPr lang="en-GB" dirty="0" err="1"/>
              <a:t>Meunier-FitzHugh</a:t>
            </a:r>
            <a:r>
              <a:rPr lang="en-GB" dirty="0"/>
              <a:t>, K., </a:t>
            </a:r>
            <a:r>
              <a:rPr lang="en-GB" dirty="0" err="1"/>
              <a:t>Malshe</a:t>
            </a:r>
            <a:r>
              <a:rPr lang="en-GB" dirty="0"/>
              <a:t>, A., Mullins, R. and </a:t>
            </a:r>
            <a:r>
              <a:rPr lang="en-GB" dirty="0" err="1"/>
              <a:t>Onyemah</a:t>
            </a:r>
            <a:r>
              <a:rPr lang="en-GB" dirty="0"/>
              <a:t>, V., 2019. Sales profession and professionals in the age of digitization and artificial intelligence technologies: concepts, priorities, and questions. </a:t>
            </a:r>
            <a:r>
              <a:rPr lang="en-GB" i="1" dirty="0"/>
              <a:t>Journal of Personal Selling &amp; Sales Management</a:t>
            </a:r>
            <a:r>
              <a:rPr lang="en-GB" dirty="0"/>
              <a:t>, </a:t>
            </a:r>
            <a:r>
              <a:rPr lang="en-GB" i="1" dirty="0"/>
              <a:t>39</a:t>
            </a:r>
            <a:r>
              <a:rPr lang="en-GB" dirty="0"/>
              <a:t>(1), pp.2-22.</a:t>
            </a:r>
            <a:endParaRPr lang="en-US" dirty="0"/>
          </a:p>
          <a:p>
            <a:pPr>
              <a:lnSpc>
                <a:spcPct val="170000"/>
              </a:lnSpc>
            </a:pPr>
            <a:r>
              <a:rPr lang="en-GB" dirty="0"/>
              <a:t>Surya, B., </a:t>
            </a:r>
            <a:r>
              <a:rPr lang="en-GB" dirty="0" err="1"/>
              <a:t>Menne</a:t>
            </a:r>
            <a:r>
              <a:rPr lang="en-GB" dirty="0"/>
              <a:t>, F., </a:t>
            </a:r>
            <a:r>
              <a:rPr lang="en-GB" dirty="0" err="1"/>
              <a:t>Sabhan</a:t>
            </a:r>
            <a:r>
              <a:rPr lang="en-GB" dirty="0"/>
              <a:t>, H., </a:t>
            </a:r>
            <a:r>
              <a:rPr lang="en-GB" dirty="0" err="1"/>
              <a:t>Suriani</a:t>
            </a:r>
            <a:r>
              <a:rPr lang="en-GB" dirty="0"/>
              <a:t>, S., </a:t>
            </a:r>
            <a:r>
              <a:rPr lang="en-GB" dirty="0" err="1"/>
              <a:t>Abubakar</a:t>
            </a:r>
            <a:r>
              <a:rPr lang="en-GB" dirty="0"/>
              <a:t>, H. and </a:t>
            </a:r>
            <a:r>
              <a:rPr lang="en-GB" dirty="0" err="1"/>
              <a:t>Idris</a:t>
            </a:r>
            <a:r>
              <a:rPr lang="en-GB" dirty="0"/>
              <a:t>, M., 2021. Economic growth, increasing productivity of SMEs, and open innovation. </a:t>
            </a:r>
            <a:r>
              <a:rPr lang="en-GB" i="1" dirty="0"/>
              <a:t>Journal of Open Innovation: Technology, Market, and Complexity</a:t>
            </a:r>
            <a:r>
              <a:rPr lang="en-GB" dirty="0"/>
              <a:t>, </a:t>
            </a:r>
            <a:r>
              <a:rPr lang="en-GB" i="1" dirty="0"/>
              <a:t>7</a:t>
            </a:r>
            <a:r>
              <a:rPr lang="en-GB" dirty="0"/>
              <a:t>(1), p.20.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  <p:transition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appy National Thank You Day! - Inventionland"/>
          <p:cNvPicPr>
            <a:picLocks noChangeAspect="1" noChangeArrowheads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785786" y="1714488"/>
            <a:ext cx="7620000" cy="3333750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</p:sld>
</file>

<file path=ppt/tags/tag1.xml><?xml version="1.0" encoding="utf-8"?>
<p:tagLst xmlns:p="http://schemas.openxmlformats.org/presentationml/2006/main">
  <p:tag name="KSO_WPP_MARK_KEY" val="148294a4-d5b1-48e0-a0d3-f60bcefb70c4"/>
  <p:tag name="COMMONDATA" val="eyJoZGlkIjoiMDIwYWFkMDAzYTA0MGVkZTkxNDY2YWU3MmY2M2ViYjIifQ==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0</TotalTime>
  <Words>2120</Words>
  <Application>WPS 演示</Application>
  <PresentationFormat>On-screen Show (4:3)</PresentationFormat>
  <Paragraphs>47</Paragraphs>
  <Slides>8</Slides>
  <Notes>6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22" baseType="lpstr">
      <vt:lpstr>Arial</vt:lpstr>
      <vt:lpstr>宋体</vt:lpstr>
      <vt:lpstr>Wingdings</vt:lpstr>
      <vt:lpstr>Wingdings 2</vt:lpstr>
      <vt:lpstr>Wingdings</vt:lpstr>
      <vt:lpstr>Cambria</vt:lpstr>
      <vt:lpstr>Times New Roman</vt:lpstr>
      <vt:lpstr>Calibri</vt:lpstr>
      <vt:lpstr>Georgia</vt:lpstr>
      <vt:lpstr>微软雅黑</vt:lpstr>
      <vt:lpstr>Arial Unicode MS</vt:lpstr>
      <vt:lpstr>方正舒体</vt:lpstr>
      <vt:lpstr>等线</vt:lpstr>
      <vt:lpstr>Civic</vt:lpstr>
      <vt:lpstr>Strategies To Respond Against Marketing Challenges</vt:lpstr>
      <vt:lpstr>Table of Content</vt:lpstr>
      <vt:lpstr>Issue 1- Haitian's product line is not fully subdivided and lacks high-end products</vt:lpstr>
      <vt:lpstr>   Issue 2- High cost of Haitian soy sauce leads to the high price</vt:lpstr>
      <vt:lpstr>  Issue 3- Haitian's sales channel construction is not comprehensive</vt:lpstr>
      <vt:lpstr>Issue 4- Haitian's promotional efforts are insufficient</vt:lpstr>
      <vt:lpstr>References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To Respond Against Marketing Challenges</dc:title>
  <dc:creator/>
  <cp:lastModifiedBy>泳璟</cp:lastModifiedBy>
  <cp:revision>8</cp:revision>
  <dcterms:created xsi:type="dcterms:W3CDTF">2023-04-17T17:59:00Z</dcterms:created>
  <dcterms:modified xsi:type="dcterms:W3CDTF">2023-04-24T01:22:17Z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4E9F4FF310DC4AF8AC5164BF86A96F8A</vt:lpwstr>
  </property>
  <property fmtid="{D5CDD505-2E9C-101B-9397-08002B2CF9AE}" pid="3" name="KSOProductBuildVer">
    <vt:lpwstr>2052-11.1.0.12980</vt:lpwstr>
  </property>
</Properties>
</file>