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sldIdLst>
    <p:sldId id="261" r:id="rId5"/>
    <p:sldId id="263" r:id="rId6"/>
    <p:sldId id="264" r:id="rId7"/>
    <p:sldId id="265" r:id="rId8"/>
    <p:sldId id="266" r:id="rId9"/>
    <p:sldId id="267" r:id="rId10"/>
    <p:sldId id="268" r:id="rId11"/>
    <p:sldId id="269"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45" autoAdjust="0"/>
    <p:restoredTop sz="47051" autoAdjust="0"/>
  </p:normalViewPr>
  <p:slideViewPr>
    <p:cSldViewPr snapToGrid="0">
      <p:cViewPr varScale="1">
        <p:scale>
          <a:sx n="38" d="100"/>
          <a:sy n="38" d="100"/>
        </p:scale>
        <p:origin x="167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A75990-A4A1-4DDE-AA8D-73E60A452DD0}" type="datetimeFigureOut">
              <a:rPr lang="en-US" smtClean="0"/>
              <a:t>9/8/2026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75CD8D-B1D9-4658-A4F0-38CA8D83ED5D}" type="slidenum">
              <a:rPr lang="en-US" smtClean="0"/>
              <a:t>‹#›</a:t>
            </a:fld>
            <a:endParaRPr lang="en-US" dirty="0"/>
          </a:p>
        </p:txBody>
      </p:sp>
    </p:spTree>
    <p:extLst>
      <p:ext uri="{BB962C8B-B14F-4D97-AF65-F5344CB8AC3E}">
        <p14:creationId xmlns:p14="http://schemas.microsoft.com/office/powerpoint/2010/main" val="3830980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presentation introduces my proposed project: Application Delivery Controller Replacement.</a:t>
            </a:r>
          </a:p>
          <a:p>
            <a:endParaRPr lang="en-GB" dirty="0"/>
          </a:p>
          <a:p>
            <a:r>
              <a:rPr lang="en-GB" dirty="0"/>
              <a:t>The project is being carried out in partnership with Bridgend County Borough Council. It investigates whether the organisation's existing NetScaler application delivery infrastructure can be replaced by an alternative solution.</a:t>
            </a:r>
          </a:p>
          <a:p>
            <a:endParaRPr lang="en-GB" dirty="0"/>
          </a:p>
          <a:p>
            <a:r>
              <a:rPr lang="en-GB" dirty="0"/>
              <a:t>The key focus is maintaining the functionality BCBC currently requires, while addressing financial sustainability and compatibility with a planned data-centre upgrade.</a:t>
            </a:r>
          </a:p>
          <a:p>
            <a:endParaRPr lang="en-GB" dirty="0"/>
          </a:p>
        </p:txBody>
      </p:sp>
      <p:sp>
        <p:nvSpPr>
          <p:cNvPr id="4" name="Slide Number Placeholder 3"/>
          <p:cNvSpPr>
            <a:spLocks noGrp="1"/>
          </p:cNvSpPr>
          <p:nvPr>
            <p:ph type="sldNum" sz="quarter" idx="5"/>
          </p:nvPr>
        </p:nvSpPr>
        <p:spPr/>
        <p:txBody>
          <a:bodyPr/>
          <a:lstStyle/>
          <a:p>
            <a:fld id="{C275CD8D-B1D9-4658-A4F0-38CA8D83ED5D}" type="slidenum">
              <a:rPr lang="en-US" smtClean="0"/>
              <a:t>1</a:t>
            </a:fld>
            <a:endParaRPr lang="en-US" dirty="0"/>
          </a:p>
        </p:txBody>
      </p:sp>
    </p:spTree>
    <p:extLst>
      <p:ext uri="{BB962C8B-B14F-4D97-AF65-F5344CB8AC3E}">
        <p14:creationId xmlns:p14="http://schemas.microsoft.com/office/powerpoint/2010/main" val="466464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context for the project is BCBC's existing use of NetScaler.</a:t>
            </a:r>
          </a:p>
          <a:p>
            <a:endParaRPr lang="en-GB" dirty="0"/>
          </a:p>
          <a:p>
            <a:r>
              <a:rPr lang="en-GB" dirty="0"/>
              <a:t>The NetScaler currently supports application delivery for services hosted in the organisation's data-centre environment. That includes internal web-based applications and sites used on the intranet.</a:t>
            </a:r>
          </a:p>
          <a:p>
            <a:endParaRPr lang="en-GB" dirty="0"/>
          </a:p>
          <a:p>
            <a:r>
              <a:rPr lang="en-GB" dirty="0"/>
              <a:t>In practice, it sits between users and backend applications. It provides functions such as reverse proxying, SSL and TLS termination, certificate management, load balancing, health monitoring and failover.</a:t>
            </a:r>
          </a:p>
          <a:p>
            <a:endParaRPr lang="en-GB" dirty="0"/>
          </a:p>
          <a:p>
            <a:r>
              <a:rPr lang="en-GB" dirty="0"/>
              <a:t>Therefore, the project is not just about replacing a product name. The replacement must preserve the application delivery capability that the organisation depends on.</a:t>
            </a:r>
          </a:p>
          <a:p>
            <a:endParaRPr lang="en-GB" dirty="0"/>
          </a:p>
        </p:txBody>
      </p:sp>
      <p:sp>
        <p:nvSpPr>
          <p:cNvPr id="4" name="Slide Number Placeholder 3"/>
          <p:cNvSpPr>
            <a:spLocks noGrp="1"/>
          </p:cNvSpPr>
          <p:nvPr>
            <p:ph type="sldNum" sz="quarter" idx="5"/>
          </p:nvPr>
        </p:nvSpPr>
        <p:spPr/>
        <p:txBody>
          <a:bodyPr/>
          <a:lstStyle/>
          <a:p>
            <a:fld id="{C275CD8D-B1D9-4658-A4F0-38CA8D83ED5D}" type="slidenum">
              <a:rPr lang="en-US" smtClean="0"/>
              <a:t>2</a:t>
            </a:fld>
            <a:endParaRPr lang="en-US" dirty="0"/>
          </a:p>
        </p:txBody>
      </p:sp>
    </p:spTree>
    <p:extLst>
      <p:ext uri="{BB962C8B-B14F-4D97-AF65-F5344CB8AC3E}">
        <p14:creationId xmlns:p14="http://schemas.microsoft.com/office/powerpoint/2010/main" val="2255127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problem is driven by two issues.</a:t>
            </a:r>
          </a:p>
          <a:p>
            <a:endParaRPr lang="en-GB" dirty="0"/>
          </a:p>
          <a:p>
            <a:r>
              <a:rPr lang="en-GB" dirty="0"/>
              <a:t>The first is financial. The cost of renewing the existing NetScaler solution is no longer considered sustainable within the available budget. </a:t>
            </a:r>
          </a:p>
          <a:p>
            <a:endParaRPr lang="en-GB" dirty="0"/>
          </a:p>
          <a:p>
            <a:r>
              <a:rPr lang="en-GB" dirty="0"/>
              <a:t>The second is technical. The current environment is incompatible with BCBC's planned data-centre infrastructure upgrade.</a:t>
            </a:r>
          </a:p>
          <a:p>
            <a:endParaRPr lang="en-GB" dirty="0"/>
          </a:p>
          <a:p>
            <a:r>
              <a:rPr lang="en-GB" dirty="0"/>
              <a:t>The key challenge is that the organisation still needs the functionality NetScaler currently provides. This leads to the central research question: can an alternative application delivery solution provide the functionality required by BCBC while offering a technically suitable and financially sustainable replacement?</a:t>
            </a:r>
          </a:p>
          <a:p>
            <a:endParaRPr lang="en-GB" dirty="0"/>
          </a:p>
          <a:p>
            <a:r>
              <a:rPr lang="en-GB" dirty="0"/>
              <a:t>So, the project brings together technical feasibility, future compatibility and financial viability.</a:t>
            </a:r>
          </a:p>
          <a:p>
            <a:endParaRPr lang="en-GB" dirty="0"/>
          </a:p>
        </p:txBody>
      </p:sp>
      <p:sp>
        <p:nvSpPr>
          <p:cNvPr id="4" name="Slide Number Placeholder 3"/>
          <p:cNvSpPr>
            <a:spLocks noGrp="1"/>
          </p:cNvSpPr>
          <p:nvPr>
            <p:ph type="sldNum" sz="quarter" idx="5"/>
          </p:nvPr>
        </p:nvSpPr>
        <p:spPr/>
        <p:txBody>
          <a:bodyPr/>
          <a:lstStyle/>
          <a:p>
            <a:fld id="{C275CD8D-B1D9-4658-A4F0-38CA8D83ED5D}" type="slidenum">
              <a:rPr lang="en-US" smtClean="0"/>
              <a:t>3</a:t>
            </a:fld>
            <a:endParaRPr lang="en-US" dirty="0"/>
          </a:p>
        </p:txBody>
      </p:sp>
    </p:spTree>
    <p:extLst>
      <p:ext uri="{BB962C8B-B14F-4D97-AF65-F5344CB8AC3E}">
        <p14:creationId xmlns:p14="http://schemas.microsoft.com/office/powerpoint/2010/main" val="1858717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the project is to investigate, design and implement a suitable replacement for BCBC's existing NetScaler application delivery infrastructure.</a:t>
            </a:r>
          </a:p>
          <a:p>
            <a:endParaRPr lang="en-GB" dirty="0"/>
          </a:p>
          <a:p>
            <a:r>
              <a:rPr lang="en-GB" dirty="0"/>
              <a:t>The aim is supported by five objectives.</a:t>
            </a:r>
          </a:p>
          <a:p>
            <a:endParaRPr lang="en-GB" dirty="0"/>
          </a:p>
          <a:p>
            <a:r>
              <a:rPr lang="en-GB" dirty="0"/>
              <a:t>First, I will analyse the existing NetScaler infrastructure and identify the functional, technical, security and operational requirements.</a:t>
            </a:r>
          </a:p>
          <a:p>
            <a:endParaRPr lang="en-GB" dirty="0"/>
          </a:p>
          <a:p>
            <a:r>
              <a:rPr lang="en-GB" dirty="0"/>
              <a:t>Second, I will research and evaluate suitable alternative technologies against those requirements.</a:t>
            </a:r>
          </a:p>
          <a:p>
            <a:endParaRPr lang="en-GB" dirty="0"/>
          </a:p>
          <a:p>
            <a:r>
              <a:rPr lang="en-GB" dirty="0"/>
              <a:t>Third, I will design a replacement architecture that is compatible with the planned data-centre environment.</a:t>
            </a:r>
          </a:p>
          <a:p>
            <a:endParaRPr lang="en-GB" dirty="0"/>
          </a:p>
          <a:p>
            <a:r>
              <a:rPr lang="en-GB" dirty="0"/>
              <a:t>Fourth, I will implement and configure the selected replacement solution to provide the required core functionality.</a:t>
            </a:r>
          </a:p>
          <a:p>
            <a:endParaRPr lang="en-GB" dirty="0"/>
          </a:p>
          <a:p>
            <a:r>
              <a:rPr lang="en-GB" dirty="0"/>
              <a:t>Finally, I will test and evaluate the implemented solution against defined success criteria and compare its technical and financial suitability with NetScaler.</a:t>
            </a:r>
          </a:p>
          <a:p>
            <a:endParaRPr lang="en-GB" dirty="0"/>
          </a:p>
          <a:p>
            <a:r>
              <a:rPr lang="en-GB" dirty="0"/>
              <a:t>The minimum viable project focuses on internal application delivery, reverse proxying and SSL/TLS certificate management.</a:t>
            </a:r>
          </a:p>
          <a:p>
            <a:endParaRPr lang="en-GB" dirty="0"/>
          </a:p>
        </p:txBody>
      </p:sp>
      <p:sp>
        <p:nvSpPr>
          <p:cNvPr id="4" name="Slide Number Placeholder 3"/>
          <p:cNvSpPr>
            <a:spLocks noGrp="1"/>
          </p:cNvSpPr>
          <p:nvPr>
            <p:ph type="sldNum" sz="quarter" idx="5"/>
          </p:nvPr>
        </p:nvSpPr>
        <p:spPr/>
        <p:txBody>
          <a:bodyPr/>
          <a:lstStyle/>
          <a:p>
            <a:fld id="{C275CD8D-B1D9-4658-A4F0-38CA8D83ED5D}" type="slidenum">
              <a:rPr lang="en-US" smtClean="0"/>
              <a:t>4</a:t>
            </a:fld>
            <a:endParaRPr lang="en-US" dirty="0"/>
          </a:p>
        </p:txBody>
      </p:sp>
    </p:spTree>
    <p:extLst>
      <p:ext uri="{BB962C8B-B14F-4D97-AF65-F5344CB8AC3E}">
        <p14:creationId xmlns:p14="http://schemas.microsoft.com/office/powerpoint/2010/main" val="3364860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literature review helps justify what the replacement needs to do.</a:t>
            </a:r>
          </a:p>
          <a:p>
            <a:endParaRPr lang="en-GB" dirty="0"/>
          </a:p>
          <a:p>
            <a:r>
              <a:rPr lang="en-GB" dirty="0"/>
              <a:t>Traditional load balancers mainly distributed traffic between multiple servers. As web applications became more complex, application delivery technologies developed into modern ADCs.</a:t>
            </a:r>
          </a:p>
          <a:p>
            <a:endParaRPr lang="en-GB" dirty="0"/>
          </a:p>
          <a:p>
            <a:r>
              <a:rPr lang="en-GB" dirty="0"/>
              <a:t>Modern ADCs go beyond basic load balancing. They include reverse proxying, SSL and TLS offloading, health monitoring and application traffic management.</a:t>
            </a:r>
          </a:p>
          <a:p>
            <a:endParaRPr lang="en-GB" dirty="0"/>
          </a:p>
          <a:p>
            <a:r>
              <a:rPr lang="en-GB" dirty="0"/>
              <a:t>The literature also supports the use of software-based alternatives such as NGINX and </a:t>
            </a:r>
            <a:r>
              <a:rPr lang="en-GB" dirty="0" err="1"/>
              <a:t>HAProxy</a:t>
            </a:r>
            <a:r>
              <a:rPr lang="en-GB" dirty="0"/>
              <a:t>, but it also shows that performance can vary depending on the workload and technology selected.</a:t>
            </a:r>
          </a:p>
          <a:p>
            <a:endParaRPr lang="en-GB" dirty="0"/>
          </a:p>
          <a:p>
            <a:r>
              <a:rPr lang="en-GB" dirty="0"/>
              <a:t>This means the replacement should not be chosen just because it has the right features on paper. It needs to be evaluated in a way that reflects BCBC's requirements.</a:t>
            </a:r>
          </a:p>
          <a:p>
            <a:endParaRPr lang="en-GB" dirty="0"/>
          </a:p>
        </p:txBody>
      </p:sp>
      <p:sp>
        <p:nvSpPr>
          <p:cNvPr id="4" name="Slide Number Placeholder 3"/>
          <p:cNvSpPr>
            <a:spLocks noGrp="1"/>
          </p:cNvSpPr>
          <p:nvPr>
            <p:ph type="sldNum" sz="quarter" idx="5"/>
          </p:nvPr>
        </p:nvSpPr>
        <p:spPr/>
        <p:txBody>
          <a:bodyPr/>
          <a:lstStyle/>
          <a:p>
            <a:fld id="{C275CD8D-B1D9-4658-A4F0-38CA8D83ED5D}" type="slidenum">
              <a:rPr lang="en-US" smtClean="0"/>
              <a:t>5</a:t>
            </a:fld>
            <a:endParaRPr lang="en-US" dirty="0"/>
          </a:p>
        </p:txBody>
      </p:sp>
    </p:spTree>
    <p:extLst>
      <p:ext uri="{BB962C8B-B14F-4D97-AF65-F5344CB8AC3E}">
        <p14:creationId xmlns:p14="http://schemas.microsoft.com/office/powerpoint/2010/main" val="14174219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continued literature review identifies the criteria that influence the research problem.</a:t>
            </a:r>
          </a:p>
          <a:p>
            <a:endParaRPr lang="en-GB" dirty="0"/>
          </a:p>
          <a:p>
            <a:r>
              <a:rPr lang="en-GB" dirty="0"/>
              <a:t>Reverse proxy literature is relevant because the replacement needs to present a controlled interface between users and backend web applications.</a:t>
            </a:r>
          </a:p>
          <a:p>
            <a:endParaRPr lang="en-GB" dirty="0"/>
          </a:p>
          <a:p>
            <a:r>
              <a:rPr lang="en-GB" dirty="0"/>
              <a:t>Load-balancing literature is relevant because BCBC requires traffic management, backend availability and failover.</a:t>
            </a:r>
          </a:p>
          <a:p>
            <a:endParaRPr lang="en-GB" dirty="0"/>
          </a:p>
          <a:p>
            <a:r>
              <a:rPr lang="en-GB" dirty="0"/>
              <a:t>TLS literature is relevant because the existing NetScaler provides SSL and TLS certificate management for web-based applications.</a:t>
            </a:r>
          </a:p>
          <a:p>
            <a:endParaRPr lang="en-GB" dirty="0"/>
          </a:p>
          <a:p>
            <a:r>
              <a:rPr lang="en-GB" dirty="0"/>
              <a:t>Alternative-technology research shows that open-source and software-based options such as NGINX and </a:t>
            </a:r>
            <a:r>
              <a:rPr lang="en-GB" dirty="0" err="1"/>
              <a:t>HAProxy</a:t>
            </a:r>
            <a:r>
              <a:rPr lang="en-GB" dirty="0"/>
              <a:t> can be evaluated, but that performance depends heavily on context.</a:t>
            </a:r>
          </a:p>
          <a:p>
            <a:endParaRPr lang="en-GB" dirty="0"/>
          </a:p>
          <a:p>
            <a:r>
              <a:rPr lang="en-GB" dirty="0"/>
              <a:t>The literature on virtualised network functions is also important because the replacement will initially be hosted in the existing VMware environment and must also be suitable for the planned future data-centre architecture.</a:t>
            </a:r>
          </a:p>
          <a:p>
            <a:endParaRPr lang="en-GB" dirty="0"/>
          </a:p>
          <a:p>
            <a:r>
              <a:rPr lang="en-GB" dirty="0"/>
              <a:t>The literature therefore leads directly into the evaluation criteria: functionality, performance, failover, security, reliability, compatibility and cost.</a:t>
            </a:r>
          </a:p>
          <a:p>
            <a:endParaRPr lang="en-GB" dirty="0"/>
          </a:p>
        </p:txBody>
      </p:sp>
      <p:sp>
        <p:nvSpPr>
          <p:cNvPr id="4" name="Slide Number Placeholder 3"/>
          <p:cNvSpPr>
            <a:spLocks noGrp="1"/>
          </p:cNvSpPr>
          <p:nvPr>
            <p:ph type="sldNum" sz="quarter" idx="5"/>
          </p:nvPr>
        </p:nvSpPr>
        <p:spPr/>
        <p:txBody>
          <a:bodyPr/>
          <a:lstStyle/>
          <a:p>
            <a:fld id="{C275CD8D-B1D9-4658-A4F0-38CA8D83ED5D}" type="slidenum">
              <a:rPr lang="en-US" smtClean="0"/>
              <a:t>6</a:t>
            </a:fld>
            <a:endParaRPr lang="en-US" dirty="0"/>
          </a:p>
        </p:txBody>
      </p:sp>
    </p:spTree>
    <p:extLst>
      <p:ext uri="{BB962C8B-B14F-4D97-AF65-F5344CB8AC3E}">
        <p14:creationId xmlns:p14="http://schemas.microsoft.com/office/powerpoint/2010/main" val="3532623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methodology is built around measurable evidence.</a:t>
            </a:r>
          </a:p>
          <a:p>
            <a:endParaRPr lang="en-GB" dirty="0"/>
          </a:p>
          <a:p>
            <a:r>
              <a:rPr lang="en-GB" dirty="0"/>
              <a:t>The project uses a positivist philosophy because conclusions should be based on objective technical and financial evidence.</a:t>
            </a:r>
          </a:p>
          <a:p>
            <a:endParaRPr lang="en-GB" dirty="0"/>
          </a:p>
          <a:p>
            <a:r>
              <a:rPr lang="en-GB" dirty="0"/>
              <a:t>A deductive approach is used because the project starts by defining the requirements the replacement must meet. Those requirements then guide the evaluation of potential technologies and the testing of the selected solution.</a:t>
            </a:r>
          </a:p>
          <a:p>
            <a:endParaRPr lang="en-GB" dirty="0"/>
          </a:p>
          <a:p>
            <a:r>
              <a:rPr lang="en-GB" dirty="0"/>
              <a:t>BCBC is treated as a case study because the research is based on its specific infrastructure and organisational needs.</a:t>
            </a:r>
          </a:p>
          <a:p>
            <a:endParaRPr lang="en-GB" dirty="0"/>
          </a:p>
          <a:p>
            <a:r>
              <a:rPr lang="en-GB" dirty="0"/>
              <a:t>An experimental strategy is used during implementation. The selected replacement will be implemented in a controlled environment and tested against measurable criteria.</a:t>
            </a:r>
          </a:p>
          <a:p>
            <a:endParaRPr lang="en-GB" dirty="0"/>
          </a:p>
          <a:p>
            <a:r>
              <a:rPr lang="en-GB" dirty="0"/>
              <a:t>The development methodology is iterative. The solution will be built, tested, refined and retested so any technical issues can be addressed during development.</a:t>
            </a:r>
          </a:p>
          <a:p>
            <a:endParaRPr lang="en-GB" dirty="0"/>
          </a:p>
          <a:p>
            <a:r>
              <a:rPr lang="en-GB" dirty="0"/>
              <a:t>The data analysis will be mainly quantitative, using technical test results and financial comparison to judge overall feasibility.</a:t>
            </a:r>
          </a:p>
          <a:p>
            <a:endParaRPr lang="en-GB" dirty="0"/>
          </a:p>
        </p:txBody>
      </p:sp>
      <p:sp>
        <p:nvSpPr>
          <p:cNvPr id="4" name="Slide Number Placeholder 3"/>
          <p:cNvSpPr>
            <a:spLocks noGrp="1"/>
          </p:cNvSpPr>
          <p:nvPr>
            <p:ph type="sldNum" sz="quarter" idx="5"/>
          </p:nvPr>
        </p:nvSpPr>
        <p:spPr/>
        <p:txBody>
          <a:bodyPr/>
          <a:lstStyle/>
          <a:p>
            <a:fld id="{C275CD8D-B1D9-4658-A4F0-38CA8D83ED5D}" type="slidenum">
              <a:rPr lang="en-US" smtClean="0"/>
              <a:t>7</a:t>
            </a:fld>
            <a:endParaRPr lang="en-US" dirty="0"/>
          </a:p>
        </p:txBody>
      </p:sp>
    </p:spTree>
    <p:extLst>
      <p:ext uri="{BB962C8B-B14F-4D97-AF65-F5344CB8AC3E}">
        <p14:creationId xmlns:p14="http://schemas.microsoft.com/office/powerpoint/2010/main" val="2274968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software resource is the replacement technology selected through the evaluation. The project will also use Windows 11 and Microsoft Office 365 for administration and documentation.</a:t>
            </a:r>
          </a:p>
          <a:p>
            <a:endParaRPr lang="en-GB" dirty="0"/>
          </a:p>
          <a:p>
            <a:r>
              <a:rPr lang="en-GB" dirty="0"/>
              <a:t>Information resources include existing NetScaler documentation, infrastructure documentation, application and service requirements, information about the planned data-centre upgrade, and financial information about the current renewal cost and alternative replacement costs.</a:t>
            </a:r>
          </a:p>
          <a:p>
            <a:endParaRPr lang="en-GB" dirty="0"/>
          </a:p>
          <a:p>
            <a:r>
              <a:rPr lang="en-GB" dirty="0"/>
              <a:t>Human resources include me as the researcher, the university project supervisor, and relevant BCBC technical staff. Any live changes are subject to BCBC authorisation and change-management procedures.</a:t>
            </a:r>
          </a:p>
          <a:p>
            <a:endParaRPr lang="en-GB" dirty="0"/>
          </a:p>
          <a:p>
            <a:r>
              <a:rPr lang="en-GB" dirty="0"/>
              <a:t>The maximum available project budget is twenty-one thousand pounds, so licensing and implementation costs are part of the feasibility evaluation.</a:t>
            </a:r>
          </a:p>
          <a:p>
            <a:endParaRPr lang="en-GB" dirty="0"/>
          </a:p>
        </p:txBody>
      </p:sp>
      <p:sp>
        <p:nvSpPr>
          <p:cNvPr id="4" name="Slide Number Placeholder 3"/>
          <p:cNvSpPr>
            <a:spLocks noGrp="1"/>
          </p:cNvSpPr>
          <p:nvPr>
            <p:ph type="sldNum" sz="quarter" idx="5"/>
          </p:nvPr>
        </p:nvSpPr>
        <p:spPr/>
        <p:txBody>
          <a:bodyPr/>
          <a:lstStyle/>
          <a:p>
            <a:fld id="{C275CD8D-B1D9-4658-A4F0-38CA8D83ED5D}" type="slidenum">
              <a:rPr lang="en-US" smtClean="0"/>
              <a:t>8</a:t>
            </a:fld>
            <a:endParaRPr lang="en-US" dirty="0"/>
          </a:p>
        </p:txBody>
      </p:sp>
    </p:spTree>
    <p:extLst>
      <p:ext uri="{BB962C8B-B14F-4D97-AF65-F5344CB8AC3E}">
        <p14:creationId xmlns:p14="http://schemas.microsoft.com/office/powerpoint/2010/main" val="6603600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project is planned over an eight-week period.</a:t>
            </a:r>
          </a:p>
          <a:p>
            <a:endParaRPr lang="en-GB" dirty="0"/>
          </a:p>
          <a:p>
            <a:r>
              <a:rPr lang="en-GB" dirty="0"/>
              <a:t>The first stage is reviewing the existing NetScaler environment and confirming organisational requirements. This overlaps with research into replacement technologies.</a:t>
            </a:r>
          </a:p>
          <a:p>
            <a:endParaRPr lang="en-GB" dirty="0"/>
          </a:p>
          <a:p>
            <a:r>
              <a:rPr lang="en-GB" dirty="0"/>
              <a:t>The evaluation and selection of the preferred replacement is planned by around week three. This then allows the replacement architecture to be designed.</a:t>
            </a:r>
          </a:p>
          <a:p>
            <a:endParaRPr lang="en-GB" dirty="0"/>
          </a:p>
          <a:p>
            <a:r>
              <a:rPr lang="en-GB" dirty="0"/>
              <a:t>Weeks four and five focus on building and configuring the test environment and implementing the minimum viable project.</a:t>
            </a:r>
          </a:p>
          <a:p>
            <a:endParaRPr lang="en-GB" dirty="0"/>
          </a:p>
          <a:p>
            <a:r>
              <a:rPr lang="en-GB" dirty="0"/>
              <a:t>The testing phase includes functional testing, failover testing, performance testing, reliability testing and security-related testing. Refinement and retesting take place after initial results are gathered.</a:t>
            </a:r>
          </a:p>
          <a:p>
            <a:endParaRPr lang="en-GB" dirty="0"/>
          </a:p>
          <a:p>
            <a:r>
              <a:rPr lang="en-GB" dirty="0"/>
              <a:t>A technical and financial evaluation is planned towards the end of the project, and final documentation will be developed alongside the practical work rather than left entirely to the end.</a:t>
            </a:r>
          </a:p>
          <a:p>
            <a:endParaRPr lang="en-GB" dirty="0"/>
          </a:p>
          <a:p>
            <a:r>
              <a:rPr lang="en-GB" dirty="0"/>
              <a:t>The main milestones are replacement selection, MVP implementation, evaluation completion and final submission.</a:t>
            </a:r>
          </a:p>
          <a:p>
            <a:endParaRPr lang="en-GB" dirty="0"/>
          </a:p>
        </p:txBody>
      </p:sp>
      <p:sp>
        <p:nvSpPr>
          <p:cNvPr id="4" name="Slide Number Placeholder 3"/>
          <p:cNvSpPr>
            <a:spLocks noGrp="1"/>
          </p:cNvSpPr>
          <p:nvPr>
            <p:ph type="sldNum" sz="quarter" idx="5"/>
          </p:nvPr>
        </p:nvSpPr>
        <p:spPr/>
        <p:txBody>
          <a:bodyPr/>
          <a:lstStyle/>
          <a:p>
            <a:fld id="{C275CD8D-B1D9-4658-A4F0-38CA8D83ED5D}" type="slidenum">
              <a:rPr lang="en-US" smtClean="0"/>
              <a:t>9</a:t>
            </a:fld>
            <a:endParaRPr lang="en-US" dirty="0"/>
          </a:p>
        </p:txBody>
      </p:sp>
    </p:spTree>
    <p:extLst>
      <p:ext uri="{BB962C8B-B14F-4D97-AF65-F5344CB8AC3E}">
        <p14:creationId xmlns:p14="http://schemas.microsoft.com/office/powerpoint/2010/main" val="27031116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808C238F-B856-42A4-BC32-194DCC130D5F}" type="datetime1">
              <a:rPr lang="en-US" smtClean="0"/>
              <a:t>9/8/2026</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2C1CB5-A088-4DB4-8A5C-B084F9B2B528}" type="datetime1">
              <a:rPr lang="en-US" smtClean="0"/>
              <a:t>9/8/2026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3C1328-ADC8-435B-8F5C-D339CD9DD487}" type="datetime1">
              <a:rPr lang="en-US" smtClean="0"/>
              <a:t>9/8/2026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0256410-64C5-4311-8359-FDA6B61ABBAE}" type="datetime1">
              <a:rPr lang="en-US" smtClean="0"/>
              <a:t>9/8/2026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018B01E-6E1B-4AFC-A690-27C447C9486E}" type="datetime1">
              <a:rPr lang="en-US" smtClean="0"/>
              <a:t>9/8/2026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852F3D2-503A-4E49-99AD-125A054E178F}" type="datetime1">
              <a:rPr lang="en-US" smtClean="0"/>
              <a:t>9/8/2026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166207-223C-48E4-AE22-548ABC801447}" type="datetime1">
              <a:rPr lang="en-US" smtClean="0"/>
              <a:t>9/8/2026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941151-B38C-4230-91F0-8A3BB69A056C}" type="datetime1">
              <a:rPr lang="en-US" smtClean="0"/>
              <a:t>9/8/2026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F6EA29-EE45-46F5-8084-6929433FA14E}" type="datetime1">
              <a:rPr lang="en-US" smtClean="0"/>
              <a:t>9/8/2026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872680-3826-48D8-A0B9-F293E3A564DD}" type="datetime1">
              <a:rPr lang="en-US" smtClean="0"/>
              <a:t>9/8/2026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C0F02A-B435-4587-AE10-6A02865845FD}" type="datetime1">
              <a:rPr lang="en-US" smtClean="0"/>
              <a:t>9/8/2026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DF27A1-9C29-4918-BA16-87149545F673}" type="datetime1">
              <a:rPr lang="en-US" smtClean="0"/>
              <a:t>9/8/2026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EEE601-4D27-49FF-B099-2799466F7EDA}" type="datetime1">
              <a:rPr lang="en-US" smtClean="0"/>
              <a:t>9/8/2026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4E52469-603F-4B0F-8F23-6B2B143D5424}" type="datetime1">
              <a:rPr lang="en-US" smtClean="0"/>
              <a:t>9/8/2026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D7781E0-05FC-475E-A14D-85EF9B55E67B}" type="datetime1">
              <a:rPr lang="en-US" smtClean="0"/>
              <a:t>9/8/2026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8D02C8-8352-4A2E-A3CD-139A8583C932}" type="datetime1">
              <a:rPr lang="en-US" smtClean="0"/>
              <a:t>9/8/2026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F680581-4B77-41E9-BE55-C3C9C3900A2A}" type="datetime1">
              <a:rPr lang="en-US" smtClean="0"/>
              <a:t>9/8/2026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567B94D-50C4-4558-AAA1-857DDB1A21EF}" type="datetime1">
              <a:rPr lang="en-US" smtClean="0"/>
              <a:t>9/8/2026</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77" name="Group 76">
            <a:extLst>
              <a:ext uri="{FF2B5EF4-FFF2-40B4-BE49-F238E27FC236}">
                <a16:creationId xmlns:a16="http://schemas.microsoft.com/office/drawing/2014/main" id="{AD579530-1077-46B3-BD5C-81BB270A1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8" name="Rectangle 77">
              <a:extLst>
                <a:ext uri="{FF2B5EF4-FFF2-40B4-BE49-F238E27FC236}">
                  <a16:creationId xmlns:a16="http://schemas.microsoft.com/office/drawing/2014/main" id="{ACBB106A-B366-4349-B59F-E8FBDADD8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9" name="Picture 2">
              <a:extLst>
                <a:ext uri="{FF2B5EF4-FFF2-40B4-BE49-F238E27FC236}">
                  <a16:creationId xmlns:a16="http://schemas.microsoft.com/office/drawing/2014/main" id="{113FC03B-24E4-4A3F-9626-CC7F6356BC9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5" name="Picture 4" descr="close up of circuit board">
            <a:extLst>
              <a:ext uri="{FF2B5EF4-FFF2-40B4-BE49-F238E27FC236}">
                <a16:creationId xmlns:a16="http://schemas.microsoft.com/office/drawing/2014/main" id="{525AE681-57C0-4C44-9E88-A16CDA016EB3}"/>
              </a:ext>
            </a:extLst>
          </p:cNvPr>
          <p:cNvPicPr>
            <a:picLocks noChangeAspect="1"/>
          </p:cNvPicPr>
          <p:nvPr/>
        </p:nvPicPr>
        <p:blipFill rotWithShape="1">
          <a:blip r:embed="rId5">
            <a:alphaModFix amt="30000"/>
          </a:blip>
          <a:srcRect t="6504" b="9202"/>
          <a:stretch/>
        </p:blipFill>
        <p:spPr>
          <a:xfrm>
            <a:off x="-2" y="10"/>
            <a:ext cx="12188389" cy="6857990"/>
          </a:xfrm>
          <a:prstGeom prst="rect">
            <a:avLst/>
          </a:prstGeom>
        </p:spPr>
      </p:pic>
      <p:grpSp>
        <p:nvGrpSpPr>
          <p:cNvPr id="81" name="Group 80">
            <a:extLst>
              <a:ext uri="{FF2B5EF4-FFF2-40B4-BE49-F238E27FC236}">
                <a16:creationId xmlns:a16="http://schemas.microsoft.com/office/drawing/2014/main" id="{83F79A5F-63B5-4802-B39B-BF0F89DDDA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82" name="Round Diagonal Corner Rectangle 7">
              <a:extLst>
                <a:ext uri="{FF2B5EF4-FFF2-40B4-BE49-F238E27FC236}">
                  <a16:creationId xmlns:a16="http://schemas.microsoft.com/office/drawing/2014/main" id="{00D14BF7-A799-4EDA-8C19-CED0B8EC5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83" name="Group 82">
              <a:extLst>
                <a:ext uri="{FF2B5EF4-FFF2-40B4-BE49-F238E27FC236}">
                  <a16:creationId xmlns:a16="http://schemas.microsoft.com/office/drawing/2014/main" id="{AF292344-73C8-4E53-85C0-8CDB23EB53B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84" name="Freeform 32">
                <a:extLst>
                  <a:ext uri="{FF2B5EF4-FFF2-40B4-BE49-F238E27FC236}">
                    <a16:creationId xmlns:a16="http://schemas.microsoft.com/office/drawing/2014/main" id="{4781E776-A0A7-4FB6-958B-8389BBA56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5" name="Freeform 33">
                <a:extLst>
                  <a:ext uri="{FF2B5EF4-FFF2-40B4-BE49-F238E27FC236}">
                    <a16:creationId xmlns:a16="http://schemas.microsoft.com/office/drawing/2014/main" id="{0F004D56-F177-45BC-8965-B72DB88A08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6" name="Freeform 34">
                <a:extLst>
                  <a:ext uri="{FF2B5EF4-FFF2-40B4-BE49-F238E27FC236}">
                    <a16:creationId xmlns:a16="http://schemas.microsoft.com/office/drawing/2014/main" id="{5F2F1F83-817B-4678-B0AE-8FFDC49FC8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7" name="Freeform 37">
                <a:extLst>
                  <a:ext uri="{FF2B5EF4-FFF2-40B4-BE49-F238E27FC236}">
                    <a16:creationId xmlns:a16="http://schemas.microsoft.com/office/drawing/2014/main" id="{F908EB47-32F4-4E82-BF56-FD25BB074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8" name="Freeform 35">
                <a:extLst>
                  <a:ext uri="{FF2B5EF4-FFF2-40B4-BE49-F238E27FC236}">
                    <a16:creationId xmlns:a16="http://schemas.microsoft.com/office/drawing/2014/main" id="{0966000D-B975-4E8A-9BF2-EACF21640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89" name="Freeform 36">
                <a:extLst>
                  <a:ext uri="{FF2B5EF4-FFF2-40B4-BE49-F238E27FC236}">
                    <a16:creationId xmlns:a16="http://schemas.microsoft.com/office/drawing/2014/main" id="{A9554499-6796-4AEE-B012-34A5B9A585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0" name="Freeform 38">
                <a:extLst>
                  <a:ext uri="{FF2B5EF4-FFF2-40B4-BE49-F238E27FC236}">
                    <a16:creationId xmlns:a16="http://schemas.microsoft.com/office/drawing/2014/main" id="{9DD40864-34BD-491F-B591-180E7B32C1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1" name="Freeform 39">
                <a:extLst>
                  <a:ext uri="{FF2B5EF4-FFF2-40B4-BE49-F238E27FC236}">
                    <a16:creationId xmlns:a16="http://schemas.microsoft.com/office/drawing/2014/main" id="{2623F54C-4373-4D30-90DB-3129BDDF5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2" name="Freeform 40">
                <a:extLst>
                  <a:ext uri="{FF2B5EF4-FFF2-40B4-BE49-F238E27FC236}">
                    <a16:creationId xmlns:a16="http://schemas.microsoft.com/office/drawing/2014/main" id="{1FF42884-D4B2-462F-9FA7-4FA8925322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3" name="Rectangle 41">
                <a:extLst>
                  <a:ext uri="{FF2B5EF4-FFF2-40B4-BE49-F238E27FC236}">
                    <a16:creationId xmlns:a16="http://schemas.microsoft.com/office/drawing/2014/main" id="{27F4D4BA-37F5-4D54-BDFF-733F621D5D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4" name="Freeform 32">
                <a:extLst>
                  <a:ext uri="{FF2B5EF4-FFF2-40B4-BE49-F238E27FC236}">
                    <a16:creationId xmlns:a16="http://schemas.microsoft.com/office/drawing/2014/main" id="{29E4A0E5-0441-4563-A947-12A578110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5" name="Freeform 33">
                <a:extLst>
                  <a:ext uri="{FF2B5EF4-FFF2-40B4-BE49-F238E27FC236}">
                    <a16:creationId xmlns:a16="http://schemas.microsoft.com/office/drawing/2014/main" id="{4A8D89B4-AD1B-410A-870B-1042E075A0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6" name="Freeform 34">
                <a:extLst>
                  <a:ext uri="{FF2B5EF4-FFF2-40B4-BE49-F238E27FC236}">
                    <a16:creationId xmlns:a16="http://schemas.microsoft.com/office/drawing/2014/main" id="{DFC54570-9F45-44E6-AC94-4B3192D44B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7" name="Freeform 37">
                <a:extLst>
                  <a:ext uri="{FF2B5EF4-FFF2-40B4-BE49-F238E27FC236}">
                    <a16:creationId xmlns:a16="http://schemas.microsoft.com/office/drawing/2014/main" id="{A976F76C-4BBB-4CD4-9270-5E4E8802B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8" name="Freeform 35">
                <a:extLst>
                  <a:ext uri="{FF2B5EF4-FFF2-40B4-BE49-F238E27FC236}">
                    <a16:creationId xmlns:a16="http://schemas.microsoft.com/office/drawing/2014/main" id="{06081E5F-35E2-4E9E-A0DA-9E2F769C4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99" name="Freeform 36">
                <a:extLst>
                  <a:ext uri="{FF2B5EF4-FFF2-40B4-BE49-F238E27FC236}">
                    <a16:creationId xmlns:a16="http://schemas.microsoft.com/office/drawing/2014/main" id="{7B7B4F78-1391-433D-AAE5-0FA8B8EE18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00" name="Freeform 38">
                <a:extLst>
                  <a:ext uri="{FF2B5EF4-FFF2-40B4-BE49-F238E27FC236}">
                    <a16:creationId xmlns:a16="http://schemas.microsoft.com/office/drawing/2014/main" id="{EF63F42B-29ED-4285-99D1-5FA657DA92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01" name="Freeform 39">
                <a:extLst>
                  <a:ext uri="{FF2B5EF4-FFF2-40B4-BE49-F238E27FC236}">
                    <a16:creationId xmlns:a16="http://schemas.microsoft.com/office/drawing/2014/main" id="{EB7A6053-A7CF-4785-B396-6F70D6EBE9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02" name="Freeform 40">
                <a:extLst>
                  <a:ext uri="{FF2B5EF4-FFF2-40B4-BE49-F238E27FC236}">
                    <a16:creationId xmlns:a16="http://schemas.microsoft.com/office/drawing/2014/main" id="{E6337518-A10D-47A5-BD86-6D1F3FAF3C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103" name="Rectangle 41">
                <a:extLst>
                  <a:ext uri="{FF2B5EF4-FFF2-40B4-BE49-F238E27FC236}">
                    <a16:creationId xmlns:a16="http://schemas.microsoft.com/office/drawing/2014/main" id="{7591C37F-6498-4992-992D-D413A84752D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grpSp>
      </p:grpSp>
      <p:sp>
        <p:nvSpPr>
          <p:cNvPr id="2" name="Title 1">
            <a:extLst>
              <a:ext uri="{FF2B5EF4-FFF2-40B4-BE49-F238E27FC236}">
                <a16:creationId xmlns:a16="http://schemas.microsoft.com/office/drawing/2014/main" id="{ED476017-D224-40AE-B921-67525450151A}"/>
              </a:ext>
            </a:extLst>
          </p:cNvPr>
          <p:cNvSpPr>
            <a:spLocks noGrp="1"/>
          </p:cNvSpPr>
          <p:nvPr>
            <p:ph type="ctrTitle"/>
          </p:nvPr>
        </p:nvSpPr>
        <p:spPr>
          <a:xfrm>
            <a:off x="2667000" y="2328334"/>
            <a:ext cx="6858000" cy="1367896"/>
          </a:xfrm>
        </p:spPr>
        <p:txBody>
          <a:bodyPr>
            <a:normAutofit fontScale="90000"/>
          </a:bodyPr>
          <a:lstStyle/>
          <a:p>
            <a:pPr algn="ctr"/>
            <a:r>
              <a:rPr lang="en-US" dirty="0"/>
              <a:t>Application Delivery Controller Replacement</a:t>
            </a:r>
          </a:p>
        </p:txBody>
      </p:sp>
      <p:sp>
        <p:nvSpPr>
          <p:cNvPr id="3" name="Subtitle 2">
            <a:extLst>
              <a:ext uri="{FF2B5EF4-FFF2-40B4-BE49-F238E27FC236}">
                <a16:creationId xmlns:a16="http://schemas.microsoft.com/office/drawing/2014/main" id="{51F013D4-CBD9-4FC1-AF91-2301A704488B}"/>
              </a:ext>
            </a:extLst>
          </p:cNvPr>
          <p:cNvSpPr>
            <a:spLocks noGrp="1"/>
          </p:cNvSpPr>
          <p:nvPr>
            <p:ph type="subTitle" idx="1"/>
          </p:nvPr>
        </p:nvSpPr>
        <p:spPr>
          <a:xfrm>
            <a:off x="2667001" y="3602038"/>
            <a:ext cx="6857999" cy="953029"/>
          </a:xfrm>
        </p:spPr>
        <p:txBody>
          <a:bodyPr>
            <a:normAutofit/>
          </a:bodyPr>
          <a:lstStyle/>
          <a:p>
            <a:pPr algn="ctr"/>
            <a:r>
              <a:rPr lang="en-US" dirty="0"/>
              <a:t>Jac Wilde</a:t>
            </a:r>
          </a:p>
          <a:p>
            <a:pPr algn="ctr"/>
            <a:r>
              <a:rPr lang="en-US" dirty="0"/>
              <a:t>Bridgend county borough council</a:t>
            </a:r>
          </a:p>
        </p:txBody>
      </p:sp>
    </p:spTree>
    <p:extLst>
      <p:ext uri="{BB962C8B-B14F-4D97-AF65-F5344CB8AC3E}">
        <p14:creationId xmlns:p14="http://schemas.microsoft.com/office/powerpoint/2010/main" val="1337192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93D33-8250-6FFC-1EE6-CBD1158F19EA}"/>
              </a:ext>
            </a:extLst>
          </p:cNvPr>
          <p:cNvSpPr>
            <a:spLocks noGrp="1"/>
          </p:cNvSpPr>
          <p:nvPr>
            <p:ph type="title"/>
          </p:nvPr>
        </p:nvSpPr>
        <p:spPr>
          <a:xfrm>
            <a:off x="1141413" y="618518"/>
            <a:ext cx="9905998" cy="808802"/>
          </a:xfrm>
        </p:spPr>
        <p:txBody>
          <a:bodyPr/>
          <a:lstStyle/>
          <a:p>
            <a:r>
              <a:rPr lang="en-GB" dirty="0"/>
              <a:t>Research context</a:t>
            </a:r>
          </a:p>
        </p:txBody>
      </p:sp>
      <p:sp>
        <p:nvSpPr>
          <p:cNvPr id="3" name="Content Placeholder 2">
            <a:extLst>
              <a:ext uri="{FF2B5EF4-FFF2-40B4-BE49-F238E27FC236}">
                <a16:creationId xmlns:a16="http://schemas.microsoft.com/office/drawing/2014/main" id="{414D9978-7E0E-9761-7F7E-FDB4F6E6C896}"/>
              </a:ext>
            </a:extLst>
          </p:cNvPr>
          <p:cNvSpPr>
            <a:spLocks noGrp="1"/>
          </p:cNvSpPr>
          <p:nvPr>
            <p:ph idx="1"/>
          </p:nvPr>
        </p:nvSpPr>
        <p:spPr>
          <a:xfrm>
            <a:off x="1141412" y="1551214"/>
            <a:ext cx="9905999" cy="4239987"/>
          </a:xfrm>
        </p:spPr>
        <p:txBody>
          <a:bodyPr>
            <a:normAutofit/>
          </a:bodyPr>
          <a:lstStyle/>
          <a:p>
            <a:r>
              <a:rPr lang="en-GB" dirty="0"/>
              <a:t>BCBC uses NetScaler to support internal web-based applications and intranet services within its data-centre environment.</a:t>
            </a:r>
          </a:p>
          <a:p>
            <a:endParaRPr lang="en-GB" dirty="0"/>
          </a:p>
          <a:p>
            <a:endParaRPr lang="en-GB" dirty="0"/>
          </a:p>
          <a:p>
            <a:endParaRPr lang="en-GB" dirty="0"/>
          </a:p>
          <a:p>
            <a:endParaRPr lang="en-GB" dirty="0"/>
          </a:p>
          <a:p>
            <a:r>
              <a:rPr lang="en-GB" dirty="0"/>
              <a:t>The replacement must preserve these critical application-delivery functions rather than simply replacing a single product.</a:t>
            </a:r>
          </a:p>
          <a:p>
            <a:endParaRPr lang="en-GB" dirty="0"/>
          </a:p>
        </p:txBody>
      </p:sp>
      <p:grpSp>
        <p:nvGrpSpPr>
          <p:cNvPr id="4" name="Group 3">
            <a:extLst>
              <a:ext uri="{FF2B5EF4-FFF2-40B4-BE49-F238E27FC236}">
                <a16:creationId xmlns:a16="http://schemas.microsoft.com/office/drawing/2014/main" id="{E4B3E39F-ED77-16C6-A685-62AD93B66491}"/>
              </a:ext>
            </a:extLst>
          </p:cNvPr>
          <p:cNvGrpSpPr/>
          <p:nvPr/>
        </p:nvGrpSpPr>
        <p:grpSpPr>
          <a:xfrm>
            <a:off x="3092675" y="2615837"/>
            <a:ext cx="6003472" cy="2110740"/>
            <a:chOff x="0" y="0"/>
            <a:chExt cx="5715000" cy="1897380"/>
          </a:xfrm>
        </p:grpSpPr>
        <p:sp>
          <p:nvSpPr>
            <p:cNvPr id="5" name="Rectangle 4">
              <a:extLst>
                <a:ext uri="{FF2B5EF4-FFF2-40B4-BE49-F238E27FC236}">
                  <a16:creationId xmlns:a16="http://schemas.microsoft.com/office/drawing/2014/main" id="{AD7B7A15-DC33-09C4-FAC5-2D17122B5008}"/>
                </a:ext>
              </a:extLst>
            </p:cNvPr>
            <p:cNvSpPr/>
            <p:nvPr/>
          </p:nvSpPr>
          <p:spPr>
            <a:xfrm>
              <a:off x="0" y="0"/>
              <a:ext cx="5715000" cy="1897380"/>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6" name="Rectangle 5">
              <a:extLst>
                <a:ext uri="{FF2B5EF4-FFF2-40B4-BE49-F238E27FC236}">
                  <a16:creationId xmlns:a16="http://schemas.microsoft.com/office/drawing/2014/main" id="{B4BA606D-446E-1400-5ABF-384A530D9BB0}"/>
                </a:ext>
              </a:extLst>
            </p:cNvPr>
            <p:cNvSpPr/>
            <p:nvPr/>
          </p:nvSpPr>
          <p:spPr>
            <a:xfrm>
              <a:off x="297180" y="571500"/>
              <a:ext cx="830580" cy="723900"/>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800"/>
                </a:spcAft>
                <a:buNone/>
              </a:pPr>
              <a:r>
                <a:rPr lang="en-GB" sz="1200" kern="100">
                  <a:effectLst/>
                  <a:ea typeface="Aptos" panose="020B0004020202020204" pitchFamily="34" charset="0"/>
                  <a:cs typeface="Times New Roman" panose="02020603050405020304" pitchFamily="18" charset="0"/>
                </a:rPr>
                <a:t>Clients</a:t>
              </a:r>
            </a:p>
          </p:txBody>
        </p:sp>
        <p:sp>
          <p:nvSpPr>
            <p:cNvPr id="7" name="Rectangle 6">
              <a:extLst>
                <a:ext uri="{FF2B5EF4-FFF2-40B4-BE49-F238E27FC236}">
                  <a16:creationId xmlns:a16="http://schemas.microsoft.com/office/drawing/2014/main" id="{F4135018-4F70-3B04-AEBF-B0479686328A}"/>
                </a:ext>
              </a:extLst>
            </p:cNvPr>
            <p:cNvSpPr/>
            <p:nvPr/>
          </p:nvSpPr>
          <p:spPr>
            <a:xfrm>
              <a:off x="2209800" y="335280"/>
              <a:ext cx="1318260" cy="1188720"/>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800"/>
                </a:spcAft>
                <a:buNone/>
              </a:pPr>
              <a:r>
                <a:rPr lang="en-GB" sz="1200" kern="100" dirty="0">
                  <a:effectLst/>
                  <a:ea typeface="Aptos" panose="020B0004020202020204" pitchFamily="34" charset="0"/>
                  <a:cs typeface="Times New Roman" panose="02020603050405020304" pitchFamily="18" charset="0"/>
                </a:rPr>
                <a:t>ADC</a:t>
              </a:r>
            </a:p>
            <a:p>
              <a:pPr algn="ctr">
                <a:lnSpc>
                  <a:spcPct val="115000"/>
                </a:lnSpc>
                <a:spcAft>
                  <a:spcPts val="800"/>
                </a:spcAft>
                <a:buNone/>
              </a:pPr>
              <a:r>
                <a:rPr lang="en-GB" sz="1200" kern="100" dirty="0">
                  <a:effectLst/>
                  <a:ea typeface="Aptos" panose="020B0004020202020204" pitchFamily="34" charset="0"/>
                  <a:cs typeface="Times New Roman" panose="02020603050405020304" pitchFamily="18" charset="0"/>
                </a:rPr>
                <a:t>Reverse Proxy</a:t>
              </a:r>
            </a:p>
            <a:p>
              <a:pPr algn="ctr">
                <a:lnSpc>
                  <a:spcPct val="115000"/>
                </a:lnSpc>
                <a:spcAft>
                  <a:spcPts val="800"/>
                </a:spcAft>
                <a:buNone/>
              </a:pPr>
              <a:r>
                <a:rPr lang="en-GB" sz="1200" kern="100" dirty="0">
                  <a:effectLst/>
                  <a:ea typeface="Aptos" panose="020B0004020202020204" pitchFamily="34" charset="0"/>
                  <a:cs typeface="Times New Roman" panose="02020603050405020304" pitchFamily="18" charset="0"/>
                </a:rPr>
                <a:t>SSL/TLS</a:t>
              </a:r>
            </a:p>
            <a:p>
              <a:pPr algn="ctr">
                <a:lnSpc>
                  <a:spcPct val="115000"/>
                </a:lnSpc>
                <a:spcAft>
                  <a:spcPts val="800"/>
                </a:spcAft>
                <a:buNone/>
              </a:pPr>
              <a:r>
                <a:rPr lang="en-GB" sz="1200" kern="100" dirty="0">
                  <a:effectLst/>
                  <a:ea typeface="Aptos" panose="020B0004020202020204" pitchFamily="34" charset="0"/>
                  <a:cs typeface="Times New Roman" panose="02020603050405020304" pitchFamily="18" charset="0"/>
                </a:rPr>
                <a:t>Load Balancer</a:t>
              </a:r>
            </a:p>
            <a:p>
              <a:pPr algn="ctr">
                <a:lnSpc>
                  <a:spcPct val="115000"/>
                </a:lnSpc>
                <a:spcAft>
                  <a:spcPts val="800"/>
                </a:spcAft>
                <a:buNone/>
              </a:pPr>
              <a:r>
                <a:rPr lang="en-GB" sz="1200" kern="100" dirty="0">
                  <a:effectLst/>
                  <a:ea typeface="Aptos" panose="020B0004020202020204" pitchFamily="34" charset="0"/>
                  <a:cs typeface="Times New Roman" panose="02020603050405020304" pitchFamily="18" charset="0"/>
                </a:rPr>
                <a:t> </a:t>
              </a:r>
            </a:p>
            <a:p>
              <a:pPr algn="ctr">
                <a:lnSpc>
                  <a:spcPct val="115000"/>
                </a:lnSpc>
                <a:spcAft>
                  <a:spcPts val="800"/>
                </a:spcAft>
                <a:buNone/>
              </a:pPr>
              <a:r>
                <a:rPr lang="en-GB" sz="1200" kern="100" dirty="0">
                  <a:effectLst/>
                  <a:ea typeface="Aptos" panose="020B0004020202020204" pitchFamily="34" charset="0"/>
                  <a:cs typeface="Times New Roman" panose="02020603050405020304" pitchFamily="18" charset="0"/>
                </a:rPr>
                <a:t>L</a:t>
              </a:r>
            </a:p>
          </p:txBody>
        </p:sp>
        <p:sp>
          <p:nvSpPr>
            <p:cNvPr id="8" name="Rectangle 7">
              <a:extLst>
                <a:ext uri="{FF2B5EF4-FFF2-40B4-BE49-F238E27FC236}">
                  <a16:creationId xmlns:a16="http://schemas.microsoft.com/office/drawing/2014/main" id="{8D68EED2-0397-FFAA-3EC3-8B52DC2FE14A}"/>
                </a:ext>
              </a:extLst>
            </p:cNvPr>
            <p:cNvSpPr/>
            <p:nvPr/>
          </p:nvSpPr>
          <p:spPr>
            <a:xfrm>
              <a:off x="4572000" y="45720"/>
              <a:ext cx="845820" cy="571500"/>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800"/>
                </a:spcAft>
                <a:buNone/>
              </a:pPr>
              <a:r>
                <a:rPr lang="en-GB" sz="1200" kern="100">
                  <a:effectLst/>
                  <a:ea typeface="Aptos" panose="020B0004020202020204" pitchFamily="34" charset="0"/>
                  <a:cs typeface="Times New Roman" panose="02020603050405020304" pitchFamily="18" charset="0"/>
                </a:rPr>
                <a:t>Web App</a:t>
              </a:r>
            </a:p>
            <a:p>
              <a:pPr algn="ctr">
                <a:lnSpc>
                  <a:spcPct val="115000"/>
                </a:lnSpc>
                <a:spcAft>
                  <a:spcPts val="800"/>
                </a:spcAft>
                <a:buNone/>
              </a:pPr>
              <a:r>
                <a:rPr lang="en-GB" sz="1200" kern="100">
                  <a:effectLst/>
                  <a:ea typeface="Aptos" panose="020B0004020202020204" pitchFamily="34" charset="0"/>
                  <a:cs typeface="Times New Roman" panose="02020603050405020304" pitchFamily="18" charset="0"/>
                </a:rPr>
                <a:t>Server 1</a:t>
              </a:r>
            </a:p>
          </p:txBody>
        </p:sp>
        <p:sp>
          <p:nvSpPr>
            <p:cNvPr id="9" name="Rectangle 8">
              <a:extLst>
                <a:ext uri="{FF2B5EF4-FFF2-40B4-BE49-F238E27FC236}">
                  <a16:creationId xmlns:a16="http://schemas.microsoft.com/office/drawing/2014/main" id="{076E4E27-E615-33EE-3EFD-5AAEF8A88C82}"/>
                </a:ext>
              </a:extLst>
            </p:cNvPr>
            <p:cNvSpPr/>
            <p:nvPr/>
          </p:nvSpPr>
          <p:spPr>
            <a:xfrm>
              <a:off x="4572000" y="670560"/>
              <a:ext cx="845820" cy="571500"/>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800"/>
                </a:spcAft>
                <a:buNone/>
              </a:pPr>
              <a:r>
                <a:rPr lang="en-GB" sz="1200" kern="100">
                  <a:effectLst/>
                  <a:ea typeface="Aptos" panose="020B0004020202020204" pitchFamily="34" charset="0"/>
                  <a:cs typeface="Times New Roman" panose="02020603050405020304" pitchFamily="18" charset="0"/>
                </a:rPr>
                <a:t>Web App</a:t>
              </a:r>
            </a:p>
            <a:p>
              <a:pPr algn="ctr">
                <a:lnSpc>
                  <a:spcPct val="115000"/>
                </a:lnSpc>
                <a:spcAft>
                  <a:spcPts val="800"/>
                </a:spcAft>
                <a:buNone/>
              </a:pPr>
              <a:r>
                <a:rPr lang="en-GB" sz="1200" kern="100">
                  <a:effectLst/>
                  <a:ea typeface="Aptos" panose="020B0004020202020204" pitchFamily="34" charset="0"/>
                  <a:cs typeface="Times New Roman" panose="02020603050405020304" pitchFamily="18" charset="0"/>
                </a:rPr>
                <a:t>Server 2</a:t>
              </a:r>
            </a:p>
          </p:txBody>
        </p:sp>
        <p:sp>
          <p:nvSpPr>
            <p:cNvPr id="10" name="Rectangle 9">
              <a:extLst>
                <a:ext uri="{FF2B5EF4-FFF2-40B4-BE49-F238E27FC236}">
                  <a16:creationId xmlns:a16="http://schemas.microsoft.com/office/drawing/2014/main" id="{A4FF7026-4417-F1E7-FEA8-32121918781C}"/>
                </a:ext>
              </a:extLst>
            </p:cNvPr>
            <p:cNvSpPr/>
            <p:nvPr/>
          </p:nvSpPr>
          <p:spPr>
            <a:xfrm>
              <a:off x="4572000" y="1287780"/>
              <a:ext cx="845820" cy="571500"/>
            </a:xfrm>
            <a:prstGeom prst="rect">
              <a:avLst/>
            </a:prstGeom>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800"/>
                </a:spcAft>
                <a:buNone/>
              </a:pPr>
              <a:r>
                <a:rPr lang="en-GB" sz="1200" kern="100">
                  <a:effectLst/>
                  <a:ea typeface="Aptos" panose="020B0004020202020204" pitchFamily="34" charset="0"/>
                  <a:cs typeface="Times New Roman" panose="02020603050405020304" pitchFamily="18" charset="0"/>
                </a:rPr>
                <a:t>Web App</a:t>
              </a:r>
            </a:p>
            <a:p>
              <a:pPr algn="ctr">
                <a:lnSpc>
                  <a:spcPct val="115000"/>
                </a:lnSpc>
                <a:spcAft>
                  <a:spcPts val="800"/>
                </a:spcAft>
                <a:buNone/>
              </a:pPr>
              <a:r>
                <a:rPr lang="en-GB" sz="1200" kern="100">
                  <a:effectLst/>
                  <a:ea typeface="Aptos" panose="020B0004020202020204" pitchFamily="34" charset="0"/>
                  <a:cs typeface="Times New Roman" panose="02020603050405020304" pitchFamily="18" charset="0"/>
                </a:rPr>
                <a:t>Server 3</a:t>
              </a:r>
            </a:p>
          </p:txBody>
        </p:sp>
        <p:cxnSp>
          <p:nvCxnSpPr>
            <p:cNvPr id="11" name="Straight Arrow Connector 10">
              <a:extLst>
                <a:ext uri="{FF2B5EF4-FFF2-40B4-BE49-F238E27FC236}">
                  <a16:creationId xmlns:a16="http://schemas.microsoft.com/office/drawing/2014/main" id="{A64D0FB3-158A-DC00-1B7C-B5D776834798}"/>
                </a:ext>
              </a:extLst>
            </p:cNvPr>
            <p:cNvCxnSpPr/>
            <p:nvPr/>
          </p:nvCxnSpPr>
          <p:spPr>
            <a:xfrm>
              <a:off x="1135380" y="918210"/>
              <a:ext cx="1028700" cy="762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8E203B08-E6EB-DCFA-2AF3-13F90096C209}"/>
                </a:ext>
              </a:extLst>
            </p:cNvPr>
            <p:cNvCxnSpPr/>
            <p:nvPr/>
          </p:nvCxnSpPr>
          <p:spPr>
            <a:xfrm>
              <a:off x="3535680" y="918210"/>
              <a:ext cx="975360" cy="762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FF98A331-12DD-42EA-2264-7EB9B7615AC5}"/>
                </a:ext>
              </a:extLst>
            </p:cNvPr>
            <p:cNvCxnSpPr/>
            <p:nvPr/>
          </p:nvCxnSpPr>
          <p:spPr>
            <a:xfrm>
              <a:off x="4023360" y="365760"/>
              <a:ext cx="7620" cy="1188720"/>
            </a:xfrm>
            <a:prstGeom prst="line">
              <a:avLst/>
            </a:prstGeom>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E790F62E-D4E1-B772-913B-820DD76F48CC}"/>
                </a:ext>
              </a:extLst>
            </p:cNvPr>
            <p:cNvCxnSpPr/>
            <p:nvPr/>
          </p:nvCxnSpPr>
          <p:spPr>
            <a:xfrm>
              <a:off x="4030980" y="365760"/>
              <a:ext cx="48006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95D2C46B-E296-2232-DE84-D647F719D056}"/>
                </a:ext>
              </a:extLst>
            </p:cNvPr>
            <p:cNvCxnSpPr/>
            <p:nvPr/>
          </p:nvCxnSpPr>
          <p:spPr>
            <a:xfrm>
              <a:off x="4038600" y="1562100"/>
              <a:ext cx="47244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spTree>
    <p:extLst>
      <p:ext uri="{BB962C8B-B14F-4D97-AF65-F5344CB8AC3E}">
        <p14:creationId xmlns:p14="http://schemas.microsoft.com/office/powerpoint/2010/main" val="2359955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45B4D-9AC5-5396-2B41-EDCB88658B14}"/>
              </a:ext>
            </a:extLst>
          </p:cNvPr>
          <p:cNvSpPr>
            <a:spLocks noGrp="1"/>
          </p:cNvSpPr>
          <p:nvPr>
            <p:ph type="title"/>
          </p:nvPr>
        </p:nvSpPr>
        <p:spPr>
          <a:xfrm>
            <a:off x="1141413" y="618518"/>
            <a:ext cx="9308873" cy="671439"/>
          </a:xfrm>
        </p:spPr>
        <p:txBody>
          <a:bodyPr/>
          <a:lstStyle/>
          <a:p>
            <a:r>
              <a:rPr lang="en-GB" dirty="0"/>
              <a:t>Research problem</a:t>
            </a:r>
          </a:p>
        </p:txBody>
      </p:sp>
      <p:sp>
        <p:nvSpPr>
          <p:cNvPr id="3" name="Content Placeholder 2">
            <a:extLst>
              <a:ext uri="{FF2B5EF4-FFF2-40B4-BE49-F238E27FC236}">
                <a16:creationId xmlns:a16="http://schemas.microsoft.com/office/drawing/2014/main" id="{58337C8B-B536-2192-8F38-616F68A32FE9}"/>
              </a:ext>
            </a:extLst>
          </p:cNvPr>
          <p:cNvSpPr>
            <a:spLocks noGrp="1"/>
          </p:cNvSpPr>
          <p:nvPr>
            <p:ph sz="half" idx="1"/>
          </p:nvPr>
        </p:nvSpPr>
        <p:spPr>
          <a:xfrm>
            <a:off x="1141412" y="1335086"/>
            <a:ext cx="4753202" cy="2518457"/>
          </a:xfrm>
          <a:ln>
            <a:solidFill>
              <a:schemeClr val="tx1"/>
            </a:solidFill>
          </a:ln>
        </p:spPr>
        <p:txBody>
          <a:bodyPr>
            <a:normAutofit fontScale="70000" lnSpcReduction="20000"/>
          </a:bodyPr>
          <a:lstStyle/>
          <a:p>
            <a:pPr marL="0" indent="0" algn="ctr">
              <a:buNone/>
            </a:pPr>
            <a:r>
              <a:rPr lang="en-GB" sz="2900" b="1" dirty="0"/>
              <a:t>Drivers for replacement</a:t>
            </a:r>
          </a:p>
          <a:p>
            <a:r>
              <a:rPr lang="en-GB" dirty="0"/>
              <a:t>NetScaler renewal cost is no longer financially sustainable</a:t>
            </a:r>
          </a:p>
          <a:p>
            <a:r>
              <a:rPr lang="en-GB" dirty="0"/>
              <a:t>Existing environment is incompatible with the planned data-centre infrastructure upgrade</a:t>
            </a:r>
          </a:p>
          <a:p>
            <a:r>
              <a:rPr lang="en-GB" dirty="0"/>
              <a:t>A replacement must still support critical internal application delivery</a:t>
            </a:r>
          </a:p>
          <a:p>
            <a:endParaRPr lang="en-GB" dirty="0"/>
          </a:p>
        </p:txBody>
      </p:sp>
      <p:sp>
        <p:nvSpPr>
          <p:cNvPr id="4" name="Content Placeholder 3">
            <a:extLst>
              <a:ext uri="{FF2B5EF4-FFF2-40B4-BE49-F238E27FC236}">
                <a16:creationId xmlns:a16="http://schemas.microsoft.com/office/drawing/2014/main" id="{0A244167-6C6C-79E3-8BD4-54814FB3BF23}"/>
              </a:ext>
            </a:extLst>
          </p:cNvPr>
          <p:cNvSpPr>
            <a:spLocks noGrp="1"/>
          </p:cNvSpPr>
          <p:nvPr>
            <p:ph sz="half" idx="2"/>
          </p:nvPr>
        </p:nvSpPr>
        <p:spPr>
          <a:xfrm>
            <a:off x="6172201" y="1289957"/>
            <a:ext cx="4875211" cy="2563586"/>
          </a:xfrm>
          <a:ln>
            <a:solidFill>
              <a:schemeClr val="tx1"/>
            </a:solidFill>
          </a:ln>
        </p:spPr>
        <p:txBody>
          <a:bodyPr>
            <a:normAutofit fontScale="70000" lnSpcReduction="20000"/>
          </a:bodyPr>
          <a:lstStyle/>
          <a:p>
            <a:pPr marL="0" indent="0" algn="ctr">
              <a:buNone/>
            </a:pPr>
            <a:r>
              <a:rPr lang="en-GB" sz="2900" b="1" dirty="0"/>
              <a:t>Feasibility question</a:t>
            </a:r>
          </a:p>
          <a:p>
            <a:r>
              <a:rPr lang="en-GB" dirty="0"/>
              <a:t>Can an alternative solution provide equivalent functionality?</a:t>
            </a:r>
          </a:p>
          <a:p>
            <a:r>
              <a:rPr lang="en-GB" dirty="0"/>
              <a:t>Can it support BCBC’s future infrastructure?</a:t>
            </a:r>
          </a:p>
          <a:p>
            <a:r>
              <a:rPr lang="en-GB" dirty="0"/>
              <a:t>Can it remain financially viable within the project budget?</a:t>
            </a:r>
          </a:p>
          <a:p>
            <a:endParaRPr lang="en-GB" dirty="0"/>
          </a:p>
        </p:txBody>
      </p:sp>
      <p:sp>
        <p:nvSpPr>
          <p:cNvPr id="5" name="Rounded Rectangle 7">
            <a:extLst>
              <a:ext uri="{FF2B5EF4-FFF2-40B4-BE49-F238E27FC236}">
                <a16:creationId xmlns:a16="http://schemas.microsoft.com/office/drawing/2014/main" id="{AC88CF45-78EB-B74F-1D3C-3E1157E643B9}"/>
              </a:ext>
            </a:extLst>
          </p:cNvPr>
          <p:cNvSpPr/>
          <p:nvPr/>
        </p:nvSpPr>
        <p:spPr>
          <a:xfrm>
            <a:off x="1440181" y="4607923"/>
            <a:ext cx="9464040" cy="960120"/>
          </a:xfrm>
          <a:prstGeom prst="roundRect">
            <a:avLst/>
          </a:prstGeom>
          <a:solidFill>
            <a:srgbClr val="152D48"/>
          </a:solidFill>
          <a:ln w="12700">
            <a:solidFill>
              <a:srgbClr val="152D48"/>
            </a:solidFill>
          </a:ln>
        </p:spPr>
        <p:style>
          <a:lnRef idx="1">
            <a:schemeClr val="accent1"/>
          </a:lnRef>
          <a:fillRef idx="3">
            <a:schemeClr val="accent1"/>
          </a:fillRef>
          <a:effectRef idx="2">
            <a:schemeClr val="accent1"/>
          </a:effectRef>
          <a:fontRef idx="minor">
            <a:schemeClr val="lt1"/>
          </a:fontRef>
        </p:style>
        <p:txBody>
          <a:bodyPr wrap="square" lIns="101600" tIns="63500" rIns="101600" bIns="635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defRPr sz="2100" b="1">
                <a:solidFill>
                  <a:srgbClr val="FFFFFF"/>
                </a:solidFill>
                <a:latin typeface="Aptos"/>
              </a:defRPr>
            </a:pPr>
            <a:r>
              <a:t>Can an alternative application delivery solution provide the functionality required by BCBC while offering a technically suitable and financially sustainable replacement for NetScaler?</a:t>
            </a:r>
          </a:p>
        </p:txBody>
      </p:sp>
    </p:spTree>
    <p:extLst>
      <p:ext uri="{BB962C8B-B14F-4D97-AF65-F5344CB8AC3E}">
        <p14:creationId xmlns:p14="http://schemas.microsoft.com/office/powerpoint/2010/main" val="3121806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86A45-4398-897A-A587-25B19DB72B93}"/>
              </a:ext>
            </a:extLst>
          </p:cNvPr>
          <p:cNvSpPr>
            <a:spLocks noGrp="1"/>
          </p:cNvSpPr>
          <p:nvPr>
            <p:ph type="title"/>
          </p:nvPr>
        </p:nvSpPr>
        <p:spPr>
          <a:xfrm>
            <a:off x="1141413" y="618518"/>
            <a:ext cx="9905998" cy="769411"/>
          </a:xfrm>
        </p:spPr>
        <p:txBody>
          <a:bodyPr/>
          <a:lstStyle/>
          <a:p>
            <a:r>
              <a:rPr lang="en-GB" dirty="0"/>
              <a:t>Research aim &amp; objectives</a:t>
            </a:r>
          </a:p>
        </p:txBody>
      </p:sp>
      <p:sp>
        <p:nvSpPr>
          <p:cNvPr id="3" name="Rounded Rectangle 5">
            <a:extLst>
              <a:ext uri="{FF2B5EF4-FFF2-40B4-BE49-F238E27FC236}">
                <a16:creationId xmlns:a16="http://schemas.microsoft.com/office/drawing/2014/main" id="{98E76494-12E3-41A2-96E0-9C5E8D374D23}"/>
              </a:ext>
            </a:extLst>
          </p:cNvPr>
          <p:cNvSpPr/>
          <p:nvPr/>
        </p:nvSpPr>
        <p:spPr>
          <a:xfrm>
            <a:off x="883920" y="1387929"/>
            <a:ext cx="10424160" cy="868680"/>
          </a:xfrm>
          <a:prstGeom prst="roundRect">
            <a:avLst/>
          </a:prstGeom>
          <a:solidFill>
            <a:srgbClr val="152D48"/>
          </a:solidFill>
          <a:ln w="12700">
            <a:solidFill>
              <a:srgbClr val="152D48"/>
            </a:solidFill>
          </a:ln>
        </p:spPr>
        <p:style>
          <a:lnRef idx="1">
            <a:schemeClr val="accent1"/>
          </a:lnRef>
          <a:fillRef idx="3">
            <a:schemeClr val="accent1"/>
          </a:fillRef>
          <a:effectRef idx="2">
            <a:schemeClr val="accent1"/>
          </a:effectRef>
          <a:fontRef idx="minor">
            <a:schemeClr val="lt1"/>
          </a:fontRef>
        </p:style>
        <p:txBody>
          <a:bodyPr wrap="square" lIns="101600" tIns="63500" rIns="101600" bIns="635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defRPr sz="1900" b="1">
                <a:solidFill>
                  <a:srgbClr val="FFFFFF"/>
                </a:solidFill>
                <a:latin typeface="Aptos"/>
              </a:defRPr>
            </a:pPr>
            <a:r>
              <a:t>Aim: investigate, design and implement a suitable NetScaler replacement that meets BCBC’s functional requirements while addressing cost and compatibility limitations.</a:t>
            </a:r>
          </a:p>
        </p:txBody>
      </p:sp>
      <p:sp>
        <p:nvSpPr>
          <p:cNvPr id="4" name="Rectangle: Rounded Corners 3">
            <a:extLst>
              <a:ext uri="{FF2B5EF4-FFF2-40B4-BE49-F238E27FC236}">
                <a16:creationId xmlns:a16="http://schemas.microsoft.com/office/drawing/2014/main" id="{6284CEDD-5CF0-697C-CEB9-54A4ED313B42}"/>
              </a:ext>
            </a:extLst>
          </p:cNvPr>
          <p:cNvSpPr/>
          <p:nvPr/>
        </p:nvSpPr>
        <p:spPr>
          <a:xfrm>
            <a:off x="508906" y="2922812"/>
            <a:ext cx="2171700" cy="1796143"/>
          </a:xfrm>
          <a:prstGeom prst="roundRect">
            <a:avLst/>
          </a:prstGeom>
          <a:solidFill>
            <a:schemeClr val="accent5">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defRPr sz="1150" b="1">
                <a:solidFill>
                  <a:srgbClr val="263238"/>
                </a:solidFill>
                <a:latin typeface="Aptos"/>
              </a:defRPr>
            </a:pPr>
            <a:r>
              <a:rPr lang="en-GB" sz="1600" dirty="0"/>
              <a:t>1</a:t>
            </a:r>
            <a:br>
              <a:rPr lang="en-GB" sz="1600" dirty="0"/>
            </a:br>
            <a:r>
              <a:rPr lang="en-GB" sz="1600" dirty="0"/>
              <a:t>Analyse</a:t>
            </a:r>
            <a:br>
              <a:rPr lang="en-GB" sz="1600" dirty="0"/>
            </a:br>
            <a:r>
              <a:rPr lang="en-GB" sz="1600" dirty="0"/>
              <a:t>Existing NetScaler environment and requirements</a:t>
            </a:r>
          </a:p>
        </p:txBody>
      </p:sp>
      <p:sp>
        <p:nvSpPr>
          <p:cNvPr id="6" name="Rectangle: Rounded Corners 5">
            <a:extLst>
              <a:ext uri="{FF2B5EF4-FFF2-40B4-BE49-F238E27FC236}">
                <a16:creationId xmlns:a16="http://schemas.microsoft.com/office/drawing/2014/main" id="{F7940FF9-F456-5D4B-899B-080DC90CBA08}"/>
              </a:ext>
            </a:extLst>
          </p:cNvPr>
          <p:cNvSpPr/>
          <p:nvPr/>
        </p:nvSpPr>
        <p:spPr>
          <a:xfrm>
            <a:off x="5064581" y="2922811"/>
            <a:ext cx="2171700" cy="1796143"/>
          </a:xfrm>
          <a:prstGeom prst="roundRect">
            <a:avLst/>
          </a:prstGeom>
          <a:solidFill>
            <a:schemeClr val="accent5">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defRPr sz="1150" b="1">
                <a:solidFill>
                  <a:srgbClr val="263238"/>
                </a:solidFill>
                <a:latin typeface="Aptos"/>
              </a:defRPr>
            </a:pPr>
            <a:r>
              <a:rPr lang="en-GB" sz="1600" dirty="0"/>
              <a:t>3</a:t>
            </a:r>
            <a:br>
              <a:rPr lang="en-GB" sz="1600" dirty="0"/>
            </a:br>
            <a:r>
              <a:rPr lang="en-GB" sz="1600" dirty="0"/>
              <a:t>Design</a:t>
            </a:r>
            <a:br>
              <a:rPr lang="en-GB" sz="1600" dirty="0"/>
            </a:br>
            <a:r>
              <a:rPr lang="en-GB" sz="1600" dirty="0"/>
              <a:t>A replacement architecture compatible with future data-centre plans</a:t>
            </a:r>
          </a:p>
        </p:txBody>
      </p:sp>
      <p:sp>
        <p:nvSpPr>
          <p:cNvPr id="8" name="Rectangle: Rounded Corners 7">
            <a:extLst>
              <a:ext uri="{FF2B5EF4-FFF2-40B4-BE49-F238E27FC236}">
                <a16:creationId xmlns:a16="http://schemas.microsoft.com/office/drawing/2014/main" id="{D30D7276-F6B7-224C-AE4A-6AC91A25D1D9}"/>
              </a:ext>
            </a:extLst>
          </p:cNvPr>
          <p:cNvSpPr/>
          <p:nvPr/>
        </p:nvSpPr>
        <p:spPr>
          <a:xfrm>
            <a:off x="2784021" y="2922812"/>
            <a:ext cx="2171700" cy="1796143"/>
          </a:xfrm>
          <a:prstGeom prst="roundRect">
            <a:avLst/>
          </a:prstGeom>
          <a:solidFill>
            <a:schemeClr val="accent5">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sz="1150" b="1">
                <a:solidFill>
                  <a:srgbClr val="263238"/>
                </a:solidFill>
                <a:latin typeface="Aptos"/>
              </a:defRPr>
            </a:pPr>
            <a:r>
              <a:rPr kumimoji="0" lang="en-GB" sz="1600" b="1" i="0" u="none" strike="noStrike" kern="1200" cap="none" spc="0" normalizeH="0" baseline="0" noProof="0" dirty="0">
                <a:ln>
                  <a:noFill/>
                </a:ln>
                <a:solidFill>
                  <a:srgbClr val="263238"/>
                </a:solidFill>
                <a:effectLst/>
                <a:uLnTx/>
                <a:uFillTx/>
                <a:latin typeface="Aptos"/>
                <a:ea typeface="+mn-ea"/>
                <a:cs typeface="+mn-cs"/>
              </a:rPr>
              <a:t>2</a:t>
            </a:r>
            <a:br>
              <a:rPr kumimoji="0" lang="en-GB" sz="1600" b="1" i="0" u="none" strike="noStrike" kern="1200" cap="none" spc="0" normalizeH="0" baseline="0" noProof="0" dirty="0">
                <a:ln>
                  <a:noFill/>
                </a:ln>
                <a:solidFill>
                  <a:srgbClr val="263238"/>
                </a:solidFill>
                <a:effectLst/>
                <a:uLnTx/>
                <a:uFillTx/>
                <a:latin typeface="Aptos"/>
                <a:ea typeface="+mn-ea"/>
                <a:cs typeface="+mn-cs"/>
              </a:rPr>
            </a:br>
            <a:r>
              <a:rPr kumimoji="0" lang="en-GB" sz="1600" b="1" i="0" u="none" strike="noStrike" kern="1200" cap="none" spc="0" normalizeH="0" baseline="0" noProof="0" dirty="0">
                <a:ln>
                  <a:noFill/>
                </a:ln>
                <a:solidFill>
                  <a:srgbClr val="263238"/>
                </a:solidFill>
                <a:effectLst/>
                <a:uLnTx/>
                <a:uFillTx/>
                <a:latin typeface="Aptos"/>
                <a:ea typeface="+mn-ea"/>
                <a:cs typeface="+mn-cs"/>
              </a:rPr>
              <a:t>Evaluate</a:t>
            </a:r>
            <a:br>
              <a:rPr kumimoji="0" lang="en-GB" sz="1600" b="1" i="0" u="none" strike="noStrike" kern="1200" cap="none" spc="0" normalizeH="0" baseline="0" noProof="0" dirty="0">
                <a:ln>
                  <a:noFill/>
                </a:ln>
                <a:solidFill>
                  <a:srgbClr val="263238"/>
                </a:solidFill>
                <a:effectLst/>
                <a:uLnTx/>
                <a:uFillTx/>
                <a:latin typeface="Aptos"/>
                <a:ea typeface="+mn-ea"/>
                <a:cs typeface="+mn-cs"/>
              </a:rPr>
            </a:br>
            <a:r>
              <a:rPr kumimoji="0" lang="en-GB" sz="1600" b="1" i="0" u="none" strike="noStrike" kern="1200" cap="none" spc="0" normalizeH="0" baseline="0" noProof="0" dirty="0">
                <a:ln>
                  <a:noFill/>
                </a:ln>
                <a:solidFill>
                  <a:srgbClr val="263238"/>
                </a:solidFill>
                <a:effectLst/>
                <a:uLnTx/>
                <a:uFillTx/>
                <a:latin typeface="Aptos"/>
                <a:ea typeface="+mn-ea"/>
                <a:cs typeface="+mn-cs"/>
              </a:rPr>
              <a:t>Alternative application delivery technologies</a:t>
            </a:r>
          </a:p>
          <a:p>
            <a:pPr algn="ctr"/>
            <a:endParaRPr lang="en-GB" dirty="0"/>
          </a:p>
        </p:txBody>
      </p:sp>
      <p:sp>
        <p:nvSpPr>
          <p:cNvPr id="10" name="Rectangle: Rounded Corners 9">
            <a:extLst>
              <a:ext uri="{FF2B5EF4-FFF2-40B4-BE49-F238E27FC236}">
                <a16:creationId xmlns:a16="http://schemas.microsoft.com/office/drawing/2014/main" id="{85434911-BC41-EBE0-1F5D-7AA87575F797}"/>
              </a:ext>
            </a:extLst>
          </p:cNvPr>
          <p:cNvSpPr/>
          <p:nvPr/>
        </p:nvSpPr>
        <p:spPr>
          <a:xfrm>
            <a:off x="7339696" y="2922811"/>
            <a:ext cx="2171700" cy="1796143"/>
          </a:xfrm>
          <a:prstGeom prst="roundRect">
            <a:avLst/>
          </a:prstGeom>
          <a:solidFill>
            <a:schemeClr val="accent5">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defRPr sz="1150" b="1">
                <a:solidFill>
                  <a:srgbClr val="263238"/>
                </a:solidFill>
                <a:latin typeface="Aptos"/>
              </a:defRPr>
            </a:pPr>
            <a:r>
              <a:rPr lang="en-GB" sz="1600" dirty="0"/>
              <a:t>4</a:t>
            </a:r>
            <a:br>
              <a:rPr lang="en-GB" sz="1600" dirty="0"/>
            </a:br>
            <a:r>
              <a:rPr lang="en-GB" sz="1600" dirty="0"/>
              <a:t>Implement</a:t>
            </a:r>
            <a:br>
              <a:rPr lang="en-GB" sz="1600" dirty="0"/>
            </a:br>
            <a:r>
              <a:rPr lang="en-GB" sz="1600" dirty="0"/>
              <a:t>The selected solution and core ADC functionality</a:t>
            </a:r>
          </a:p>
        </p:txBody>
      </p:sp>
      <p:sp>
        <p:nvSpPr>
          <p:cNvPr id="12" name="Rectangle: Rounded Corners 11">
            <a:extLst>
              <a:ext uri="{FF2B5EF4-FFF2-40B4-BE49-F238E27FC236}">
                <a16:creationId xmlns:a16="http://schemas.microsoft.com/office/drawing/2014/main" id="{8DEFA1D8-798E-E538-471E-B9DD84C8442C}"/>
              </a:ext>
            </a:extLst>
          </p:cNvPr>
          <p:cNvSpPr/>
          <p:nvPr/>
        </p:nvSpPr>
        <p:spPr>
          <a:xfrm>
            <a:off x="9614811" y="2922810"/>
            <a:ext cx="2171700" cy="1796143"/>
          </a:xfrm>
          <a:prstGeom prst="roundRect">
            <a:avLst/>
          </a:prstGeom>
          <a:solidFill>
            <a:schemeClr val="accent5">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defRPr sz="1150" b="1">
                <a:solidFill>
                  <a:srgbClr val="263238"/>
                </a:solidFill>
                <a:latin typeface="Aptos"/>
              </a:defRPr>
            </a:pPr>
            <a:r>
              <a:rPr lang="en-GB" sz="1600" dirty="0"/>
              <a:t>5</a:t>
            </a:r>
            <a:br>
              <a:rPr lang="en-GB" sz="1600" dirty="0"/>
            </a:br>
            <a:r>
              <a:rPr lang="en-GB" sz="1600" dirty="0"/>
              <a:t>Test</a:t>
            </a:r>
            <a:br>
              <a:rPr lang="en-GB" sz="1600" dirty="0"/>
            </a:br>
            <a:r>
              <a:rPr lang="en-GB" sz="1600" dirty="0"/>
              <a:t>Technical and financial suitability against success criteria</a:t>
            </a:r>
          </a:p>
        </p:txBody>
      </p:sp>
      <p:sp>
        <p:nvSpPr>
          <p:cNvPr id="15" name="TextBox 14">
            <a:extLst>
              <a:ext uri="{FF2B5EF4-FFF2-40B4-BE49-F238E27FC236}">
                <a16:creationId xmlns:a16="http://schemas.microsoft.com/office/drawing/2014/main" id="{CB42A561-AB3E-E1FF-4E46-D034D9EFBEDD}"/>
              </a:ext>
            </a:extLst>
          </p:cNvPr>
          <p:cNvSpPr txBox="1"/>
          <p:nvPr/>
        </p:nvSpPr>
        <p:spPr>
          <a:xfrm>
            <a:off x="561551" y="5385154"/>
            <a:ext cx="11065722" cy="646331"/>
          </a:xfrm>
          <a:prstGeom prst="rect">
            <a:avLst/>
          </a:prstGeom>
          <a:noFill/>
        </p:spPr>
        <p:txBody>
          <a:bodyPr wrap="none" rtlCol="0">
            <a:spAutoFit/>
          </a:bodyPr>
          <a:lstStyle/>
          <a:p>
            <a:r>
              <a:rPr lang="en-GB" dirty="0"/>
              <a:t>Minimum Viable Project: internal application delivery, reverse proxy functionality and SSL/TLS certificate management.</a:t>
            </a:r>
          </a:p>
          <a:p>
            <a:endParaRPr lang="en-GB" dirty="0"/>
          </a:p>
        </p:txBody>
      </p:sp>
    </p:spTree>
    <p:extLst>
      <p:ext uri="{BB962C8B-B14F-4D97-AF65-F5344CB8AC3E}">
        <p14:creationId xmlns:p14="http://schemas.microsoft.com/office/powerpoint/2010/main" val="234777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A02CF-E2EB-81EB-799B-08D9D0B2E826}"/>
              </a:ext>
            </a:extLst>
          </p:cNvPr>
          <p:cNvSpPr>
            <a:spLocks noGrp="1"/>
          </p:cNvSpPr>
          <p:nvPr>
            <p:ph type="title"/>
          </p:nvPr>
        </p:nvSpPr>
        <p:spPr>
          <a:xfrm>
            <a:off x="1141413" y="618518"/>
            <a:ext cx="9905998" cy="900039"/>
          </a:xfrm>
        </p:spPr>
        <p:txBody>
          <a:bodyPr/>
          <a:lstStyle/>
          <a:p>
            <a:r>
              <a:rPr lang="en-GB" dirty="0"/>
              <a:t>Literature review</a:t>
            </a:r>
          </a:p>
        </p:txBody>
      </p:sp>
      <p:sp>
        <p:nvSpPr>
          <p:cNvPr id="4" name="TextBox 3">
            <a:extLst>
              <a:ext uri="{FF2B5EF4-FFF2-40B4-BE49-F238E27FC236}">
                <a16:creationId xmlns:a16="http://schemas.microsoft.com/office/drawing/2014/main" id="{10914B79-0F9A-F0A2-1FC2-D147C581CB64}"/>
              </a:ext>
            </a:extLst>
          </p:cNvPr>
          <p:cNvSpPr txBox="1"/>
          <p:nvPr/>
        </p:nvSpPr>
        <p:spPr>
          <a:xfrm>
            <a:off x="1141412" y="1399792"/>
            <a:ext cx="10337573" cy="646331"/>
          </a:xfrm>
          <a:prstGeom prst="rect">
            <a:avLst/>
          </a:prstGeom>
          <a:noFill/>
        </p:spPr>
        <p:txBody>
          <a:bodyPr wrap="square">
            <a:spAutoFit/>
          </a:bodyPr>
          <a:lstStyle/>
          <a:p>
            <a:pPr algn="l">
              <a:defRPr sz="1800" b="1">
                <a:solidFill>
                  <a:srgbClr val="152D48"/>
                </a:solidFill>
                <a:latin typeface="Aptos"/>
              </a:defRPr>
            </a:pPr>
            <a:r>
              <a:rPr lang="en-GB" sz="1800" dirty="0"/>
              <a:t>The literature shows how application delivery has moved from basic traffic distribution to modern ADC functionality.</a:t>
            </a:r>
          </a:p>
        </p:txBody>
      </p:sp>
      <p:sp>
        <p:nvSpPr>
          <p:cNvPr id="5" name="Rounded Rectangle 6">
            <a:extLst>
              <a:ext uri="{FF2B5EF4-FFF2-40B4-BE49-F238E27FC236}">
                <a16:creationId xmlns:a16="http://schemas.microsoft.com/office/drawing/2014/main" id="{C729773E-BEC7-5A91-52EE-96ED4038FF01}"/>
              </a:ext>
            </a:extLst>
          </p:cNvPr>
          <p:cNvSpPr/>
          <p:nvPr/>
        </p:nvSpPr>
        <p:spPr>
          <a:xfrm>
            <a:off x="917665" y="2331720"/>
            <a:ext cx="2331720" cy="1097280"/>
          </a:xfrm>
          <a:prstGeom prst="roundRect">
            <a:avLst/>
          </a:prstGeom>
          <a:solidFill>
            <a:srgbClr val="F0F6F9"/>
          </a:solidFill>
          <a:ln w="12700">
            <a:solidFill>
              <a:schemeClr val="tx2">
                <a:lumMod val="50000"/>
              </a:schemeClr>
            </a:solidFill>
          </a:ln>
        </p:spPr>
        <p:style>
          <a:lnRef idx="1">
            <a:schemeClr val="accent1"/>
          </a:lnRef>
          <a:fillRef idx="3">
            <a:schemeClr val="accent1"/>
          </a:fillRef>
          <a:effectRef idx="2">
            <a:schemeClr val="accent1"/>
          </a:effectRef>
          <a:fontRef idx="minor">
            <a:schemeClr val="lt1"/>
          </a:fontRef>
        </p:style>
        <p:txBody>
          <a:bodyPr wrap="square" lIns="101600" tIns="63500" rIns="101600" bIns="635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defRPr sz="1250" b="1">
                <a:solidFill>
                  <a:srgbClr val="263238"/>
                </a:solidFill>
                <a:latin typeface="Aptos"/>
              </a:defRPr>
            </a:pPr>
            <a:r>
              <a:t>Traditional</a:t>
            </a:r>
            <a:br/>
            <a:r>
              <a:t>Load Balancing</a:t>
            </a:r>
            <a:br/>
            <a:r>
              <a:t>Distributes traffic between servers</a:t>
            </a:r>
          </a:p>
        </p:txBody>
      </p:sp>
      <p:sp>
        <p:nvSpPr>
          <p:cNvPr id="7" name="Rounded Rectangle 8">
            <a:extLst>
              <a:ext uri="{FF2B5EF4-FFF2-40B4-BE49-F238E27FC236}">
                <a16:creationId xmlns:a16="http://schemas.microsoft.com/office/drawing/2014/main" id="{0BFDEB6C-4C60-6F71-CD80-257E36FEE5ED}"/>
              </a:ext>
            </a:extLst>
          </p:cNvPr>
          <p:cNvSpPr/>
          <p:nvPr/>
        </p:nvSpPr>
        <p:spPr>
          <a:xfrm>
            <a:off x="3660865" y="2331720"/>
            <a:ext cx="2331720" cy="1097280"/>
          </a:xfrm>
          <a:prstGeom prst="roundRect">
            <a:avLst/>
          </a:prstGeom>
          <a:solidFill>
            <a:schemeClr val="accent5">
              <a:lumMod val="20000"/>
              <a:lumOff val="80000"/>
            </a:schemeClr>
          </a:solidFill>
          <a:ln w="12700">
            <a:solidFill>
              <a:schemeClr val="tx2">
                <a:lumMod val="50000"/>
              </a:schemeClr>
            </a:solidFill>
          </a:ln>
        </p:spPr>
        <p:style>
          <a:lnRef idx="1">
            <a:schemeClr val="accent1"/>
          </a:lnRef>
          <a:fillRef idx="3">
            <a:schemeClr val="accent1"/>
          </a:fillRef>
          <a:effectRef idx="2">
            <a:schemeClr val="accent1"/>
          </a:effectRef>
          <a:fontRef idx="minor">
            <a:schemeClr val="lt1"/>
          </a:fontRef>
        </p:style>
        <p:txBody>
          <a:bodyPr wrap="square" lIns="101600" tIns="63500" rIns="101600" bIns="635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defRPr sz="1250" b="1">
                <a:solidFill>
                  <a:srgbClr val="FFFFFF"/>
                </a:solidFill>
                <a:latin typeface="Aptos"/>
              </a:defRPr>
            </a:pPr>
            <a:r>
              <a:rPr dirty="0">
                <a:solidFill>
                  <a:schemeClr val="bg1"/>
                </a:solidFill>
              </a:rPr>
              <a:t>Modern ADC</a:t>
            </a:r>
            <a:br>
              <a:rPr dirty="0">
                <a:solidFill>
                  <a:schemeClr val="bg1"/>
                </a:solidFill>
              </a:rPr>
            </a:br>
            <a:r>
              <a:rPr dirty="0">
                <a:solidFill>
                  <a:schemeClr val="bg1"/>
                </a:solidFill>
              </a:rPr>
              <a:t>Adds reverse proxy, TLS, health monitoring</a:t>
            </a:r>
          </a:p>
        </p:txBody>
      </p:sp>
      <p:sp>
        <p:nvSpPr>
          <p:cNvPr id="9" name="Rounded Rectangle 10">
            <a:extLst>
              <a:ext uri="{FF2B5EF4-FFF2-40B4-BE49-F238E27FC236}">
                <a16:creationId xmlns:a16="http://schemas.microsoft.com/office/drawing/2014/main" id="{B0AB12D0-7817-71C0-C732-B68E2F926C43}"/>
              </a:ext>
            </a:extLst>
          </p:cNvPr>
          <p:cNvSpPr/>
          <p:nvPr/>
        </p:nvSpPr>
        <p:spPr>
          <a:xfrm>
            <a:off x="6404065" y="2331720"/>
            <a:ext cx="2331720" cy="1097280"/>
          </a:xfrm>
          <a:prstGeom prst="roundRect">
            <a:avLst/>
          </a:prstGeom>
          <a:solidFill>
            <a:srgbClr val="F0F6F9"/>
          </a:solidFill>
          <a:ln w="12700">
            <a:solidFill>
              <a:schemeClr val="tx2">
                <a:lumMod val="50000"/>
              </a:schemeClr>
            </a:solidFill>
          </a:ln>
        </p:spPr>
        <p:style>
          <a:lnRef idx="1">
            <a:schemeClr val="accent1"/>
          </a:lnRef>
          <a:fillRef idx="3">
            <a:schemeClr val="accent1"/>
          </a:fillRef>
          <a:effectRef idx="2">
            <a:schemeClr val="accent1"/>
          </a:effectRef>
          <a:fontRef idx="minor">
            <a:schemeClr val="lt1"/>
          </a:fontRef>
        </p:style>
        <p:txBody>
          <a:bodyPr wrap="square" lIns="101600" tIns="63500" rIns="101600" bIns="635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defRPr sz="1250" b="1">
                <a:solidFill>
                  <a:srgbClr val="263238"/>
                </a:solidFill>
                <a:latin typeface="Aptos"/>
              </a:defRPr>
            </a:pPr>
            <a:r>
              <a:rPr dirty="0"/>
              <a:t>Software-based</a:t>
            </a:r>
            <a:br>
              <a:rPr dirty="0"/>
            </a:br>
            <a:r>
              <a:rPr dirty="0"/>
              <a:t>Alternatives</a:t>
            </a:r>
            <a:br>
              <a:rPr dirty="0"/>
            </a:br>
            <a:r>
              <a:rPr dirty="0"/>
              <a:t>NGINX / </a:t>
            </a:r>
            <a:r>
              <a:rPr dirty="0" err="1"/>
              <a:t>HAProxy</a:t>
            </a:r>
            <a:r>
              <a:rPr dirty="0"/>
              <a:t>-style deployment</a:t>
            </a:r>
          </a:p>
        </p:txBody>
      </p:sp>
      <p:sp>
        <p:nvSpPr>
          <p:cNvPr id="11" name="Rounded Rectangle 12">
            <a:extLst>
              <a:ext uri="{FF2B5EF4-FFF2-40B4-BE49-F238E27FC236}">
                <a16:creationId xmlns:a16="http://schemas.microsoft.com/office/drawing/2014/main" id="{312123A7-5164-D9AE-070B-05BCA48E91B9}"/>
              </a:ext>
            </a:extLst>
          </p:cNvPr>
          <p:cNvSpPr/>
          <p:nvPr/>
        </p:nvSpPr>
        <p:spPr>
          <a:xfrm>
            <a:off x="9147265" y="2331720"/>
            <a:ext cx="2331720" cy="1097280"/>
          </a:xfrm>
          <a:prstGeom prst="roundRect">
            <a:avLst/>
          </a:prstGeom>
          <a:solidFill>
            <a:srgbClr val="F0F6F9"/>
          </a:solidFill>
          <a:ln w="12700">
            <a:solidFill>
              <a:schemeClr val="tx2">
                <a:lumMod val="50000"/>
              </a:schemeClr>
            </a:solidFill>
          </a:ln>
        </p:spPr>
        <p:style>
          <a:lnRef idx="1">
            <a:schemeClr val="accent1"/>
          </a:lnRef>
          <a:fillRef idx="3">
            <a:schemeClr val="accent1"/>
          </a:fillRef>
          <a:effectRef idx="2">
            <a:schemeClr val="accent1"/>
          </a:effectRef>
          <a:fontRef idx="minor">
            <a:schemeClr val="lt1"/>
          </a:fontRef>
        </p:style>
        <p:txBody>
          <a:bodyPr wrap="square" lIns="101600" tIns="63500" rIns="101600" bIns="635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defRPr sz="1250" b="1">
                <a:solidFill>
                  <a:srgbClr val="263238"/>
                </a:solidFill>
                <a:latin typeface="Aptos"/>
              </a:defRPr>
            </a:pPr>
            <a:r>
              <a:rPr dirty="0" err="1"/>
              <a:t>Virtualised</a:t>
            </a:r>
            <a:br>
              <a:rPr dirty="0"/>
            </a:br>
            <a:r>
              <a:rPr dirty="0"/>
              <a:t>Infrastructure</a:t>
            </a:r>
            <a:br>
              <a:rPr dirty="0"/>
            </a:br>
            <a:r>
              <a:rPr dirty="0"/>
              <a:t>Network functions hosted in general-purpose environments</a:t>
            </a:r>
          </a:p>
        </p:txBody>
      </p:sp>
      <p:sp>
        <p:nvSpPr>
          <p:cNvPr id="13" name="Rounded Rectangle 13">
            <a:extLst>
              <a:ext uri="{FF2B5EF4-FFF2-40B4-BE49-F238E27FC236}">
                <a16:creationId xmlns:a16="http://schemas.microsoft.com/office/drawing/2014/main" id="{DCAEDA18-061E-C889-AD02-5287ACC94BCB}"/>
              </a:ext>
            </a:extLst>
          </p:cNvPr>
          <p:cNvSpPr/>
          <p:nvPr/>
        </p:nvSpPr>
        <p:spPr>
          <a:xfrm>
            <a:off x="917665" y="4080358"/>
            <a:ext cx="3246120" cy="1463040"/>
          </a:xfrm>
          <a:prstGeom prst="roundRect">
            <a:avLst/>
          </a:prstGeom>
          <a:solidFill>
            <a:srgbClr val="F0F6F9"/>
          </a:solidFill>
          <a:ln>
            <a:solidFill>
              <a:srgbClr val="CCD8E0"/>
            </a:solidFill>
          </a:ln>
        </p:spPr>
        <p:style>
          <a:lnRef idx="1">
            <a:schemeClr val="accent1"/>
          </a:lnRef>
          <a:fillRef idx="3">
            <a:schemeClr val="accent1"/>
          </a:fillRef>
          <a:effectRef idx="2">
            <a:schemeClr val="accent1"/>
          </a:effectRef>
          <a:fontRef idx="minor">
            <a:schemeClr val="lt1"/>
          </a:fontRef>
        </p:style>
        <p:txBody>
          <a:bodyPr wrap="square" lIns="152400" tIns="101600" rIns="127000" bIns="762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400"/>
              </a:spcAft>
              <a:defRPr sz="1600" b="1">
                <a:solidFill>
                  <a:srgbClr val="007E8C"/>
                </a:solidFill>
                <a:latin typeface="Aptos"/>
              </a:defRPr>
            </a:pPr>
            <a:r>
              <a:t>Functionality</a:t>
            </a:r>
          </a:p>
          <a:p>
            <a:pPr>
              <a:spcAft>
                <a:spcPts val="200"/>
              </a:spcAft>
              <a:defRPr sz="1250">
                <a:solidFill>
                  <a:srgbClr val="263238"/>
                </a:solidFill>
                <a:latin typeface="Aptos"/>
              </a:defRPr>
            </a:pPr>
            <a:r>
              <a:t>• Reverse proxying</a:t>
            </a:r>
          </a:p>
          <a:p>
            <a:pPr>
              <a:spcAft>
                <a:spcPts val="200"/>
              </a:spcAft>
              <a:defRPr sz="1250">
                <a:solidFill>
                  <a:srgbClr val="263238"/>
                </a:solidFill>
                <a:latin typeface="Aptos"/>
              </a:defRPr>
            </a:pPr>
            <a:r>
              <a:t>• Load balancing</a:t>
            </a:r>
          </a:p>
          <a:p>
            <a:pPr>
              <a:spcAft>
                <a:spcPts val="200"/>
              </a:spcAft>
              <a:defRPr sz="1250">
                <a:solidFill>
                  <a:srgbClr val="263238"/>
                </a:solidFill>
                <a:latin typeface="Aptos"/>
              </a:defRPr>
            </a:pPr>
            <a:r>
              <a:t>• SSL/TLS termination</a:t>
            </a:r>
          </a:p>
        </p:txBody>
      </p:sp>
      <p:sp>
        <p:nvSpPr>
          <p:cNvPr id="14" name="Rounded Rectangle 14">
            <a:extLst>
              <a:ext uri="{FF2B5EF4-FFF2-40B4-BE49-F238E27FC236}">
                <a16:creationId xmlns:a16="http://schemas.microsoft.com/office/drawing/2014/main" id="{DA855377-753E-D9FF-D612-9B2DAA5F326B}"/>
              </a:ext>
            </a:extLst>
          </p:cNvPr>
          <p:cNvSpPr/>
          <p:nvPr/>
        </p:nvSpPr>
        <p:spPr>
          <a:xfrm>
            <a:off x="4529545" y="4080358"/>
            <a:ext cx="3246120" cy="1463040"/>
          </a:xfrm>
          <a:prstGeom prst="roundRect">
            <a:avLst/>
          </a:prstGeom>
          <a:solidFill>
            <a:srgbClr val="F0F6F9"/>
          </a:solidFill>
          <a:ln>
            <a:solidFill>
              <a:srgbClr val="CCD8E0"/>
            </a:solidFill>
          </a:ln>
        </p:spPr>
        <p:style>
          <a:lnRef idx="1">
            <a:schemeClr val="accent1"/>
          </a:lnRef>
          <a:fillRef idx="3">
            <a:schemeClr val="accent1"/>
          </a:fillRef>
          <a:effectRef idx="2">
            <a:schemeClr val="accent1"/>
          </a:effectRef>
          <a:fontRef idx="minor">
            <a:schemeClr val="lt1"/>
          </a:fontRef>
        </p:style>
        <p:txBody>
          <a:bodyPr wrap="square" lIns="152400" tIns="101600" rIns="127000" bIns="762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400"/>
              </a:spcAft>
              <a:defRPr sz="1600" b="1">
                <a:solidFill>
                  <a:srgbClr val="2B6CB0"/>
                </a:solidFill>
                <a:latin typeface="Aptos"/>
              </a:defRPr>
            </a:pPr>
            <a:r>
              <a:t>Availability</a:t>
            </a:r>
          </a:p>
          <a:p>
            <a:pPr>
              <a:spcAft>
                <a:spcPts val="200"/>
              </a:spcAft>
              <a:defRPr sz="1250">
                <a:solidFill>
                  <a:srgbClr val="263238"/>
                </a:solidFill>
                <a:latin typeface="Aptos"/>
              </a:defRPr>
            </a:pPr>
            <a:r>
              <a:t>• Health monitoring</a:t>
            </a:r>
          </a:p>
          <a:p>
            <a:pPr>
              <a:spcAft>
                <a:spcPts val="200"/>
              </a:spcAft>
              <a:defRPr sz="1250">
                <a:solidFill>
                  <a:srgbClr val="263238"/>
                </a:solidFill>
                <a:latin typeface="Aptos"/>
              </a:defRPr>
            </a:pPr>
            <a:r>
              <a:t>• Failover</a:t>
            </a:r>
          </a:p>
          <a:p>
            <a:pPr>
              <a:spcAft>
                <a:spcPts val="200"/>
              </a:spcAft>
              <a:defRPr sz="1250">
                <a:solidFill>
                  <a:srgbClr val="263238"/>
                </a:solidFill>
                <a:latin typeface="Aptos"/>
              </a:defRPr>
            </a:pPr>
            <a:r>
              <a:t>• Reliable user access</a:t>
            </a:r>
          </a:p>
        </p:txBody>
      </p:sp>
      <p:sp>
        <p:nvSpPr>
          <p:cNvPr id="15" name="Rounded Rectangle 15">
            <a:extLst>
              <a:ext uri="{FF2B5EF4-FFF2-40B4-BE49-F238E27FC236}">
                <a16:creationId xmlns:a16="http://schemas.microsoft.com/office/drawing/2014/main" id="{13666114-1DB0-5510-D6EF-067A7B5C6604}"/>
              </a:ext>
            </a:extLst>
          </p:cNvPr>
          <p:cNvSpPr/>
          <p:nvPr/>
        </p:nvSpPr>
        <p:spPr>
          <a:xfrm>
            <a:off x="8141425" y="4080358"/>
            <a:ext cx="3246120" cy="1463040"/>
          </a:xfrm>
          <a:prstGeom prst="roundRect">
            <a:avLst/>
          </a:prstGeom>
          <a:solidFill>
            <a:srgbClr val="F0F6F9"/>
          </a:solidFill>
          <a:ln>
            <a:solidFill>
              <a:srgbClr val="CCD8E0"/>
            </a:solidFill>
          </a:ln>
        </p:spPr>
        <p:style>
          <a:lnRef idx="1">
            <a:schemeClr val="accent1"/>
          </a:lnRef>
          <a:fillRef idx="3">
            <a:schemeClr val="accent1"/>
          </a:fillRef>
          <a:effectRef idx="2">
            <a:schemeClr val="accent1"/>
          </a:effectRef>
          <a:fontRef idx="minor">
            <a:schemeClr val="lt1"/>
          </a:fontRef>
        </p:style>
        <p:txBody>
          <a:bodyPr wrap="square" lIns="152400" tIns="101600" rIns="127000" bIns="762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400"/>
              </a:spcAft>
              <a:defRPr sz="1600" b="1">
                <a:solidFill>
                  <a:srgbClr val="B87820"/>
                </a:solidFill>
                <a:latin typeface="Aptos"/>
              </a:defRPr>
            </a:pPr>
            <a:r>
              <a:t>Evaluation</a:t>
            </a:r>
          </a:p>
          <a:p>
            <a:pPr>
              <a:spcAft>
                <a:spcPts val="200"/>
              </a:spcAft>
              <a:defRPr sz="1250">
                <a:solidFill>
                  <a:srgbClr val="263238"/>
                </a:solidFill>
                <a:latin typeface="Aptos"/>
              </a:defRPr>
            </a:pPr>
            <a:r>
              <a:t>• Performance</a:t>
            </a:r>
          </a:p>
          <a:p>
            <a:pPr>
              <a:spcAft>
                <a:spcPts val="200"/>
              </a:spcAft>
              <a:defRPr sz="1250">
                <a:solidFill>
                  <a:srgbClr val="263238"/>
                </a:solidFill>
                <a:latin typeface="Aptos"/>
              </a:defRPr>
            </a:pPr>
            <a:r>
              <a:t>• Security</a:t>
            </a:r>
          </a:p>
          <a:p>
            <a:pPr>
              <a:spcAft>
                <a:spcPts val="200"/>
              </a:spcAft>
              <a:defRPr sz="1250">
                <a:solidFill>
                  <a:srgbClr val="263238"/>
                </a:solidFill>
                <a:latin typeface="Aptos"/>
              </a:defRPr>
            </a:pPr>
            <a:r>
              <a:t>• Scalability and cost</a:t>
            </a:r>
          </a:p>
        </p:txBody>
      </p:sp>
    </p:spTree>
    <p:extLst>
      <p:ext uri="{BB962C8B-B14F-4D97-AF65-F5344CB8AC3E}">
        <p14:creationId xmlns:p14="http://schemas.microsoft.com/office/powerpoint/2010/main" val="711051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9EA4-8A22-A958-FC89-17AD7A566C9B}"/>
              </a:ext>
            </a:extLst>
          </p:cNvPr>
          <p:cNvSpPr>
            <a:spLocks noGrp="1"/>
          </p:cNvSpPr>
          <p:nvPr>
            <p:ph type="title"/>
          </p:nvPr>
        </p:nvSpPr>
        <p:spPr>
          <a:xfrm>
            <a:off x="1141413" y="618518"/>
            <a:ext cx="9905998" cy="638782"/>
          </a:xfrm>
        </p:spPr>
        <p:txBody>
          <a:bodyPr/>
          <a:lstStyle/>
          <a:p>
            <a:r>
              <a:rPr lang="en-GB" dirty="0"/>
              <a:t>Literature review</a:t>
            </a:r>
          </a:p>
        </p:txBody>
      </p:sp>
      <p:sp>
        <p:nvSpPr>
          <p:cNvPr id="3" name="Rounded Rectangle 13">
            <a:extLst>
              <a:ext uri="{FF2B5EF4-FFF2-40B4-BE49-F238E27FC236}">
                <a16:creationId xmlns:a16="http://schemas.microsoft.com/office/drawing/2014/main" id="{BF2168D5-CFA0-0D69-6CD8-127AD4E7D067}"/>
              </a:ext>
            </a:extLst>
          </p:cNvPr>
          <p:cNvSpPr/>
          <p:nvPr/>
        </p:nvSpPr>
        <p:spPr>
          <a:xfrm>
            <a:off x="1141413" y="1685109"/>
            <a:ext cx="3246120" cy="2462348"/>
          </a:xfrm>
          <a:prstGeom prst="roundRect">
            <a:avLst/>
          </a:prstGeom>
          <a:solidFill>
            <a:srgbClr val="F0F6F9"/>
          </a:solidFill>
          <a:ln>
            <a:solidFill>
              <a:srgbClr val="CCD8E0"/>
            </a:solidFill>
          </a:ln>
        </p:spPr>
        <p:style>
          <a:lnRef idx="1">
            <a:schemeClr val="accent1"/>
          </a:lnRef>
          <a:fillRef idx="3">
            <a:schemeClr val="accent1"/>
          </a:fillRef>
          <a:effectRef idx="2">
            <a:schemeClr val="accent1"/>
          </a:effectRef>
          <a:fontRef idx="minor">
            <a:schemeClr val="lt1"/>
          </a:fontRef>
        </p:style>
        <p:txBody>
          <a:bodyPr wrap="square" lIns="152400" tIns="101600" rIns="127000" bIns="762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400"/>
              </a:spcAft>
              <a:defRPr sz="1600" b="1">
                <a:solidFill>
                  <a:srgbClr val="007E8C"/>
                </a:solidFill>
                <a:latin typeface="Aptos"/>
              </a:defRPr>
            </a:pPr>
            <a:r>
              <a:rPr dirty="0"/>
              <a:t>Functionality</a:t>
            </a:r>
          </a:p>
          <a:p>
            <a:pPr>
              <a:spcAft>
                <a:spcPts val="200"/>
              </a:spcAft>
              <a:defRPr sz="1250">
                <a:solidFill>
                  <a:srgbClr val="263238"/>
                </a:solidFill>
                <a:latin typeface="Aptos"/>
              </a:defRPr>
            </a:pPr>
            <a:r>
              <a:rPr sz="1600" dirty="0"/>
              <a:t>• Reverse proxying</a:t>
            </a:r>
          </a:p>
          <a:p>
            <a:pPr>
              <a:spcAft>
                <a:spcPts val="200"/>
              </a:spcAft>
              <a:defRPr sz="1250">
                <a:solidFill>
                  <a:srgbClr val="263238"/>
                </a:solidFill>
                <a:latin typeface="Aptos"/>
              </a:defRPr>
            </a:pPr>
            <a:r>
              <a:rPr sz="1600" dirty="0"/>
              <a:t>• Load balancing</a:t>
            </a:r>
          </a:p>
          <a:p>
            <a:pPr>
              <a:spcAft>
                <a:spcPts val="200"/>
              </a:spcAft>
              <a:defRPr sz="1250">
                <a:solidFill>
                  <a:srgbClr val="263238"/>
                </a:solidFill>
                <a:latin typeface="Aptos"/>
              </a:defRPr>
            </a:pPr>
            <a:r>
              <a:rPr sz="1600" dirty="0"/>
              <a:t>• SSL/TLS termination</a:t>
            </a:r>
          </a:p>
        </p:txBody>
      </p:sp>
      <p:sp>
        <p:nvSpPr>
          <p:cNvPr id="4" name="Rounded Rectangle 14">
            <a:extLst>
              <a:ext uri="{FF2B5EF4-FFF2-40B4-BE49-F238E27FC236}">
                <a16:creationId xmlns:a16="http://schemas.microsoft.com/office/drawing/2014/main" id="{AC9ACFC5-67D7-AA14-CF6F-FC24F48E3C8D}"/>
              </a:ext>
            </a:extLst>
          </p:cNvPr>
          <p:cNvSpPr/>
          <p:nvPr/>
        </p:nvSpPr>
        <p:spPr>
          <a:xfrm>
            <a:off x="4753293" y="1685109"/>
            <a:ext cx="3246120" cy="2462348"/>
          </a:xfrm>
          <a:prstGeom prst="roundRect">
            <a:avLst/>
          </a:prstGeom>
          <a:solidFill>
            <a:srgbClr val="F0F6F9"/>
          </a:solidFill>
          <a:ln>
            <a:solidFill>
              <a:srgbClr val="CCD8E0"/>
            </a:solidFill>
          </a:ln>
        </p:spPr>
        <p:style>
          <a:lnRef idx="1">
            <a:schemeClr val="accent1"/>
          </a:lnRef>
          <a:fillRef idx="3">
            <a:schemeClr val="accent1"/>
          </a:fillRef>
          <a:effectRef idx="2">
            <a:schemeClr val="accent1"/>
          </a:effectRef>
          <a:fontRef idx="minor">
            <a:schemeClr val="lt1"/>
          </a:fontRef>
        </p:style>
        <p:txBody>
          <a:bodyPr wrap="square" lIns="152400" tIns="101600" rIns="127000" bIns="762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400"/>
              </a:spcAft>
              <a:defRPr sz="1600" b="1">
                <a:solidFill>
                  <a:srgbClr val="2B6CB0"/>
                </a:solidFill>
                <a:latin typeface="Aptos"/>
              </a:defRPr>
            </a:pPr>
            <a:r>
              <a:t>Availability</a:t>
            </a:r>
          </a:p>
          <a:p>
            <a:pPr>
              <a:spcAft>
                <a:spcPts val="200"/>
              </a:spcAft>
              <a:defRPr sz="1250">
                <a:solidFill>
                  <a:srgbClr val="263238"/>
                </a:solidFill>
                <a:latin typeface="Aptos"/>
              </a:defRPr>
            </a:pPr>
            <a:r>
              <a:rPr sz="1600"/>
              <a:t>• Health monitoring</a:t>
            </a:r>
          </a:p>
          <a:p>
            <a:pPr>
              <a:spcAft>
                <a:spcPts val="200"/>
              </a:spcAft>
              <a:defRPr sz="1250">
                <a:solidFill>
                  <a:srgbClr val="263238"/>
                </a:solidFill>
                <a:latin typeface="Aptos"/>
              </a:defRPr>
            </a:pPr>
            <a:r>
              <a:rPr sz="1600"/>
              <a:t>• Failover</a:t>
            </a:r>
          </a:p>
          <a:p>
            <a:pPr>
              <a:spcAft>
                <a:spcPts val="200"/>
              </a:spcAft>
              <a:defRPr sz="1250">
                <a:solidFill>
                  <a:srgbClr val="263238"/>
                </a:solidFill>
                <a:latin typeface="Aptos"/>
              </a:defRPr>
            </a:pPr>
            <a:r>
              <a:rPr sz="1600"/>
              <a:t>• Reliable user access</a:t>
            </a:r>
          </a:p>
        </p:txBody>
      </p:sp>
      <p:sp>
        <p:nvSpPr>
          <p:cNvPr id="5" name="Rounded Rectangle 15">
            <a:extLst>
              <a:ext uri="{FF2B5EF4-FFF2-40B4-BE49-F238E27FC236}">
                <a16:creationId xmlns:a16="http://schemas.microsoft.com/office/drawing/2014/main" id="{504850C0-1789-0E05-5E40-474969BA52E5}"/>
              </a:ext>
            </a:extLst>
          </p:cNvPr>
          <p:cNvSpPr/>
          <p:nvPr/>
        </p:nvSpPr>
        <p:spPr>
          <a:xfrm>
            <a:off x="8365173" y="1685109"/>
            <a:ext cx="3246120" cy="2462348"/>
          </a:xfrm>
          <a:prstGeom prst="roundRect">
            <a:avLst/>
          </a:prstGeom>
          <a:solidFill>
            <a:srgbClr val="F0F6F9"/>
          </a:solidFill>
          <a:ln>
            <a:solidFill>
              <a:srgbClr val="CCD8E0"/>
            </a:solidFill>
          </a:ln>
        </p:spPr>
        <p:style>
          <a:lnRef idx="1">
            <a:schemeClr val="accent1"/>
          </a:lnRef>
          <a:fillRef idx="3">
            <a:schemeClr val="accent1"/>
          </a:fillRef>
          <a:effectRef idx="2">
            <a:schemeClr val="accent1"/>
          </a:effectRef>
          <a:fontRef idx="minor">
            <a:schemeClr val="lt1"/>
          </a:fontRef>
        </p:style>
        <p:txBody>
          <a:bodyPr wrap="square" lIns="152400" tIns="101600" rIns="127000" bIns="762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spcAft>
                <a:spcPts val="400"/>
              </a:spcAft>
              <a:defRPr sz="1600" b="1">
                <a:solidFill>
                  <a:srgbClr val="B87820"/>
                </a:solidFill>
                <a:latin typeface="Aptos"/>
              </a:defRPr>
            </a:pPr>
            <a:r>
              <a:t>Evaluation</a:t>
            </a:r>
          </a:p>
          <a:p>
            <a:pPr>
              <a:spcAft>
                <a:spcPts val="200"/>
              </a:spcAft>
              <a:defRPr sz="1250">
                <a:solidFill>
                  <a:srgbClr val="263238"/>
                </a:solidFill>
                <a:latin typeface="Aptos"/>
              </a:defRPr>
            </a:pPr>
            <a:r>
              <a:rPr sz="1600"/>
              <a:t>• Performance</a:t>
            </a:r>
          </a:p>
          <a:p>
            <a:pPr>
              <a:spcAft>
                <a:spcPts val="200"/>
              </a:spcAft>
              <a:defRPr sz="1250">
                <a:solidFill>
                  <a:srgbClr val="263238"/>
                </a:solidFill>
                <a:latin typeface="Aptos"/>
              </a:defRPr>
            </a:pPr>
            <a:r>
              <a:rPr sz="1600"/>
              <a:t>• Security</a:t>
            </a:r>
          </a:p>
          <a:p>
            <a:pPr>
              <a:spcAft>
                <a:spcPts val="200"/>
              </a:spcAft>
              <a:defRPr sz="1250">
                <a:solidFill>
                  <a:srgbClr val="263238"/>
                </a:solidFill>
                <a:latin typeface="Aptos"/>
              </a:defRPr>
            </a:pPr>
            <a:r>
              <a:rPr sz="1600"/>
              <a:t>• Scalability and cost</a:t>
            </a:r>
          </a:p>
        </p:txBody>
      </p:sp>
      <p:sp>
        <p:nvSpPr>
          <p:cNvPr id="7" name="TextBox 6">
            <a:extLst>
              <a:ext uri="{FF2B5EF4-FFF2-40B4-BE49-F238E27FC236}">
                <a16:creationId xmlns:a16="http://schemas.microsoft.com/office/drawing/2014/main" id="{1757621D-AE0A-070C-B743-D94212CDA1C7}"/>
              </a:ext>
            </a:extLst>
          </p:cNvPr>
          <p:cNvSpPr txBox="1"/>
          <p:nvPr/>
        </p:nvSpPr>
        <p:spPr>
          <a:xfrm>
            <a:off x="1141413" y="4757392"/>
            <a:ext cx="10190616" cy="584775"/>
          </a:xfrm>
          <a:prstGeom prst="rect">
            <a:avLst/>
          </a:prstGeom>
          <a:noFill/>
        </p:spPr>
        <p:txBody>
          <a:bodyPr wrap="square">
            <a:spAutoFit/>
          </a:bodyPr>
          <a:lstStyle/>
          <a:p>
            <a:pPr algn="ctr">
              <a:defRPr sz="1600" b="1">
                <a:solidFill>
                  <a:srgbClr val="152D48"/>
                </a:solidFill>
                <a:latin typeface="Aptos"/>
              </a:defRPr>
            </a:pPr>
            <a:r>
              <a:rPr lang="en-GB" sz="1600" dirty="0">
                <a:solidFill>
                  <a:schemeClr val="tx1">
                    <a:lumMod val="95000"/>
                  </a:schemeClr>
                </a:solidFill>
              </a:rPr>
              <a:t>Literature review outcome: the replacement must be tested as a whole application-delivery service, not just as a product comparison.</a:t>
            </a:r>
          </a:p>
        </p:txBody>
      </p:sp>
    </p:spTree>
    <p:extLst>
      <p:ext uri="{BB962C8B-B14F-4D97-AF65-F5344CB8AC3E}">
        <p14:creationId xmlns:p14="http://schemas.microsoft.com/office/powerpoint/2010/main" val="1521288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25172-E4EC-B8E2-E12E-D921718D4EE1}"/>
              </a:ext>
            </a:extLst>
          </p:cNvPr>
          <p:cNvSpPr>
            <a:spLocks noGrp="1"/>
          </p:cNvSpPr>
          <p:nvPr>
            <p:ph type="title"/>
          </p:nvPr>
        </p:nvSpPr>
        <p:spPr>
          <a:xfrm>
            <a:off x="1141413" y="618518"/>
            <a:ext cx="9905998" cy="802068"/>
          </a:xfrm>
        </p:spPr>
        <p:txBody>
          <a:bodyPr/>
          <a:lstStyle/>
          <a:p>
            <a:r>
              <a:rPr lang="en-GB" dirty="0" err="1"/>
              <a:t>Reasearch</a:t>
            </a:r>
            <a:r>
              <a:rPr lang="en-GB" dirty="0"/>
              <a:t>/development methodologies</a:t>
            </a:r>
          </a:p>
        </p:txBody>
      </p:sp>
      <p:sp>
        <p:nvSpPr>
          <p:cNvPr id="3" name="Content Placeholder 2">
            <a:extLst>
              <a:ext uri="{FF2B5EF4-FFF2-40B4-BE49-F238E27FC236}">
                <a16:creationId xmlns:a16="http://schemas.microsoft.com/office/drawing/2014/main" id="{655DD71A-3A7D-D07A-3FD6-630A0039BAA7}"/>
              </a:ext>
            </a:extLst>
          </p:cNvPr>
          <p:cNvSpPr>
            <a:spLocks noGrp="1"/>
          </p:cNvSpPr>
          <p:nvPr>
            <p:ph sz="half" idx="1"/>
          </p:nvPr>
        </p:nvSpPr>
        <p:spPr>
          <a:xfrm>
            <a:off x="1141410" y="1600200"/>
            <a:ext cx="4878389" cy="4191000"/>
          </a:xfrm>
          <a:ln>
            <a:solidFill>
              <a:schemeClr val="tx1"/>
            </a:solidFill>
          </a:ln>
        </p:spPr>
        <p:txBody>
          <a:bodyPr>
            <a:normAutofit fontScale="92500" lnSpcReduction="20000"/>
          </a:bodyPr>
          <a:lstStyle/>
          <a:p>
            <a:r>
              <a:rPr lang="en-GB" dirty="0"/>
              <a:t>Positivist: Objective technical and financial evidence</a:t>
            </a:r>
          </a:p>
          <a:p>
            <a:r>
              <a:rPr lang="en-GB" dirty="0"/>
              <a:t>Deductive: Requirements defined first, then tested</a:t>
            </a:r>
          </a:p>
          <a:p>
            <a:r>
              <a:rPr lang="en-GB" dirty="0"/>
              <a:t>Case study: BCBC-specific infrastructure and requirements</a:t>
            </a:r>
          </a:p>
          <a:p>
            <a:r>
              <a:rPr lang="en-GB" dirty="0"/>
              <a:t>Experimental: Controlled implementation and testing</a:t>
            </a:r>
          </a:p>
          <a:p>
            <a:r>
              <a:rPr lang="en-GB" dirty="0"/>
              <a:t>Quantitative: Technical test results and cost comparison</a:t>
            </a:r>
          </a:p>
          <a:p>
            <a:endParaRPr lang="en-GB" dirty="0"/>
          </a:p>
        </p:txBody>
      </p:sp>
      <p:sp>
        <p:nvSpPr>
          <p:cNvPr id="4" name="Content Placeholder 3">
            <a:extLst>
              <a:ext uri="{FF2B5EF4-FFF2-40B4-BE49-F238E27FC236}">
                <a16:creationId xmlns:a16="http://schemas.microsoft.com/office/drawing/2014/main" id="{619803DD-0090-27D0-61B3-B3885DED7E10}"/>
              </a:ext>
            </a:extLst>
          </p:cNvPr>
          <p:cNvSpPr>
            <a:spLocks noGrp="1"/>
          </p:cNvSpPr>
          <p:nvPr>
            <p:ph sz="half" idx="2"/>
          </p:nvPr>
        </p:nvSpPr>
        <p:spPr>
          <a:xfrm>
            <a:off x="6172200" y="1600200"/>
            <a:ext cx="4875211" cy="4191000"/>
          </a:xfrm>
          <a:ln>
            <a:solidFill>
              <a:schemeClr val="tx1"/>
            </a:solidFill>
          </a:ln>
        </p:spPr>
        <p:txBody>
          <a:bodyPr>
            <a:normAutofit fontScale="92500" lnSpcReduction="20000"/>
          </a:bodyPr>
          <a:lstStyle/>
          <a:p>
            <a:pPr marL="0" indent="0">
              <a:buNone/>
            </a:pPr>
            <a:r>
              <a:rPr lang="en-GB" sz="3000" dirty="0"/>
              <a:t>Development and Analysis Flow</a:t>
            </a:r>
          </a:p>
          <a:p>
            <a:pPr marL="457200" indent="-457200">
              <a:buAutoNum type="arabicPeriod"/>
            </a:pPr>
            <a:r>
              <a:rPr lang="en-GB" dirty="0"/>
              <a:t>Requirements</a:t>
            </a:r>
          </a:p>
          <a:p>
            <a:pPr marL="457200" indent="-457200">
              <a:buAutoNum type="arabicPeriod"/>
            </a:pPr>
            <a:r>
              <a:rPr lang="en-GB" dirty="0"/>
              <a:t>Technology Selection</a:t>
            </a:r>
          </a:p>
          <a:p>
            <a:pPr marL="457200" indent="-457200">
              <a:buAutoNum type="arabicPeriod"/>
            </a:pPr>
            <a:r>
              <a:rPr lang="en-GB" dirty="0"/>
              <a:t>Controlled Build</a:t>
            </a:r>
          </a:p>
          <a:p>
            <a:pPr marL="457200" indent="-457200">
              <a:buAutoNum type="arabicPeriod"/>
            </a:pPr>
            <a:r>
              <a:rPr lang="en-GB" dirty="0"/>
              <a:t>Testing</a:t>
            </a:r>
          </a:p>
          <a:p>
            <a:pPr marL="457200" indent="-457200">
              <a:buAutoNum type="arabicPeriod"/>
            </a:pPr>
            <a:r>
              <a:rPr lang="en-GB" dirty="0"/>
              <a:t>Refinement</a:t>
            </a:r>
          </a:p>
          <a:p>
            <a:pPr marL="457200" indent="-457200">
              <a:buAutoNum type="arabicPeriod"/>
            </a:pPr>
            <a:r>
              <a:rPr lang="en-GB" dirty="0"/>
              <a:t>Feasibility </a:t>
            </a:r>
          </a:p>
        </p:txBody>
      </p:sp>
    </p:spTree>
    <p:extLst>
      <p:ext uri="{BB962C8B-B14F-4D97-AF65-F5344CB8AC3E}">
        <p14:creationId xmlns:p14="http://schemas.microsoft.com/office/powerpoint/2010/main" val="2235158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43EAF-C048-28DE-22AA-CD4F95322111}"/>
              </a:ext>
            </a:extLst>
          </p:cNvPr>
          <p:cNvSpPr>
            <a:spLocks noGrp="1"/>
          </p:cNvSpPr>
          <p:nvPr>
            <p:ph type="title"/>
          </p:nvPr>
        </p:nvSpPr>
        <p:spPr>
          <a:xfrm>
            <a:off x="1141413" y="609600"/>
            <a:ext cx="9905998" cy="685800"/>
          </a:xfrm>
        </p:spPr>
        <p:txBody>
          <a:bodyPr/>
          <a:lstStyle/>
          <a:p>
            <a:r>
              <a:rPr lang="en-GB" dirty="0"/>
              <a:t>Resource/materials</a:t>
            </a:r>
          </a:p>
        </p:txBody>
      </p:sp>
      <p:sp>
        <p:nvSpPr>
          <p:cNvPr id="3" name="Text Placeholder 2">
            <a:extLst>
              <a:ext uri="{FF2B5EF4-FFF2-40B4-BE49-F238E27FC236}">
                <a16:creationId xmlns:a16="http://schemas.microsoft.com/office/drawing/2014/main" id="{5E67543A-64DE-70ED-5AED-A57C3792FCD5}"/>
              </a:ext>
            </a:extLst>
          </p:cNvPr>
          <p:cNvSpPr>
            <a:spLocks noGrp="1"/>
          </p:cNvSpPr>
          <p:nvPr>
            <p:ph type="body" idx="1"/>
          </p:nvPr>
        </p:nvSpPr>
        <p:spPr>
          <a:xfrm>
            <a:off x="963386" y="1515135"/>
            <a:ext cx="3361429" cy="685800"/>
          </a:xfrm>
        </p:spPr>
        <p:txBody>
          <a:bodyPr/>
          <a:lstStyle/>
          <a:p>
            <a:r>
              <a:rPr lang="en-GB" sz="2000" dirty="0">
                <a:solidFill>
                  <a:schemeClr val="bg2">
                    <a:lumMod val="75000"/>
                  </a:schemeClr>
                </a:solidFill>
              </a:rPr>
              <a:t>Hardware/infrastructure</a:t>
            </a:r>
          </a:p>
        </p:txBody>
      </p:sp>
      <p:sp>
        <p:nvSpPr>
          <p:cNvPr id="4" name="Text Placeholder 3">
            <a:extLst>
              <a:ext uri="{FF2B5EF4-FFF2-40B4-BE49-F238E27FC236}">
                <a16:creationId xmlns:a16="http://schemas.microsoft.com/office/drawing/2014/main" id="{AE388BB1-C623-9C7F-5075-F2BFBC83C46B}"/>
              </a:ext>
            </a:extLst>
          </p:cNvPr>
          <p:cNvSpPr>
            <a:spLocks noGrp="1"/>
          </p:cNvSpPr>
          <p:nvPr>
            <p:ph type="body" sz="half" idx="15"/>
          </p:nvPr>
        </p:nvSpPr>
        <p:spPr>
          <a:xfrm>
            <a:off x="1114424" y="2200934"/>
            <a:ext cx="3208735" cy="3600660"/>
          </a:xfrm>
        </p:spPr>
        <p:txBody>
          <a:bodyPr/>
          <a:lstStyle/>
          <a:p>
            <a:pPr>
              <a:spcAft>
                <a:spcPts val="200"/>
              </a:spcAft>
              <a:defRPr sz="1250">
                <a:solidFill>
                  <a:srgbClr val="263238"/>
                </a:solidFill>
                <a:latin typeface="Aptos"/>
              </a:defRPr>
            </a:pPr>
            <a:r>
              <a:rPr lang="en-GB" dirty="0">
                <a:solidFill>
                  <a:schemeClr val="tx1">
                    <a:lumMod val="95000"/>
                  </a:schemeClr>
                </a:solidFill>
              </a:rPr>
              <a:t>• Lenovo ThinkPad X1 Carbon Gen 13</a:t>
            </a:r>
          </a:p>
          <a:p>
            <a:pPr>
              <a:spcAft>
                <a:spcPts val="200"/>
              </a:spcAft>
              <a:defRPr sz="1250">
                <a:solidFill>
                  <a:srgbClr val="263238"/>
                </a:solidFill>
                <a:latin typeface="Aptos"/>
              </a:defRPr>
            </a:pPr>
            <a:r>
              <a:rPr lang="en-GB" dirty="0">
                <a:solidFill>
                  <a:schemeClr val="tx1">
                    <a:lumMod val="95000"/>
                  </a:schemeClr>
                </a:solidFill>
              </a:rPr>
              <a:t>• BCBC remote server infrastructure</a:t>
            </a:r>
          </a:p>
          <a:p>
            <a:pPr>
              <a:spcAft>
                <a:spcPts val="200"/>
              </a:spcAft>
              <a:defRPr sz="1250">
                <a:solidFill>
                  <a:srgbClr val="263238"/>
                </a:solidFill>
                <a:latin typeface="Aptos"/>
              </a:defRPr>
            </a:pPr>
            <a:r>
              <a:rPr lang="en-GB" dirty="0">
                <a:solidFill>
                  <a:schemeClr val="tx1">
                    <a:lumMod val="95000"/>
                  </a:schemeClr>
                </a:solidFill>
              </a:rPr>
              <a:t>• Existing VMware environment</a:t>
            </a:r>
          </a:p>
          <a:p>
            <a:pPr>
              <a:spcAft>
                <a:spcPts val="200"/>
              </a:spcAft>
              <a:defRPr sz="1250">
                <a:solidFill>
                  <a:srgbClr val="263238"/>
                </a:solidFill>
                <a:latin typeface="Aptos"/>
              </a:defRPr>
            </a:pPr>
            <a:r>
              <a:rPr lang="en-GB" dirty="0">
                <a:solidFill>
                  <a:schemeClr val="tx1">
                    <a:lumMod val="95000"/>
                  </a:schemeClr>
                </a:solidFill>
              </a:rPr>
              <a:t>• No specialist physical server expected</a:t>
            </a:r>
          </a:p>
          <a:p>
            <a:endParaRPr lang="en-GB" dirty="0"/>
          </a:p>
        </p:txBody>
      </p:sp>
      <p:sp>
        <p:nvSpPr>
          <p:cNvPr id="5" name="Text Placeholder 4">
            <a:extLst>
              <a:ext uri="{FF2B5EF4-FFF2-40B4-BE49-F238E27FC236}">
                <a16:creationId xmlns:a16="http://schemas.microsoft.com/office/drawing/2014/main" id="{17D8BD31-8523-077B-69E2-BA7E5DF33AF1}"/>
              </a:ext>
            </a:extLst>
          </p:cNvPr>
          <p:cNvSpPr>
            <a:spLocks noGrp="1"/>
          </p:cNvSpPr>
          <p:nvPr>
            <p:ph type="body" sz="quarter" idx="3"/>
          </p:nvPr>
        </p:nvSpPr>
        <p:spPr>
          <a:xfrm>
            <a:off x="4501272" y="1518307"/>
            <a:ext cx="3184385" cy="685800"/>
          </a:xfrm>
        </p:spPr>
        <p:txBody>
          <a:bodyPr/>
          <a:lstStyle/>
          <a:p>
            <a:r>
              <a:rPr lang="en-GB" sz="2000" dirty="0">
                <a:solidFill>
                  <a:schemeClr val="bg2">
                    <a:lumMod val="75000"/>
                  </a:schemeClr>
                </a:solidFill>
              </a:rPr>
              <a:t>Software/information</a:t>
            </a:r>
          </a:p>
        </p:txBody>
      </p:sp>
      <p:sp>
        <p:nvSpPr>
          <p:cNvPr id="6" name="Text Placeholder 5">
            <a:extLst>
              <a:ext uri="{FF2B5EF4-FFF2-40B4-BE49-F238E27FC236}">
                <a16:creationId xmlns:a16="http://schemas.microsoft.com/office/drawing/2014/main" id="{0B4DE595-0513-C77C-5C6B-4CAD680ACD7D}"/>
              </a:ext>
            </a:extLst>
          </p:cNvPr>
          <p:cNvSpPr>
            <a:spLocks noGrp="1"/>
          </p:cNvSpPr>
          <p:nvPr>
            <p:ph type="body" sz="half" idx="16"/>
          </p:nvPr>
        </p:nvSpPr>
        <p:spPr>
          <a:xfrm>
            <a:off x="4490719" y="2204106"/>
            <a:ext cx="3195830" cy="3600660"/>
          </a:xfrm>
        </p:spPr>
        <p:txBody>
          <a:bodyPr/>
          <a:lstStyle/>
          <a:p>
            <a:pPr>
              <a:spcAft>
                <a:spcPts val="200"/>
              </a:spcAft>
              <a:defRPr sz="1250">
                <a:solidFill>
                  <a:srgbClr val="263238"/>
                </a:solidFill>
                <a:latin typeface="Aptos"/>
              </a:defRPr>
            </a:pPr>
            <a:r>
              <a:rPr lang="en-GB" dirty="0">
                <a:solidFill>
                  <a:schemeClr val="tx1">
                    <a:lumMod val="95000"/>
                  </a:schemeClr>
                </a:solidFill>
              </a:rPr>
              <a:t>• Selected replacement technology</a:t>
            </a:r>
          </a:p>
          <a:p>
            <a:pPr>
              <a:spcAft>
                <a:spcPts val="200"/>
              </a:spcAft>
              <a:defRPr sz="1250">
                <a:solidFill>
                  <a:srgbClr val="263238"/>
                </a:solidFill>
                <a:latin typeface="Aptos"/>
              </a:defRPr>
            </a:pPr>
            <a:r>
              <a:rPr lang="en-GB" dirty="0">
                <a:solidFill>
                  <a:schemeClr val="tx1">
                    <a:lumMod val="95000"/>
                  </a:schemeClr>
                </a:solidFill>
              </a:rPr>
              <a:t>• Windows 11 administration platform</a:t>
            </a:r>
          </a:p>
          <a:p>
            <a:pPr>
              <a:spcAft>
                <a:spcPts val="200"/>
              </a:spcAft>
              <a:defRPr sz="1250">
                <a:solidFill>
                  <a:srgbClr val="263238"/>
                </a:solidFill>
                <a:latin typeface="Aptos"/>
              </a:defRPr>
            </a:pPr>
            <a:r>
              <a:rPr lang="en-GB" dirty="0">
                <a:solidFill>
                  <a:schemeClr val="tx1">
                    <a:lumMod val="95000"/>
                  </a:schemeClr>
                </a:solidFill>
              </a:rPr>
              <a:t>• Microsoft Office 365</a:t>
            </a:r>
          </a:p>
          <a:p>
            <a:pPr>
              <a:spcAft>
                <a:spcPts val="200"/>
              </a:spcAft>
              <a:defRPr sz="1250">
                <a:solidFill>
                  <a:srgbClr val="263238"/>
                </a:solidFill>
                <a:latin typeface="Aptos"/>
              </a:defRPr>
            </a:pPr>
            <a:r>
              <a:rPr lang="en-GB" dirty="0">
                <a:solidFill>
                  <a:schemeClr val="tx1">
                    <a:lumMod val="95000"/>
                  </a:schemeClr>
                </a:solidFill>
              </a:rPr>
              <a:t>• NetScaler and infrastructure documentation</a:t>
            </a:r>
          </a:p>
          <a:p>
            <a:pPr>
              <a:spcAft>
                <a:spcPts val="200"/>
              </a:spcAft>
              <a:defRPr sz="1250">
                <a:solidFill>
                  <a:srgbClr val="263238"/>
                </a:solidFill>
                <a:latin typeface="Aptos"/>
              </a:defRPr>
            </a:pPr>
            <a:r>
              <a:rPr lang="en-GB" dirty="0">
                <a:solidFill>
                  <a:schemeClr val="tx1">
                    <a:lumMod val="95000"/>
                  </a:schemeClr>
                </a:solidFill>
              </a:rPr>
              <a:t>• Data-centre upgrade requirements</a:t>
            </a:r>
          </a:p>
          <a:p>
            <a:endParaRPr lang="en-GB" dirty="0"/>
          </a:p>
        </p:txBody>
      </p:sp>
      <p:sp>
        <p:nvSpPr>
          <p:cNvPr id="7" name="Text Placeholder 6">
            <a:extLst>
              <a:ext uri="{FF2B5EF4-FFF2-40B4-BE49-F238E27FC236}">
                <a16:creationId xmlns:a16="http://schemas.microsoft.com/office/drawing/2014/main" id="{9374C1FF-03B5-3D61-1879-C90B6804DC87}"/>
              </a:ext>
            </a:extLst>
          </p:cNvPr>
          <p:cNvSpPr>
            <a:spLocks noGrp="1"/>
          </p:cNvSpPr>
          <p:nvPr>
            <p:ph type="body" sz="quarter" idx="13"/>
          </p:nvPr>
        </p:nvSpPr>
        <p:spPr>
          <a:xfrm>
            <a:off x="7838948" y="1515135"/>
            <a:ext cx="3194968" cy="685800"/>
          </a:xfrm>
        </p:spPr>
        <p:txBody>
          <a:bodyPr/>
          <a:lstStyle/>
          <a:p>
            <a:r>
              <a:rPr lang="en-GB" sz="2000" dirty="0">
                <a:solidFill>
                  <a:schemeClr val="bg2">
                    <a:lumMod val="75000"/>
                  </a:schemeClr>
                </a:solidFill>
              </a:rPr>
              <a:t>People/governance</a:t>
            </a:r>
          </a:p>
        </p:txBody>
      </p:sp>
      <p:sp>
        <p:nvSpPr>
          <p:cNvPr id="8" name="Text Placeholder 7">
            <a:extLst>
              <a:ext uri="{FF2B5EF4-FFF2-40B4-BE49-F238E27FC236}">
                <a16:creationId xmlns:a16="http://schemas.microsoft.com/office/drawing/2014/main" id="{C0849EBE-8E44-7481-C670-9EC21B875E35}"/>
              </a:ext>
            </a:extLst>
          </p:cNvPr>
          <p:cNvSpPr>
            <a:spLocks noGrp="1"/>
          </p:cNvSpPr>
          <p:nvPr>
            <p:ph type="body" sz="half" idx="17"/>
          </p:nvPr>
        </p:nvSpPr>
        <p:spPr>
          <a:xfrm>
            <a:off x="7838948" y="2200934"/>
            <a:ext cx="3194968" cy="3600660"/>
          </a:xfrm>
        </p:spPr>
        <p:txBody>
          <a:bodyPr/>
          <a:lstStyle/>
          <a:p>
            <a:pPr>
              <a:spcAft>
                <a:spcPts val="200"/>
              </a:spcAft>
              <a:defRPr sz="1250">
                <a:solidFill>
                  <a:srgbClr val="263238"/>
                </a:solidFill>
                <a:latin typeface="Aptos"/>
              </a:defRPr>
            </a:pPr>
            <a:r>
              <a:rPr lang="en-GB" dirty="0">
                <a:solidFill>
                  <a:schemeClr val="tx1">
                    <a:lumMod val="95000"/>
                  </a:schemeClr>
                </a:solidFill>
              </a:rPr>
              <a:t>• Principal researcher</a:t>
            </a:r>
          </a:p>
          <a:p>
            <a:pPr>
              <a:spcAft>
                <a:spcPts val="200"/>
              </a:spcAft>
              <a:defRPr sz="1250">
                <a:solidFill>
                  <a:srgbClr val="263238"/>
                </a:solidFill>
                <a:latin typeface="Aptos"/>
              </a:defRPr>
            </a:pPr>
            <a:r>
              <a:rPr lang="en-GB" dirty="0">
                <a:solidFill>
                  <a:schemeClr val="tx1">
                    <a:lumMod val="95000"/>
                  </a:schemeClr>
                </a:solidFill>
              </a:rPr>
              <a:t>• University project supervisor</a:t>
            </a:r>
          </a:p>
          <a:p>
            <a:pPr>
              <a:spcAft>
                <a:spcPts val="200"/>
              </a:spcAft>
              <a:defRPr sz="1250">
                <a:solidFill>
                  <a:srgbClr val="263238"/>
                </a:solidFill>
                <a:latin typeface="Aptos"/>
              </a:defRPr>
            </a:pPr>
            <a:r>
              <a:rPr lang="en-GB" dirty="0">
                <a:solidFill>
                  <a:schemeClr val="tx1">
                    <a:lumMod val="95000"/>
                  </a:schemeClr>
                </a:solidFill>
              </a:rPr>
              <a:t>• BCBC technical staff</a:t>
            </a:r>
          </a:p>
          <a:p>
            <a:pPr>
              <a:spcAft>
                <a:spcPts val="200"/>
              </a:spcAft>
              <a:defRPr sz="1250">
                <a:solidFill>
                  <a:srgbClr val="263238"/>
                </a:solidFill>
                <a:latin typeface="Aptos"/>
              </a:defRPr>
            </a:pPr>
            <a:r>
              <a:rPr lang="en-GB" dirty="0">
                <a:solidFill>
                  <a:schemeClr val="tx1">
                    <a:lumMod val="95000"/>
                  </a:schemeClr>
                </a:solidFill>
              </a:rPr>
              <a:t>• Production changes require BCBC approval</a:t>
            </a:r>
          </a:p>
          <a:p>
            <a:endParaRPr lang="en-GB" dirty="0"/>
          </a:p>
        </p:txBody>
      </p:sp>
      <p:sp>
        <p:nvSpPr>
          <p:cNvPr id="10" name="Rounded Rectangle 8">
            <a:extLst>
              <a:ext uri="{FF2B5EF4-FFF2-40B4-BE49-F238E27FC236}">
                <a16:creationId xmlns:a16="http://schemas.microsoft.com/office/drawing/2014/main" id="{320A96DD-DC0B-2584-DD9E-B7B643295BF8}"/>
              </a:ext>
            </a:extLst>
          </p:cNvPr>
          <p:cNvSpPr/>
          <p:nvPr/>
        </p:nvSpPr>
        <p:spPr>
          <a:xfrm>
            <a:off x="1314994" y="4996793"/>
            <a:ext cx="9235440" cy="685800"/>
          </a:xfrm>
          <a:prstGeom prst="roundRect">
            <a:avLst/>
          </a:prstGeom>
          <a:solidFill>
            <a:srgbClr val="152D48"/>
          </a:solidFill>
          <a:ln w="12700">
            <a:solidFill>
              <a:srgbClr val="152D48"/>
            </a:solidFill>
          </a:ln>
        </p:spPr>
        <p:style>
          <a:lnRef idx="1">
            <a:schemeClr val="accent1"/>
          </a:lnRef>
          <a:fillRef idx="3">
            <a:schemeClr val="accent1"/>
          </a:fillRef>
          <a:effectRef idx="2">
            <a:schemeClr val="accent1"/>
          </a:effectRef>
          <a:fontRef idx="minor">
            <a:schemeClr val="lt1"/>
          </a:fontRef>
        </p:style>
        <p:txBody>
          <a:bodyPr wrap="square" lIns="101600" tIns="63500" rIns="101600" bIns="6350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defRPr sz="1600" b="1">
                <a:solidFill>
                  <a:srgbClr val="FFFFFF"/>
                </a:solidFill>
                <a:latin typeface="Aptos"/>
              </a:defRPr>
            </a:pPr>
            <a:r>
              <a:t>Funding and budget: replacement solution must remain within the £21,000 project budget, including licensing and implementation costs.</a:t>
            </a:r>
          </a:p>
        </p:txBody>
      </p:sp>
    </p:spTree>
    <p:extLst>
      <p:ext uri="{BB962C8B-B14F-4D97-AF65-F5344CB8AC3E}">
        <p14:creationId xmlns:p14="http://schemas.microsoft.com/office/powerpoint/2010/main" val="1095201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C51F7-3CA0-9CDE-A727-68F8F54C7E9D}"/>
              </a:ext>
            </a:extLst>
          </p:cNvPr>
          <p:cNvSpPr>
            <a:spLocks noGrp="1"/>
          </p:cNvSpPr>
          <p:nvPr>
            <p:ph type="title"/>
          </p:nvPr>
        </p:nvSpPr>
        <p:spPr>
          <a:xfrm>
            <a:off x="1141413" y="618518"/>
            <a:ext cx="9905998" cy="965353"/>
          </a:xfrm>
        </p:spPr>
        <p:txBody>
          <a:bodyPr/>
          <a:lstStyle/>
          <a:p>
            <a:r>
              <a:rPr lang="en-GB" dirty="0"/>
              <a:t>Project Plan</a:t>
            </a:r>
          </a:p>
        </p:txBody>
      </p:sp>
      <p:pic>
        <p:nvPicPr>
          <p:cNvPr id="4" name="Picture 3">
            <a:extLst>
              <a:ext uri="{FF2B5EF4-FFF2-40B4-BE49-F238E27FC236}">
                <a16:creationId xmlns:a16="http://schemas.microsoft.com/office/drawing/2014/main" id="{6129D899-1380-0F55-3953-91AAA13B88CF}"/>
              </a:ext>
            </a:extLst>
          </p:cNvPr>
          <p:cNvPicPr>
            <a:picLocks noChangeAspect="1"/>
          </p:cNvPicPr>
          <p:nvPr/>
        </p:nvPicPr>
        <p:blipFill>
          <a:blip r:embed="rId3"/>
          <a:stretch>
            <a:fillRect/>
          </a:stretch>
        </p:blipFill>
        <p:spPr>
          <a:xfrm>
            <a:off x="1141413" y="1320937"/>
            <a:ext cx="7463744" cy="4918545"/>
          </a:xfrm>
          <a:prstGeom prst="rect">
            <a:avLst/>
          </a:prstGeom>
          <a:ln>
            <a:solidFill>
              <a:schemeClr val="tx1"/>
            </a:solidFill>
          </a:ln>
        </p:spPr>
      </p:pic>
    </p:spTree>
    <p:extLst>
      <p:ext uri="{BB962C8B-B14F-4D97-AF65-F5344CB8AC3E}">
        <p14:creationId xmlns:p14="http://schemas.microsoft.com/office/powerpoint/2010/main" val="1229765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DA327-AE8F-5AEE-B5B1-A2E02FF3ADB6}"/>
              </a:ext>
            </a:extLst>
          </p:cNvPr>
          <p:cNvSpPr>
            <a:spLocks noGrp="1"/>
          </p:cNvSpPr>
          <p:nvPr>
            <p:ph type="title"/>
          </p:nvPr>
        </p:nvSpPr>
        <p:spPr>
          <a:xfrm>
            <a:off x="1141413" y="618518"/>
            <a:ext cx="9905998" cy="965353"/>
          </a:xfrm>
        </p:spPr>
        <p:txBody>
          <a:bodyPr/>
          <a:lstStyle/>
          <a:p>
            <a:r>
              <a:rPr lang="en-GB" dirty="0"/>
              <a:t>references</a:t>
            </a:r>
          </a:p>
        </p:txBody>
      </p:sp>
      <p:sp>
        <p:nvSpPr>
          <p:cNvPr id="3" name="Content Placeholder 2">
            <a:extLst>
              <a:ext uri="{FF2B5EF4-FFF2-40B4-BE49-F238E27FC236}">
                <a16:creationId xmlns:a16="http://schemas.microsoft.com/office/drawing/2014/main" id="{6EAD871F-230F-86EF-EB4D-7479BA010256}"/>
              </a:ext>
            </a:extLst>
          </p:cNvPr>
          <p:cNvSpPr>
            <a:spLocks noGrp="1"/>
          </p:cNvSpPr>
          <p:nvPr>
            <p:ph idx="1"/>
          </p:nvPr>
        </p:nvSpPr>
        <p:spPr>
          <a:xfrm>
            <a:off x="1141412" y="1583871"/>
            <a:ext cx="9905999" cy="4207330"/>
          </a:xfrm>
        </p:spPr>
        <p:txBody>
          <a:bodyPr>
            <a:normAutofit fontScale="55000" lnSpcReduction="20000"/>
          </a:bodyPr>
          <a:lstStyle/>
          <a:p>
            <a:pPr marL="0" indent="0">
              <a:buNone/>
            </a:pPr>
            <a:r>
              <a:rPr lang="en-GB" dirty="0"/>
              <a:t>[1] China and Goodwin, “What is an application delivery controller (ADC)?”, IBM</a:t>
            </a:r>
          </a:p>
          <a:p>
            <a:pPr marL="0" indent="0">
              <a:buNone/>
            </a:pPr>
            <a:r>
              <a:rPr lang="en-GB" dirty="0"/>
              <a:t>[2] Lei et al., “Cost-effective server-side re-deployment… using NGINX reverse proxy,” IFAC-</a:t>
            </a:r>
            <a:r>
              <a:rPr lang="en-GB" dirty="0" err="1"/>
              <a:t>PapersOnLine</a:t>
            </a:r>
            <a:r>
              <a:rPr lang="en-GB" dirty="0"/>
              <a:t>, 2020.</a:t>
            </a:r>
          </a:p>
          <a:p>
            <a:pPr marL="0" indent="0">
              <a:buNone/>
            </a:pPr>
            <a:r>
              <a:rPr lang="en-GB" dirty="0"/>
              <a:t>[4] </a:t>
            </a:r>
            <a:r>
              <a:rPr lang="en-GB" dirty="0" err="1"/>
              <a:t>Adewojo</a:t>
            </a:r>
            <a:r>
              <a:rPr lang="en-GB" dirty="0"/>
              <a:t> and Bass, “A Novel Weight-Assignment Load Balancing Algorithm for Cloud Applications,” SN Computer Science, 2023.</a:t>
            </a:r>
          </a:p>
          <a:p>
            <a:pPr marL="0" indent="0">
              <a:buNone/>
            </a:pPr>
            <a:r>
              <a:rPr lang="en-GB" dirty="0"/>
              <a:t>[5] Dowling et al., “A Cryptographic Analysis of the TLS 1.3 Handshake Protocol,” Journal of Cryptology, 2021.</a:t>
            </a:r>
          </a:p>
          <a:p>
            <a:pPr marL="0" indent="0">
              <a:buNone/>
            </a:pPr>
            <a:r>
              <a:rPr lang="en-GB" dirty="0"/>
              <a:t>[6] </a:t>
            </a:r>
            <a:r>
              <a:rPr lang="en-GB" dirty="0" err="1"/>
              <a:t>Dymora</a:t>
            </a:r>
            <a:r>
              <a:rPr lang="en-GB" dirty="0"/>
              <a:t>, Mazurek and </a:t>
            </a:r>
            <a:r>
              <a:rPr lang="en-GB" dirty="0" err="1"/>
              <a:t>Sudek</a:t>
            </a:r>
            <a:r>
              <a:rPr lang="en-GB" dirty="0"/>
              <a:t>, “Comparative Analysis of Selected Open-Source Solutions for Traffic Balancing…,” Energies, 2021.</a:t>
            </a:r>
          </a:p>
          <a:p>
            <a:pPr marL="0" indent="0">
              <a:buNone/>
            </a:pPr>
            <a:r>
              <a:rPr lang="en-GB" dirty="0"/>
              <a:t>[8] Sun et al., “A survey on the placement of virtual network functions,” Journal of Network and Computer Applications, 2022.</a:t>
            </a:r>
          </a:p>
          <a:p>
            <a:pPr marL="0" indent="0">
              <a:buNone/>
            </a:pPr>
            <a:r>
              <a:rPr lang="en-GB" dirty="0"/>
              <a:t>[9] Rathore et al., “In the direction of service guarantees for virtualized network functions,” Wireless Communications and Mobile Computing, 2022.</a:t>
            </a:r>
          </a:p>
          <a:p>
            <a:pPr marL="0" indent="0">
              <a:buNone/>
            </a:pPr>
            <a:r>
              <a:rPr lang="en-GB" dirty="0"/>
              <a:t>[11] Yang et al., “Network shortcut in data plane of service mesh with </a:t>
            </a:r>
            <a:r>
              <a:rPr lang="en-GB" dirty="0" err="1"/>
              <a:t>eBPF</a:t>
            </a:r>
            <a:r>
              <a:rPr lang="en-GB" dirty="0"/>
              <a:t>,” Journal of Network and Computer Applications, 2024.</a:t>
            </a:r>
          </a:p>
          <a:p>
            <a:pPr marL="0" indent="0">
              <a:buNone/>
            </a:pPr>
            <a:r>
              <a:rPr lang="en-GB" dirty="0"/>
              <a:t>[12] Saunders, Lewis and Thornhill, Research Methods for Business Students, 8th ed., Pearson, 2019.</a:t>
            </a:r>
          </a:p>
          <a:p>
            <a:pPr marL="0" indent="0">
              <a:buNone/>
            </a:pPr>
            <a:r>
              <a:rPr lang="en-GB" dirty="0"/>
              <a:t>[15] Larman and Basili, “Iterative and incremental development: A brief history,” Computer, 2003.</a:t>
            </a:r>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938E97FF-ADA8-6366-C3A7-1F771DE5A899}"/>
              </a:ext>
            </a:extLst>
          </p:cNvPr>
          <p:cNvSpPr txBox="1"/>
          <p:nvPr/>
        </p:nvSpPr>
        <p:spPr>
          <a:xfrm>
            <a:off x="2400300" y="5274129"/>
            <a:ext cx="6106886" cy="276999"/>
          </a:xfrm>
          <a:prstGeom prst="rect">
            <a:avLst/>
          </a:prstGeom>
          <a:noFill/>
        </p:spPr>
        <p:txBody>
          <a:bodyPr wrap="square">
            <a:spAutoFit/>
          </a:bodyPr>
          <a:lstStyle/>
          <a:p>
            <a:pPr algn="ctr">
              <a:defRPr sz="1200" b="1">
                <a:solidFill>
                  <a:srgbClr val="007E8C"/>
                </a:solidFill>
                <a:latin typeface="Aptos"/>
              </a:defRPr>
            </a:pPr>
            <a:r>
              <a:rPr lang="en-GB" sz="1200" dirty="0">
                <a:solidFill>
                  <a:schemeClr val="tx1">
                    <a:lumMod val="95000"/>
                  </a:schemeClr>
                </a:solidFill>
              </a:rPr>
              <a:t>Full bibliography is included in the submitted proposal.</a:t>
            </a:r>
          </a:p>
        </p:txBody>
      </p:sp>
    </p:spTree>
    <p:extLst>
      <p:ext uri="{BB962C8B-B14F-4D97-AF65-F5344CB8AC3E}">
        <p14:creationId xmlns:p14="http://schemas.microsoft.com/office/powerpoint/2010/main" val="11971109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04C6BCC-A38B-4625-90E6-7D3BBA3909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41CBB0-BAA0-4983-8F2B-E10AF3358DA8}">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E096F0E7-E7B5-406E-8E94-F0043B2AC7F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Circuit design</Template>
  <TotalTime>1146</TotalTime>
  <Words>1912</Words>
  <Application>Microsoft Office PowerPoint</Application>
  <PresentationFormat>Widescreen</PresentationFormat>
  <Paragraphs>217</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Calibri</vt:lpstr>
      <vt:lpstr>Tw Cen MT</vt:lpstr>
      <vt:lpstr>Circuit</vt:lpstr>
      <vt:lpstr>Application Delivery Controller Replacement</vt:lpstr>
      <vt:lpstr>Research context</vt:lpstr>
      <vt:lpstr>Research problem</vt:lpstr>
      <vt:lpstr>Research aim &amp; objectives</vt:lpstr>
      <vt:lpstr>Literature review</vt:lpstr>
      <vt:lpstr>Literature review</vt:lpstr>
      <vt:lpstr>Reasearch/development methodologies</vt:lpstr>
      <vt:lpstr>Resource/materials</vt:lpstr>
      <vt:lpstr>Project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 Wilde (2405772)</dc:creator>
  <cp:lastModifiedBy>Jac Wilde (2405772)</cp:lastModifiedBy>
  <cp:revision>2</cp:revision>
  <dcterms:created xsi:type="dcterms:W3CDTF">2026-09-08T12:43:23Z</dcterms:created>
  <dcterms:modified xsi:type="dcterms:W3CDTF">2026-09-09T07:49:32Z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