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4"/>
  </p:sldMasterIdLst>
  <p:sldIdLst>
    <p:sldId id="257" r:id="rId5"/>
    <p:sldId id="263" r:id="rId6"/>
    <p:sldId id="260" r:id="rId7"/>
    <p:sldId id="259" r:id="rId8"/>
    <p:sldId id="261" r:id="rId9"/>
    <p:sldId id="262" r:id="rId10"/>
    <p:sldId id="264" r:id="rId11"/>
    <p:sldId id="267" r:id="rId12"/>
    <p:sldId id="268" r:id="rId13"/>
    <p:sldId id="265" r:id="rId14"/>
    <p:sldId id="269" r:id="rId15"/>
    <p:sldId id="27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19" autoAdjust="0"/>
  </p:normalViewPr>
  <p:slideViewPr>
    <p:cSldViewPr snapToGrid="0">
      <p:cViewPr varScale="1">
        <p:scale>
          <a:sx n="104" d="100"/>
          <a:sy n="104" d="100"/>
        </p:scale>
        <p:origin x="126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F1A45C-2395-49FC-B238-FF64F4F73DF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AAA941B-BE97-4964-8BFE-8412BCE60F10}">
      <dgm:prSet/>
      <dgm:spPr/>
      <dgm:t>
        <a:bodyPr/>
        <a:lstStyle/>
        <a:p>
          <a:r>
            <a:rPr lang="en-GB"/>
            <a:t>What are the implications on all of us within Industry</a:t>
          </a:r>
          <a:endParaRPr lang="en-US"/>
        </a:p>
      </dgm:t>
    </dgm:pt>
    <dgm:pt modelId="{3A4C8DA6-3727-418C-8E2A-B4B5B218C06A}" type="parTrans" cxnId="{C61B2F2D-1D80-44AB-9C45-83D07F375BCB}">
      <dgm:prSet/>
      <dgm:spPr/>
      <dgm:t>
        <a:bodyPr/>
        <a:lstStyle/>
        <a:p>
          <a:endParaRPr lang="en-US"/>
        </a:p>
      </dgm:t>
    </dgm:pt>
    <dgm:pt modelId="{3DE89534-17E0-4AB2-933B-2C5FEBDBCCB5}" type="sibTrans" cxnId="{C61B2F2D-1D80-44AB-9C45-83D07F375BCB}">
      <dgm:prSet/>
      <dgm:spPr/>
      <dgm:t>
        <a:bodyPr/>
        <a:lstStyle/>
        <a:p>
          <a:endParaRPr lang="en-US"/>
        </a:p>
      </dgm:t>
    </dgm:pt>
    <dgm:pt modelId="{6CA31BA3-2B04-4513-98C3-285ED892A5DE}">
      <dgm:prSet/>
      <dgm:spPr/>
      <dgm:t>
        <a:bodyPr/>
        <a:lstStyle/>
        <a:p>
          <a:r>
            <a:rPr lang="en-GB"/>
            <a:t>Possible routes and direction? Talk the Walk, Sportopia, Couch Culture, Against All Odds</a:t>
          </a:r>
          <a:endParaRPr lang="en-US"/>
        </a:p>
      </dgm:t>
    </dgm:pt>
    <dgm:pt modelId="{987FD25F-6188-4900-87FD-35954ECEFFAB}" type="parTrans" cxnId="{CC33A559-5478-4897-9F00-021B3D838810}">
      <dgm:prSet/>
      <dgm:spPr/>
      <dgm:t>
        <a:bodyPr/>
        <a:lstStyle/>
        <a:p>
          <a:endParaRPr lang="en-US"/>
        </a:p>
      </dgm:t>
    </dgm:pt>
    <dgm:pt modelId="{5D085ACA-7EED-4B58-9392-F2222846D342}" type="sibTrans" cxnId="{CC33A559-5478-4897-9F00-021B3D838810}">
      <dgm:prSet/>
      <dgm:spPr/>
      <dgm:t>
        <a:bodyPr/>
        <a:lstStyle/>
        <a:p>
          <a:endParaRPr lang="en-US"/>
        </a:p>
      </dgm:t>
    </dgm:pt>
    <dgm:pt modelId="{FC18DCA7-2384-402E-ABAC-A586BB22EEDE}">
      <dgm:prSet/>
      <dgm:spPr/>
      <dgm:t>
        <a:bodyPr/>
        <a:lstStyle/>
        <a:p>
          <a:r>
            <a:rPr lang="en-GB"/>
            <a:t>The future of Sport in Wales? Sport Wales / Health Focuses</a:t>
          </a:r>
          <a:endParaRPr lang="en-US"/>
        </a:p>
      </dgm:t>
    </dgm:pt>
    <dgm:pt modelId="{5AAD4113-CB41-453E-BEE3-8497D076B385}" type="parTrans" cxnId="{AEB93ED3-A3B3-47F3-9B81-9CD5DAA7B0CF}">
      <dgm:prSet/>
      <dgm:spPr/>
      <dgm:t>
        <a:bodyPr/>
        <a:lstStyle/>
        <a:p>
          <a:endParaRPr lang="en-US"/>
        </a:p>
      </dgm:t>
    </dgm:pt>
    <dgm:pt modelId="{FA665FB9-7B3B-478E-BECC-AD238A4276E0}" type="sibTrans" cxnId="{AEB93ED3-A3B3-47F3-9B81-9CD5DAA7B0CF}">
      <dgm:prSet/>
      <dgm:spPr/>
      <dgm:t>
        <a:bodyPr/>
        <a:lstStyle/>
        <a:p>
          <a:endParaRPr lang="en-US"/>
        </a:p>
      </dgm:t>
    </dgm:pt>
    <dgm:pt modelId="{C77783BD-1607-4494-8EB4-CA5590EDED68}">
      <dgm:prSet/>
      <dgm:spPr/>
      <dgm:t>
        <a:bodyPr/>
        <a:lstStyle/>
        <a:p>
          <a:r>
            <a:rPr lang="en-GB"/>
            <a:t>Implementation challenges? Change management</a:t>
          </a:r>
          <a:endParaRPr lang="en-US"/>
        </a:p>
      </dgm:t>
    </dgm:pt>
    <dgm:pt modelId="{AF26E6D5-FBD0-4D71-B1B8-2B746538A5F0}" type="parTrans" cxnId="{1428CDA4-C7EB-423B-BF22-4AB6306EA652}">
      <dgm:prSet/>
      <dgm:spPr/>
      <dgm:t>
        <a:bodyPr/>
        <a:lstStyle/>
        <a:p>
          <a:endParaRPr lang="en-US"/>
        </a:p>
      </dgm:t>
    </dgm:pt>
    <dgm:pt modelId="{EEA1D34A-C288-46CC-B531-8A3A5BC3AC5C}" type="sibTrans" cxnId="{1428CDA4-C7EB-423B-BF22-4AB6306EA652}">
      <dgm:prSet/>
      <dgm:spPr/>
      <dgm:t>
        <a:bodyPr/>
        <a:lstStyle/>
        <a:p>
          <a:endParaRPr lang="en-US"/>
        </a:p>
      </dgm:t>
    </dgm:pt>
    <dgm:pt modelId="{18025B2B-3177-486E-8697-0FAFEE10EE31}" type="pres">
      <dgm:prSet presAssocID="{FFF1A45C-2395-49FC-B238-FF64F4F73DF7}" presName="linear" presStyleCnt="0">
        <dgm:presLayoutVars>
          <dgm:animLvl val="lvl"/>
          <dgm:resizeHandles val="exact"/>
        </dgm:presLayoutVars>
      </dgm:prSet>
      <dgm:spPr/>
    </dgm:pt>
    <dgm:pt modelId="{5ABE8BE4-499D-43F6-B360-7702F543646E}" type="pres">
      <dgm:prSet presAssocID="{9AAA941B-BE97-4964-8BFE-8412BCE60F1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8C4CE33-CED7-422D-BB3F-30EE47DCD646}" type="pres">
      <dgm:prSet presAssocID="{3DE89534-17E0-4AB2-933B-2C5FEBDBCCB5}" presName="spacer" presStyleCnt="0"/>
      <dgm:spPr/>
    </dgm:pt>
    <dgm:pt modelId="{137C7EDE-A273-4531-A0DD-98B7CA1EB09E}" type="pres">
      <dgm:prSet presAssocID="{6CA31BA3-2B04-4513-98C3-285ED892A5D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BFDC90D-BF62-4750-8563-91B8E016DC56}" type="pres">
      <dgm:prSet presAssocID="{5D085ACA-7EED-4B58-9392-F2222846D342}" presName="spacer" presStyleCnt="0"/>
      <dgm:spPr/>
    </dgm:pt>
    <dgm:pt modelId="{EFCEBC7A-419A-47D8-A4C2-33E882E8B002}" type="pres">
      <dgm:prSet presAssocID="{FC18DCA7-2384-402E-ABAC-A586BB22EED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F822F46-0D68-4A43-A046-3F1D1683EEC1}" type="pres">
      <dgm:prSet presAssocID="{FA665FB9-7B3B-478E-BECC-AD238A4276E0}" presName="spacer" presStyleCnt="0"/>
      <dgm:spPr/>
    </dgm:pt>
    <dgm:pt modelId="{6B52F13A-EF91-4B88-BD9B-EA849EBD1E66}" type="pres">
      <dgm:prSet presAssocID="{C77783BD-1607-4494-8EB4-CA5590EDED6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BCAC51E-38F4-4B67-BD9F-35F82AAF1F8B}" type="presOf" srcId="{C77783BD-1607-4494-8EB4-CA5590EDED68}" destId="{6B52F13A-EF91-4B88-BD9B-EA849EBD1E66}" srcOrd="0" destOrd="0" presId="urn:microsoft.com/office/officeart/2005/8/layout/vList2"/>
    <dgm:cxn modelId="{C61B2F2D-1D80-44AB-9C45-83D07F375BCB}" srcId="{FFF1A45C-2395-49FC-B238-FF64F4F73DF7}" destId="{9AAA941B-BE97-4964-8BFE-8412BCE60F10}" srcOrd="0" destOrd="0" parTransId="{3A4C8DA6-3727-418C-8E2A-B4B5B218C06A}" sibTransId="{3DE89534-17E0-4AB2-933B-2C5FEBDBCCB5}"/>
    <dgm:cxn modelId="{0CF2DD31-B529-4739-9A3C-97AE532262FE}" type="presOf" srcId="{FFF1A45C-2395-49FC-B238-FF64F4F73DF7}" destId="{18025B2B-3177-486E-8697-0FAFEE10EE31}" srcOrd="0" destOrd="0" presId="urn:microsoft.com/office/officeart/2005/8/layout/vList2"/>
    <dgm:cxn modelId="{CC33A559-5478-4897-9F00-021B3D838810}" srcId="{FFF1A45C-2395-49FC-B238-FF64F4F73DF7}" destId="{6CA31BA3-2B04-4513-98C3-285ED892A5DE}" srcOrd="1" destOrd="0" parTransId="{987FD25F-6188-4900-87FD-35954ECEFFAB}" sibTransId="{5D085ACA-7EED-4B58-9392-F2222846D342}"/>
    <dgm:cxn modelId="{1428CDA4-C7EB-423B-BF22-4AB6306EA652}" srcId="{FFF1A45C-2395-49FC-B238-FF64F4F73DF7}" destId="{C77783BD-1607-4494-8EB4-CA5590EDED68}" srcOrd="3" destOrd="0" parTransId="{AF26E6D5-FBD0-4D71-B1B8-2B746538A5F0}" sibTransId="{EEA1D34A-C288-46CC-B531-8A3A5BC3AC5C}"/>
    <dgm:cxn modelId="{E14006CA-35E8-40E2-BD4F-BEB891D134BE}" type="presOf" srcId="{FC18DCA7-2384-402E-ABAC-A586BB22EEDE}" destId="{EFCEBC7A-419A-47D8-A4C2-33E882E8B002}" srcOrd="0" destOrd="0" presId="urn:microsoft.com/office/officeart/2005/8/layout/vList2"/>
    <dgm:cxn modelId="{AEB93ED3-A3B3-47F3-9B81-9CD5DAA7B0CF}" srcId="{FFF1A45C-2395-49FC-B238-FF64F4F73DF7}" destId="{FC18DCA7-2384-402E-ABAC-A586BB22EEDE}" srcOrd="2" destOrd="0" parTransId="{5AAD4113-CB41-453E-BEE3-8497D076B385}" sibTransId="{FA665FB9-7B3B-478E-BECC-AD238A4276E0}"/>
    <dgm:cxn modelId="{245658DF-B5FB-4449-8A0D-178EB825DB5B}" type="presOf" srcId="{9AAA941B-BE97-4964-8BFE-8412BCE60F10}" destId="{5ABE8BE4-499D-43F6-B360-7702F543646E}" srcOrd="0" destOrd="0" presId="urn:microsoft.com/office/officeart/2005/8/layout/vList2"/>
    <dgm:cxn modelId="{21B85EE9-E3BF-4A2E-AF9B-D8720DCA76F2}" type="presOf" srcId="{6CA31BA3-2B04-4513-98C3-285ED892A5DE}" destId="{137C7EDE-A273-4531-A0DD-98B7CA1EB09E}" srcOrd="0" destOrd="0" presId="urn:microsoft.com/office/officeart/2005/8/layout/vList2"/>
    <dgm:cxn modelId="{7298B98E-4CAC-48CB-A933-0CB3CEE6507A}" type="presParOf" srcId="{18025B2B-3177-486E-8697-0FAFEE10EE31}" destId="{5ABE8BE4-499D-43F6-B360-7702F543646E}" srcOrd="0" destOrd="0" presId="urn:microsoft.com/office/officeart/2005/8/layout/vList2"/>
    <dgm:cxn modelId="{8B43EB94-539C-48D2-88A8-18BE031A7FB6}" type="presParOf" srcId="{18025B2B-3177-486E-8697-0FAFEE10EE31}" destId="{18C4CE33-CED7-422D-BB3F-30EE47DCD646}" srcOrd="1" destOrd="0" presId="urn:microsoft.com/office/officeart/2005/8/layout/vList2"/>
    <dgm:cxn modelId="{6CB68702-5090-4AF2-ABEA-86692A3B8A7A}" type="presParOf" srcId="{18025B2B-3177-486E-8697-0FAFEE10EE31}" destId="{137C7EDE-A273-4531-A0DD-98B7CA1EB09E}" srcOrd="2" destOrd="0" presId="urn:microsoft.com/office/officeart/2005/8/layout/vList2"/>
    <dgm:cxn modelId="{1932ACC5-8798-4C96-9B54-719526FE21F2}" type="presParOf" srcId="{18025B2B-3177-486E-8697-0FAFEE10EE31}" destId="{EBFDC90D-BF62-4750-8563-91B8E016DC56}" srcOrd="3" destOrd="0" presId="urn:microsoft.com/office/officeart/2005/8/layout/vList2"/>
    <dgm:cxn modelId="{D1787D87-40A2-4E1F-950C-46C2F081915F}" type="presParOf" srcId="{18025B2B-3177-486E-8697-0FAFEE10EE31}" destId="{EFCEBC7A-419A-47D8-A4C2-33E882E8B002}" srcOrd="4" destOrd="0" presId="urn:microsoft.com/office/officeart/2005/8/layout/vList2"/>
    <dgm:cxn modelId="{C35D182E-D526-4A47-918D-3600E5ECD28A}" type="presParOf" srcId="{18025B2B-3177-486E-8697-0FAFEE10EE31}" destId="{2F822F46-0D68-4A43-A046-3F1D1683EEC1}" srcOrd="5" destOrd="0" presId="urn:microsoft.com/office/officeart/2005/8/layout/vList2"/>
    <dgm:cxn modelId="{30718EEE-E1D1-4B38-A12F-1FE57D4F669F}" type="presParOf" srcId="{18025B2B-3177-486E-8697-0FAFEE10EE31}" destId="{6B52F13A-EF91-4B88-BD9B-EA849EBD1E6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BE8BE4-499D-43F6-B360-7702F543646E}">
      <dsp:nvSpPr>
        <dsp:cNvPr id="0" name=""/>
        <dsp:cNvSpPr/>
      </dsp:nvSpPr>
      <dsp:spPr>
        <a:xfrm>
          <a:off x="0" y="136965"/>
          <a:ext cx="7012370" cy="1048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What are the implications on all of us within Industry</a:t>
          </a:r>
          <a:endParaRPr lang="en-US" sz="2800" kern="1200"/>
        </a:p>
      </dsp:txBody>
      <dsp:txXfrm>
        <a:off x="51175" y="188140"/>
        <a:ext cx="6910020" cy="945970"/>
      </dsp:txXfrm>
    </dsp:sp>
    <dsp:sp modelId="{137C7EDE-A273-4531-A0DD-98B7CA1EB09E}">
      <dsp:nvSpPr>
        <dsp:cNvPr id="0" name=""/>
        <dsp:cNvSpPr/>
      </dsp:nvSpPr>
      <dsp:spPr>
        <a:xfrm>
          <a:off x="0" y="1265925"/>
          <a:ext cx="7012370" cy="104832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Possible routes and direction? Talk the Walk, Sportopia, Couch Culture, Against All Odds</a:t>
          </a:r>
          <a:endParaRPr lang="en-US" sz="2800" kern="1200"/>
        </a:p>
      </dsp:txBody>
      <dsp:txXfrm>
        <a:off x="51175" y="1317100"/>
        <a:ext cx="6910020" cy="945970"/>
      </dsp:txXfrm>
    </dsp:sp>
    <dsp:sp modelId="{EFCEBC7A-419A-47D8-A4C2-33E882E8B002}">
      <dsp:nvSpPr>
        <dsp:cNvPr id="0" name=""/>
        <dsp:cNvSpPr/>
      </dsp:nvSpPr>
      <dsp:spPr>
        <a:xfrm>
          <a:off x="0" y="2394885"/>
          <a:ext cx="7012370" cy="104832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future of Sport in Wales? Sport Wales / Health Focuses</a:t>
          </a:r>
          <a:endParaRPr lang="en-US" sz="2800" kern="1200"/>
        </a:p>
      </dsp:txBody>
      <dsp:txXfrm>
        <a:off x="51175" y="2446060"/>
        <a:ext cx="6910020" cy="945970"/>
      </dsp:txXfrm>
    </dsp:sp>
    <dsp:sp modelId="{6B52F13A-EF91-4B88-BD9B-EA849EBD1E66}">
      <dsp:nvSpPr>
        <dsp:cNvPr id="0" name=""/>
        <dsp:cNvSpPr/>
      </dsp:nvSpPr>
      <dsp:spPr>
        <a:xfrm>
          <a:off x="0" y="3523845"/>
          <a:ext cx="7012370" cy="104832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Implementation challenges? Change management</a:t>
          </a:r>
          <a:endParaRPr lang="en-US" sz="2800" kern="1200"/>
        </a:p>
      </dsp:txBody>
      <dsp:txXfrm>
        <a:off x="51175" y="3575020"/>
        <a:ext cx="6910020" cy="9459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09-Apr-21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C1FA8F66-3B85-411D-A2A6-A50DF3026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F1A8C364-94D4-4630-BAD0-78722F3470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1139" y="1472617"/>
            <a:ext cx="5331481" cy="1572785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69958B5-5C27-4A9A-983B-AC6A83EFD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36050"/>
            <a:ext cx="0" cy="164592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3418DE1C-A7D2-43C2-8BBF-E68C9B9D52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7735" y="546273"/>
            <a:ext cx="5331478" cy="342547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4179E790-E691-4202-B7FA-62924FC8D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5EE0A0-4DA6-4AA2-A475-14DB03C55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76057"/>
            <a:ext cx="11303626" cy="2034709"/>
          </a:xfrm>
          <a:prstGeom prst="rect">
            <a:avLst/>
          </a:prstGeom>
          <a:solidFill>
            <a:schemeClr val="bg1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" y="4572000"/>
            <a:ext cx="10965141" cy="895244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The Future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529064"/>
            <a:ext cx="10965142" cy="627036"/>
          </a:xfrm>
        </p:spPr>
        <p:txBody>
          <a:bodyPr>
            <a:normAutofit/>
          </a:bodyPr>
          <a:lstStyle/>
          <a:p>
            <a:r>
              <a:rPr lang="en-US" dirty="0"/>
              <a:t>Sport Wales - </a:t>
            </a:r>
            <a:r>
              <a:rPr lang="en-US" sz="1600" dirty="0">
                <a:solidFill>
                  <a:schemeClr val="tx1"/>
                </a:solidFill>
              </a:rPr>
              <a:t>Facilities for Future Generations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63CCF-FF52-4E76-BB2C-302E5028A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US" u="sng" dirty="0">
                <a:solidFill>
                  <a:srgbClr val="FFFFFF"/>
                </a:solidFill>
              </a:rPr>
              <a:t>Society trends 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Consider the following…..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9F4FD-20A6-48B2-9260-123954039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723900"/>
            <a:ext cx="7183597" cy="3152362"/>
          </a:xfrm>
        </p:spPr>
        <p:txBody>
          <a:bodyPr>
            <a:normAutofit/>
          </a:bodyPr>
          <a:lstStyle/>
          <a:p>
            <a:r>
              <a:rPr lang="en-US" dirty="0"/>
              <a:t>What societal trends have you noticed develop over the passed 5 years and how might this influence future facility provision?</a:t>
            </a:r>
          </a:p>
          <a:p>
            <a:endParaRPr lang="en-US" dirty="0"/>
          </a:p>
          <a:p>
            <a:r>
              <a:rPr lang="en-US" dirty="0"/>
              <a:t>Now consider the future? What might influence our decision to build future sports infrastructure?</a:t>
            </a:r>
          </a:p>
          <a:p>
            <a:endParaRPr lang="en-US" dirty="0"/>
          </a:p>
          <a:p>
            <a:r>
              <a:rPr lang="en-US" dirty="0"/>
              <a:t>What's the purpose of sport? Is governance concerned more with physical activity?</a:t>
            </a:r>
          </a:p>
        </p:txBody>
      </p:sp>
      <p:pic>
        <p:nvPicPr>
          <p:cNvPr id="3074" name="Picture 2" descr="6 technology mega-trends shaping the future of society | World Economic  Forum">
            <a:extLst>
              <a:ext uri="{FF2B5EF4-FFF2-40B4-BE49-F238E27FC236}">
                <a16:creationId xmlns:a16="http://schemas.microsoft.com/office/drawing/2014/main" id="{770C5332-797E-4F1A-80EF-38403F976B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82260" y="4193727"/>
            <a:ext cx="5111010" cy="219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orget the gym - could VR be the future of fitness?">
            <a:extLst>
              <a:ext uri="{FF2B5EF4-FFF2-40B4-BE49-F238E27FC236}">
                <a16:creationId xmlns:a16="http://schemas.microsoft.com/office/drawing/2014/main" id="{7E3959F9-93E3-4A9A-A186-47974CB186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432" y="4193728"/>
            <a:ext cx="2705100" cy="220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0388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D7C1C-8F1C-4AC1-9126-18913BEE6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06133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Recent Trends</a:t>
            </a:r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86FE4-1F26-47F6-8160-0A8379D64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917002"/>
            <a:ext cx="3568661" cy="4059936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0" indent="0">
              <a:buNone/>
            </a:pPr>
            <a:r>
              <a:rPr lang="en-US" cap="all" dirty="0"/>
              <a:t>- Lockdown influence on walking and cycling</a:t>
            </a:r>
          </a:p>
          <a:p>
            <a:pPr marL="0" indent="0">
              <a:buNone/>
            </a:pPr>
            <a:endParaRPr lang="en-US" cap="all" dirty="0"/>
          </a:p>
          <a:p>
            <a:pPr marL="0" indent="0">
              <a:buNone/>
            </a:pPr>
            <a:r>
              <a:rPr lang="en-US" cap="all" dirty="0"/>
              <a:t>- Growth of the low-cost gym environment</a:t>
            </a:r>
          </a:p>
          <a:p>
            <a:pPr marL="0" indent="0">
              <a:buNone/>
            </a:pPr>
            <a:endParaRPr lang="en-US" cap="all" dirty="0"/>
          </a:p>
          <a:p>
            <a:pPr marL="0" indent="0">
              <a:buNone/>
            </a:pPr>
            <a:r>
              <a:rPr lang="en-US" cap="all" dirty="0"/>
              <a:t>- Participation based events – Triathlon, half marathons.</a:t>
            </a:r>
          </a:p>
          <a:p>
            <a:pPr>
              <a:buFontTx/>
              <a:buChar char="-"/>
            </a:pPr>
            <a:endParaRPr lang="en-US" cap="all" dirty="0"/>
          </a:p>
          <a:p>
            <a:pPr marL="0" indent="0">
              <a:buNone/>
            </a:pPr>
            <a:r>
              <a:rPr lang="en-US" cap="all" dirty="0"/>
              <a:t>- Trust management and delivery.</a:t>
            </a:r>
          </a:p>
          <a:p>
            <a:pPr marL="0" indent="0">
              <a:buNone/>
            </a:pPr>
            <a:endParaRPr lang="en-US" cap="all" dirty="0"/>
          </a:p>
          <a:p>
            <a:pPr marL="0" indent="0">
              <a:buNone/>
            </a:pPr>
            <a:r>
              <a:rPr lang="en-US" cap="all" dirty="0"/>
              <a:t>- Online delivery (Joe Wicks 2.75m YouTube)</a:t>
            </a:r>
          </a:p>
        </p:txBody>
      </p:sp>
      <p:pic>
        <p:nvPicPr>
          <p:cNvPr id="1028" name="Picture 4" descr="Coronavirus: Bicycle sales boom as new cycle paths open | Herald Sun">
            <a:extLst>
              <a:ext uri="{FF2B5EF4-FFF2-40B4-BE49-F238E27FC236}">
                <a16:creationId xmlns:a16="http://schemas.microsoft.com/office/drawing/2014/main" id="{FAA558A3-D6B6-4CEB-831E-4B35A8D1CB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18" r="9349"/>
          <a:stretch/>
        </p:blipFill>
        <p:spPr bwMode="auto">
          <a:xfrm>
            <a:off x="5124031" y="702156"/>
            <a:ext cx="5795801" cy="5273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61147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2B9BD-7632-4C85-A0D3-614407B1E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US"/>
              <a:t>What facilities will future generations require?</a:t>
            </a:r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Obesity Might Accelerate Aging | Lifespan.io">
            <a:extLst>
              <a:ext uri="{FF2B5EF4-FFF2-40B4-BE49-F238E27FC236}">
                <a16:creationId xmlns:a16="http://schemas.microsoft.com/office/drawing/2014/main" id="{516ABEB9-0820-48E6-9935-6ABA844C7B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92" r="15056"/>
          <a:stretch/>
        </p:blipFill>
        <p:spPr bwMode="auto">
          <a:xfrm>
            <a:off x="611392" y="2347105"/>
            <a:ext cx="5074920" cy="3712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67E54-E634-400E-8FDB-731AEAD3DB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830" y="2340864"/>
            <a:ext cx="5269977" cy="36344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Consider the influence of the following:</a:t>
            </a:r>
          </a:p>
          <a:p>
            <a:r>
              <a:rPr lang="en-US" dirty="0"/>
              <a:t>Aging population?</a:t>
            </a:r>
          </a:p>
          <a:p>
            <a:r>
              <a:rPr lang="en-US" dirty="0"/>
              <a:t>Obesity?</a:t>
            </a:r>
          </a:p>
          <a:p>
            <a:r>
              <a:rPr lang="en-US" dirty="0"/>
              <a:t>Income divide?</a:t>
            </a:r>
          </a:p>
          <a:p>
            <a:r>
              <a:rPr lang="en-US" dirty="0"/>
              <a:t>School based infrastructure?</a:t>
            </a:r>
          </a:p>
          <a:p>
            <a:r>
              <a:rPr lang="en-US" dirty="0"/>
              <a:t>Outdoor environment?</a:t>
            </a:r>
          </a:p>
          <a:p>
            <a:r>
              <a:rPr lang="en-US" dirty="0"/>
              <a:t>Gamification of video games? </a:t>
            </a:r>
          </a:p>
          <a:p>
            <a:r>
              <a:rPr lang="en-US" dirty="0"/>
              <a:t>Professional Gamers – Esports Market?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111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8F184-0A14-4467-9076-FED6ED2DF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34205"/>
            <a:ext cx="11029616" cy="1188720"/>
          </a:xfrm>
        </p:spPr>
        <p:txBody>
          <a:bodyPr/>
          <a:lstStyle/>
          <a:p>
            <a:r>
              <a:rPr lang="en-US" dirty="0"/>
              <a:t>Facilities for future generation's key messages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1448F5-441A-4905-866D-F757E0F901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1189" y="1868458"/>
            <a:ext cx="10693612" cy="128565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19E042E-52B9-4B46-BB75-C83B855532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189" y="3154108"/>
            <a:ext cx="10693611" cy="1295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4200EC5-5F88-4815-A468-14CBC4F382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189" y="4585291"/>
            <a:ext cx="10693611" cy="12096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F42E990-317B-42B2-87F0-59865809D1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189" y="5817782"/>
            <a:ext cx="10693611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43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8F184-0A14-4467-9076-FED6ED2DF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7"/>
            <a:ext cx="11029616" cy="753420"/>
          </a:xfrm>
        </p:spPr>
        <p:txBody>
          <a:bodyPr/>
          <a:lstStyle/>
          <a:p>
            <a:r>
              <a:rPr lang="en-US" dirty="0"/>
              <a:t>Facilities for future generation's key messages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61124B8-3FEA-43C3-A2FF-11B62D48D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189" y="1714681"/>
            <a:ext cx="10819447" cy="1143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7A4B48D-2310-4CB7-A725-01B48F3294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189" y="2847795"/>
            <a:ext cx="10819447" cy="115252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01493F5-3C80-4659-97FE-FB35928BA3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188" y="4152359"/>
            <a:ext cx="10819447" cy="98107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AD9AA25-E8C9-4E07-8DEB-AFEDC8482A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187" y="5220727"/>
            <a:ext cx="10819447" cy="147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87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0D736-CF86-4CDC-8535-8510E17CB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Active Today for an active tomorrow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F1DF2-CDDD-40A7-8E45-77BA68C4B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961923"/>
            <a:ext cx="11029615" cy="363448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Sport Wales have produced a report ‘Acting today for an active tomorrow’ to influence Sporting policy moving forward between now and 2026.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4 Possible Futures identified:</a:t>
            </a:r>
          </a:p>
          <a:p>
            <a:r>
              <a:rPr lang="en-GB" sz="1800" dirty="0">
                <a:solidFill>
                  <a:srgbClr val="FF0000"/>
                </a:solidFill>
              </a:rPr>
              <a:t>A – Talk the Walk</a:t>
            </a:r>
          </a:p>
          <a:p>
            <a:r>
              <a:rPr lang="en-GB" sz="1800" dirty="0">
                <a:solidFill>
                  <a:srgbClr val="00B0F0"/>
                </a:solidFill>
              </a:rPr>
              <a:t>B – </a:t>
            </a:r>
            <a:r>
              <a:rPr lang="en-GB" sz="1800" dirty="0" err="1">
                <a:solidFill>
                  <a:srgbClr val="00B0F0"/>
                </a:solidFill>
              </a:rPr>
              <a:t>SportTopia</a:t>
            </a:r>
            <a:endParaRPr lang="en-GB" sz="1800" dirty="0">
              <a:solidFill>
                <a:srgbClr val="00B0F0"/>
              </a:solidFill>
            </a:endParaRPr>
          </a:p>
          <a:p>
            <a:r>
              <a:rPr lang="en-GB" sz="1800" dirty="0">
                <a:solidFill>
                  <a:schemeClr val="accent6">
                    <a:lumMod val="75000"/>
                  </a:schemeClr>
                </a:solidFill>
              </a:rPr>
              <a:t>C – Couch Culture</a:t>
            </a:r>
          </a:p>
          <a:p>
            <a:r>
              <a:rPr lang="en-GB" sz="1800" dirty="0">
                <a:solidFill>
                  <a:schemeClr val="bg2">
                    <a:lumMod val="50000"/>
                  </a:schemeClr>
                </a:solidFill>
              </a:rPr>
              <a:t>D – Against all odds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470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0" kern="1200" cap="all">
                <a:latin typeface="+mj-lt"/>
                <a:ea typeface="+mj-ea"/>
                <a:cs typeface="+mj-cs"/>
              </a:rPr>
              <a:t>Talk the Walk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Text Placeholder 10"/>
          <p:cNvSpPr>
            <a:spLocks noGrp="1"/>
          </p:cNvSpPr>
          <p:nvPr>
            <p:ph type="body" sz="half" idx="2"/>
          </p:nvPr>
        </p:nvSpPr>
        <p:spPr>
          <a:xfrm>
            <a:off x="671513" y="2536031"/>
            <a:ext cx="3123783" cy="3671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2" panose="05020102010507070707" pitchFamily="18" charset="2"/>
              <a:buChar char=""/>
            </a:pPr>
            <a:r>
              <a:rPr lang="en-US" dirty="0"/>
              <a:t> Public Policy to support Sport and Physical activity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/>
              <a:t> Huge Health and well being agenda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/>
              <a:t> Appropriate facilities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/>
              <a:t> Range of activities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/>
              <a:t> Lack of Public ‘buy in’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/>
              <a:t> Low activity levels recorded</a:t>
            </a:r>
          </a:p>
          <a:p>
            <a:pPr>
              <a:buFont typeface="Wingdings 2" panose="05020102010507070707" pitchFamily="18" charset="2"/>
              <a:buChar char=""/>
            </a:pPr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t="32750" r="-2" b="4754"/>
          <a:stretch/>
        </p:blipFill>
        <p:spPr bwMode="auto">
          <a:xfrm>
            <a:off x="4241830" y="601200"/>
            <a:ext cx="7503636" cy="5789365"/>
          </a:xfrm>
          <a:prstGeom prst="rect">
            <a:avLst/>
          </a:prstGeom>
          <a:noFill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SporTopia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72603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16238" r="4585" b="3"/>
          <a:stretch/>
        </p:blipFill>
        <p:spPr bwMode="auto">
          <a:xfrm>
            <a:off x="446534" y="601201"/>
            <a:ext cx="3703320" cy="5774200"/>
          </a:xfrm>
          <a:prstGeom prst="rect">
            <a:avLst/>
          </a:prstGeom>
          <a:noFill/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82726" y="1896533"/>
            <a:ext cx="6878108" cy="39622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Optimal opportunities in Wales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Strong Collaborations with barriers removed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Positive active ‘mindset’ in wales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013433" y="702156"/>
            <a:ext cx="3568661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Couch Culture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r="-2" b="26303"/>
          <a:stretch/>
        </p:blipFill>
        <p:spPr bwMode="auto">
          <a:xfrm>
            <a:off x="20" y="10"/>
            <a:ext cx="7537685" cy="6857990"/>
          </a:xfrm>
          <a:prstGeom prst="rect">
            <a:avLst/>
          </a:prstGeom>
          <a:noFill/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8013433" y="2340864"/>
            <a:ext cx="3568661" cy="36344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Inactive mindset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Inactivity the norm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Policy disjointed and lack of clear strategy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Participation at all time low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FAAAB002-E48E-4009-828A-511F7A828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t="39745" r="1" b="14693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97EF55D5-23F0-4398-B16B-AEF5778C3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423123"/>
            <a:ext cx="4216219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FDF32581-CAA1-43C6-8532-DC56C8435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601200"/>
            <a:ext cx="4214869" cy="5757055"/>
          </a:xfrm>
          <a:prstGeom prst="rect">
            <a:avLst/>
          </a:prstGeom>
          <a:solidFill>
            <a:srgbClr val="465359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1540" y="1131195"/>
            <a:ext cx="3730810" cy="1247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b="0" kern="1200" cap="all">
                <a:latin typeface="+mj-lt"/>
                <a:ea typeface="+mj-ea"/>
                <a:cs typeface="+mj-cs"/>
              </a:rPr>
              <a:t>Against all Odds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8531" y="2438399"/>
            <a:ext cx="3730810" cy="3505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panose="05020102010507070707" pitchFamily="18" charset="2"/>
              <a:buChar char=""/>
            </a:pPr>
            <a:r>
              <a:rPr lang="en-US" dirty="0"/>
              <a:t> Active lifestyles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/>
              <a:t> Little support from Government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/>
              <a:t> Private sector leading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/>
              <a:t> Uneven development in small pockets – Postcode lottery</a:t>
            </a:r>
          </a:p>
          <a:p>
            <a:pPr>
              <a:buFont typeface="Wingdings 2" panose="05020102010507070707" pitchFamily="18" charset="2"/>
              <a:buChar char=""/>
            </a:pP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0B193C-FF98-40EF-B3E8-D2AA22A472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3540481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{19CBA0D4-4B05-4EBD-9109-C895F2DA49AB}tf33552983_win32</Template>
  <TotalTime>39</TotalTime>
  <Words>365</Words>
  <Application>Microsoft Office PowerPoint</Application>
  <PresentationFormat>Widescreen</PresentationFormat>
  <Paragraphs>63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Franklin Gothic Book</vt:lpstr>
      <vt:lpstr>Franklin Gothic Demi</vt:lpstr>
      <vt:lpstr>Wingdings 2</vt:lpstr>
      <vt:lpstr>DividendVTI</vt:lpstr>
      <vt:lpstr>The Future</vt:lpstr>
      <vt:lpstr>Society trends   Consider the following….. </vt:lpstr>
      <vt:lpstr>Recent Trends</vt:lpstr>
      <vt:lpstr>What facilities will future generations require?</vt:lpstr>
      <vt:lpstr>Facilities for future generation's key messages</vt:lpstr>
      <vt:lpstr>Facilities for future generation's key messages</vt:lpstr>
      <vt:lpstr>Active Today for an active tomorrow</vt:lpstr>
      <vt:lpstr>Talk the Walk</vt:lpstr>
      <vt:lpstr>SporTopia</vt:lpstr>
      <vt:lpstr>Couch Culture</vt:lpstr>
      <vt:lpstr>Against all Odds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Facilities for Future Generations</dc:title>
  <dc:creator>Andrew Thomas</dc:creator>
  <cp:lastModifiedBy>Andrew Thomas</cp:lastModifiedBy>
  <cp:revision>6</cp:revision>
  <dcterms:created xsi:type="dcterms:W3CDTF">2021-04-08T21:35:00Z</dcterms:created>
  <dcterms:modified xsi:type="dcterms:W3CDTF">2021-04-09T08:15:25Z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