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Default Extension="fntdata" ContentType="application/x-fontdata"/>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slideMasters/_rels/slideMaster1.xml.rels" ContentType="application/vnd.openxmlformats-package.relationships+xml"/>
  <Override PartName="/ppt/slideMasters/slideMaster1.xml" ContentType="application/vnd.openxmlformats-officedocument.presentationml.slideMaster+xml"/>
  <Override PartName="/ppt/theme/theme1.xml" ContentType="application/vnd.openxmlformats-officedocument.theme+xml"/>
  <Override PartName="/ppt/theme/theme11.xml" ContentType="application/vnd.openxmlformats-officedocument.theme+xml"/>
  <Override PartName="/ppt/slideLayouts/_rels/slideLayout8.xml.rels" ContentType="application/vnd.openxmlformats-package.relationships+xml"/>
  <Override PartName="/ppt/slideLayouts/_rels/slideLayout7.xml.rels" ContentType="application/vnd.openxmlformats-package.relationships+xml"/>
  <Override PartName="/ppt/slideLayouts/_rels/slideLayout10.xml.rels" ContentType="application/vnd.openxmlformats-package.relationships+xml"/>
  <Override PartName="/ppt/slideLayouts/_rels/slideLayout2.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3.xml.rels" ContentType="application/vnd.openxmlformats-package.relationships+xml"/>
  <Override PartName="/ppt/slideLayouts/_rels/slideLayout9.xml.rels" ContentType="application/vnd.openxmlformats-package.relationships+xml"/>
  <Override PartName="/ppt/slideLayouts/_rels/slideLayout4.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5.xml" ContentType="application/vnd.openxmlformats-officedocument.presentationml.slideLayout+xml"/>
  <Override PartName="/ppt/slideLayouts/slideLayout9.xml" ContentType="application/vnd.openxmlformats-officedocument.presentationml.slideLayout+xml"/>
  <Override PartName="/ppt/presProps.xml" ContentType="application/vnd.openxmlformats-officedocument.presentationml.presProps+xml"/>
  <Override PartName="/ppt/media/image28.jpeg" ContentType="image/jpeg"/>
  <Override PartName="/ppt/media/image18.png" ContentType="image/png"/>
  <Override PartName="/ppt/media/image27.jpeg" ContentType="image/jpeg"/>
  <Override PartName="/ppt/media/image25.emf" ContentType="image/x-emf"/>
  <Override PartName="/ppt/media/image29.png" ContentType="image/png"/>
  <Override PartName="/ppt/media/image23.png" ContentType="image/png"/>
  <Override PartName="/ppt/media/image24.jpeg" ContentType="image/jpeg"/>
  <Override PartName="/ppt/media/image20.png" ContentType="image/png"/>
  <Override PartName="/ppt/media/image8.png" ContentType="image/png"/>
  <Override PartName="/ppt/media/image3.png" ContentType="image/png"/>
  <Override PartName="/ppt/media/image2.png" ContentType="image/png"/>
  <Override PartName="/ppt/media/image9.png" ContentType="image/png"/>
  <Override PartName="/ppt/media/image1.png" ContentType="image/png"/>
  <Override PartName="/ppt/media/image6.png" ContentType="image/png"/>
  <Override PartName="/ppt/media/image4.png" ContentType="image/png"/>
  <Override PartName="/ppt/media/image33.jpeg" ContentType="image/jpeg"/>
  <Override PartName="/ppt/media/image19.png" ContentType="image/png"/>
  <Override PartName="/ppt/media/image13.png" ContentType="image/png"/>
  <Override PartName="/ppt/media/image12.png" ContentType="image/png"/>
  <Override PartName="/ppt/media/image30.png" ContentType="image/png"/>
  <Override PartName="/ppt/media/image21.png" ContentType="image/png"/>
  <Override PartName="/ppt/media/image35.png" ContentType="image/png"/>
  <Override PartName="/ppt/media/image17.png" ContentType="image/png"/>
  <Override PartName="/ppt/media/image37.jpeg" ContentType="image/jpeg"/>
  <Override PartName="/ppt/media/image11.png" ContentType="image/png"/>
  <Override PartName="/ppt/media/image32.png" ContentType="image/png"/>
  <Override PartName="/ppt/media/image16.png" ContentType="image/png"/>
  <Override PartName="/ppt/media/image7.png" ContentType="image/png"/>
  <Override PartName="/ppt/media/image10.png" ContentType="image/png"/>
  <Override PartName="/ppt/media/image34.jpeg" ContentType="image/jpeg"/>
  <Override PartName="/ppt/media/image36.jpeg" ContentType="image/jpeg"/>
  <Override PartName="/ppt/media/image14.png" ContentType="image/png"/>
  <Override PartName="/ppt/media/image15.png" ContentType="image/png"/>
  <Override PartName="/ppt/media/image5.png" ContentType="image/png"/>
  <Override PartName="/ppt/media/image31.png" ContentType="image/png"/>
  <Override PartName="/ppt/media/image26.jpeg" ContentType="image/jpeg"/>
  <Override PartName="/ppt/media/image22.png" ContentType="image/png"/>
  <Override PartName="/ppt/_rels/presentation.xml.rels" ContentType="application/vnd.openxmlformats-package.relationships+xml"/>
  <Override PartName="/ppt/notesMasters/_rels/notesMaster1.xml.rels" ContentType="application/vnd.openxmlformats-package.relationships+xml"/>
  <Override PartName="/ppt/notesMasters/notesMaster1.xml" ContentType="application/vnd.openxmlformats-officedocument.presentationml.notesMaster+xml"/>
  <Override PartName="/ppt/presentation.xml" ContentType="application/vnd.openxmlformats-officedocument.presentationml.presentation.main+xml"/>
  <Override PartName="/ppt/embeddings/oleObject1.pptx" ContentType="application/vnd.openxmlformats-officedocument.presentationml.presentation"/>
  <Override PartName="/ppt/fonts/Font_1_Noto_Sans_CJK_SC_Regular.fntdata" ContentType="application/x-fontdata"/>
  <Override PartName="/ppt/fonts/Font_3_Noto_Sans_Devanagari_Regular.fntdata" ContentType="application/x-fontdata"/>
  <Override PartName="/ppt/fonts/Font_2_Noto_Sans_CJK_SC_Bold.fntdata" ContentType="application/x-fontdata"/>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10.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1.xml.rels" ContentType="application/vnd.openxmlformats-package.relationships+xml"/>
  <Override PartName="/ppt/slides/_rels/slide9.xml.rels" ContentType="application/vnd.openxmlformats-package.relationships+xml"/>
  <Override PartName="/ppt/slides/slide14.xml" ContentType="application/vnd.openxmlformats-officedocument.presentationml.slide+xml"/>
  <Override PartName="/ppt/slides/slide6.xml" ContentType="application/vnd.openxmlformats-officedocument.presentationml.slide+xml"/>
  <Override PartName="/ppt/slides/slide12.xml" ContentType="application/vnd.openxmlformats-officedocument.presentationml.slide+xml"/>
  <Override PartName="/ppt/slides/slide1.xml" ContentType="application/vnd.openxmlformats-officedocument.presentationml.slide+xml"/>
  <Override PartName="/ppt/slides/slide3.xml" ContentType="application/vnd.openxmlformats-officedocument.presentationml.slide+xml"/>
  <Override PartName="/ppt/slides/slide5.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8.xml" ContentType="application/vnd.openxmlformats-officedocument.presentationml.slide+xml"/>
  <Override PartName="/ppt/slides/slide13.xml" ContentType="application/vnd.openxmlformats-officedocument.presentationml.slide+xml"/>
  <Override PartName="/ppt/slides/slide4.xml" ContentType="application/vnd.openxmlformats-officedocument.presentationml.slide+xml"/>
  <Override PartName="/ppt/slides/slide9.xml" ContentType="application/vnd.openxmlformats-officedocument.presentationml.slide+xml"/>
  <Override PartName="/ppt/notesSlides/_rels/notesSlide14.xml.rels" ContentType="application/vnd.openxmlformats-package.relationships+xml"/>
  <Override PartName="/ppt/notesSlides/_rels/notesSlide13.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12.xml.rels" ContentType="application/vnd.openxmlformats-package.relationships+xml"/>
  <Override PartName="/ppt/notesSlides/_rels/notesSlide5.xml.rels" ContentType="application/vnd.openxmlformats-package.relationships+xml"/>
  <Override PartName="/ppt/notesSlides/_rels/notesSlide11.xml.rels" ContentType="application/vnd.openxmlformats-package.relationships+xml"/>
  <Override PartName="/ppt/notesSlides/_rels/notesSlide9.xml.rels" ContentType="application/vnd.openxmlformats-package.relationships+xml"/>
  <Override PartName="/ppt/notesSlides/_rels/notesSlide4.xml.rels" ContentType="application/vnd.openxmlformats-package.relationships+xml"/>
  <Override PartName="/ppt/notesSlides/_rels/notesSlide10.xml.rels" ContentType="application/vnd.openxmlformats-package.relationships+xml"/>
  <Override PartName="/ppt/notesSlides/_rels/notesSlide3.xml.rels" ContentType="application/vnd.openxmlformats-package.relationships+xml"/>
  <Override PartName="/ppt/notesSlides/_rels/notesSlide8.xml.rels" ContentType="application/vnd.openxmlformats-package.relationship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5.xml" ContentType="application/vnd.openxmlformats-officedocument.presentationml.notesSlide+xml"/>
  <Override PartName="/ppt/notesSlides/notesSlide9.xml" ContentType="application/vnd.openxmlformats-officedocument.presentationml.notesSlide+xml"/>
  <Override PartName="/ppt/notesSlides/notesSlide4.xml" ContentType="application/vnd.openxmlformats-officedocument.presentationml.notesSlide+xml"/>
  <Override PartName="/ppt/notesSlides/notesSlide6.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3.xml" ContentType="application/vnd.openxmlformats-officedocument.presentationml.notes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notesSlides/notesSlide14.xml" ContentType="application/vnd.openxmlformats-officedocument.presentationml.notes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embedTrueTypeFonts="1">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8288000" cy="10287000"/>
  <p:notesSz cx="6858000" cy="9144000"/>
  <p:embeddedFontLst>
    <p:embeddedFont>
      <p:font typeface="Nunito SemiBold"/>
    </p:embeddedFont>
    <p:embeddedFont>
      <p:font typeface="Caveat"/>
    </p:embeddedFont>
    <p:embeddedFont>
      <p:font typeface="Nunito"/>
    </p:embeddedFont>
    <p:embeddedFont>
      <p:font typeface="MS Mincho"/>
    </p:embeddedFont>
    <p:embeddedFont>
      <p:font typeface="Noto Sans CJK SC"/>
      <p:regular r:id="rId18"/>
      <p:bold r:id="rId19"/>
    </p:embeddedFont>
    <p:embeddedFont>
      <p:font typeface="Noto Sans Devanagari"/>
      <p:regular r:id="rId20"/>
      <p:bold r:id="rId20"/>
    </p:embeddedFont>
  </p:embeddedFontLst>
</p:presentation>
</file>

<file path=ppt/presProps.xml><?xml version="1.0" encoding="utf-8"?>
<p:presentationPr xmlns:a="http://schemas.openxmlformats.org/drawingml/2006/main" xmlns:p="http://schemas.openxmlformats.org/presentationml/2006/main" xmlns:r="http://schemas.openxmlformats.org/officeDocument/2006/relationships">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font" Target="fonts/Font_1_Noto_Sans_CJK_SC_Regular.fntdata"/><Relationship Id="rId19" Type="http://schemas.openxmlformats.org/officeDocument/2006/relationships/font" Target="fonts/Font_2_Noto_Sans_CJK_SC_Bold.fntdata"/><Relationship Id="rId20" Type="http://schemas.openxmlformats.org/officeDocument/2006/relationships/font" Target="fonts/Font_3_Noto_Sans_Devanagari_Regular.fntdata"/><Relationship Id="rId21"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11.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0" name="PlaceHolder 1"/>
          <p:cNvSpPr>
            <a:spLocks noGrp="1"/>
          </p:cNvSpPr>
          <p:nvPr>
            <p:ph type="sldImg"/>
          </p:nvPr>
        </p:nvSpPr>
        <p:spPr>
          <a:xfrm>
            <a:off x="0" y="812520"/>
            <a:ext cx="0" cy="0"/>
          </a:xfrm>
          <a:prstGeom prst="rect">
            <a:avLst/>
          </a:prstGeom>
          <a:noFill/>
          <a:ln w="0">
            <a:noFill/>
          </a:ln>
        </p:spPr>
        <p:txBody>
          <a:bodyPr lIns="0" rIns="0" tIns="0" bIns="0" anchor="ctr">
            <a:noAutofit/>
          </a:bodyPr>
          <a:p>
            <a:pPr algn="ctr"/>
            <a:r>
              <a:rPr b="0" lang="en-GB" sz="4400" strike="noStrike" u="none">
                <a:solidFill>
                  <a:srgbClr val="000000"/>
                </a:solidFill>
                <a:effectLst/>
                <a:uFillTx/>
                <a:latin typeface="Arial"/>
              </a:rPr>
              <a:t>Click to move the slide</a:t>
            </a:r>
            <a:endParaRPr b="0" lang="en-GB" sz="4400" strike="noStrike" u="none">
              <a:solidFill>
                <a:srgbClr val="000000"/>
              </a:solidFill>
              <a:effectLst/>
              <a:uFillTx/>
              <a:latin typeface="Arial"/>
            </a:endParaRPr>
          </a:p>
        </p:txBody>
      </p:sp>
      <p:sp>
        <p:nvSpPr>
          <p:cNvPr id="71"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indent="0">
              <a:buNone/>
            </a:pPr>
            <a:r>
              <a:rPr b="0" lang="en-GB" sz="2000" strike="noStrike" u="none">
                <a:solidFill>
                  <a:srgbClr val="000000"/>
                </a:solidFill>
                <a:effectLst/>
                <a:uFillTx/>
                <a:latin typeface="Arial"/>
              </a:rPr>
              <a:t>Click to edit the notes' format</a:t>
            </a:r>
            <a:endParaRPr b="0" lang="en-GB" sz="2000" strike="noStrike" u="none">
              <a:solidFill>
                <a:srgbClr val="000000"/>
              </a:solidFill>
              <a:effectLst/>
              <a:uFillTx/>
              <a:latin typeface="Arial"/>
            </a:endParaRPr>
          </a:p>
        </p:txBody>
      </p:sp>
      <p:sp>
        <p:nvSpPr>
          <p:cNvPr id="72"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trike="noStrike" u="none">
                <a:solidFill>
                  <a:srgbClr val="000000"/>
                </a:solidFill>
                <a:effectLst/>
                <a:uFillTx/>
                <a:latin typeface="Times New Roman"/>
              </a:rPr>
              <a:t>&lt;header&gt;</a:t>
            </a:r>
            <a:endParaRPr b="0" lang="en-GB" sz="1400" strike="noStrike" u="none">
              <a:solidFill>
                <a:srgbClr val="000000"/>
              </a:solidFill>
              <a:effectLst/>
              <a:uFillTx/>
              <a:latin typeface="Times New Roman"/>
            </a:endParaRPr>
          </a:p>
        </p:txBody>
      </p:sp>
      <p:sp>
        <p:nvSpPr>
          <p:cNvPr id="73" name="PlaceHolder 4"/>
          <p:cNvSpPr>
            <a:spLocks noGrp="1"/>
          </p:cNvSpPr>
          <p:nvPr>
            <p:ph type="dt" idx="1"/>
          </p:nvPr>
        </p:nvSpPr>
        <p:spPr>
          <a:xfrm>
            <a:off x="4278960" y="0"/>
            <a:ext cx="3280680" cy="534240"/>
          </a:xfrm>
          <a:prstGeom prst="rect">
            <a:avLst/>
          </a:prstGeom>
          <a:noFill/>
          <a:ln w="0">
            <a:noFill/>
          </a:ln>
        </p:spPr>
        <p:txBody>
          <a:bodyPr lIns="0" rIns="0" tIns="0" bIns="0" anchor="t">
            <a:noAutofit/>
          </a:bodyPr>
          <a:lstStyle>
            <a:lvl1pPr indent="0" algn="r">
              <a:buNone/>
              <a:defRPr b="0" lang="en-GB" sz="1400" strike="noStrike" u="none">
                <a:solidFill>
                  <a:srgbClr val="000000"/>
                </a:solidFill>
                <a:effectLst/>
                <a:uFillTx/>
                <a:latin typeface="Times New Roman"/>
              </a:defRPr>
            </a:lvl1pPr>
          </a:lstStyle>
          <a:p>
            <a:pPr indent="0" algn="r">
              <a:buNone/>
            </a:pPr>
            <a:r>
              <a:rPr b="0" lang="en-GB" sz="1400" strike="noStrike" u="none">
                <a:solidFill>
                  <a:srgbClr val="000000"/>
                </a:solidFill>
                <a:effectLst/>
                <a:uFillTx/>
                <a:latin typeface="Times New Roman"/>
              </a:rPr>
              <a:t>&lt;date/time&gt;</a:t>
            </a:r>
            <a:endParaRPr b="0" lang="en-GB" sz="1400" strike="noStrike" u="none">
              <a:solidFill>
                <a:srgbClr val="000000"/>
              </a:solidFill>
              <a:effectLst/>
              <a:uFillTx/>
              <a:latin typeface="Times New Roman"/>
            </a:endParaRPr>
          </a:p>
        </p:txBody>
      </p:sp>
      <p:sp>
        <p:nvSpPr>
          <p:cNvPr id="74" name="PlaceHolder 5"/>
          <p:cNvSpPr>
            <a:spLocks noGrp="1"/>
          </p:cNvSpPr>
          <p:nvPr>
            <p:ph type="ftr" idx="2"/>
          </p:nvPr>
        </p:nvSpPr>
        <p:spPr>
          <a:xfrm>
            <a:off x="0" y="10157400"/>
            <a:ext cx="3280680" cy="534240"/>
          </a:xfrm>
          <a:prstGeom prst="rect">
            <a:avLst/>
          </a:prstGeom>
          <a:noFill/>
          <a:ln w="0">
            <a:noFill/>
          </a:ln>
        </p:spPr>
        <p:txBody>
          <a:bodyPr lIns="0" rIns="0" tIns="0" bIns="0" anchor="b">
            <a:noAutofit/>
          </a:bodyPr>
          <a:lstStyle>
            <a:lvl1pPr indent="0">
              <a:buNone/>
              <a:defRPr b="0" lang="en-GB" sz="1400" strike="noStrike" u="none">
                <a:solidFill>
                  <a:srgbClr val="000000"/>
                </a:solidFill>
                <a:effectLst/>
                <a:uFillTx/>
                <a:latin typeface="Times New Roman"/>
              </a:defRPr>
            </a:lvl1pPr>
          </a:lstStyle>
          <a:p>
            <a:pPr indent="0">
              <a:buNone/>
            </a:pPr>
            <a:r>
              <a:rPr b="0" lang="en-GB" sz="1400" strike="noStrike" u="none">
                <a:solidFill>
                  <a:srgbClr val="000000"/>
                </a:solidFill>
                <a:effectLst/>
                <a:uFillTx/>
                <a:latin typeface="Times New Roman"/>
              </a:rPr>
              <a:t>&lt;footer&gt;</a:t>
            </a:r>
            <a:endParaRPr b="0" lang="en-GB" sz="1400" strike="noStrike" u="none">
              <a:solidFill>
                <a:srgbClr val="000000"/>
              </a:solidFill>
              <a:effectLst/>
              <a:uFillTx/>
              <a:latin typeface="Times New Roman"/>
            </a:endParaRPr>
          </a:p>
        </p:txBody>
      </p:sp>
      <p:sp>
        <p:nvSpPr>
          <p:cNvPr id="75" name="PlaceHolder 6"/>
          <p:cNvSpPr>
            <a:spLocks noGrp="1"/>
          </p:cNvSpPr>
          <p:nvPr>
            <p:ph type="sldNum" idx="3"/>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trike="noStrike" u="none">
                <a:solidFill>
                  <a:srgbClr val="000000"/>
                </a:solidFill>
                <a:effectLst/>
                <a:uFillTx/>
                <a:latin typeface="Times New Roman"/>
              </a:defRPr>
            </a:lvl1pPr>
          </a:lstStyle>
          <a:p>
            <a:pPr indent="0" algn="r">
              <a:buNone/>
            </a:pPr>
            <a:fld id="{41810B40-1F1B-44F2-AFB7-DB8EB0969F90}" type="slidenum">
              <a:rPr b="0" lang="en-GB" sz="1400" strike="noStrike" u="none">
                <a:solidFill>
                  <a:srgbClr val="000000"/>
                </a:solidFill>
                <a:effectLst/>
                <a:uFillTx/>
                <a:latin typeface="Times New Roman"/>
              </a:rPr>
              <a:t>&lt;number&gt;</a:t>
            </a:fld>
            <a:endParaRPr b="0" lang="en-GB" sz="1400" strike="noStrike" u="none">
              <a:solidFill>
                <a:srgbClr val="000000"/>
              </a:solidFill>
              <a:effectLst/>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hyperlink" Target="https://journals.sagepub.com/doi/10.1177/0004867420944464?utm_source=chatgpt.com" TargetMode="External"/><Relationship Id="rId2" Type="http://schemas.openxmlformats.org/officeDocument/2006/relationships/slide" Target="../slides/slide14.xml"/><Relationship Id="rId3"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1. Introduction</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In this presentation, the incorporation of health, well-being and sustainable development into the health and social care sector was discussed. The three concepts are relevant in the modern direction of healthcare politics and practice, particularly in the global sphere of global concerns like the COVID-19 pandemic, environmental sustainability, and the growing desirability of accessible healthcare. </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These ideas, when combined, will contribute significantly to the accomplishment of health goals worldwide and especially those which have been developed by the World Health Organisation (WHO) in the Sustainable Development Goals (SDGs) (Weeks, Weinstein, and Lavista, 2023).</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65" name="PlaceHolder 2"/>
          <p:cNvSpPr>
            <a:spLocks noGrp="1"/>
          </p:cNvSpPr>
          <p:nvPr>
            <p:ph type="sldImg"/>
          </p:nvPr>
        </p:nvSpPr>
        <p:spPr>
          <a:xfrm>
            <a:off x="380880" y="685800"/>
            <a:ext cx="6095160" cy="3428280"/>
          </a:xfrm>
          <a:prstGeom prst="rect">
            <a:avLst/>
          </a:prstGeom>
          <a:ln w="0">
            <a:noFill/>
          </a:ln>
        </p:spPr>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2. Key Concepts: Definition and Discussion</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Health, well-being and sustainable development have connections to one another and would be vital concepts used in current healthcare practices. These are vital ideas in enhancing the health of the people, providing and guaranteeing the well-being of the individuals and long-term health care system sustainability (Begum </a:t>
            </a:r>
            <a:r>
              <a:rPr b="0" i="1" lang="en-US" sz="1100" strike="noStrike" u="none">
                <a:solidFill>
                  <a:srgbClr val="000000"/>
                </a:solidFill>
                <a:effectLst/>
                <a:uFillTx/>
                <a:latin typeface="Arial"/>
                <a:ea typeface="Arial"/>
              </a:rPr>
              <a:t>et al</a:t>
            </a:r>
            <a:r>
              <a:rPr b="0" lang="en-US" sz="1100" strike="noStrike" u="none">
                <a:solidFill>
                  <a:srgbClr val="000000"/>
                </a:solidFill>
                <a:effectLst/>
                <a:uFillTx/>
                <a:latin typeface="Arial"/>
                <a:ea typeface="Arial"/>
              </a:rPr>
              <a:t>., 2021).</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Health</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According to the World Health Organisation (WHO, 2020), health is the lack of disease and, more so, full physical, mental, and social well-being. The extended definition provokes a more comprehensive understanding of health and promotes the conventional health care perspective to consider all aspects of a person's life. An example of someone being physically fit and yet experiencing low mental health might serve as evidence that mental and social health are part of the whole of health perception (WHO, 2020).</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Wellbeing</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Well-being is a comprehensive notion that encompasses both physical and mental, emotional and social health. Wellbeing aims to enhance a better life, emotional stability, and mental wellness. Well-being, according to WHO (2020), presupposes not only satisfaction with life but also positive emotional health as a factor reducing the risks of worsening health and improving the quality of life (Vittersø, 2025). </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67" name="PlaceHolder 2"/>
          <p:cNvSpPr>
            <a:spLocks noGrp="1"/>
          </p:cNvSpPr>
          <p:nvPr>
            <p:ph type="sldImg"/>
          </p:nvPr>
        </p:nvSpPr>
        <p:spPr>
          <a:xfrm>
            <a:off x="380880" y="685800"/>
            <a:ext cx="6095160" cy="3428280"/>
          </a:xfrm>
          <a:prstGeom prst="rect">
            <a:avLst/>
          </a:prstGeom>
          <a:ln w="0">
            <a:noFill/>
          </a:ln>
        </p:spPr>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Sustainable Development</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Healthcare sustainable development means a continuation of the current healthcare production such that the future population can continue meeting its requirements (United Nations, 1987). These involve being greener in the practices related to healthcare. They involve ensuring better utilisation of resources and resilient healthcare systems in the future. The latter method may emphasise the necessity of addressing the upcoming healthcare needs in the short term and long-term sustainability outcomes (WHO, 2020).</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Healthcare Policies' Importance</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These concepts have become incredibly critical in healthcare policies over the past years. The SDGs by WHO determine health and well-being as essential aspects of global sustainability, thus the necessity to narrow health disparities, enhance global health coverage, and enable equitable access to quality healthcare for everyone (WHO, 2020).</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3. Health, Wellbeing and Sustainable Development.</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concepts of health, well-being and sustainable development entail the project of health care systems that are directed towards the treatment of not only diseases but also the health and sustainability of the whole health care system (Greeley, Shahan, and Barua, 2021). The application of holistic health methods and sustainable development systems would be instrumental in ensuring that the health care systems consider the three aspects of prevention, mental health, social determinants of health, and environmental influence (Hasan, Jayasinghe, and Selvanathan, 2024).</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69" name="PlaceHolder 2"/>
          <p:cNvSpPr>
            <a:spLocks noGrp="1"/>
          </p:cNvSpPr>
          <p:nvPr>
            <p:ph type="sldImg"/>
          </p:nvPr>
        </p:nvSpPr>
        <p:spPr>
          <a:xfrm>
            <a:off x="380880" y="685800"/>
            <a:ext cx="6095160" cy="3428280"/>
          </a:xfrm>
          <a:prstGeom prst="rect">
            <a:avLst/>
          </a:prstGeom>
          <a:ln w="0">
            <a:noFill/>
          </a:ln>
        </p:spPr>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Holistic Health Approaches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holistic approaches to health involve the practices of health care that include the implementation of physical, mental, and social health in medical care. There is growing medical attention to patient-centred care that does not emphasise only the physical health of patients but also the emotional, social and mental needs. Such a strategy is essential in improving patient satisfaction and health outcomes. Presumably, wide-societal health needs could be served with the help of community health services targeting physical and mental health (Porter, 2020). </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71" name="PlaceHolder 2"/>
          <p:cNvSpPr>
            <a:spLocks noGrp="1"/>
          </p:cNvSpPr>
          <p:nvPr>
            <p:ph type="sldImg"/>
          </p:nvPr>
        </p:nvSpPr>
        <p:spPr>
          <a:xfrm>
            <a:off x="380880" y="685800"/>
            <a:ext cx="6095160" cy="3428280"/>
          </a:xfrm>
          <a:prstGeom prst="rect">
            <a:avLst/>
          </a:prstGeom>
          <a:ln w="0">
            <a:noFill/>
          </a:ln>
        </p:spPr>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In Health Policies, there are Sustainable Development Frameworks.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Through sustainable development projects like the Health in All Policies project by the WHO, all other sectors of government policy incorporate health issues in their policy frameworks. The integration fosters policies that encourage good health and disease control and equitable allocation of healthcare resources with due regard to long-term consequences of healthcare practice (WHO, 2020).</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73" name="PlaceHolder 2"/>
          <p:cNvSpPr>
            <a:spLocks noGrp="1"/>
          </p:cNvSpPr>
          <p:nvPr>
            <p:ph type="sldImg"/>
          </p:nvPr>
        </p:nvSpPr>
        <p:spPr>
          <a:xfrm>
            <a:off x="380880" y="685800"/>
            <a:ext cx="6095160" cy="3428280"/>
          </a:xfrm>
          <a:prstGeom prst="rect">
            <a:avLst/>
          </a:prstGeom>
          <a:ln w="0">
            <a:noFill/>
          </a:ln>
        </p:spPr>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Biopsychosocial Model</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biopsychosocial model brings together biological, psychological, and social elements in health (Nakao, Komaki, Yoshiuchi, 2020).  It underlines that health should be treated as the outcome of genetics, individual behaviour, and societal enactments interactions. This paradigm has become a common approach in the healthcare sector to provide comprehensive care that extends to the well-being of the patient. This model was first conceived by Engel (1977) in his attempt to discuss the significance of viewing the care of the patient in the entirety and taking into account the emotional, social and physical aspects of health.</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Comparison to the other Models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Although the Biopsychosocial Model is holistic in outlook on health, the Medical Model is concerned with the physical issues of health and only treats the symptoms of the disease. Instead, the Medical Model fails to address adequate psychological and social determinants of health. The Social Model of Health again focuses on the social influences of health, but excludes the biological influences fully, as the Biopsychosocial Model does.</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75" name="PlaceHolder 2"/>
          <p:cNvSpPr>
            <a:spLocks noGrp="1"/>
          </p:cNvSpPr>
          <p:nvPr>
            <p:ph type="sldImg"/>
          </p:nvPr>
        </p:nvSpPr>
        <p:spPr>
          <a:xfrm>
            <a:off x="380880" y="685800"/>
            <a:ext cx="6095160" cy="3428280"/>
          </a:xfrm>
          <a:prstGeom prst="rect">
            <a:avLst/>
          </a:prstGeom>
          <a:ln w="0">
            <a:noFill/>
          </a:ln>
        </p:spPr>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Relevant Policies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emphasis on preventive care policies, the use of mental health policies, and the restructuring of social care by the NHS are just some of the policies that are assisting in the incorporation of health and well-being into healthcare delivery (Sulistiadi, Wasir, Thalib, 2024). The associated policies focus on minimising health disparities, advancing physical and psychological well-being, and seeking ways to secure a sustainable and equitable provision of care to all.</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Policy and Governance Challenges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Nonetheless, some issues hinder the implementation of the policies on health and well-being. These are government regulations, a lack of sufficient funds, and more seamless integrations within industries. These issues must be participative and inter-sectoral. Health inequity is not at all eliminated, and its solution might involve a combination of efforts involving healthcare, education, and social services.</a:t>
            </a:r>
            <a:endParaRPr b="0" lang="en-GB" sz="1100" strike="noStrike" u="none">
              <a:solidFill>
                <a:srgbClr val="000000"/>
              </a:solidFill>
              <a:effectLst/>
              <a:uFillTx/>
              <a:latin typeface="Arial"/>
            </a:endParaRPr>
          </a:p>
        </p:txBody>
      </p:sp>
      <p:sp>
        <p:nvSpPr>
          <p:cNvPr id="177" name="PlaceHolder 2"/>
          <p:cNvSpPr>
            <a:spLocks noGrp="1"/>
          </p:cNvSpPr>
          <p:nvPr>
            <p:ph type="sldImg"/>
          </p:nvPr>
        </p:nvSpPr>
        <p:spPr>
          <a:xfrm>
            <a:off x="380880" y="685800"/>
            <a:ext cx="6095160" cy="3428280"/>
          </a:xfrm>
          <a:prstGeom prst="rect">
            <a:avLst/>
          </a:prstGeom>
          <a:ln w="0">
            <a:noFill/>
          </a:ln>
        </p:spPr>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8"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6. Service Delivery</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It is important to state that integration of health, well-being and sustainable development in the delivery of services would guarantee positive health outcomes and viability of health care systems in the long run. In this section, the author explains the integration of wellness programmers, telehealth, and community-based programmers into healthcare service delivery.</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79" name="PlaceHolder 2"/>
          <p:cNvSpPr>
            <a:spLocks noGrp="1"/>
          </p:cNvSpPr>
          <p:nvPr>
            <p:ph type="sldImg"/>
          </p:nvPr>
        </p:nvSpPr>
        <p:spPr>
          <a:xfrm>
            <a:off x="380880" y="685800"/>
            <a:ext cx="6095160" cy="3428280"/>
          </a:xfrm>
          <a:prstGeom prst="rect">
            <a:avLst/>
          </a:prstGeom>
          <a:ln w="0">
            <a:noFill/>
          </a:ln>
        </p:spPr>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7. Public Health Initiatives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social determinants of health are covered, and the enhancement of a healthy way of living is stated as the overall purpose of the public health programmes. We may call such efforts essential to the welfare of people as a whole and the prevention of health. Sales of Fitnessful Balanced Lifestyles. Some of these campaigns have encouraged healthy dieting, like the UK Change 4 Life campaign, in which physical exercise and quitting smoking are encouraged. The campaigns are aimed at changing the lifestyle to avoid getting chronic diseases like heart disease, obesity, etc., by influencing individuals to make more appropriate decisions.</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81" name="PlaceHolder 2"/>
          <p:cNvSpPr>
            <a:spLocks noGrp="1"/>
          </p:cNvSpPr>
          <p:nvPr>
            <p:ph type="sldImg"/>
          </p:nvPr>
        </p:nvSpPr>
        <p:spPr>
          <a:xfrm>
            <a:off x="380880" y="685800"/>
            <a:ext cx="6095160" cy="3428280"/>
          </a:xfrm>
          <a:prstGeom prst="rect">
            <a:avLst/>
          </a:prstGeom>
          <a:ln w="0">
            <a:noFill/>
          </a:ln>
        </p:spPr>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8. Equity and Access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Healthcare equity is one of the most significant concerns that influences the quality and access of care. Inequities in healthcare availability and care levels may be brought about by differences in socioeconomic status, location and race. To engender equity in healthcare systems, these inequalities need to be addressed.</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Healthcare Disparities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Inequality in healthcare access and care has proven to be evident in the majority of areas across the world, particularly in rural and urban areas or different classes or religions. The inequities lead to poor health conditions and poorer lifestyles among the underserved population. </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Efforts To Dominate Inequalities.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Universal health care, interventions focusing on marginalised population groups, and community-based solutions for health care demands that such inequalities in healthcare are reduced to a minimum. Such actions are a guarantee of social justice because these actions provide equal opportunities regarding access to good medical care that can promote the health of people (WHO, 2020).</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83" name="PlaceHolder 2"/>
          <p:cNvSpPr>
            <a:spLocks noGrp="1"/>
          </p:cNvSpPr>
          <p:nvPr>
            <p:ph type="sldImg"/>
          </p:nvPr>
        </p:nvSpPr>
        <p:spPr>
          <a:xfrm>
            <a:off x="380880" y="685800"/>
            <a:ext cx="6095160" cy="3428280"/>
          </a:xfrm>
          <a:prstGeom prst="rect">
            <a:avLst/>
          </a:prstGeom>
          <a:ln w="0">
            <a:noFill/>
          </a:ln>
        </p:spPr>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4"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1" lang="en-US" sz="1100" strike="noStrike" u="none">
                <a:solidFill>
                  <a:srgbClr val="000000"/>
                </a:solidFill>
                <a:effectLst/>
                <a:uFillTx/>
                <a:latin typeface="Arial"/>
                <a:ea typeface="Arial"/>
              </a:rPr>
              <a:t>. Conclusion</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Sustainable development, health and well-being are among the elements that must be assembled into a process that reacts to the realisation of a healthcare system centred on living and inert compliance to the future and present demands of particular healthcare. By undertaking the following strategies, a better and viable healthcare system that is sustainable, equitable, and is holistically guided in medical provisions can be achieved: staffing the better institutions with models of sustainable development, and improving equitable access. The rising concern of governments and delivery frameworks over the concept is a significant move in contributing to the welfare of the subjects.</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85" name="PlaceHolder 2"/>
          <p:cNvSpPr>
            <a:spLocks noGrp="1"/>
          </p:cNvSpPr>
          <p:nvPr>
            <p:ph type="sldImg"/>
          </p:nvPr>
        </p:nvSpPr>
        <p:spPr>
          <a:xfrm>
            <a:off x="380880" y="685800"/>
            <a:ext cx="6095160" cy="3428280"/>
          </a:xfrm>
          <a:prstGeom prst="rect">
            <a:avLst/>
          </a:prstGeom>
          <a:ln w="0">
            <a:noFill/>
          </a:ln>
        </p:spPr>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PlaceHolder 1"/>
          <p:cNvSpPr>
            <a:spLocks noGrp="1"/>
          </p:cNvSpPr>
          <p:nvPr>
            <p:ph type="body"/>
          </p:nvPr>
        </p:nvSpPr>
        <p:spPr>
          <a:xfrm>
            <a:off x="685800" y="4343400"/>
            <a:ext cx="5485680" cy="4114080"/>
          </a:xfrm>
          <a:prstGeom prst="rect">
            <a:avLst/>
          </a:prstGeom>
          <a:noFill/>
          <a:ln w="0">
            <a:noFill/>
          </a:ln>
        </p:spPr>
        <p:txBody>
          <a:bodyPr lIns="91440" rIns="91440" tIns="91440" bIns="91440" anchor="t">
            <a:noAutofit/>
          </a:bodyPr>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Begum, H., Alam, A. S. A. F., Leal Filho, W., Awang, A. H., and Ghani, A. B. A. (2021). “The COVID-19 Pandemic: Are There Any Impacts on Sustainability?” Sustainability, 13(21), 11956. DOI: 10.3390/su132111956</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Greeley, M., Shahan, A. M., and Barua, S. B. (2021). Sustainable Development, Human Dignity and Choice: Lessons from the ENRICH Programmer, Bangladesh. Springer Cham.</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Hasan, M. R., Jayasinghe, M., and Selvanathan, E. A. (2024). “New Approach to Measure Wellbeing: A Case Study on Bangladesh.” Social Indicators Research, 172, 283‑- 311. DOI: 10.1007/s11205‑023‑03305‑4</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Nakao, M., Komaki, G., Yoshiuchi, K. (2020). “Biopsychosocial medicine research trends: connecting clinical medicine, psychology, and public health.” BioPsychoSocial Medicine, 14, Article 30. DOI: 10.1186/s13030‑020‑00204‑9</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Porter, R. J. (2020). “The biopsychosocial model in mental health.” Australian and New Zealand Journal of Psychiatry, 54(8). DOI: 10.1177/0004867420944464 </a:t>
            </a:r>
            <a:r>
              <a:rPr b="0" lang="en-US" sz="1100" strike="noStrike" u="none">
                <a:solidFill>
                  <a:srgbClr val="000000"/>
                </a:solidFill>
                <a:effectLst/>
                <a:uFillTx/>
                <a:latin typeface="Arial"/>
                <a:ea typeface="Arial"/>
                <a:hlinkClick r:id="rId1"/>
              </a:rPr>
              <a:t>SAGE Journals</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Sulistiadi, W., Wasir, R., Thalib, W. (2024). “Building health systems resilience: understanding the social, economic, and cultural impacts of climate change from stakeholders’ perspectives in Indonesia.” Archives of Public Health, 82, Article 168. DOI: 10.1186/s13690‑024‑01403‑4</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The use of a biopsychosocial model in the treatment of patients with chronic conditions. Patient Education and Counselling, 121 (April 2024), Article 108117. DOI: 10.1016/j.pec.2023.108117</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Vittersø, J. (2025). Humanistic Wellbeing: Toward a Value-Based Science of the Good Life. Springer Cham.</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Weeks, W. B., Weinstein, J. N., and Lavista, J. M. (2023). “All Sustainable Development Goals Support Good Health and Well‑Being.” International Journal of Public Health, 68:1606901. DOI: 10.3389/ijph.2023.1606901</a:t>
            </a:r>
            <a:endParaRPr b="0" lang="en-GB" sz="1100" strike="noStrike" u="none">
              <a:solidFill>
                <a:srgbClr val="000000"/>
              </a:solidFill>
              <a:effectLst/>
              <a:uFillTx/>
              <a:latin typeface="Arial"/>
            </a:endParaRPr>
          </a:p>
          <a:p>
            <a:pPr marL="457200" indent="-298440">
              <a:lnSpc>
                <a:spcPct val="100000"/>
              </a:lnSpc>
              <a:buClr>
                <a:srgbClr val="000000"/>
              </a:buClr>
              <a:buFont typeface="Wingdings" charset="2"/>
              <a:buChar char=""/>
            </a:pPr>
            <a:r>
              <a:rPr b="0" lang="en-US" sz="1100" strike="noStrike" u="none">
                <a:solidFill>
                  <a:srgbClr val="000000"/>
                </a:solidFill>
                <a:effectLst/>
                <a:uFillTx/>
                <a:latin typeface="Arial"/>
                <a:ea typeface="Arial"/>
              </a:rPr>
              <a:t>World Health Organisation 2020. </a:t>
            </a:r>
            <a:r>
              <a:rPr b="0" i="1" lang="en-US" sz="1100" strike="noStrike" u="none">
                <a:solidFill>
                  <a:srgbClr val="000000"/>
                </a:solidFill>
                <a:effectLst/>
                <a:uFillTx/>
                <a:latin typeface="Arial"/>
                <a:ea typeface="Arial"/>
              </a:rPr>
              <a:t>World health statistics 2020: monitoring health for the SDGs, sustainable development goals</a:t>
            </a:r>
            <a:r>
              <a:rPr b="0" lang="en-US" sz="1100" strike="noStrike" u="none">
                <a:solidFill>
                  <a:srgbClr val="000000"/>
                </a:solidFill>
                <a:effectLst/>
                <a:uFillTx/>
                <a:latin typeface="Arial"/>
                <a:ea typeface="Arial"/>
              </a:rPr>
              <a:t>. Geneva: WHO. Available at: https://apps.who.int/iris/handle/10665/332070 (Accessed: [24th September 2025]).</a:t>
            </a:r>
            <a:endParaRPr b="0" lang="en-GB" sz="1100" strike="noStrike" u="none">
              <a:solidFill>
                <a:srgbClr val="000000"/>
              </a:solidFill>
              <a:effectLst/>
              <a:uFillTx/>
              <a:latin typeface="Arial"/>
            </a:endParaRPr>
          </a:p>
          <a:p>
            <a:pPr indent="0">
              <a:lnSpc>
                <a:spcPct val="100000"/>
              </a:lnSpc>
              <a:buNone/>
              <a:tabLst>
                <a:tab algn="l" pos="0"/>
              </a:tabLst>
            </a:pPr>
            <a:endParaRPr b="0" lang="en-GB" sz="1100" strike="noStrike" u="none">
              <a:solidFill>
                <a:srgbClr val="000000"/>
              </a:solidFill>
              <a:effectLst/>
              <a:uFillTx/>
              <a:latin typeface="Arial"/>
            </a:endParaRPr>
          </a:p>
        </p:txBody>
      </p:sp>
      <p:sp>
        <p:nvSpPr>
          <p:cNvPr id="187" name="PlaceHolder 2"/>
          <p:cNvSpPr>
            <a:spLocks noGrp="1"/>
          </p:cNvSpPr>
          <p:nvPr>
            <p:ph type="sldImg"/>
          </p:nvPr>
        </p:nvSpPr>
        <p:spPr>
          <a:xfrm>
            <a:off x="380880" y="685800"/>
            <a:ext cx="6095160" cy="3428280"/>
          </a:xfrm>
          <a:prstGeom prst="rect">
            <a:avLst/>
          </a:prstGeom>
          <a:ln w="0">
            <a:noFill/>
          </a:ln>
        </p:spPr>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image" Target="../media/image3.png"/>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4.png"/>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png"/>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6" Type="http://schemas.openxmlformats.org/officeDocument/2006/relationships/image" Target="../media/image14.png"/>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png"/><Relationship Id="rId3" Type="http://schemas.openxmlformats.org/officeDocument/2006/relationships/image" Target="../media/image16.png"/><Relationship Id="rId4" Type="http://schemas.openxmlformats.org/officeDocument/2006/relationships/image" Target="../media/image17.png"/><Relationship Id="rId5" Type="http://schemas.openxmlformats.org/officeDocument/2006/relationships/image" Target="../media/image18.png"/><Relationship Id="rId6" Type="http://schemas.openxmlformats.org/officeDocument/2006/relationships/image" Target="../media/image17.png"/><Relationship Id="rId7" Type="http://schemas.openxmlformats.org/officeDocument/2006/relationships/image" Target="../media/image17.png"/>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9.png"/><Relationship Id="rId3" Type="http://schemas.openxmlformats.org/officeDocument/2006/relationships/image" Target="../media/image20.png"/>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png"/><Relationship Id="rId3" Type="http://schemas.openxmlformats.org/officeDocument/2006/relationships/image" Target="../media/image22.png"/>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3.png"/><Relationship Id="rId3" Type="http://schemas.openxmlformats.org/officeDocument/2006/relationships/image" Target="../media/image23.png"/>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OBJECT_WITH_CAPTION_TEXT">
    <p:bg>
      <p:bgPr>
        <a:solidFill>
          <a:srgbClr val="d7c9e8"/>
        </a:solidFill>
      </p:bgPr>
    </p:bg>
    <p:spTree>
      <p:nvGrpSpPr>
        <p:cNvPr id="1" name=""/>
        <p:cNvGrpSpPr/>
        <p:nvPr/>
      </p:nvGrpSpPr>
      <p:grpSpPr>
        <a:xfrm>
          <a:off x="0" y="0"/>
          <a:ext cx="0" cy="0"/>
          <a:chOff x="0" y="0"/>
          <a:chExt cx="0" cy="0"/>
        </a:xfrm>
      </p:grpSpPr>
      <p:sp>
        <p:nvSpPr>
          <p:cNvPr id="2" name="Google Shape;64;p9"/>
          <p:cNvSpPr/>
          <p:nvPr/>
        </p:nvSpPr>
        <p:spPr>
          <a:xfrm>
            <a:off x="1028880" y="2800080"/>
            <a:ext cx="4847760" cy="6457680"/>
          </a:xfrm>
          <a:custGeom>
            <a:avLst/>
            <a:gdLst>
              <a:gd name="textAreaLeft" fmla="*/ 0 w 4847760"/>
              <a:gd name="textAreaRight" fmla="*/ 4848480 w 4847760"/>
              <a:gd name="textAreaTop" fmla="*/ 0 h 6457680"/>
              <a:gd name="textAreaBottom" fmla="*/ 6458400 h 6457680"/>
            </a:gdLst>
            <a:ahLst/>
            <a:cxnLst/>
            <a:rect l="textAreaLeft" t="textAreaTop" r="textAreaRight" b="textAreaBottom"/>
            <a:pathLst>
              <a:path w="4848346" h="6458330">
                <a:moveTo>
                  <a:pt x="0" y="0"/>
                </a:moveTo>
                <a:lnTo>
                  <a:pt x="4848346" y="0"/>
                </a:lnTo>
                <a:lnTo>
                  <a:pt x="4848346" y="6458330"/>
                </a:lnTo>
                <a:lnTo>
                  <a:pt x="0" y="6458330"/>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 name="Google Shape;65;p9"/>
          <p:cNvSpPr/>
          <p:nvPr/>
        </p:nvSpPr>
        <p:spPr>
          <a:xfrm>
            <a:off x="6659280" y="2800080"/>
            <a:ext cx="4908240" cy="6457680"/>
          </a:xfrm>
          <a:custGeom>
            <a:avLst/>
            <a:gdLst>
              <a:gd name="textAreaLeft" fmla="*/ 0 w 4908240"/>
              <a:gd name="textAreaRight" fmla="*/ 4908960 w 4908240"/>
              <a:gd name="textAreaTop" fmla="*/ 0 h 6457680"/>
              <a:gd name="textAreaBottom" fmla="*/ 6458400 h 6457680"/>
            </a:gdLst>
            <a:ahLst/>
            <a:cxnLst/>
            <a:rect l="textAreaLeft" t="textAreaTop" r="textAreaRight" b="textAreaBottom"/>
            <a:pathLst>
              <a:path w="4908862" h="6458330">
                <a:moveTo>
                  <a:pt x="0" y="0"/>
                </a:moveTo>
                <a:lnTo>
                  <a:pt x="4908862" y="0"/>
                </a:lnTo>
                <a:lnTo>
                  <a:pt x="4908862" y="6458330"/>
                </a:lnTo>
                <a:lnTo>
                  <a:pt x="0" y="6458330"/>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 name="Google Shape;66;p9"/>
          <p:cNvSpPr/>
          <p:nvPr/>
        </p:nvSpPr>
        <p:spPr>
          <a:xfrm>
            <a:off x="12406320" y="2800080"/>
            <a:ext cx="4852080" cy="6457680"/>
          </a:xfrm>
          <a:custGeom>
            <a:avLst/>
            <a:gdLst>
              <a:gd name="textAreaLeft" fmla="*/ 0 w 4852080"/>
              <a:gd name="textAreaRight" fmla="*/ 4852800 w 4852080"/>
              <a:gd name="textAreaTop" fmla="*/ 0 h 6457680"/>
              <a:gd name="textAreaBottom" fmla="*/ 6458400 h 6457680"/>
            </a:gdLst>
            <a:ahLst/>
            <a:cxnLst/>
            <a:rect l="textAreaLeft" t="textAreaTop" r="textAreaRight" b="textAreaBottom"/>
            <a:pathLst>
              <a:path w="4852927" h="6458330">
                <a:moveTo>
                  <a:pt x="0" y="0"/>
                </a:moveTo>
                <a:lnTo>
                  <a:pt x="4852927" y="0"/>
                </a:lnTo>
                <a:lnTo>
                  <a:pt x="4852927" y="6458330"/>
                </a:lnTo>
                <a:lnTo>
                  <a:pt x="0" y="6458330"/>
                </a:lnTo>
                <a:lnTo>
                  <a:pt x="0" y="0"/>
                </a:lnTo>
                <a:close/>
              </a:path>
            </a:pathLst>
          </a:custGeom>
          <a:blipFill rotWithShape="0">
            <a:blip r:embed="rId4"/>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 name="PlaceHolder 1"/>
          <p:cNvSpPr>
            <a:spLocks noGrp="1"/>
          </p:cNvSpPr>
          <p:nvPr>
            <p:ph type="title"/>
          </p:nvPr>
        </p:nvSpPr>
        <p:spPr>
          <a:xfrm>
            <a:off x="1201320" y="871200"/>
            <a:ext cx="15884640" cy="1015560"/>
          </a:xfrm>
          <a:prstGeom prst="rect">
            <a:avLst/>
          </a:prstGeom>
          <a:noFill/>
          <a:ln w="0">
            <a:noFill/>
          </a:ln>
        </p:spPr>
        <p:txBody>
          <a:bodyPr lIns="91440" rIns="91440" tIns="45720" bIns="45720" anchor="t">
            <a:normAutofit fontScale="77500" lnSpcReduction="19999"/>
          </a:bodyPr>
          <a:p>
            <a:pPr indent="0">
              <a:lnSpc>
                <a:spcPct val="100000"/>
              </a:lnSpc>
              <a:buNone/>
              <a:tabLst>
                <a:tab algn="l" pos="0"/>
              </a:tabLst>
            </a:pPr>
            <a:r>
              <a:rPr b="0" lang="en-GB" sz="9000" strike="noStrike" u="none">
                <a:solidFill>
                  <a:srgbClr val="000000"/>
                </a:solidFill>
                <a:effectLst/>
                <a:uFillTx/>
                <a:latin typeface="Arial"/>
              </a:rPr>
              <a:t>Click to edit the title text format</a:t>
            </a:r>
            <a:endParaRPr b="0" lang="en-GB" sz="9000" strike="noStrike" u="none">
              <a:solidFill>
                <a:srgbClr val="000000"/>
              </a:solidFill>
              <a:effectLst/>
              <a:uFillTx/>
              <a:latin typeface="Arial"/>
            </a:endParaRPr>
          </a:p>
        </p:txBody>
      </p:sp>
      <p:sp>
        <p:nvSpPr>
          <p:cNvPr id="6" name="PlaceHolder 2"/>
          <p:cNvSpPr>
            <a:spLocks noGrp="1"/>
          </p:cNvSpPr>
          <p:nvPr>
            <p:ph type="body"/>
          </p:nvPr>
        </p:nvSpPr>
        <p:spPr>
          <a:xfrm>
            <a:off x="1383120" y="3133800"/>
            <a:ext cx="4138560" cy="2882520"/>
          </a:xfrm>
          <a:prstGeom prst="rect">
            <a:avLst/>
          </a:prstGeom>
          <a:noFill/>
          <a:ln w="0">
            <a:noFill/>
          </a:ln>
        </p:spPr>
        <p:txBody>
          <a:bodyPr lIns="90000" rIns="90000" tIns="45000" bIns="45000" anchor="t">
            <a:normAutofit fontScale="92500" lnSpcReduction="9999"/>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
        <p:nvSpPr>
          <p:cNvPr id="7" name="PlaceHolder 3"/>
          <p:cNvSpPr>
            <a:spLocks noGrp="1"/>
          </p:cNvSpPr>
          <p:nvPr>
            <p:ph type="body"/>
          </p:nvPr>
        </p:nvSpPr>
        <p:spPr>
          <a:xfrm>
            <a:off x="1383120" y="6152040"/>
            <a:ext cx="4138560" cy="2795040"/>
          </a:xfrm>
          <a:prstGeom prst="rect">
            <a:avLst/>
          </a:prstGeom>
          <a:noFill/>
          <a:ln w="0">
            <a:noFill/>
          </a:ln>
        </p:spPr>
        <p:txBody>
          <a:bodyPr lIns="0" rIns="0" tIns="0" bIns="0" anchor="t">
            <a:normAutofit fontScale="85000" lnSpcReduction="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8" name="PlaceHolder 4"/>
          <p:cNvSpPr>
            <a:spLocks noGrp="1"/>
          </p:cNvSpPr>
          <p:nvPr>
            <p:ph type="body"/>
          </p:nvPr>
        </p:nvSpPr>
        <p:spPr>
          <a:xfrm>
            <a:off x="7044120" y="3133800"/>
            <a:ext cx="4138560" cy="2882520"/>
          </a:xfrm>
          <a:prstGeom prst="rect">
            <a:avLst/>
          </a:prstGeom>
          <a:noFill/>
          <a:ln w="0">
            <a:noFill/>
          </a:ln>
        </p:spPr>
        <p:txBody>
          <a:bodyPr lIns="90000" rIns="90000" tIns="45000" bIns="45000" anchor="t">
            <a:normAutofit fontScale="92500" lnSpcReduction="9999"/>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
        <p:nvSpPr>
          <p:cNvPr id="9" name="PlaceHolder 5"/>
          <p:cNvSpPr>
            <a:spLocks noGrp="1"/>
          </p:cNvSpPr>
          <p:nvPr>
            <p:ph type="body"/>
          </p:nvPr>
        </p:nvSpPr>
        <p:spPr>
          <a:xfrm>
            <a:off x="7044120" y="6152040"/>
            <a:ext cx="4138560" cy="2795040"/>
          </a:xfrm>
          <a:prstGeom prst="rect">
            <a:avLst/>
          </a:prstGeom>
          <a:noFill/>
          <a:ln w="0">
            <a:noFill/>
          </a:ln>
        </p:spPr>
        <p:txBody>
          <a:bodyPr lIns="0" rIns="0" tIns="0" bIns="0" anchor="t">
            <a:normAutofit fontScale="85000" lnSpcReduction="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10" name="PlaceHolder 6"/>
          <p:cNvSpPr>
            <a:spLocks noGrp="1"/>
          </p:cNvSpPr>
          <p:nvPr>
            <p:ph type="body"/>
          </p:nvPr>
        </p:nvSpPr>
        <p:spPr>
          <a:xfrm>
            <a:off x="12763080" y="3133800"/>
            <a:ext cx="4138560" cy="2882520"/>
          </a:xfrm>
          <a:prstGeom prst="rect">
            <a:avLst/>
          </a:prstGeom>
          <a:noFill/>
          <a:ln w="0">
            <a:noFill/>
          </a:ln>
        </p:spPr>
        <p:txBody>
          <a:bodyPr lIns="90000" rIns="90000" tIns="45000" bIns="45000" anchor="t">
            <a:normAutofit fontScale="92500" lnSpcReduction="9999"/>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
        <p:nvSpPr>
          <p:cNvPr id="11" name="PlaceHolder 7"/>
          <p:cNvSpPr>
            <a:spLocks noGrp="1"/>
          </p:cNvSpPr>
          <p:nvPr>
            <p:ph type="body"/>
          </p:nvPr>
        </p:nvSpPr>
        <p:spPr>
          <a:xfrm>
            <a:off x="12763080" y="6152040"/>
            <a:ext cx="4138560" cy="2795040"/>
          </a:xfrm>
          <a:prstGeom prst="rect">
            <a:avLst/>
          </a:prstGeom>
          <a:noFill/>
          <a:ln w="0">
            <a:noFill/>
          </a:ln>
        </p:spPr>
        <p:txBody>
          <a:bodyPr lIns="0" rIns="0" tIns="0" bIns="0" anchor="t">
            <a:normAutofit fontScale="85000" lnSpcReduction="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_WITH_CAPTION_TEXT">
    <p:bg>
      <p:bgPr>
        <a:solidFill>
          <a:srgbClr val="f8d4ba"/>
        </a:solidFill>
      </p:bgPr>
    </p:bg>
    <p:spTree>
      <p:nvGrpSpPr>
        <p:cNvPr id="1" name=""/>
        <p:cNvGrpSpPr/>
        <p:nvPr/>
      </p:nvGrpSpPr>
      <p:grpSpPr>
        <a:xfrm>
          <a:off x="0" y="0"/>
          <a:ext cx="0" cy="0"/>
          <a:chOff x="0" y="0"/>
          <a:chExt cx="0" cy="0"/>
        </a:xfrm>
      </p:grpSpPr>
      <p:sp>
        <p:nvSpPr>
          <p:cNvPr id="12" name="Google Shape;75;p10"/>
          <p:cNvSpPr/>
          <p:nvPr/>
        </p:nvSpPr>
        <p:spPr>
          <a:xfrm>
            <a:off x="6591600" y="1028880"/>
            <a:ext cx="5104080" cy="8228880"/>
          </a:xfrm>
          <a:custGeom>
            <a:avLst/>
            <a:gdLst>
              <a:gd name="textAreaLeft" fmla="*/ 0 w 5104080"/>
              <a:gd name="textAreaRight" fmla="*/ 5104800 w 5104080"/>
              <a:gd name="textAreaTop" fmla="*/ 0 h 8228880"/>
              <a:gd name="textAreaBottom" fmla="*/ 8229600 h 8228880"/>
            </a:gdLst>
            <a:ahLst/>
            <a:cxnLst/>
            <a:rect l="textAreaLeft" t="textAreaTop" r="textAreaRight" b="textAreaBottom"/>
            <a:pathLst>
              <a:path w="5104765" h="8229600">
                <a:moveTo>
                  <a:pt x="0" y="0"/>
                </a:moveTo>
                <a:lnTo>
                  <a:pt x="5104766" y="0"/>
                </a:lnTo>
                <a:lnTo>
                  <a:pt x="5104766" y="8229600"/>
                </a:lnTo>
                <a:lnTo>
                  <a:pt x="0" y="8229600"/>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3" name="Google Shape;76;p10"/>
          <p:cNvSpPr/>
          <p:nvPr/>
        </p:nvSpPr>
        <p:spPr>
          <a:xfrm>
            <a:off x="12154680" y="1028880"/>
            <a:ext cx="5104080" cy="8228880"/>
          </a:xfrm>
          <a:custGeom>
            <a:avLst/>
            <a:gdLst>
              <a:gd name="textAreaLeft" fmla="*/ 0 w 5104080"/>
              <a:gd name="textAreaRight" fmla="*/ 5104800 w 5104080"/>
              <a:gd name="textAreaTop" fmla="*/ 0 h 8228880"/>
              <a:gd name="textAreaBottom" fmla="*/ 8229600 h 8228880"/>
            </a:gdLst>
            <a:ahLst/>
            <a:cxnLst/>
            <a:rect l="textAreaLeft" t="textAreaTop" r="textAreaRight" b="textAreaBottom"/>
            <a:pathLst>
              <a:path w="5104765" h="8229600">
                <a:moveTo>
                  <a:pt x="0" y="0"/>
                </a:moveTo>
                <a:lnTo>
                  <a:pt x="5104765" y="0"/>
                </a:lnTo>
                <a:lnTo>
                  <a:pt x="5104765" y="8229600"/>
                </a:lnTo>
                <a:lnTo>
                  <a:pt x="0" y="8229600"/>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4" name="PlaceHolder 1"/>
          <p:cNvSpPr>
            <a:spLocks noGrp="1"/>
          </p:cNvSpPr>
          <p:nvPr>
            <p:ph type="title"/>
          </p:nvPr>
        </p:nvSpPr>
        <p:spPr>
          <a:xfrm>
            <a:off x="1201320" y="1028880"/>
            <a:ext cx="4236840" cy="3130920"/>
          </a:xfrm>
          <a:prstGeom prst="rect">
            <a:avLst/>
          </a:prstGeom>
          <a:noFill/>
          <a:ln w="0">
            <a:noFill/>
          </a:ln>
        </p:spPr>
        <p:txBody>
          <a:bodyPr lIns="91440" rIns="91440" tIns="45720" bIns="45720" anchor="t">
            <a:normAutofit fontScale="62500" lnSpcReduction="19999"/>
          </a:bodyPr>
          <a:p>
            <a:pPr indent="0">
              <a:lnSpc>
                <a:spcPct val="100000"/>
              </a:lnSpc>
              <a:buNone/>
              <a:tabLst>
                <a:tab algn="l" pos="0"/>
              </a:tabLst>
            </a:pPr>
            <a:r>
              <a:rPr b="0" lang="en-GB" sz="9000" strike="noStrike" u="none">
                <a:solidFill>
                  <a:srgbClr val="000000"/>
                </a:solidFill>
                <a:effectLst/>
                <a:uFillTx/>
                <a:latin typeface="Arial"/>
              </a:rPr>
              <a:t>Click to edit the title text format</a:t>
            </a:r>
            <a:endParaRPr b="0" lang="en-GB" sz="9000" strike="noStrike" u="none">
              <a:solidFill>
                <a:srgbClr val="000000"/>
              </a:solidFill>
              <a:effectLst/>
              <a:uFillTx/>
              <a:latin typeface="Arial"/>
            </a:endParaRPr>
          </a:p>
        </p:txBody>
      </p:sp>
      <p:sp>
        <p:nvSpPr>
          <p:cNvPr id="15" name="PlaceHolder 2"/>
          <p:cNvSpPr>
            <a:spLocks noGrp="1"/>
          </p:cNvSpPr>
          <p:nvPr>
            <p:ph type="body"/>
          </p:nvPr>
        </p:nvSpPr>
        <p:spPr>
          <a:xfrm>
            <a:off x="6962040" y="1389600"/>
            <a:ext cx="4363920" cy="4415400"/>
          </a:xfrm>
          <a:prstGeom prst="rect">
            <a:avLst/>
          </a:prstGeom>
          <a:noFill/>
          <a:ln w="0">
            <a:noFill/>
          </a:ln>
        </p:spPr>
        <p:txBody>
          <a:bodyPr lIns="90000" rIns="90000" tIns="45000" bIns="45000" anchor="t">
            <a:normAutofit/>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
        <p:nvSpPr>
          <p:cNvPr id="16" name="PlaceHolder 3"/>
          <p:cNvSpPr>
            <a:spLocks noGrp="1"/>
          </p:cNvSpPr>
          <p:nvPr>
            <p:ph type="body"/>
          </p:nvPr>
        </p:nvSpPr>
        <p:spPr>
          <a:xfrm>
            <a:off x="6962040" y="6028560"/>
            <a:ext cx="4363920" cy="2795040"/>
          </a:xfrm>
          <a:prstGeom prst="rect">
            <a:avLst/>
          </a:prstGeom>
          <a:noFill/>
          <a:ln w="0">
            <a:noFill/>
          </a:ln>
        </p:spPr>
        <p:txBody>
          <a:bodyPr lIns="0" rIns="0" tIns="0" bIns="0" anchor="t">
            <a:normAutofit fontScale="85000" lnSpcReduction="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17" name="PlaceHolder 4"/>
          <p:cNvSpPr>
            <a:spLocks noGrp="1"/>
          </p:cNvSpPr>
          <p:nvPr>
            <p:ph type="body"/>
          </p:nvPr>
        </p:nvSpPr>
        <p:spPr>
          <a:xfrm>
            <a:off x="12524400" y="1389600"/>
            <a:ext cx="4363920" cy="4415400"/>
          </a:xfrm>
          <a:prstGeom prst="rect">
            <a:avLst/>
          </a:prstGeom>
          <a:noFill/>
          <a:ln w="0">
            <a:noFill/>
          </a:ln>
        </p:spPr>
        <p:txBody>
          <a:bodyPr lIns="90000" rIns="90000" tIns="45000" bIns="45000" anchor="t">
            <a:normAutofit/>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
        <p:nvSpPr>
          <p:cNvPr id="18" name="PlaceHolder 5"/>
          <p:cNvSpPr>
            <a:spLocks noGrp="1"/>
          </p:cNvSpPr>
          <p:nvPr>
            <p:ph type="body"/>
          </p:nvPr>
        </p:nvSpPr>
        <p:spPr>
          <a:xfrm>
            <a:off x="12524400" y="6028560"/>
            <a:ext cx="4363920" cy="2795040"/>
          </a:xfrm>
          <a:prstGeom prst="rect">
            <a:avLst/>
          </a:prstGeom>
          <a:noFill/>
          <a:ln w="0">
            <a:noFill/>
          </a:ln>
        </p:spPr>
        <p:txBody>
          <a:bodyPr lIns="0" rIns="0" tIns="0" bIns="0" anchor="t">
            <a:normAutofit fontScale="85000" lnSpcReduction="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bg>
      <p:bgPr>
        <a:solidFill>
          <a:schemeClr val="lt1"/>
        </a:solidFill>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914400" y="410400"/>
            <a:ext cx="16458480" cy="1717200"/>
          </a:xfrm>
          <a:prstGeom prst="rect">
            <a:avLst/>
          </a:prstGeom>
          <a:noFill/>
          <a:ln w="0">
            <a:noFill/>
          </a:ln>
        </p:spPr>
        <p:txBody>
          <a:bodyPr lIns="0" rIns="0" tIns="0" bIns="0" anchor="ctr">
            <a:noAutofit/>
          </a:bodyPr>
          <a:p>
            <a:pPr indent="0">
              <a:lnSpc>
                <a:spcPct val="100000"/>
              </a:lnSpc>
              <a:buNone/>
              <a:tabLst>
                <a:tab algn="l" pos="0"/>
              </a:tabLst>
            </a:pPr>
            <a:r>
              <a:rPr b="0" lang="en-GB" sz="1400" strike="noStrike" u="none">
                <a:solidFill>
                  <a:srgbClr val="000000"/>
                </a:solidFill>
                <a:effectLst/>
                <a:uFillTx/>
                <a:latin typeface="Arial"/>
              </a:rPr>
              <a:t>Click to edit the title text format</a:t>
            </a:r>
            <a:endParaRPr b="0" lang="en-GB" sz="1400" strike="noStrike" u="none">
              <a:solidFill>
                <a:srgbClr val="000000"/>
              </a:solidFill>
              <a:effectLst/>
              <a:uFillTx/>
              <a:latin typeface="Arial"/>
            </a:endParaRPr>
          </a:p>
        </p:txBody>
      </p:sp>
      <p:sp>
        <p:nvSpPr>
          <p:cNvPr id="20" name="PlaceHolder 2"/>
          <p:cNvSpPr>
            <a:spLocks noGrp="1"/>
          </p:cNvSpPr>
          <p:nvPr>
            <p:ph type="body"/>
          </p:nvPr>
        </p:nvSpPr>
        <p:spPr>
          <a:xfrm>
            <a:off x="914400" y="2406960"/>
            <a:ext cx="16458480" cy="596556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b="0" lang="en-GB" sz="1400" strike="noStrike" u="none">
                <a:solidFill>
                  <a:srgbClr val="000000"/>
                </a:solidFill>
                <a:effectLst/>
                <a:uFillTx/>
                <a:latin typeface="Arial"/>
              </a:rPr>
              <a:t>Click to edit the outline text format</a:t>
            </a:r>
            <a:endParaRPr b="0" lang="en-GB" sz="14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400" strike="noStrike" u="none">
                <a:solidFill>
                  <a:srgbClr val="000000"/>
                </a:solidFill>
                <a:effectLst/>
                <a:uFillTx/>
                <a:latin typeface="Arial"/>
              </a:rPr>
              <a:t>Second Outline Level</a:t>
            </a:r>
            <a:endParaRPr b="0" lang="en-GB" sz="14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400" strike="noStrike" u="none">
                <a:solidFill>
                  <a:srgbClr val="000000"/>
                </a:solidFill>
                <a:effectLst/>
                <a:uFillTx/>
                <a:latin typeface="Arial"/>
              </a:rPr>
              <a:t>Third Outline Level</a:t>
            </a:r>
            <a:endParaRPr b="0" lang="en-GB" sz="14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400" strike="noStrike" u="none">
                <a:solidFill>
                  <a:srgbClr val="000000"/>
                </a:solidFill>
                <a:effectLst/>
                <a:uFillTx/>
                <a:latin typeface="Arial"/>
              </a:rPr>
              <a:t>Fourth Outline Level</a:t>
            </a:r>
            <a:endParaRPr b="0" lang="en-GB" sz="14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VERTICAL_TEXT">
    <p:bg>
      <p:bgPr>
        <a:solidFill>
          <a:srgbClr val="ef9a73"/>
        </a:solidFill>
      </p:bgPr>
    </p:bg>
    <p:spTree>
      <p:nvGrpSpPr>
        <p:cNvPr id="1" name=""/>
        <p:cNvGrpSpPr/>
        <p:nvPr/>
      </p:nvGrpSpPr>
      <p:grpSpPr>
        <a:xfrm>
          <a:off x="0" y="0"/>
          <a:ext cx="0" cy="0"/>
          <a:chOff x="0" y="0"/>
          <a:chExt cx="0" cy="0"/>
        </a:xfrm>
      </p:grpSpPr>
      <p:sp>
        <p:nvSpPr>
          <p:cNvPr id="21" name="Google Shape;83;p11"/>
          <p:cNvSpPr/>
          <p:nvPr/>
        </p:nvSpPr>
        <p:spPr>
          <a:xfrm rot="19290000">
            <a:off x="-643320" y="-613800"/>
            <a:ext cx="11459520" cy="11475000"/>
          </a:xfrm>
          <a:custGeom>
            <a:avLst/>
            <a:gdLst>
              <a:gd name="textAreaLeft" fmla="*/ 0 w 11459520"/>
              <a:gd name="textAreaRight" fmla="*/ 11460240 w 11459520"/>
              <a:gd name="textAreaTop" fmla="*/ 0 h 11475000"/>
              <a:gd name="textAreaBottom" fmla="*/ 11475720 h 11475000"/>
            </a:gdLst>
            <a:ahLst/>
            <a:cxnLst/>
            <a:rect l="textAreaLeft" t="textAreaTop" r="textAreaRight" b="textAreaBottom"/>
            <a:pathLst>
              <a:path w="11461262" h="11476921">
                <a:moveTo>
                  <a:pt x="5103242" y="0"/>
                </a:moveTo>
                <a:lnTo>
                  <a:pt x="11461262" y="5043181"/>
                </a:lnTo>
                <a:lnTo>
                  <a:pt x="6358020" y="11476921"/>
                </a:lnTo>
                <a:lnTo>
                  <a:pt x="0" y="6433740"/>
                </a:lnTo>
                <a:lnTo>
                  <a:pt x="5103242"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22" name="PlaceHolder 1"/>
          <p:cNvSpPr>
            <a:spLocks noGrp="1"/>
          </p:cNvSpPr>
          <p:nvPr>
            <p:ph type="title"/>
          </p:nvPr>
        </p:nvSpPr>
        <p:spPr>
          <a:xfrm>
            <a:off x="9612720" y="1304280"/>
            <a:ext cx="7952040" cy="3238920"/>
          </a:xfrm>
          <a:prstGeom prst="rect">
            <a:avLst/>
          </a:prstGeom>
          <a:noFill/>
          <a:ln w="0">
            <a:noFill/>
          </a:ln>
        </p:spPr>
        <p:txBody>
          <a:bodyPr lIns="91440" rIns="91440" tIns="45720" bIns="45720" anchor="t">
            <a:normAutofit fontScale="70000" lnSpcReduction="19999"/>
          </a:bodyPr>
          <a:p>
            <a:pPr indent="0">
              <a:lnSpc>
                <a:spcPct val="100000"/>
              </a:lnSpc>
              <a:buNone/>
              <a:tabLst>
                <a:tab algn="l" pos="0"/>
              </a:tabLst>
            </a:pPr>
            <a:r>
              <a:rPr b="0" lang="en-GB" sz="12000" strike="noStrike" u="none">
                <a:solidFill>
                  <a:srgbClr val="000000"/>
                </a:solidFill>
                <a:effectLst/>
                <a:uFillTx/>
                <a:latin typeface="Arial"/>
              </a:rPr>
              <a:t>Click to edit the title text format</a:t>
            </a:r>
            <a:endParaRPr b="0" lang="en-GB" sz="12000" strike="noStrike" u="none">
              <a:solidFill>
                <a:srgbClr val="000000"/>
              </a:solidFill>
              <a:effectLst/>
              <a:uFillTx/>
              <a:latin typeface="Arial"/>
            </a:endParaRPr>
          </a:p>
        </p:txBody>
      </p:sp>
      <p:sp>
        <p:nvSpPr>
          <p:cNvPr id="23" name="PlaceHolder 2"/>
          <p:cNvSpPr>
            <a:spLocks noGrp="1"/>
          </p:cNvSpPr>
          <p:nvPr>
            <p:ph type="body"/>
          </p:nvPr>
        </p:nvSpPr>
        <p:spPr>
          <a:xfrm>
            <a:off x="9612720" y="5879880"/>
            <a:ext cx="8121240" cy="343836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24" name="PlaceHolder 3"/>
          <p:cNvSpPr>
            <a:spLocks noGrp="1"/>
          </p:cNvSpPr>
          <p:nvPr>
            <p:ph type="body"/>
          </p:nvPr>
        </p:nvSpPr>
        <p:spPr>
          <a:xfrm>
            <a:off x="1432800" y="1364760"/>
            <a:ext cx="7345440" cy="7446240"/>
          </a:xfrm>
          <a:prstGeom prst="rect">
            <a:avLst/>
          </a:prstGeom>
          <a:noFill/>
          <a:ln w="0">
            <a:noFill/>
          </a:ln>
        </p:spPr>
        <p:txBody>
          <a:bodyPr lIns="90000" rIns="90000" tIns="45000" bIns="45000" anchor="t">
            <a:normAutofit/>
          </a:bodyPr>
          <a:p>
            <a:pPr marL="432000" indent="-324000">
              <a:lnSpc>
                <a:spcPct val="100000"/>
              </a:lnSpc>
              <a:spcBef>
                <a:spcPts val="1417"/>
              </a:spcBef>
              <a:buClr>
                <a:srgbClr val="000000"/>
              </a:buClr>
              <a:buSzPct val="45000"/>
              <a:buFont typeface="Wingdings" charset="2"/>
              <a:buChar char=""/>
            </a:pPr>
            <a:r>
              <a:rPr b="0" lang="en-GB" sz="1800" strike="noStrike" u="none">
                <a:solidFill>
                  <a:srgbClr val="000000"/>
                </a:solidFill>
                <a:effectLst/>
                <a:uFillTx/>
                <a:latin typeface="Arial"/>
              </a:rPr>
              <a:t>Click to edit the outline text format</a:t>
            </a:r>
            <a:endParaRPr b="0" lang="en-GB" sz="18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1800" strike="noStrike" u="none">
                <a:solidFill>
                  <a:srgbClr val="000000"/>
                </a:solidFill>
                <a:effectLst/>
                <a:uFillTx/>
                <a:latin typeface="Arial"/>
              </a:rPr>
              <a:t>Second Outline Level</a:t>
            </a:r>
            <a:endParaRPr b="0" lang="en-GB" sz="18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1800" strike="noStrike" u="none">
                <a:solidFill>
                  <a:srgbClr val="000000"/>
                </a:solidFill>
                <a:effectLst/>
                <a:uFillTx/>
                <a:latin typeface="Arial"/>
              </a:rPr>
              <a:t>Third Outline Level</a:t>
            </a:r>
            <a:endParaRPr b="0" lang="en-GB" sz="18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1800" strike="noStrike" u="none">
                <a:solidFill>
                  <a:srgbClr val="000000"/>
                </a:solidFill>
                <a:effectLst/>
                <a:uFillTx/>
                <a:latin typeface="Arial"/>
              </a:rPr>
              <a:t>Fourth Outline Level</a:t>
            </a:r>
            <a:endParaRPr b="0" lang="en-GB" sz="18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Fifth Outline Level</a:t>
            </a:r>
            <a:endParaRPr b="0" lang="en-GB" sz="18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Sixth Outline Level</a:t>
            </a:r>
            <a:endParaRPr b="0" lang="en-GB" sz="18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1800" strike="noStrike" u="none">
                <a:solidFill>
                  <a:srgbClr val="000000"/>
                </a:solidFill>
                <a:effectLst/>
                <a:uFillTx/>
                <a:latin typeface="Arial"/>
              </a:rPr>
              <a:t>Seventh Outline Level</a:t>
            </a:r>
            <a:endParaRPr b="0" lang="en-GB" sz="1800" strike="noStrike" u="none">
              <a:solidFill>
                <a:srgbClr val="000000"/>
              </a:solidFill>
              <a:effectLst/>
              <a:uFillTx/>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p:bg>
      <p:bgPr>
        <a:solidFill>
          <a:srgbClr val="e4f8ed"/>
        </a:solidFill>
      </p:bgPr>
    </p:bg>
    <p:spTree>
      <p:nvGrpSpPr>
        <p:cNvPr id="1" name=""/>
        <p:cNvGrpSpPr/>
        <p:nvPr/>
      </p:nvGrpSpPr>
      <p:grpSpPr>
        <a:xfrm>
          <a:off x="0" y="0"/>
          <a:ext cx="0" cy="0"/>
          <a:chOff x="0" y="0"/>
          <a:chExt cx="0" cy="0"/>
        </a:xfrm>
      </p:grpSpPr>
      <p:sp>
        <p:nvSpPr>
          <p:cNvPr id="25" name="Google Shape;13;p3"/>
          <p:cNvSpPr/>
          <p:nvPr/>
        </p:nvSpPr>
        <p:spPr>
          <a:xfrm>
            <a:off x="9144000" y="1931040"/>
            <a:ext cx="10686600" cy="8682480"/>
          </a:xfrm>
          <a:custGeom>
            <a:avLst/>
            <a:gdLst>
              <a:gd name="textAreaLeft" fmla="*/ 0 w 10686600"/>
              <a:gd name="textAreaRight" fmla="*/ 10687320 w 10686600"/>
              <a:gd name="textAreaTop" fmla="*/ 0 h 8682480"/>
              <a:gd name="textAreaBottom" fmla="*/ 8683200 h 8682480"/>
            </a:gdLst>
            <a:ahLst/>
            <a:cxnLst/>
            <a:rect l="textAreaLeft" t="textAreaTop" r="textAreaRight" b="textAreaBottom"/>
            <a:pathLst>
              <a:path w="10687493" h="8683316">
                <a:moveTo>
                  <a:pt x="0" y="0"/>
                </a:moveTo>
                <a:lnTo>
                  <a:pt x="10687493" y="0"/>
                </a:lnTo>
                <a:lnTo>
                  <a:pt x="10687493" y="8683315"/>
                </a:lnTo>
                <a:lnTo>
                  <a:pt x="0" y="8683315"/>
                </a:lnTo>
                <a:lnTo>
                  <a:pt x="0" y="0"/>
                </a:lnTo>
                <a:close/>
              </a:path>
            </a:pathLst>
          </a:custGeom>
          <a:blipFill rotWithShape="0">
            <a:blip r:embed="rId2">
              <a:alphaModFix amt="69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26" name="Google Shape;14;p3"/>
          <p:cNvSpPr/>
          <p:nvPr/>
        </p:nvSpPr>
        <p:spPr>
          <a:xfrm>
            <a:off x="9803520" y="1552320"/>
            <a:ext cx="9451440" cy="8872560"/>
          </a:xfrm>
          <a:custGeom>
            <a:avLst/>
            <a:gdLst>
              <a:gd name="textAreaLeft" fmla="*/ 0 w 9451440"/>
              <a:gd name="textAreaRight" fmla="*/ 9452160 w 9451440"/>
              <a:gd name="textAreaTop" fmla="*/ 0 h 8872560"/>
              <a:gd name="textAreaBottom" fmla="*/ 8873280 h 8872560"/>
            </a:gdLst>
            <a:ahLst/>
            <a:cxnLst/>
            <a:rect l="textAreaLeft" t="textAreaTop" r="textAreaRight" b="textAreaBottom"/>
            <a:pathLst>
              <a:path w="9452175" h="8873229">
                <a:moveTo>
                  <a:pt x="0" y="0"/>
                </a:moveTo>
                <a:lnTo>
                  <a:pt x="9452174" y="0"/>
                </a:lnTo>
                <a:lnTo>
                  <a:pt x="9452174" y="8873229"/>
                </a:lnTo>
                <a:lnTo>
                  <a:pt x="0" y="8873229"/>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27" name="Google Shape;15;p3"/>
          <p:cNvSpPr/>
          <p:nvPr/>
        </p:nvSpPr>
        <p:spPr>
          <a:xfrm>
            <a:off x="1028880" y="1028880"/>
            <a:ext cx="3755160" cy="1046160"/>
          </a:xfrm>
          <a:custGeom>
            <a:avLst/>
            <a:gdLst>
              <a:gd name="textAreaLeft" fmla="*/ 0 w 3755160"/>
              <a:gd name="textAreaRight" fmla="*/ 3755880 w 3755160"/>
              <a:gd name="textAreaTop" fmla="*/ 0 h 1046160"/>
              <a:gd name="textAreaBottom" fmla="*/ 1046880 h 1046160"/>
            </a:gdLst>
            <a:ahLst/>
            <a:cxnLst/>
            <a:rect l="textAreaLeft" t="textAreaTop" r="textAreaRight" b="textAreaBottom"/>
            <a:pathLst>
              <a:path w="3755738" h="1046912">
                <a:moveTo>
                  <a:pt x="0" y="0"/>
                </a:moveTo>
                <a:lnTo>
                  <a:pt x="3755738" y="0"/>
                </a:lnTo>
                <a:lnTo>
                  <a:pt x="3755738" y="1046912"/>
                </a:lnTo>
                <a:lnTo>
                  <a:pt x="0" y="1046912"/>
                </a:lnTo>
                <a:lnTo>
                  <a:pt x="0" y="0"/>
                </a:lnTo>
                <a:close/>
              </a:path>
            </a:pathLst>
          </a:custGeom>
          <a:blipFill rotWithShape="0">
            <a:blip r:embed="rId4"/>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28" name="Google Shape;16;p3"/>
          <p:cNvSpPr/>
          <p:nvPr/>
        </p:nvSpPr>
        <p:spPr>
          <a:xfrm>
            <a:off x="1581480" y="1084320"/>
            <a:ext cx="2649600" cy="678600"/>
          </a:xfrm>
          <a:prstGeom prst="rect">
            <a:avLst/>
          </a:prstGeom>
          <a:noFill/>
          <a:ln w="0">
            <a:noFill/>
          </a:ln>
        </p:spPr>
        <p:style>
          <a:lnRef idx="0"/>
          <a:fillRef idx="0"/>
          <a:effectRef idx="0"/>
          <a:fontRef idx="minor"/>
        </p:style>
        <p:txBody>
          <a:bodyPr lIns="0" rIns="0" tIns="0" bIns="0" anchor="t">
            <a:spAutoFit/>
          </a:bodyPr>
          <a:p>
            <a:pPr algn="ctr">
              <a:lnSpc>
                <a:spcPct val="139000"/>
              </a:lnSpc>
              <a:tabLst>
                <a:tab algn="l" pos="0"/>
              </a:tabLst>
            </a:pPr>
            <a:r>
              <a:rPr b="0" lang="en-US" sz="4420" strike="noStrike" u="none">
                <a:solidFill>
                  <a:srgbClr val="423657"/>
                </a:solidFill>
                <a:effectLst/>
                <a:uFillTx/>
                <a:latin typeface="Caveat"/>
                <a:ea typeface="Caveat"/>
              </a:rPr>
              <a:t>Grade 10 </a:t>
            </a:r>
            <a:endParaRPr b="0" lang="en-GB" sz="4420" strike="noStrike" u="none">
              <a:solidFill>
                <a:srgbClr val="000000"/>
              </a:solidFill>
              <a:effectLst/>
              <a:uFillTx/>
              <a:latin typeface="Arial"/>
            </a:endParaRPr>
          </a:p>
        </p:txBody>
      </p:sp>
      <p:sp>
        <p:nvSpPr>
          <p:cNvPr id="29" name="Google Shape;17;p3"/>
          <p:cNvSpPr/>
          <p:nvPr/>
        </p:nvSpPr>
        <p:spPr>
          <a:xfrm>
            <a:off x="1028880" y="8382960"/>
            <a:ext cx="4248720" cy="858240"/>
          </a:xfrm>
          <a:custGeom>
            <a:avLst/>
            <a:gdLst>
              <a:gd name="textAreaLeft" fmla="*/ 0 w 4248720"/>
              <a:gd name="textAreaRight" fmla="*/ 4249440 w 4248720"/>
              <a:gd name="textAreaTop" fmla="*/ 0 h 858240"/>
              <a:gd name="textAreaBottom" fmla="*/ 858960 h 858240"/>
            </a:gdLst>
            <a:ahLst/>
            <a:cxnLst/>
            <a:rect l="textAreaLeft" t="textAreaTop" r="textAreaRight" b="textAreaBottom"/>
            <a:pathLst>
              <a:path w="4249300" h="858953">
                <a:moveTo>
                  <a:pt x="0" y="0"/>
                </a:moveTo>
                <a:lnTo>
                  <a:pt x="4249300" y="0"/>
                </a:lnTo>
                <a:lnTo>
                  <a:pt x="4249300" y="858953"/>
                </a:lnTo>
                <a:lnTo>
                  <a:pt x="0" y="858953"/>
                </a:lnTo>
                <a:lnTo>
                  <a:pt x="0" y="0"/>
                </a:lnTo>
                <a:close/>
              </a:path>
            </a:pathLst>
          </a:custGeom>
          <a:blipFill rotWithShape="0">
            <a:blip r:embed="rId5"/>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0" name="PlaceHolder 1"/>
          <p:cNvSpPr>
            <a:spLocks noGrp="1"/>
          </p:cNvSpPr>
          <p:nvPr>
            <p:ph type="title"/>
          </p:nvPr>
        </p:nvSpPr>
        <p:spPr>
          <a:xfrm>
            <a:off x="987120" y="3667320"/>
            <a:ext cx="8228880" cy="4283280"/>
          </a:xfrm>
          <a:prstGeom prst="rect">
            <a:avLst/>
          </a:prstGeom>
          <a:noFill/>
          <a:ln w="0">
            <a:noFill/>
          </a:ln>
        </p:spPr>
        <p:txBody>
          <a:bodyPr lIns="91440" rIns="91440" tIns="45720" bIns="45720" anchor="t">
            <a:normAutofit fontScale="85000" lnSpcReduction="19999"/>
          </a:bodyPr>
          <a:p>
            <a:pPr indent="0">
              <a:lnSpc>
                <a:spcPct val="100000"/>
              </a:lnSpc>
              <a:buNone/>
              <a:tabLst>
                <a:tab algn="l" pos="0"/>
              </a:tabLst>
            </a:pPr>
            <a:r>
              <a:rPr b="0" lang="en-GB" sz="12000" strike="noStrike" u="none">
                <a:solidFill>
                  <a:srgbClr val="000000"/>
                </a:solidFill>
                <a:effectLst/>
                <a:uFillTx/>
                <a:latin typeface="Arial"/>
              </a:rPr>
              <a:t>Click to edit the title text format</a:t>
            </a:r>
            <a:endParaRPr b="0" lang="en-GB" sz="12000" strike="noStrike" u="none">
              <a:solidFill>
                <a:srgbClr val="000000"/>
              </a:solidFill>
              <a:effectLst/>
              <a:uFillTx/>
              <a:latin typeface="Arial"/>
            </a:endParaRPr>
          </a:p>
        </p:txBody>
      </p:sp>
      <p:sp>
        <p:nvSpPr>
          <p:cNvPr id="31" name="PlaceHolder 2"/>
          <p:cNvSpPr>
            <a:spLocks noGrp="1"/>
          </p:cNvSpPr>
          <p:nvPr>
            <p:ph type="title"/>
          </p:nvPr>
        </p:nvSpPr>
        <p:spPr>
          <a:xfrm>
            <a:off x="914400" y="2899800"/>
            <a:ext cx="8228880" cy="491760"/>
          </a:xfrm>
          <a:prstGeom prst="rect">
            <a:avLst/>
          </a:prstGeom>
          <a:noFill/>
          <a:ln w="0">
            <a:noFill/>
          </a:ln>
        </p:spPr>
        <p:txBody>
          <a:bodyPr lIns="91440" rIns="91440" tIns="45720" bIns="45720" anchor="t">
            <a:normAutofit fontScale="85000" lnSpcReduction="9999"/>
          </a:bodyPr>
          <a:p>
            <a:pPr indent="0">
              <a:lnSpc>
                <a:spcPct val="100000"/>
              </a:lnSpc>
              <a:buNone/>
              <a:tabLst>
                <a:tab algn="l" pos="0"/>
              </a:tabLst>
            </a:pPr>
            <a:r>
              <a:rPr b="0" lang="en-GB" sz="3400" strike="noStrike" u="none">
                <a:solidFill>
                  <a:srgbClr val="000000"/>
                </a:solidFill>
                <a:effectLst/>
                <a:uFillTx/>
                <a:latin typeface="Arial"/>
              </a:rPr>
              <a:t>Click to edit the title text format</a:t>
            </a:r>
            <a:endParaRPr b="0" lang="en-GB" sz="3400" strike="noStrike" u="none">
              <a:solidFill>
                <a:srgbClr val="000000"/>
              </a:solidFill>
              <a:effectLst/>
              <a:uFillTx/>
              <a:latin typeface="Arial"/>
            </a:endParaRPr>
          </a:p>
        </p:txBody>
      </p:sp>
      <p:sp>
        <p:nvSpPr>
          <p:cNvPr id="32" name="PlaceHolder 3"/>
          <p:cNvSpPr>
            <a:spLocks noGrp="1"/>
          </p:cNvSpPr>
          <p:nvPr>
            <p:ph type="title"/>
          </p:nvPr>
        </p:nvSpPr>
        <p:spPr>
          <a:xfrm>
            <a:off x="1299240" y="8566200"/>
            <a:ext cx="3666600" cy="491760"/>
          </a:xfrm>
          <a:prstGeom prst="rect">
            <a:avLst/>
          </a:prstGeom>
          <a:noFill/>
          <a:ln w="0">
            <a:noFill/>
          </a:ln>
        </p:spPr>
        <p:txBody>
          <a:bodyPr lIns="91440" rIns="91440" tIns="45720" bIns="45720" anchor="t">
            <a:normAutofit fontScale="77500" lnSpcReduction="19999"/>
          </a:bodyPr>
          <a:p>
            <a:pPr indent="0">
              <a:lnSpc>
                <a:spcPct val="100000"/>
              </a:lnSpc>
              <a:buNone/>
              <a:tabLst>
                <a:tab algn="l" pos="0"/>
              </a:tabLst>
            </a:pPr>
            <a:r>
              <a:rPr b="0" lang="en-GB" sz="2500" strike="noStrike" u="none">
                <a:solidFill>
                  <a:srgbClr val="000000"/>
                </a:solidFill>
                <a:effectLst/>
                <a:uFillTx/>
                <a:latin typeface="Arial"/>
              </a:rPr>
              <a:t>Click to edit the title text format</a:t>
            </a:r>
            <a:endParaRPr b="0" lang="en-GB" sz="2500" strike="noStrike" u="none">
              <a:solidFill>
                <a:srgbClr val="000000"/>
              </a:solidFill>
              <a:effectLst/>
              <a:uFillTx/>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OBJECT">
    <p:bg>
      <p:bgPr>
        <a:solidFill>
          <a:srgbClr val="d7c9e8"/>
        </a:solidFill>
      </p:bgPr>
    </p:bg>
    <p:spTree>
      <p:nvGrpSpPr>
        <p:cNvPr id="1" name=""/>
        <p:cNvGrpSpPr/>
        <p:nvPr/>
      </p:nvGrpSpPr>
      <p:grpSpPr>
        <a:xfrm>
          <a:off x="0" y="0"/>
          <a:ext cx="0" cy="0"/>
          <a:chOff x="0" y="0"/>
          <a:chExt cx="0" cy="0"/>
        </a:xfrm>
      </p:grpSpPr>
      <p:sp>
        <p:nvSpPr>
          <p:cNvPr id="33" name="Google Shape;22;p4"/>
          <p:cNvSpPr/>
          <p:nvPr/>
        </p:nvSpPr>
        <p:spPr>
          <a:xfrm>
            <a:off x="1533240" y="2942640"/>
            <a:ext cx="4553640" cy="3024720"/>
          </a:xfrm>
          <a:custGeom>
            <a:avLst/>
            <a:gdLst>
              <a:gd name="textAreaLeft" fmla="*/ 0 w 4553640"/>
              <a:gd name="textAreaRight" fmla="*/ 4554360 w 4553640"/>
              <a:gd name="textAreaTop" fmla="*/ 0 h 3024720"/>
              <a:gd name="textAreaBottom" fmla="*/ 3025440 h 302472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4" name="Google Shape;23;p4"/>
          <p:cNvSpPr/>
          <p:nvPr/>
        </p:nvSpPr>
        <p:spPr>
          <a:xfrm>
            <a:off x="4194720" y="6232680"/>
            <a:ext cx="4553640" cy="3024720"/>
          </a:xfrm>
          <a:custGeom>
            <a:avLst/>
            <a:gdLst>
              <a:gd name="textAreaLeft" fmla="*/ 0 w 4553640"/>
              <a:gd name="textAreaRight" fmla="*/ 4554360 w 4553640"/>
              <a:gd name="textAreaTop" fmla="*/ 0 h 3024720"/>
              <a:gd name="textAreaBottom" fmla="*/ 3025440 h 302472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5" name="Google Shape;24;p4"/>
          <p:cNvSpPr/>
          <p:nvPr/>
        </p:nvSpPr>
        <p:spPr>
          <a:xfrm>
            <a:off x="6866640" y="2942640"/>
            <a:ext cx="4553640" cy="3024720"/>
          </a:xfrm>
          <a:custGeom>
            <a:avLst/>
            <a:gdLst>
              <a:gd name="textAreaLeft" fmla="*/ 0 w 4553640"/>
              <a:gd name="textAreaRight" fmla="*/ 4554360 w 4553640"/>
              <a:gd name="textAreaTop" fmla="*/ 0 h 3024720"/>
              <a:gd name="textAreaBottom" fmla="*/ 3025440 h 3024720"/>
            </a:gdLst>
            <a:ahLst/>
            <a:cxnLst/>
            <a:rect l="textAreaLeft" t="textAreaTop" r="textAreaRight" b="textAreaBottom"/>
            <a:pathLst>
              <a:path w="4554413" h="3025572">
                <a:moveTo>
                  <a:pt x="0" y="0"/>
                </a:moveTo>
                <a:lnTo>
                  <a:pt x="4554414" y="0"/>
                </a:lnTo>
                <a:lnTo>
                  <a:pt x="4554414" y="3025573"/>
                </a:lnTo>
                <a:lnTo>
                  <a:pt x="0" y="3025573"/>
                </a:lnTo>
                <a:lnTo>
                  <a:pt x="0" y="0"/>
                </a:lnTo>
                <a:close/>
              </a:path>
            </a:pathLst>
          </a:custGeom>
          <a:blipFill rotWithShape="0">
            <a:blip r:embed="rId4"/>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6" name="Google Shape;25;p4"/>
          <p:cNvSpPr/>
          <p:nvPr/>
        </p:nvSpPr>
        <p:spPr>
          <a:xfrm>
            <a:off x="12200400" y="2942640"/>
            <a:ext cx="4553640" cy="3024720"/>
          </a:xfrm>
          <a:custGeom>
            <a:avLst/>
            <a:gdLst>
              <a:gd name="textAreaLeft" fmla="*/ 0 w 4553640"/>
              <a:gd name="textAreaRight" fmla="*/ 4554360 w 4553640"/>
              <a:gd name="textAreaTop" fmla="*/ 0 h 3024720"/>
              <a:gd name="textAreaBottom" fmla="*/ 3025440 h 302472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5"/>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7" name="Google Shape;26;p4"/>
          <p:cNvSpPr/>
          <p:nvPr/>
        </p:nvSpPr>
        <p:spPr>
          <a:xfrm>
            <a:off x="9538920" y="6232680"/>
            <a:ext cx="4553640" cy="3024720"/>
          </a:xfrm>
          <a:custGeom>
            <a:avLst/>
            <a:gdLst>
              <a:gd name="textAreaLeft" fmla="*/ 0 w 4553640"/>
              <a:gd name="textAreaRight" fmla="*/ 4554360 w 4553640"/>
              <a:gd name="textAreaTop" fmla="*/ 0 h 3024720"/>
              <a:gd name="textAreaBottom" fmla="*/ 3025440 h 302472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6"/>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38" name="PlaceHolder 1"/>
          <p:cNvSpPr>
            <a:spLocks noGrp="1"/>
          </p:cNvSpPr>
          <p:nvPr>
            <p:ph type="title"/>
          </p:nvPr>
        </p:nvSpPr>
        <p:spPr>
          <a:xfrm>
            <a:off x="1201320" y="871200"/>
            <a:ext cx="15884640" cy="1450080"/>
          </a:xfrm>
          <a:prstGeom prst="rect">
            <a:avLst/>
          </a:prstGeom>
          <a:noFill/>
          <a:ln w="0">
            <a:noFill/>
          </a:ln>
        </p:spPr>
        <p:txBody>
          <a:bodyPr lIns="91440" rIns="91440" tIns="45720" bIns="45720" anchor="t">
            <a:normAutofit fontScale="70000" lnSpcReduction="19999"/>
          </a:bodyPr>
          <a:p>
            <a:pPr indent="0">
              <a:lnSpc>
                <a:spcPct val="100000"/>
              </a:lnSpc>
              <a:buNone/>
              <a:tabLst>
                <a:tab algn="l" pos="0"/>
              </a:tabLst>
            </a:pPr>
            <a:r>
              <a:rPr b="0" lang="en-GB" sz="12000" strike="noStrike" u="none">
                <a:solidFill>
                  <a:srgbClr val="000000"/>
                </a:solidFill>
                <a:effectLst/>
                <a:uFillTx/>
                <a:latin typeface="Arial"/>
              </a:rPr>
              <a:t>Click to edit the title text format</a:t>
            </a:r>
            <a:endParaRPr b="0" lang="en-GB" sz="12000" strike="noStrike" u="none">
              <a:solidFill>
                <a:srgbClr val="000000"/>
              </a:solidFill>
              <a:effectLst/>
              <a:uFillTx/>
              <a:latin typeface="Arial"/>
            </a:endParaRPr>
          </a:p>
        </p:txBody>
      </p:sp>
      <p:sp>
        <p:nvSpPr>
          <p:cNvPr id="39" name="PlaceHolder 2"/>
          <p:cNvSpPr>
            <a:spLocks noGrp="1"/>
          </p:cNvSpPr>
          <p:nvPr>
            <p:ph type="body"/>
          </p:nvPr>
        </p:nvSpPr>
        <p:spPr>
          <a:xfrm>
            <a:off x="1815840" y="3201840"/>
            <a:ext cx="3991680" cy="2529360"/>
          </a:xfrm>
          <a:prstGeom prst="rect">
            <a:avLst/>
          </a:prstGeom>
          <a:noFill/>
          <a:ln w="0">
            <a:noFill/>
          </a:ln>
        </p:spPr>
        <p:txBody>
          <a:bodyPr lIns="0" rIns="0" tIns="0" bIns="0" anchor="t">
            <a:normAutofit fontScale="850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40" name="PlaceHolder 3"/>
          <p:cNvSpPr>
            <a:spLocks noGrp="1"/>
          </p:cNvSpPr>
          <p:nvPr>
            <p:ph type="body"/>
          </p:nvPr>
        </p:nvSpPr>
        <p:spPr>
          <a:xfrm>
            <a:off x="7147800" y="3201840"/>
            <a:ext cx="3991680" cy="2529360"/>
          </a:xfrm>
          <a:prstGeom prst="rect">
            <a:avLst/>
          </a:prstGeom>
          <a:noFill/>
          <a:ln w="0">
            <a:noFill/>
          </a:ln>
        </p:spPr>
        <p:txBody>
          <a:bodyPr lIns="0" rIns="0" tIns="0" bIns="0" anchor="t">
            <a:normAutofit fontScale="850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41" name="PlaceHolder 4"/>
          <p:cNvSpPr>
            <a:spLocks noGrp="1"/>
          </p:cNvSpPr>
          <p:nvPr>
            <p:ph type="body"/>
          </p:nvPr>
        </p:nvSpPr>
        <p:spPr>
          <a:xfrm>
            <a:off x="12479760" y="3201840"/>
            <a:ext cx="3991680" cy="2529360"/>
          </a:xfrm>
          <a:prstGeom prst="rect">
            <a:avLst/>
          </a:prstGeom>
          <a:noFill/>
          <a:ln w="0">
            <a:noFill/>
          </a:ln>
        </p:spPr>
        <p:txBody>
          <a:bodyPr lIns="0" rIns="0" tIns="0" bIns="0" anchor="t">
            <a:normAutofit fontScale="850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42" name="PlaceHolder 5"/>
          <p:cNvSpPr>
            <a:spLocks noGrp="1"/>
          </p:cNvSpPr>
          <p:nvPr>
            <p:ph type="body"/>
          </p:nvPr>
        </p:nvSpPr>
        <p:spPr>
          <a:xfrm>
            <a:off x="4475520" y="6480360"/>
            <a:ext cx="3991680" cy="2529360"/>
          </a:xfrm>
          <a:prstGeom prst="rect">
            <a:avLst/>
          </a:prstGeom>
          <a:noFill/>
          <a:ln w="0">
            <a:noFill/>
          </a:ln>
        </p:spPr>
        <p:txBody>
          <a:bodyPr lIns="0" rIns="0" tIns="0" bIns="0" anchor="t">
            <a:normAutofit fontScale="850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43" name="PlaceHolder 6"/>
          <p:cNvSpPr>
            <a:spLocks noGrp="1"/>
          </p:cNvSpPr>
          <p:nvPr>
            <p:ph type="body"/>
          </p:nvPr>
        </p:nvSpPr>
        <p:spPr>
          <a:xfrm>
            <a:off x="9820080" y="6480360"/>
            <a:ext cx="3991680" cy="2529360"/>
          </a:xfrm>
          <a:prstGeom prst="rect">
            <a:avLst/>
          </a:prstGeom>
          <a:noFill/>
          <a:ln w="0">
            <a:noFill/>
          </a:ln>
        </p:spPr>
        <p:txBody>
          <a:bodyPr lIns="0" rIns="0" tIns="0" bIns="0" anchor="t">
            <a:normAutofit fontScale="850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_HEADER">
    <p:bg>
      <p:bgPr>
        <a:solidFill>
          <a:srgbClr val="f8d4ba"/>
        </a:solidFill>
      </p:bgPr>
    </p:bg>
    <p:spTree>
      <p:nvGrpSpPr>
        <p:cNvPr id="1" name=""/>
        <p:cNvGrpSpPr/>
        <p:nvPr/>
      </p:nvGrpSpPr>
      <p:grpSpPr>
        <a:xfrm>
          <a:off x="0" y="0"/>
          <a:ext cx="0" cy="0"/>
          <a:chOff x="0" y="0"/>
          <a:chExt cx="0" cy="0"/>
        </a:xfrm>
      </p:grpSpPr>
      <p:sp>
        <p:nvSpPr>
          <p:cNvPr id="44" name="Google Shape;34;p5"/>
          <p:cNvSpPr/>
          <p:nvPr/>
        </p:nvSpPr>
        <p:spPr>
          <a:xfrm>
            <a:off x="5315040" y="2773440"/>
            <a:ext cx="7656840" cy="6096600"/>
          </a:xfrm>
          <a:custGeom>
            <a:avLst/>
            <a:gdLst>
              <a:gd name="textAreaLeft" fmla="*/ 0 w 7656840"/>
              <a:gd name="textAreaRight" fmla="*/ 7657560 w 7656840"/>
              <a:gd name="textAreaTop" fmla="*/ 0 h 6096600"/>
              <a:gd name="textAreaBottom" fmla="*/ 6097320 h 6096600"/>
            </a:gdLst>
            <a:ahLst/>
            <a:cxnLst/>
            <a:rect l="textAreaLeft" t="textAreaTop" r="textAreaRight" b="textAreaBottom"/>
            <a:pathLst>
              <a:path w="7657598" h="6097362">
                <a:moveTo>
                  <a:pt x="0" y="0"/>
                </a:moveTo>
                <a:lnTo>
                  <a:pt x="7657598" y="0"/>
                </a:lnTo>
                <a:lnTo>
                  <a:pt x="7657598" y="6097362"/>
                </a:lnTo>
                <a:lnTo>
                  <a:pt x="0" y="6097362"/>
                </a:lnTo>
                <a:lnTo>
                  <a:pt x="0" y="0"/>
                </a:lnTo>
                <a:close/>
              </a:path>
            </a:pathLst>
          </a:custGeom>
          <a:blipFill rotWithShape="0">
            <a:blip r:embed="rId2">
              <a:alphaModFix amt="69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5" name="Google Shape;35;p5"/>
          <p:cNvSpPr/>
          <p:nvPr/>
        </p:nvSpPr>
        <p:spPr>
          <a:xfrm>
            <a:off x="6142320" y="2268360"/>
            <a:ext cx="6002640" cy="5844960"/>
          </a:xfrm>
          <a:custGeom>
            <a:avLst/>
            <a:gdLst>
              <a:gd name="textAreaLeft" fmla="*/ 0 w 6002640"/>
              <a:gd name="textAreaRight" fmla="*/ 6003360 w 6002640"/>
              <a:gd name="textAreaTop" fmla="*/ 0 h 5844960"/>
              <a:gd name="textAreaBottom" fmla="*/ 5845680 h 5844960"/>
            </a:gdLst>
            <a:ahLst/>
            <a:cxnLst/>
            <a:rect l="textAreaLeft" t="textAreaTop" r="textAreaRight" b="textAreaBottom"/>
            <a:pathLst>
              <a:path w="6003307" h="5845720">
                <a:moveTo>
                  <a:pt x="0" y="0"/>
                </a:moveTo>
                <a:lnTo>
                  <a:pt x="6003306" y="0"/>
                </a:lnTo>
                <a:lnTo>
                  <a:pt x="6003306" y="5845719"/>
                </a:lnTo>
                <a:lnTo>
                  <a:pt x="0" y="5845719"/>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6" name="Google Shape;36;p5"/>
          <p:cNvSpPr/>
          <p:nvPr/>
        </p:nvSpPr>
        <p:spPr>
          <a:xfrm rot="10089600">
            <a:off x="1078200" y="8534160"/>
            <a:ext cx="4519080" cy="4556880"/>
          </a:xfrm>
          <a:custGeom>
            <a:avLst/>
            <a:gdLst>
              <a:gd name="textAreaLeft" fmla="*/ 0 w 4519080"/>
              <a:gd name="textAreaRight" fmla="*/ 4519800 w 4519080"/>
              <a:gd name="textAreaTop" fmla="*/ 0 h 4556880"/>
              <a:gd name="textAreaBottom" fmla="*/ 4557600 h 4556880"/>
            </a:gdLst>
            <a:ahLst/>
            <a:cxnLst/>
            <a:rect l="textAreaLeft" t="textAreaTop" r="textAreaRight" b="textAreaBottom"/>
            <a:pathLst>
              <a:path w="4525250" h="4563228">
                <a:moveTo>
                  <a:pt x="0" y="0"/>
                </a:moveTo>
                <a:lnTo>
                  <a:pt x="4525250" y="0"/>
                </a:lnTo>
                <a:lnTo>
                  <a:pt x="4525250" y="4563227"/>
                </a:lnTo>
                <a:lnTo>
                  <a:pt x="0" y="4563227"/>
                </a:lnTo>
                <a:lnTo>
                  <a:pt x="0" y="0"/>
                </a:lnTo>
                <a:close/>
              </a:path>
            </a:pathLst>
          </a:custGeom>
          <a:blipFill rotWithShape="0">
            <a:blip r:embed="rId4">
              <a:alphaModFix amt="90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7" name="Google Shape;37;p5"/>
          <p:cNvSpPr/>
          <p:nvPr/>
        </p:nvSpPr>
        <p:spPr>
          <a:xfrm>
            <a:off x="3333600" y="7787880"/>
            <a:ext cx="11620440" cy="1642320"/>
          </a:xfrm>
          <a:custGeom>
            <a:avLst/>
            <a:gdLst>
              <a:gd name="textAreaLeft" fmla="*/ 0 w 11620440"/>
              <a:gd name="textAreaRight" fmla="*/ 11621160 w 11620440"/>
              <a:gd name="textAreaTop" fmla="*/ 0 h 1642320"/>
              <a:gd name="textAreaBottom" fmla="*/ 1643040 h 1642320"/>
            </a:gdLst>
            <a:ahLst/>
            <a:cxnLst/>
            <a:rect l="textAreaLeft" t="textAreaTop" r="textAreaRight" b="textAreaBottom"/>
            <a:pathLst>
              <a:path w="11621095" h="1642961">
                <a:moveTo>
                  <a:pt x="0" y="0"/>
                </a:moveTo>
                <a:lnTo>
                  <a:pt x="11621096" y="0"/>
                </a:lnTo>
                <a:lnTo>
                  <a:pt x="11621096" y="1642961"/>
                </a:lnTo>
                <a:lnTo>
                  <a:pt x="0" y="1642961"/>
                </a:lnTo>
                <a:lnTo>
                  <a:pt x="0" y="0"/>
                </a:lnTo>
                <a:close/>
              </a:path>
            </a:pathLst>
          </a:custGeom>
          <a:blipFill rotWithShape="0">
            <a:blip r:embed="rId5"/>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8" name="Google Shape;38;p5"/>
          <p:cNvSpPr/>
          <p:nvPr/>
        </p:nvSpPr>
        <p:spPr>
          <a:xfrm>
            <a:off x="-631080" y="-1882440"/>
            <a:ext cx="4616280" cy="4654800"/>
          </a:xfrm>
          <a:custGeom>
            <a:avLst/>
            <a:gdLst>
              <a:gd name="textAreaLeft" fmla="*/ 0 w 4616280"/>
              <a:gd name="textAreaRight" fmla="*/ 4617000 w 4616280"/>
              <a:gd name="textAreaTop" fmla="*/ 0 h 4654800"/>
              <a:gd name="textAreaBottom" fmla="*/ 4655520 h 4654800"/>
            </a:gdLst>
            <a:ahLst/>
            <a:cxnLst/>
            <a:rect l="textAreaLeft" t="textAreaTop" r="textAreaRight" b="textAreaBottom"/>
            <a:pathLst>
              <a:path w="4616897" h="4655644">
                <a:moveTo>
                  <a:pt x="0" y="0"/>
                </a:moveTo>
                <a:lnTo>
                  <a:pt x="4616897" y="0"/>
                </a:lnTo>
                <a:lnTo>
                  <a:pt x="4616897" y="4655644"/>
                </a:lnTo>
                <a:lnTo>
                  <a:pt x="0" y="4655644"/>
                </a:lnTo>
                <a:lnTo>
                  <a:pt x="0" y="0"/>
                </a:lnTo>
                <a:close/>
              </a:path>
            </a:pathLst>
          </a:custGeom>
          <a:blipFill rotWithShape="0">
            <a:blip r:embed="rId6">
              <a:alphaModFix amt="90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49" name="Google Shape;39;p5"/>
          <p:cNvSpPr/>
          <p:nvPr/>
        </p:nvSpPr>
        <p:spPr>
          <a:xfrm rot="10089600">
            <a:off x="15004080" y="2302920"/>
            <a:ext cx="4519080" cy="4556880"/>
          </a:xfrm>
          <a:custGeom>
            <a:avLst/>
            <a:gdLst>
              <a:gd name="textAreaLeft" fmla="*/ 0 w 4519080"/>
              <a:gd name="textAreaRight" fmla="*/ 4519800 w 4519080"/>
              <a:gd name="textAreaTop" fmla="*/ 0 h 4556880"/>
              <a:gd name="textAreaBottom" fmla="*/ 4557600 h 4556880"/>
            </a:gdLst>
            <a:ahLst/>
            <a:cxnLst/>
            <a:rect l="textAreaLeft" t="textAreaTop" r="textAreaRight" b="textAreaBottom"/>
            <a:pathLst>
              <a:path w="4525250" h="4563228">
                <a:moveTo>
                  <a:pt x="0" y="0"/>
                </a:moveTo>
                <a:lnTo>
                  <a:pt x="4525250" y="0"/>
                </a:lnTo>
                <a:lnTo>
                  <a:pt x="4525250" y="4563228"/>
                </a:lnTo>
                <a:lnTo>
                  <a:pt x="0" y="4563228"/>
                </a:lnTo>
                <a:lnTo>
                  <a:pt x="0" y="0"/>
                </a:lnTo>
                <a:close/>
              </a:path>
            </a:pathLst>
          </a:custGeom>
          <a:blipFill rotWithShape="0">
            <a:blip r:embed="rId7">
              <a:alphaModFix amt="90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0" name="PlaceHolder 1"/>
          <p:cNvSpPr>
            <a:spLocks noGrp="1"/>
          </p:cNvSpPr>
          <p:nvPr>
            <p:ph type="title"/>
          </p:nvPr>
        </p:nvSpPr>
        <p:spPr>
          <a:xfrm>
            <a:off x="1201320" y="871200"/>
            <a:ext cx="15884640" cy="1015560"/>
          </a:xfrm>
          <a:prstGeom prst="rect">
            <a:avLst/>
          </a:prstGeom>
          <a:noFill/>
          <a:ln w="0">
            <a:noFill/>
          </a:ln>
        </p:spPr>
        <p:txBody>
          <a:bodyPr lIns="91440" rIns="91440" tIns="45720" bIns="45720" anchor="t">
            <a:normAutofit fontScale="77500" lnSpcReduction="19999"/>
          </a:bodyPr>
          <a:p>
            <a:pPr indent="0">
              <a:lnSpc>
                <a:spcPct val="100000"/>
              </a:lnSpc>
              <a:buNone/>
              <a:tabLst>
                <a:tab algn="l" pos="0"/>
              </a:tabLst>
            </a:pPr>
            <a:r>
              <a:rPr b="0" lang="en-GB" sz="9000" strike="noStrike" u="none">
                <a:solidFill>
                  <a:srgbClr val="000000"/>
                </a:solidFill>
                <a:effectLst/>
                <a:uFillTx/>
                <a:latin typeface="Arial"/>
              </a:rPr>
              <a:t>Click to edit the title text format</a:t>
            </a:r>
            <a:endParaRPr b="0" lang="en-GB" sz="9000" strike="noStrike" u="none">
              <a:solidFill>
                <a:srgbClr val="000000"/>
              </a:solidFill>
              <a:effectLst/>
              <a:uFillTx/>
              <a:latin typeface="Arial"/>
            </a:endParaRPr>
          </a:p>
        </p:txBody>
      </p:sp>
      <p:sp>
        <p:nvSpPr>
          <p:cNvPr id="51" name="PlaceHolder 2"/>
          <p:cNvSpPr>
            <a:spLocks noGrp="1"/>
          </p:cNvSpPr>
          <p:nvPr>
            <p:ph type="body"/>
          </p:nvPr>
        </p:nvSpPr>
        <p:spPr>
          <a:xfrm>
            <a:off x="3646800" y="7969320"/>
            <a:ext cx="10937160" cy="1279440"/>
          </a:xfrm>
          <a:prstGeom prst="rect">
            <a:avLst/>
          </a:prstGeom>
          <a:noFill/>
          <a:ln w="0">
            <a:noFill/>
          </a:ln>
        </p:spPr>
        <p:txBody>
          <a:bodyPr lIns="0" rIns="0" tIns="0" bIns="0" anchor="t">
            <a:normAutofit fontScale="47500" lnSpcReduction="19999"/>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_OBJECTS">
    <p:bg>
      <p:bgPr>
        <a:solidFill>
          <a:srgbClr val="64b88b"/>
        </a:solidFill>
      </p:bgPr>
    </p:bg>
    <p:spTree>
      <p:nvGrpSpPr>
        <p:cNvPr id="1" name=""/>
        <p:cNvGrpSpPr/>
        <p:nvPr/>
      </p:nvGrpSpPr>
      <p:grpSpPr>
        <a:xfrm>
          <a:off x="0" y="0"/>
          <a:ext cx="0" cy="0"/>
          <a:chOff x="0" y="0"/>
          <a:chExt cx="0" cy="0"/>
        </a:xfrm>
      </p:grpSpPr>
      <p:sp>
        <p:nvSpPr>
          <p:cNvPr id="52" name="Google Shape;43;p6"/>
          <p:cNvSpPr/>
          <p:nvPr/>
        </p:nvSpPr>
        <p:spPr>
          <a:xfrm>
            <a:off x="0" y="0"/>
            <a:ext cx="7372080" cy="10289520"/>
          </a:xfrm>
          <a:custGeom>
            <a:avLst/>
            <a:gdLst>
              <a:gd name="textAreaLeft" fmla="*/ 0 w 7372080"/>
              <a:gd name="textAreaRight" fmla="*/ 7372800 w 7372080"/>
              <a:gd name="textAreaTop" fmla="*/ 0 h 10289520"/>
              <a:gd name="textAreaBottom" fmla="*/ 10290240 h 10289520"/>
            </a:gdLst>
            <a:ahLst/>
            <a:cxnLst/>
            <a:rect l="textAreaLeft" t="textAreaTop" r="textAreaRight" b="textAreaBottom"/>
            <a:pathLst>
              <a:path w="1941528" h="2756959">
                <a:moveTo>
                  <a:pt x="0" y="0"/>
                </a:moveTo>
                <a:lnTo>
                  <a:pt x="1941528" y="0"/>
                </a:lnTo>
                <a:lnTo>
                  <a:pt x="1941528" y="2756959"/>
                </a:lnTo>
                <a:lnTo>
                  <a:pt x="0" y="2756959"/>
                </a:lnTo>
                <a:close/>
              </a:path>
            </a:pathLst>
          </a:custGeom>
          <a:solidFill>
            <a:srgbClr val="cce4d7"/>
          </a:solid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3" name="Google Shape;44;p6"/>
          <p:cNvSpPr/>
          <p:nvPr/>
        </p:nvSpPr>
        <p:spPr>
          <a:xfrm rot="11170200">
            <a:off x="1066320" y="5440320"/>
            <a:ext cx="5307480" cy="3521880"/>
          </a:xfrm>
          <a:custGeom>
            <a:avLst/>
            <a:gdLst>
              <a:gd name="textAreaLeft" fmla="*/ 0 w 5307480"/>
              <a:gd name="textAreaRight" fmla="*/ 5308200 w 5307480"/>
              <a:gd name="textAreaTop" fmla="*/ 0 h 3521880"/>
              <a:gd name="textAreaBottom" fmla="*/ 3522600 h 3521880"/>
            </a:gdLst>
            <a:ahLst/>
            <a:cxnLst/>
            <a:rect l="textAreaLeft" t="textAreaTop" r="textAreaRight" b="textAreaBottom"/>
            <a:pathLst>
              <a:path w="5304048" h="3519817">
                <a:moveTo>
                  <a:pt x="0" y="0"/>
                </a:moveTo>
                <a:lnTo>
                  <a:pt x="5304048" y="0"/>
                </a:lnTo>
                <a:lnTo>
                  <a:pt x="5304048" y="3519818"/>
                </a:lnTo>
                <a:lnTo>
                  <a:pt x="0" y="3519818"/>
                </a:lnTo>
                <a:lnTo>
                  <a:pt x="0" y="0"/>
                </a:lnTo>
                <a:close/>
              </a:path>
            </a:pathLst>
          </a:custGeom>
          <a:blipFill rotWithShape="0">
            <a:blip r:embed="rId2">
              <a:alphaModFix amt="69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4" name="Google Shape;45;p6"/>
          <p:cNvSpPr/>
          <p:nvPr/>
        </p:nvSpPr>
        <p:spPr>
          <a:xfrm>
            <a:off x="1193040" y="4200480"/>
            <a:ext cx="4985280" cy="5199840"/>
          </a:xfrm>
          <a:custGeom>
            <a:avLst/>
            <a:gdLst>
              <a:gd name="textAreaLeft" fmla="*/ 0 w 4985280"/>
              <a:gd name="textAreaRight" fmla="*/ 4986000 w 4985280"/>
              <a:gd name="textAreaTop" fmla="*/ 0 h 5199840"/>
              <a:gd name="textAreaBottom" fmla="*/ 5200560 h 5199840"/>
            </a:gdLst>
            <a:ahLst/>
            <a:cxnLst/>
            <a:rect l="textAreaLeft" t="textAreaTop" r="textAreaRight" b="textAreaBottom"/>
            <a:pathLst>
              <a:path w="4985867" h="5200383">
                <a:moveTo>
                  <a:pt x="0" y="0"/>
                </a:moveTo>
                <a:lnTo>
                  <a:pt x="4985867" y="0"/>
                </a:lnTo>
                <a:lnTo>
                  <a:pt x="4985867" y="5200383"/>
                </a:lnTo>
                <a:lnTo>
                  <a:pt x="0" y="5200383"/>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5" name="Google Shape;46;p6"/>
          <p:cNvSpPr/>
          <p:nvPr/>
        </p:nvSpPr>
        <p:spPr>
          <a:xfrm>
            <a:off x="10318320" y="3089520"/>
            <a:ext cx="2502360" cy="192960"/>
          </a:xfrm>
          <a:prstGeom prst="rect">
            <a:avLst/>
          </a:prstGeom>
          <a:noFill/>
          <a:ln w="0">
            <a:noFill/>
          </a:ln>
        </p:spPr>
        <p:style>
          <a:lnRef idx="0"/>
          <a:fillRef idx="0"/>
          <a:effectRef idx="0"/>
          <a:fontRef idx="minor"/>
        </p:style>
        <p:txBody>
          <a:bodyPr lIns="0" rIns="0" tIns="0" bIns="0" anchor="t">
            <a:spAutoFit/>
          </a:bodyPr>
          <a:p>
            <a:pPr algn="ctr">
              <a:lnSpc>
                <a:spcPct val="90000"/>
              </a:lnSpc>
              <a:tabLst>
                <a:tab algn="l" pos="0"/>
              </a:tabLst>
            </a:pPr>
            <a:endParaRPr b="0" lang="en-GB" sz="1400" strike="noStrike" u="none">
              <a:solidFill>
                <a:srgbClr val="000000"/>
              </a:solidFill>
              <a:effectLst/>
              <a:uFillTx/>
              <a:latin typeface="Arial"/>
              <a:ea typeface="Arial"/>
            </a:endParaRPr>
          </a:p>
        </p:txBody>
      </p:sp>
      <p:sp>
        <p:nvSpPr>
          <p:cNvPr id="56" name="PlaceHolder 1"/>
          <p:cNvSpPr>
            <a:spLocks noGrp="1"/>
          </p:cNvSpPr>
          <p:nvPr>
            <p:ph type="title"/>
          </p:nvPr>
        </p:nvSpPr>
        <p:spPr>
          <a:xfrm>
            <a:off x="892080" y="982440"/>
            <a:ext cx="5655240" cy="1450080"/>
          </a:xfrm>
          <a:prstGeom prst="rect">
            <a:avLst/>
          </a:prstGeom>
          <a:noFill/>
          <a:ln w="0">
            <a:noFill/>
          </a:ln>
        </p:spPr>
        <p:txBody>
          <a:bodyPr lIns="91440" rIns="91440" tIns="45720" bIns="45720" anchor="t">
            <a:normAutofit fontScale="40000" lnSpcReduction="19999"/>
          </a:bodyPr>
          <a:p>
            <a:pPr indent="0">
              <a:lnSpc>
                <a:spcPct val="100000"/>
              </a:lnSpc>
              <a:buNone/>
              <a:tabLst>
                <a:tab algn="l" pos="0"/>
              </a:tabLst>
            </a:pPr>
            <a:r>
              <a:rPr b="0" lang="en-GB" sz="12000" strike="noStrike" u="none">
                <a:solidFill>
                  <a:srgbClr val="000000"/>
                </a:solidFill>
                <a:effectLst/>
                <a:uFillTx/>
                <a:latin typeface="Arial"/>
              </a:rPr>
              <a:t>Click to edit the title text format</a:t>
            </a:r>
            <a:endParaRPr b="0" lang="en-GB" sz="12000" strike="noStrike" u="none">
              <a:solidFill>
                <a:srgbClr val="000000"/>
              </a:solidFill>
              <a:effectLst/>
              <a:uFillTx/>
              <a:latin typeface="Arial"/>
            </a:endParaRPr>
          </a:p>
        </p:txBody>
      </p:sp>
      <p:sp>
        <p:nvSpPr>
          <p:cNvPr id="57" name="PlaceHolder 2"/>
          <p:cNvSpPr>
            <a:spLocks noGrp="1"/>
          </p:cNvSpPr>
          <p:nvPr>
            <p:ph type="body"/>
          </p:nvPr>
        </p:nvSpPr>
        <p:spPr>
          <a:xfrm>
            <a:off x="8335080" y="1236600"/>
            <a:ext cx="9089640" cy="808164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WO_OBJECTS_WITH_TEXT">
    <p:bg>
      <p:bgPr>
        <a:solidFill>
          <a:srgbClr val="9c99d0"/>
        </a:solidFill>
      </p:bgPr>
    </p:bg>
    <p:spTree>
      <p:nvGrpSpPr>
        <p:cNvPr id="1" name=""/>
        <p:cNvGrpSpPr/>
        <p:nvPr/>
      </p:nvGrpSpPr>
      <p:grpSpPr>
        <a:xfrm>
          <a:off x="0" y="0"/>
          <a:ext cx="0" cy="0"/>
          <a:chOff x="0" y="0"/>
          <a:chExt cx="0" cy="0"/>
        </a:xfrm>
      </p:grpSpPr>
      <p:sp>
        <p:nvSpPr>
          <p:cNvPr id="58" name="Google Shape;50;p7"/>
          <p:cNvSpPr/>
          <p:nvPr/>
        </p:nvSpPr>
        <p:spPr>
          <a:xfrm rot="10800000">
            <a:off x="-102960" y="1241640"/>
            <a:ext cx="8354160" cy="8228880"/>
          </a:xfrm>
          <a:custGeom>
            <a:avLst/>
            <a:gdLst>
              <a:gd name="textAreaLeft" fmla="*/ 0 w 8354160"/>
              <a:gd name="textAreaRight" fmla="*/ 8354880 w 8354160"/>
              <a:gd name="textAreaTop" fmla="*/ 0 h 8228880"/>
              <a:gd name="textAreaBottom" fmla="*/ 8229600 h 8228880"/>
            </a:gdLst>
            <a:ahLst/>
            <a:cxnLst/>
            <a:rect l="textAreaLeft" t="textAreaTop" r="textAreaRight" b="textAreaBottom"/>
            <a:pathLst>
              <a:path w="8354924" h="8229600">
                <a:moveTo>
                  <a:pt x="0" y="0"/>
                </a:moveTo>
                <a:lnTo>
                  <a:pt x="8354924" y="0"/>
                </a:lnTo>
                <a:lnTo>
                  <a:pt x="8354924" y="8229600"/>
                </a:lnTo>
                <a:lnTo>
                  <a:pt x="0" y="8229600"/>
                </a:lnTo>
                <a:lnTo>
                  <a:pt x="0" y="0"/>
                </a:lnTo>
                <a:close/>
              </a:path>
            </a:pathLst>
          </a:custGeom>
          <a:blipFill rotWithShape="0">
            <a:blip r:embed="rId2">
              <a:alphaModFix amt="85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59" name="Google Shape;51;p7"/>
          <p:cNvSpPr/>
          <p:nvPr/>
        </p:nvSpPr>
        <p:spPr>
          <a:xfrm flipH="1">
            <a:off x="1028160" y="912960"/>
            <a:ext cx="6809400" cy="8228880"/>
          </a:xfrm>
          <a:custGeom>
            <a:avLst/>
            <a:gdLst>
              <a:gd name="textAreaLeft" fmla="*/ 360 w 6809400"/>
              <a:gd name="textAreaRight" fmla="*/ 6810480 w 6809400"/>
              <a:gd name="textAreaTop" fmla="*/ 0 h 8228880"/>
              <a:gd name="textAreaBottom" fmla="*/ 8229600 h 8228880"/>
            </a:gdLst>
            <a:ahLst/>
            <a:cxnLst/>
            <a:rect l="textAreaLeft" t="textAreaTop" r="textAreaRight" b="textAreaBottom"/>
            <a:pathLst>
              <a:path w="6809994" h="8229600">
                <a:moveTo>
                  <a:pt x="6809994" y="0"/>
                </a:moveTo>
                <a:lnTo>
                  <a:pt x="0" y="0"/>
                </a:lnTo>
                <a:lnTo>
                  <a:pt x="0" y="8229600"/>
                </a:lnTo>
                <a:lnTo>
                  <a:pt x="6809994" y="8229600"/>
                </a:lnTo>
                <a:lnTo>
                  <a:pt x="6809994"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60" name="PlaceHolder 1"/>
          <p:cNvSpPr>
            <a:spLocks noGrp="1"/>
          </p:cNvSpPr>
          <p:nvPr>
            <p:ph type="title"/>
          </p:nvPr>
        </p:nvSpPr>
        <p:spPr>
          <a:xfrm>
            <a:off x="9303480" y="1304280"/>
            <a:ext cx="7952040" cy="3238920"/>
          </a:xfrm>
          <a:prstGeom prst="rect">
            <a:avLst/>
          </a:prstGeom>
          <a:noFill/>
          <a:ln w="0">
            <a:noFill/>
          </a:ln>
        </p:spPr>
        <p:txBody>
          <a:bodyPr lIns="91440" rIns="91440" tIns="45720" bIns="45720" anchor="t">
            <a:normAutofit fontScale="70000" lnSpcReduction="19999"/>
          </a:bodyPr>
          <a:p>
            <a:pPr indent="0">
              <a:lnSpc>
                <a:spcPct val="100000"/>
              </a:lnSpc>
              <a:buNone/>
              <a:tabLst>
                <a:tab algn="l" pos="0"/>
              </a:tabLst>
            </a:pPr>
            <a:r>
              <a:rPr b="0" lang="en-GB" sz="12000" strike="noStrike" u="none">
                <a:solidFill>
                  <a:srgbClr val="000000"/>
                </a:solidFill>
                <a:effectLst/>
                <a:uFillTx/>
                <a:latin typeface="Arial"/>
              </a:rPr>
              <a:t>Click to edit the title text format</a:t>
            </a:r>
            <a:endParaRPr b="0" lang="en-GB" sz="12000" strike="noStrike" u="none">
              <a:solidFill>
                <a:srgbClr val="ffffff"/>
              </a:solidFill>
              <a:effectLst/>
              <a:uFillTx/>
              <a:latin typeface="Arial"/>
            </a:endParaRPr>
          </a:p>
        </p:txBody>
      </p:sp>
      <p:sp>
        <p:nvSpPr>
          <p:cNvPr id="61" name="PlaceHolder 2"/>
          <p:cNvSpPr>
            <a:spLocks noGrp="1"/>
          </p:cNvSpPr>
          <p:nvPr>
            <p:ph type="body"/>
          </p:nvPr>
        </p:nvSpPr>
        <p:spPr>
          <a:xfrm>
            <a:off x="9303480" y="5879880"/>
            <a:ext cx="8121240" cy="3438360"/>
          </a:xfrm>
          <a:prstGeom prst="rect">
            <a:avLst/>
          </a:prstGeom>
          <a:noFill/>
          <a:ln w="0">
            <a:noFill/>
          </a:ln>
        </p:spPr>
        <p:txBody>
          <a:bodyPr lIns="0" rIns="0" tIns="0" bIns="0" anchor="t">
            <a:normAutofit/>
          </a:bodyPr>
          <a:p>
            <a:pPr marL="432000" indent="-324000">
              <a:lnSpc>
                <a:spcPct val="100000"/>
              </a:lnSpc>
              <a:spcBef>
                <a:spcPts val="1417"/>
              </a:spcBef>
              <a:buClr>
                <a:srgbClr val="ffffff"/>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ffffff"/>
              </a:solidFill>
              <a:effectLst/>
              <a:uFillTx/>
              <a:latin typeface="Arial"/>
            </a:endParaRPr>
          </a:p>
          <a:p>
            <a:pPr lvl="1" marL="864000" indent="-324000">
              <a:lnSpc>
                <a:spcPct val="100000"/>
              </a:lnSpc>
              <a:spcBef>
                <a:spcPts val="1134"/>
              </a:spcBef>
              <a:buClr>
                <a:srgbClr val="ffffff"/>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ffffff"/>
              </a:solidFill>
              <a:effectLst/>
              <a:uFillTx/>
              <a:latin typeface="Arial"/>
            </a:endParaRPr>
          </a:p>
          <a:p>
            <a:pPr lvl="2" marL="1296000" indent="-288000">
              <a:lnSpc>
                <a:spcPct val="100000"/>
              </a:lnSpc>
              <a:spcBef>
                <a:spcPts val="850"/>
              </a:spcBef>
              <a:buClr>
                <a:srgbClr val="ffffff"/>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ffffff"/>
              </a:solidFill>
              <a:effectLst/>
              <a:uFillTx/>
              <a:latin typeface="Arial"/>
            </a:endParaRPr>
          </a:p>
          <a:p>
            <a:pPr lvl="3" marL="1728000" indent="-216000">
              <a:lnSpc>
                <a:spcPct val="100000"/>
              </a:lnSpc>
              <a:spcBef>
                <a:spcPts val="567"/>
              </a:spcBef>
              <a:buClr>
                <a:srgbClr val="ffffff"/>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ffffff"/>
              </a:solidFill>
              <a:effectLst/>
              <a:uFillTx/>
              <a:latin typeface="Arial"/>
            </a:endParaRPr>
          </a:p>
          <a:p>
            <a:pPr lvl="4" marL="2160000" indent="-216000">
              <a:lnSpc>
                <a:spcPct val="100000"/>
              </a:lnSpc>
              <a:spcBef>
                <a:spcPts val="283"/>
              </a:spcBef>
              <a:buClr>
                <a:srgbClr val="ffffff"/>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ffffff"/>
              </a:solidFill>
              <a:effectLst/>
              <a:uFillTx/>
              <a:latin typeface="Arial"/>
            </a:endParaRPr>
          </a:p>
          <a:p>
            <a:pPr lvl="5" marL="2592000" indent="-216000">
              <a:lnSpc>
                <a:spcPct val="100000"/>
              </a:lnSpc>
              <a:spcBef>
                <a:spcPts val="283"/>
              </a:spcBef>
              <a:buClr>
                <a:srgbClr val="ffffff"/>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ffffff"/>
              </a:solidFill>
              <a:effectLst/>
              <a:uFillTx/>
              <a:latin typeface="Arial"/>
            </a:endParaRPr>
          </a:p>
          <a:p>
            <a:pPr lvl="6" marL="3024000" indent="-216000">
              <a:lnSpc>
                <a:spcPct val="100000"/>
              </a:lnSpc>
              <a:spcBef>
                <a:spcPts val="283"/>
              </a:spcBef>
              <a:buClr>
                <a:srgbClr val="ffffff"/>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ffffff"/>
              </a:solidFill>
              <a:effectLst/>
              <a:uFillTx/>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_ONLY">
    <p:bg>
      <p:bgPr>
        <a:solidFill>
          <a:srgbClr val="f8d4ba"/>
        </a:solidFill>
      </p:bgPr>
    </p:bg>
    <p:spTree>
      <p:nvGrpSpPr>
        <p:cNvPr id="1" name=""/>
        <p:cNvGrpSpPr/>
        <p:nvPr/>
      </p:nvGrpSpPr>
      <p:grpSpPr>
        <a:xfrm>
          <a:off x="0" y="0"/>
          <a:ext cx="0" cy="0"/>
          <a:chOff x="0" y="0"/>
          <a:chExt cx="0" cy="0"/>
        </a:xfrm>
      </p:grpSpPr>
      <p:sp>
        <p:nvSpPr>
          <p:cNvPr id="62" name="Google Shape;55;p8"/>
          <p:cNvSpPr/>
          <p:nvPr/>
        </p:nvSpPr>
        <p:spPr>
          <a:xfrm>
            <a:off x="1028880" y="391500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7"/>
                </a:lnTo>
                <a:lnTo>
                  <a:pt x="0" y="5330247"/>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grpSp>
        <p:nvGrpSpPr>
          <p:cNvPr id="63" name="Google Shape;56;p8"/>
          <p:cNvGrpSpPr/>
          <p:nvPr/>
        </p:nvGrpSpPr>
        <p:grpSpPr>
          <a:xfrm>
            <a:off x="0" y="-144720"/>
            <a:ext cx="18287280" cy="2880000"/>
            <a:chOff x="0" y="-144720"/>
            <a:chExt cx="18287280" cy="2880000"/>
          </a:xfrm>
        </p:grpSpPr>
        <p:sp>
          <p:nvSpPr>
            <p:cNvPr id="64" name="Google Shape;57;p8"/>
            <p:cNvSpPr/>
            <p:nvPr/>
          </p:nvSpPr>
          <p:spPr>
            <a:xfrm>
              <a:off x="0" y="0"/>
              <a:ext cx="18287280" cy="2734920"/>
            </a:xfrm>
            <a:custGeom>
              <a:avLst/>
              <a:gdLst>
                <a:gd name="textAreaLeft" fmla="*/ 0 w 18287280"/>
                <a:gd name="textAreaRight" fmla="*/ 18288000 w 18287280"/>
                <a:gd name="textAreaTop" fmla="*/ 0 h 2734920"/>
                <a:gd name="textAreaBottom" fmla="*/ 2735640 h 2734920"/>
              </a:gdLst>
              <a:ahLst/>
              <a:cxnLst/>
              <a:rect l="textAreaLeft" t="textAreaTop" r="textAreaRight" b="textAreaBottom"/>
              <a:pathLst>
                <a:path w="4842927" h="720463">
                  <a:moveTo>
                    <a:pt x="0" y="0"/>
                  </a:moveTo>
                  <a:lnTo>
                    <a:pt x="4842927" y="0"/>
                  </a:lnTo>
                  <a:lnTo>
                    <a:pt x="4842927" y="720463"/>
                  </a:lnTo>
                  <a:lnTo>
                    <a:pt x="0" y="720463"/>
                  </a:lnTo>
                  <a:close/>
                </a:path>
              </a:pathLst>
            </a:custGeom>
            <a:solidFill>
              <a:srgbClr val="64b88b"/>
            </a:solid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65" name="Google Shape;58;p8"/>
            <p:cNvSpPr/>
            <p:nvPr/>
          </p:nvSpPr>
          <p:spPr>
            <a:xfrm>
              <a:off x="99720" y="-144720"/>
              <a:ext cx="18187200" cy="2880000"/>
            </a:xfrm>
            <a:prstGeom prst="rect">
              <a:avLst/>
            </a:prstGeom>
            <a:noFill/>
            <a:ln w="0">
              <a:noFill/>
            </a:ln>
          </p:spPr>
          <p:style>
            <a:lnRef idx="0"/>
            <a:fillRef idx="0"/>
            <a:effectRef idx="0"/>
            <a:fontRef idx="minor"/>
          </p:style>
          <p:txBody>
            <a:bodyPr lIns="50760" rIns="50760" tIns="50760" bIns="50760" anchor="ctr">
              <a:noAutofit/>
            </a:bodyPr>
            <a:p>
              <a:pPr algn="ctr">
                <a:lnSpc>
                  <a:spcPct val="186000"/>
                </a:lnSpc>
                <a:tabLst>
                  <a:tab algn="l" pos="0"/>
                </a:tabLst>
              </a:pPr>
              <a:endParaRPr b="0" lang="en-GB" sz="1800" strike="noStrike" u="none">
                <a:solidFill>
                  <a:schemeClr val="dk1"/>
                </a:solidFill>
                <a:effectLst/>
                <a:uFillTx/>
                <a:latin typeface="Calibri"/>
                <a:ea typeface="Calibri"/>
              </a:endParaRPr>
            </a:p>
          </p:txBody>
        </p:sp>
      </p:grpSp>
      <p:sp>
        <p:nvSpPr>
          <p:cNvPr id="66" name="Google Shape;59;p8"/>
          <p:cNvSpPr/>
          <p:nvPr/>
        </p:nvSpPr>
        <p:spPr>
          <a:xfrm>
            <a:off x="9421920" y="392796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6"/>
                </a:lnTo>
                <a:lnTo>
                  <a:pt x="0" y="5330246"/>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67" name="PlaceHolder 1"/>
          <p:cNvSpPr>
            <a:spLocks noGrp="1"/>
          </p:cNvSpPr>
          <p:nvPr>
            <p:ph type="title"/>
          </p:nvPr>
        </p:nvSpPr>
        <p:spPr>
          <a:xfrm>
            <a:off x="1201320" y="871200"/>
            <a:ext cx="15884640" cy="1015560"/>
          </a:xfrm>
          <a:prstGeom prst="rect">
            <a:avLst/>
          </a:prstGeom>
          <a:noFill/>
          <a:ln w="0">
            <a:noFill/>
          </a:ln>
        </p:spPr>
        <p:txBody>
          <a:bodyPr lIns="91440" rIns="91440" tIns="45720" bIns="45720" anchor="t">
            <a:normAutofit fontScale="77500" lnSpcReduction="19999"/>
          </a:bodyPr>
          <a:p>
            <a:pPr indent="0">
              <a:lnSpc>
                <a:spcPct val="100000"/>
              </a:lnSpc>
              <a:buNone/>
              <a:tabLst>
                <a:tab algn="l" pos="0"/>
              </a:tabLst>
            </a:pPr>
            <a:r>
              <a:rPr b="0" lang="en-GB" sz="9000" strike="noStrike" u="none">
                <a:solidFill>
                  <a:srgbClr val="000000"/>
                </a:solidFill>
                <a:effectLst/>
                <a:uFillTx/>
                <a:latin typeface="Arial"/>
              </a:rPr>
              <a:t>Click to edit the title text format</a:t>
            </a:r>
            <a:endParaRPr b="0" lang="en-GB" sz="9000" strike="noStrike" u="none">
              <a:solidFill>
                <a:srgbClr val="000000"/>
              </a:solidFill>
              <a:effectLst/>
              <a:uFillTx/>
              <a:latin typeface="Arial"/>
            </a:endParaRPr>
          </a:p>
        </p:txBody>
      </p:sp>
      <p:sp>
        <p:nvSpPr>
          <p:cNvPr id="68" name="PlaceHolder 2"/>
          <p:cNvSpPr>
            <a:spLocks noGrp="1"/>
          </p:cNvSpPr>
          <p:nvPr>
            <p:ph type="body"/>
          </p:nvPr>
        </p:nvSpPr>
        <p:spPr>
          <a:xfrm>
            <a:off x="1383120" y="4217760"/>
            <a:ext cx="7073280" cy="460548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
        <p:nvSpPr>
          <p:cNvPr id="69" name="PlaceHolder 3"/>
          <p:cNvSpPr>
            <a:spLocks noGrp="1"/>
          </p:cNvSpPr>
          <p:nvPr>
            <p:ph type="body"/>
          </p:nvPr>
        </p:nvSpPr>
        <p:spPr>
          <a:xfrm>
            <a:off x="9803520" y="4217760"/>
            <a:ext cx="7073280" cy="4605480"/>
          </a:xfrm>
          <a:prstGeom prst="rect">
            <a:avLst/>
          </a:prstGeom>
          <a:noFill/>
          <a:ln w="0">
            <a:noFill/>
          </a:ln>
        </p:spPr>
        <p:txBody>
          <a:bodyPr lIns="0" rIns="0" tIns="0" bIns="0" anchor="t">
            <a:normAutofit/>
          </a:bodyPr>
          <a:p>
            <a:pPr marL="432000" indent="-324000">
              <a:lnSpc>
                <a:spcPct val="100000"/>
              </a:lnSpc>
              <a:spcBef>
                <a:spcPts val="1417"/>
              </a:spcBef>
              <a:buClr>
                <a:srgbClr val="000000"/>
              </a:buClr>
              <a:buSzPct val="45000"/>
              <a:buFont typeface="Wingdings" charset="2"/>
              <a:buChar char=""/>
            </a:pPr>
            <a:r>
              <a:rPr b="0" lang="en-GB" sz="2000" strike="noStrike" u="none">
                <a:solidFill>
                  <a:srgbClr val="000000"/>
                </a:solidFill>
                <a:effectLst/>
                <a:uFillTx/>
                <a:latin typeface="Arial"/>
              </a:rPr>
              <a:t>Click to edit the outline text format</a:t>
            </a:r>
            <a:endParaRPr b="0" lang="en-GB" sz="2000" strike="noStrike" u="none">
              <a:solidFill>
                <a:srgbClr val="000000"/>
              </a:solidFill>
              <a:effectLst/>
              <a:uFillTx/>
              <a:latin typeface="Arial"/>
            </a:endParaRPr>
          </a:p>
          <a:p>
            <a:pPr lvl="1" marL="864000" indent="-324000">
              <a:lnSpc>
                <a:spcPct val="100000"/>
              </a:lnSpc>
              <a:spcBef>
                <a:spcPts val="1134"/>
              </a:spcBef>
              <a:buClr>
                <a:srgbClr val="000000"/>
              </a:buClr>
              <a:buSzPct val="75000"/>
              <a:buFont typeface="Symbol" charset="2"/>
              <a:buChar char=""/>
            </a:pPr>
            <a:r>
              <a:rPr b="0" lang="en-GB" sz="2000" strike="noStrike" u="none">
                <a:solidFill>
                  <a:srgbClr val="000000"/>
                </a:solidFill>
                <a:effectLst/>
                <a:uFillTx/>
                <a:latin typeface="Arial"/>
              </a:rPr>
              <a:t>Second Outline Level</a:t>
            </a:r>
            <a:endParaRPr b="0" lang="en-GB" sz="2000" strike="noStrike" u="none">
              <a:solidFill>
                <a:srgbClr val="000000"/>
              </a:solidFill>
              <a:effectLst/>
              <a:uFillTx/>
              <a:latin typeface="Arial"/>
            </a:endParaRPr>
          </a:p>
          <a:p>
            <a:pPr lvl="2" marL="1296000" indent="-288000">
              <a:lnSpc>
                <a:spcPct val="100000"/>
              </a:lnSpc>
              <a:spcBef>
                <a:spcPts val="850"/>
              </a:spcBef>
              <a:buClr>
                <a:srgbClr val="000000"/>
              </a:buClr>
              <a:buSzPct val="45000"/>
              <a:buFont typeface="Wingdings" charset="2"/>
              <a:buChar char=""/>
            </a:pPr>
            <a:r>
              <a:rPr b="0" lang="en-GB" sz="2000" strike="noStrike" u="none">
                <a:solidFill>
                  <a:srgbClr val="000000"/>
                </a:solidFill>
                <a:effectLst/>
                <a:uFillTx/>
                <a:latin typeface="Arial"/>
              </a:rPr>
              <a:t>Third Outline Level</a:t>
            </a:r>
            <a:endParaRPr b="0" lang="en-GB" sz="2000" strike="noStrike" u="none">
              <a:solidFill>
                <a:srgbClr val="000000"/>
              </a:solidFill>
              <a:effectLst/>
              <a:uFillTx/>
              <a:latin typeface="Arial"/>
            </a:endParaRPr>
          </a:p>
          <a:p>
            <a:pPr lvl="3" marL="1728000" indent="-216000">
              <a:lnSpc>
                <a:spcPct val="100000"/>
              </a:lnSpc>
              <a:spcBef>
                <a:spcPts val="567"/>
              </a:spcBef>
              <a:buClr>
                <a:srgbClr val="000000"/>
              </a:buClr>
              <a:buSzPct val="75000"/>
              <a:buFont typeface="Symbol" charset="2"/>
              <a:buChar char=""/>
            </a:pPr>
            <a:r>
              <a:rPr b="0" lang="en-GB" sz="2000" strike="noStrike" u="none">
                <a:solidFill>
                  <a:srgbClr val="000000"/>
                </a:solidFill>
                <a:effectLst/>
                <a:uFillTx/>
                <a:latin typeface="Arial"/>
              </a:rPr>
              <a:t>Fourth Outline Level</a:t>
            </a:r>
            <a:endParaRPr b="0" lang="en-GB" sz="2000" strike="noStrike" u="none">
              <a:solidFill>
                <a:srgbClr val="000000"/>
              </a:solidFill>
              <a:effectLst/>
              <a:uFillTx/>
              <a:latin typeface="Arial"/>
            </a:endParaRPr>
          </a:p>
          <a:p>
            <a:pPr lvl="4" marL="2160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Fifth Outline Level</a:t>
            </a:r>
            <a:endParaRPr b="0" lang="en-GB" sz="2000" strike="noStrike" u="none">
              <a:solidFill>
                <a:srgbClr val="000000"/>
              </a:solidFill>
              <a:effectLst/>
              <a:uFillTx/>
              <a:latin typeface="Arial"/>
            </a:endParaRPr>
          </a:p>
          <a:p>
            <a:pPr lvl="5" marL="2592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Sixth Outline Level</a:t>
            </a:r>
            <a:endParaRPr b="0" lang="en-GB" sz="2000" strike="noStrike" u="none">
              <a:solidFill>
                <a:srgbClr val="000000"/>
              </a:solidFill>
              <a:effectLst/>
              <a:uFillTx/>
              <a:latin typeface="Arial"/>
            </a:endParaRPr>
          </a:p>
          <a:p>
            <a:pPr lvl="6" marL="3024000" indent="-216000">
              <a:lnSpc>
                <a:spcPct val="100000"/>
              </a:lnSpc>
              <a:spcBef>
                <a:spcPts val="283"/>
              </a:spcBef>
              <a:buClr>
                <a:srgbClr val="000000"/>
              </a:buClr>
              <a:buSzPct val="45000"/>
              <a:buFont typeface="Wingdings" charset="2"/>
              <a:buChar char=""/>
            </a:pPr>
            <a:r>
              <a:rPr b="0" lang="en-GB" sz="2000" strike="noStrike" u="none">
                <a:solidFill>
                  <a:srgbClr val="000000"/>
                </a:solidFill>
                <a:effectLst/>
                <a:uFillTx/>
                <a:latin typeface="Arial"/>
              </a:rPr>
              <a:t>Seventh Outline Level</a:t>
            </a:r>
            <a:endParaRPr b="0" lang="en-GB" sz="2000" strike="noStrike" u="none">
              <a:solidFill>
                <a:srgbClr val="000000"/>
              </a:solidFill>
              <a:effectLst/>
              <a:uFillTx/>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sldMaster>
</file>

<file path=ppt/slides/_rels/slide1.xml.rels><?xml version="1.0" encoding="UTF-8"?>
<Relationships xmlns="http://schemas.openxmlformats.org/package/2006/relationships"><Relationship Id="rId1" Type="http://schemas.openxmlformats.org/officeDocument/2006/relationships/image" Target="../media/image24.jpeg"/><Relationship Id="rId2" Type="http://schemas.openxmlformats.org/officeDocument/2006/relationships/package" Target="../embeddings/oleObject1.pptx"/><Relationship Id="rId3" Type="http://schemas.openxmlformats.org/officeDocument/2006/relationships/image" Target="../media/image25.emf"/><Relationship Id="rId4" Type="http://schemas.openxmlformats.org/officeDocument/2006/relationships/slideLayout" Target="../slideLayouts/slideLayout3.xml"/>
</Relationships>
</file>

<file path=ppt/slides/_rels/slide2.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0.png"/><Relationship Id="rId7" Type="http://schemas.openxmlformats.org/officeDocument/2006/relationships/image" Target="../media/image12.png"/><Relationship Id="rId8" Type="http://schemas.openxmlformats.org/officeDocument/2006/relationships/image" Target="../media/image10.png"/><Relationship Id="rId9" Type="http://schemas.openxmlformats.org/officeDocument/2006/relationships/image" Target="../media/image11.png"/><Relationship Id="rId10" Type="http://schemas.openxmlformats.org/officeDocument/2006/relationships/image" Target="../media/image14.png"/><Relationship Id="rId1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image" Target="../media/image26.jpeg"/><Relationship Id="rId2" Type="http://schemas.openxmlformats.org/officeDocument/2006/relationships/slideLayout" Target="../slideLayouts/slideLayout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27.jpeg"/><Relationship Id="rId2" Type="http://schemas.openxmlformats.org/officeDocument/2006/relationships/slideLayout" Target="../slideLayouts/slideLayout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8.jpeg"/><Relationship Id="rId3" Type="http://schemas.openxmlformats.org/officeDocument/2006/relationships/slideLayout" Target="../slideLayouts/slideLayout3.xml"/><Relationship Id="rId4"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29.png"/><Relationship Id="rId2" Type="http://schemas.openxmlformats.org/officeDocument/2006/relationships/slideLayout" Target="../slideLayouts/slideLayout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23.png"/><Relationship Id="rId2" Type="http://schemas.openxmlformats.org/officeDocument/2006/relationships/image" Target="../media/image23.png"/><Relationship Id="rId3" Type="http://schemas.openxmlformats.org/officeDocument/2006/relationships/image" Target="../media/image30.png"/><Relationship Id="rId4" Type="http://schemas.openxmlformats.org/officeDocument/2006/relationships/slideLayout" Target="../slideLayouts/slideLayout3.xml"/><Relationship Id="rId5"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3.xml"/><Relationship Id="rId4"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23.png"/><Relationship Id="rId2" Type="http://schemas.openxmlformats.org/officeDocument/2006/relationships/image" Target="../media/image23.png"/><Relationship Id="rId3" Type="http://schemas.openxmlformats.org/officeDocument/2006/relationships/image" Target="../media/image33.jpeg"/><Relationship Id="rId4" Type="http://schemas.openxmlformats.org/officeDocument/2006/relationships/slideLayout" Target="../slideLayouts/slideLayout3.xml"/><Relationship Id="rId5"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4.jpeg"/><Relationship Id="rId3" Type="http://schemas.openxmlformats.org/officeDocument/2006/relationships/slideLayout" Target="../slideLayouts/slideLayout3.xml"/><Relationship Id="rId4"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35.png"/><Relationship Id="rId2" Type="http://schemas.openxmlformats.org/officeDocument/2006/relationships/slideLayout" Target="../slideLayouts/slideLayout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36.jpeg"/><Relationship Id="rId2" Type="http://schemas.openxmlformats.org/officeDocument/2006/relationships/slideLayout" Target="../slideLayouts/slideLayout3.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37.jpeg"/><Relationship Id="rId3" Type="http://schemas.openxmlformats.org/officeDocument/2006/relationships/slideLayout" Target="../slideLayouts/slideLayout3.xml"/><Relationship Id="rId4"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cce4d7"/>
        </a:solidFill>
      </p:bgPr>
    </p:bg>
    <p:spTree>
      <p:nvGrpSpPr>
        <p:cNvPr id="1" name=""/>
        <p:cNvGrpSpPr/>
        <p:nvPr/>
      </p:nvGrpSpPr>
      <p:grpSpPr>
        <a:xfrm>
          <a:off x="0" y="0"/>
          <a:ext cx="0" cy="0"/>
          <a:chOff x="0" y="0"/>
          <a:chExt cx="0" cy="0"/>
        </a:xfrm>
      </p:grpSpPr>
      <p:sp>
        <p:nvSpPr>
          <p:cNvPr id="76" name="Google Shape;94;p12"/>
          <p:cNvSpPr/>
          <p:nvPr/>
        </p:nvSpPr>
        <p:spPr>
          <a:xfrm>
            <a:off x="35280" y="3701880"/>
            <a:ext cx="9108360" cy="4439520"/>
          </a:xfrm>
          <a:prstGeom prst="rect">
            <a:avLst/>
          </a:prstGeom>
          <a:noFill/>
          <a:ln w="0">
            <a:noFill/>
          </a:ln>
        </p:spPr>
        <p:style>
          <a:lnRef idx="0"/>
          <a:fillRef idx="0"/>
          <a:effectRef idx="0"/>
          <a:fontRef idx="minor"/>
        </p:style>
        <p:txBody>
          <a:bodyPr lIns="0" rIns="0" tIns="0" bIns="0" anchor="t">
            <a:spAutoFit/>
          </a:bodyPr>
          <a:p>
            <a:pPr algn="ctr">
              <a:lnSpc>
                <a:spcPct val="150000"/>
              </a:lnSpc>
              <a:spcAft>
                <a:spcPts val="1001"/>
              </a:spcAft>
            </a:pPr>
            <a:r>
              <a:rPr b="1" lang="en-US" sz="4400" strike="noStrike" u="none">
                <a:solidFill>
                  <a:srgbClr val="000000"/>
                </a:solidFill>
                <a:effectLst/>
                <a:uFillTx/>
                <a:latin typeface="Times New Roman"/>
                <a:ea typeface="MS Mincho"/>
              </a:rPr>
              <a:t>BMHP6030</a:t>
            </a:r>
            <a:endParaRPr b="0" lang="en-GB" sz="4400" strike="noStrike" u="none">
              <a:solidFill>
                <a:srgbClr val="000000"/>
              </a:solidFill>
              <a:effectLst/>
              <a:uFillTx/>
              <a:latin typeface="Arial"/>
            </a:endParaRPr>
          </a:p>
          <a:p>
            <a:pPr algn="ctr">
              <a:lnSpc>
                <a:spcPct val="150000"/>
              </a:lnSpc>
              <a:spcAft>
                <a:spcPts val="1001"/>
              </a:spcAft>
            </a:pPr>
            <a:r>
              <a:rPr b="1" lang="en-US" sz="3200" strike="noStrike" u="none">
                <a:solidFill>
                  <a:srgbClr val="000000"/>
                </a:solidFill>
                <a:effectLst/>
                <a:uFillTx/>
                <a:latin typeface="Times New Roman"/>
                <a:ea typeface="MS Mincho"/>
              </a:rPr>
              <a:t>Health, Wellbeing and Sustainable Development</a:t>
            </a:r>
            <a:endParaRPr b="0" lang="en-GB" sz="3200" strike="noStrike" u="none">
              <a:solidFill>
                <a:srgbClr val="000000"/>
              </a:solidFill>
              <a:effectLst/>
              <a:uFillTx/>
              <a:latin typeface="Arial"/>
            </a:endParaRPr>
          </a:p>
          <a:p>
            <a:pPr algn="ctr">
              <a:lnSpc>
                <a:spcPct val="150000"/>
              </a:lnSpc>
              <a:spcAft>
                <a:spcPts val="1001"/>
              </a:spcAft>
            </a:pPr>
            <a:r>
              <a:rPr b="1" lang="en-US" sz="3200" strike="noStrike" u="none">
                <a:solidFill>
                  <a:srgbClr val="000000"/>
                </a:solidFill>
                <a:effectLst/>
                <a:uFillTx/>
                <a:latin typeface="Times New Roman"/>
                <a:ea typeface="MS Mincho"/>
              </a:rPr>
              <a:t>Student Name: Joyrul Haque</a:t>
            </a:r>
            <a:endParaRPr b="0" lang="en-GB" sz="3200" strike="noStrike" u="none">
              <a:solidFill>
                <a:srgbClr val="000000"/>
              </a:solidFill>
              <a:effectLst/>
              <a:uFillTx/>
              <a:latin typeface="Arial"/>
            </a:endParaRPr>
          </a:p>
          <a:p>
            <a:pPr algn="ctr">
              <a:lnSpc>
                <a:spcPct val="150000"/>
              </a:lnSpc>
              <a:spcAft>
                <a:spcPts val="1001"/>
              </a:spcAft>
            </a:pPr>
            <a:r>
              <a:rPr b="1" lang="en-US" sz="3200" strike="noStrike" u="none">
                <a:solidFill>
                  <a:srgbClr val="000000"/>
                </a:solidFill>
                <a:effectLst/>
                <a:uFillTx/>
                <a:latin typeface="Times New Roman"/>
                <a:ea typeface="MS Mincho"/>
              </a:rPr>
              <a:t>Student ID: 2131666</a:t>
            </a:r>
            <a:endParaRPr b="0" lang="en-GB" sz="3200" strike="noStrike" u="none">
              <a:solidFill>
                <a:srgbClr val="000000"/>
              </a:solidFill>
              <a:effectLst/>
              <a:uFillTx/>
              <a:latin typeface="Arial"/>
            </a:endParaRPr>
          </a:p>
          <a:p>
            <a:pPr algn="ctr">
              <a:lnSpc>
                <a:spcPct val="150000"/>
              </a:lnSpc>
              <a:spcAft>
                <a:spcPts val="1001"/>
              </a:spcAft>
            </a:pPr>
            <a:r>
              <a:rPr b="1" lang="en-US" sz="3200" strike="noStrike" u="none">
                <a:solidFill>
                  <a:srgbClr val="000000"/>
                </a:solidFill>
                <a:effectLst/>
                <a:uFillTx/>
                <a:latin typeface="Times New Roman"/>
                <a:ea typeface="MS Mincho"/>
              </a:rPr>
              <a:t>Lecturer: Parese Ahmed</a:t>
            </a:r>
            <a:endParaRPr b="0" lang="en-GB" sz="3200" strike="noStrike" u="none">
              <a:solidFill>
                <a:srgbClr val="000000"/>
              </a:solidFill>
              <a:effectLst/>
              <a:uFillTx/>
              <a:latin typeface="Arial"/>
            </a:endParaRPr>
          </a:p>
        </p:txBody>
      </p:sp>
      <p:sp>
        <p:nvSpPr>
          <p:cNvPr id="77" name="Google Shape;96;p12"/>
          <p:cNvSpPr/>
          <p:nvPr/>
        </p:nvSpPr>
        <p:spPr>
          <a:xfrm>
            <a:off x="2328120" y="1845360"/>
            <a:ext cx="6116400" cy="1421280"/>
          </a:xfrm>
          <a:prstGeom prst="rect">
            <a:avLst/>
          </a:prstGeom>
          <a:noFill/>
          <a:ln w="0">
            <a:noFill/>
          </a:ln>
        </p:spPr>
        <p:style>
          <a:lnRef idx="0"/>
          <a:fillRef idx="0"/>
          <a:effectRef idx="0"/>
          <a:fontRef idx="minor"/>
        </p:style>
        <p:txBody>
          <a:bodyPr lIns="0" rIns="0" tIns="0" bIns="0" anchor="t">
            <a:spAutoFit/>
          </a:bodyPr>
          <a:p>
            <a:pPr>
              <a:lnSpc>
                <a:spcPct val="140000"/>
              </a:lnSpc>
              <a:tabLst>
                <a:tab algn="l" pos="0"/>
              </a:tabLst>
            </a:pPr>
            <a:r>
              <a:rPr b="1" lang="en-US" sz="6600" strike="noStrike" u="none">
                <a:solidFill>
                  <a:schemeClr val="dk1"/>
                </a:solidFill>
                <a:effectLst/>
                <a:uFillTx/>
                <a:latin typeface="Times New Roman"/>
                <a:ea typeface="Nunito"/>
              </a:rPr>
              <a:t>Presentation</a:t>
            </a:r>
            <a:endParaRPr b="0" lang="en-GB" sz="6600" strike="noStrike" u="none">
              <a:solidFill>
                <a:srgbClr val="000000"/>
              </a:solidFill>
              <a:effectLst/>
              <a:uFillTx/>
              <a:latin typeface="Arial"/>
            </a:endParaRPr>
          </a:p>
        </p:txBody>
      </p:sp>
      <p:pic>
        <p:nvPicPr>
          <p:cNvPr id="78" name="Picture 2" descr="Prifysgol Cymru Y Drindod Dewi Sant | University of Wales Trinity Saint  David - NPLD"/>
          <p:cNvPicPr/>
          <p:nvPr/>
        </p:nvPicPr>
        <p:blipFill>
          <a:blip r:embed="rId1"/>
          <a:stretch/>
        </p:blipFill>
        <p:spPr>
          <a:xfrm>
            <a:off x="9144000" y="2918880"/>
            <a:ext cx="8424720" cy="4448880"/>
          </a:xfrm>
          <a:prstGeom prst="rect">
            <a:avLst/>
          </a:prstGeom>
          <a:noFill/>
          <a:ln w="0">
            <a:noFill/>
          </a:ln>
        </p:spPr>
      </p:pic>
      <p:graphicFrame>
        <p:nvGraphicFramePr>
          <p:cNvPr id="79" name=""/>
          <p:cNvGraphicFramePr/>
          <p:nvPr/>
        </p:nvGraphicFramePr>
        <p:xfrm>
          <a:off x="16619040" y="7790760"/>
          <a:ext cx="5075640" cy="3599640"/>
        </p:xfrm>
        <a:graphic>
          <a:graphicData uri="http://schemas.openxmlformats.org/presentationml/2006/ole">
            <p:oleObj progId="PowerPoint.Show.12" r:id="rId2" spid="">
              <p:embed/>
              <p:pic>
                <p:nvPicPr>
                  <p:cNvPr id="80" name="" descr=""/>
                  <p:cNvPicPr/>
                  <p:nvPr/>
                </p:nvPicPr>
                <p:blipFill>
                  <a:blip r:embed="rId3"/>
                  <a:stretch/>
                </p:blipFill>
                <p:spPr>
                  <a:xfrm>
                    <a:off x="16619040" y="7790760"/>
                    <a:ext cx="5075640" cy="3599640"/>
                  </a:xfrm>
                  <a:prstGeom prst="rect">
                    <a:avLst/>
                  </a:prstGeom>
                  <a:noFill/>
                  <a:ln w="0">
                    <a:noFill/>
                  </a:ln>
                </p:spPr>
              </p:pic>
            </p:oleObj>
          </a:graphicData>
        </a:graphic>
      </p:graphicFrame>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81" name="Google Shape;103;p13"/>
          <p:cNvSpPr/>
          <p:nvPr/>
        </p:nvSpPr>
        <p:spPr>
          <a:xfrm>
            <a:off x="1126440" y="3009240"/>
            <a:ext cx="2925000" cy="1978200"/>
          </a:xfrm>
          <a:custGeom>
            <a:avLst/>
            <a:gdLst>
              <a:gd name="textAreaLeft" fmla="*/ 0 w 2925000"/>
              <a:gd name="textAreaRight" fmla="*/ 2925720 w 2925000"/>
              <a:gd name="textAreaTop" fmla="*/ 0 h 1978200"/>
              <a:gd name="textAreaBottom" fmla="*/ 1978920 h 197820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82" name="Google Shape;104;p13"/>
          <p:cNvSpPr/>
          <p:nvPr/>
        </p:nvSpPr>
        <p:spPr>
          <a:xfrm>
            <a:off x="9912240" y="5753880"/>
            <a:ext cx="2588760" cy="1825560"/>
          </a:xfrm>
          <a:custGeom>
            <a:avLst/>
            <a:gdLst>
              <a:gd name="textAreaLeft" fmla="*/ 0 w 2588760"/>
              <a:gd name="textAreaRight" fmla="*/ 2589480 w 2588760"/>
              <a:gd name="textAreaTop" fmla="*/ 0 h 1825560"/>
              <a:gd name="textAreaBottom" fmla="*/ 1826280 h 182556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400" strike="noStrike" u="none">
              <a:solidFill>
                <a:srgbClr val="000000"/>
              </a:solidFill>
              <a:effectLst/>
              <a:uFillTx/>
              <a:latin typeface="Arial"/>
              <a:ea typeface="Arial"/>
            </a:endParaRPr>
          </a:p>
        </p:txBody>
      </p:sp>
      <p:sp>
        <p:nvSpPr>
          <p:cNvPr id="83" name="Google Shape;105;p13"/>
          <p:cNvSpPr/>
          <p:nvPr/>
        </p:nvSpPr>
        <p:spPr>
          <a:xfrm>
            <a:off x="4361400" y="2942640"/>
            <a:ext cx="2471760" cy="1978200"/>
          </a:xfrm>
          <a:custGeom>
            <a:avLst/>
            <a:gdLst>
              <a:gd name="textAreaLeft" fmla="*/ 0 w 2471760"/>
              <a:gd name="textAreaRight" fmla="*/ 2472480 w 2471760"/>
              <a:gd name="textAreaTop" fmla="*/ 0 h 1978200"/>
              <a:gd name="textAreaBottom" fmla="*/ 1978920 h 1978200"/>
            </a:gdLst>
            <a:ahLst/>
            <a:cxnLst/>
            <a:rect l="textAreaLeft" t="textAreaTop" r="textAreaRight" b="textAreaBottom"/>
            <a:pathLst>
              <a:path w="4554413" h="3025572">
                <a:moveTo>
                  <a:pt x="0" y="0"/>
                </a:moveTo>
                <a:lnTo>
                  <a:pt x="4554414" y="0"/>
                </a:lnTo>
                <a:lnTo>
                  <a:pt x="4554414" y="3025573"/>
                </a:lnTo>
                <a:lnTo>
                  <a:pt x="0" y="3025573"/>
                </a:lnTo>
                <a:lnTo>
                  <a:pt x="0" y="0"/>
                </a:lnTo>
                <a:close/>
              </a:path>
            </a:pathLst>
          </a:custGeom>
          <a:blipFill rotWithShape="0">
            <a:blip r:embed="rId3"/>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84" name="Google Shape;106;p13"/>
          <p:cNvSpPr/>
          <p:nvPr/>
        </p:nvSpPr>
        <p:spPr>
          <a:xfrm>
            <a:off x="12857040" y="2899800"/>
            <a:ext cx="2471760" cy="1978200"/>
          </a:xfrm>
          <a:custGeom>
            <a:avLst/>
            <a:gdLst>
              <a:gd name="textAreaLeft" fmla="*/ 0 w 2471760"/>
              <a:gd name="textAreaRight" fmla="*/ 2472480 w 2471760"/>
              <a:gd name="textAreaTop" fmla="*/ 0 h 1978200"/>
              <a:gd name="textAreaBottom" fmla="*/ 1978920 h 197820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4"/>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85" name="Google Shape;107;p13"/>
          <p:cNvSpPr/>
          <p:nvPr/>
        </p:nvSpPr>
        <p:spPr>
          <a:xfrm>
            <a:off x="12899520" y="5753880"/>
            <a:ext cx="2429640" cy="1825560"/>
          </a:xfrm>
          <a:custGeom>
            <a:avLst/>
            <a:gdLst>
              <a:gd name="textAreaLeft" fmla="*/ 0 w 2429640"/>
              <a:gd name="textAreaRight" fmla="*/ 2430360 w 2429640"/>
              <a:gd name="textAreaTop" fmla="*/ 0 h 1825560"/>
              <a:gd name="textAreaBottom" fmla="*/ 1826280 h 182556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5"/>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86" name="Google Shape;109;p13"/>
          <p:cNvSpPr/>
          <p:nvPr/>
        </p:nvSpPr>
        <p:spPr>
          <a:xfrm>
            <a:off x="3000600" y="1132920"/>
            <a:ext cx="12286080" cy="1287360"/>
          </a:xfrm>
          <a:prstGeom prst="rect">
            <a:avLst/>
          </a:prstGeom>
          <a:noFill/>
          <a:ln w="0">
            <a:noFill/>
          </a:ln>
        </p:spPr>
        <p:style>
          <a:lnRef idx="0"/>
          <a:fillRef idx="0"/>
          <a:effectRef idx="0"/>
          <a:fontRef idx="minor"/>
        </p:style>
        <p:txBody>
          <a:bodyPr lIns="0" rIns="0" tIns="0" bIns="0" anchor="t">
            <a:spAutoFit/>
          </a:bodyPr>
          <a:p>
            <a:pPr algn="ctr">
              <a:lnSpc>
                <a:spcPct val="90000"/>
              </a:lnSpc>
              <a:tabLst>
                <a:tab algn="l" pos="0"/>
              </a:tabLst>
            </a:pPr>
            <a:r>
              <a:rPr b="0" lang="en-US" sz="9300" strike="noStrike" u="none">
                <a:solidFill>
                  <a:srgbClr val="423657"/>
                </a:solidFill>
                <a:effectLst/>
                <a:uFillTx/>
                <a:latin typeface="Times New Roman"/>
                <a:ea typeface="Caveat"/>
              </a:rPr>
              <a:t>Table of Contents</a:t>
            </a:r>
            <a:endParaRPr b="0" lang="en-GB" sz="9300" strike="noStrike" u="none">
              <a:solidFill>
                <a:srgbClr val="000000"/>
              </a:solidFill>
              <a:effectLst/>
              <a:uFillTx/>
              <a:latin typeface="Arial"/>
            </a:endParaRPr>
          </a:p>
        </p:txBody>
      </p:sp>
      <p:sp>
        <p:nvSpPr>
          <p:cNvPr id="87" name="Google Shape;111;p13"/>
          <p:cNvSpPr/>
          <p:nvPr/>
        </p:nvSpPr>
        <p:spPr>
          <a:xfrm>
            <a:off x="1468800" y="3585600"/>
            <a:ext cx="2317320" cy="922680"/>
          </a:xfrm>
          <a:prstGeom prst="rect">
            <a:avLst/>
          </a:prstGeom>
          <a:noFill/>
          <a:ln w="0">
            <a:noFill/>
          </a:ln>
        </p:spPr>
        <p:style>
          <a:lnRef idx="0"/>
          <a:fillRef idx="0"/>
          <a:effectRef idx="0"/>
          <a:fontRef idx="minor"/>
        </p:style>
        <p:txBody>
          <a:bodyPr lIns="0" rIns="0" tIns="0" bIns="0" anchor="t">
            <a:spAutoFit/>
          </a:bodyPr>
          <a:p>
            <a:pPr algn="ctr">
              <a:lnSpc>
                <a:spcPct val="100000"/>
              </a:lnSpc>
              <a:tabLst>
                <a:tab algn="l" pos="0"/>
              </a:tabLst>
            </a:pPr>
            <a:r>
              <a:rPr b="1" lang="en-US" sz="3000" strike="noStrike" u="none">
                <a:solidFill>
                  <a:srgbClr val="423657"/>
                </a:solidFill>
                <a:effectLst/>
                <a:uFillTx/>
                <a:latin typeface="Nunito SemiBold"/>
                <a:ea typeface="Nunito SemiBold"/>
              </a:rPr>
              <a:t>1. Introduction</a:t>
            </a:r>
            <a:endParaRPr b="0" lang="en-GB" sz="3000" strike="noStrike" u="none">
              <a:solidFill>
                <a:srgbClr val="000000"/>
              </a:solidFill>
              <a:effectLst/>
              <a:uFillTx/>
              <a:latin typeface="Arial"/>
            </a:endParaRPr>
          </a:p>
        </p:txBody>
      </p:sp>
      <p:sp>
        <p:nvSpPr>
          <p:cNvPr id="88" name="Google Shape;103;p13"/>
          <p:cNvSpPr/>
          <p:nvPr/>
        </p:nvSpPr>
        <p:spPr>
          <a:xfrm>
            <a:off x="6765120" y="5753880"/>
            <a:ext cx="2757600" cy="1825560"/>
          </a:xfrm>
          <a:custGeom>
            <a:avLst/>
            <a:gdLst>
              <a:gd name="textAreaLeft" fmla="*/ 0 w 2757600"/>
              <a:gd name="textAreaRight" fmla="*/ 2758320 w 2757600"/>
              <a:gd name="textAreaTop" fmla="*/ 0 h 1825560"/>
              <a:gd name="textAreaBottom" fmla="*/ 1826280 h 182556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6"/>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89" name="Google Shape;105;p13"/>
          <p:cNvSpPr/>
          <p:nvPr/>
        </p:nvSpPr>
        <p:spPr>
          <a:xfrm>
            <a:off x="9912240" y="2942640"/>
            <a:ext cx="2471760" cy="1978200"/>
          </a:xfrm>
          <a:custGeom>
            <a:avLst/>
            <a:gdLst>
              <a:gd name="textAreaLeft" fmla="*/ 0 w 2471760"/>
              <a:gd name="textAreaRight" fmla="*/ 2472480 w 2471760"/>
              <a:gd name="textAreaTop" fmla="*/ 0 h 1978200"/>
              <a:gd name="textAreaBottom" fmla="*/ 1978920 h 1978200"/>
            </a:gdLst>
            <a:ahLst/>
            <a:cxnLst/>
            <a:rect l="textAreaLeft" t="textAreaTop" r="textAreaRight" b="textAreaBottom"/>
            <a:pathLst>
              <a:path w="4554413" h="3025572">
                <a:moveTo>
                  <a:pt x="0" y="0"/>
                </a:moveTo>
                <a:lnTo>
                  <a:pt x="4554414" y="0"/>
                </a:lnTo>
                <a:lnTo>
                  <a:pt x="4554414" y="3025573"/>
                </a:lnTo>
                <a:lnTo>
                  <a:pt x="0" y="3025573"/>
                </a:lnTo>
                <a:lnTo>
                  <a:pt x="0" y="0"/>
                </a:lnTo>
                <a:close/>
              </a:path>
            </a:pathLst>
          </a:custGeom>
          <a:blipFill rotWithShape="0">
            <a:blip r:embed="rId7"/>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90" name="Google Shape;103;p13"/>
          <p:cNvSpPr/>
          <p:nvPr/>
        </p:nvSpPr>
        <p:spPr>
          <a:xfrm>
            <a:off x="7050960" y="2942640"/>
            <a:ext cx="2471760" cy="1978200"/>
          </a:xfrm>
          <a:custGeom>
            <a:avLst/>
            <a:gdLst>
              <a:gd name="textAreaLeft" fmla="*/ 0 w 2471760"/>
              <a:gd name="textAreaRight" fmla="*/ 2472480 w 2471760"/>
              <a:gd name="textAreaTop" fmla="*/ 0 h 1978200"/>
              <a:gd name="textAreaBottom" fmla="*/ 1978920 h 1978200"/>
            </a:gdLst>
            <a:ahLst/>
            <a:cxnLst/>
            <a:rect l="textAreaLeft" t="textAreaTop" r="textAreaRight" b="textAreaBottom"/>
            <a:pathLst>
              <a:path w="4554413" h="3025572">
                <a:moveTo>
                  <a:pt x="0" y="0"/>
                </a:moveTo>
                <a:lnTo>
                  <a:pt x="4554413" y="0"/>
                </a:lnTo>
                <a:lnTo>
                  <a:pt x="4554413" y="3025573"/>
                </a:lnTo>
                <a:lnTo>
                  <a:pt x="0" y="3025573"/>
                </a:lnTo>
                <a:lnTo>
                  <a:pt x="0" y="0"/>
                </a:lnTo>
                <a:close/>
              </a:path>
            </a:pathLst>
          </a:custGeom>
          <a:blipFill rotWithShape="0">
            <a:blip r:embed="rId8"/>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91" name="Google Shape;104;p13"/>
          <p:cNvSpPr/>
          <p:nvPr/>
        </p:nvSpPr>
        <p:spPr>
          <a:xfrm>
            <a:off x="3786840" y="5778000"/>
            <a:ext cx="2588760" cy="1825560"/>
          </a:xfrm>
          <a:custGeom>
            <a:avLst/>
            <a:gdLst>
              <a:gd name="textAreaLeft" fmla="*/ 0 w 2588760"/>
              <a:gd name="textAreaRight" fmla="*/ 2589480 w 2588760"/>
              <a:gd name="textAreaTop" fmla="*/ 0 h 1825560"/>
              <a:gd name="textAreaBottom" fmla="*/ 1826280 h 182556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9"/>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92" name="Google Shape;107;p13"/>
          <p:cNvSpPr/>
          <p:nvPr/>
        </p:nvSpPr>
        <p:spPr>
          <a:xfrm>
            <a:off x="968040" y="5753880"/>
            <a:ext cx="2429640" cy="1998000"/>
          </a:xfrm>
          <a:custGeom>
            <a:avLst/>
            <a:gdLst>
              <a:gd name="textAreaLeft" fmla="*/ 0 w 2429640"/>
              <a:gd name="textAreaRight" fmla="*/ 2430360 w 2429640"/>
              <a:gd name="textAreaTop" fmla="*/ 0 h 1998000"/>
              <a:gd name="textAreaBottom" fmla="*/ 1998720 h 1998000"/>
            </a:gdLst>
            <a:ahLst/>
            <a:cxnLst/>
            <a:rect l="textAreaLeft" t="textAreaTop" r="textAreaRight" b="textAreaBottom"/>
            <a:pathLst>
              <a:path w="4554413" h="3025572">
                <a:moveTo>
                  <a:pt x="0" y="0"/>
                </a:moveTo>
                <a:lnTo>
                  <a:pt x="4554413" y="0"/>
                </a:lnTo>
                <a:lnTo>
                  <a:pt x="4554413" y="3025572"/>
                </a:lnTo>
                <a:lnTo>
                  <a:pt x="0" y="3025572"/>
                </a:lnTo>
                <a:lnTo>
                  <a:pt x="0" y="0"/>
                </a:lnTo>
                <a:close/>
              </a:path>
            </a:pathLst>
          </a:custGeom>
          <a:blipFill rotWithShape="0">
            <a:blip r:embed="rId10"/>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93" name="Google Shape;111;p13"/>
          <p:cNvSpPr/>
          <p:nvPr/>
        </p:nvSpPr>
        <p:spPr>
          <a:xfrm>
            <a:off x="4479120" y="3333960"/>
            <a:ext cx="2285280" cy="161496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tabLst>
                <a:tab algn="l" pos="0"/>
              </a:tabLst>
            </a:pPr>
            <a:r>
              <a:rPr b="1" lang="en-US" sz="2400" strike="noStrike" u="none">
                <a:solidFill>
                  <a:srgbClr val="423657"/>
                </a:solidFill>
                <a:effectLst/>
                <a:uFillTx/>
                <a:latin typeface="Nunito SemiBold"/>
                <a:ea typeface="Arial"/>
              </a:rPr>
              <a:t>2.</a:t>
            </a:r>
            <a:endParaRPr b="0" lang="en-GB" sz="2400" strike="noStrike" u="none">
              <a:solidFill>
                <a:srgbClr val="000000"/>
              </a:solidFill>
              <a:effectLst/>
              <a:uFillTx/>
              <a:latin typeface="Arial"/>
            </a:endParaRPr>
          </a:p>
          <a:p>
            <a:pPr defTabSz="457200">
              <a:lnSpc>
                <a:spcPct val="100000"/>
              </a:lnSpc>
              <a:tabLst>
                <a:tab algn="l" pos="0"/>
              </a:tabLst>
            </a:pPr>
            <a:r>
              <a:rPr b="1" lang="en-US" sz="2400" strike="noStrike" u="none">
                <a:solidFill>
                  <a:srgbClr val="423657"/>
                </a:solidFill>
                <a:effectLst/>
                <a:uFillTx/>
                <a:latin typeface="Nunito SemiBold"/>
                <a:ea typeface="Arial"/>
              </a:rPr>
              <a:t>Key Concepts: Definitions and Discussion</a:t>
            </a:r>
            <a:endParaRPr b="0" lang="en-GB" sz="2400" strike="noStrike" u="none">
              <a:solidFill>
                <a:srgbClr val="000000"/>
              </a:solidFill>
              <a:effectLst/>
              <a:uFillTx/>
              <a:latin typeface="Arial"/>
            </a:endParaRPr>
          </a:p>
          <a:p>
            <a:pPr algn="ctr" defTabSz="457200">
              <a:lnSpc>
                <a:spcPct val="100000"/>
              </a:lnSpc>
              <a:tabLst>
                <a:tab algn="l" pos="0"/>
              </a:tabLst>
            </a:pPr>
            <a:endParaRPr b="0" lang="en-GB" sz="900" strike="noStrike" u="none">
              <a:solidFill>
                <a:srgbClr val="000000"/>
              </a:solidFill>
              <a:effectLst/>
              <a:uFillTx/>
              <a:latin typeface="Arial"/>
            </a:endParaRPr>
          </a:p>
        </p:txBody>
      </p:sp>
      <p:sp>
        <p:nvSpPr>
          <p:cNvPr id="94" name="Google Shape;111;p13"/>
          <p:cNvSpPr/>
          <p:nvPr/>
        </p:nvSpPr>
        <p:spPr>
          <a:xfrm>
            <a:off x="10098720" y="3110760"/>
            <a:ext cx="2002680" cy="206136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tabLst>
                <a:tab algn="l" pos="0"/>
              </a:tabLst>
            </a:pPr>
            <a:r>
              <a:rPr b="1" lang="en-US" sz="2000" strike="noStrike" u="none">
                <a:solidFill>
                  <a:srgbClr val="423657"/>
                </a:solidFill>
                <a:effectLst/>
                <a:uFillTx/>
                <a:latin typeface="Nunito SemiBold"/>
                <a:ea typeface="Arial"/>
              </a:rPr>
              <a:t>4. </a:t>
            </a:r>
            <a:endParaRPr b="0" lang="en-GB" sz="2000" strike="noStrike" u="none">
              <a:solidFill>
                <a:srgbClr val="000000"/>
              </a:solidFill>
              <a:effectLst/>
              <a:uFillTx/>
              <a:latin typeface="Arial"/>
            </a:endParaRPr>
          </a:p>
          <a:p>
            <a:pPr algn="ctr" defTabSz="457200">
              <a:lnSpc>
                <a:spcPct val="100000"/>
              </a:lnSpc>
              <a:tabLst>
                <a:tab algn="l" pos="0"/>
              </a:tabLst>
            </a:pPr>
            <a:r>
              <a:rPr b="1" lang="en-US" sz="2000" strike="noStrike" u="none">
                <a:solidFill>
                  <a:srgbClr val="423657"/>
                </a:solidFill>
                <a:effectLst/>
                <a:uFillTx/>
                <a:latin typeface="Nunito SemiBold"/>
                <a:ea typeface="Arial"/>
              </a:rPr>
              <a:t>In Health Policies and Sustainable Development Frameworks</a:t>
            </a:r>
            <a:endParaRPr b="0" lang="en-GB" sz="2000" strike="noStrike" u="none">
              <a:solidFill>
                <a:srgbClr val="000000"/>
              </a:solidFill>
              <a:effectLst/>
              <a:uFillTx/>
              <a:latin typeface="Arial"/>
            </a:endParaRPr>
          </a:p>
          <a:p>
            <a:pPr algn="ctr" defTabSz="457200">
              <a:lnSpc>
                <a:spcPct val="100000"/>
              </a:lnSpc>
              <a:tabLst>
                <a:tab algn="l" pos="0"/>
              </a:tabLst>
            </a:pPr>
            <a:endParaRPr b="0" lang="en-GB" sz="1200" strike="noStrike" u="none">
              <a:solidFill>
                <a:srgbClr val="000000"/>
              </a:solidFill>
              <a:effectLst/>
              <a:uFillTx/>
              <a:latin typeface="Arial"/>
            </a:endParaRPr>
          </a:p>
        </p:txBody>
      </p:sp>
      <p:sp>
        <p:nvSpPr>
          <p:cNvPr id="95" name="Google Shape;111;p13"/>
          <p:cNvSpPr/>
          <p:nvPr/>
        </p:nvSpPr>
        <p:spPr>
          <a:xfrm>
            <a:off x="7121520" y="3514320"/>
            <a:ext cx="2317320" cy="132264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pPr>
            <a:r>
              <a:rPr b="1" lang="en-US" sz="2400" strike="noStrike" u="none">
                <a:solidFill>
                  <a:srgbClr val="423657"/>
                </a:solidFill>
                <a:effectLst/>
                <a:uFillTx/>
                <a:latin typeface="Nunito SemiBold"/>
                <a:ea typeface="Arial"/>
              </a:rPr>
              <a:t>3. </a:t>
            </a:r>
            <a:endParaRPr b="0" lang="en-GB" sz="2400" strike="noStrike" u="none">
              <a:solidFill>
                <a:srgbClr val="000000"/>
              </a:solidFill>
              <a:effectLst/>
              <a:uFillTx/>
              <a:latin typeface="Arial"/>
            </a:endParaRPr>
          </a:p>
          <a:p>
            <a:pPr algn="ctr" defTabSz="457200">
              <a:lnSpc>
                <a:spcPct val="100000"/>
              </a:lnSpc>
            </a:pPr>
            <a:r>
              <a:rPr b="1" lang="en-US" sz="2400" strike="noStrike" u="none">
                <a:solidFill>
                  <a:srgbClr val="423657"/>
                </a:solidFill>
                <a:effectLst/>
                <a:uFillTx/>
                <a:latin typeface="Nunito SemiBold"/>
                <a:ea typeface="Arial"/>
              </a:rPr>
              <a:t>Holistic Health Approaches</a:t>
            </a:r>
            <a:endParaRPr b="0" lang="en-GB" sz="2400" strike="noStrike" u="none">
              <a:solidFill>
                <a:srgbClr val="000000"/>
              </a:solidFill>
              <a:effectLst/>
              <a:uFillTx/>
              <a:latin typeface="Arial"/>
            </a:endParaRPr>
          </a:p>
          <a:p>
            <a:pPr algn="ctr" defTabSz="457200">
              <a:lnSpc>
                <a:spcPct val="100000"/>
              </a:lnSpc>
              <a:tabLst>
                <a:tab algn="l" pos="0"/>
              </a:tabLst>
            </a:pPr>
            <a:endParaRPr b="0" lang="en-GB" sz="1400" strike="noStrike" u="none">
              <a:solidFill>
                <a:srgbClr val="000000"/>
              </a:solidFill>
              <a:effectLst/>
              <a:uFillTx/>
              <a:latin typeface="Arial"/>
            </a:endParaRPr>
          </a:p>
        </p:txBody>
      </p:sp>
      <p:sp>
        <p:nvSpPr>
          <p:cNvPr id="96" name="Google Shape;111;p13"/>
          <p:cNvSpPr/>
          <p:nvPr/>
        </p:nvSpPr>
        <p:spPr>
          <a:xfrm>
            <a:off x="12934440" y="3346920"/>
            <a:ext cx="2317320" cy="1322640"/>
          </a:xfrm>
          <a:prstGeom prst="rect">
            <a:avLst/>
          </a:prstGeom>
          <a:noFill/>
          <a:ln w="0">
            <a:noFill/>
          </a:ln>
        </p:spPr>
        <p:style>
          <a:lnRef idx="0"/>
          <a:fillRef idx="0"/>
          <a:effectRef idx="0"/>
          <a:fontRef idx="minor"/>
        </p:style>
        <p:txBody>
          <a:bodyPr lIns="0" rIns="0" tIns="0" bIns="0" anchor="t">
            <a:spAutoFit/>
          </a:bodyPr>
          <a:p>
            <a:pPr algn="ctr">
              <a:lnSpc>
                <a:spcPct val="100000"/>
              </a:lnSpc>
            </a:pPr>
            <a:r>
              <a:rPr b="1" lang="en-US" sz="2400" strike="noStrike" u="none">
                <a:solidFill>
                  <a:srgbClr val="423657"/>
                </a:solidFill>
                <a:effectLst/>
                <a:uFillTx/>
                <a:latin typeface="Nunito SemiBold"/>
                <a:ea typeface="Arial"/>
              </a:rPr>
              <a:t>5. </a:t>
            </a:r>
            <a:endParaRPr b="0" lang="en-GB" sz="2400" strike="noStrike" u="none">
              <a:solidFill>
                <a:srgbClr val="000000"/>
              </a:solidFill>
              <a:effectLst/>
              <a:uFillTx/>
              <a:latin typeface="Arial"/>
            </a:endParaRPr>
          </a:p>
          <a:p>
            <a:pPr algn="ctr">
              <a:lnSpc>
                <a:spcPct val="100000"/>
              </a:lnSpc>
            </a:pPr>
            <a:r>
              <a:rPr b="1" lang="en-US" sz="2400" strike="noStrike" u="none">
                <a:solidFill>
                  <a:srgbClr val="423657"/>
                </a:solidFill>
                <a:effectLst/>
                <a:uFillTx/>
                <a:latin typeface="Nunito SemiBold"/>
                <a:ea typeface="Arial"/>
              </a:rPr>
              <a:t>Theoretical Perspectives</a:t>
            </a:r>
            <a:endParaRPr b="0" lang="en-GB" sz="2400" strike="noStrike" u="none">
              <a:solidFill>
                <a:srgbClr val="000000"/>
              </a:solidFill>
              <a:effectLst/>
              <a:uFillTx/>
              <a:latin typeface="Arial"/>
            </a:endParaRPr>
          </a:p>
          <a:p>
            <a:pPr algn="ctr">
              <a:lnSpc>
                <a:spcPct val="100000"/>
              </a:lnSpc>
              <a:tabLst>
                <a:tab algn="l" pos="0"/>
              </a:tabLst>
            </a:pPr>
            <a:endParaRPr b="0" lang="en-GB" sz="1400" strike="noStrike" u="none">
              <a:solidFill>
                <a:srgbClr val="000000"/>
              </a:solidFill>
              <a:effectLst/>
              <a:uFillTx/>
              <a:latin typeface="Arial"/>
            </a:endParaRPr>
          </a:p>
        </p:txBody>
      </p:sp>
      <p:sp>
        <p:nvSpPr>
          <p:cNvPr id="97" name="Google Shape;111;p13"/>
          <p:cNvSpPr/>
          <p:nvPr/>
        </p:nvSpPr>
        <p:spPr>
          <a:xfrm>
            <a:off x="1024200" y="6222600"/>
            <a:ext cx="2317320" cy="110736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pPr>
            <a:r>
              <a:rPr b="1" lang="en-US" sz="2400" strike="noStrike" u="none">
                <a:solidFill>
                  <a:srgbClr val="423657"/>
                </a:solidFill>
                <a:effectLst/>
                <a:uFillTx/>
                <a:latin typeface="Nunito SemiBold"/>
                <a:ea typeface="Arial"/>
              </a:rPr>
              <a:t>6.</a:t>
            </a:r>
            <a:endParaRPr b="0" lang="en-GB" sz="2400" strike="noStrike" u="none">
              <a:solidFill>
                <a:srgbClr val="000000"/>
              </a:solidFill>
              <a:effectLst/>
              <a:uFillTx/>
              <a:latin typeface="Arial"/>
            </a:endParaRPr>
          </a:p>
          <a:p>
            <a:pPr algn="ctr" defTabSz="457200">
              <a:lnSpc>
                <a:spcPct val="100000"/>
              </a:lnSpc>
            </a:pPr>
            <a:r>
              <a:rPr b="1" lang="en-US" sz="2400" strike="noStrike" u="none">
                <a:solidFill>
                  <a:srgbClr val="423657"/>
                </a:solidFill>
                <a:effectLst/>
                <a:uFillTx/>
                <a:latin typeface="Nunito SemiBold"/>
                <a:ea typeface="Arial"/>
              </a:rPr>
              <a:t>Policy and Governance</a:t>
            </a:r>
            <a:endParaRPr b="0" lang="en-GB" sz="2400" strike="noStrike" u="none">
              <a:solidFill>
                <a:srgbClr val="000000"/>
              </a:solidFill>
              <a:effectLst/>
              <a:uFillTx/>
              <a:latin typeface="Arial"/>
            </a:endParaRPr>
          </a:p>
        </p:txBody>
      </p:sp>
      <p:sp>
        <p:nvSpPr>
          <p:cNvPr id="98" name="Google Shape;111;p13"/>
          <p:cNvSpPr/>
          <p:nvPr/>
        </p:nvSpPr>
        <p:spPr>
          <a:xfrm>
            <a:off x="6985080" y="6530760"/>
            <a:ext cx="2317320" cy="1107360"/>
          </a:xfrm>
          <a:prstGeom prst="rect">
            <a:avLst/>
          </a:prstGeom>
          <a:noFill/>
          <a:ln w="0">
            <a:noFill/>
          </a:ln>
        </p:spPr>
        <p:style>
          <a:lnRef idx="0"/>
          <a:fillRef idx="0"/>
          <a:effectRef idx="0"/>
          <a:fontRef idx="minor"/>
        </p:style>
        <p:txBody>
          <a:bodyPr lIns="0" rIns="0" tIns="0" bIns="0" anchor="t">
            <a:spAutoFit/>
          </a:bodyPr>
          <a:p>
            <a:pPr algn="ctr">
              <a:lnSpc>
                <a:spcPct val="100000"/>
              </a:lnSpc>
            </a:pPr>
            <a:r>
              <a:rPr b="1" lang="en-US" sz="2400" strike="noStrike" u="none">
                <a:solidFill>
                  <a:srgbClr val="423657"/>
                </a:solidFill>
                <a:effectLst/>
                <a:uFillTx/>
                <a:latin typeface="Nunito SemiBold"/>
                <a:ea typeface="Arial"/>
              </a:rPr>
              <a:t>8.</a:t>
            </a:r>
            <a:endParaRPr b="0" lang="en-GB" sz="2400" strike="noStrike" u="none">
              <a:solidFill>
                <a:srgbClr val="000000"/>
              </a:solidFill>
              <a:effectLst/>
              <a:uFillTx/>
              <a:latin typeface="Arial"/>
            </a:endParaRPr>
          </a:p>
          <a:p>
            <a:pPr>
              <a:lnSpc>
                <a:spcPct val="100000"/>
              </a:lnSpc>
            </a:pPr>
            <a:r>
              <a:rPr b="1" lang="en-US" sz="2400" strike="noStrike" u="none">
                <a:solidFill>
                  <a:srgbClr val="423657"/>
                </a:solidFill>
                <a:effectLst/>
                <a:uFillTx/>
                <a:latin typeface="Nunito SemiBold"/>
                <a:ea typeface="Arial"/>
              </a:rPr>
              <a:t>Public Health Initiatives</a:t>
            </a:r>
            <a:endParaRPr b="0" lang="en-GB" sz="2400" strike="noStrike" u="none">
              <a:solidFill>
                <a:srgbClr val="000000"/>
              </a:solidFill>
              <a:effectLst/>
              <a:uFillTx/>
              <a:latin typeface="Arial"/>
            </a:endParaRPr>
          </a:p>
        </p:txBody>
      </p:sp>
      <p:sp>
        <p:nvSpPr>
          <p:cNvPr id="99" name="Google Shape;111;p13"/>
          <p:cNvSpPr/>
          <p:nvPr/>
        </p:nvSpPr>
        <p:spPr>
          <a:xfrm>
            <a:off x="13110480" y="6297480"/>
            <a:ext cx="2317320" cy="73800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pPr>
            <a:r>
              <a:rPr b="1" lang="en-US" sz="2400" strike="noStrike" u="none">
                <a:solidFill>
                  <a:srgbClr val="423657"/>
                </a:solidFill>
                <a:effectLst/>
                <a:uFillTx/>
                <a:latin typeface="Nunito SemiBold"/>
                <a:ea typeface="Arial"/>
              </a:rPr>
              <a:t>10. </a:t>
            </a:r>
            <a:endParaRPr b="0" lang="en-GB" sz="2400" strike="noStrike" u="none">
              <a:solidFill>
                <a:srgbClr val="000000"/>
              </a:solidFill>
              <a:effectLst/>
              <a:uFillTx/>
              <a:latin typeface="Arial"/>
            </a:endParaRPr>
          </a:p>
          <a:p>
            <a:pPr algn="ctr" defTabSz="457200">
              <a:lnSpc>
                <a:spcPct val="100000"/>
              </a:lnSpc>
            </a:pPr>
            <a:r>
              <a:rPr b="1" lang="en-US" sz="2400" strike="noStrike" u="none">
                <a:solidFill>
                  <a:srgbClr val="423657"/>
                </a:solidFill>
                <a:effectLst/>
                <a:uFillTx/>
                <a:latin typeface="Nunito SemiBold"/>
                <a:ea typeface="Arial"/>
              </a:rPr>
              <a:t>Conclusion</a:t>
            </a:r>
            <a:endParaRPr b="0" lang="en-GB" sz="2400" strike="noStrike" u="none">
              <a:solidFill>
                <a:srgbClr val="000000"/>
              </a:solidFill>
              <a:effectLst/>
              <a:uFillTx/>
              <a:latin typeface="Arial"/>
            </a:endParaRPr>
          </a:p>
        </p:txBody>
      </p:sp>
      <p:sp>
        <p:nvSpPr>
          <p:cNvPr id="100" name="Google Shape;111;p13"/>
          <p:cNvSpPr/>
          <p:nvPr/>
        </p:nvSpPr>
        <p:spPr>
          <a:xfrm>
            <a:off x="9941400" y="6261840"/>
            <a:ext cx="2317320" cy="1107360"/>
          </a:xfrm>
          <a:prstGeom prst="rect">
            <a:avLst/>
          </a:prstGeom>
          <a:noFill/>
          <a:ln w="0">
            <a:noFill/>
          </a:ln>
        </p:spPr>
        <p:style>
          <a:lnRef idx="0"/>
          <a:fillRef idx="0"/>
          <a:effectRef idx="0"/>
          <a:fontRef idx="minor"/>
        </p:style>
        <p:txBody>
          <a:bodyPr lIns="0" rIns="0" tIns="0" bIns="0" anchor="t">
            <a:spAutoFit/>
          </a:bodyPr>
          <a:p>
            <a:pPr algn="ctr" defTabSz="457200">
              <a:lnSpc>
                <a:spcPct val="100000"/>
              </a:lnSpc>
            </a:pPr>
            <a:r>
              <a:rPr b="1" lang="en-US" sz="2400" strike="noStrike" u="none">
                <a:solidFill>
                  <a:srgbClr val="423657"/>
                </a:solidFill>
                <a:effectLst/>
                <a:uFillTx/>
                <a:latin typeface="Nunito SemiBold"/>
                <a:ea typeface="Arial"/>
              </a:rPr>
              <a:t>9.</a:t>
            </a:r>
            <a:endParaRPr b="0" lang="en-GB" sz="2400" strike="noStrike" u="none">
              <a:solidFill>
                <a:srgbClr val="000000"/>
              </a:solidFill>
              <a:effectLst/>
              <a:uFillTx/>
              <a:latin typeface="Arial"/>
            </a:endParaRPr>
          </a:p>
          <a:p>
            <a:pPr algn="ctr" defTabSz="457200">
              <a:lnSpc>
                <a:spcPct val="100000"/>
              </a:lnSpc>
            </a:pPr>
            <a:r>
              <a:rPr b="1" lang="en-US" sz="2400" strike="noStrike" u="none">
                <a:solidFill>
                  <a:srgbClr val="423657"/>
                </a:solidFill>
                <a:effectLst/>
                <a:uFillTx/>
                <a:latin typeface="Nunito SemiBold"/>
                <a:ea typeface="Arial"/>
              </a:rPr>
              <a:t>Equity and Access</a:t>
            </a:r>
            <a:endParaRPr b="0" lang="en-GB" sz="2400" strike="noStrike" u="none">
              <a:solidFill>
                <a:srgbClr val="000000"/>
              </a:solidFill>
              <a:effectLst/>
              <a:uFillTx/>
              <a:latin typeface="Arial"/>
            </a:endParaRPr>
          </a:p>
        </p:txBody>
      </p:sp>
      <p:sp>
        <p:nvSpPr>
          <p:cNvPr id="101" name="Google Shape;111;p13"/>
          <p:cNvSpPr/>
          <p:nvPr/>
        </p:nvSpPr>
        <p:spPr>
          <a:xfrm>
            <a:off x="3911040" y="6407280"/>
            <a:ext cx="2317320" cy="738000"/>
          </a:xfrm>
          <a:prstGeom prst="rect">
            <a:avLst/>
          </a:prstGeom>
          <a:noFill/>
          <a:ln w="0">
            <a:noFill/>
          </a:ln>
        </p:spPr>
        <p:style>
          <a:lnRef idx="0"/>
          <a:fillRef idx="0"/>
          <a:effectRef idx="0"/>
          <a:fontRef idx="minor"/>
        </p:style>
        <p:txBody>
          <a:bodyPr lIns="0" rIns="0" tIns="0" bIns="0" anchor="t">
            <a:spAutoFit/>
          </a:bodyPr>
          <a:p>
            <a:pPr algn="ctr">
              <a:lnSpc>
                <a:spcPct val="100000"/>
              </a:lnSpc>
            </a:pPr>
            <a:r>
              <a:rPr b="1" lang="en-US" sz="2400" strike="noStrike" u="none">
                <a:solidFill>
                  <a:srgbClr val="423657"/>
                </a:solidFill>
                <a:effectLst/>
                <a:uFillTx/>
                <a:latin typeface="Nunito SemiBold"/>
                <a:ea typeface="Arial"/>
              </a:rPr>
              <a:t>7.</a:t>
            </a:r>
            <a:endParaRPr b="0" lang="en-GB" sz="2400" strike="noStrike" u="none">
              <a:solidFill>
                <a:srgbClr val="000000"/>
              </a:solidFill>
              <a:effectLst/>
              <a:uFillTx/>
              <a:latin typeface="Arial"/>
            </a:endParaRPr>
          </a:p>
          <a:p>
            <a:pPr>
              <a:lnSpc>
                <a:spcPct val="100000"/>
              </a:lnSpc>
            </a:pPr>
            <a:r>
              <a:rPr b="1" lang="en-US" sz="2400" strike="noStrike" u="none">
                <a:solidFill>
                  <a:srgbClr val="423657"/>
                </a:solidFill>
                <a:effectLst/>
                <a:uFillTx/>
                <a:latin typeface="Nunito SemiBold"/>
                <a:ea typeface="Arial"/>
              </a:rPr>
              <a:t>Service Delivery</a:t>
            </a:r>
            <a:endParaRPr b="0" lang="en-GB"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102" name="Title 1"/>
          <p:cNvSpPr/>
          <p:nvPr/>
        </p:nvSpPr>
        <p:spPr>
          <a:xfrm>
            <a:off x="9383760" y="1545840"/>
            <a:ext cx="6347160" cy="1320120"/>
          </a:xfrm>
          <a:prstGeom prst="rect">
            <a:avLst/>
          </a:prstGeom>
          <a:noFill/>
          <a:ln w="0">
            <a:noFill/>
          </a:ln>
        </p:spPr>
        <p:style>
          <a:lnRef idx="0"/>
          <a:fillRef idx="0"/>
          <a:effectRef idx="0"/>
          <a:fontRef idx="minor"/>
        </p:style>
        <p:txBody>
          <a:bodyPr lIns="90000" rIns="90000" tIns="45000" bIns="45000" anchor="t">
            <a:normAutofit/>
          </a:bodyPr>
          <a:p>
            <a:pPr defTabSz="457200">
              <a:lnSpc>
                <a:spcPct val="100000"/>
              </a:lnSpc>
              <a:tabLst>
                <a:tab algn="l" pos="0"/>
              </a:tabLst>
            </a:pPr>
            <a:r>
              <a:rPr b="1" lang="en-US" sz="3600" strike="noStrike" u="none">
                <a:solidFill>
                  <a:schemeClr val="dk1"/>
                </a:solidFill>
                <a:effectLst/>
                <a:uFillTx/>
                <a:latin typeface="Times New Roman"/>
              </a:rPr>
              <a:t>Introduction</a:t>
            </a:r>
            <a:endParaRPr b="0" lang="en-GB" sz="3600" strike="noStrike" u="none">
              <a:solidFill>
                <a:srgbClr val="000000"/>
              </a:solidFill>
              <a:effectLst/>
              <a:uFillTx/>
              <a:latin typeface="Arial"/>
            </a:endParaRPr>
          </a:p>
        </p:txBody>
      </p:sp>
      <p:sp>
        <p:nvSpPr>
          <p:cNvPr id="103" name="Content Placeholder 2"/>
          <p:cNvSpPr/>
          <p:nvPr/>
        </p:nvSpPr>
        <p:spPr>
          <a:xfrm>
            <a:off x="9383760" y="3028680"/>
            <a:ext cx="7479360" cy="5250240"/>
          </a:xfrm>
          <a:prstGeom prst="rect">
            <a:avLst/>
          </a:prstGeom>
          <a:noFill/>
          <a:ln w="0">
            <a:noFill/>
          </a:ln>
        </p:spPr>
        <p:style>
          <a:lnRef idx="0"/>
          <a:fillRef idx="0"/>
          <a:effectRef idx="0"/>
          <a:fontRef idx="minor"/>
        </p:style>
        <p:txBody>
          <a:bodyPr lIns="90000" rIns="90000" tIns="45000" bIns="45000" anchor="t">
            <a:normAutofit/>
          </a:bodyPr>
          <a:p>
            <a:pPr algn="just" defTabSz="457200">
              <a:lnSpc>
                <a:spcPct val="100000"/>
              </a:lnSpc>
              <a:spcBef>
                <a:spcPts val="1001"/>
              </a:spcBef>
              <a:tabLst>
                <a:tab algn="l" pos="0"/>
              </a:tabLst>
            </a:pPr>
            <a:r>
              <a:rPr b="1" lang="en-US" sz="2800" strike="noStrike" u="none">
                <a:solidFill>
                  <a:srgbClr val="404040"/>
                </a:solidFill>
                <a:effectLst/>
                <a:uFillTx/>
                <a:latin typeface="Times New Roman"/>
              </a:rPr>
              <a:t>Overview: </a:t>
            </a:r>
            <a:r>
              <a:rPr b="0" lang="en-US" sz="2800" strike="noStrike" u="none">
                <a:solidFill>
                  <a:srgbClr val="404040"/>
                </a:solidFill>
                <a:effectLst/>
                <a:uFillTx/>
                <a:latin typeface="Times New Roman"/>
              </a:rPr>
              <a:t>Health, well-being, and sustainable development integration in the health and social care sector.</a:t>
            </a:r>
            <a:endParaRPr b="0" lang="en-GB" sz="2800" strike="noStrike" u="none">
              <a:solidFill>
                <a:srgbClr val="000000"/>
              </a:solidFill>
              <a:effectLst/>
              <a:uFillTx/>
              <a:latin typeface="Arial"/>
            </a:endParaRPr>
          </a:p>
          <a:p>
            <a:pPr algn="just" defTabSz="457200">
              <a:lnSpc>
                <a:spcPct val="100000"/>
              </a:lnSpc>
              <a:spcBef>
                <a:spcPts val="1001"/>
              </a:spcBef>
              <a:tabLst>
                <a:tab algn="l" pos="0"/>
              </a:tabLst>
            </a:pPr>
            <a:r>
              <a:rPr b="1" lang="en-US" sz="2800" strike="noStrike" u="none">
                <a:solidFill>
                  <a:srgbClr val="404040"/>
                </a:solidFill>
                <a:effectLst/>
                <a:uFillTx/>
                <a:latin typeface="Times New Roman"/>
              </a:rPr>
              <a:t>Importance: </a:t>
            </a:r>
            <a:r>
              <a:rPr b="0" lang="en-US" sz="2800" strike="noStrike" u="none">
                <a:solidFill>
                  <a:srgbClr val="404040"/>
                </a:solidFill>
                <a:effectLst/>
                <a:uFillTx/>
                <a:latin typeface="Times New Roman"/>
              </a:rPr>
              <a:t>Key concepts in global healthcare challenges like COVID-19, environmental sustainability, and accessible healthcare.</a:t>
            </a:r>
            <a:endParaRPr b="0" lang="en-GB" sz="2800" strike="noStrike" u="none">
              <a:solidFill>
                <a:srgbClr val="000000"/>
              </a:solidFill>
              <a:effectLst/>
              <a:uFillTx/>
              <a:latin typeface="Arial"/>
            </a:endParaRPr>
          </a:p>
          <a:p>
            <a:pPr algn="just" defTabSz="457200">
              <a:lnSpc>
                <a:spcPct val="100000"/>
              </a:lnSpc>
              <a:spcBef>
                <a:spcPts val="1001"/>
              </a:spcBef>
              <a:tabLst>
                <a:tab algn="l" pos="0"/>
              </a:tabLst>
            </a:pPr>
            <a:r>
              <a:rPr b="1" lang="en-US" sz="2800" strike="noStrike" u="none">
                <a:solidFill>
                  <a:srgbClr val="404040"/>
                </a:solidFill>
                <a:effectLst/>
                <a:uFillTx/>
                <a:latin typeface="Times New Roman"/>
              </a:rPr>
              <a:t>Impact: </a:t>
            </a:r>
            <a:r>
              <a:rPr b="0" lang="en-US" sz="2800" strike="noStrike" u="none">
                <a:solidFill>
                  <a:srgbClr val="404040"/>
                </a:solidFill>
                <a:effectLst/>
                <a:uFillTx/>
                <a:latin typeface="Times New Roman"/>
              </a:rPr>
              <a:t>Alignment with WHO’s SDGs for worldwide health goals.</a:t>
            </a:r>
            <a:endParaRPr b="0" lang="en-GB" sz="2800" strike="noStrike" u="none">
              <a:solidFill>
                <a:srgbClr val="000000"/>
              </a:solidFill>
              <a:effectLst/>
              <a:uFillTx/>
              <a:latin typeface="Arial"/>
            </a:endParaRPr>
          </a:p>
        </p:txBody>
      </p:sp>
      <p:pic>
        <p:nvPicPr>
          <p:cNvPr id="104" name="Picture 2" descr="Good Health and Well-Being: Health Coverage in India"/>
          <p:cNvPicPr/>
          <p:nvPr/>
        </p:nvPicPr>
        <p:blipFill>
          <a:blip r:embed="rId1"/>
          <a:stretch/>
        </p:blipFill>
        <p:spPr>
          <a:xfrm>
            <a:off x="1551240" y="2098800"/>
            <a:ext cx="6089040" cy="6089040"/>
          </a:xfrm>
          <a:prstGeom prst="rect">
            <a:avLst/>
          </a:prstGeom>
          <a:noFill/>
          <a:ln w="0">
            <a:noFill/>
          </a:ln>
        </p:spPr>
      </p:pic>
      <p:sp>
        <p:nvSpPr>
          <p:cNvPr id="105" name="TextBox 2"/>
          <p:cNvSpPr/>
          <p:nvPr/>
        </p:nvSpPr>
        <p:spPr>
          <a:xfrm>
            <a:off x="2323800" y="8451000"/>
            <a:ext cx="4543920" cy="39924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000" strike="noStrike" u="none">
                <a:solidFill>
                  <a:srgbClr val="000000"/>
                </a:solidFill>
                <a:effectLst/>
                <a:uFillTx/>
                <a:latin typeface="Times New Roman"/>
                <a:ea typeface="MS Mincho"/>
              </a:rPr>
              <a:t>(Weeks, Weinstein, and Lavista, 2023)</a:t>
            </a:r>
            <a:endParaRPr b="0" lang="en-GB"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64b88b"/>
        </a:solidFill>
      </p:bgPr>
    </p:bg>
    <p:spTree>
      <p:nvGrpSpPr>
        <p:cNvPr id="1" name=""/>
        <p:cNvGrpSpPr/>
        <p:nvPr/>
      </p:nvGrpSpPr>
      <p:grpSpPr>
        <a:xfrm>
          <a:off x="0" y="0"/>
          <a:ext cx="0" cy="0"/>
          <a:chOff x="0" y="0"/>
          <a:chExt cx="0" cy="0"/>
        </a:xfrm>
      </p:grpSpPr>
      <p:sp>
        <p:nvSpPr>
          <p:cNvPr id="106" name="Google Shape;138;p16"/>
          <p:cNvSpPr/>
          <p:nvPr/>
        </p:nvSpPr>
        <p:spPr>
          <a:xfrm>
            <a:off x="0" y="0"/>
            <a:ext cx="7372080" cy="10289520"/>
          </a:xfrm>
          <a:custGeom>
            <a:avLst/>
            <a:gdLst>
              <a:gd name="textAreaLeft" fmla="*/ 0 w 7372080"/>
              <a:gd name="textAreaRight" fmla="*/ 7372800 w 7372080"/>
              <a:gd name="textAreaTop" fmla="*/ 0 h 10289520"/>
              <a:gd name="textAreaBottom" fmla="*/ 10290240 h 10289520"/>
            </a:gdLst>
            <a:ahLst/>
            <a:cxnLst/>
            <a:rect l="textAreaLeft" t="textAreaTop" r="textAreaRight" b="textAreaBottom"/>
            <a:pathLst>
              <a:path w="1941528" h="2756959">
                <a:moveTo>
                  <a:pt x="0" y="0"/>
                </a:moveTo>
                <a:lnTo>
                  <a:pt x="1941528" y="0"/>
                </a:lnTo>
                <a:lnTo>
                  <a:pt x="1941528" y="2756959"/>
                </a:lnTo>
                <a:lnTo>
                  <a:pt x="0" y="2756959"/>
                </a:lnTo>
                <a:close/>
              </a:path>
            </a:pathLst>
          </a:custGeom>
          <a:solidFill>
            <a:srgbClr val="cce4d7"/>
          </a:solid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07" name="Title 1"/>
          <p:cNvSpPr/>
          <p:nvPr/>
        </p:nvSpPr>
        <p:spPr>
          <a:xfrm>
            <a:off x="514080" y="1782360"/>
            <a:ext cx="6347160" cy="1320120"/>
          </a:xfrm>
          <a:prstGeom prst="rect">
            <a:avLst/>
          </a:prstGeom>
          <a:noFill/>
          <a:ln w="0">
            <a:noFill/>
          </a:ln>
        </p:spPr>
        <p:style>
          <a:lnRef idx="0"/>
          <a:fillRef idx="0"/>
          <a:effectRef idx="0"/>
          <a:fontRef idx="minor"/>
        </p:style>
        <p:txBody>
          <a:bodyPr lIns="90000" rIns="90000" tIns="45000" bIns="45000" anchor="t">
            <a:normAutofit/>
          </a:bodyPr>
          <a:p>
            <a:pPr defTabSz="457200">
              <a:lnSpc>
                <a:spcPct val="100000"/>
              </a:lnSpc>
              <a:tabLst>
                <a:tab algn="l" pos="0"/>
              </a:tabLst>
            </a:pPr>
            <a:r>
              <a:rPr b="0" lang="en-US" sz="3600" strike="noStrike" u="none">
                <a:solidFill>
                  <a:schemeClr val="dk1"/>
                </a:solidFill>
                <a:effectLst/>
                <a:uFillTx/>
                <a:latin typeface="Times New Roman"/>
              </a:rPr>
              <a:t>Key Concepts: Definitions and Discussion</a:t>
            </a:r>
            <a:endParaRPr b="0" lang="en-GB" sz="3600" strike="noStrike" u="none">
              <a:solidFill>
                <a:srgbClr val="000000"/>
              </a:solidFill>
              <a:effectLst/>
              <a:uFillTx/>
              <a:latin typeface="Arial"/>
            </a:endParaRPr>
          </a:p>
        </p:txBody>
      </p:sp>
      <p:sp>
        <p:nvSpPr>
          <p:cNvPr id="108" name="Content Placeholder 2"/>
          <p:cNvSpPr/>
          <p:nvPr/>
        </p:nvSpPr>
        <p:spPr>
          <a:xfrm>
            <a:off x="516960" y="3314880"/>
            <a:ext cx="6344280" cy="6762960"/>
          </a:xfrm>
          <a:prstGeom prst="rect">
            <a:avLst/>
          </a:prstGeom>
          <a:noFill/>
          <a:ln w="0">
            <a:noFill/>
          </a:ln>
        </p:spPr>
        <p:style>
          <a:lnRef idx="0"/>
          <a:fillRef idx="0"/>
          <a:effectRef idx="0"/>
          <a:fontRef idx="minor"/>
        </p:style>
        <p:txBody>
          <a:bodyPr lIns="90000" rIns="90000" tIns="45000" bIns="45000" anchor="t">
            <a:normAutofit/>
          </a:bodyPr>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Health (WHO, 2020): More than the absence of disease – physical, mental, and social well-being.</a:t>
            </a:r>
            <a:endParaRPr b="0" lang="en-GB" sz="2000" strike="noStrike" u="none">
              <a:solidFill>
                <a:srgbClr val="000000"/>
              </a:solidFill>
              <a:effectLst/>
              <a:uFillTx/>
              <a:latin typeface="Arial"/>
            </a:endParaRPr>
          </a:p>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Example: A physically fit person may suffer from mental health issues, showing the connection.</a:t>
            </a:r>
            <a:endParaRPr b="0" lang="en-GB" sz="2000" strike="noStrike" u="none">
              <a:solidFill>
                <a:srgbClr val="000000"/>
              </a:solidFill>
              <a:effectLst/>
              <a:uFillTx/>
              <a:latin typeface="Arial"/>
            </a:endParaRPr>
          </a:p>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Well-being (Keyes, 2002): Encompasses emotional, mental, physical, and social health.</a:t>
            </a:r>
            <a:endParaRPr b="0" lang="en-GB" sz="2000" strike="noStrike" u="none">
              <a:solidFill>
                <a:srgbClr val="000000"/>
              </a:solidFill>
              <a:effectLst/>
              <a:uFillTx/>
              <a:latin typeface="Arial"/>
            </a:endParaRPr>
          </a:p>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Importance: Influences overall quality of life and emotional stability.</a:t>
            </a:r>
            <a:endParaRPr b="0" lang="en-GB" sz="2000" strike="noStrike" u="none">
              <a:solidFill>
                <a:srgbClr val="000000"/>
              </a:solidFill>
              <a:effectLst/>
              <a:uFillTx/>
              <a:latin typeface="Arial"/>
            </a:endParaRPr>
          </a:p>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Sustainable Development (United Nations, 1987): Ensures future healthcare needs are met, with greener practices.</a:t>
            </a:r>
            <a:endParaRPr b="0" lang="en-GB" sz="2000" strike="noStrike" u="none">
              <a:solidFill>
                <a:srgbClr val="000000"/>
              </a:solidFill>
              <a:effectLst/>
              <a:uFillTx/>
              <a:latin typeface="Arial"/>
            </a:endParaRPr>
          </a:p>
          <a:p>
            <a:pPr marL="343080" indent="-343080" defTabSz="457200">
              <a:lnSpc>
                <a:spcPct val="100000"/>
              </a:lnSpc>
              <a:spcBef>
                <a:spcPts val="1001"/>
              </a:spcBef>
              <a:buClr>
                <a:srgbClr val="000000"/>
              </a:buClr>
              <a:buSzPct val="80000"/>
              <a:buFont typeface="Wingdings" charset="2"/>
              <a:buChar char=""/>
            </a:pPr>
            <a:r>
              <a:rPr b="0" lang="en-US" sz="2000" strike="noStrike" u="none">
                <a:solidFill>
                  <a:schemeClr val="dk1"/>
                </a:solidFill>
                <a:effectLst/>
                <a:uFillTx/>
                <a:latin typeface="Times New Roman"/>
              </a:rPr>
              <a:t>Example: Reducing healthcare system carbon footprint and waste.</a:t>
            </a:r>
            <a:endParaRPr b="0" lang="en-GB" sz="2000" strike="noStrike" u="none">
              <a:solidFill>
                <a:srgbClr val="000000"/>
              </a:solidFill>
              <a:effectLst/>
              <a:uFillTx/>
              <a:latin typeface="Arial"/>
            </a:endParaRPr>
          </a:p>
        </p:txBody>
      </p:sp>
      <p:pic>
        <p:nvPicPr>
          <p:cNvPr id="109" name="Picture 2" descr="Global Health Challenges: Examining the Impact on Communities Worldwide -  YouTube"/>
          <p:cNvPicPr/>
          <p:nvPr/>
        </p:nvPicPr>
        <p:blipFill>
          <a:blip r:embed="rId1"/>
          <a:stretch/>
        </p:blipFill>
        <p:spPr>
          <a:xfrm>
            <a:off x="8996760" y="2156400"/>
            <a:ext cx="8276040" cy="4654800"/>
          </a:xfrm>
          <a:prstGeom prst="rect">
            <a:avLst/>
          </a:prstGeom>
          <a:noFill/>
          <a:ln w="0">
            <a:noFill/>
          </a:ln>
        </p:spPr>
      </p:pic>
      <p:sp>
        <p:nvSpPr>
          <p:cNvPr id="110" name="TextBox 2"/>
          <p:cNvSpPr/>
          <p:nvPr/>
        </p:nvSpPr>
        <p:spPr>
          <a:xfrm>
            <a:off x="12201120" y="7038360"/>
            <a:ext cx="2387520" cy="4608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400" strike="noStrike" u="none">
                <a:solidFill>
                  <a:schemeClr val="dk1"/>
                </a:solidFill>
                <a:effectLst/>
                <a:uFillTx/>
                <a:latin typeface="Times New Roman"/>
                <a:ea typeface="Arial"/>
              </a:rPr>
              <a:t>(Keyes, 2002)</a:t>
            </a:r>
            <a:endParaRPr b="0" lang="en-GB"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111" name="Google Shape;130;p15"/>
          <p:cNvSpPr/>
          <p:nvPr/>
        </p:nvSpPr>
        <p:spPr>
          <a:xfrm rot="10800000">
            <a:off x="9526680" y="1897560"/>
            <a:ext cx="7669440" cy="7539480"/>
          </a:xfrm>
          <a:custGeom>
            <a:avLst/>
            <a:gdLst>
              <a:gd name="textAreaLeft" fmla="*/ 0 w 7669440"/>
              <a:gd name="textAreaRight" fmla="*/ 7670160 w 7669440"/>
              <a:gd name="textAreaTop" fmla="*/ 0 h 7539480"/>
              <a:gd name="textAreaBottom" fmla="*/ 7540200 h 7539480"/>
            </a:gdLst>
            <a:ahLst/>
            <a:cxnLst/>
            <a:rect l="textAreaLeft" t="textAreaTop" r="textAreaRight" b="textAreaBottom"/>
            <a:pathLst>
              <a:path w="8354924" h="8229600">
                <a:moveTo>
                  <a:pt x="0" y="0"/>
                </a:moveTo>
                <a:lnTo>
                  <a:pt x="8354924" y="0"/>
                </a:lnTo>
                <a:lnTo>
                  <a:pt x="8354924" y="8229600"/>
                </a:lnTo>
                <a:lnTo>
                  <a:pt x="0" y="8229600"/>
                </a:lnTo>
                <a:lnTo>
                  <a:pt x="0" y="0"/>
                </a:lnTo>
                <a:close/>
              </a:path>
            </a:pathLst>
          </a:custGeom>
          <a:blipFill rotWithShape="0">
            <a:blip r:embed="rId1">
              <a:alphaModFix amt="85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12" name="Title 1"/>
          <p:cNvSpPr/>
          <p:nvPr/>
        </p:nvSpPr>
        <p:spPr>
          <a:xfrm>
            <a:off x="687240" y="2347920"/>
            <a:ext cx="788292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Health, Well-being, and Sustainable Development</a:t>
            </a:r>
            <a:endParaRPr b="0" lang="en-GB" sz="3600" strike="noStrike" u="none">
              <a:solidFill>
                <a:srgbClr val="000000"/>
              </a:solidFill>
              <a:effectLst/>
              <a:uFillTx/>
              <a:latin typeface="Arial"/>
            </a:endParaRPr>
          </a:p>
        </p:txBody>
      </p:sp>
      <p:sp>
        <p:nvSpPr>
          <p:cNvPr id="113" name="Content Placeholder 2"/>
          <p:cNvSpPr/>
          <p:nvPr/>
        </p:nvSpPr>
        <p:spPr>
          <a:xfrm>
            <a:off x="687240" y="4432320"/>
            <a:ext cx="6347160" cy="3880080"/>
          </a:xfrm>
          <a:prstGeom prst="rect">
            <a:avLst/>
          </a:prstGeom>
          <a:noFill/>
          <a:ln w="0">
            <a:noFill/>
          </a:ln>
        </p:spPr>
        <p:style>
          <a:lnRef idx="0"/>
          <a:fillRef idx="0"/>
          <a:effectRef idx="0"/>
          <a:fontRef idx="minor"/>
        </p:style>
        <p:txBody>
          <a:bodyPr lIns="90000" rIns="90000" tIns="45000" bIns="45000" anchor="t">
            <a:normAutofit fontScale="92500" lnSpcReduction="9999"/>
          </a:bodyPr>
          <a:p>
            <a:pPr marL="343080" indent="-343080" algn="just" defTabSz="457200">
              <a:lnSpc>
                <a:spcPct val="150000"/>
              </a:lnSpc>
              <a:spcBef>
                <a:spcPts val="1001"/>
              </a:spcBef>
              <a:buClr>
                <a:srgbClr val="5fcbef"/>
              </a:buClr>
              <a:buSzPct val="80000"/>
              <a:buFont typeface="Wingdings 3" charset="2"/>
              <a:buChar char=""/>
            </a:pPr>
            <a:r>
              <a:rPr b="0" lang="en-US" sz="2800" strike="noStrike" u="none">
                <a:solidFill>
                  <a:schemeClr val="dk1"/>
                </a:solidFill>
                <a:effectLst/>
                <a:uFillTx/>
                <a:latin typeface="Times New Roman"/>
              </a:rPr>
              <a:t>Relevance in Healthcare Policies: WHO’s SDGs address global health and well-being, promoting equity and accessibility.</a:t>
            </a:r>
            <a:endParaRPr b="0" lang="en-GB" sz="2800" strike="noStrike" u="none">
              <a:solidFill>
                <a:srgbClr val="000000"/>
              </a:solidFill>
              <a:effectLst/>
              <a:uFillTx/>
              <a:latin typeface="Arial"/>
            </a:endParaRPr>
          </a:p>
          <a:p>
            <a:pPr marL="343080" indent="-343080" algn="just" defTabSz="457200">
              <a:lnSpc>
                <a:spcPct val="150000"/>
              </a:lnSpc>
              <a:spcBef>
                <a:spcPts val="1001"/>
              </a:spcBef>
              <a:buClr>
                <a:srgbClr val="5fcbef"/>
              </a:buClr>
              <a:buSzPct val="80000"/>
              <a:buFont typeface="Wingdings 3" charset="2"/>
              <a:buChar char=""/>
            </a:pPr>
            <a:r>
              <a:rPr b="0" lang="en-US" sz="2800" strike="noStrike" u="none">
                <a:solidFill>
                  <a:schemeClr val="dk1"/>
                </a:solidFill>
                <a:effectLst/>
                <a:uFillTx/>
                <a:latin typeface="Times New Roman"/>
              </a:rPr>
              <a:t>Integration: Leads to healthier populations, better mental health outcomes, and long-term healthcare system sustainability.</a:t>
            </a:r>
            <a:endParaRPr b="0" lang="en-GB" sz="2800" strike="noStrike" u="none">
              <a:solidFill>
                <a:srgbClr val="000000"/>
              </a:solidFill>
              <a:effectLst/>
              <a:uFillTx/>
              <a:latin typeface="Arial"/>
            </a:endParaRPr>
          </a:p>
        </p:txBody>
      </p:sp>
      <p:pic>
        <p:nvPicPr>
          <p:cNvPr id="114" name="Picture 2" descr="SDG 3 - Good Health and Well Being. UN Sustainable Development Goals."/>
          <p:cNvPicPr/>
          <p:nvPr/>
        </p:nvPicPr>
        <p:blipFill>
          <a:blip r:embed="rId2"/>
          <a:stretch/>
        </p:blipFill>
        <p:spPr>
          <a:xfrm>
            <a:off x="8405280" y="2820960"/>
            <a:ext cx="8790120" cy="4930200"/>
          </a:xfrm>
          <a:prstGeom prst="rect">
            <a:avLst/>
          </a:prstGeom>
          <a:noFill/>
          <a:ln w="0">
            <a:noFill/>
          </a:ln>
        </p:spPr>
      </p:pic>
      <p:sp>
        <p:nvSpPr>
          <p:cNvPr id="115" name="TextBox 2"/>
          <p:cNvSpPr/>
          <p:nvPr/>
        </p:nvSpPr>
        <p:spPr>
          <a:xfrm>
            <a:off x="10979640" y="7913160"/>
            <a:ext cx="4762440" cy="39924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000" strike="noStrike" u="none">
                <a:solidFill>
                  <a:srgbClr val="000000"/>
                </a:solidFill>
                <a:effectLst/>
                <a:uFillTx/>
                <a:latin typeface="Times New Roman"/>
                <a:ea typeface="MS Mincho"/>
              </a:rPr>
              <a:t>(Hasan, Jayasinghe, and Selvanathan, 2024).</a:t>
            </a:r>
            <a:endParaRPr b="0" lang="en-GB"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116" name="Title 1"/>
          <p:cNvSpPr/>
          <p:nvPr/>
        </p:nvSpPr>
        <p:spPr>
          <a:xfrm>
            <a:off x="9604800" y="1711440"/>
            <a:ext cx="634716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Holistic Health Approaches</a:t>
            </a:r>
            <a:endParaRPr b="0" lang="en-GB" sz="3600" strike="noStrike" u="none">
              <a:solidFill>
                <a:srgbClr val="000000"/>
              </a:solidFill>
              <a:effectLst/>
              <a:uFillTx/>
              <a:latin typeface="Arial"/>
            </a:endParaRPr>
          </a:p>
        </p:txBody>
      </p:sp>
      <p:sp>
        <p:nvSpPr>
          <p:cNvPr id="117" name="Content Placeholder 2"/>
          <p:cNvSpPr/>
          <p:nvPr/>
        </p:nvSpPr>
        <p:spPr>
          <a:xfrm>
            <a:off x="8889840" y="3196080"/>
            <a:ext cx="8158680" cy="5190480"/>
          </a:xfrm>
          <a:prstGeom prst="rect">
            <a:avLst/>
          </a:prstGeom>
          <a:noFill/>
          <a:ln w="0">
            <a:noFill/>
          </a:ln>
        </p:spPr>
        <p:style>
          <a:lnRef idx="0"/>
          <a:fillRef idx="0"/>
          <a:effectRef idx="0"/>
          <a:fontRef idx="minor"/>
        </p:style>
        <p:txBody>
          <a:bodyPr lIns="90000" rIns="90000" tIns="45000" bIns="45000" anchor="t">
            <a:normAutofit fontScale="85000" lnSpcReduction="9999"/>
          </a:bodyPr>
          <a:p>
            <a:pPr marL="343080" indent="-343080" algn="just" defTabSz="457200">
              <a:lnSpc>
                <a:spcPct val="15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Definition: Healthcare focusing on physical, mental, and social health.</a:t>
            </a:r>
            <a:endParaRPr b="0" lang="en-GB" sz="3200" strike="noStrike" u="none">
              <a:solidFill>
                <a:srgbClr val="000000"/>
              </a:solidFill>
              <a:effectLst/>
              <a:uFillTx/>
              <a:latin typeface="Arial"/>
            </a:endParaRPr>
          </a:p>
          <a:p>
            <a:pPr marL="343080" indent="-343080" algn="just" defTabSz="457200">
              <a:lnSpc>
                <a:spcPct val="15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Example: Patient-centred care emphasises emotional and mental needs along with physical health.</a:t>
            </a:r>
            <a:endParaRPr b="0" lang="en-GB" sz="3200" strike="noStrike" u="none">
              <a:solidFill>
                <a:srgbClr val="000000"/>
              </a:solidFill>
              <a:effectLst/>
              <a:uFillTx/>
              <a:latin typeface="Arial"/>
            </a:endParaRPr>
          </a:p>
          <a:p>
            <a:pPr marL="343080" indent="-343080" algn="just" defTabSz="457200">
              <a:lnSpc>
                <a:spcPct val="15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Benefits: Improves satisfaction, health outcomes, and patient care.</a:t>
            </a:r>
            <a:endParaRPr b="0" lang="en-GB" sz="3200" strike="noStrike" u="none">
              <a:solidFill>
                <a:srgbClr val="000000"/>
              </a:solidFill>
              <a:effectLst/>
              <a:uFillTx/>
              <a:latin typeface="Arial"/>
            </a:endParaRPr>
          </a:p>
          <a:p>
            <a:pPr marL="343080" indent="-343080" algn="just" defTabSz="457200">
              <a:lnSpc>
                <a:spcPct val="15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Example: NHS community health services that include both physical and mental health.</a:t>
            </a:r>
            <a:endParaRPr b="0" lang="en-GB" sz="3200" strike="noStrike" u="none">
              <a:solidFill>
                <a:srgbClr val="000000"/>
              </a:solidFill>
              <a:effectLst/>
              <a:uFillTx/>
              <a:latin typeface="Arial"/>
            </a:endParaRPr>
          </a:p>
        </p:txBody>
      </p:sp>
      <p:pic>
        <p:nvPicPr>
          <p:cNvPr id="118" name="Picture 2" descr="Bringing Holistic Wellness to College Health - Medicat"/>
          <p:cNvPicPr/>
          <p:nvPr/>
        </p:nvPicPr>
        <p:blipFill>
          <a:blip r:embed="rId1"/>
          <a:stretch/>
        </p:blipFill>
        <p:spPr>
          <a:xfrm>
            <a:off x="506880" y="1003320"/>
            <a:ext cx="8280000" cy="8280000"/>
          </a:xfrm>
          <a:prstGeom prst="rect">
            <a:avLst/>
          </a:prstGeom>
          <a:noFill/>
          <a:ln w="0">
            <a:noFill/>
          </a:ln>
        </p:spPr>
      </p:pic>
      <p:sp>
        <p:nvSpPr>
          <p:cNvPr id="119" name="TextBox 2"/>
          <p:cNvSpPr/>
          <p:nvPr/>
        </p:nvSpPr>
        <p:spPr>
          <a:xfrm>
            <a:off x="1869840" y="9406800"/>
            <a:ext cx="5813280" cy="39924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000" strike="noStrike" u="none">
                <a:solidFill>
                  <a:srgbClr val="000000"/>
                </a:solidFill>
                <a:effectLst/>
                <a:uFillTx/>
                <a:latin typeface="Times New Roman"/>
                <a:ea typeface="MS Mincho"/>
              </a:rPr>
              <a:t>(Porter, 2020). </a:t>
            </a:r>
            <a:endParaRPr b="0" lang="en-GB"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8d4ba"/>
        </a:solidFill>
      </p:bgPr>
    </p:bg>
    <p:spTree>
      <p:nvGrpSpPr>
        <p:cNvPr id="1" name=""/>
        <p:cNvGrpSpPr/>
        <p:nvPr/>
      </p:nvGrpSpPr>
      <p:grpSpPr>
        <a:xfrm>
          <a:off x="0" y="0"/>
          <a:ext cx="0" cy="0"/>
          <a:chOff x="0" y="0"/>
          <a:chExt cx="0" cy="0"/>
        </a:xfrm>
      </p:grpSpPr>
      <p:sp>
        <p:nvSpPr>
          <p:cNvPr id="120" name="Google Shape;151;p17"/>
          <p:cNvSpPr/>
          <p:nvPr/>
        </p:nvSpPr>
        <p:spPr>
          <a:xfrm>
            <a:off x="1028880" y="434700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7"/>
                </a:lnTo>
                <a:lnTo>
                  <a:pt x="0" y="5330247"/>
                </a:lnTo>
                <a:lnTo>
                  <a:pt x="0" y="0"/>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grpSp>
        <p:nvGrpSpPr>
          <p:cNvPr id="121" name="Google Shape;153;p17"/>
          <p:cNvGrpSpPr/>
          <p:nvPr/>
        </p:nvGrpSpPr>
        <p:grpSpPr>
          <a:xfrm>
            <a:off x="-50040" y="-227880"/>
            <a:ext cx="18387360" cy="2879640"/>
            <a:chOff x="-50040" y="-227880"/>
            <a:chExt cx="18387360" cy="2879640"/>
          </a:xfrm>
        </p:grpSpPr>
        <p:sp>
          <p:nvSpPr>
            <p:cNvPr id="122" name="Google Shape;154;p17"/>
            <p:cNvSpPr/>
            <p:nvPr/>
          </p:nvSpPr>
          <p:spPr>
            <a:xfrm>
              <a:off x="-50040" y="-83160"/>
              <a:ext cx="18387360" cy="2734920"/>
            </a:xfrm>
            <a:custGeom>
              <a:avLst/>
              <a:gdLst>
                <a:gd name="textAreaLeft" fmla="*/ 0 w 18387360"/>
                <a:gd name="textAreaRight" fmla="*/ 18388080 w 18387360"/>
                <a:gd name="textAreaTop" fmla="*/ 0 h 2734920"/>
                <a:gd name="textAreaBottom" fmla="*/ 2735640 h 2734920"/>
              </a:gdLst>
              <a:ahLst/>
              <a:cxnLst/>
              <a:rect l="textAreaLeft" t="textAreaTop" r="textAreaRight" b="textAreaBottom"/>
              <a:pathLst>
                <a:path w="4842927" h="720463">
                  <a:moveTo>
                    <a:pt x="0" y="0"/>
                  </a:moveTo>
                  <a:lnTo>
                    <a:pt x="4842927" y="0"/>
                  </a:lnTo>
                  <a:lnTo>
                    <a:pt x="4842927" y="720463"/>
                  </a:lnTo>
                  <a:lnTo>
                    <a:pt x="0" y="720463"/>
                  </a:lnTo>
                  <a:close/>
                </a:path>
              </a:pathLst>
            </a:custGeom>
            <a:solidFill>
              <a:srgbClr val="64b88b"/>
            </a:solid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23" name="Google Shape;155;p17"/>
            <p:cNvSpPr/>
            <p:nvPr/>
          </p:nvSpPr>
          <p:spPr>
            <a:xfrm>
              <a:off x="-50040" y="-227880"/>
              <a:ext cx="18387360" cy="2879280"/>
            </a:xfrm>
            <a:prstGeom prst="rect">
              <a:avLst/>
            </a:prstGeom>
            <a:noFill/>
            <a:ln w="0">
              <a:noFill/>
            </a:ln>
          </p:spPr>
          <p:style>
            <a:lnRef idx="0"/>
            <a:fillRef idx="0"/>
            <a:effectRef idx="0"/>
            <a:fontRef idx="minor"/>
          </p:style>
          <p:txBody>
            <a:bodyPr lIns="50760" rIns="50760" tIns="50760" bIns="50760" anchor="ctr">
              <a:noAutofit/>
            </a:bodyPr>
            <a:p>
              <a:pPr algn="ctr">
                <a:lnSpc>
                  <a:spcPct val="186000"/>
                </a:lnSpc>
                <a:tabLst>
                  <a:tab algn="l" pos="0"/>
                </a:tabLst>
              </a:pPr>
              <a:endParaRPr b="0" lang="en-GB" sz="1800" strike="noStrike" u="none">
                <a:solidFill>
                  <a:schemeClr val="dk1"/>
                </a:solidFill>
                <a:effectLst/>
                <a:uFillTx/>
                <a:latin typeface="Times New Roman"/>
                <a:ea typeface="Calibri"/>
              </a:endParaRPr>
            </a:p>
          </p:txBody>
        </p:sp>
      </p:grpSp>
      <p:sp>
        <p:nvSpPr>
          <p:cNvPr id="124" name="Google Shape;157;p17"/>
          <p:cNvSpPr/>
          <p:nvPr/>
        </p:nvSpPr>
        <p:spPr>
          <a:xfrm>
            <a:off x="9582120" y="432180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6"/>
                </a:lnTo>
                <a:lnTo>
                  <a:pt x="0" y="5330246"/>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25" name="Title 1"/>
          <p:cNvSpPr/>
          <p:nvPr/>
        </p:nvSpPr>
        <p:spPr>
          <a:xfrm>
            <a:off x="2838600" y="707400"/>
            <a:ext cx="12846960" cy="1320120"/>
          </a:xfrm>
          <a:prstGeom prst="rect">
            <a:avLst/>
          </a:prstGeom>
          <a:noFill/>
          <a:ln w="0">
            <a:noFill/>
          </a:ln>
        </p:spPr>
        <p:style>
          <a:lnRef idx="0"/>
          <a:fillRef idx="0"/>
          <a:effectRef idx="0"/>
          <a:fontRef idx="minor"/>
        </p:style>
        <p:txBody>
          <a:bodyPr lIns="90000" rIns="90000" tIns="45000" bIns="45000" anchor="t">
            <a:normAutofit fontScale="92500" lnSpcReduction="9999"/>
          </a:bodyPr>
          <a:p>
            <a:pPr algn="ctr" defTabSz="457200">
              <a:lnSpc>
                <a:spcPct val="100000"/>
              </a:lnSpc>
              <a:tabLst>
                <a:tab algn="l" pos="0"/>
              </a:tabLst>
            </a:pPr>
            <a:r>
              <a:rPr b="1" lang="en-US" sz="4800" strike="noStrike" u="none">
                <a:solidFill>
                  <a:schemeClr val="dk1"/>
                </a:solidFill>
                <a:effectLst/>
                <a:uFillTx/>
                <a:latin typeface="Times New Roman"/>
              </a:rPr>
              <a:t>In Health Policies and Sustainable Development Frameworks</a:t>
            </a:r>
            <a:endParaRPr b="0" lang="en-GB" sz="4800" strike="noStrike" u="none">
              <a:solidFill>
                <a:srgbClr val="000000"/>
              </a:solidFill>
              <a:effectLst/>
              <a:uFillTx/>
              <a:latin typeface="Arial"/>
            </a:endParaRPr>
          </a:p>
        </p:txBody>
      </p:sp>
      <p:sp>
        <p:nvSpPr>
          <p:cNvPr id="126" name="Content Placeholder 2"/>
          <p:cNvSpPr/>
          <p:nvPr/>
        </p:nvSpPr>
        <p:spPr>
          <a:xfrm>
            <a:off x="9582120" y="4565160"/>
            <a:ext cx="7676280" cy="4893840"/>
          </a:xfrm>
          <a:prstGeom prst="rect">
            <a:avLst/>
          </a:prstGeom>
          <a:noFill/>
          <a:ln w="0">
            <a:noFill/>
          </a:ln>
        </p:spPr>
        <p:style>
          <a:lnRef idx="0"/>
          <a:fillRef idx="0"/>
          <a:effectRef idx="0"/>
          <a:fontRef idx="minor"/>
        </p:style>
        <p:txBody>
          <a:bodyPr lIns="90000" rIns="90000" tIns="45000" bIns="45000" anchor="t">
            <a:normAutofit lnSpcReduction="9999"/>
          </a:bodyPr>
          <a:p>
            <a:pPr marL="343080" indent="-343080" algn="just" defTabSz="457200">
              <a:lnSpc>
                <a:spcPct val="100000"/>
              </a:lnSpc>
              <a:spcBef>
                <a:spcPts val="1001"/>
              </a:spcBef>
              <a:buClr>
                <a:srgbClr val="5fcbef"/>
              </a:buClr>
              <a:buSzPct val="80000"/>
              <a:buFont typeface="Wingdings 3" charset="2"/>
              <a:buChar char=""/>
            </a:pPr>
            <a:r>
              <a:rPr b="0" lang="en-US" sz="3600" strike="noStrike" u="none">
                <a:solidFill>
                  <a:srgbClr val="404040"/>
                </a:solidFill>
                <a:effectLst/>
                <a:uFillTx/>
                <a:latin typeface="Times New Roman"/>
              </a:rPr>
              <a:t>Health in All Policies (WHO, 2020): Integrates health into government policies across sectors.</a:t>
            </a:r>
            <a:endParaRPr b="0" lang="en-GB" sz="36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600" strike="noStrike" u="none">
                <a:solidFill>
                  <a:srgbClr val="404040"/>
                </a:solidFill>
                <a:effectLst/>
                <a:uFillTx/>
                <a:latin typeface="Times New Roman"/>
              </a:rPr>
              <a:t>  Outcome: Encourages health promotion, disease control, and equitable resource distribution.</a:t>
            </a:r>
            <a:endParaRPr b="0" lang="en-GB" sz="36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600" strike="noStrike" u="none">
                <a:solidFill>
                  <a:srgbClr val="404040"/>
                </a:solidFill>
                <a:effectLst/>
                <a:uFillTx/>
                <a:latin typeface="Times New Roman"/>
              </a:rPr>
              <a:t>Benefits: Address long-term sustainability challenges in healthcare provision.</a:t>
            </a:r>
            <a:endParaRPr b="0" lang="en-GB" sz="3600" strike="noStrike" u="none">
              <a:solidFill>
                <a:srgbClr val="000000"/>
              </a:solidFill>
              <a:effectLst/>
              <a:uFillTx/>
              <a:latin typeface="Arial"/>
            </a:endParaRPr>
          </a:p>
        </p:txBody>
      </p:sp>
      <p:pic>
        <p:nvPicPr>
          <p:cNvPr id="127" name="Picture 2" descr="An Innovative Framework for Sustainable Development in Healthcare: The  Human Rights Assessment"/>
          <p:cNvPicPr/>
          <p:nvPr/>
        </p:nvPicPr>
        <p:blipFill>
          <a:blip r:embed="rId3"/>
          <a:stretch/>
        </p:blipFill>
        <p:spPr>
          <a:xfrm>
            <a:off x="2160000" y="4347000"/>
            <a:ext cx="5573880" cy="4726800"/>
          </a:xfrm>
          <a:prstGeom prst="rect">
            <a:avLst/>
          </a:prstGeom>
          <a:noFill/>
          <a:ln w="0">
            <a:noFill/>
          </a:ln>
        </p:spPr>
      </p:pic>
      <p:sp>
        <p:nvSpPr>
          <p:cNvPr id="128" name="TextBox 2"/>
          <p:cNvSpPr/>
          <p:nvPr/>
        </p:nvSpPr>
        <p:spPr>
          <a:xfrm>
            <a:off x="3954600" y="9151560"/>
            <a:ext cx="2391120" cy="39924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000" strike="noStrike" u="none">
                <a:solidFill>
                  <a:srgbClr val="404040"/>
                </a:solidFill>
                <a:effectLst/>
                <a:uFillTx/>
                <a:latin typeface="Times New Roman"/>
                <a:ea typeface="Arial"/>
              </a:rPr>
              <a:t>(WHO, 2020)</a:t>
            </a:r>
            <a:endParaRPr b="0" lang="en-GB"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64b88b"/>
        </a:solidFill>
      </p:bgPr>
    </p:bg>
    <p:spTree>
      <p:nvGrpSpPr>
        <p:cNvPr id="1" name=""/>
        <p:cNvGrpSpPr/>
        <p:nvPr/>
      </p:nvGrpSpPr>
      <p:grpSpPr>
        <a:xfrm>
          <a:off x="0" y="0"/>
          <a:ext cx="0" cy="0"/>
          <a:chOff x="0" y="0"/>
          <a:chExt cx="0" cy="0"/>
        </a:xfrm>
      </p:grpSpPr>
      <p:sp>
        <p:nvSpPr>
          <p:cNvPr id="129" name="Google Shape;214;p21"/>
          <p:cNvSpPr/>
          <p:nvPr/>
        </p:nvSpPr>
        <p:spPr>
          <a:xfrm rot="5400000">
            <a:off x="10425600" y="1712520"/>
            <a:ext cx="7452360" cy="7340760"/>
          </a:xfrm>
          <a:custGeom>
            <a:avLst/>
            <a:gdLst>
              <a:gd name="textAreaLeft" fmla="*/ 0 w 7452360"/>
              <a:gd name="textAreaRight" fmla="*/ 7453080 w 7452360"/>
              <a:gd name="textAreaTop" fmla="*/ 0 h 7340760"/>
              <a:gd name="textAreaBottom" fmla="*/ 7341480 h 7340760"/>
            </a:gdLst>
            <a:ahLst/>
            <a:cxnLst/>
            <a:rect l="textAreaLeft" t="textAreaTop" r="textAreaRight" b="textAreaBottom"/>
            <a:pathLst>
              <a:path w="7453244" h="7341445">
                <a:moveTo>
                  <a:pt x="0" y="0"/>
                </a:moveTo>
                <a:lnTo>
                  <a:pt x="7453244" y="0"/>
                </a:lnTo>
                <a:lnTo>
                  <a:pt x="7453244" y="7341446"/>
                </a:lnTo>
                <a:lnTo>
                  <a:pt x="0" y="7341446"/>
                </a:lnTo>
                <a:lnTo>
                  <a:pt x="0" y="0"/>
                </a:lnTo>
                <a:close/>
              </a:path>
            </a:pathLst>
          </a:custGeom>
          <a:blipFill rotWithShape="0">
            <a:blip r:embed="rId1">
              <a:alphaModFix amt="85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30" name="Title 1"/>
          <p:cNvSpPr/>
          <p:nvPr/>
        </p:nvSpPr>
        <p:spPr>
          <a:xfrm>
            <a:off x="1172160" y="1293840"/>
            <a:ext cx="6984360" cy="726120"/>
          </a:xfrm>
          <a:prstGeom prst="rect">
            <a:avLst/>
          </a:prstGeom>
          <a:noFill/>
          <a:ln w="0">
            <a:noFill/>
          </a:ln>
        </p:spPr>
        <p:style>
          <a:lnRef idx="0"/>
          <a:fillRef idx="0"/>
          <a:effectRef idx="0"/>
          <a:fontRef idx="minor"/>
        </p:style>
        <p:txBody>
          <a:bodyPr lIns="90000" rIns="90000" tIns="45000" bIns="45000" anchor="t">
            <a:normAutofit fontScale="92500" lnSpcReduction="9999"/>
          </a:bodyPr>
          <a:p>
            <a:pPr algn="ctr" defTabSz="457200">
              <a:lnSpc>
                <a:spcPct val="100000"/>
              </a:lnSpc>
              <a:tabLst>
                <a:tab algn="l" pos="0"/>
              </a:tabLst>
            </a:pPr>
            <a:r>
              <a:rPr b="1" lang="en-US" sz="4800" strike="noStrike" u="none">
                <a:solidFill>
                  <a:schemeClr val="dk1"/>
                </a:solidFill>
                <a:effectLst/>
                <a:uFillTx/>
                <a:latin typeface="Times New Roman"/>
              </a:rPr>
              <a:t>Theoretical Perspectives</a:t>
            </a:r>
            <a:endParaRPr b="0" lang="en-GB" sz="4800" strike="noStrike" u="none">
              <a:solidFill>
                <a:srgbClr val="000000"/>
              </a:solidFill>
              <a:effectLst/>
              <a:uFillTx/>
              <a:latin typeface="Arial"/>
            </a:endParaRPr>
          </a:p>
        </p:txBody>
      </p:sp>
      <p:sp>
        <p:nvSpPr>
          <p:cNvPr id="131" name="Content Placeholder 2"/>
          <p:cNvSpPr/>
          <p:nvPr/>
        </p:nvSpPr>
        <p:spPr>
          <a:xfrm>
            <a:off x="465840" y="2737080"/>
            <a:ext cx="9342720" cy="7452360"/>
          </a:xfrm>
          <a:prstGeom prst="rect">
            <a:avLst/>
          </a:prstGeom>
          <a:noFill/>
          <a:ln w="0">
            <a:noFill/>
          </a:ln>
        </p:spPr>
        <p:style>
          <a:lnRef idx="0"/>
          <a:fillRef idx="0"/>
          <a:effectRef idx="0"/>
          <a:fontRef idx="minor"/>
        </p:style>
        <p:txBody>
          <a:bodyPr lIns="90000" rIns="90000" tIns="45000" bIns="45000" anchor="t">
            <a:normAutofit/>
          </a:bodyPr>
          <a:p>
            <a:pPr marL="343080" indent="-343080" algn="just" defTabSz="457200">
              <a:lnSpc>
                <a:spcPct val="10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Biopsychosocial Model (Engel, 1977): Health is the result of biological, psychological, and social factors.</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Example: Holistic care addressing emotional, social, and physical needs.</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Comparison with Medical &amp; Social Models:</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Medical Model: Focuses only on physical health.</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0" lang="en-US" sz="3200" strike="noStrike" u="none">
                <a:solidFill>
                  <a:schemeClr val="dk1"/>
                </a:solidFill>
                <a:effectLst/>
                <a:uFillTx/>
                <a:latin typeface="Times New Roman"/>
              </a:rPr>
              <a:t>Social Model: Focuses only on social aspects, excluding biological factors.</a:t>
            </a:r>
            <a:endParaRPr b="0" lang="en-GB" sz="3200" strike="noStrike" u="none">
              <a:solidFill>
                <a:srgbClr val="000000"/>
              </a:solidFill>
              <a:effectLst/>
              <a:uFillTx/>
              <a:latin typeface="Arial"/>
            </a:endParaRPr>
          </a:p>
        </p:txBody>
      </p:sp>
      <p:pic>
        <p:nvPicPr>
          <p:cNvPr id="132" name="Picture 2" descr="The Biopsychosocial Model for Mental Health | Self-Love Rainbow"/>
          <p:cNvPicPr/>
          <p:nvPr/>
        </p:nvPicPr>
        <p:blipFill>
          <a:blip r:embed="rId2"/>
          <a:stretch/>
        </p:blipFill>
        <p:spPr>
          <a:xfrm>
            <a:off x="10976760" y="1477080"/>
            <a:ext cx="6348240" cy="6348240"/>
          </a:xfrm>
          <a:prstGeom prst="rect">
            <a:avLst/>
          </a:prstGeom>
          <a:noFill/>
          <a:ln w="0">
            <a:noFill/>
          </a:ln>
        </p:spPr>
      </p:pic>
      <p:sp>
        <p:nvSpPr>
          <p:cNvPr id="133" name="TextBox 2"/>
          <p:cNvSpPr/>
          <p:nvPr/>
        </p:nvSpPr>
        <p:spPr>
          <a:xfrm>
            <a:off x="13078800" y="7852320"/>
            <a:ext cx="1966680" cy="4608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400" strike="noStrike" u="none">
                <a:solidFill>
                  <a:schemeClr val="dk1"/>
                </a:solidFill>
                <a:effectLst/>
                <a:uFillTx/>
                <a:latin typeface="Times New Roman"/>
                <a:ea typeface="Arial"/>
              </a:rPr>
              <a:t>(Engel, 1977) </a:t>
            </a:r>
            <a:endParaRPr b="0" lang="en-GB"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8d4ba"/>
        </a:solidFill>
      </p:bgPr>
    </p:bg>
    <p:spTree>
      <p:nvGrpSpPr>
        <p:cNvPr id="1" name=""/>
        <p:cNvGrpSpPr/>
        <p:nvPr/>
      </p:nvGrpSpPr>
      <p:grpSpPr>
        <a:xfrm>
          <a:off x="0" y="0"/>
          <a:ext cx="0" cy="0"/>
          <a:chOff x="0" y="0"/>
          <a:chExt cx="0" cy="0"/>
        </a:xfrm>
      </p:grpSpPr>
      <p:sp>
        <p:nvSpPr>
          <p:cNvPr id="134" name="Google Shape;151;p17"/>
          <p:cNvSpPr/>
          <p:nvPr/>
        </p:nvSpPr>
        <p:spPr>
          <a:xfrm>
            <a:off x="1028880" y="434700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7"/>
                </a:lnTo>
                <a:lnTo>
                  <a:pt x="0" y="5330247"/>
                </a:lnTo>
                <a:lnTo>
                  <a:pt x="0" y="0"/>
                </a:lnTo>
                <a:close/>
              </a:path>
            </a:pathLst>
          </a:custGeom>
          <a:blipFill rotWithShape="0">
            <a:blip r:embed="rId1"/>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grpSp>
        <p:nvGrpSpPr>
          <p:cNvPr id="135" name="Google Shape;153;p17"/>
          <p:cNvGrpSpPr/>
          <p:nvPr/>
        </p:nvGrpSpPr>
        <p:grpSpPr>
          <a:xfrm>
            <a:off x="-100080" y="-144720"/>
            <a:ext cx="18387360" cy="2879640"/>
            <a:chOff x="-100080" y="-144720"/>
            <a:chExt cx="18387360" cy="2879640"/>
          </a:xfrm>
        </p:grpSpPr>
        <p:sp>
          <p:nvSpPr>
            <p:cNvPr id="136" name="Google Shape;154;p17"/>
            <p:cNvSpPr/>
            <p:nvPr/>
          </p:nvSpPr>
          <p:spPr>
            <a:xfrm>
              <a:off x="-100080" y="0"/>
              <a:ext cx="18387360" cy="2734920"/>
            </a:xfrm>
            <a:custGeom>
              <a:avLst/>
              <a:gdLst>
                <a:gd name="textAreaLeft" fmla="*/ 0 w 18387360"/>
                <a:gd name="textAreaRight" fmla="*/ 18388080 w 18387360"/>
                <a:gd name="textAreaTop" fmla="*/ 0 h 2734920"/>
                <a:gd name="textAreaBottom" fmla="*/ 2735640 h 2734920"/>
              </a:gdLst>
              <a:ahLst/>
              <a:cxnLst/>
              <a:rect l="textAreaLeft" t="textAreaTop" r="textAreaRight" b="textAreaBottom"/>
              <a:pathLst>
                <a:path w="4842927" h="720463">
                  <a:moveTo>
                    <a:pt x="0" y="0"/>
                  </a:moveTo>
                  <a:lnTo>
                    <a:pt x="4842927" y="0"/>
                  </a:lnTo>
                  <a:lnTo>
                    <a:pt x="4842927" y="720463"/>
                  </a:lnTo>
                  <a:lnTo>
                    <a:pt x="0" y="720463"/>
                  </a:lnTo>
                  <a:close/>
                </a:path>
              </a:pathLst>
            </a:custGeom>
            <a:solidFill>
              <a:srgbClr val="64b88b"/>
            </a:solid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37" name="Google Shape;155;p17"/>
            <p:cNvSpPr/>
            <p:nvPr/>
          </p:nvSpPr>
          <p:spPr>
            <a:xfrm>
              <a:off x="-100080" y="-144720"/>
              <a:ext cx="18387360" cy="2879280"/>
            </a:xfrm>
            <a:prstGeom prst="rect">
              <a:avLst/>
            </a:prstGeom>
            <a:noFill/>
            <a:ln w="0">
              <a:noFill/>
            </a:ln>
          </p:spPr>
          <p:style>
            <a:lnRef idx="0"/>
            <a:fillRef idx="0"/>
            <a:effectRef idx="0"/>
            <a:fontRef idx="minor"/>
          </p:style>
          <p:txBody>
            <a:bodyPr lIns="50760" rIns="50760" tIns="50760" bIns="50760" anchor="ctr">
              <a:noAutofit/>
            </a:bodyPr>
            <a:p>
              <a:pPr algn="ctr">
                <a:lnSpc>
                  <a:spcPct val="186000"/>
                </a:lnSpc>
                <a:tabLst>
                  <a:tab algn="l" pos="0"/>
                </a:tabLst>
              </a:pPr>
              <a:endParaRPr b="0" lang="en-GB" sz="1800" strike="noStrike" u="none">
                <a:solidFill>
                  <a:schemeClr val="dk1"/>
                </a:solidFill>
                <a:effectLst/>
                <a:uFillTx/>
                <a:latin typeface="Times New Roman"/>
                <a:ea typeface="Calibri"/>
              </a:endParaRPr>
            </a:p>
          </p:txBody>
        </p:sp>
      </p:grpSp>
      <p:sp>
        <p:nvSpPr>
          <p:cNvPr id="138" name="Google Shape;157;p17"/>
          <p:cNvSpPr/>
          <p:nvPr/>
        </p:nvSpPr>
        <p:spPr>
          <a:xfrm>
            <a:off x="9582120" y="4321800"/>
            <a:ext cx="7836480" cy="5329440"/>
          </a:xfrm>
          <a:custGeom>
            <a:avLst/>
            <a:gdLst>
              <a:gd name="textAreaLeft" fmla="*/ 0 w 7836480"/>
              <a:gd name="textAreaRight" fmla="*/ 7837200 w 7836480"/>
              <a:gd name="textAreaTop" fmla="*/ 0 h 5329440"/>
              <a:gd name="textAreaBottom" fmla="*/ 5330160 h 5329440"/>
            </a:gdLst>
            <a:ahLst/>
            <a:cxnLst/>
            <a:rect l="textAreaLeft" t="textAreaTop" r="textAreaRight" b="textAreaBottom"/>
            <a:pathLst>
              <a:path w="7837314" h="5330246">
                <a:moveTo>
                  <a:pt x="0" y="0"/>
                </a:moveTo>
                <a:lnTo>
                  <a:pt x="7837314" y="0"/>
                </a:lnTo>
                <a:lnTo>
                  <a:pt x="7837314" y="5330246"/>
                </a:lnTo>
                <a:lnTo>
                  <a:pt x="0" y="5330246"/>
                </a:lnTo>
                <a:lnTo>
                  <a:pt x="0" y="0"/>
                </a:lnTo>
                <a:close/>
              </a:path>
            </a:pathLst>
          </a:custGeom>
          <a:blipFill rotWithShape="0">
            <a:blip r:embed="rId2"/>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39" name="Title 1"/>
          <p:cNvSpPr/>
          <p:nvPr/>
        </p:nvSpPr>
        <p:spPr>
          <a:xfrm>
            <a:off x="3192120" y="635040"/>
            <a:ext cx="1134720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5400" strike="noStrike" u="none">
                <a:solidFill>
                  <a:schemeClr val="dk1"/>
                </a:solidFill>
                <a:effectLst/>
                <a:uFillTx/>
                <a:latin typeface="Times New Roman"/>
              </a:rPr>
              <a:t>Policy and Governance</a:t>
            </a:r>
            <a:endParaRPr b="0" lang="en-GB" sz="5400" strike="noStrike" u="none">
              <a:solidFill>
                <a:srgbClr val="000000"/>
              </a:solidFill>
              <a:effectLst/>
              <a:uFillTx/>
              <a:latin typeface="Arial"/>
            </a:endParaRPr>
          </a:p>
        </p:txBody>
      </p:sp>
      <p:sp>
        <p:nvSpPr>
          <p:cNvPr id="140" name="Content Placeholder 2"/>
          <p:cNvSpPr/>
          <p:nvPr/>
        </p:nvSpPr>
        <p:spPr>
          <a:xfrm>
            <a:off x="1028880" y="4757760"/>
            <a:ext cx="7676280" cy="4893840"/>
          </a:xfrm>
          <a:prstGeom prst="rect">
            <a:avLst/>
          </a:prstGeom>
          <a:noFill/>
          <a:ln w="0">
            <a:noFill/>
          </a:ln>
        </p:spPr>
        <p:style>
          <a:lnRef idx="0"/>
          <a:fillRef idx="0"/>
          <a:effectRef idx="0"/>
          <a:fontRef idx="minor"/>
        </p:style>
        <p:txBody>
          <a:bodyPr lIns="90000" rIns="90000" tIns="45000" bIns="45000" anchor="t">
            <a:normAutofit/>
          </a:bodyPr>
          <a:p>
            <a:pPr marL="343080" indent="-343080" defTabSz="457200">
              <a:lnSpc>
                <a:spcPct val="150000"/>
              </a:lnSpc>
              <a:spcBef>
                <a:spcPts val="1001"/>
              </a:spcBef>
              <a:buClr>
                <a:srgbClr val="5fcbef"/>
              </a:buClr>
              <a:buSzPct val="80000"/>
              <a:buFont typeface="Wingdings 3" charset="2"/>
              <a:buChar char=""/>
            </a:pPr>
            <a:r>
              <a:rPr b="0" lang="en-US" sz="4000" strike="noStrike" u="none">
                <a:solidFill>
                  <a:srgbClr val="404040"/>
                </a:solidFill>
                <a:effectLst/>
                <a:uFillTx/>
                <a:latin typeface="Times New Roman"/>
              </a:rPr>
              <a:t>Relevant Policies</a:t>
            </a:r>
            <a:endParaRPr b="0" lang="en-GB" sz="4000" strike="noStrike" u="none">
              <a:solidFill>
                <a:srgbClr val="000000"/>
              </a:solidFill>
              <a:effectLst/>
              <a:uFillTx/>
              <a:latin typeface="Arial"/>
            </a:endParaRPr>
          </a:p>
          <a:p>
            <a:pPr marL="343080" indent="-343080" defTabSz="457200">
              <a:lnSpc>
                <a:spcPct val="150000"/>
              </a:lnSpc>
              <a:spcBef>
                <a:spcPts val="1001"/>
              </a:spcBef>
              <a:buClr>
                <a:srgbClr val="5fcbef"/>
              </a:buClr>
              <a:buSzPct val="80000"/>
              <a:buFont typeface="Wingdings 3" charset="2"/>
              <a:buChar char=""/>
            </a:pPr>
            <a:r>
              <a:rPr b="0" lang="en-US" sz="4000" strike="noStrike" u="none">
                <a:solidFill>
                  <a:srgbClr val="404040"/>
                </a:solidFill>
                <a:effectLst/>
                <a:uFillTx/>
                <a:latin typeface="Times New Roman"/>
              </a:rPr>
              <a:t>Policy and Governance Challenges</a:t>
            </a:r>
            <a:endParaRPr b="0" lang="en-GB" sz="4000" strike="noStrike" u="none">
              <a:solidFill>
                <a:srgbClr val="000000"/>
              </a:solidFill>
              <a:effectLst/>
              <a:uFillTx/>
              <a:latin typeface="Arial"/>
            </a:endParaRPr>
          </a:p>
        </p:txBody>
      </p:sp>
      <p:pic>
        <p:nvPicPr>
          <p:cNvPr id="141" name="Picture 2" descr="EPA Research 351: Identifying “What Matters” for Community Wellbeing with  the Irish Public Participation Networks - Catchments.ie - Catchments.ie"/>
          <p:cNvPicPr/>
          <p:nvPr/>
        </p:nvPicPr>
        <p:blipFill>
          <a:blip r:embed="rId3"/>
          <a:stretch/>
        </p:blipFill>
        <p:spPr>
          <a:xfrm>
            <a:off x="10187280" y="4347000"/>
            <a:ext cx="6626160" cy="4840200"/>
          </a:xfrm>
          <a:prstGeom prst="rect">
            <a:avLst/>
          </a:prstGeom>
          <a:noFill/>
          <a:ln w="0">
            <a:noFill/>
          </a:ln>
        </p:spPr>
      </p:pic>
      <p:sp>
        <p:nvSpPr>
          <p:cNvPr id="142" name="TextBox 2"/>
          <p:cNvSpPr/>
          <p:nvPr/>
        </p:nvSpPr>
        <p:spPr>
          <a:xfrm>
            <a:off x="12285360" y="9196200"/>
            <a:ext cx="3369600" cy="36864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800" strike="noStrike" u="none">
                <a:solidFill>
                  <a:srgbClr val="000000"/>
                </a:solidFill>
                <a:effectLst/>
                <a:uFillTx/>
                <a:latin typeface="Times New Roman"/>
                <a:ea typeface="MS Mincho"/>
              </a:rPr>
              <a:t>(Sulistiadi, Wasir, Thalib, 2024) </a:t>
            </a:r>
            <a:endParaRPr b="0" lang="en-GB" sz="18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64b88b"/>
        </a:solidFill>
      </p:bgPr>
    </p:bg>
    <p:spTree>
      <p:nvGrpSpPr>
        <p:cNvPr id="1" name=""/>
        <p:cNvGrpSpPr/>
        <p:nvPr/>
      </p:nvGrpSpPr>
      <p:grpSpPr>
        <a:xfrm>
          <a:off x="0" y="0"/>
          <a:ext cx="0" cy="0"/>
          <a:chOff x="0" y="0"/>
          <a:chExt cx="0" cy="0"/>
        </a:xfrm>
      </p:grpSpPr>
      <p:sp>
        <p:nvSpPr>
          <p:cNvPr id="143" name="Google Shape;214;p21"/>
          <p:cNvSpPr/>
          <p:nvPr/>
        </p:nvSpPr>
        <p:spPr>
          <a:xfrm rot="5400000">
            <a:off x="10425600" y="1712520"/>
            <a:ext cx="7452360" cy="7340760"/>
          </a:xfrm>
          <a:custGeom>
            <a:avLst/>
            <a:gdLst>
              <a:gd name="textAreaLeft" fmla="*/ 0 w 7452360"/>
              <a:gd name="textAreaRight" fmla="*/ 7453080 w 7452360"/>
              <a:gd name="textAreaTop" fmla="*/ 0 h 7340760"/>
              <a:gd name="textAreaBottom" fmla="*/ 7341480 h 7340760"/>
            </a:gdLst>
            <a:ahLst/>
            <a:cxnLst/>
            <a:rect l="textAreaLeft" t="textAreaTop" r="textAreaRight" b="textAreaBottom"/>
            <a:pathLst>
              <a:path w="7453244" h="7341445">
                <a:moveTo>
                  <a:pt x="0" y="0"/>
                </a:moveTo>
                <a:lnTo>
                  <a:pt x="7453244" y="0"/>
                </a:lnTo>
                <a:lnTo>
                  <a:pt x="7453244" y="7341446"/>
                </a:lnTo>
                <a:lnTo>
                  <a:pt x="0" y="7341446"/>
                </a:lnTo>
                <a:lnTo>
                  <a:pt x="0" y="0"/>
                </a:lnTo>
                <a:close/>
              </a:path>
            </a:pathLst>
          </a:custGeom>
          <a:blipFill rotWithShape="0">
            <a:blip r:embed="rId1">
              <a:alphaModFix amt="85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44" name="Title 1"/>
          <p:cNvSpPr/>
          <p:nvPr/>
        </p:nvSpPr>
        <p:spPr>
          <a:xfrm>
            <a:off x="1172160" y="1293840"/>
            <a:ext cx="6984360" cy="726120"/>
          </a:xfrm>
          <a:prstGeom prst="rect">
            <a:avLst/>
          </a:prstGeom>
          <a:noFill/>
          <a:ln w="0">
            <a:noFill/>
          </a:ln>
        </p:spPr>
        <p:style>
          <a:lnRef idx="0"/>
          <a:fillRef idx="0"/>
          <a:effectRef idx="0"/>
          <a:fontRef idx="minor"/>
        </p:style>
        <p:txBody>
          <a:bodyPr lIns="90000" rIns="90000" tIns="45000" bIns="45000" anchor="t">
            <a:normAutofit fontScale="92500" lnSpcReduction="9999"/>
          </a:bodyPr>
          <a:p>
            <a:pPr algn="ctr" defTabSz="457200">
              <a:lnSpc>
                <a:spcPct val="100000"/>
              </a:lnSpc>
              <a:tabLst>
                <a:tab algn="l" pos="0"/>
              </a:tabLst>
            </a:pPr>
            <a:r>
              <a:rPr b="1" lang="en-US" sz="4800" strike="noStrike" u="none">
                <a:solidFill>
                  <a:schemeClr val="dk1"/>
                </a:solidFill>
                <a:effectLst/>
                <a:uFillTx/>
                <a:latin typeface="Times New Roman"/>
              </a:rPr>
              <a:t>Service Delivery</a:t>
            </a:r>
            <a:endParaRPr b="0" lang="en-GB" sz="4800" strike="noStrike" u="none">
              <a:solidFill>
                <a:srgbClr val="000000"/>
              </a:solidFill>
              <a:effectLst/>
              <a:uFillTx/>
              <a:latin typeface="Arial"/>
            </a:endParaRPr>
          </a:p>
        </p:txBody>
      </p:sp>
      <p:sp>
        <p:nvSpPr>
          <p:cNvPr id="145" name="Content Placeholder 2"/>
          <p:cNvSpPr/>
          <p:nvPr/>
        </p:nvSpPr>
        <p:spPr>
          <a:xfrm>
            <a:off x="465840" y="2737080"/>
            <a:ext cx="9342720" cy="7452360"/>
          </a:xfrm>
          <a:prstGeom prst="rect">
            <a:avLst/>
          </a:prstGeom>
          <a:noFill/>
          <a:ln w="0">
            <a:noFill/>
          </a:ln>
        </p:spPr>
        <p:style>
          <a:lnRef idx="0"/>
          <a:fillRef idx="0"/>
          <a:effectRef idx="0"/>
          <a:fontRef idx="minor"/>
        </p:style>
        <p:txBody>
          <a:bodyPr lIns="90000" rIns="90000" tIns="45000" bIns="45000" anchor="t">
            <a:normAutofit/>
          </a:bodyPr>
          <a:p>
            <a:pPr marL="343080" indent="-343080" algn="just" defTabSz="457200">
              <a:lnSpc>
                <a:spcPct val="100000"/>
              </a:lnSpc>
              <a:spcBef>
                <a:spcPts val="1001"/>
              </a:spcBef>
              <a:buClr>
                <a:srgbClr val="5fcbef"/>
              </a:buClr>
              <a:buSzPct val="80000"/>
              <a:buFont typeface="Wingdings 3" charset="2"/>
              <a:buChar char=""/>
            </a:pPr>
            <a:r>
              <a:rPr b="1" lang="en-US" sz="3200" strike="noStrike" u="none">
                <a:solidFill>
                  <a:schemeClr val="dk1"/>
                </a:solidFill>
                <a:effectLst/>
                <a:uFillTx/>
                <a:latin typeface="Times New Roman"/>
              </a:rPr>
              <a:t>Wellness and Telehealth Programmers: </a:t>
            </a:r>
            <a:r>
              <a:rPr b="0" lang="en-US" sz="3200" strike="noStrike" u="none">
                <a:solidFill>
                  <a:schemeClr val="dk1"/>
                </a:solidFill>
                <a:effectLst/>
                <a:uFillTx/>
                <a:latin typeface="Times New Roman"/>
              </a:rPr>
              <a:t>Healthcare systems are increasingly becoming dominated by wellness programs, which include workplace health programs, fitness and mental health programs, among others</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5fcbef"/>
              </a:buClr>
              <a:buSzPct val="80000"/>
              <a:buFont typeface="Wingdings 3" charset="2"/>
              <a:buChar char=""/>
            </a:pPr>
            <a:r>
              <a:rPr b="1" lang="en-US" sz="3200" strike="noStrike" u="none">
                <a:solidFill>
                  <a:schemeClr val="dk1"/>
                </a:solidFill>
                <a:effectLst/>
                <a:uFillTx/>
                <a:latin typeface="Times New Roman"/>
              </a:rPr>
              <a:t>Case Examples: </a:t>
            </a:r>
            <a:r>
              <a:rPr b="0" lang="en-US" sz="3200" strike="noStrike" u="none">
                <a:solidFill>
                  <a:schemeClr val="dk1"/>
                </a:solidFill>
                <a:effectLst/>
                <a:uFillTx/>
                <a:latin typeface="Times New Roman"/>
              </a:rPr>
              <a:t>Practical implementation of the holistic care model reflected in the NHS, aimed at delivering community-based health care, can lead to the achievement of better patient outcomes.</a:t>
            </a:r>
            <a:endParaRPr b="0" lang="en-GB" sz="3200" strike="noStrike" u="none">
              <a:solidFill>
                <a:srgbClr val="000000"/>
              </a:solidFill>
              <a:effectLst/>
              <a:uFillTx/>
              <a:latin typeface="Arial"/>
            </a:endParaRPr>
          </a:p>
        </p:txBody>
      </p:sp>
      <p:pic>
        <p:nvPicPr>
          <p:cNvPr id="146" name="Picture 2" descr="Towards a More Efficient Healthcare Delivery"/>
          <p:cNvPicPr/>
          <p:nvPr/>
        </p:nvPicPr>
        <p:blipFill>
          <a:blip r:embed="rId2"/>
          <a:stretch/>
        </p:blipFill>
        <p:spPr>
          <a:xfrm>
            <a:off x="10480680" y="3110400"/>
            <a:ext cx="7085880" cy="3809160"/>
          </a:xfrm>
          <a:prstGeom prst="rect">
            <a:avLst/>
          </a:prstGeom>
          <a:noFill/>
          <a:ln w="0">
            <a:noFill/>
          </a:ln>
        </p:spPr>
      </p:pic>
      <p:sp>
        <p:nvSpPr>
          <p:cNvPr id="147" name="TextBox 1"/>
          <p:cNvSpPr/>
          <p:nvPr/>
        </p:nvSpPr>
        <p:spPr>
          <a:xfrm>
            <a:off x="12970800" y="7323120"/>
            <a:ext cx="2360520" cy="4608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400" strike="noStrike" u="none">
                <a:solidFill>
                  <a:srgbClr val="000000"/>
                </a:solidFill>
                <a:effectLst/>
                <a:uFillTx/>
                <a:latin typeface="Times New Roman"/>
                <a:ea typeface="MS Mincho"/>
              </a:rPr>
              <a:t>(WHO, 2020)</a:t>
            </a:r>
            <a:endParaRPr b="0" lang="en-GB"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64b88b"/>
        </a:solidFill>
      </p:bgPr>
    </p:bg>
    <p:spTree>
      <p:nvGrpSpPr>
        <p:cNvPr id="1" name=""/>
        <p:cNvGrpSpPr/>
        <p:nvPr/>
      </p:nvGrpSpPr>
      <p:grpSpPr>
        <a:xfrm>
          <a:off x="0" y="0"/>
          <a:ext cx="0" cy="0"/>
          <a:chOff x="0" y="0"/>
          <a:chExt cx="0" cy="0"/>
        </a:xfrm>
      </p:grpSpPr>
      <p:sp>
        <p:nvSpPr>
          <p:cNvPr id="148" name="Google Shape;138;p16"/>
          <p:cNvSpPr/>
          <p:nvPr/>
        </p:nvSpPr>
        <p:spPr>
          <a:xfrm>
            <a:off x="0" y="0"/>
            <a:ext cx="7372080" cy="10289520"/>
          </a:xfrm>
          <a:custGeom>
            <a:avLst/>
            <a:gdLst>
              <a:gd name="textAreaLeft" fmla="*/ 0 w 7372080"/>
              <a:gd name="textAreaRight" fmla="*/ 7372800 w 7372080"/>
              <a:gd name="textAreaTop" fmla="*/ 0 h 10289520"/>
              <a:gd name="textAreaBottom" fmla="*/ 10290240 h 10289520"/>
            </a:gdLst>
            <a:ahLst/>
            <a:cxnLst/>
            <a:rect l="textAreaLeft" t="textAreaTop" r="textAreaRight" b="textAreaBottom"/>
            <a:pathLst>
              <a:path w="1941528" h="2756959">
                <a:moveTo>
                  <a:pt x="0" y="0"/>
                </a:moveTo>
                <a:lnTo>
                  <a:pt x="1941528" y="0"/>
                </a:lnTo>
                <a:lnTo>
                  <a:pt x="1941528" y="2756959"/>
                </a:lnTo>
                <a:lnTo>
                  <a:pt x="0" y="2756959"/>
                </a:lnTo>
                <a:close/>
              </a:path>
            </a:pathLst>
          </a:custGeom>
          <a:solidFill>
            <a:srgbClr val="cce4d7"/>
          </a:solidFill>
          <a:ln w="0">
            <a:noFill/>
          </a:ln>
        </p:spPr>
        <p:style>
          <a:lnRef idx="0"/>
          <a:fillRef idx="0"/>
          <a:effectRef idx="0"/>
          <a:fontRef idx="minor"/>
        </p:style>
        <p:txBody>
          <a:bodyPr lIns="90000" rIns="90000" tIns="45000" bIns="45000" anchor="t">
            <a:noAutofit/>
          </a:bodyPr>
          <a:p>
            <a:pPr>
              <a:lnSpc>
                <a:spcPct val="100000"/>
              </a:lnSpc>
            </a:pPr>
            <a:endParaRPr b="0" lang="en-US" sz="1400" strike="noStrike" u="none">
              <a:solidFill>
                <a:srgbClr val="000000"/>
              </a:solidFill>
              <a:effectLst/>
              <a:uFillTx/>
              <a:latin typeface="Arial"/>
              <a:ea typeface="Arial"/>
            </a:endParaRPr>
          </a:p>
        </p:txBody>
      </p:sp>
      <p:sp>
        <p:nvSpPr>
          <p:cNvPr id="149" name="Title 1"/>
          <p:cNvSpPr/>
          <p:nvPr/>
        </p:nvSpPr>
        <p:spPr>
          <a:xfrm>
            <a:off x="514080" y="1782360"/>
            <a:ext cx="634716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Public Health Initiatives</a:t>
            </a:r>
            <a:endParaRPr b="0" lang="en-GB" sz="3600" strike="noStrike" u="none">
              <a:solidFill>
                <a:srgbClr val="000000"/>
              </a:solidFill>
              <a:effectLst/>
              <a:uFillTx/>
              <a:latin typeface="Arial"/>
            </a:endParaRPr>
          </a:p>
        </p:txBody>
      </p:sp>
      <p:sp>
        <p:nvSpPr>
          <p:cNvPr id="150" name="Content Placeholder 2"/>
          <p:cNvSpPr/>
          <p:nvPr/>
        </p:nvSpPr>
        <p:spPr>
          <a:xfrm>
            <a:off x="516960" y="3314880"/>
            <a:ext cx="6344280" cy="6762960"/>
          </a:xfrm>
          <a:prstGeom prst="rect">
            <a:avLst/>
          </a:prstGeom>
          <a:noFill/>
          <a:ln w="0">
            <a:noFill/>
          </a:ln>
        </p:spPr>
        <p:style>
          <a:lnRef idx="0"/>
          <a:fillRef idx="0"/>
          <a:effectRef idx="0"/>
          <a:fontRef idx="minor"/>
        </p:style>
        <p:txBody>
          <a:bodyPr lIns="90000" rIns="90000" tIns="45000" bIns="45000" anchor="t">
            <a:normAutofit/>
          </a:bodyPr>
          <a:p>
            <a:pPr marL="343080" indent="-343080" algn="just" defTabSz="457200">
              <a:lnSpc>
                <a:spcPct val="100000"/>
              </a:lnSpc>
              <a:spcBef>
                <a:spcPts val="1001"/>
              </a:spcBef>
              <a:buClr>
                <a:srgbClr val="000000"/>
              </a:buClr>
              <a:buSzPct val="80000"/>
              <a:buFont typeface="Wingdings 3" charset="2"/>
              <a:buChar char=""/>
            </a:pPr>
            <a:r>
              <a:rPr b="0" lang="en-US" sz="3200" strike="noStrike" u="none">
                <a:solidFill>
                  <a:schemeClr val="dk1"/>
                </a:solidFill>
                <a:effectLst/>
                <a:uFillTx/>
                <a:latin typeface="Times New Roman"/>
              </a:rPr>
              <a:t>Social Determinants of Health: Focus on healthy lifestyles to improve public health.</a:t>
            </a:r>
            <a:endParaRPr b="0" lang="en-GB" sz="3200" strike="noStrike" u="none">
              <a:solidFill>
                <a:srgbClr val="000000"/>
              </a:solidFill>
              <a:effectLst/>
              <a:uFillTx/>
              <a:latin typeface="Arial"/>
            </a:endParaRPr>
          </a:p>
          <a:p>
            <a:pPr algn="just" defTabSz="457200">
              <a:lnSpc>
                <a:spcPct val="100000"/>
              </a:lnSpc>
              <a:spcBef>
                <a:spcPts val="1001"/>
              </a:spcBef>
              <a:tabLst>
                <a:tab algn="l" pos="0"/>
              </a:tabLst>
            </a:pPr>
            <a:r>
              <a:rPr b="0" lang="en-US" sz="3200" strike="noStrike" u="none">
                <a:solidFill>
                  <a:schemeClr val="dk1"/>
                </a:solidFill>
                <a:effectLst/>
                <a:uFillTx/>
                <a:latin typeface="Times New Roman"/>
              </a:rPr>
              <a:t>Example: UK Change4Life campaign promoting healthy eating, exercise, and smoking cessation.</a:t>
            </a:r>
            <a:endParaRPr b="0" lang="en-GB" sz="3200" strike="noStrike" u="none">
              <a:solidFill>
                <a:srgbClr val="000000"/>
              </a:solidFill>
              <a:effectLst/>
              <a:uFillTx/>
              <a:latin typeface="Arial"/>
            </a:endParaRPr>
          </a:p>
          <a:p>
            <a:pPr marL="343080" indent="-343080" algn="just" defTabSz="457200">
              <a:lnSpc>
                <a:spcPct val="100000"/>
              </a:lnSpc>
              <a:spcBef>
                <a:spcPts val="1001"/>
              </a:spcBef>
              <a:buClr>
                <a:srgbClr val="000000"/>
              </a:buClr>
              <a:buSzPct val="80000"/>
              <a:buFont typeface="Wingdings 3" charset="2"/>
              <a:buChar char=""/>
              <a:tabLst>
                <a:tab algn="l" pos="0"/>
              </a:tabLst>
            </a:pPr>
            <a:r>
              <a:rPr b="0" lang="en-US" sz="3200" strike="noStrike" u="none">
                <a:solidFill>
                  <a:schemeClr val="dk1"/>
                </a:solidFill>
                <a:effectLst/>
                <a:uFillTx/>
                <a:latin typeface="Times New Roman"/>
              </a:rPr>
              <a:t>Impact: Positive changes in lifestyle, reduced chronic diseases, and improved public health.</a:t>
            </a:r>
            <a:endParaRPr b="0" lang="en-GB" sz="3200" strike="noStrike" u="none">
              <a:solidFill>
                <a:srgbClr val="000000"/>
              </a:solidFill>
              <a:effectLst/>
              <a:uFillTx/>
              <a:latin typeface="Arial"/>
            </a:endParaRPr>
          </a:p>
          <a:p>
            <a:pPr algn="just" defTabSz="457200">
              <a:lnSpc>
                <a:spcPct val="100000"/>
              </a:lnSpc>
              <a:spcBef>
                <a:spcPts val="1001"/>
              </a:spcBef>
              <a:tabLst>
                <a:tab algn="l" pos="0"/>
              </a:tabLst>
            </a:pPr>
            <a:endParaRPr b="0" lang="en-GB" sz="3200" strike="noStrike" u="none">
              <a:solidFill>
                <a:srgbClr val="000000"/>
              </a:solidFill>
              <a:effectLst/>
              <a:uFillTx/>
              <a:latin typeface="Arial"/>
            </a:endParaRPr>
          </a:p>
        </p:txBody>
      </p:sp>
      <p:pic>
        <p:nvPicPr>
          <p:cNvPr id="151" name="Picture 2" descr=""/>
          <p:cNvPicPr/>
          <p:nvPr/>
        </p:nvPicPr>
        <p:blipFill>
          <a:blip r:embed="rId1"/>
          <a:stretch/>
        </p:blipFill>
        <p:spPr>
          <a:xfrm>
            <a:off x="8655840" y="2074680"/>
            <a:ext cx="8956080" cy="5034960"/>
          </a:xfrm>
          <a:prstGeom prst="rect">
            <a:avLst/>
          </a:prstGeom>
          <a:noFill/>
          <a:ln w="0">
            <a:noFill/>
          </a:ln>
        </p:spPr>
      </p:pic>
      <p:sp>
        <p:nvSpPr>
          <p:cNvPr id="152" name="Rectangle 3"/>
          <p:cNvSpPr/>
          <p:nvPr/>
        </p:nvSpPr>
        <p:spPr>
          <a:xfrm>
            <a:off x="9539640" y="7449480"/>
            <a:ext cx="7696440" cy="368640"/>
          </a:xfrm>
          <a:prstGeom prst="rect">
            <a:avLst/>
          </a:prstGeom>
          <a:noFill/>
          <a:ln w="0">
            <a:noFill/>
          </a:ln>
        </p:spPr>
        <p:style>
          <a:lnRef idx="0"/>
          <a:fillRef idx="0"/>
          <a:effectRef idx="0"/>
          <a:fontRef idx="minor"/>
        </p:style>
        <p:txBody>
          <a:bodyPr numCol="1" spcCol="0" lIns="90000" rIns="90000" tIns="45000" bIns="45000" anchor="ctr">
            <a:spAutoFit/>
          </a:bodyPr>
          <a:p>
            <a:pPr defTabSz="914400">
              <a:lnSpc>
                <a:spcPct val="100000"/>
              </a:lnSpc>
              <a:tabLst>
                <a:tab algn="l" pos="0"/>
              </a:tabLst>
            </a:pPr>
            <a:r>
              <a:rPr b="0" lang="en-US" sz="1800" strike="noStrike" u="none">
                <a:solidFill>
                  <a:schemeClr val="dk1"/>
                </a:solidFill>
                <a:effectLst/>
                <a:uFillTx/>
                <a:latin typeface="Times New Roman"/>
                <a:ea typeface="Arial"/>
              </a:rPr>
              <a:t>(</a:t>
            </a:r>
            <a:r>
              <a:rPr b="0" i="1" lang="en-US" sz="1800" strike="noStrike" u="none">
                <a:solidFill>
                  <a:schemeClr val="dk1"/>
                </a:solidFill>
                <a:effectLst/>
                <a:uFillTx/>
                <a:latin typeface="Times New Roman"/>
                <a:ea typeface="Arial"/>
              </a:rPr>
              <a:t>The importance of public health in times of crisis - FasterCapital</a:t>
            </a:r>
            <a:r>
              <a:rPr b="0" lang="en-US" sz="1800" strike="noStrike" u="none">
                <a:solidFill>
                  <a:schemeClr val="dk1"/>
                </a:solidFill>
                <a:effectLst/>
                <a:uFillTx/>
                <a:latin typeface="Times New Roman"/>
                <a:ea typeface="Arial"/>
              </a:rPr>
              <a:t>, 2024)</a:t>
            </a:r>
            <a:endParaRPr b="0" lang="en-GB" sz="18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64b88b"/>
        </a:solidFill>
      </p:bgPr>
    </p:bg>
    <p:spTree>
      <p:nvGrpSpPr>
        <p:cNvPr id="1" name=""/>
        <p:cNvGrpSpPr/>
        <p:nvPr/>
      </p:nvGrpSpPr>
      <p:grpSpPr>
        <a:xfrm>
          <a:off x="0" y="0"/>
          <a:ext cx="0" cy="0"/>
          <a:chOff x="0" y="0"/>
          <a:chExt cx="0" cy="0"/>
        </a:xfrm>
      </p:grpSpPr>
      <p:sp>
        <p:nvSpPr>
          <p:cNvPr id="153" name="Google Shape;138;p16"/>
          <p:cNvSpPr/>
          <p:nvPr/>
        </p:nvSpPr>
        <p:spPr>
          <a:xfrm>
            <a:off x="0" y="0"/>
            <a:ext cx="7372080" cy="10289520"/>
          </a:xfrm>
          <a:custGeom>
            <a:avLst/>
            <a:gdLst>
              <a:gd name="textAreaLeft" fmla="*/ 0 w 7372080"/>
              <a:gd name="textAreaRight" fmla="*/ 7372800 w 7372080"/>
              <a:gd name="textAreaTop" fmla="*/ 0 h 10289520"/>
              <a:gd name="textAreaBottom" fmla="*/ 10290240 h 10289520"/>
            </a:gdLst>
            <a:ahLst/>
            <a:cxnLst/>
            <a:rect l="textAreaLeft" t="textAreaTop" r="textAreaRight" b="textAreaBottom"/>
            <a:pathLst>
              <a:path w="1941528" h="2756959">
                <a:moveTo>
                  <a:pt x="0" y="0"/>
                </a:moveTo>
                <a:lnTo>
                  <a:pt x="1941528" y="0"/>
                </a:lnTo>
                <a:lnTo>
                  <a:pt x="1941528" y="2756959"/>
                </a:lnTo>
                <a:lnTo>
                  <a:pt x="0" y="2756959"/>
                </a:lnTo>
                <a:close/>
              </a:path>
            </a:pathLst>
          </a:custGeom>
          <a:solidFill>
            <a:srgbClr val="cce4d7"/>
          </a:solidFill>
          <a:ln w="0">
            <a:noFill/>
          </a:ln>
        </p:spPr>
        <p:style>
          <a:lnRef idx="0"/>
          <a:fillRef idx="0"/>
          <a:effectRef idx="0"/>
          <a:fontRef idx="minor"/>
        </p:style>
        <p:txBody>
          <a:bodyPr lIns="90000" rIns="90000" tIns="45000" bIns="45000" anchor="t">
            <a:noAutofit/>
          </a:bodyPr>
          <a:p>
            <a:pPr>
              <a:lnSpc>
                <a:spcPct val="100000"/>
              </a:lnSpc>
            </a:pPr>
            <a:endParaRPr b="0" lang="en-US" sz="1400" strike="noStrike" u="none">
              <a:solidFill>
                <a:srgbClr val="000000"/>
              </a:solidFill>
              <a:effectLst/>
              <a:uFillTx/>
              <a:latin typeface="Arial"/>
              <a:ea typeface="Arial"/>
            </a:endParaRPr>
          </a:p>
        </p:txBody>
      </p:sp>
      <p:sp>
        <p:nvSpPr>
          <p:cNvPr id="154" name="Title 1"/>
          <p:cNvSpPr/>
          <p:nvPr/>
        </p:nvSpPr>
        <p:spPr>
          <a:xfrm>
            <a:off x="514080" y="1782360"/>
            <a:ext cx="634716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Equity and Access</a:t>
            </a:r>
            <a:endParaRPr b="0" lang="en-GB" sz="3600" strike="noStrike" u="none">
              <a:solidFill>
                <a:srgbClr val="000000"/>
              </a:solidFill>
              <a:effectLst/>
              <a:uFillTx/>
              <a:latin typeface="Arial"/>
            </a:endParaRPr>
          </a:p>
        </p:txBody>
      </p:sp>
      <p:sp>
        <p:nvSpPr>
          <p:cNvPr id="155" name="Content Placeholder 2"/>
          <p:cNvSpPr/>
          <p:nvPr/>
        </p:nvSpPr>
        <p:spPr>
          <a:xfrm>
            <a:off x="516960" y="3314880"/>
            <a:ext cx="6344280" cy="6762960"/>
          </a:xfrm>
          <a:prstGeom prst="rect">
            <a:avLst/>
          </a:prstGeom>
          <a:noFill/>
          <a:ln w="0">
            <a:noFill/>
          </a:ln>
        </p:spPr>
        <p:style>
          <a:lnRef idx="0"/>
          <a:fillRef idx="0"/>
          <a:effectRef idx="0"/>
          <a:fontRef idx="minor"/>
        </p:style>
        <p:txBody>
          <a:bodyPr lIns="90000" rIns="90000" tIns="45000" bIns="45000" anchor="t">
            <a:normAutofit/>
          </a:bodyPr>
          <a:p>
            <a:pPr marL="343080" indent="-343080" algn="just" defTabSz="457200">
              <a:lnSpc>
                <a:spcPct val="100000"/>
              </a:lnSpc>
              <a:spcBef>
                <a:spcPts val="1001"/>
              </a:spcBef>
              <a:buClr>
                <a:srgbClr val="000000"/>
              </a:buClr>
              <a:buSzPct val="80000"/>
              <a:buFont typeface="Wingdings 3" charset="2"/>
              <a:buChar char=""/>
            </a:pPr>
            <a:r>
              <a:rPr b="1" lang="en-US" sz="2400" strike="noStrike" u="none">
                <a:solidFill>
                  <a:schemeClr val="dk1"/>
                </a:solidFill>
                <a:effectLst/>
                <a:uFillTx/>
                <a:latin typeface="Times New Roman"/>
              </a:rPr>
              <a:t>Healthcare Disparities: </a:t>
            </a:r>
            <a:r>
              <a:rPr b="0" lang="en-US" sz="2400" strike="noStrike" u="none">
                <a:solidFill>
                  <a:schemeClr val="dk1"/>
                </a:solidFill>
                <a:effectLst/>
                <a:uFillTx/>
                <a:latin typeface="Times New Roman"/>
              </a:rPr>
              <a:t>Inequality in healthcare access and care has proven to be evident in the majority of areas across the world, particularly in rural and urban areas or different classes or religions. </a:t>
            </a:r>
            <a:endParaRPr b="0" lang="en-GB" sz="2400" strike="noStrike" u="none">
              <a:solidFill>
                <a:srgbClr val="000000"/>
              </a:solidFill>
              <a:effectLst/>
              <a:uFillTx/>
              <a:latin typeface="Arial"/>
            </a:endParaRPr>
          </a:p>
          <a:p>
            <a:pPr marL="343080" indent="-343080" algn="just" defTabSz="457200">
              <a:lnSpc>
                <a:spcPct val="100000"/>
              </a:lnSpc>
              <a:spcBef>
                <a:spcPts val="1001"/>
              </a:spcBef>
              <a:buClr>
                <a:srgbClr val="000000"/>
              </a:buClr>
              <a:buSzPct val="80000"/>
              <a:buFont typeface="Wingdings 3" charset="2"/>
              <a:buChar char=""/>
            </a:pPr>
            <a:r>
              <a:rPr b="1" lang="en-US" sz="2400" strike="noStrike" u="none">
                <a:solidFill>
                  <a:schemeClr val="dk1"/>
                </a:solidFill>
                <a:effectLst/>
                <a:uFillTx/>
                <a:latin typeface="Times New Roman"/>
              </a:rPr>
              <a:t>Efforts To Dominate Inequalities: </a:t>
            </a:r>
            <a:r>
              <a:rPr b="0" lang="en-US" sz="2400" strike="noStrike" u="none">
                <a:solidFill>
                  <a:schemeClr val="dk1"/>
                </a:solidFill>
                <a:effectLst/>
                <a:uFillTx/>
                <a:latin typeface="Times New Roman"/>
              </a:rPr>
              <a:t>Universal health care, interventions focusing on marginalised population groups, and community-based solutions for health care demands that such inequalities in healthcare are reduced to a minimum. </a:t>
            </a:r>
            <a:endParaRPr b="0" lang="en-GB" sz="2400" strike="noStrike" u="none">
              <a:solidFill>
                <a:srgbClr val="000000"/>
              </a:solidFill>
              <a:effectLst/>
              <a:uFillTx/>
              <a:latin typeface="Arial"/>
            </a:endParaRPr>
          </a:p>
          <a:p>
            <a:pPr algn="just" defTabSz="457200">
              <a:lnSpc>
                <a:spcPct val="100000"/>
              </a:lnSpc>
              <a:spcBef>
                <a:spcPts val="1001"/>
              </a:spcBef>
              <a:tabLst>
                <a:tab algn="l" pos="0"/>
              </a:tabLst>
            </a:pPr>
            <a:endParaRPr b="0" lang="en-GB" sz="2400" strike="noStrike" u="none">
              <a:solidFill>
                <a:srgbClr val="000000"/>
              </a:solidFill>
              <a:effectLst/>
              <a:uFillTx/>
              <a:latin typeface="Arial"/>
            </a:endParaRPr>
          </a:p>
        </p:txBody>
      </p:sp>
      <p:pic>
        <p:nvPicPr>
          <p:cNvPr id="156" name="Picture 2" descr="Strategies for Achieving Educational Equity and Access"/>
          <p:cNvPicPr/>
          <p:nvPr/>
        </p:nvPicPr>
        <p:blipFill>
          <a:blip r:embed="rId1"/>
          <a:stretch/>
        </p:blipFill>
        <p:spPr>
          <a:xfrm>
            <a:off x="8246160" y="1533240"/>
            <a:ext cx="9524160" cy="6019200"/>
          </a:xfrm>
          <a:prstGeom prst="rect">
            <a:avLst/>
          </a:prstGeom>
          <a:noFill/>
          <a:ln w="0">
            <a:noFill/>
          </a:ln>
        </p:spPr>
      </p:pic>
      <p:sp>
        <p:nvSpPr>
          <p:cNvPr id="157" name="TextBox 2"/>
          <p:cNvSpPr/>
          <p:nvPr/>
        </p:nvSpPr>
        <p:spPr>
          <a:xfrm>
            <a:off x="12119040" y="7980120"/>
            <a:ext cx="2360520" cy="460800"/>
          </a:xfrm>
          <a:prstGeom prst="rect">
            <a:avLst/>
          </a:prstGeom>
          <a:noFill/>
          <a:ln w="0">
            <a:noFill/>
          </a:ln>
        </p:spPr>
        <p:style>
          <a:lnRef idx="0"/>
          <a:fillRef idx="0"/>
          <a:effectRef idx="0"/>
          <a:fontRef idx="minor"/>
        </p:style>
        <p:txBody>
          <a:bodyPr lIns="90000" rIns="90000" tIns="45000" bIns="45000" anchor="t">
            <a:spAutoFit/>
          </a:bodyPr>
          <a:p>
            <a:pPr algn="ctr">
              <a:lnSpc>
                <a:spcPct val="100000"/>
              </a:lnSpc>
            </a:pPr>
            <a:r>
              <a:rPr b="0" lang="en-US" sz="2400" strike="noStrike" u="none">
                <a:solidFill>
                  <a:srgbClr val="000000"/>
                </a:solidFill>
                <a:effectLst/>
                <a:uFillTx/>
                <a:latin typeface="Times New Roman"/>
                <a:ea typeface="MS Mincho"/>
              </a:rPr>
              <a:t>(WHO, 2020)</a:t>
            </a:r>
            <a:endParaRPr b="0" lang="en-GB"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158" name="Google Shape;130;p15"/>
          <p:cNvSpPr/>
          <p:nvPr/>
        </p:nvSpPr>
        <p:spPr>
          <a:xfrm rot="10800000">
            <a:off x="9931320" y="1787040"/>
            <a:ext cx="7669440" cy="7539480"/>
          </a:xfrm>
          <a:custGeom>
            <a:avLst/>
            <a:gdLst>
              <a:gd name="textAreaLeft" fmla="*/ 0 w 7669440"/>
              <a:gd name="textAreaRight" fmla="*/ 7670160 w 7669440"/>
              <a:gd name="textAreaTop" fmla="*/ 0 h 7539480"/>
              <a:gd name="textAreaBottom" fmla="*/ 7540200 h 7539480"/>
            </a:gdLst>
            <a:ahLst/>
            <a:cxnLst/>
            <a:rect l="textAreaLeft" t="textAreaTop" r="textAreaRight" b="textAreaBottom"/>
            <a:pathLst>
              <a:path w="8354924" h="8229600">
                <a:moveTo>
                  <a:pt x="0" y="0"/>
                </a:moveTo>
                <a:lnTo>
                  <a:pt x="8354924" y="0"/>
                </a:lnTo>
                <a:lnTo>
                  <a:pt x="8354924" y="8229600"/>
                </a:lnTo>
                <a:lnTo>
                  <a:pt x="0" y="8229600"/>
                </a:lnTo>
                <a:lnTo>
                  <a:pt x="0" y="0"/>
                </a:lnTo>
                <a:close/>
              </a:path>
            </a:pathLst>
          </a:custGeom>
          <a:blipFill rotWithShape="0">
            <a:blip r:embed="rId1">
              <a:alphaModFix amt="85000"/>
            </a:blip>
            <a:srcRect/>
            <a:stretch/>
          </a:blipFill>
          <a:ln w="0">
            <a:noFill/>
          </a:ln>
        </p:spPr>
        <p:style>
          <a:lnRef idx="0"/>
          <a:fillRef idx="0"/>
          <a:effectRef idx="0"/>
          <a:fontRef idx="minor"/>
        </p:style>
        <p:txBody>
          <a:bodyPr lIns="90000" rIns="90000" tIns="45000" bIns="45000" anchor="t">
            <a:noAutofit/>
          </a:bodyPr>
          <a:p>
            <a:pPr>
              <a:lnSpc>
                <a:spcPct val="100000"/>
              </a:lnSpc>
            </a:pPr>
            <a:endParaRPr b="0" lang="en-GB" sz="1800" strike="noStrike" u="none">
              <a:solidFill>
                <a:srgbClr val="000000"/>
              </a:solidFill>
              <a:effectLst/>
              <a:uFillTx/>
              <a:latin typeface="Arial"/>
            </a:endParaRPr>
          </a:p>
        </p:txBody>
      </p:sp>
      <p:sp>
        <p:nvSpPr>
          <p:cNvPr id="159" name="Title 1"/>
          <p:cNvSpPr/>
          <p:nvPr/>
        </p:nvSpPr>
        <p:spPr>
          <a:xfrm>
            <a:off x="687240" y="2347920"/>
            <a:ext cx="6797160" cy="132012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Conclusion</a:t>
            </a:r>
            <a:endParaRPr b="0" lang="en-GB" sz="3600" strike="noStrike" u="none">
              <a:solidFill>
                <a:srgbClr val="000000"/>
              </a:solidFill>
              <a:effectLst/>
              <a:uFillTx/>
              <a:latin typeface="Arial"/>
            </a:endParaRPr>
          </a:p>
        </p:txBody>
      </p:sp>
      <p:sp>
        <p:nvSpPr>
          <p:cNvPr id="160" name="Content Placeholder 2"/>
          <p:cNvSpPr/>
          <p:nvPr/>
        </p:nvSpPr>
        <p:spPr>
          <a:xfrm>
            <a:off x="251280" y="3615840"/>
            <a:ext cx="8892000" cy="5262480"/>
          </a:xfrm>
          <a:prstGeom prst="rect">
            <a:avLst/>
          </a:prstGeom>
          <a:noFill/>
          <a:ln w="0">
            <a:noFill/>
          </a:ln>
        </p:spPr>
        <p:style>
          <a:lnRef idx="0"/>
          <a:fillRef idx="0"/>
          <a:effectRef idx="0"/>
          <a:fontRef idx="minor"/>
        </p:style>
        <p:txBody>
          <a:bodyPr lIns="90000" rIns="90000" tIns="45000" bIns="45000" anchor="t">
            <a:normAutofit/>
          </a:bodyPr>
          <a:p>
            <a:pPr algn="just" defTabSz="457200">
              <a:lnSpc>
                <a:spcPct val="150000"/>
              </a:lnSpc>
              <a:spcBef>
                <a:spcPts val="1001"/>
              </a:spcBef>
              <a:tabLst>
                <a:tab algn="l" pos="0"/>
              </a:tabLst>
            </a:pPr>
            <a:r>
              <a:rPr b="0" lang="en-US" sz="3200" strike="noStrike" u="none">
                <a:solidFill>
                  <a:schemeClr val="dk1"/>
                </a:solidFill>
                <a:effectLst/>
                <a:uFillTx/>
                <a:latin typeface="Times New Roman"/>
              </a:rPr>
              <a:t>Sustainable development, health and well-being are among the elements that must be assembled into a process that reacts to the realisation of a healthcare system centred on living and inert compliance to the future and present demands of particular healthcare. </a:t>
            </a:r>
            <a:endParaRPr b="0" lang="en-GB" sz="3200" strike="noStrike" u="none">
              <a:solidFill>
                <a:srgbClr val="000000"/>
              </a:solidFill>
              <a:effectLst/>
              <a:uFillTx/>
              <a:latin typeface="Arial"/>
            </a:endParaRPr>
          </a:p>
        </p:txBody>
      </p:sp>
      <p:pic>
        <p:nvPicPr>
          <p:cNvPr id="161" name="Picture 2" descr="Conclusion Banner Template. Conclusion Ribbon Label Stock Vector -  Illustration of graphic, isolated: 179666419"/>
          <p:cNvPicPr/>
          <p:nvPr/>
        </p:nvPicPr>
        <p:blipFill>
          <a:blip r:embed="rId2"/>
          <a:stretch/>
        </p:blipFill>
        <p:spPr>
          <a:xfrm>
            <a:off x="10579320" y="4136760"/>
            <a:ext cx="5609880" cy="3302640"/>
          </a:xfrm>
          <a:prstGeom prst="rect">
            <a:avLst/>
          </a:prstGeom>
          <a:noFill/>
          <a:ln w="0">
            <a:noFill/>
          </a:ln>
        </p:spPr>
      </p:pic>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d7c9e8"/>
        </a:solidFill>
      </p:bgPr>
    </p:bg>
    <p:spTree>
      <p:nvGrpSpPr>
        <p:cNvPr id="1" name=""/>
        <p:cNvGrpSpPr/>
        <p:nvPr/>
      </p:nvGrpSpPr>
      <p:grpSpPr>
        <a:xfrm>
          <a:off x="0" y="0"/>
          <a:ext cx="0" cy="0"/>
          <a:chOff x="0" y="0"/>
          <a:chExt cx="0" cy="0"/>
        </a:xfrm>
      </p:grpSpPr>
      <p:sp>
        <p:nvSpPr>
          <p:cNvPr id="162" name="Title 1"/>
          <p:cNvSpPr/>
          <p:nvPr/>
        </p:nvSpPr>
        <p:spPr>
          <a:xfrm>
            <a:off x="5451840" y="494640"/>
            <a:ext cx="6797160" cy="828000"/>
          </a:xfrm>
          <a:prstGeom prst="rect">
            <a:avLst/>
          </a:prstGeom>
          <a:noFill/>
          <a:ln w="0">
            <a:noFill/>
          </a:ln>
        </p:spPr>
        <p:style>
          <a:lnRef idx="0"/>
          <a:fillRef idx="0"/>
          <a:effectRef idx="0"/>
          <a:fontRef idx="minor"/>
        </p:style>
        <p:txBody>
          <a:bodyPr lIns="90000" rIns="90000" tIns="45000" bIns="45000" anchor="t">
            <a:normAutofit/>
          </a:bodyPr>
          <a:p>
            <a:pPr algn="ctr" defTabSz="457200">
              <a:lnSpc>
                <a:spcPct val="100000"/>
              </a:lnSpc>
              <a:tabLst>
                <a:tab algn="l" pos="0"/>
              </a:tabLst>
            </a:pPr>
            <a:r>
              <a:rPr b="1" lang="en-US" sz="3600" strike="noStrike" u="none">
                <a:solidFill>
                  <a:schemeClr val="dk1"/>
                </a:solidFill>
                <a:effectLst/>
                <a:uFillTx/>
                <a:latin typeface="Times New Roman"/>
              </a:rPr>
              <a:t>References</a:t>
            </a:r>
            <a:endParaRPr b="0" lang="en-GB" sz="3600" strike="noStrike" u="none">
              <a:solidFill>
                <a:srgbClr val="000000"/>
              </a:solidFill>
              <a:effectLst/>
              <a:uFillTx/>
              <a:latin typeface="Arial"/>
            </a:endParaRPr>
          </a:p>
        </p:txBody>
      </p:sp>
      <p:sp>
        <p:nvSpPr>
          <p:cNvPr id="163" name="Content Placeholder 2"/>
          <p:cNvSpPr/>
          <p:nvPr/>
        </p:nvSpPr>
        <p:spPr>
          <a:xfrm>
            <a:off x="240480" y="909000"/>
            <a:ext cx="17805960" cy="8708400"/>
          </a:xfrm>
          <a:prstGeom prst="rect">
            <a:avLst/>
          </a:prstGeom>
          <a:noFill/>
          <a:ln w="0">
            <a:noFill/>
          </a:ln>
        </p:spPr>
        <p:style>
          <a:lnRef idx="0"/>
          <a:fillRef idx="0"/>
          <a:effectRef idx="0"/>
          <a:fontRef idx="minor"/>
        </p:style>
        <p:txBody>
          <a:bodyPr lIns="90000" rIns="90000" tIns="45000" bIns="45000" anchor="t">
            <a:normAutofit fontScale="92500" lnSpcReduction="9999"/>
          </a:bodyPr>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Begum, H., Alam, A. S. A. F., Leal Filho, W., Awang, A. H., and Ghani, A. B. A. (2021). “The COVID-19 Pandemic: Are There Any Impacts on Sustainability?” </a:t>
            </a:r>
            <a:r>
              <a:rPr b="0" i="1" lang="en-US" sz="2000" strike="noStrike" u="none">
                <a:solidFill>
                  <a:schemeClr val="dk1"/>
                </a:solidFill>
                <a:effectLst/>
                <a:uFillTx/>
                <a:latin typeface="Times New Roman"/>
              </a:rPr>
              <a:t>Sustainability</a:t>
            </a:r>
            <a:r>
              <a:rPr b="0" lang="en-US" sz="2000" strike="noStrike" u="none">
                <a:solidFill>
                  <a:schemeClr val="dk1"/>
                </a:solidFill>
                <a:effectLst/>
                <a:uFillTx/>
                <a:latin typeface="Times New Roman"/>
              </a:rPr>
              <a:t>, 13(21), 11956. DOI: 10.3390/su132111956</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Greeley, M., Shahan, A. M., and Barua, S. B. (2021). </a:t>
            </a:r>
            <a:r>
              <a:rPr b="0" i="1" lang="en-US" sz="2000" strike="noStrike" u="none">
                <a:solidFill>
                  <a:schemeClr val="dk1"/>
                </a:solidFill>
                <a:effectLst/>
                <a:uFillTx/>
                <a:latin typeface="Times New Roman"/>
              </a:rPr>
              <a:t>Sustainable Development, Human Dignity and Choice: Lessons from the ENRICH Programmer, Bangladesh</a:t>
            </a:r>
            <a:r>
              <a:rPr b="0" lang="en-US" sz="2000" strike="noStrike" u="none">
                <a:solidFill>
                  <a:schemeClr val="dk1"/>
                </a:solidFill>
                <a:effectLst/>
                <a:uFillTx/>
                <a:latin typeface="Times New Roman"/>
              </a:rPr>
              <a:t>. Springer Cham.</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Hasan, M. R., Jayasinghe, M., and Selvanathan, E. A. (2024). “New Approach to Measure Wellbeing: A Case Study on Bangladesh.” </a:t>
            </a:r>
            <a:r>
              <a:rPr b="0" i="1" lang="en-US" sz="2000" strike="noStrike" u="none">
                <a:solidFill>
                  <a:schemeClr val="dk1"/>
                </a:solidFill>
                <a:effectLst/>
                <a:uFillTx/>
                <a:latin typeface="Times New Roman"/>
              </a:rPr>
              <a:t>Social Indicators Research</a:t>
            </a:r>
            <a:r>
              <a:rPr b="0" lang="en-US" sz="2000" strike="noStrike" u="none">
                <a:solidFill>
                  <a:schemeClr val="dk1"/>
                </a:solidFill>
                <a:effectLst/>
                <a:uFillTx/>
                <a:latin typeface="Times New Roman"/>
              </a:rPr>
              <a:t>, 172, 283 - 311. DOI: 10.1007/s11205 023 03305 4</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Nakao, M., Komaki, G., and Yoshiuchi, K. (2020). “Biopsychosocial medicine research trends: connecting clinical medicine, psychology, and public health.” </a:t>
            </a:r>
            <a:r>
              <a:rPr b="0" i="1" lang="en-US" sz="2000" strike="noStrike" u="none">
                <a:solidFill>
                  <a:schemeClr val="dk1"/>
                </a:solidFill>
                <a:effectLst/>
                <a:uFillTx/>
                <a:latin typeface="Times New Roman"/>
              </a:rPr>
              <a:t>BioPsychoSocial Medicine</a:t>
            </a:r>
            <a:r>
              <a:rPr b="0" lang="en-US" sz="2000" strike="noStrike" u="none">
                <a:solidFill>
                  <a:schemeClr val="dk1"/>
                </a:solidFill>
                <a:effectLst/>
                <a:uFillTx/>
                <a:latin typeface="Times New Roman"/>
              </a:rPr>
              <a:t>, 14, Article 30. DOI: 10.1186/s13030 020 00204 9</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Porter, R. J. (2020). “The biopsychosocial model in mental health.” </a:t>
            </a:r>
            <a:r>
              <a:rPr b="0" i="1" lang="en-US" sz="2000" strike="noStrike" u="none">
                <a:solidFill>
                  <a:schemeClr val="dk1"/>
                </a:solidFill>
                <a:effectLst/>
                <a:uFillTx/>
                <a:latin typeface="Times New Roman"/>
              </a:rPr>
              <a:t>Australian &amp; New Zealand Journal of Psychiatry</a:t>
            </a:r>
            <a:r>
              <a:rPr b="0" lang="en-US" sz="2000" strike="noStrike" u="none">
                <a:solidFill>
                  <a:schemeClr val="dk1"/>
                </a:solidFill>
                <a:effectLst/>
                <a:uFillTx/>
                <a:latin typeface="Times New Roman"/>
              </a:rPr>
              <a:t>, 54(8). DOI: 10.1177/0004867420944464 SAGE Journals The use of a biopsychosocial model in the treatment of patients with chronic conditions. Patient Education and Counselling, 121 (April 2024), Article 108117. DOI: 10.1016/j.pec.2023.108117</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Sulistiadi, W., Wasir, R., and Thalib, W. (2024). “Building health systems resilience: understanding the social, economic, and cultural impacts of climate change from stakeholders’ perspectives in Indonesia.” </a:t>
            </a:r>
            <a:r>
              <a:rPr b="0" i="1" lang="en-US" sz="2000" strike="noStrike" u="none">
                <a:solidFill>
                  <a:schemeClr val="dk1"/>
                </a:solidFill>
                <a:effectLst/>
                <a:uFillTx/>
                <a:latin typeface="Times New Roman"/>
              </a:rPr>
              <a:t>Archives of Public Health</a:t>
            </a:r>
            <a:r>
              <a:rPr b="0" lang="en-US" sz="2000" strike="noStrike" u="none">
                <a:solidFill>
                  <a:schemeClr val="dk1"/>
                </a:solidFill>
                <a:effectLst/>
                <a:uFillTx/>
                <a:latin typeface="Times New Roman"/>
              </a:rPr>
              <a:t>, 82, Article 168. DOI: 10.1186/s13690 024 01403 4</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Vittersø, J. (2025). Humanistic Wellbeing: Toward a Value-Based Science of the Good Life. Springer Cham.</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Weeks, W. B., Weinstein, J. N., and Lavista, J. M. (2023). “All Sustainable Development Goals Support Good Health and Well Being.” International Journal of Public Health, 68:1606901. DOI: 10.3389/ijph.2023.1606901</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lang="en-US" sz="2000" strike="noStrike" u="none">
                <a:solidFill>
                  <a:schemeClr val="dk1"/>
                </a:solidFill>
                <a:effectLst/>
                <a:uFillTx/>
                <a:latin typeface="Times New Roman"/>
              </a:rPr>
              <a:t>World Health Organisation (2020). World health statistics 2020: monitoring health for the SDGs, sustainable development goals. Geneva: WHO. Available at: https://apps.who.int/iris/handle/10665/332070 (Accessed: [24th September 2025]).</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r>
              <a:rPr b="0" i="1" lang="en-US" sz="2000" strike="noStrike" u="none">
                <a:solidFill>
                  <a:schemeClr val="dk1"/>
                </a:solidFill>
                <a:effectLst/>
                <a:uFillTx/>
                <a:latin typeface="Times New Roman"/>
              </a:rPr>
              <a:t>The importance of public health in times of crisis - FasterCapital</a:t>
            </a:r>
            <a:r>
              <a:rPr b="0" lang="en-US" sz="2000" strike="noStrike" u="none">
                <a:solidFill>
                  <a:schemeClr val="dk1"/>
                </a:solidFill>
                <a:effectLst/>
                <a:uFillTx/>
                <a:latin typeface="Times New Roman"/>
              </a:rPr>
              <a:t> (2024). https://fastercapital.com/topics/the-importance-of-public-health-in-times-of-crisis.html/1.</a:t>
            </a: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endParaRPr b="0" lang="en-GB" sz="2000" strike="noStrike" u="none">
              <a:solidFill>
                <a:srgbClr val="000000"/>
              </a:solidFill>
              <a:effectLst/>
              <a:uFillTx/>
              <a:latin typeface="Arial"/>
            </a:endParaRPr>
          </a:p>
          <a:p>
            <a:pPr algn="just" defTabSz="457200">
              <a:lnSpc>
                <a:spcPct val="150000"/>
              </a:lnSpc>
              <a:spcBef>
                <a:spcPts val="1001"/>
              </a:spcBef>
              <a:tabLst>
                <a:tab algn="l" pos="0"/>
              </a:tabLst>
            </a:pPr>
            <a:endParaRPr b="0" lang="en-GB"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1.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70</TotalTime>
  <Application>LibreOffice/25.8.2.2$Linux_X86_64 LibreOffice_project/d401f2107ccab8f924a8e2df40f573aab7605b6f</Application>
  <AppVersion>15.0000</AppVersion>
  <Words>3204</Words>
  <Paragraphs>138</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description/>
  <dc:language>en-GB</dc:language>
  <cp:lastModifiedBy/>
  <dcterms:modified xsi:type="dcterms:W3CDTF">2025-10-11T12:47:51Z</dcterms:modified>
  <cp:revision>3</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12334653</vt:lpwstr>
  </property>
  <property fmtid="{D5CDD505-2E9C-101B-9397-08002B2CF9AE}" pid="3" name="NXPowerLiteSettings">
    <vt:lpwstr>F7000400038000</vt:lpwstr>
  </property>
  <property fmtid="{D5CDD505-2E9C-101B-9397-08002B2CF9AE}" pid="4" name="NXPowerLiteVersion">
    <vt:lpwstr>S10.9.2</vt:lpwstr>
  </property>
  <property fmtid="{D5CDD505-2E9C-101B-9397-08002B2CF9AE}" pid="5" name="Notes">
    <vt:i4>14</vt:i4>
  </property>
  <property fmtid="{D5CDD505-2E9C-101B-9397-08002B2CF9AE}" pid="6" name="PresentationFormat">
    <vt:lpwstr>Custom</vt:lpwstr>
  </property>
  <property fmtid="{D5CDD505-2E9C-101B-9397-08002B2CF9AE}" pid="7" name="Slides">
    <vt:i4>14</vt:i4>
  </property>
</Properties>
</file>