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sldIdLst>
    <p:sldId id="263" r:id="rId2"/>
    <p:sldId id="256" r:id="rId3"/>
    <p:sldId id="260" r:id="rId4"/>
    <p:sldId id="258" r:id="rId5"/>
    <p:sldId id="262" r:id="rId6"/>
    <p:sldId id="261" r:id="rId7"/>
    <p:sldId id="259" r:id="rId8"/>
    <p:sldId id="265" r:id="rId9"/>
    <p:sldId id="264"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63" d="100"/>
          <a:sy n="63" d="100"/>
        </p:scale>
        <p:origin x="804"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A0F4F752-F0BB-4F50-A758-E8F8E4AE036D}" type="datetimeFigureOut">
              <a:rPr lang="en-GB" smtClean="0"/>
              <a:t>17/02/2023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5B827DD-7158-43AF-A48F-372BE8EA4B81}" type="slidenum">
              <a:rPr lang="en-GB" smtClean="0"/>
              <a:t>‹#›</a:t>
            </a:fld>
            <a:endParaRPr lang="en-GB"/>
          </a:p>
        </p:txBody>
      </p:sp>
    </p:spTree>
    <p:extLst>
      <p:ext uri="{BB962C8B-B14F-4D97-AF65-F5344CB8AC3E}">
        <p14:creationId xmlns:p14="http://schemas.microsoft.com/office/powerpoint/2010/main" val="275946576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0F4F752-F0BB-4F50-A758-E8F8E4AE036D}" type="datetimeFigureOut">
              <a:rPr lang="en-GB" smtClean="0"/>
              <a:t>17/02/2023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5B827DD-7158-43AF-A48F-372BE8EA4B81}" type="slidenum">
              <a:rPr lang="en-GB" smtClean="0"/>
              <a:t>‹#›</a:t>
            </a:fld>
            <a:endParaRPr lang="en-GB"/>
          </a:p>
        </p:txBody>
      </p:sp>
    </p:spTree>
    <p:extLst>
      <p:ext uri="{BB962C8B-B14F-4D97-AF65-F5344CB8AC3E}">
        <p14:creationId xmlns:p14="http://schemas.microsoft.com/office/powerpoint/2010/main" val="15949299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0F4F752-F0BB-4F50-A758-E8F8E4AE036D}" type="datetimeFigureOut">
              <a:rPr lang="en-GB" smtClean="0"/>
              <a:t>17/02/2023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5B827DD-7158-43AF-A48F-372BE8EA4B81}" type="slidenum">
              <a:rPr lang="en-GB" smtClean="0"/>
              <a:t>‹#›</a:t>
            </a:fld>
            <a:endParaRPr lang="en-GB"/>
          </a:p>
        </p:txBody>
      </p:sp>
    </p:spTree>
    <p:extLst>
      <p:ext uri="{BB962C8B-B14F-4D97-AF65-F5344CB8AC3E}">
        <p14:creationId xmlns:p14="http://schemas.microsoft.com/office/powerpoint/2010/main" val="212854317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0F4F752-F0BB-4F50-A758-E8F8E4AE036D}" type="datetimeFigureOut">
              <a:rPr lang="en-GB" smtClean="0"/>
              <a:t>17/02/2023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5B827DD-7158-43AF-A48F-372BE8EA4B81}" type="slidenum">
              <a:rPr lang="en-GB" smtClean="0"/>
              <a:t>‹#›</a:t>
            </a:fld>
            <a:endParaRPr lang="en-GB"/>
          </a:p>
        </p:txBody>
      </p:sp>
    </p:spTree>
    <p:extLst>
      <p:ext uri="{BB962C8B-B14F-4D97-AF65-F5344CB8AC3E}">
        <p14:creationId xmlns:p14="http://schemas.microsoft.com/office/powerpoint/2010/main" val="9299152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0F4F752-F0BB-4F50-A758-E8F8E4AE036D}" type="datetimeFigureOut">
              <a:rPr lang="en-GB" smtClean="0"/>
              <a:t>17/02/2023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5B827DD-7158-43AF-A48F-372BE8EA4B81}" type="slidenum">
              <a:rPr lang="en-GB" smtClean="0"/>
              <a:t>‹#›</a:t>
            </a:fld>
            <a:endParaRPr lang="en-GB"/>
          </a:p>
        </p:txBody>
      </p:sp>
    </p:spTree>
    <p:extLst>
      <p:ext uri="{BB962C8B-B14F-4D97-AF65-F5344CB8AC3E}">
        <p14:creationId xmlns:p14="http://schemas.microsoft.com/office/powerpoint/2010/main" val="298923310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0F4F752-F0BB-4F50-A758-E8F8E4AE036D}" type="datetimeFigureOut">
              <a:rPr lang="en-GB" smtClean="0"/>
              <a:t>17/02/2023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5B827DD-7158-43AF-A48F-372BE8EA4B81}" type="slidenum">
              <a:rPr lang="en-GB" smtClean="0"/>
              <a:t>‹#›</a:t>
            </a:fld>
            <a:endParaRPr lang="en-GB"/>
          </a:p>
        </p:txBody>
      </p:sp>
    </p:spTree>
    <p:extLst>
      <p:ext uri="{BB962C8B-B14F-4D97-AF65-F5344CB8AC3E}">
        <p14:creationId xmlns:p14="http://schemas.microsoft.com/office/powerpoint/2010/main" val="4971029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0F4F752-F0BB-4F50-A758-E8F8E4AE036D}" type="datetimeFigureOut">
              <a:rPr lang="en-GB" smtClean="0"/>
              <a:t>17/02/2023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5B827DD-7158-43AF-A48F-372BE8EA4B81}" type="slidenum">
              <a:rPr lang="en-GB" smtClean="0"/>
              <a:t>‹#›</a:t>
            </a:fld>
            <a:endParaRPr lang="en-GB"/>
          </a:p>
        </p:txBody>
      </p:sp>
    </p:spTree>
    <p:extLst>
      <p:ext uri="{BB962C8B-B14F-4D97-AF65-F5344CB8AC3E}">
        <p14:creationId xmlns:p14="http://schemas.microsoft.com/office/powerpoint/2010/main" val="35231155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0F4F752-F0BB-4F50-A758-E8F8E4AE036D}" type="datetimeFigureOut">
              <a:rPr lang="en-GB" smtClean="0"/>
              <a:t>17/02/2023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5B827DD-7158-43AF-A48F-372BE8EA4B81}" type="slidenum">
              <a:rPr lang="en-GB" smtClean="0"/>
              <a:t>‹#›</a:t>
            </a:fld>
            <a:endParaRPr lang="en-GB"/>
          </a:p>
        </p:txBody>
      </p:sp>
    </p:spTree>
    <p:extLst>
      <p:ext uri="{BB962C8B-B14F-4D97-AF65-F5344CB8AC3E}">
        <p14:creationId xmlns:p14="http://schemas.microsoft.com/office/powerpoint/2010/main" val="3936565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5B827DD-7158-43AF-A48F-372BE8EA4B81}" type="slidenum">
              <a:rPr lang="en-GB" smtClean="0"/>
              <a:t>‹#›</a:t>
            </a:fld>
            <a:endParaRPr lang="en-GB"/>
          </a:p>
        </p:txBody>
      </p:sp>
      <p:sp>
        <p:nvSpPr>
          <p:cNvPr id="5" name="Date Placeholder 4"/>
          <p:cNvSpPr>
            <a:spLocks noGrp="1"/>
          </p:cNvSpPr>
          <p:nvPr>
            <p:ph type="dt" sz="half" idx="10"/>
          </p:nvPr>
        </p:nvSpPr>
        <p:spPr/>
        <p:txBody>
          <a:bodyPr/>
          <a:lstStyle/>
          <a:p>
            <a:fld id="{A0F4F752-F0BB-4F50-A758-E8F8E4AE036D}" type="datetimeFigureOut">
              <a:rPr lang="en-GB" smtClean="0"/>
              <a:t>17/02/2023</a:t>
            </a:fld>
            <a:endParaRPr lang="en-GB"/>
          </a:p>
        </p:txBody>
      </p:sp>
    </p:spTree>
    <p:extLst>
      <p:ext uri="{BB962C8B-B14F-4D97-AF65-F5344CB8AC3E}">
        <p14:creationId xmlns:p14="http://schemas.microsoft.com/office/powerpoint/2010/main" val="303400225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0F4F752-F0BB-4F50-A758-E8F8E4AE036D}" type="datetimeFigureOut">
              <a:rPr lang="en-GB" smtClean="0"/>
              <a:t>17/02/2023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5B827DD-7158-43AF-A48F-372BE8EA4B81}" type="slidenum">
              <a:rPr lang="en-GB" smtClean="0"/>
              <a:t>‹#›</a:t>
            </a:fld>
            <a:endParaRPr lang="en-GB"/>
          </a:p>
        </p:txBody>
      </p:sp>
    </p:spTree>
    <p:extLst>
      <p:ext uri="{BB962C8B-B14F-4D97-AF65-F5344CB8AC3E}">
        <p14:creationId xmlns:p14="http://schemas.microsoft.com/office/powerpoint/2010/main" val="782796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0F4F752-F0BB-4F50-A758-E8F8E4AE036D}" type="datetimeFigureOut">
              <a:rPr lang="en-GB" smtClean="0"/>
              <a:t>17/02/2023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5B827DD-7158-43AF-A48F-372BE8EA4B81}"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98824834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0F4F752-F0BB-4F50-A758-E8F8E4AE036D}" type="datetimeFigureOut">
              <a:rPr lang="en-GB" smtClean="0"/>
              <a:t>17/02/2023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5B827DD-7158-43AF-A48F-372BE8EA4B81}" type="slidenum">
              <a:rPr lang="en-GB" smtClean="0"/>
              <a:t>‹#›</a:t>
            </a:fld>
            <a:endParaRPr lang="en-GB"/>
          </a:p>
        </p:txBody>
      </p:sp>
    </p:spTree>
    <p:extLst>
      <p:ext uri="{BB962C8B-B14F-4D97-AF65-F5344CB8AC3E}">
        <p14:creationId xmlns:p14="http://schemas.microsoft.com/office/powerpoint/2010/main" val="350817729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0F4F752-F0BB-4F50-A758-E8F8E4AE036D}" type="datetimeFigureOut">
              <a:rPr lang="en-GB" smtClean="0"/>
              <a:t>17/02/2023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5B827DD-7158-43AF-A48F-372BE8EA4B81}"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64879233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0F4F752-F0BB-4F50-A758-E8F8E4AE036D}" type="datetimeFigureOut">
              <a:rPr lang="en-GB" smtClean="0"/>
              <a:t>17/02/2023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5B827DD-7158-43AF-A48F-372BE8EA4B81}" type="slidenum">
              <a:rPr lang="en-GB" smtClean="0"/>
              <a:t>‹#›</a:t>
            </a:fld>
            <a:endParaRPr lang="en-GB"/>
          </a:p>
        </p:txBody>
      </p:sp>
    </p:spTree>
    <p:extLst>
      <p:ext uri="{BB962C8B-B14F-4D97-AF65-F5344CB8AC3E}">
        <p14:creationId xmlns:p14="http://schemas.microsoft.com/office/powerpoint/2010/main" val="268908440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0F4F752-F0BB-4F50-A758-E8F8E4AE036D}" type="datetimeFigureOut">
              <a:rPr lang="en-GB" smtClean="0"/>
              <a:t>17/02/2023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5B827DD-7158-43AF-A48F-372BE8EA4B81}" type="slidenum">
              <a:rPr lang="en-GB" smtClean="0"/>
              <a:t>‹#›</a:t>
            </a:fld>
            <a:endParaRPr lang="en-GB"/>
          </a:p>
        </p:txBody>
      </p:sp>
    </p:spTree>
    <p:extLst>
      <p:ext uri="{BB962C8B-B14F-4D97-AF65-F5344CB8AC3E}">
        <p14:creationId xmlns:p14="http://schemas.microsoft.com/office/powerpoint/2010/main" val="261496802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0F4F752-F0BB-4F50-A758-E8F8E4AE036D}" type="datetimeFigureOut">
              <a:rPr lang="en-GB" smtClean="0"/>
              <a:t>17/02/2023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5B827DD-7158-43AF-A48F-372BE8EA4B81}" type="slidenum">
              <a:rPr lang="en-GB" smtClean="0"/>
              <a:t>‹#›</a:t>
            </a:fld>
            <a:endParaRPr lang="en-GB"/>
          </a:p>
        </p:txBody>
      </p:sp>
    </p:spTree>
    <p:extLst>
      <p:ext uri="{BB962C8B-B14F-4D97-AF65-F5344CB8AC3E}">
        <p14:creationId xmlns:p14="http://schemas.microsoft.com/office/powerpoint/2010/main" val="79880023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A0F4F752-F0BB-4F50-A758-E8F8E4AE036D}" type="datetimeFigureOut">
              <a:rPr lang="en-GB" smtClean="0"/>
              <a:t>17/02/2023</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35B827DD-7158-43AF-A48F-372BE8EA4B81}" type="slidenum">
              <a:rPr lang="en-GB" smtClean="0"/>
              <a:t>‹#›</a:t>
            </a:fld>
            <a:endParaRPr lang="en-GB"/>
          </a:p>
        </p:txBody>
      </p:sp>
    </p:spTree>
    <p:extLst>
      <p:ext uri="{BB962C8B-B14F-4D97-AF65-F5344CB8AC3E}">
        <p14:creationId xmlns:p14="http://schemas.microsoft.com/office/powerpoint/2010/main" val="2217758939"/>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jpe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openxmlformats.org/officeDocument/2006/relationships/hyperlink" Target="https://www.amazon.co.uk/Play-Doh-Party-Pack/dp/B00JM5GW10?th=1" TargetMode="External"/><Relationship Id="rId3" Type="http://schemas.openxmlformats.org/officeDocument/2006/relationships/hyperlink" Target="https://earlychildhood.qld.gov.au/early-years/activities-and-resources/resources-parents/read-and-count/learning-with-puzzles#:~:text=Puzzles%20develop%20memory%20skills%2C%20as,and%20strategies%20to%20complete%20them" TargetMode="External"/><Relationship Id="rId7" Type="http://schemas.openxmlformats.org/officeDocument/2006/relationships/hyperlink" Target="https://teetot.com/products/pirate-captain" TargetMode="External"/><Relationship Id="rId2" Type="http://schemas.openxmlformats.org/officeDocument/2006/relationships/hyperlink" Target="https://www.simplypsychology.org/piaget.html#stages" TargetMode="External"/><Relationship Id="rId1" Type="http://schemas.openxmlformats.org/officeDocument/2006/relationships/slideLayout" Target="../slideLayouts/slideLayout2.xml"/><Relationship Id="rId6" Type="http://schemas.openxmlformats.org/officeDocument/2006/relationships/hyperlink" Target="https://www.hancocks.co.uk/crazy-candy-factory-milk-chocolate-money" TargetMode="External"/><Relationship Id="rId5" Type="http://schemas.openxmlformats.org/officeDocument/2006/relationships/hyperlink" Target="https://www.technologyreview.com/2020/02/04/349141/how-instagram-is-making-jigsaw-puzzles-cool-again/" TargetMode="External"/><Relationship Id="rId4" Type="http://schemas.openxmlformats.org/officeDocument/2006/relationships/hyperlink" Target="https://www.firstdiscoverers.co.uk/lev-vygotsky-child-development-theories/" TargetMode="External"/><Relationship Id="rId9" Type="http://schemas.openxmlformats.org/officeDocument/2006/relationships/hyperlink" Target="https://moodle.uwtsd.ac.uk/course/view.php?id=10664"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E7E5CA-4138-1B28-067B-74E7F2217019}"/>
              </a:ext>
            </a:extLst>
          </p:cNvPr>
          <p:cNvSpPr>
            <a:spLocks noGrp="1"/>
          </p:cNvSpPr>
          <p:nvPr>
            <p:ph type="ctrTitle"/>
          </p:nvPr>
        </p:nvSpPr>
        <p:spPr/>
        <p:txBody>
          <a:bodyPr/>
          <a:lstStyle/>
          <a:p>
            <a:r>
              <a:rPr lang="en-GB" dirty="0"/>
              <a:t>WeCare women’s refuge centre</a:t>
            </a:r>
          </a:p>
        </p:txBody>
      </p:sp>
      <p:sp>
        <p:nvSpPr>
          <p:cNvPr id="3" name="Subtitle 2">
            <a:extLst>
              <a:ext uri="{FF2B5EF4-FFF2-40B4-BE49-F238E27FC236}">
                <a16:creationId xmlns:a16="http://schemas.microsoft.com/office/drawing/2014/main" id="{04B6B2AD-FEDE-EFD4-976B-B41E44FEDA95}"/>
              </a:ext>
            </a:extLst>
          </p:cNvPr>
          <p:cNvSpPr>
            <a:spLocks noGrp="1"/>
          </p:cNvSpPr>
          <p:nvPr>
            <p:ph type="subTitle" idx="1"/>
          </p:nvPr>
        </p:nvSpPr>
        <p:spPr/>
        <p:txBody>
          <a:bodyPr>
            <a:normAutofit fontScale="70000" lnSpcReduction="20000"/>
          </a:bodyPr>
          <a:lstStyle/>
          <a:p>
            <a:r>
              <a:rPr lang="en-GB" dirty="0"/>
              <a:t>Sharon palgrave-2133276 </a:t>
            </a:r>
          </a:p>
          <a:p>
            <a:r>
              <a:rPr lang="en-GB" dirty="0"/>
              <a:t>LCHS4006 </a:t>
            </a:r>
          </a:p>
          <a:p>
            <a:r>
              <a:rPr lang="en-GB" dirty="0"/>
              <a:t>PSYCHOLOGY IN HEALTH AND SOCIAL CARE WORKING WITH CHILDREN IN A SOCIAL CARE SETTING  </a:t>
            </a:r>
            <a:br>
              <a:rPr lang="en-GB" dirty="0"/>
            </a:br>
            <a:r>
              <a:rPr lang="en-GB" dirty="0"/>
              <a:t>ALICE CLAYTON</a:t>
            </a:r>
          </a:p>
        </p:txBody>
      </p:sp>
    </p:spTree>
    <p:extLst>
      <p:ext uri="{BB962C8B-B14F-4D97-AF65-F5344CB8AC3E}">
        <p14:creationId xmlns:p14="http://schemas.microsoft.com/office/powerpoint/2010/main" val="374703455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E7E5CA-4138-1B28-067B-74E7F2217019}"/>
              </a:ext>
            </a:extLst>
          </p:cNvPr>
          <p:cNvSpPr>
            <a:spLocks noGrp="1"/>
          </p:cNvSpPr>
          <p:nvPr>
            <p:ph type="ctrTitle"/>
          </p:nvPr>
        </p:nvSpPr>
        <p:spPr/>
        <p:txBody>
          <a:bodyPr/>
          <a:lstStyle/>
          <a:p>
            <a:r>
              <a:rPr lang="en-GB" dirty="0"/>
              <a:t>Task 1 </a:t>
            </a:r>
          </a:p>
        </p:txBody>
      </p:sp>
      <p:pic>
        <p:nvPicPr>
          <p:cNvPr id="6" name="Picture 5">
            <a:extLst>
              <a:ext uri="{FF2B5EF4-FFF2-40B4-BE49-F238E27FC236}">
                <a16:creationId xmlns:a16="http://schemas.microsoft.com/office/drawing/2014/main" id="{FEE1E09A-A9F3-B335-6D21-2821ED37935B}"/>
              </a:ext>
            </a:extLst>
          </p:cNvPr>
          <p:cNvPicPr>
            <a:picLocks noChangeAspect="1"/>
          </p:cNvPicPr>
          <p:nvPr/>
        </p:nvPicPr>
        <p:blipFill>
          <a:blip r:embed="rId2"/>
          <a:stretch>
            <a:fillRect/>
          </a:stretch>
        </p:blipFill>
        <p:spPr>
          <a:xfrm>
            <a:off x="1691957" y="345757"/>
            <a:ext cx="4637723" cy="4637723"/>
          </a:xfrm>
          <a:prstGeom prst="rect">
            <a:avLst/>
          </a:prstGeom>
        </p:spPr>
      </p:pic>
    </p:spTree>
    <p:extLst>
      <p:ext uri="{BB962C8B-B14F-4D97-AF65-F5344CB8AC3E}">
        <p14:creationId xmlns:p14="http://schemas.microsoft.com/office/powerpoint/2010/main" val="122241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7DB613-7EFB-5783-A9DB-B91D17CA825F}"/>
              </a:ext>
            </a:extLst>
          </p:cNvPr>
          <p:cNvSpPr>
            <a:spLocks noGrp="1"/>
          </p:cNvSpPr>
          <p:nvPr>
            <p:ph type="title"/>
          </p:nvPr>
        </p:nvSpPr>
        <p:spPr/>
        <p:txBody>
          <a:bodyPr/>
          <a:lstStyle/>
          <a:p>
            <a:r>
              <a:rPr lang="en-GB" dirty="0"/>
              <a:t>Activity number one – code breaking-puzzle/ dress up </a:t>
            </a:r>
          </a:p>
        </p:txBody>
      </p:sp>
      <p:sp>
        <p:nvSpPr>
          <p:cNvPr id="3" name="Content Placeholder 2">
            <a:extLst>
              <a:ext uri="{FF2B5EF4-FFF2-40B4-BE49-F238E27FC236}">
                <a16:creationId xmlns:a16="http://schemas.microsoft.com/office/drawing/2014/main" id="{3E7BE880-019A-E422-D2D7-7AF244E66D9D}"/>
              </a:ext>
            </a:extLst>
          </p:cNvPr>
          <p:cNvSpPr>
            <a:spLocks noGrp="1"/>
          </p:cNvSpPr>
          <p:nvPr>
            <p:ph idx="1"/>
          </p:nvPr>
        </p:nvSpPr>
        <p:spPr/>
        <p:txBody>
          <a:bodyPr/>
          <a:lstStyle/>
          <a:p>
            <a:pPr marL="0" indent="0">
              <a:buNone/>
            </a:pPr>
            <a:r>
              <a:rPr lang="en-GB" dirty="0"/>
              <a:t>This activity is going to be combining many things at once. It will consist of the kids cracking a simple code. For example matching symbols with letters or numbers to figure out what the next part of the code is which will be a puzzle. This puzzle will again be very simple and will be customised to lead them to the last part of the puzzle where they will find ‘treasure’. The kids will be part taking in a small bit of dress up/ role play where they will be pirate’s getting treasure to bring back to help the poor (somewhat like robin hood). </a:t>
            </a:r>
          </a:p>
        </p:txBody>
      </p:sp>
      <p:pic>
        <p:nvPicPr>
          <p:cNvPr id="5" name="Picture 4">
            <a:extLst>
              <a:ext uri="{FF2B5EF4-FFF2-40B4-BE49-F238E27FC236}">
                <a16:creationId xmlns:a16="http://schemas.microsoft.com/office/drawing/2014/main" id="{39533A56-0634-35AE-7212-667F12A4320B}"/>
              </a:ext>
            </a:extLst>
          </p:cNvPr>
          <p:cNvPicPr>
            <a:picLocks noChangeAspect="1"/>
          </p:cNvPicPr>
          <p:nvPr/>
        </p:nvPicPr>
        <p:blipFill>
          <a:blip r:embed="rId2"/>
          <a:stretch>
            <a:fillRect/>
          </a:stretch>
        </p:blipFill>
        <p:spPr>
          <a:xfrm>
            <a:off x="487045" y="5343525"/>
            <a:ext cx="3028950" cy="1514475"/>
          </a:xfrm>
          <a:prstGeom prst="rect">
            <a:avLst/>
          </a:prstGeom>
        </p:spPr>
      </p:pic>
      <p:pic>
        <p:nvPicPr>
          <p:cNvPr id="6" name="Picture 5">
            <a:extLst>
              <a:ext uri="{FF2B5EF4-FFF2-40B4-BE49-F238E27FC236}">
                <a16:creationId xmlns:a16="http://schemas.microsoft.com/office/drawing/2014/main" id="{E0407F40-2DED-5489-6382-FECC3583D519}"/>
              </a:ext>
            </a:extLst>
          </p:cNvPr>
          <p:cNvPicPr>
            <a:picLocks noChangeAspect="1"/>
          </p:cNvPicPr>
          <p:nvPr/>
        </p:nvPicPr>
        <p:blipFill>
          <a:blip r:embed="rId3"/>
          <a:stretch>
            <a:fillRect/>
          </a:stretch>
        </p:blipFill>
        <p:spPr>
          <a:xfrm>
            <a:off x="6271491" y="5153025"/>
            <a:ext cx="2676525" cy="1704975"/>
          </a:xfrm>
          <a:prstGeom prst="rect">
            <a:avLst/>
          </a:prstGeom>
        </p:spPr>
      </p:pic>
      <p:pic>
        <p:nvPicPr>
          <p:cNvPr id="1026" name="Picture 2" descr="Pirate Captain Kid's Costume – Teetot &amp; Co., Inc.">
            <a:extLst>
              <a:ext uri="{FF2B5EF4-FFF2-40B4-BE49-F238E27FC236}">
                <a16:creationId xmlns:a16="http://schemas.microsoft.com/office/drawing/2014/main" id="{DEA74CAD-869A-7DC0-F7BF-D48A325D1A2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033221" y="4643438"/>
            <a:ext cx="2143125" cy="21431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054528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7DB613-7EFB-5783-A9DB-B91D17CA825F}"/>
              </a:ext>
            </a:extLst>
          </p:cNvPr>
          <p:cNvSpPr>
            <a:spLocks noGrp="1"/>
          </p:cNvSpPr>
          <p:nvPr>
            <p:ph type="title"/>
          </p:nvPr>
        </p:nvSpPr>
        <p:spPr/>
        <p:txBody>
          <a:bodyPr/>
          <a:lstStyle/>
          <a:p>
            <a:r>
              <a:rPr lang="en-GB" dirty="0"/>
              <a:t>How is this beneficial?</a:t>
            </a:r>
          </a:p>
        </p:txBody>
      </p:sp>
      <p:sp>
        <p:nvSpPr>
          <p:cNvPr id="3" name="Content Placeholder 2">
            <a:extLst>
              <a:ext uri="{FF2B5EF4-FFF2-40B4-BE49-F238E27FC236}">
                <a16:creationId xmlns:a16="http://schemas.microsoft.com/office/drawing/2014/main" id="{3E7BE880-019A-E422-D2D7-7AF244E66D9D}"/>
              </a:ext>
            </a:extLst>
          </p:cNvPr>
          <p:cNvSpPr>
            <a:spLocks noGrp="1"/>
          </p:cNvSpPr>
          <p:nvPr>
            <p:ph idx="1"/>
          </p:nvPr>
        </p:nvSpPr>
        <p:spPr/>
        <p:txBody>
          <a:bodyPr>
            <a:normAutofit/>
          </a:bodyPr>
          <a:lstStyle/>
          <a:p>
            <a:pPr marL="0" indent="0">
              <a:buNone/>
            </a:pPr>
            <a:r>
              <a:rPr lang="en-GB" dirty="0"/>
              <a:t>As mentioned in Jean Piaget’s stages of cognitive development this is the concrete operational stage. Because of the fact that in this stage children will become less egocentric it is important to instil good values and morals within the children. (McLeod, S. 2022). They will use logical rules to deal with their problems. That’s why this activity is a good idea because It incorporates the idea of the children gaining something (the treasure in this case) and giving it to people who need it.</a:t>
            </a:r>
          </a:p>
          <a:p>
            <a:pPr marL="0" indent="0">
              <a:buNone/>
            </a:pPr>
            <a:r>
              <a:rPr lang="en-GB" dirty="0"/>
              <a:t>Puzzles also develop their memory skills better and will give them the opportunity to be able to plan and test out what to do in case of a problem that they will eventually be able to solve (earlychildhood.qld.gov.au, 2020)</a:t>
            </a:r>
          </a:p>
        </p:txBody>
      </p:sp>
    </p:spTree>
    <p:extLst>
      <p:ext uri="{BB962C8B-B14F-4D97-AF65-F5344CB8AC3E}">
        <p14:creationId xmlns:p14="http://schemas.microsoft.com/office/powerpoint/2010/main" val="256711758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E7E5CA-4138-1B28-067B-74E7F2217019}"/>
              </a:ext>
            </a:extLst>
          </p:cNvPr>
          <p:cNvSpPr>
            <a:spLocks noGrp="1"/>
          </p:cNvSpPr>
          <p:nvPr>
            <p:ph type="ctrTitle"/>
          </p:nvPr>
        </p:nvSpPr>
        <p:spPr/>
        <p:txBody>
          <a:bodyPr/>
          <a:lstStyle/>
          <a:p>
            <a:r>
              <a:rPr lang="en-GB" dirty="0"/>
              <a:t>Task 2 </a:t>
            </a:r>
          </a:p>
        </p:txBody>
      </p:sp>
      <p:pic>
        <p:nvPicPr>
          <p:cNvPr id="4" name="Picture 3">
            <a:extLst>
              <a:ext uri="{FF2B5EF4-FFF2-40B4-BE49-F238E27FC236}">
                <a16:creationId xmlns:a16="http://schemas.microsoft.com/office/drawing/2014/main" id="{C9EC0BB0-662D-4000-8EF9-C91424EA1BC2}"/>
              </a:ext>
            </a:extLst>
          </p:cNvPr>
          <p:cNvPicPr>
            <a:picLocks noChangeAspect="1"/>
          </p:cNvPicPr>
          <p:nvPr/>
        </p:nvPicPr>
        <p:blipFill>
          <a:blip r:embed="rId2"/>
          <a:stretch>
            <a:fillRect/>
          </a:stretch>
        </p:blipFill>
        <p:spPr>
          <a:xfrm>
            <a:off x="990917" y="908823"/>
            <a:ext cx="4637723" cy="4637723"/>
          </a:xfrm>
          <a:prstGeom prst="rect">
            <a:avLst/>
          </a:prstGeom>
        </p:spPr>
      </p:pic>
    </p:spTree>
    <p:extLst>
      <p:ext uri="{BB962C8B-B14F-4D97-AF65-F5344CB8AC3E}">
        <p14:creationId xmlns:p14="http://schemas.microsoft.com/office/powerpoint/2010/main" val="203020071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7DB613-7EFB-5783-A9DB-B91D17CA825F}"/>
              </a:ext>
            </a:extLst>
          </p:cNvPr>
          <p:cNvSpPr>
            <a:spLocks noGrp="1"/>
          </p:cNvSpPr>
          <p:nvPr>
            <p:ph type="title"/>
          </p:nvPr>
        </p:nvSpPr>
        <p:spPr/>
        <p:txBody>
          <a:bodyPr/>
          <a:lstStyle/>
          <a:p>
            <a:r>
              <a:rPr lang="en-GB" dirty="0"/>
              <a:t>Activity two – play doh </a:t>
            </a:r>
          </a:p>
        </p:txBody>
      </p:sp>
      <p:sp>
        <p:nvSpPr>
          <p:cNvPr id="3" name="Content Placeholder 2">
            <a:extLst>
              <a:ext uri="{FF2B5EF4-FFF2-40B4-BE49-F238E27FC236}">
                <a16:creationId xmlns:a16="http://schemas.microsoft.com/office/drawing/2014/main" id="{3E7BE880-019A-E422-D2D7-7AF244E66D9D}"/>
              </a:ext>
            </a:extLst>
          </p:cNvPr>
          <p:cNvSpPr>
            <a:spLocks noGrp="1"/>
          </p:cNvSpPr>
          <p:nvPr>
            <p:ph idx="1"/>
          </p:nvPr>
        </p:nvSpPr>
        <p:spPr/>
        <p:txBody>
          <a:bodyPr/>
          <a:lstStyle/>
          <a:p>
            <a:pPr marL="0" indent="0">
              <a:buNone/>
            </a:pPr>
            <a:r>
              <a:rPr lang="en-GB" dirty="0"/>
              <a:t>In this activity the kids will be making their own play doh from scratch and from there they will be attempting to make different organs of the body for examples the lungs,  the heart, kidney’s etc. They will learn what each part does and how it helps us to live. It will be educational but fun because they get to mould the play doh they made. </a:t>
            </a:r>
          </a:p>
        </p:txBody>
      </p:sp>
      <p:pic>
        <p:nvPicPr>
          <p:cNvPr id="4" name="Picture 3">
            <a:extLst>
              <a:ext uri="{FF2B5EF4-FFF2-40B4-BE49-F238E27FC236}">
                <a16:creationId xmlns:a16="http://schemas.microsoft.com/office/drawing/2014/main" id="{3CCF908E-14F0-9AE8-1F7F-5CF2018EB183}"/>
              </a:ext>
            </a:extLst>
          </p:cNvPr>
          <p:cNvPicPr>
            <a:picLocks noChangeAspect="1"/>
          </p:cNvPicPr>
          <p:nvPr/>
        </p:nvPicPr>
        <p:blipFill>
          <a:blip r:embed="rId2"/>
          <a:stretch>
            <a:fillRect/>
          </a:stretch>
        </p:blipFill>
        <p:spPr>
          <a:xfrm>
            <a:off x="3860290" y="3880975"/>
            <a:ext cx="2735301" cy="2977025"/>
          </a:xfrm>
          <a:prstGeom prst="rect">
            <a:avLst/>
          </a:prstGeom>
        </p:spPr>
      </p:pic>
    </p:spTree>
    <p:extLst>
      <p:ext uri="{BB962C8B-B14F-4D97-AF65-F5344CB8AC3E}">
        <p14:creationId xmlns:p14="http://schemas.microsoft.com/office/powerpoint/2010/main" val="18365483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1853EA-577B-9CAB-61AF-965D00EBB7C7}"/>
              </a:ext>
            </a:extLst>
          </p:cNvPr>
          <p:cNvSpPr>
            <a:spLocks noGrp="1"/>
          </p:cNvSpPr>
          <p:nvPr>
            <p:ph type="title"/>
          </p:nvPr>
        </p:nvSpPr>
        <p:spPr/>
        <p:txBody>
          <a:bodyPr/>
          <a:lstStyle/>
          <a:p>
            <a:r>
              <a:rPr lang="en-GB" dirty="0"/>
              <a:t>How is this beneficial?</a:t>
            </a:r>
          </a:p>
        </p:txBody>
      </p:sp>
      <p:sp>
        <p:nvSpPr>
          <p:cNvPr id="3" name="Content Placeholder 2">
            <a:extLst>
              <a:ext uri="{FF2B5EF4-FFF2-40B4-BE49-F238E27FC236}">
                <a16:creationId xmlns:a16="http://schemas.microsoft.com/office/drawing/2014/main" id="{55C249FB-893C-EB24-245E-2E5E056E5350}"/>
              </a:ext>
            </a:extLst>
          </p:cNvPr>
          <p:cNvSpPr>
            <a:spLocks noGrp="1"/>
          </p:cNvSpPr>
          <p:nvPr>
            <p:ph idx="1"/>
          </p:nvPr>
        </p:nvSpPr>
        <p:spPr/>
        <p:txBody>
          <a:bodyPr>
            <a:normAutofit/>
          </a:bodyPr>
          <a:lstStyle/>
          <a:p>
            <a:pPr marL="0" indent="0">
              <a:buNone/>
            </a:pPr>
            <a:r>
              <a:rPr lang="en-GB" dirty="0"/>
              <a:t>According to Vygotsky, who was a psychologist that held the idea that physical interaction is the best way for kids to learn about the world. According to Vygotsky's sociocultural theory, the support of parents, carers, peers, and the larger society and culture is vital for the development of higher psychological processes because learning is fundamentally a social activity.</a:t>
            </a:r>
          </a:p>
          <a:p>
            <a:pPr marL="0" indent="0">
              <a:buNone/>
            </a:pPr>
            <a:r>
              <a:rPr lang="en-GB" dirty="0"/>
              <a:t>We are incorporating in this activity because as the kids learn to make the play doh with their own hands they will receive support and help to do this task. As well as them moulding their own lungs or their own heart they will gain that physical aspect of learning that Vygotsky was speaking about .</a:t>
            </a:r>
          </a:p>
        </p:txBody>
      </p:sp>
    </p:spTree>
    <p:extLst>
      <p:ext uri="{BB962C8B-B14F-4D97-AF65-F5344CB8AC3E}">
        <p14:creationId xmlns:p14="http://schemas.microsoft.com/office/powerpoint/2010/main" val="154181039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4B1725-07BB-6CB7-07B0-EE628E159E61}"/>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AED1C58B-AC99-8086-8A4E-D4979D69B25C}"/>
              </a:ext>
            </a:extLst>
          </p:cNvPr>
          <p:cNvSpPr>
            <a:spLocks noGrp="1"/>
          </p:cNvSpPr>
          <p:nvPr>
            <p:ph idx="1"/>
          </p:nvPr>
        </p:nvSpPr>
        <p:spPr/>
        <p:txBody>
          <a:bodyPr/>
          <a:lstStyle/>
          <a:p>
            <a:r>
              <a:rPr lang="en-GB" dirty="0"/>
              <a:t>To conclude there are a range of activities to provide for the kids that will help them and their development using theorists like Piaget and </a:t>
            </a:r>
            <a:r>
              <a:rPr lang="en-GB" dirty="0" err="1"/>
              <a:t>Vigotsky</a:t>
            </a:r>
            <a:r>
              <a:rPr lang="en-GB" dirty="0"/>
              <a:t>. </a:t>
            </a:r>
          </a:p>
        </p:txBody>
      </p:sp>
    </p:spTree>
    <p:extLst>
      <p:ext uri="{BB962C8B-B14F-4D97-AF65-F5344CB8AC3E}">
        <p14:creationId xmlns:p14="http://schemas.microsoft.com/office/powerpoint/2010/main" val="251022067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5077E6-2CA5-3034-000B-96406AAD716A}"/>
              </a:ext>
            </a:extLst>
          </p:cNvPr>
          <p:cNvSpPr>
            <a:spLocks noGrp="1"/>
          </p:cNvSpPr>
          <p:nvPr>
            <p:ph type="title"/>
          </p:nvPr>
        </p:nvSpPr>
        <p:spPr/>
        <p:txBody>
          <a:bodyPr/>
          <a:lstStyle/>
          <a:p>
            <a:r>
              <a:rPr lang="en-GB" dirty="0"/>
              <a:t>Reference list - </a:t>
            </a:r>
          </a:p>
        </p:txBody>
      </p:sp>
      <p:sp>
        <p:nvSpPr>
          <p:cNvPr id="3" name="Content Placeholder 2">
            <a:extLst>
              <a:ext uri="{FF2B5EF4-FFF2-40B4-BE49-F238E27FC236}">
                <a16:creationId xmlns:a16="http://schemas.microsoft.com/office/drawing/2014/main" id="{E90B0F81-B4E1-D0FE-5445-B2D4DDC5742E}"/>
              </a:ext>
            </a:extLst>
          </p:cNvPr>
          <p:cNvSpPr>
            <a:spLocks noGrp="1"/>
          </p:cNvSpPr>
          <p:nvPr>
            <p:ph idx="1"/>
          </p:nvPr>
        </p:nvSpPr>
        <p:spPr/>
        <p:txBody>
          <a:bodyPr>
            <a:normAutofit fontScale="70000" lnSpcReduction="20000"/>
          </a:bodyPr>
          <a:lstStyle/>
          <a:p>
            <a:pPr marL="0" indent="0">
              <a:buNone/>
            </a:pPr>
            <a:r>
              <a:rPr lang="en-GB" dirty="0">
                <a:solidFill>
                  <a:schemeClr val="tx1"/>
                </a:solidFill>
                <a:hlinkClick r:id="rId2">
                  <a:extLst>
                    <a:ext uri="{A12FA001-AC4F-418D-AE19-62706E023703}">
                      <ahyp:hlinkClr xmlns:ahyp="http://schemas.microsoft.com/office/drawing/2018/hyperlinkcolor" val="tx"/>
                    </a:ext>
                  </a:extLst>
                </a:hlinkClick>
              </a:rPr>
              <a:t>McLeod, S.[2022] Piaget. Accessed online at </a:t>
            </a:r>
            <a:r>
              <a:rPr lang="en-GB" dirty="0">
                <a:solidFill>
                  <a:schemeClr val="accent1">
                    <a:lumMod val="50000"/>
                  </a:schemeClr>
                </a:solidFill>
                <a:hlinkClick r:id="rId2">
                  <a:extLst>
                    <a:ext uri="{A12FA001-AC4F-418D-AE19-62706E023703}">
                      <ahyp:hlinkClr xmlns:ahyp="http://schemas.microsoft.com/office/drawing/2018/hyperlinkcolor" val="tx"/>
                    </a:ext>
                  </a:extLst>
                </a:hlinkClick>
              </a:rPr>
              <a:t>https://www.simplypsychology.org/piaget.html#stages</a:t>
            </a:r>
            <a:r>
              <a:rPr lang="en-GB" dirty="0">
                <a:solidFill>
                  <a:schemeClr val="accent1">
                    <a:lumMod val="50000"/>
                  </a:schemeClr>
                </a:solidFill>
              </a:rPr>
              <a:t> </a:t>
            </a:r>
          </a:p>
          <a:p>
            <a:pPr marL="0" indent="0">
              <a:buNone/>
            </a:pPr>
            <a:r>
              <a:rPr lang="en-GB" dirty="0">
                <a:solidFill>
                  <a:schemeClr val="tx1"/>
                </a:solidFill>
                <a:hlinkClick r:id="rId3">
                  <a:extLst>
                    <a:ext uri="{A12FA001-AC4F-418D-AE19-62706E023703}">
                      <ahyp:hlinkClr xmlns:ahyp="http://schemas.microsoft.com/office/drawing/2018/hyperlinkcolor" val="tx"/>
                    </a:ext>
                  </a:extLst>
                </a:hlinkClick>
              </a:rPr>
              <a:t>Queenslandgovernment. [2020] Learning with puzzles. Accessed online at </a:t>
            </a:r>
            <a:r>
              <a:rPr lang="en-GB" dirty="0">
                <a:solidFill>
                  <a:schemeClr val="accent1">
                    <a:lumMod val="50000"/>
                  </a:schemeClr>
                </a:solidFill>
                <a:hlinkClick r:id="rId3">
                  <a:extLst>
                    <a:ext uri="{A12FA001-AC4F-418D-AE19-62706E023703}">
                      <ahyp:hlinkClr xmlns:ahyp="http://schemas.microsoft.com/office/drawing/2018/hyperlinkcolor" val="tx"/>
                    </a:ext>
                  </a:extLst>
                </a:hlinkClick>
              </a:rPr>
              <a:t>https://earlychildhood.qld.gov.au/early-years/activities-and-resources/resources-parents/read-and-count/learning-with-puzzles#:~:text=Puzzles%20develop%20memory%20skills%2C%20as,and%20strategies%20to%20complete%20them</a:t>
            </a:r>
            <a:r>
              <a:rPr lang="en-GB" dirty="0">
                <a:solidFill>
                  <a:schemeClr val="accent1">
                    <a:lumMod val="50000"/>
                  </a:schemeClr>
                </a:solidFill>
              </a:rPr>
              <a:t>. </a:t>
            </a:r>
          </a:p>
          <a:p>
            <a:pPr marL="0" indent="0">
              <a:buNone/>
            </a:pPr>
            <a:r>
              <a:rPr lang="en-GB" dirty="0">
                <a:solidFill>
                  <a:schemeClr val="tx1"/>
                </a:solidFill>
                <a:hlinkClick r:id="rId4">
                  <a:extLst>
                    <a:ext uri="{A12FA001-AC4F-418D-AE19-62706E023703}">
                      <ahyp:hlinkClr xmlns:ahyp="http://schemas.microsoft.com/office/drawing/2018/hyperlinkcolor" val="tx"/>
                    </a:ext>
                  </a:extLst>
                </a:hlinkClick>
              </a:rPr>
              <a:t>Firstsdiscoverers.co.uk[no date] Vygotsky child development theories. Accessed online at </a:t>
            </a:r>
            <a:r>
              <a:rPr lang="en-GB" dirty="0">
                <a:solidFill>
                  <a:schemeClr val="accent1">
                    <a:lumMod val="50000"/>
                  </a:schemeClr>
                </a:solidFill>
                <a:hlinkClick r:id="rId4">
                  <a:extLst>
                    <a:ext uri="{A12FA001-AC4F-418D-AE19-62706E023703}">
                      <ahyp:hlinkClr xmlns:ahyp="http://schemas.microsoft.com/office/drawing/2018/hyperlinkcolor" val="tx"/>
                    </a:ext>
                  </a:extLst>
                </a:hlinkClick>
              </a:rPr>
              <a:t>https://www.firstdiscoverers.co.uk/lev-vygotsky-child-development-theories/</a:t>
            </a:r>
            <a:endParaRPr lang="en-GB" dirty="0">
              <a:solidFill>
                <a:schemeClr val="accent1">
                  <a:lumMod val="50000"/>
                </a:schemeClr>
              </a:solidFill>
            </a:endParaRPr>
          </a:p>
          <a:p>
            <a:pPr marL="0" indent="0">
              <a:buNone/>
            </a:pPr>
            <a:r>
              <a:rPr lang="en-GB" dirty="0" err="1">
                <a:solidFill>
                  <a:schemeClr val="tx1"/>
                </a:solidFill>
                <a:hlinkClick r:id="rId5">
                  <a:extLst>
                    <a:ext uri="{A12FA001-AC4F-418D-AE19-62706E023703}">
                      <ahyp:hlinkClr xmlns:ahyp="http://schemas.microsoft.com/office/drawing/2018/hyperlinkcolor" val="tx"/>
                    </a:ext>
                  </a:extLst>
                </a:hlinkClick>
              </a:rPr>
              <a:t>Basu</a:t>
            </a:r>
            <a:r>
              <a:rPr lang="en-GB" dirty="0">
                <a:solidFill>
                  <a:schemeClr val="tx1"/>
                </a:solidFill>
                <a:hlinkClick r:id="rId5">
                  <a:extLst>
                    <a:ext uri="{A12FA001-AC4F-418D-AE19-62706E023703}">
                      <ahyp:hlinkClr xmlns:ahyp="http://schemas.microsoft.com/office/drawing/2018/hyperlinkcolor" val="tx"/>
                    </a:ext>
                  </a:extLst>
                </a:hlinkClick>
              </a:rPr>
              <a:t>, T. [2020] how Instagram is making jigsaw puzzles cool again. Accessed online at </a:t>
            </a:r>
            <a:r>
              <a:rPr lang="en-GB" dirty="0">
                <a:solidFill>
                  <a:schemeClr val="accent1">
                    <a:lumMod val="50000"/>
                  </a:schemeClr>
                </a:solidFill>
                <a:hlinkClick r:id="rId5">
                  <a:extLst>
                    <a:ext uri="{A12FA001-AC4F-418D-AE19-62706E023703}">
                      <ahyp:hlinkClr xmlns:ahyp="http://schemas.microsoft.com/office/drawing/2018/hyperlinkcolor" val="tx"/>
                    </a:ext>
                  </a:extLst>
                </a:hlinkClick>
              </a:rPr>
              <a:t>https://www.technologyreview.com/2020/02/04/349141/how-instagram-is-making-jigsaw-puzzles-cool-again/</a:t>
            </a:r>
            <a:r>
              <a:rPr lang="en-GB" dirty="0">
                <a:solidFill>
                  <a:schemeClr val="accent1">
                    <a:lumMod val="50000"/>
                  </a:schemeClr>
                </a:solidFill>
              </a:rPr>
              <a:t> </a:t>
            </a:r>
          </a:p>
          <a:p>
            <a:pPr marL="0" indent="0">
              <a:buNone/>
            </a:pPr>
            <a:r>
              <a:rPr lang="en-GB" dirty="0">
                <a:solidFill>
                  <a:schemeClr val="tx1"/>
                </a:solidFill>
                <a:hlinkClick r:id="rId6">
                  <a:extLst>
                    <a:ext uri="{A12FA001-AC4F-418D-AE19-62706E023703}">
                      <ahyp:hlinkClr xmlns:ahyp="http://schemas.microsoft.com/office/drawing/2018/hyperlinkcolor" val="tx"/>
                    </a:ext>
                  </a:extLst>
                </a:hlinkClick>
              </a:rPr>
              <a:t>Hancocks.co.uk [no date] Accessed online at </a:t>
            </a:r>
            <a:r>
              <a:rPr lang="en-GB" dirty="0">
                <a:solidFill>
                  <a:schemeClr val="accent1">
                    <a:lumMod val="50000"/>
                  </a:schemeClr>
                </a:solidFill>
                <a:hlinkClick r:id="rId6">
                  <a:extLst>
                    <a:ext uri="{A12FA001-AC4F-418D-AE19-62706E023703}">
                      <ahyp:hlinkClr xmlns:ahyp="http://schemas.microsoft.com/office/drawing/2018/hyperlinkcolor" val="tx"/>
                    </a:ext>
                  </a:extLst>
                </a:hlinkClick>
              </a:rPr>
              <a:t>https://www.hancocks.co.uk/crazy-candy-factory-milk-chocolate-money</a:t>
            </a:r>
            <a:r>
              <a:rPr lang="en-GB" dirty="0">
                <a:solidFill>
                  <a:schemeClr val="accent1">
                    <a:lumMod val="50000"/>
                  </a:schemeClr>
                </a:solidFill>
              </a:rPr>
              <a:t> </a:t>
            </a:r>
          </a:p>
          <a:p>
            <a:pPr marL="0" indent="0">
              <a:buNone/>
            </a:pPr>
            <a:r>
              <a:rPr lang="en-GB" dirty="0">
                <a:solidFill>
                  <a:schemeClr val="tx1"/>
                </a:solidFill>
                <a:hlinkClick r:id="rId7">
                  <a:extLst>
                    <a:ext uri="{A12FA001-AC4F-418D-AE19-62706E023703}">
                      <ahyp:hlinkClr xmlns:ahyp="http://schemas.microsoft.com/office/drawing/2018/hyperlinkcolor" val="tx"/>
                    </a:ext>
                  </a:extLst>
                </a:hlinkClick>
              </a:rPr>
              <a:t>Teetot.com [no date] Accessed online at </a:t>
            </a:r>
            <a:r>
              <a:rPr lang="en-GB" dirty="0">
                <a:solidFill>
                  <a:schemeClr val="accent1">
                    <a:lumMod val="50000"/>
                  </a:schemeClr>
                </a:solidFill>
                <a:hlinkClick r:id="rId7">
                  <a:extLst>
                    <a:ext uri="{A12FA001-AC4F-418D-AE19-62706E023703}">
                      <ahyp:hlinkClr xmlns:ahyp="http://schemas.microsoft.com/office/drawing/2018/hyperlinkcolor" val="tx"/>
                    </a:ext>
                  </a:extLst>
                </a:hlinkClick>
              </a:rPr>
              <a:t>https://teetot.com/products/pirate-captain</a:t>
            </a:r>
            <a:r>
              <a:rPr lang="en-GB" dirty="0">
                <a:solidFill>
                  <a:schemeClr val="accent1">
                    <a:lumMod val="50000"/>
                  </a:schemeClr>
                </a:solidFill>
              </a:rPr>
              <a:t> </a:t>
            </a:r>
          </a:p>
          <a:p>
            <a:pPr marL="0" indent="0">
              <a:buNone/>
            </a:pPr>
            <a:r>
              <a:rPr lang="en-GB" dirty="0">
                <a:solidFill>
                  <a:schemeClr val="tx1"/>
                </a:solidFill>
                <a:hlinkClick r:id="rId8">
                  <a:extLst>
                    <a:ext uri="{A12FA001-AC4F-418D-AE19-62706E023703}">
                      <ahyp:hlinkClr xmlns:ahyp="http://schemas.microsoft.com/office/drawing/2018/hyperlinkcolor" val="tx"/>
                    </a:ext>
                  </a:extLst>
                </a:hlinkClick>
              </a:rPr>
              <a:t>Amazon.co.uk [no date] Accessed online at </a:t>
            </a:r>
            <a:r>
              <a:rPr lang="en-GB" dirty="0">
                <a:solidFill>
                  <a:schemeClr val="accent1">
                    <a:lumMod val="50000"/>
                  </a:schemeClr>
                </a:solidFill>
                <a:hlinkClick r:id="rId8">
                  <a:extLst>
                    <a:ext uri="{A12FA001-AC4F-418D-AE19-62706E023703}">
                      <ahyp:hlinkClr xmlns:ahyp="http://schemas.microsoft.com/office/drawing/2018/hyperlinkcolor" val="tx"/>
                    </a:ext>
                  </a:extLst>
                </a:hlinkClick>
              </a:rPr>
              <a:t>https://www.amazon.co.uk/Play-Doh-Party-Pack/dp/B00JM5GW10?th=1</a:t>
            </a:r>
            <a:r>
              <a:rPr lang="en-GB" dirty="0">
                <a:solidFill>
                  <a:schemeClr val="accent1">
                    <a:lumMod val="50000"/>
                  </a:schemeClr>
                </a:solidFill>
              </a:rPr>
              <a:t>  </a:t>
            </a:r>
          </a:p>
          <a:p>
            <a:pPr marL="0" indent="0">
              <a:buNone/>
            </a:pPr>
            <a:r>
              <a:rPr lang="en-GB" dirty="0">
                <a:solidFill>
                  <a:schemeClr val="tx1"/>
                </a:solidFill>
              </a:rPr>
              <a:t>Moodle.uwtsd.ac.uk [no date] Theories of cognitive development. Accessed online at </a:t>
            </a:r>
            <a:r>
              <a:rPr lang="en-GB" dirty="0">
                <a:solidFill>
                  <a:schemeClr val="accent1">
                    <a:lumMod val="50000"/>
                  </a:schemeClr>
                </a:solidFill>
                <a:hlinkClick r:id="rId9">
                  <a:extLst>
                    <a:ext uri="{A12FA001-AC4F-418D-AE19-62706E023703}">
                      <ahyp:hlinkClr xmlns:ahyp="http://schemas.microsoft.com/office/drawing/2018/hyperlinkcolor" val="tx"/>
                    </a:ext>
                  </a:extLst>
                </a:hlinkClick>
              </a:rPr>
              <a:t>https://moodle.uwtsd.ac.uk/course/view.php?id=10664</a:t>
            </a:r>
            <a:r>
              <a:rPr lang="en-GB" dirty="0">
                <a:solidFill>
                  <a:schemeClr val="accent1">
                    <a:lumMod val="50000"/>
                  </a:schemeClr>
                </a:solidFill>
              </a:rPr>
              <a:t> </a:t>
            </a:r>
          </a:p>
        </p:txBody>
      </p:sp>
    </p:spTree>
    <p:extLst>
      <p:ext uri="{BB962C8B-B14F-4D97-AF65-F5344CB8AC3E}">
        <p14:creationId xmlns:p14="http://schemas.microsoft.com/office/powerpoint/2010/main" val="766339112"/>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docProps/app.xml><?xml version="1.0" encoding="utf-8"?>
<Properties xmlns="http://schemas.openxmlformats.org/officeDocument/2006/extended-properties" xmlns:vt="http://schemas.openxmlformats.org/officeDocument/2006/docPropsVTypes">
  <Template>Facet</Template>
  <TotalTime>17578</TotalTime>
  <Words>781</Words>
  <Application>Microsoft Office PowerPoint</Application>
  <PresentationFormat>Widescreen</PresentationFormat>
  <Paragraphs>27</Paragraphs>
  <Slides>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Arial</vt:lpstr>
      <vt:lpstr>Trebuchet MS</vt:lpstr>
      <vt:lpstr>Wingdings 3</vt:lpstr>
      <vt:lpstr>Facet</vt:lpstr>
      <vt:lpstr>WeCare women’s refuge centre</vt:lpstr>
      <vt:lpstr>Task 1 </vt:lpstr>
      <vt:lpstr>Activity number one – code breaking-puzzle/ dress up </vt:lpstr>
      <vt:lpstr>How is this beneficial?</vt:lpstr>
      <vt:lpstr>Task 2 </vt:lpstr>
      <vt:lpstr>Activity two – play doh </vt:lpstr>
      <vt:lpstr>How is this beneficial?</vt:lpstr>
      <vt:lpstr>conclusion</vt:lpstr>
      <vt:lpstr>Reference list -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Task 1</dc:title>
  <dc:creator>Sharon Palgrave (2133276)</dc:creator>
  <cp:lastModifiedBy>Sharon Palgrave (2133276)</cp:lastModifiedBy>
  <cp:revision>23</cp:revision>
  <dcterms:created xsi:type="dcterms:W3CDTF">2023-02-04T21:30:31Z</dcterms:created>
  <dcterms:modified xsi:type="dcterms:W3CDTF">2023-02-18T11:39:48Z</dcterms:modified>
</cp:coreProperties>
</file>