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3"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B8A52-DF7B-4FBE-84E6-DB8E23CBEAAF}" v="90" dt="2025-05-08T19:33:23.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4452" autoAdjust="0"/>
  </p:normalViewPr>
  <p:slideViewPr>
    <p:cSldViewPr>
      <p:cViewPr varScale="1">
        <p:scale>
          <a:sx n="16" d="100"/>
          <a:sy n="16" d="100"/>
        </p:scale>
        <p:origin x="1618" y="115"/>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wys Boswell" userId="2e9d3886d4331ba6" providerId="LiveId" clId="{5F5B8A52-DF7B-4FBE-84E6-DB8E23CBEAAF}"/>
    <pc:docChg chg="undo custSel modSld">
      <pc:chgData name="Lewys Boswell" userId="2e9d3886d4331ba6" providerId="LiveId" clId="{5F5B8A52-DF7B-4FBE-84E6-DB8E23CBEAAF}" dt="2025-05-08T19:34:41.977" v="4311" actId="1035"/>
      <pc:docMkLst>
        <pc:docMk/>
      </pc:docMkLst>
      <pc:sldChg chg="addSp delSp modSp mod">
        <pc:chgData name="Lewys Boswell" userId="2e9d3886d4331ba6" providerId="LiveId" clId="{5F5B8A52-DF7B-4FBE-84E6-DB8E23CBEAAF}" dt="2025-05-08T19:34:41.977" v="4311" actId="1035"/>
        <pc:sldMkLst>
          <pc:docMk/>
          <pc:sldMk cId="0" sldId="256"/>
        </pc:sldMkLst>
        <pc:spChg chg="add del mod">
          <ac:chgData name="Lewys Boswell" userId="2e9d3886d4331ba6" providerId="LiveId" clId="{5F5B8A52-DF7B-4FBE-84E6-DB8E23CBEAAF}" dt="2025-05-08T19:34:41.977" v="4311" actId="1035"/>
          <ac:spMkLst>
            <pc:docMk/>
            <pc:sldMk cId="0" sldId="256"/>
            <ac:spMk id="3" creationId="{3B083567-BE53-5C01-FC57-6E2C8886C3CD}"/>
          </ac:spMkLst>
        </pc:spChg>
        <pc:spChg chg="mod">
          <ac:chgData name="Lewys Boswell" userId="2e9d3886d4331ba6" providerId="LiveId" clId="{5F5B8A52-DF7B-4FBE-84E6-DB8E23CBEAAF}" dt="2025-05-08T19:31:10.956" v="4268" actId="208"/>
          <ac:spMkLst>
            <pc:docMk/>
            <pc:sldMk cId="0" sldId="256"/>
            <ac:spMk id="2050" creationId="{B1D83B8E-BBFF-3A27-3D67-D0D79ABCD133}"/>
          </ac:spMkLst>
        </pc:spChg>
        <pc:spChg chg="mod">
          <ac:chgData name="Lewys Boswell" userId="2e9d3886d4331ba6" providerId="LiveId" clId="{5F5B8A52-DF7B-4FBE-84E6-DB8E23CBEAAF}" dt="2025-05-08T19:31:16.510" v="4269" actId="208"/>
          <ac:spMkLst>
            <pc:docMk/>
            <pc:sldMk cId="0" sldId="256"/>
            <ac:spMk id="2051" creationId="{43D6534C-00E4-040E-B0CF-84AEFE126548}"/>
          </ac:spMkLst>
        </pc:spChg>
        <pc:spChg chg="mod">
          <ac:chgData name="Lewys Boswell" userId="2e9d3886d4331ba6" providerId="LiveId" clId="{5F5B8A52-DF7B-4FBE-84E6-DB8E23CBEAAF}" dt="2025-05-08T19:31:19.650" v="4270" actId="208"/>
          <ac:spMkLst>
            <pc:docMk/>
            <pc:sldMk cId="0" sldId="256"/>
            <ac:spMk id="2052" creationId="{78C8433E-13C8-4EAC-1158-465F96FEF0A3}"/>
          </ac:spMkLst>
        </pc:spChg>
        <pc:spChg chg="mod">
          <ac:chgData name="Lewys Boswell" userId="2e9d3886d4331ba6" providerId="LiveId" clId="{5F5B8A52-DF7B-4FBE-84E6-DB8E23CBEAAF}" dt="2025-05-08T19:31:23.377" v="4271" actId="208"/>
          <ac:spMkLst>
            <pc:docMk/>
            <pc:sldMk cId="0" sldId="256"/>
            <ac:spMk id="2053" creationId="{7811C5EA-2336-75B2-3E6A-EADC97BE03E2}"/>
          </ac:spMkLst>
        </pc:spChg>
        <pc:spChg chg="mod">
          <ac:chgData name="Lewys Boswell" userId="2e9d3886d4331ba6" providerId="LiveId" clId="{5F5B8A52-DF7B-4FBE-84E6-DB8E23CBEAAF}" dt="2025-05-08T19:32:23.439" v="4277" actId="207"/>
          <ac:spMkLst>
            <pc:docMk/>
            <pc:sldMk cId="0" sldId="256"/>
            <ac:spMk id="2054" creationId="{E64A7953-EC3B-AE56-7197-2D61296A2C51}"/>
          </ac:spMkLst>
        </pc:spChg>
        <pc:spChg chg="mod">
          <ac:chgData name="Lewys Boswell" userId="2e9d3886d4331ba6" providerId="LiveId" clId="{5F5B8A52-DF7B-4FBE-84E6-DB8E23CBEAAF}" dt="2025-05-08T19:33:08.558" v="4284" actId="1035"/>
          <ac:spMkLst>
            <pc:docMk/>
            <pc:sldMk cId="0" sldId="256"/>
            <ac:spMk id="2055" creationId="{E5FD9769-D028-2327-5B75-CA79084CE796}"/>
          </ac:spMkLst>
        </pc:spChg>
        <pc:picChg chg="add mod">
          <ac:chgData name="Lewys Boswell" userId="2e9d3886d4331ba6" providerId="LiveId" clId="{5F5B8A52-DF7B-4FBE-84E6-DB8E23CBEAAF}" dt="2025-05-08T19:01:11.848" v="3307" actId="1582"/>
          <ac:picMkLst>
            <pc:docMk/>
            <pc:sldMk cId="0" sldId="256"/>
            <ac:picMk id="2" creationId="{2D342898-7427-75CB-E62A-8B840F2A6863}"/>
          </ac:picMkLst>
        </pc:picChg>
        <pc:picChg chg="add del mod">
          <ac:chgData name="Lewys Boswell" userId="2e9d3886d4331ba6" providerId="LiveId" clId="{5F5B8A52-DF7B-4FBE-84E6-DB8E23CBEAAF}" dt="2025-05-08T14:06:58.911" v="3060" actId="21"/>
          <ac:picMkLst>
            <pc:docMk/>
            <pc:sldMk cId="0" sldId="256"/>
            <ac:picMk id="1026" creationId="{DE6E58FC-D314-6E2B-0A58-BF50A6072A0B}"/>
          </ac:picMkLst>
        </pc:picChg>
        <pc:picChg chg="add mod">
          <ac:chgData name="Lewys Boswell" userId="2e9d3886d4331ba6" providerId="LiveId" clId="{5F5B8A52-DF7B-4FBE-84E6-DB8E23CBEAAF}" dt="2025-05-08T19:02:06.152" v="3318" actId="1038"/>
          <ac:picMkLst>
            <pc:docMk/>
            <pc:sldMk cId="0" sldId="256"/>
            <ac:picMk id="1028" creationId="{3BA8B9D0-F500-9AB1-9B70-2B9B2D298B23}"/>
          </ac:picMkLst>
        </pc:picChg>
        <pc:picChg chg="add mod">
          <ac:chgData name="Lewys Boswell" userId="2e9d3886d4331ba6" providerId="LiveId" clId="{5F5B8A52-DF7B-4FBE-84E6-DB8E23CBEAAF}" dt="2025-05-08T19:02:08.602" v="3320" actId="1038"/>
          <ac:picMkLst>
            <pc:docMk/>
            <pc:sldMk cId="0" sldId="256"/>
            <ac:picMk id="1030" creationId="{2692A01E-D6B3-6903-C6AB-C6E28AD7540D}"/>
          </ac:picMkLst>
        </pc:picChg>
        <pc:picChg chg="add mod">
          <ac:chgData name="Lewys Boswell" userId="2e9d3886d4331ba6" providerId="LiveId" clId="{5F5B8A52-DF7B-4FBE-84E6-DB8E23CBEAAF}" dt="2025-05-08T19:30:29.351" v="4264" actId="1582"/>
          <ac:picMkLst>
            <pc:docMk/>
            <pc:sldMk cId="0" sldId="256"/>
            <ac:picMk id="1032" creationId="{3EBEEB2C-5BFE-1A45-2A08-DDF19E580DAF}"/>
          </ac:picMkLst>
        </pc:picChg>
        <pc:picChg chg="add mod">
          <ac:chgData name="Lewys Boswell" userId="2e9d3886d4331ba6" providerId="LiveId" clId="{5F5B8A52-DF7B-4FBE-84E6-DB8E23CBEAAF}" dt="2025-05-08T19:30:44.675" v="4266" actId="1582"/>
          <ac:picMkLst>
            <pc:docMk/>
            <pc:sldMk cId="0" sldId="256"/>
            <ac:picMk id="1034" creationId="{C64F1079-AD48-BB3E-8FA3-3E5D3D57A27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51206400" cy="329184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5493054" y="6085104"/>
            <a:ext cx="40220300" cy="2067816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6080764" y="6775752"/>
            <a:ext cx="39044880" cy="19366896"/>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21570696" y="6085104"/>
            <a:ext cx="8065008" cy="351129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22050756" y="6085106"/>
            <a:ext cx="7104888" cy="3097416"/>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6559174" y="10038062"/>
            <a:ext cx="38088061" cy="12435840"/>
          </a:xfrm>
        </p:spPr>
        <p:txBody>
          <a:bodyPr tIns="45720" bIns="45720" anchor="ctr">
            <a:noAutofit/>
          </a:bodyPr>
          <a:lstStyle>
            <a:lvl1pPr algn="ctr">
              <a:lnSpc>
                <a:spcPct val="83000"/>
              </a:lnSpc>
              <a:defRPr lang="en-US" sz="30240" b="0" kern="1200" cap="all" spc="-42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6560820" y="22473900"/>
            <a:ext cx="38097562" cy="2194565"/>
          </a:xfrm>
        </p:spPr>
        <p:txBody>
          <a:bodyPr>
            <a:normAutofit/>
          </a:bodyPr>
          <a:lstStyle>
            <a:lvl1pPr marL="0" indent="0" algn="ctr">
              <a:spcBef>
                <a:spcPts val="0"/>
              </a:spcBef>
              <a:buNone/>
              <a:defRPr sz="6720" spc="336" baseline="0">
                <a:solidFill>
                  <a:schemeClr val="tx1"/>
                </a:solidFill>
              </a:defRPr>
            </a:lvl1pPr>
            <a:lvl2pPr marL="1920240" indent="0" algn="ctr">
              <a:buNone/>
              <a:defRPr sz="6720"/>
            </a:lvl2pPr>
            <a:lvl3pPr marL="3840480" indent="0" algn="ctr">
              <a:buNone/>
              <a:defRPr sz="672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20" name="Date Placeholder 19"/>
          <p:cNvSpPr>
            <a:spLocks noGrp="1"/>
          </p:cNvSpPr>
          <p:nvPr>
            <p:ph type="dt" sz="half" idx="10"/>
          </p:nvPr>
        </p:nvSpPr>
        <p:spPr>
          <a:xfrm>
            <a:off x="22338792" y="6438027"/>
            <a:ext cx="6528816" cy="2530622"/>
          </a:xfrm>
        </p:spPr>
        <p:txBody>
          <a:bodyPr/>
          <a:lstStyle>
            <a:lvl1pPr algn="ctr">
              <a:defRPr sz="5460" spc="0" baseline="0">
                <a:solidFill>
                  <a:schemeClr val="tx1"/>
                </a:solidFill>
                <a:latin typeface="+mn-lt"/>
              </a:defRPr>
            </a:lvl1pPr>
          </a:lstStyle>
          <a:p>
            <a:endParaRPr lang="en-GB" altLang="en-US"/>
          </a:p>
        </p:txBody>
      </p:sp>
      <p:sp>
        <p:nvSpPr>
          <p:cNvPr id="21" name="Footer Placeholder 20"/>
          <p:cNvSpPr>
            <a:spLocks noGrp="1"/>
          </p:cNvSpPr>
          <p:nvPr>
            <p:ph type="ftr" sz="quarter" idx="11"/>
          </p:nvPr>
        </p:nvSpPr>
        <p:spPr>
          <a:xfrm>
            <a:off x="6106363" y="25013088"/>
            <a:ext cx="24803100" cy="1097280"/>
          </a:xfrm>
        </p:spPr>
        <p:txBody>
          <a:bodyPr/>
          <a:lstStyle>
            <a:lvl1pPr algn="l">
              <a:defRPr>
                <a:solidFill>
                  <a:schemeClr val="tx1">
                    <a:lumMod val="75000"/>
                    <a:lumOff val="25000"/>
                  </a:schemeClr>
                </a:solidFill>
              </a:defRPr>
            </a:lvl1pPr>
          </a:lstStyle>
          <a:p>
            <a:endParaRPr lang="en-GB" altLang="en-US"/>
          </a:p>
        </p:txBody>
      </p:sp>
      <p:sp>
        <p:nvSpPr>
          <p:cNvPr id="22" name="Slide Number Placeholder 21"/>
          <p:cNvSpPr>
            <a:spLocks noGrp="1"/>
          </p:cNvSpPr>
          <p:nvPr>
            <p:ph type="sldNum" sz="quarter" idx="12"/>
          </p:nvPr>
        </p:nvSpPr>
        <p:spPr>
          <a:xfrm>
            <a:off x="36149062" y="25017984"/>
            <a:ext cx="8869900" cy="1097280"/>
          </a:xfrm>
        </p:spPr>
        <p:txBody>
          <a:bodyPr/>
          <a:lstStyle>
            <a:lvl1pPr>
              <a:defRPr>
                <a:solidFill>
                  <a:schemeClr val="tx1">
                    <a:lumMod val="75000"/>
                    <a:lumOff val="25000"/>
                  </a:schemeClr>
                </a:solidFill>
              </a:defRPr>
            </a:lvl1p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383915484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4469E15D-24AA-5B4F-954F-58FF741F8464}" type="slidenum">
              <a:rPr lang="en-US" altLang="en-US" smtClean="0"/>
              <a:pPr/>
              <a:t>‹#›</a:t>
            </a:fld>
            <a:endParaRPr lang="en-US" altLang="en-US"/>
          </a:p>
        </p:txBody>
      </p:sp>
    </p:spTree>
    <p:extLst>
      <p:ext uri="{BB962C8B-B14F-4D97-AF65-F5344CB8AC3E}">
        <p14:creationId xmlns:p14="http://schemas.microsoft.com/office/powerpoint/2010/main" val="591151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51206400" cy="329184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5493054" y="6085104"/>
            <a:ext cx="40220300" cy="2067816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6080760" y="6775752"/>
            <a:ext cx="39044880" cy="19366896"/>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21570696" y="6085104"/>
            <a:ext cx="8065008" cy="351129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22050756" y="6085106"/>
            <a:ext cx="7104888" cy="3097416"/>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567216" y="10052683"/>
            <a:ext cx="38097562" cy="12421210"/>
          </a:xfrm>
        </p:spPr>
        <p:txBody>
          <a:bodyPr anchor="ctr">
            <a:noAutofit/>
          </a:bodyPr>
          <a:lstStyle>
            <a:lvl1pPr algn="ctr">
              <a:lnSpc>
                <a:spcPct val="83000"/>
              </a:lnSpc>
              <a:defRPr lang="en-US" sz="30240" kern="1200" cap="all" spc="-42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6567221" y="22473898"/>
            <a:ext cx="38097562" cy="2194560"/>
          </a:xfrm>
        </p:spPr>
        <p:txBody>
          <a:bodyPr anchor="t">
            <a:normAutofit/>
          </a:bodyPr>
          <a:lstStyle>
            <a:lvl1pPr marL="0" indent="0" algn="ctr">
              <a:buNone/>
              <a:defRPr sz="6720">
                <a:solidFill>
                  <a:schemeClr val="tx1"/>
                </a:solidFill>
                <a:effectLst/>
              </a:defRPr>
            </a:lvl1pPr>
            <a:lvl2pPr marL="1920240" indent="0">
              <a:buNone/>
              <a:defRPr sz="672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2351594" y="6453609"/>
            <a:ext cx="6528816" cy="2545690"/>
          </a:xfrm>
        </p:spPr>
        <p:txBody>
          <a:bodyPr/>
          <a:lstStyle>
            <a:lvl1pPr algn="ctr">
              <a:defRPr lang="en-US" sz="5460" kern="1200" spc="0" baseline="0">
                <a:solidFill>
                  <a:schemeClr val="tx1"/>
                </a:solidFill>
                <a:latin typeface="+mn-lt"/>
                <a:ea typeface="+mn-ea"/>
                <a:cs typeface="+mn-cs"/>
              </a:defRPr>
            </a:lvl1pPr>
          </a:lstStyle>
          <a:p>
            <a:endParaRPr lang="en-GB" altLang="en-US"/>
          </a:p>
        </p:txBody>
      </p:sp>
      <p:sp>
        <p:nvSpPr>
          <p:cNvPr id="5" name="Footer Placeholder 4"/>
          <p:cNvSpPr>
            <a:spLocks noGrp="1"/>
          </p:cNvSpPr>
          <p:nvPr>
            <p:ph type="ftr" sz="quarter" idx="11"/>
          </p:nvPr>
        </p:nvSpPr>
        <p:spPr>
          <a:xfrm>
            <a:off x="6104923" y="25013088"/>
            <a:ext cx="24809501" cy="1097280"/>
          </a:xfrm>
        </p:spPr>
        <p:txBody>
          <a:bodyPr/>
          <a:lstStyle>
            <a:lvl1pPr algn="l">
              <a:defRPr/>
            </a:lvl1pPr>
          </a:lstStyle>
          <a:p>
            <a:endParaRPr lang="en-GB" altLang="en-US"/>
          </a:p>
        </p:txBody>
      </p:sp>
      <p:sp>
        <p:nvSpPr>
          <p:cNvPr id="6" name="Slide Number Placeholder 5"/>
          <p:cNvSpPr>
            <a:spLocks noGrp="1"/>
          </p:cNvSpPr>
          <p:nvPr>
            <p:ph type="sldNum" sz="quarter" idx="12"/>
          </p:nvPr>
        </p:nvSpPr>
        <p:spPr>
          <a:xfrm>
            <a:off x="36138917" y="25013088"/>
            <a:ext cx="8871509" cy="1097280"/>
          </a:xfrm>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270819466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480560" y="10094976"/>
            <a:ext cx="19970496" cy="17995392"/>
          </a:xfrm>
        </p:spPr>
        <p:txBody>
          <a:bodyPr/>
          <a:lstStyle>
            <a:lvl1pPr>
              <a:defRPr sz="7560"/>
            </a:lvl1pPr>
            <a:lvl2pPr>
              <a:defRPr sz="6720"/>
            </a:lvl2pPr>
            <a:lvl3pPr>
              <a:defRPr sz="588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6755344" y="10094976"/>
            <a:ext cx="19970496" cy="17995392"/>
          </a:xfrm>
        </p:spPr>
        <p:txBody>
          <a:bodyPr/>
          <a:lstStyle>
            <a:lvl1pPr>
              <a:defRPr sz="7560"/>
            </a:lvl1pPr>
            <a:lvl2pPr>
              <a:defRPr sz="6720"/>
            </a:lvl2pPr>
            <a:lvl3pPr>
              <a:defRPr sz="588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33281B96-9A65-CA4E-A5BF-5A26F46C6227}" type="slidenum">
              <a:rPr lang="en-US" altLang="en-US" smtClean="0"/>
              <a:pPr/>
              <a:t>‹#›</a:t>
            </a:fld>
            <a:endParaRPr lang="en-US" altLang="en-US"/>
          </a:p>
        </p:txBody>
      </p:sp>
    </p:spTree>
    <p:extLst>
      <p:ext uri="{BB962C8B-B14F-4D97-AF65-F5344CB8AC3E}">
        <p14:creationId xmlns:p14="http://schemas.microsoft.com/office/powerpoint/2010/main" val="2107516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93362" y="9956803"/>
            <a:ext cx="19970496" cy="3072384"/>
          </a:xfrm>
        </p:spPr>
        <p:txBody>
          <a:bodyPr anchor="ctr">
            <a:normAutofit/>
          </a:bodyPr>
          <a:lstStyle>
            <a:lvl1pPr marL="0" indent="0" algn="ctr">
              <a:spcBef>
                <a:spcPts val="0"/>
              </a:spcBef>
              <a:buNone/>
              <a:defRPr sz="7980" b="0">
                <a:solidFill>
                  <a:schemeClr val="tx2"/>
                </a:solidFill>
                <a:latin typeface="+mn-lt"/>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4493362" y="13228310"/>
            <a:ext cx="19970496" cy="15361920"/>
          </a:xfrm>
        </p:spPr>
        <p:txBody>
          <a:bodyPr/>
          <a:lstStyle>
            <a:lvl1pPr>
              <a:defRPr sz="7560"/>
            </a:lvl1pPr>
            <a:lvl2pPr>
              <a:defRPr sz="6720"/>
            </a:lvl2pPr>
            <a:lvl3pPr>
              <a:defRPr sz="588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6768146" y="9956803"/>
            <a:ext cx="19970496" cy="3072384"/>
          </a:xfrm>
        </p:spPr>
        <p:txBody>
          <a:bodyPr anchor="ctr">
            <a:normAutofit/>
          </a:bodyPr>
          <a:lstStyle>
            <a:lvl1pPr marL="0" indent="0" algn="ctr">
              <a:spcBef>
                <a:spcPts val="0"/>
              </a:spcBef>
              <a:buNone/>
              <a:defRPr sz="7980" b="0">
                <a:solidFill>
                  <a:schemeClr val="tx2"/>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6768146" y="13231589"/>
            <a:ext cx="19970496" cy="15361920"/>
          </a:xfrm>
        </p:spPr>
        <p:txBody>
          <a:bodyPr/>
          <a:lstStyle>
            <a:lvl1pPr>
              <a:defRPr sz="7560"/>
            </a:lvl1pPr>
            <a:lvl2pPr>
              <a:defRPr sz="6720"/>
            </a:lvl2pPr>
            <a:lvl3pPr>
              <a:defRPr sz="588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AF757C87-9A4B-7849-ACBA-4BE9C7866101}" type="slidenum">
              <a:rPr lang="en-US" altLang="en-US" smtClean="0"/>
              <a:pPr/>
              <a:t>‹#›</a:t>
            </a:fld>
            <a:endParaRPr lang="en-US" altLang="en-US"/>
          </a:p>
        </p:txBody>
      </p:sp>
    </p:spTree>
    <p:extLst>
      <p:ext uri="{BB962C8B-B14F-4D97-AF65-F5344CB8AC3E}">
        <p14:creationId xmlns:p14="http://schemas.microsoft.com/office/powerpoint/2010/main" val="1450256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1445285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312077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031222" y="1141171"/>
            <a:ext cx="35831678" cy="306360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37885621" y="1141171"/>
            <a:ext cx="12289536" cy="306360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9044880" y="2915482"/>
            <a:ext cx="10209276" cy="7900416"/>
          </a:xfrm>
        </p:spPr>
        <p:txBody>
          <a:bodyPr anchor="b">
            <a:normAutofit/>
          </a:bodyPr>
          <a:lstStyle>
            <a:lvl1pPr algn="l" defTabSz="3840480" rtl="0" eaLnBrk="1" latinLnBrk="0" hangingPunct="1">
              <a:lnSpc>
                <a:spcPct val="90000"/>
              </a:lnSpc>
              <a:spcBef>
                <a:spcPct val="0"/>
              </a:spcBef>
              <a:buNone/>
              <a:defRPr lang="en-US" sz="1176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2880360" y="2926080"/>
            <a:ext cx="32644080" cy="25603200"/>
          </a:xfrm>
        </p:spPr>
        <p:txBody>
          <a:bodyPr/>
          <a:lstStyle>
            <a:lvl1pPr>
              <a:defRPr sz="7560"/>
            </a:lvl1pPr>
            <a:lvl2pPr>
              <a:defRPr sz="6720"/>
            </a:lvl2pPr>
            <a:lvl3pPr>
              <a:defRPr sz="588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9044880" y="10972800"/>
            <a:ext cx="10209276" cy="16824960"/>
          </a:xfrm>
        </p:spPr>
        <p:txBody>
          <a:bodyPr>
            <a:normAutofit/>
          </a:bodyPr>
          <a:lstStyle>
            <a:lvl1pPr marL="0" indent="0">
              <a:lnSpc>
                <a:spcPct val="110000"/>
              </a:lnSpc>
              <a:spcBef>
                <a:spcPts val="3360"/>
              </a:spcBef>
              <a:buNone/>
              <a:defRPr sz="5880">
                <a:solidFill>
                  <a:srgbClr val="FFFFFF"/>
                </a:solidFill>
              </a:defRPr>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p:txBody>
          <a:bodyPr/>
          <a:lstStyle>
            <a:lvl1pPr algn="r">
              <a:defRPr/>
            </a:lvl1pPr>
          </a:lstStyle>
          <a:p>
            <a:endParaRPr lang="en-GB" altLang="en-US"/>
          </a:p>
        </p:txBody>
      </p:sp>
      <p:sp>
        <p:nvSpPr>
          <p:cNvPr id="11" name="Slide Number Placeholder 10"/>
          <p:cNvSpPr>
            <a:spLocks noGrp="1"/>
          </p:cNvSpPr>
          <p:nvPr>
            <p:ph type="sldNum" sz="quarter" idx="12"/>
          </p:nvPr>
        </p:nvSpPr>
        <p:spPr>
          <a:xfrm>
            <a:off x="43653443" y="29870410"/>
            <a:ext cx="6144768" cy="1316736"/>
          </a:xfrm>
        </p:spPr>
        <p:txBody>
          <a:bodyPr/>
          <a:lstStyle>
            <a:lvl1pPr>
              <a:defRPr>
                <a:solidFill>
                  <a:srgbClr val="FFFFFF"/>
                </a:solidFill>
              </a:defRPr>
            </a:lvl1pPr>
          </a:lstStyle>
          <a:p>
            <a:fld id="{3C35636F-4C12-694B-9ABC-179D5476D679}" type="slidenum">
              <a:rPr lang="en-US" altLang="en-US" smtClean="0"/>
              <a:pPr/>
              <a:t>‹#›</a:t>
            </a:fld>
            <a:endParaRPr lang="en-US" altLang="en-US"/>
          </a:p>
        </p:txBody>
      </p:sp>
      <p:sp>
        <p:nvSpPr>
          <p:cNvPr id="12" name="Rectangle 11"/>
          <p:cNvSpPr/>
          <p:nvPr/>
        </p:nvSpPr>
        <p:spPr>
          <a:xfrm>
            <a:off x="38461693" y="1799539"/>
            <a:ext cx="11137392" cy="2931932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50366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37885621" y="1141171"/>
            <a:ext cx="12289536" cy="306360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9044880" y="2896819"/>
            <a:ext cx="10215677" cy="7900416"/>
          </a:xfrm>
        </p:spPr>
        <p:txBody>
          <a:bodyPr anchor="b">
            <a:noAutofit/>
          </a:bodyPr>
          <a:lstStyle>
            <a:lvl1pPr algn="l">
              <a:defRPr sz="1176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960116" y="1141171"/>
            <a:ext cx="35831678" cy="30636058"/>
          </a:xfrm>
          <a:solidFill>
            <a:schemeClr val="accent1">
              <a:lumMod val="60000"/>
              <a:lumOff val="40000"/>
            </a:schemeClr>
          </a:solidFill>
          <a:ln>
            <a:noFill/>
          </a:ln>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39044880" y="10972800"/>
            <a:ext cx="10215677" cy="16810330"/>
          </a:xfrm>
        </p:spPr>
        <p:txBody>
          <a:bodyPr>
            <a:normAutofit/>
          </a:bodyPr>
          <a:lstStyle>
            <a:lvl1pPr marL="0" indent="0" algn="l">
              <a:lnSpc>
                <a:spcPct val="110000"/>
              </a:lnSpc>
              <a:spcBef>
                <a:spcPts val="3360"/>
              </a:spcBef>
              <a:buNone/>
              <a:defRPr sz="5880">
                <a:solidFill>
                  <a:srgbClr val="FFFFFF"/>
                </a:solidFill>
              </a:defRPr>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endParaRPr lang="en-GB" altLang="en-US"/>
          </a:p>
        </p:txBody>
      </p:sp>
      <p:sp>
        <p:nvSpPr>
          <p:cNvPr id="6" name="Footer Placeholder 5"/>
          <p:cNvSpPr>
            <a:spLocks noGrp="1"/>
          </p:cNvSpPr>
          <p:nvPr>
            <p:ph type="ftr" sz="quarter" idx="11"/>
          </p:nvPr>
        </p:nvSpPr>
        <p:spPr/>
        <p:txBody>
          <a:bodyPr/>
          <a:lstStyle>
            <a:lvl1pPr marL="0" algn="r" defTabSz="3840480" rtl="0" eaLnBrk="1" latinLnBrk="0" hangingPunct="1">
              <a:defRPr lang="en-US" sz="42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ltLang="en-US"/>
          </a:p>
        </p:txBody>
      </p:sp>
      <p:sp>
        <p:nvSpPr>
          <p:cNvPr id="7" name="Slide Number Placeholder 6"/>
          <p:cNvSpPr>
            <a:spLocks noGrp="1"/>
          </p:cNvSpPr>
          <p:nvPr>
            <p:ph type="sldNum" sz="quarter" idx="12"/>
          </p:nvPr>
        </p:nvSpPr>
        <p:spPr>
          <a:xfrm>
            <a:off x="43666258" y="29889907"/>
            <a:ext cx="6144768" cy="1316736"/>
          </a:xfrm>
        </p:spPr>
        <p:txBody>
          <a:bodyPr/>
          <a:lstStyle>
            <a:lvl1pPr>
              <a:defRPr>
                <a:solidFill>
                  <a:srgbClr val="FFFFFF"/>
                </a:solidFill>
              </a:defRPr>
            </a:lvl1pPr>
          </a:lstStyle>
          <a:p>
            <a:fld id="{5B93C19C-1549-A04D-B837-8C26116D1798}" type="slidenum">
              <a:rPr lang="en-US" altLang="en-US" smtClean="0"/>
              <a:pPr/>
              <a:t>‹#›</a:t>
            </a:fld>
            <a:endParaRPr lang="en-US" altLang="en-US"/>
          </a:p>
        </p:txBody>
      </p:sp>
      <p:sp>
        <p:nvSpPr>
          <p:cNvPr id="10" name="Rectangle 9"/>
          <p:cNvSpPr/>
          <p:nvPr/>
        </p:nvSpPr>
        <p:spPr>
          <a:xfrm>
            <a:off x="38461693" y="1799539"/>
            <a:ext cx="11137392" cy="2931932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4670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DCCEFCC5-019C-494B-A2FB-424A8D175E87}" type="slidenum">
              <a:rPr lang="en-US" altLang="en-US" smtClean="0"/>
              <a:pPr/>
              <a:t>‹#›</a:t>
            </a:fld>
            <a:endParaRPr lang="en-US" altLang="en-US"/>
          </a:p>
        </p:txBody>
      </p:sp>
    </p:spTree>
    <p:extLst>
      <p:ext uri="{BB962C8B-B14F-4D97-AF65-F5344CB8AC3E}">
        <p14:creationId xmlns:p14="http://schemas.microsoft.com/office/powerpoint/2010/main" val="1075386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764720" y="3657600"/>
            <a:ext cx="9921240" cy="2523744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20440" y="3657600"/>
            <a:ext cx="33924240" cy="252374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6C473701-BD89-BF49-A6A0-2BAE5214F5C1}" type="slidenum">
              <a:rPr lang="en-US" altLang="en-US" smtClean="0"/>
              <a:pPr/>
              <a:t>‹#›</a:t>
            </a:fld>
            <a:endParaRPr lang="en-US" altLang="en-US"/>
          </a:p>
        </p:txBody>
      </p:sp>
    </p:spTree>
    <p:extLst>
      <p:ext uri="{BB962C8B-B14F-4D97-AF65-F5344CB8AC3E}">
        <p14:creationId xmlns:p14="http://schemas.microsoft.com/office/powerpoint/2010/main" val="222981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985723" y="1141171"/>
            <a:ext cx="49234954" cy="3063605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4480560" y="3084451"/>
            <a:ext cx="42245280" cy="65836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480560" y="10094976"/>
            <a:ext cx="42245280" cy="188732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52144" y="30276826"/>
            <a:ext cx="11521440" cy="1316736"/>
          </a:xfrm>
          <a:prstGeom prst="rect">
            <a:avLst/>
          </a:prstGeom>
        </p:spPr>
        <p:txBody>
          <a:bodyPr vert="horz" lIns="91440" tIns="45720" rIns="91440" bIns="45720" rtlCol="0" anchor="b"/>
          <a:lstStyle>
            <a:lvl1pPr algn="l">
              <a:defRPr sz="4200">
                <a:solidFill>
                  <a:schemeClr val="tx1">
                    <a:lumMod val="75000"/>
                    <a:lumOff val="25000"/>
                  </a:schemeClr>
                </a:solidFill>
              </a:defRPr>
            </a:lvl1pPr>
          </a:lstStyle>
          <a:p>
            <a:endParaRPr lang="en-GB" altLang="en-US"/>
          </a:p>
        </p:txBody>
      </p:sp>
      <p:sp>
        <p:nvSpPr>
          <p:cNvPr id="5" name="Footer Placeholder 4"/>
          <p:cNvSpPr>
            <a:spLocks noGrp="1"/>
          </p:cNvSpPr>
          <p:nvPr>
            <p:ph type="ftr" sz="quarter" idx="3"/>
          </p:nvPr>
        </p:nvSpPr>
        <p:spPr>
          <a:xfrm>
            <a:off x="14657832" y="30276826"/>
            <a:ext cx="21890736" cy="1316736"/>
          </a:xfrm>
          <a:prstGeom prst="rect">
            <a:avLst/>
          </a:prstGeom>
        </p:spPr>
        <p:txBody>
          <a:bodyPr vert="horz" lIns="91440" tIns="45720" rIns="91440" bIns="45720" rtlCol="0" anchor="b"/>
          <a:lstStyle>
            <a:lvl1pPr algn="ctr">
              <a:defRPr sz="4200">
                <a:solidFill>
                  <a:schemeClr val="tx1">
                    <a:lumMod val="75000"/>
                    <a:lumOff val="25000"/>
                  </a:schemeClr>
                </a:solidFill>
              </a:defRPr>
            </a:lvl1pPr>
          </a:lstStyle>
          <a:p>
            <a:endParaRPr lang="en-GB" altLang="en-US"/>
          </a:p>
        </p:txBody>
      </p:sp>
      <p:sp>
        <p:nvSpPr>
          <p:cNvPr id="6" name="Slide Number Placeholder 5"/>
          <p:cNvSpPr>
            <a:spLocks noGrp="1"/>
          </p:cNvSpPr>
          <p:nvPr>
            <p:ph type="sldNum" sz="quarter" idx="4"/>
          </p:nvPr>
        </p:nvSpPr>
        <p:spPr>
          <a:xfrm>
            <a:off x="43973496" y="30276826"/>
            <a:ext cx="6144768" cy="1316736"/>
          </a:xfrm>
          <a:prstGeom prst="rect">
            <a:avLst/>
          </a:prstGeom>
        </p:spPr>
        <p:txBody>
          <a:bodyPr vert="horz" lIns="91440" tIns="45720" rIns="91440" bIns="45720" rtlCol="0" anchor="b"/>
          <a:lstStyle>
            <a:lvl1pPr algn="r">
              <a:defRPr sz="4200">
                <a:solidFill>
                  <a:schemeClr val="tx1">
                    <a:lumMod val="75000"/>
                    <a:lumOff val="25000"/>
                  </a:schemeClr>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47345421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3840480" rtl="0" eaLnBrk="1" latinLnBrk="0" hangingPunct="1">
        <a:lnSpc>
          <a:spcPct val="90000"/>
        </a:lnSpc>
        <a:spcBef>
          <a:spcPct val="0"/>
        </a:spcBef>
        <a:buNone/>
        <a:defRPr lang="en-US" sz="20160" kern="1200" cap="none" spc="0" baseline="0" dirty="0">
          <a:solidFill>
            <a:schemeClr val="tx1">
              <a:lumMod val="85000"/>
              <a:lumOff val="15000"/>
            </a:schemeClr>
          </a:solidFill>
          <a:effectLst/>
          <a:latin typeface="+mj-lt"/>
          <a:ea typeface="+mn-ea"/>
          <a:cs typeface="+mn-cs"/>
        </a:defRPr>
      </a:lvl1pPr>
    </p:titleStyle>
    <p:bodyStyle>
      <a:lvl1pPr marL="768096" indent="-768096" algn="l" defTabSz="3840480" rtl="0" eaLnBrk="1" latinLnBrk="0" hangingPunct="1">
        <a:lnSpc>
          <a:spcPct val="100000"/>
        </a:lnSpc>
        <a:spcBef>
          <a:spcPts val="3780"/>
        </a:spcBef>
        <a:spcAft>
          <a:spcPts val="0"/>
        </a:spcAft>
        <a:buClr>
          <a:schemeClr val="tx1">
            <a:lumMod val="85000"/>
            <a:lumOff val="15000"/>
          </a:schemeClr>
        </a:buClr>
        <a:buFont typeface="Garamond" pitchFamily="18" charset="0"/>
        <a:buChar char="◦"/>
        <a:defRPr sz="7560" kern="1200">
          <a:solidFill>
            <a:schemeClr val="tx1"/>
          </a:solidFill>
          <a:latin typeface="+mn-lt"/>
          <a:ea typeface="+mn-ea"/>
          <a:cs typeface="+mn-cs"/>
        </a:defRPr>
      </a:lvl1pPr>
      <a:lvl2pPr marL="1920240" indent="-768096" algn="l" defTabSz="3840480" rtl="0" eaLnBrk="1" latinLnBrk="0" hangingPunct="1">
        <a:lnSpc>
          <a:spcPct val="100000"/>
        </a:lnSpc>
        <a:spcBef>
          <a:spcPts val="2100"/>
        </a:spcBef>
        <a:buClr>
          <a:schemeClr val="tx1">
            <a:lumMod val="85000"/>
            <a:lumOff val="15000"/>
          </a:schemeClr>
        </a:buClr>
        <a:buFont typeface="Garamond" pitchFamily="18" charset="0"/>
        <a:buChar char="◦"/>
        <a:defRPr sz="6720" kern="1200">
          <a:solidFill>
            <a:schemeClr val="tx1"/>
          </a:solidFill>
          <a:latin typeface="+mn-lt"/>
          <a:ea typeface="+mn-ea"/>
          <a:cs typeface="+mn-cs"/>
        </a:defRPr>
      </a:lvl2pPr>
      <a:lvl3pPr marL="3072384" indent="-768096"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3pPr>
      <a:lvl4pPr marL="4224528" indent="-768096"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4pPr>
      <a:lvl5pPr marL="5376672" indent="-768096"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5pPr>
      <a:lvl6pPr marL="6720000" indent="-960120"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6pPr>
      <a:lvl7pPr marL="7980000" indent="-960120"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7pPr>
      <a:lvl8pPr marL="9240000" indent="-960120"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8pPr>
      <a:lvl9pPr marL="10500000" indent="-960120" algn="l" defTabSz="3840480" rtl="0" eaLnBrk="1" latinLnBrk="0" hangingPunct="1">
        <a:lnSpc>
          <a:spcPct val="100000"/>
        </a:lnSpc>
        <a:spcBef>
          <a:spcPts val="2100"/>
        </a:spcBef>
        <a:buClr>
          <a:schemeClr val="tx1">
            <a:lumMod val="85000"/>
            <a:lumOff val="15000"/>
          </a:schemeClr>
        </a:buClr>
        <a:buFont typeface="Garamond" pitchFamily="18" charset="0"/>
        <a:buChar char="◦"/>
        <a:defRPr sz="588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pmc.ncbi.nlm.nih.gov/articles/PMC3588663/#:~:text=PNF%20is%20a%20stretching%20technique,as%20well%20as%20untrained%2C%20individuals." TargetMode="External"/><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pmc.ncbi.nlm.nih.gov/articles/PMC3280114/#:~:text=The%20terms%20PIR%20and%20proprioceptive,%25%20of%20their%20maximum%20strength)." TargetMode="External"/><Relationship Id="rId11" Type="http://schemas.openxmlformats.org/officeDocument/2006/relationships/image" Target="../media/image7.jpeg"/><Relationship Id="rId5" Type="http://schemas.openxmlformats.org/officeDocument/2006/relationships/hyperlink" Target="https://pmc.ncbi.nlm.nih.gov/articles/PMC9861030/" TargetMode="External"/><Relationship Id="rId10" Type="http://schemas.openxmlformats.org/officeDocument/2006/relationships/image" Target="../media/image6.jpeg"/><Relationship Id="rId4" Type="http://schemas.openxmlformats.org/officeDocument/2006/relationships/hyperlink" Target="https://www.houstonmethodist.org/blog/articles/2020/jul/foam-rolling-101-who-should-do-it-when-to-do-it-how-to-do-it/#:~:text=%22Foam%20rolling%20is%20a%20type,athletic%20trainer%20at%20Houston%20Methodist." TargetMode="Externa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4157268"/>
            <a:ext cx="15347424" cy="10472950"/>
          </a:xfrm>
          <a:prstGeom prst="rect">
            <a:avLst/>
          </a:prstGeom>
          <a:noFill/>
          <a:ln w="12700">
            <a:solidFill>
              <a:srgbClr val="00B0F0"/>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Arial" panose="020B0604020202020204" pitchFamily="34" charset="0"/>
                <a:cs typeface="+mj-cs"/>
              </a:rPr>
              <a:t>Introduction</a:t>
            </a:r>
          </a:p>
          <a:p>
            <a:pPr>
              <a:lnSpc>
                <a:spcPct val="80000"/>
              </a:lnSpc>
              <a:spcBef>
                <a:spcPct val="50000"/>
              </a:spcBef>
            </a:pPr>
            <a:r>
              <a:rPr lang="en-GB" sz="3600" b="0" i="0" dirty="0">
                <a:solidFill>
                  <a:srgbClr val="000000"/>
                </a:solidFill>
                <a:effectLst/>
                <a:latin typeface="Arial" panose="020B0604020202020204" pitchFamily="34" charset="0"/>
              </a:rPr>
              <a:t>It is commonly accepted that stretching is a key part of an athlete's regime. Hamstring injuries are common in rugby players due to the vast range of movements, quick changes of direction and burst of speed.</a:t>
            </a:r>
          </a:p>
          <a:p>
            <a:pPr>
              <a:lnSpc>
                <a:spcPct val="80000"/>
              </a:lnSpc>
              <a:spcBef>
                <a:spcPct val="50000"/>
              </a:spcBef>
            </a:pPr>
            <a:r>
              <a:rPr lang="en-GB" altLang="en-US" sz="3600" dirty="0">
                <a:solidFill>
                  <a:srgbClr val="000000"/>
                </a:solidFill>
                <a:latin typeface="Arial" panose="020B0604020202020204" pitchFamily="34" charset="0"/>
              </a:rPr>
              <a:t>This study involves two therapeutic options that are said to improve range of motion and flexibility</a:t>
            </a:r>
          </a:p>
          <a:p>
            <a:pPr>
              <a:lnSpc>
                <a:spcPct val="80000"/>
              </a:lnSpc>
              <a:spcBef>
                <a:spcPct val="50000"/>
              </a:spcBef>
            </a:pPr>
            <a:r>
              <a:rPr lang="en-GB" sz="3600" b="0" i="0" dirty="0">
                <a:solidFill>
                  <a:srgbClr val="000000"/>
                </a:solidFill>
                <a:effectLst/>
                <a:latin typeface="Arial" panose="020B0604020202020204" pitchFamily="34" charset="0"/>
              </a:rPr>
              <a:t>Foam rolling is a type of self-myofascial release (SMR) technique that uses body weight to apply added pressure, using a foam roller, to different muscles and surrounding connective tissue; helping release any tension and therefore improve flexibility (McCallum, 2020)</a:t>
            </a:r>
          </a:p>
          <a:p>
            <a:pPr>
              <a:lnSpc>
                <a:spcPct val="80000"/>
              </a:lnSpc>
              <a:spcBef>
                <a:spcPct val="50000"/>
              </a:spcBef>
            </a:pPr>
            <a:r>
              <a:rPr lang="en-GB" sz="3600" b="0" i="0" dirty="0">
                <a:solidFill>
                  <a:srgbClr val="000000"/>
                </a:solidFill>
                <a:effectLst/>
                <a:latin typeface="Arial" panose="020B0604020202020204" pitchFamily="34" charset="0"/>
              </a:rPr>
              <a:t>PNF (Proprioceptive Neuromuscular Facilitation) stretching improves flexibility through effective targeting of the muscle, by stretching and contracting to deepen the focus and push the muscle to its limit (Hindle et al, 2012)</a:t>
            </a:r>
          </a:p>
          <a:p>
            <a:pPr>
              <a:lnSpc>
                <a:spcPct val="80000"/>
              </a:lnSpc>
              <a:spcBef>
                <a:spcPct val="50000"/>
              </a:spcBef>
            </a:pPr>
            <a:r>
              <a:rPr lang="en-GB" sz="3600" b="0" i="0" dirty="0">
                <a:solidFill>
                  <a:srgbClr val="000000"/>
                </a:solidFill>
                <a:effectLst/>
                <a:latin typeface="Arial" panose="020B0604020202020204" pitchFamily="34" charset="0"/>
              </a:rPr>
              <a:t>There is no direct research to state which technique is the most efficient form of stretching to assist the development of flexibility within the hamstring, which opens the opportunity for research to broaden the knowledge and understanding of which technique gives greater benefits to amateur rugby players</a:t>
            </a:r>
            <a:endParaRPr lang="en-GB" altLang="en-US" sz="3600" dirty="0">
              <a:latin typeface="Arial" panose="020B0604020202020204" pitchFamily="34" charset="0"/>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45421" y="15163056"/>
            <a:ext cx="15341916" cy="16068328"/>
          </a:xfrm>
          <a:prstGeom prst="rect">
            <a:avLst/>
          </a:prstGeom>
          <a:noFill/>
          <a:ln w="12700">
            <a:solidFill>
              <a:srgbClr val="00B0F0"/>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Arial" panose="020B0604020202020204" pitchFamily="34" charset="0"/>
              </a:rPr>
              <a:t>Aims and Method</a:t>
            </a:r>
          </a:p>
          <a:p>
            <a:pPr>
              <a:lnSpc>
                <a:spcPct val="80000"/>
              </a:lnSpc>
              <a:spcBef>
                <a:spcPct val="50000"/>
              </a:spcBef>
            </a:pPr>
            <a:r>
              <a:rPr lang="en-GB" altLang="en-US" sz="3600" u="sng" dirty="0">
                <a:latin typeface="Arial" panose="020B0604020202020204" pitchFamily="34" charset="0"/>
              </a:rPr>
              <a:t>Aims</a:t>
            </a:r>
          </a:p>
          <a:p>
            <a:pPr>
              <a:lnSpc>
                <a:spcPct val="80000"/>
              </a:lnSpc>
              <a:spcBef>
                <a:spcPct val="50000"/>
              </a:spcBef>
            </a:pPr>
            <a:r>
              <a:rPr lang="en-GB" sz="3600" b="0" i="0" dirty="0">
                <a:solidFill>
                  <a:srgbClr val="000000"/>
                </a:solidFill>
                <a:effectLst/>
                <a:latin typeface="Arial" panose="020B0604020202020204" pitchFamily="34" charset="0"/>
              </a:rPr>
              <a:t>To find if there is a difference in hamstring flexibility after using both foam rolling and PNF</a:t>
            </a:r>
            <a:endParaRPr lang="en-GB" sz="3600" b="0" i="0" u="sng" dirty="0">
              <a:solidFill>
                <a:srgbClr val="000000"/>
              </a:solidFill>
              <a:effectLst/>
              <a:latin typeface="Arial" panose="020B0604020202020204" pitchFamily="34" charset="0"/>
            </a:endParaRPr>
          </a:p>
          <a:p>
            <a:pPr>
              <a:lnSpc>
                <a:spcPct val="80000"/>
              </a:lnSpc>
              <a:spcBef>
                <a:spcPct val="50000"/>
              </a:spcBef>
            </a:pPr>
            <a:r>
              <a:rPr lang="en-GB" altLang="en-US" sz="3600" dirty="0">
                <a:solidFill>
                  <a:srgbClr val="000000"/>
                </a:solidFill>
                <a:latin typeface="Arial" panose="020B0604020202020204" pitchFamily="34" charset="0"/>
              </a:rPr>
              <a:t>Secondary outcome - Understand how comfortable the players felt after the treatments using a BORG scale</a:t>
            </a:r>
          </a:p>
          <a:p>
            <a:pPr>
              <a:lnSpc>
                <a:spcPct val="80000"/>
              </a:lnSpc>
              <a:spcBef>
                <a:spcPct val="50000"/>
              </a:spcBef>
            </a:pPr>
            <a:r>
              <a:rPr lang="en-GB" altLang="en-US" sz="3600" u="sng" dirty="0">
                <a:solidFill>
                  <a:srgbClr val="000000"/>
                </a:solidFill>
                <a:latin typeface="Arial" panose="020B0604020202020204" pitchFamily="34" charset="0"/>
              </a:rPr>
              <a:t>Method</a:t>
            </a:r>
          </a:p>
          <a:p>
            <a:pPr>
              <a:lnSpc>
                <a:spcPct val="80000"/>
              </a:lnSpc>
              <a:spcBef>
                <a:spcPct val="50000"/>
              </a:spcBef>
            </a:pPr>
            <a:r>
              <a:rPr lang="en-GB" altLang="en-US" sz="3600" dirty="0">
                <a:solidFill>
                  <a:srgbClr val="000000"/>
                </a:solidFill>
                <a:latin typeface="Arial" panose="020B0604020202020204" pitchFamily="34" charset="0"/>
              </a:rPr>
              <a:t>There are 10 amateur rugby players all who had no current injuries that could affect the outcome of the study</a:t>
            </a:r>
          </a:p>
          <a:p>
            <a:pPr>
              <a:lnSpc>
                <a:spcPct val="80000"/>
              </a:lnSpc>
              <a:spcBef>
                <a:spcPct val="50000"/>
              </a:spcBef>
            </a:pPr>
            <a:r>
              <a:rPr lang="en-GB" altLang="en-US" sz="3600" dirty="0">
                <a:solidFill>
                  <a:srgbClr val="000000"/>
                </a:solidFill>
                <a:latin typeface="Arial" panose="020B0604020202020204" pitchFamily="34" charset="0"/>
              </a:rPr>
              <a:t>Experimental Approach – Blind randomized control trial</a:t>
            </a:r>
          </a:p>
          <a:p>
            <a:pPr>
              <a:lnSpc>
                <a:spcPct val="80000"/>
              </a:lnSpc>
              <a:spcBef>
                <a:spcPct val="50000"/>
              </a:spcBef>
            </a:pPr>
            <a:r>
              <a:rPr lang="en-GB" altLang="en-US" sz="3600" dirty="0">
                <a:solidFill>
                  <a:srgbClr val="000000"/>
                </a:solidFill>
                <a:latin typeface="Arial" panose="020B0604020202020204" pitchFamily="34" charset="0"/>
              </a:rPr>
              <a:t>The ten players were spilt into 2 groups of 5 with each group doing 1 intervention, </a:t>
            </a:r>
          </a:p>
          <a:p>
            <a:pPr>
              <a:lnSpc>
                <a:spcPct val="80000"/>
              </a:lnSpc>
              <a:spcBef>
                <a:spcPct val="50000"/>
              </a:spcBef>
            </a:pPr>
            <a:r>
              <a:rPr lang="en-GB" altLang="en-US" sz="3600" dirty="0">
                <a:solidFill>
                  <a:srgbClr val="000000"/>
                </a:solidFill>
                <a:latin typeface="Arial" panose="020B0604020202020204" pitchFamily="34" charset="0"/>
              </a:rPr>
              <a:t>All the testing was conducted at Tenby Rugby Club</a:t>
            </a:r>
          </a:p>
          <a:p>
            <a:pPr>
              <a:lnSpc>
                <a:spcPct val="80000"/>
              </a:lnSpc>
              <a:spcBef>
                <a:spcPct val="50000"/>
              </a:spcBef>
            </a:pPr>
            <a:r>
              <a:rPr lang="en-GB" altLang="en-US" sz="3600" dirty="0">
                <a:solidFill>
                  <a:srgbClr val="000000"/>
                </a:solidFill>
                <a:latin typeface="Arial" panose="020B0604020202020204" pitchFamily="34" charset="0"/>
              </a:rPr>
              <a:t>The testing was completed before training with only one day needed to collect all the results </a:t>
            </a:r>
          </a:p>
          <a:p>
            <a:pPr>
              <a:lnSpc>
                <a:spcPct val="80000"/>
              </a:lnSpc>
              <a:spcBef>
                <a:spcPct val="50000"/>
              </a:spcBef>
            </a:pPr>
            <a:r>
              <a:rPr lang="en-GB" altLang="en-US" sz="3600" dirty="0">
                <a:latin typeface="Arial" panose="020B0604020202020204" pitchFamily="34" charset="0"/>
              </a:rPr>
              <a:t>Pretesting the players were asked to perform a 2-minute warm up to reduced the chance of injury, also to reduced the chance of injury the players were shown how to correctly perform the stretching before they did them </a:t>
            </a:r>
          </a:p>
          <a:p>
            <a:pPr>
              <a:lnSpc>
                <a:spcPct val="80000"/>
              </a:lnSpc>
              <a:spcBef>
                <a:spcPct val="50000"/>
              </a:spcBef>
            </a:pPr>
            <a:r>
              <a:rPr lang="en-GB" altLang="en-US" sz="3600" dirty="0">
                <a:latin typeface="Arial" panose="020B0604020202020204" pitchFamily="34" charset="0"/>
              </a:rPr>
              <a:t>Foam Rolling was applied for 2 minutes </a:t>
            </a:r>
          </a:p>
          <a:p>
            <a:pPr>
              <a:lnSpc>
                <a:spcPct val="80000"/>
              </a:lnSpc>
              <a:spcBef>
                <a:spcPct val="50000"/>
              </a:spcBef>
            </a:pPr>
            <a:r>
              <a:rPr lang="en-GB" altLang="en-US" sz="3600" dirty="0">
                <a:latin typeface="Arial" panose="020B0604020202020204" pitchFamily="34" charset="0"/>
              </a:rPr>
              <a:t>PNF was applied 4 times 30 seconds per treatment application </a:t>
            </a:r>
          </a:p>
          <a:p>
            <a:pPr>
              <a:lnSpc>
                <a:spcPct val="80000"/>
              </a:lnSpc>
              <a:spcBef>
                <a:spcPct val="50000"/>
              </a:spcBef>
            </a:pPr>
            <a:r>
              <a:rPr lang="en-GB" altLang="en-US" sz="3600" dirty="0">
                <a:latin typeface="Arial" panose="020B0604020202020204" pitchFamily="34" charset="0"/>
              </a:rPr>
              <a:t>The results were scored using a sit and reach test pre intervention, 20 seconds into the intervention and finally after the treatment was complete </a:t>
            </a:r>
          </a:p>
          <a:p>
            <a:pPr>
              <a:lnSpc>
                <a:spcPct val="80000"/>
              </a:lnSpc>
              <a:spcBef>
                <a:spcPct val="50000"/>
              </a:spcBef>
            </a:pPr>
            <a:r>
              <a:rPr lang="en-GB" altLang="en-US" sz="3600" dirty="0">
                <a:latin typeface="Arial" panose="020B0604020202020204" pitchFamily="34" charset="0"/>
              </a:rPr>
              <a:t>The players were asked to complete the BORG scale after the full treatment was given </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764287" y="4144219"/>
            <a:ext cx="15347424" cy="27280628"/>
          </a:xfrm>
          <a:prstGeom prst="rect">
            <a:avLst/>
          </a:prstGeom>
          <a:noFill/>
          <a:ln w="12700">
            <a:solidFill>
              <a:srgbClr val="00B0F0"/>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Arial" panose="020B0604020202020204" pitchFamily="34" charset="0"/>
                <a:cs typeface="+mj-cs"/>
              </a:rPr>
              <a:t>Results</a:t>
            </a:r>
          </a:p>
          <a:p>
            <a:pPr>
              <a:lnSpc>
                <a:spcPct val="80000"/>
              </a:lnSpc>
              <a:spcBef>
                <a:spcPct val="50000"/>
              </a:spcBef>
            </a:pPr>
            <a:r>
              <a:rPr lang="en-GB" altLang="en-US" sz="3600" dirty="0">
                <a:latin typeface="Arial" panose="020B0604020202020204" pitchFamily="34" charset="0"/>
                <a:cs typeface="+mj-cs"/>
              </a:rPr>
              <a:t>Below are the results from the study, they highlight that PNF was a better treatment option of the hamstring.</a:t>
            </a:r>
          </a:p>
          <a:p>
            <a:pPr>
              <a:lnSpc>
                <a:spcPct val="80000"/>
              </a:lnSpc>
              <a:spcBef>
                <a:spcPct val="50000"/>
              </a:spcBef>
            </a:pPr>
            <a:endParaRPr lang="en-GB" altLang="en-US" sz="3600" dirty="0">
              <a:latin typeface="Arial" panose="020B0604020202020204" pitchFamily="34" charset="0"/>
              <a:cs typeface="+mj-cs"/>
            </a:endParaRPr>
          </a:p>
          <a:p>
            <a:pPr>
              <a:lnSpc>
                <a:spcPct val="80000"/>
              </a:lnSpc>
              <a:spcBef>
                <a:spcPct val="50000"/>
              </a:spcBef>
            </a:pPr>
            <a:r>
              <a:rPr lang="en-GB" altLang="en-US" sz="3600" dirty="0">
                <a:latin typeface="Arial" panose="020B0604020202020204" pitchFamily="34" charset="0"/>
                <a:cs typeface="+mj-cs"/>
              </a:rPr>
              <a:t>Fig.1 </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nSpc>
                <a:spcPct val="80000"/>
              </a:lnSpc>
              <a:spcBef>
                <a:spcPct val="50000"/>
              </a:spcBef>
            </a:pPr>
            <a:r>
              <a:rPr lang="en-GB" altLang="en-US" sz="3600" dirty="0">
                <a:latin typeface="Arial" panose="020B0604020202020204" pitchFamily="34" charset="0"/>
              </a:rPr>
              <a:t>Fig. 2</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nSpc>
                <a:spcPct val="80000"/>
              </a:lnSpc>
              <a:spcBef>
                <a:spcPct val="50000"/>
              </a:spcBef>
            </a:pPr>
            <a:r>
              <a:rPr lang="en-GB" altLang="en-US" sz="3600" dirty="0">
                <a:latin typeface="Arial" panose="020B0604020202020204" pitchFamily="34" charset="0"/>
              </a:rPr>
              <a:t>Fig.3</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38281" y="4144220"/>
            <a:ext cx="15415590" cy="17958076"/>
          </a:xfrm>
          <a:prstGeom prst="rect">
            <a:avLst/>
          </a:prstGeom>
          <a:noFill/>
          <a:ln w="12700">
            <a:solidFill>
              <a:srgbClr val="00B0F0"/>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Arial" panose="020B0604020202020204" pitchFamily="34" charset="0"/>
              </a:rPr>
              <a:t>Discussion</a:t>
            </a:r>
          </a:p>
          <a:p>
            <a:pPr>
              <a:lnSpc>
                <a:spcPct val="80000"/>
              </a:lnSpc>
              <a:spcBef>
                <a:spcPct val="50000"/>
              </a:spcBef>
            </a:pPr>
            <a:r>
              <a:rPr lang="en-GB" sz="3600" b="0" i="0" u="none" strike="noStrike" dirty="0">
                <a:solidFill>
                  <a:srgbClr val="000000"/>
                </a:solidFill>
                <a:effectLst/>
                <a:latin typeface="Arial" panose="020B0604020202020204" pitchFamily="34" charset="0"/>
              </a:rPr>
              <a:t>The main purpose of this research study was to compare the benefits of two stretching techniques on the flexibility of the hamstring, focusing on amateur rugby players. </a:t>
            </a:r>
          </a:p>
          <a:p>
            <a:pPr>
              <a:lnSpc>
                <a:spcPct val="80000"/>
              </a:lnSpc>
              <a:spcBef>
                <a:spcPct val="50000"/>
              </a:spcBef>
            </a:pPr>
            <a:r>
              <a:rPr lang="en-GB" sz="3600" dirty="0">
                <a:solidFill>
                  <a:srgbClr val="000000"/>
                </a:solidFill>
                <a:latin typeface="Arial" panose="020B0604020202020204" pitchFamily="34" charset="0"/>
              </a:rPr>
              <a:t>Participants were </a:t>
            </a:r>
            <a:r>
              <a:rPr lang="en-GB" sz="3600" b="0" i="0" u="none" strike="noStrike" dirty="0">
                <a:solidFill>
                  <a:srgbClr val="000000"/>
                </a:solidFill>
                <a:effectLst/>
                <a:latin typeface="Arial" panose="020B0604020202020204" pitchFamily="34" charset="0"/>
              </a:rPr>
              <a:t>split into two separate groups – one group having PNF applied in four 30 second reps, and the other having foam rolling applied for two minutes. </a:t>
            </a:r>
            <a:r>
              <a:rPr lang="en-GB" sz="3600" b="0" i="0" dirty="0">
                <a:solidFill>
                  <a:srgbClr val="000000"/>
                </a:solidFill>
                <a:effectLst/>
                <a:latin typeface="Arial" panose="020B0604020202020204" pitchFamily="34" charset="0"/>
              </a:rPr>
              <a:t>When comparing results the study showed the increase of flexibility after using PNF was almost double that compared to the increase of cm after using foam rolling.</a:t>
            </a:r>
            <a:endParaRPr lang="en-GB" sz="3600" b="0" i="0" u="none" strike="noStrike" dirty="0">
              <a:solidFill>
                <a:srgbClr val="000000"/>
              </a:solidFill>
              <a:effectLst/>
              <a:latin typeface="Arial" panose="020B0604020202020204" pitchFamily="34" charset="0"/>
            </a:endParaRPr>
          </a:p>
          <a:p>
            <a:pPr>
              <a:lnSpc>
                <a:spcPct val="80000"/>
              </a:lnSpc>
              <a:spcBef>
                <a:spcPct val="50000"/>
              </a:spcBef>
            </a:pPr>
            <a:r>
              <a:rPr lang="en-GB" sz="3600" dirty="0">
                <a:solidFill>
                  <a:srgbClr val="000000"/>
                </a:solidFill>
                <a:latin typeface="Arial" panose="020B0604020202020204" pitchFamily="34" charset="0"/>
              </a:rPr>
              <a:t>Regardless of the results of the study it is important to note that each treatment has positive effects. </a:t>
            </a:r>
            <a:r>
              <a:rPr lang="en-GB" sz="3600" b="0" i="0" dirty="0">
                <a:solidFill>
                  <a:srgbClr val="000000"/>
                </a:solidFill>
                <a:effectLst/>
                <a:latin typeface="Arial" panose="020B0604020202020204" pitchFamily="34" charset="0"/>
              </a:rPr>
              <a:t>PNF uses a combination of relaxation and muscle contraction to enhance neuromuscular efficiency and increase the range of motion within the muscle (Ragazzi and Pacheo, 2023). Whereas FR directly engages the stretch reflex which in turn, facilitates muscle elongation and therefore enhancing and improving flexibility within the hamstring. FR focuses more on myofascial release, which typically reduces muscle tightness but doesn't actively increase flexibility through lengthening muscle fibres to the same extent of the PNF technique (Emary, 2012).  </a:t>
            </a:r>
          </a:p>
          <a:p>
            <a:pPr>
              <a:lnSpc>
                <a:spcPct val="80000"/>
              </a:lnSpc>
              <a:spcBef>
                <a:spcPct val="50000"/>
              </a:spcBef>
            </a:pPr>
            <a:r>
              <a:rPr lang="en-GB" sz="3600" dirty="0">
                <a:solidFill>
                  <a:srgbClr val="000000"/>
                </a:solidFill>
                <a:latin typeface="Arial" panose="020B0604020202020204" pitchFamily="34" charset="0"/>
              </a:rPr>
              <a:t>Therefore, both treatments offer beneficial outcomes, but this study highlighted that PNF produced a greater increase in flexibility with the participants undergoing the PNF treatment providing a better score on the BORG scale compared to those having the FR treatment,  suggesting that PNF is a more comfortable treatment.</a:t>
            </a:r>
            <a:endParaRPr lang="en-GB" altLang="en-US" sz="3600" dirty="0">
              <a:latin typeface="Arial" panose="020B0604020202020204" pitchFamily="34" charset="0"/>
            </a:endParaRPr>
          </a:p>
          <a:p>
            <a:pPr algn="ctr">
              <a:lnSpc>
                <a:spcPct val="80000"/>
              </a:lnSpc>
              <a:spcBef>
                <a:spcPct val="50000"/>
              </a:spcBef>
            </a:pPr>
            <a:endParaRPr lang="en-GB" altLang="en-US" sz="5400" u="sng" dirty="0">
              <a:latin typeface="Arial" panose="020B0604020202020204" pitchFamily="34" charset="0"/>
            </a:endParaRPr>
          </a:p>
          <a:p>
            <a:pPr algn="ctr">
              <a:lnSpc>
                <a:spcPct val="80000"/>
              </a:lnSpc>
              <a:spcBef>
                <a:spcPct val="50000"/>
              </a:spcBef>
            </a:pPr>
            <a:r>
              <a:rPr lang="en-GB" altLang="en-US" sz="5400" b="1" u="sng" dirty="0">
                <a:latin typeface="Arial" panose="020B0604020202020204" pitchFamily="34" charset="0"/>
              </a:rPr>
              <a:t>Reflection</a:t>
            </a:r>
          </a:p>
          <a:p>
            <a:pPr>
              <a:lnSpc>
                <a:spcPct val="80000"/>
              </a:lnSpc>
              <a:spcBef>
                <a:spcPct val="50000"/>
              </a:spcBef>
            </a:pPr>
            <a:r>
              <a:rPr lang="en-GB" altLang="en-US" sz="3600" dirty="0">
                <a:latin typeface="Arial" panose="020B0604020202020204" pitchFamily="34" charset="0"/>
              </a:rPr>
              <a:t>Increase the number of players included in the study</a:t>
            </a:r>
          </a:p>
          <a:p>
            <a:pPr>
              <a:lnSpc>
                <a:spcPct val="80000"/>
              </a:lnSpc>
              <a:spcBef>
                <a:spcPct val="50000"/>
              </a:spcBef>
            </a:pPr>
            <a:r>
              <a:rPr lang="en-GB" altLang="en-US" sz="3600" dirty="0">
                <a:latin typeface="Arial" panose="020B0604020202020204" pitchFamily="34" charset="0"/>
              </a:rPr>
              <a:t>Increase the timeframe of the study from only 1 testing day to multiple tests over multiple weeks</a:t>
            </a:r>
          </a:p>
          <a:p>
            <a:pPr>
              <a:lnSpc>
                <a:spcPct val="80000"/>
              </a:lnSpc>
              <a:spcBef>
                <a:spcPct val="50000"/>
              </a:spcBef>
            </a:pPr>
            <a:r>
              <a:rPr lang="en-GB" altLang="en-US" sz="3600" dirty="0">
                <a:latin typeface="Arial" panose="020B0604020202020204" pitchFamily="34" charset="0"/>
              </a:rPr>
              <a:t>Apply the same treatments on players returning from injury to test if these treatments help recovering from injury </a:t>
            </a: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72364" y="26020977"/>
            <a:ext cx="15347424" cy="5403870"/>
          </a:xfrm>
          <a:prstGeom prst="rect">
            <a:avLst/>
          </a:prstGeom>
          <a:noFill/>
          <a:ln w="12700">
            <a:solidFill>
              <a:srgbClr val="00B0F0"/>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p>
          <a:p>
            <a:pPr>
              <a:lnSpc>
                <a:spcPct val="80000"/>
              </a:lnSpc>
              <a:spcBef>
                <a:spcPct val="50000"/>
              </a:spcBef>
            </a:pPr>
            <a:r>
              <a:rPr lang="en-GB" sz="1800" b="0" i="0" u="none" strike="noStrike" dirty="0">
                <a:solidFill>
                  <a:srgbClr val="000000"/>
                </a:solidFill>
                <a:effectLst/>
                <a:latin typeface="Arial" panose="020B0604020202020204" pitchFamily="34" charset="0"/>
              </a:rPr>
              <a:t>Hindle, K. Whitcomb, T. </a:t>
            </a:r>
            <a:r>
              <a:rPr lang="en-GB" sz="1800" b="0" i="0" u="none" strike="noStrike" dirty="0" err="1">
                <a:solidFill>
                  <a:srgbClr val="000000"/>
                </a:solidFill>
                <a:effectLst/>
                <a:latin typeface="Arial" panose="020B0604020202020204" pitchFamily="34" charset="0"/>
              </a:rPr>
              <a:t>O’Briggs</a:t>
            </a:r>
            <a:r>
              <a:rPr lang="en-GB" sz="1800" b="0" i="0" u="none" strike="noStrike" dirty="0">
                <a:solidFill>
                  <a:srgbClr val="000000"/>
                </a:solidFill>
                <a:effectLst/>
                <a:latin typeface="Arial" panose="020B0604020202020204" pitchFamily="34" charset="0"/>
              </a:rPr>
              <a:t>, W and Jong, J. 2012. Proprioceptive neuromuscular facilitation (PNF): its mechanisms and effects on range of motion and muscular function. Available at: </a:t>
            </a:r>
            <a:r>
              <a:rPr lang="en-GB" sz="1800" b="0" i="0" u="none" strike="noStrike" dirty="0">
                <a:solidFill>
                  <a:schemeClr val="accent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https://pmc.ncbi.nlm.nih.gov/articles/PMC3588663/#:~:text=PNF%20is%20a%20stretching%20technique,as%20well%20as%20untrained%2C%20individuals.</a:t>
            </a:r>
            <a:r>
              <a:rPr lang="en-GB" sz="1800" b="0" i="0" u="none" strike="noStrike" dirty="0">
                <a:solidFill>
                  <a:schemeClr val="accent1"/>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[Accessed: 25 March 2025]. </a:t>
            </a:r>
            <a:r>
              <a:rPr lang="en-GB" sz="1800" b="0" i="0" dirty="0">
                <a:solidFill>
                  <a:srgbClr val="000000"/>
                </a:solidFill>
                <a:effectLst/>
                <a:latin typeface="Arial" panose="020B0604020202020204" pitchFamily="34" charset="0"/>
              </a:rPr>
              <a:t> </a:t>
            </a:r>
            <a:endParaRPr lang="en-GB" sz="1800" b="0" i="0" u="none" strike="noStrike" dirty="0">
              <a:solidFill>
                <a:srgbClr val="000000"/>
              </a:solidFill>
              <a:effectLst/>
              <a:latin typeface="Arial" panose="020B0604020202020204" pitchFamily="34" charset="0"/>
            </a:endParaRPr>
          </a:p>
          <a:p>
            <a:pPr>
              <a:lnSpc>
                <a:spcPct val="80000"/>
              </a:lnSpc>
              <a:spcBef>
                <a:spcPct val="50000"/>
              </a:spcBef>
            </a:pPr>
            <a:endParaRPr lang="en-GB" dirty="0">
              <a:solidFill>
                <a:srgbClr val="000000"/>
              </a:solidFill>
              <a:latin typeface="Arial" panose="020B0604020202020204" pitchFamily="34" charset="0"/>
            </a:endParaRPr>
          </a:p>
          <a:p>
            <a:pPr>
              <a:lnSpc>
                <a:spcPct val="80000"/>
              </a:lnSpc>
              <a:spcBef>
                <a:spcPct val="50000"/>
              </a:spcBef>
            </a:pPr>
            <a:r>
              <a:rPr lang="en-GB" sz="1800" b="0" i="0" u="none" strike="noStrike" dirty="0">
                <a:solidFill>
                  <a:srgbClr val="000000"/>
                </a:solidFill>
                <a:effectLst/>
                <a:latin typeface="Arial" panose="020B0604020202020204" pitchFamily="34" charset="0"/>
              </a:rPr>
              <a:t>McCallum, K. 2020. Foam rolling 101: who should do it, when to do it &amp; how to do it. Available at: </a:t>
            </a:r>
            <a:r>
              <a:rPr lang="en-GB" sz="1800" b="0" i="0" u="none" strike="noStrike" dirty="0">
                <a:solidFill>
                  <a:schemeClr val="accent1"/>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https://www.houstonmethodist.org/blog/articles/2020/jul/foam-rolling-101-who-should-do-it-when-to-do-it-how-to-do-it/#:~:text=%22Foam%20rolling%20is%20a%20type,athletic%20trainer%20at%20Houston%20Methodist.</a:t>
            </a:r>
            <a:r>
              <a:rPr lang="en-GB" sz="1800" b="0" i="0" u="none" strike="noStrike" dirty="0">
                <a:solidFill>
                  <a:schemeClr val="accent1"/>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[Accessed: 25 March 2025]</a:t>
            </a:r>
          </a:p>
          <a:p>
            <a:pPr>
              <a:lnSpc>
                <a:spcPct val="80000"/>
              </a:lnSpc>
              <a:spcBef>
                <a:spcPct val="50000"/>
              </a:spcBef>
            </a:pPr>
            <a:endParaRPr lang="en-GB" dirty="0">
              <a:solidFill>
                <a:srgbClr val="000000"/>
              </a:solidFill>
              <a:latin typeface="Arial" panose="020B0604020202020204" pitchFamily="34" charset="0"/>
            </a:endParaRPr>
          </a:p>
          <a:p>
            <a:pPr>
              <a:lnSpc>
                <a:spcPct val="80000"/>
              </a:lnSpc>
              <a:spcBef>
                <a:spcPct val="50000"/>
              </a:spcBef>
            </a:pPr>
            <a:r>
              <a:rPr lang="en-GB" sz="1800" b="0" i="0" u="none" strike="noStrike" dirty="0">
                <a:solidFill>
                  <a:srgbClr val="000000"/>
                </a:solidFill>
                <a:effectLst/>
                <a:latin typeface="Arial" panose="020B0604020202020204" pitchFamily="34" charset="0"/>
              </a:rPr>
              <a:t>Ragazzi, P and Pacheco, L. 2023. Foam rolling vs proprioceptive neuromuscular facilitation stretching in the hamstring flexibility of amateur athletes: control trials. Available at</a:t>
            </a:r>
            <a:r>
              <a:rPr lang="en-GB" sz="1800" b="0" i="0" u="none" strike="noStrike" dirty="0">
                <a:solidFill>
                  <a:schemeClr val="accent1"/>
                </a:solidFill>
                <a:effectLst/>
                <a:latin typeface="Arial" panose="020B0604020202020204" pitchFamily="34" charset="0"/>
              </a:rPr>
              <a:t>: </a:t>
            </a:r>
            <a:r>
              <a:rPr lang="en-GB" sz="1800" b="0" i="0" u="none" strike="noStrike" dirty="0">
                <a:solidFill>
                  <a:schemeClr val="accent1"/>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https://pmc.ncbi.nlm.nih.gov/articles/PMC9861030/</a:t>
            </a:r>
            <a:r>
              <a:rPr lang="en-GB" sz="1800" b="0" i="0" u="none" strike="noStrike" dirty="0">
                <a:solidFill>
                  <a:schemeClr val="accent1"/>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[Accessed: 1 April 2025]. </a:t>
            </a:r>
            <a:r>
              <a:rPr lang="en-GB" sz="1800" b="0" i="0" dirty="0">
                <a:solidFill>
                  <a:srgbClr val="000000"/>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 </a:t>
            </a:r>
          </a:p>
          <a:p>
            <a:pPr>
              <a:lnSpc>
                <a:spcPct val="80000"/>
              </a:lnSpc>
              <a:spcBef>
                <a:spcPct val="50000"/>
              </a:spcBef>
            </a:pPr>
            <a:endParaRPr lang="en-GB" dirty="0">
              <a:solidFill>
                <a:srgbClr val="000000"/>
              </a:solidFill>
              <a:latin typeface="Arial" panose="020B0604020202020204" pitchFamily="34" charset="0"/>
            </a:endParaRPr>
          </a:p>
          <a:p>
            <a:pPr>
              <a:lnSpc>
                <a:spcPct val="80000"/>
              </a:lnSpc>
              <a:spcBef>
                <a:spcPct val="50000"/>
              </a:spcBef>
            </a:pPr>
            <a:r>
              <a:rPr lang="en-GB" sz="1800" b="0" i="0" dirty="0">
                <a:solidFill>
                  <a:srgbClr val="000000"/>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Emary, P. 2012. Use of post-isometric relaxation in the chiropractic management of a 55-year-old man with cervical radiculopathy. Available at: </a:t>
            </a:r>
            <a:r>
              <a:rPr lang="en-GB" sz="1800" b="0" i="0" u="none" strike="noStrike" dirty="0">
                <a:solidFill>
                  <a:schemeClr val="accent1"/>
                </a:solidFill>
                <a:effectLst/>
                <a:latin typeface="Arial" panose="020B0604020202020204" pitchFamily="34" charset="0"/>
                <a:hlinkClick r:id="rId6">
                  <a:extLst>
                    <a:ext uri="{A12FA001-AC4F-418D-AE19-62706E023703}">
                      <ahyp:hlinkClr xmlns:ahyp="http://schemas.microsoft.com/office/drawing/2018/hyperlinkcolor" val="tx"/>
                    </a:ext>
                  </a:extLst>
                </a:hlinkClick>
              </a:rPr>
              <a:t>https://pmc.ncbi.nlm.nih.gov/articles/PMC3280114/#:~:text=The%20terms%20PIR%20and%20proprioceptive,%25%20of%20their%20maximum%20strength).</a:t>
            </a:r>
            <a:r>
              <a:rPr lang="en-GB" sz="1800" b="0" i="0" u="none" strike="noStrike" dirty="0">
                <a:solidFill>
                  <a:schemeClr val="accent1"/>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[Accessed: 1 April 2025]. </a:t>
            </a:r>
            <a:r>
              <a:rPr lang="en-GB" sz="1800" b="0" i="0" dirty="0">
                <a:solidFill>
                  <a:srgbClr val="000000"/>
                </a:solidFill>
                <a:effectLst/>
                <a:latin typeface="Arial" panose="020B0604020202020204" pitchFamily="34" charset="0"/>
              </a:rPr>
              <a:t> </a:t>
            </a:r>
            <a:endParaRPr lang="en-GB" sz="7900" b="0" i="0" dirty="0">
              <a:solidFill>
                <a:srgbClr val="000000"/>
              </a:solidFill>
              <a:effectLst/>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9912" y="1553544"/>
            <a:ext cx="47813959" cy="2169138"/>
          </a:xfrm>
          <a:prstGeom prst="rect">
            <a:avLst/>
          </a:prstGeom>
          <a:noFill/>
          <a:ln w="12700">
            <a:solidFill>
              <a:srgbClr val="00B0F0"/>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sz="7000" b="1" i="0" u="none" strike="noStrike" dirty="0">
                <a:solidFill>
                  <a:srgbClr val="000000"/>
                </a:solidFill>
                <a:effectLst/>
                <a:latin typeface="Arial" panose="020B0604020202020204" pitchFamily="34" charset="0"/>
              </a:rPr>
              <a:t>An Investigation into Comparing the Effects of Foam Rolling (FR) and Proprioceptive Neuromuscular Facilitation (PNF) on Hamstring Flexibility in Amateur Rugby Players</a:t>
            </a:r>
            <a:endParaRPr lang="en-US" altLang="en-US" sz="7000" b="1" dirty="0">
              <a:latin typeface="Arial" panose="020B0604020202020204" pitchFamily="34" charset="0"/>
            </a:endParaRPr>
          </a:p>
        </p:txBody>
      </p:sp>
      <p:pic>
        <p:nvPicPr>
          <p:cNvPr id="2" name="Picture 1">
            <a:extLst>
              <a:ext uri="{FF2B5EF4-FFF2-40B4-BE49-F238E27FC236}">
                <a16:creationId xmlns:a16="http://schemas.microsoft.com/office/drawing/2014/main" id="{2D342898-7427-75CB-E62A-8B840F2A6863}"/>
              </a:ext>
            </a:extLst>
          </p:cNvPr>
          <p:cNvPicPr>
            <a:picLocks noChangeAspect="1"/>
          </p:cNvPicPr>
          <p:nvPr/>
        </p:nvPicPr>
        <p:blipFill>
          <a:blip r:embed="rId7"/>
          <a:stretch>
            <a:fillRect/>
          </a:stretch>
        </p:blipFill>
        <p:spPr>
          <a:xfrm>
            <a:off x="18869495" y="8236783"/>
            <a:ext cx="13467410" cy="5173129"/>
          </a:xfrm>
          <a:prstGeom prst="rect">
            <a:avLst/>
          </a:prstGeom>
          <a:ln w="76200">
            <a:solidFill>
              <a:schemeClr val="accent1"/>
            </a:solidFill>
          </a:ln>
        </p:spPr>
      </p:pic>
      <p:pic>
        <p:nvPicPr>
          <p:cNvPr id="1028" name="Picture 4" descr="Picture">
            <a:extLst>
              <a:ext uri="{FF2B5EF4-FFF2-40B4-BE49-F238E27FC236}">
                <a16:creationId xmlns:a16="http://schemas.microsoft.com/office/drawing/2014/main" id="{3BA8B9D0-F500-9AB1-9B70-2B9B2D298B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453368" y="14874919"/>
            <a:ext cx="12198504" cy="7539697"/>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pic>
        <p:nvPicPr>
          <p:cNvPr id="1030" name="Picture 6" descr="Picture">
            <a:extLst>
              <a:ext uri="{FF2B5EF4-FFF2-40B4-BE49-F238E27FC236}">
                <a16:creationId xmlns:a16="http://schemas.microsoft.com/office/drawing/2014/main" id="{2692A01E-D6B3-6903-C6AB-C6E28AD7540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544018" y="23844926"/>
            <a:ext cx="12179862" cy="7121836"/>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pic>
        <p:nvPicPr>
          <p:cNvPr id="1032" name="Picture 8" descr="PNF: Stretching and strengthening at the same time">
            <a:extLst>
              <a:ext uri="{FF2B5EF4-FFF2-40B4-BE49-F238E27FC236}">
                <a16:creationId xmlns:a16="http://schemas.microsoft.com/office/drawing/2014/main" id="{3EBEEB2C-5BFE-1A45-2A08-DDF19E580DA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684320" y="22609347"/>
            <a:ext cx="5282952" cy="2773550"/>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pic>
        <p:nvPicPr>
          <p:cNvPr id="1034" name="Picture 10" descr="How to Recover Quickly from a Hamstring ...">
            <a:extLst>
              <a:ext uri="{FF2B5EF4-FFF2-40B4-BE49-F238E27FC236}">
                <a16:creationId xmlns:a16="http://schemas.microsoft.com/office/drawing/2014/main" id="{C64F1079-AD48-BB3E-8FA3-3E5D3D57A27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885120" y="22594459"/>
            <a:ext cx="5282952" cy="2756782"/>
          </a:xfrm>
          <a:prstGeom prst="rect">
            <a:avLst/>
          </a:prstGeom>
          <a:solidFill>
            <a:schemeClr val="accent2"/>
          </a:solidFill>
          <a:ln w="76200">
            <a:solidFill>
              <a:schemeClr val="accent1"/>
            </a:solidFill>
          </a:ln>
        </p:spPr>
      </p:pic>
      <p:sp>
        <p:nvSpPr>
          <p:cNvPr id="3" name="TextBox 2">
            <a:extLst>
              <a:ext uri="{FF2B5EF4-FFF2-40B4-BE49-F238E27FC236}">
                <a16:creationId xmlns:a16="http://schemas.microsoft.com/office/drawing/2014/main" id="{3B083567-BE53-5C01-FC57-6E2C8886C3CD}"/>
              </a:ext>
            </a:extLst>
          </p:cNvPr>
          <p:cNvSpPr txBox="1"/>
          <p:nvPr/>
        </p:nvSpPr>
        <p:spPr>
          <a:xfrm>
            <a:off x="45719101" y="31868912"/>
            <a:ext cx="6192688" cy="923330"/>
          </a:xfrm>
          <a:prstGeom prst="rect">
            <a:avLst/>
          </a:prstGeom>
          <a:noFill/>
          <a:ln>
            <a:noFill/>
          </a:ln>
        </p:spPr>
        <p:txBody>
          <a:bodyPr wrap="square" rtlCol="0">
            <a:spAutoFit/>
          </a:bodyPr>
          <a:lstStyle/>
          <a:p>
            <a:r>
              <a:rPr lang="en-GB" sz="5400" dirty="0">
                <a:latin typeface="Arial" panose="020B0604020202020204" pitchFamily="34" charset="0"/>
                <a:cs typeface="Arial" panose="020B0604020202020204" pitchFamily="34" charset="0"/>
              </a:rPr>
              <a:t>Lewys Boswell</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6039</TotalTime>
  <Pages>1</Pages>
  <Words>1028</Words>
  <Application>Microsoft Office PowerPoint</Application>
  <PresentationFormat>Custom</PresentationFormat>
  <Paragraphs>59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Garamond</vt:lpstr>
      <vt:lpstr>Savon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Lewys Boswell</cp:lastModifiedBy>
  <cp:revision>155</cp:revision>
  <cp:lastPrinted>2002-10-23T01:36:31Z</cp:lastPrinted>
  <dcterms:created xsi:type="dcterms:W3CDTF">1997-03-12T11:49:38Z</dcterms:created>
  <dcterms:modified xsi:type="dcterms:W3CDTF">2025-05-08T19:34:51Z</dcterms:modified>
  <cp:category/>
</cp:coreProperties>
</file>