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EFD84-9DB2-47A4-91D1-C20E4A81932B}" v="292" dt="2022-03-20T11:40:32.347"/>
    <p1510:client id="{C7D7C99E-2D92-FD47-B7E1-945FECF671A2}" v="3" dt="2022-03-20T12:34:14.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60"/>
  </p:normalViewPr>
  <p:slideViewPr>
    <p:cSldViewPr snapToGrid="0">
      <p:cViewPr varScale="1">
        <p:scale>
          <a:sx n="70" d="100"/>
          <a:sy n="70" d="100"/>
        </p:scale>
        <p:origin x="72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Hussain (2029308)" userId="S::2029308@student.uwtsd.ac.uk::4b61fcf1-0d83-4a42-90f8-05873db2cb6e" providerId="AD" clId="Web-{6E0EFD84-9DB2-47A4-91D1-C20E4A81932B}"/>
    <pc:docChg chg="modSld">
      <pc:chgData name="Shannon Hussain (2029308)" userId="S::2029308@student.uwtsd.ac.uk::4b61fcf1-0d83-4a42-90f8-05873db2cb6e" providerId="AD" clId="Web-{6E0EFD84-9DB2-47A4-91D1-C20E4A81932B}" dt="2022-03-20T11:40:32.347" v="292" actId="14100"/>
      <pc:docMkLst>
        <pc:docMk/>
      </pc:docMkLst>
      <pc:sldChg chg="addSp modSp">
        <pc:chgData name="Shannon Hussain (2029308)" userId="S::2029308@student.uwtsd.ac.uk::4b61fcf1-0d83-4a42-90f8-05873db2cb6e" providerId="AD" clId="Web-{6E0EFD84-9DB2-47A4-91D1-C20E4A81932B}" dt="2022-03-20T11:16:27.515" v="183" actId="20577"/>
        <pc:sldMkLst>
          <pc:docMk/>
          <pc:sldMk cId="3343785481" sldId="256"/>
        </pc:sldMkLst>
        <pc:spChg chg="mod">
          <ac:chgData name="Shannon Hussain (2029308)" userId="S::2029308@student.uwtsd.ac.uk::4b61fcf1-0d83-4a42-90f8-05873db2cb6e" providerId="AD" clId="Web-{6E0EFD84-9DB2-47A4-91D1-C20E4A81932B}" dt="2022-03-20T11:16:27.515" v="183" actId="20577"/>
          <ac:spMkLst>
            <pc:docMk/>
            <pc:sldMk cId="3343785481" sldId="256"/>
            <ac:spMk id="2" creationId="{00000000-0000-0000-0000-000000000000}"/>
          </ac:spMkLst>
        </pc:spChg>
        <pc:spChg chg="add">
          <ac:chgData name="Shannon Hussain (2029308)" userId="S::2029308@student.uwtsd.ac.uk::4b61fcf1-0d83-4a42-90f8-05873db2cb6e" providerId="AD" clId="Web-{6E0EFD84-9DB2-47A4-91D1-C20E4A81932B}" dt="2022-03-20T11:02:27.279" v="14"/>
          <ac:spMkLst>
            <pc:docMk/>
            <pc:sldMk cId="3343785481" sldId="256"/>
            <ac:spMk id="3" creationId="{FA6D5D1D-AA0A-4B40-BA0F-DDE2C372061F}"/>
          </ac:spMkLst>
        </pc:spChg>
        <pc:spChg chg="add">
          <ac:chgData name="Shannon Hussain (2029308)" userId="S::2029308@student.uwtsd.ac.uk::4b61fcf1-0d83-4a42-90f8-05873db2cb6e" providerId="AD" clId="Web-{6E0EFD84-9DB2-47A4-91D1-C20E4A81932B}" dt="2022-03-20T11:02:37.279" v="15"/>
          <ac:spMkLst>
            <pc:docMk/>
            <pc:sldMk cId="3343785481" sldId="256"/>
            <ac:spMk id="4" creationId="{3DCAC08A-2D73-4BE4-97F1-8F8E2080E83B}"/>
          </ac:spMkLst>
        </pc:spChg>
      </pc:sldChg>
      <pc:sldChg chg="addSp delSp modSp">
        <pc:chgData name="Shannon Hussain (2029308)" userId="S::2029308@student.uwtsd.ac.uk::4b61fcf1-0d83-4a42-90f8-05873db2cb6e" providerId="AD" clId="Web-{6E0EFD84-9DB2-47A4-91D1-C20E4A81932B}" dt="2022-03-20T11:40:32.347" v="292" actId="14100"/>
        <pc:sldMkLst>
          <pc:docMk/>
          <pc:sldMk cId="1860451123" sldId="268"/>
        </pc:sldMkLst>
        <pc:spChg chg="mod">
          <ac:chgData name="Shannon Hussain (2029308)" userId="S::2029308@student.uwtsd.ac.uk::4b61fcf1-0d83-4a42-90f8-05873db2cb6e" providerId="AD" clId="Web-{6E0EFD84-9DB2-47A4-91D1-C20E4A81932B}" dt="2022-03-20T11:40:32.347" v="292" actId="14100"/>
          <ac:spMkLst>
            <pc:docMk/>
            <pc:sldMk cId="1860451123" sldId="268"/>
            <ac:spMk id="2" creationId="{00000000-0000-0000-0000-000000000000}"/>
          </ac:spMkLst>
        </pc:spChg>
        <pc:spChg chg="add">
          <ac:chgData name="Shannon Hussain (2029308)" userId="S::2029308@student.uwtsd.ac.uk::4b61fcf1-0d83-4a42-90f8-05873db2cb6e" providerId="AD" clId="Web-{6E0EFD84-9DB2-47A4-91D1-C20E4A81932B}" dt="2022-03-20T10:51:33.122" v="0"/>
          <ac:spMkLst>
            <pc:docMk/>
            <pc:sldMk cId="1860451123" sldId="268"/>
            <ac:spMk id="3" creationId="{C551A5EF-412F-403A-9980-118EFEED756A}"/>
          </ac:spMkLst>
        </pc:spChg>
        <pc:spChg chg="add">
          <ac:chgData name="Shannon Hussain (2029308)" userId="S::2029308@student.uwtsd.ac.uk::4b61fcf1-0d83-4a42-90f8-05873db2cb6e" providerId="AD" clId="Web-{6E0EFD84-9DB2-47A4-91D1-C20E4A81932B}" dt="2022-03-20T11:21:44.292" v="220"/>
          <ac:spMkLst>
            <pc:docMk/>
            <pc:sldMk cId="1860451123" sldId="268"/>
            <ac:spMk id="5" creationId="{B603D8F9-7D40-4BE1-B4CB-1DF4F5890CC8}"/>
          </ac:spMkLst>
        </pc:spChg>
        <pc:spChg chg="add del">
          <ac:chgData name="Shannon Hussain (2029308)" userId="S::2029308@student.uwtsd.ac.uk::4b61fcf1-0d83-4a42-90f8-05873db2cb6e" providerId="AD" clId="Web-{6E0EFD84-9DB2-47A4-91D1-C20E4A81932B}" dt="2022-03-20T11:34:57.403" v="247"/>
          <ac:spMkLst>
            <pc:docMk/>
            <pc:sldMk cId="1860451123" sldId="268"/>
            <ac:spMk id="10" creationId="{AFD65CA7-10E0-490D-A83A-CCCB369DB252}"/>
          </ac:spMkLst>
        </pc:spChg>
        <pc:spChg chg="add">
          <ac:chgData name="Shannon Hussain (2029308)" userId="S::2029308@student.uwtsd.ac.uk::4b61fcf1-0d83-4a42-90f8-05873db2cb6e" providerId="AD" clId="Web-{6E0EFD84-9DB2-47A4-91D1-C20E4A81932B}" dt="2022-03-20T11:39:09.064" v="269"/>
          <ac:spMkLst>
            <pc:docMk/>
            <pc:sldMk cId="1860451123" sldId="268"/>
            <ac:spMk id="12" creationId="{167B0BF0-06D5-4B43-A5A3-91429B04ADE7}"/>
          </ac:spMkLst>
        </pc:spChg>
        <pc:picChg chg="add del mod">
          <ac:chgData name="Shannon Hussain (2029308)" userId="S::2029308@student.uwtsd.ac.uk::4b61fcf1-0d83-4a42-90f8-05873db2cb6e" providerId="AD" clId="Web-{6E0EFD84-9DB2-47A4-91D1-C20E4A81932B}" dt="2022-03-20T11:21:46.651" v="221"/>
          <ac:picMkLst>
            <pc:docMk/>
            <pc:sldMk cId="1860451123" sldId="268"/>
            <ac:picMk id="4" creationId="{3B59E9FA-8643-460E-8FE5-5714D4CDD70E}"/>
          </ac:picMkLst>
        </pc:picChg>
        <pc:picChg chg="add del mod">
          <ac:chgData name="Shannon Hussain (2029308)" userId="S::2029308@student.uwtsd.ac.uk::4b61fcf1-0d83-4a42-90f8-05873db2cb6e" providerId="AD" clId="Web-{6E0EFD84-9DB2-47A4-91D1-C20E4A81932B}" dt="2022-03-20T11:31:02.367" v="241"/>
          <ac:picMkLst>
            <pc:docMk/>
            <pc:sldMk cId="1860451123" sldId="268"/>
            <ac:picMk id="6" creationId="{BA7FC682-1A2F-45E6-9FBB-45AEEDA0325E}"/>
          </ac:picMkLst>
        </pc:picChg>
        <pc:picChg chg="add mod">
          <ac:chgData name="Shannon Hussain (2029308)" userId="S::2029308@student.uwtsd.ac.uk::4b61fcf1-0d83-4a42-90f8-05873db2cb6e" providerId="AD" clId="Web-{6E0EFD84-9DB2-47A4-91D1-C20E4A81932B}" dt="2022-03-20T11:37:21.750" v="262" actId="14100"/>
          <ac:picMkLst>
            <pc:docMk/>
            <pc:sldMk cId="1860451123" sldId="268"/>
            <ac:picMk id="7" creationId="{156F88F7-B615-44F5-90BC-20BA7E246F4F}"/>
          </ac:picMkLst>
        </pc:picChg>
        <pc:picChg chg="add del mod">
          <ac:chgData name="Shannon Hussain (2029308)" userId="S::2029308@student.uwtsd.ac.uk::4b61fcf1-0d83-4a42-90f8-05873db2cb6e" providerId="AD" clId="Web-{6E0EFD84-9DB2-47A4-91D1-C20E4A81932B}" dt="2022-03-20T11:35:00.544" v="248"/>
          <ac:picMkLst>
            <pc:docMk/>
            <pc:sldMk cId="1860451123" sldId="268"/>
            <ac:picMk id="8" creationId="{B6E23EAB-FE3F-4DE8-ADEA-DD7621B6DA4A}"/>
          </ac:picMkLst>
        </pc:picChg>
        <pc:picChg chg="add mod">
          <ac:chgData name="Shannon Hussain (2029308)" userId="S::2029308@student.uwtsd.ac.uk::4b61fcf1-0d83-4a42-90f8-05873db2cb6e" providerId="AD" clId="Web-{6E0EFD84-9DB2-47A4-91D1-C20E4A81932B}" dt="2022-03-20T11:37:57.172" v="267" actId="14100"/>
          <ac:picMkLst>
            <pc:docMk/>
            <pc:sldMk cId="1860451123" sldId="268"/>
            <ac:picMk id="9" creationId="{85345245-F658-45BA-BC3F-34BB3669F769}"/>
          </ac:picMkLst>
        </pc:picChg>
        <pc:picChg chg="add mod">
          <ac:chgData name="Shannon Hussain (2029308)" userId="S::2029308@student.uwtsd.ac.uk::4b61fcf1-0d83-4a42-90f8-05873db2cb6e" providerId="AD" clId="Web-{6E0EFD84-9DB2-47A4-91D1-C20E4A81932B}" dt="2022-03-20T11:37:40.859" v="265" actId="14100"/>
          <ac:picMkLst>
            <pc:docMk/>
            <pc:sldMk cId="1860451123" sldId="268"/>
            <ac:picMk id="11" creationId="{19F147D6-DC6E-455E-BDEB-C6A0B4F51F6D}"/>
          </ac:picMkLst>
        </pc:picChg>
      </pc:sldChg>
    </pc:docChg>
  </pc:docChgLst>
  <pc:docChgLst>
    <pc:chgData name="Shannon Hussain (2029308)" userId="S::2029308@student.uwtsd.ac.uk::4b61fcf1-0d83-4a42-90f8-05873db2cb6e" providerId="AD" clId="Web-{C7D7C99E-2D92-FD47-B7E1-945FECF671A2}"/>
    <pc:docChg chg="delSld modSld sldOrd">
      <pc:chgData name="Shannon Hussain (2029308)" userId="S::2029308@student.uwtsd.ac.uk::4b61fcf1-0d83-4a42-90f8-05873db2cb6e" providerId="AD" clId="Web-{C7D7C99E-2D92-FD47-B7E1-945FECF671A2}" dt="2022-03-20T12:34:14.514" v="2"/>
      <pc:docMkLst>
        <pc:docMk/>
      </pc:docMkLst>
      <pc:sldChg chg="ord">
        <pc:chgData name="Shannon Hussain (2029308)" userId="S::2029308@student.uwtsd.ac.uk::4b61fcf1-0d83-4a42-90f8-05873db2cb6e" providerId="AD" clId="Web-{C7D7C99E-2D92-FD47-B7E1-945FECF671A2}" dt="2022-03-20T12:31:06.050" v="0"/>
        <pc:sldMkLst>
          <pc:docMk/>
          <pc:sldMk cId="3343785481" sldId="256"/>
        </pc:sldMkLst>
      </pc:sldChg>
      <pc:sldChg chg="addSp">
        <pc:chgData name="Shannon Hussain (2029308)" userId="S::2029308@student.uwtsd.ac.uk::4b61fcf1-0d83-4a42-90f8-05873db2cb6e" providerId="AD" clId="Web-{C7D7C99E-2D92-FD47-B7E1-945FECF671A2}" dt="2022-03-20T12:34:14.514" v="2"/>
        <pc:sldMkLst>
          <pc:docMk/>
          <pc:sldMk cId="3801303927" sldId="266"/>
        </pc:sldMkLst>
        <pc:spChg chg="add">
          <ac:chgData name="Shannon Hussain (2029308)" userId="S::2029308@student.uwtsd.ac.uk::4b61fcf1-0d83-4a42-90f8-05873db2cb6e" providerId="AD" clId="Web-{C7D7C99E-2D92-FD47-B7E1-945FECF671A2}" dt="2022-03-20T12:34:14.514" v="2"/>
          <ac:spMkLst>
            <pc:docMk/>
            <pc:sldMk cId="3801303927" sldId="266"/>
            <ac:spMk id="4" creationId="{D5ADCA93-36FD-4593-BCE6-898CF5D6BA5C}"/>
          </ac:spMkLst>
        </pc:spChg>
      </pc:sldChg>
      <pc:sldChg chg="del">
        <pc:chgData name="Shannon Hussain (2029308)" userId="S::2029308@student.uwtsd.ac.uk::4b61fcf1-0d83-4a42-90f8-05873db2cb6e" providerId="AD" clId="Web-{C7D7C99E-2D92-FD47-B7E1-945FECF671A2}" dt="2022-03-20T12:31:38.693" v="1"/>
        <pc:sldMkLst>
          <pc:docMk/>
          <pc:sldMk cId="1553937306"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3FB640-BCA9-4455-8CDC-AF0C4407E90D}" type="datetimeFigureOut">
              <a:rPr lang="en-US" smtClean="0"/>
              <a:t>3/20/2022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362B9-BF9C-4275-A79B-06B98B9A165E}" type="slidenum">
              <a:rPr lang="en-US" smtClean="0"/>
              <a:t>‹#›</a:t>
            </a:fld>
            <a:endParaRPr lang="en-US"/>
          </a:p>
        </p:txBody>
      </p:sp>
    </p:spTree>
    <p:extLst>
      <p:ext uri="{BB962C8B-B14F-4D97-AF65-F5344CB8AC3E}">
        <p14:creationId xmlns:p14="http://schemas.microsoft.com/office/powerpoint/2010/main" val="513218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Every healthcare organization faces various complex problems to operate desired action procedures in the workplace. The leaders of each organization take various strategic decisions and initiative approaches for handling any critical or unpredictable obstacles in the workplace. MCHT is a district general hospital trust, which facing various dynamic problems to perform operations in the care sector (Rocha &amp; other 2019). The main problem of this hospital trusts is staff absenteeism, which also plays a negative role to the services and reputation in the competitive care sector. The head of the hospital trusts appointed a HR manager to solve this critical problem and also to improve services and satisfaction of patients in the care setting.</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3</a:t>
            </a:fld>
            <a:endParaRPr lang="en-US"/>
          </a:p>
        </p:txBody>
      </p:sp>
    </p:spTree>
    <p:extLst>
      <p:ext uri="{BB962C8B-B14F-4D97-AF65-F5344CB8AC3E}">
        <p14:creationId xmlns:p14="http://schemas.microsoft.com/office/powerpoint/2010/main" val="1212446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absenteeism play a negative role to the services and activities of any organization in the society. A vast number staffs of MCHT became absent which </a:t>
            </a:r>
            <a:r>
              <a:rPr lang="en-US" sz="1200" kern="1200" dirty="0" err="1">
                <a:solidFill>
                  <a:schemeClr val="tx1"/>
                </a:solidFill>
                <a:effectLst/>
                <a:latin typeface="+mn-lt"/>
                <a:ea typeface="+mn-ea"/>
                <a:cs typeface="+mn-cs"/>
              </a:rPr>
              <a:t>causeed</a:t>
            </a:r>
            <a:r>
              <a:rPr lang="en-US" sz="1200" kern="1200" dirty="0">
                <a:solidFill>
                  <a:schemeClr val="tx1"/>
                </a:solidFill>
                <a:effectLst/>
                <a:latin typeface="+mn-lt"/>
                <a:ea typeface="+mn-ea"/>
                <a:cs typeface="+mn-cs"/>
              </a:rPr>
              <a:t> poorer quality service and also decreased the profit rate of organization in the competitive hospital trust. The organizational performance of MCHT verily relies on an effective performance of maximum staffs existing in different workplace (Robinson &amp; Other 2014.). But a lot of staffs became absent having different silly reason which played a negative role to provide satisfied services and facilities to patients coming to the care sector. Besides absenteeism also had a negative influence to MCHT for handling any critical or pandemic situation facing in the workplace.</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4</a:t>
            </a:fld>
            <a:endParaRPr lang="en-US"/>
          </a:p>
        </p:txBody>
      </p:sp>
    </p:spTree>
    <p:extLst>
      <p:ext uri="{BB962C8B-B14F-4D97-AF65-F5344CB8AC3E}">
        <p14:creationId xmlns:p14="http://schemas.microsoft.com/office/powerpoint/2010/main" val="267230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Absenteeism also decreased the value, acceptance and reputation of employees in MCHT hospital trust. The head of MCHT trust hospital visited different workplace also observed the operations of different staffs for finding out poor performance and absenteeism staffs in the workplace. The head of MCHT provided various lower facilities and advantages to those absenteeism staffs and also did not give them desired promotion, respect and professional value in the care setting (</a:t>
            </a:r>
            <a:r>
              <a:rPr lang="en-US" sz="1200" kern="1200" dirty="0" err="1">
                <a:solidFill>
                  <a:schemeClr val="tx1"/>
                </a:solidFill>
                <a:effectLst/>
                <a:latin typeface="+mn-lt"/>
                <a:ea typeface="+mn-ea"/>
                <a:cs typeface="+mn-cs"/>
              </a:rPr>
              <a:t>Kovane</a:t>
            </a:r>
            <a:r>
              <a:rPr lang="en-US" sz="1200" kern="1200" dirty="0">
                <a:solidFill>
                  <a:schemeClr val="tx1"/>
                </a:solidFill>
                <a:effectLst/>
                <a:latin typeface="+mn-lt"/>
                <a:ea typeface="+mn-ea"/>
                <a:cs typeface="+mn-cs"/>
              </a:rPr>
              <a:t>  2015). Thus, absenteeism or poor performance of staffs played a negative influence to both employees and services of MCHT hospital trust in the marketplace.</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5</a:t>
            </a:fld>
            <a:endParaRPr lang="en-US"/>
          </a:p>
        </p:txBody>
      </p:sp>
    </p:spTree>
    <p:extLst>
      <p:ext uri="{BB962C8B-B14F-4D97-AF65-F5344CB8AC3E}">
        <p14:creationId xmlns:p14="http://schemas.microsoft.com/office/powerpoint/2010/main" val="23994061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PESTLE factors also played a negative role on the staff’s absenteeism of MCHT hospital trust. The head of this care organization critically analyzed different macro environmental forces for solving the problems and improving services and operations in the competitive business place.</a:t>
            </a:r>
          </a:p>
          <a:p>
            <a:pPr algn="just"/>
            <a:r>
              <a:rPr lang="en-US" sz="1200" kern="1200" dirty="0">
                <a:solidFill>
                  <a:schemeClr val="tx1"/>
                </a:solidFill>
                <a:effectLst/>
                <a:latin typeface="+mn-lt"/>
                <a:ea typeface="+mn-ea"/>
                <a:cs typeface="+mn-cs"/>
              </a:rPr>
              <a:t>Political factor: Political haphazard condition had a great influence to the absenteeism of staffs of MCHT hospital trusts. </a:t>
            </a:r>
          </a:p>
          <a:p>
            <a:pPr algn="just"/>
            <a:r>
              <a:rPr lang="en-US" sz="1200" kern="1200" dirty="0">
                <a:solidFill>
                  <a:schemeClr val="tx1"/>
                </a:solidFill>
                <a:effectLst/>
                <a:latin typeface="+mn-lt"/>
                <a:ea typeface="+mn-ea"/>
                <a:cs typeface="+mn-cs"/>
              </a:rPr>
              <a:t>Economic factors: Poor salary also demotivated the staffs of MCHT hospital trusts to perform activity regularly or dutifully.</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6</a:t>
            </a:fld>
            <a:endParaRPr lang="en-US"/>
          </a:p>
        </p:txBody>
      </p:sp>
    </p:spTree>
    <p:extLst>
      <p:ext uri="{BB962C8B-B14F-4D97-AF65-F5344CB8AC3E}">
        <p14:creationId xmlns:p14="http://schemas.microsoft.com/office/powerpoint/2010/main" val="1654185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Social factors: Unstable or pandemic social condition also had an effective influence to staff’s absenteeism of MCHT hospital trusts.</a:t>
            </a:r>
          </a:p>
          <a:p>
            <a:pPr algn="just"/>
            <a:r>
              <a:rPr lang="en-US" sz="1200" kern="1200" dirty="0">
                <a:solidFill>
                  <a:schemeClr val="tx1"/>
                </a:solidFill>
                <a:effectLst/>
                <a:latin typeface="+mn-lt"/>
                <a:ea typeface="+mn-ea"/>
                <a:cs typeface="+mn-cs"/>
              </a:rPr>
              <a:t>Technological factors: Modern technologies are inevitable part for each care organization to perform any operations in the workplace. Having poor technological availability of MCHT hospital trusts also demotivated staff to perform desired action procedures in the workplace.</a:t>
            </a:r>
          </a:p>
          <a:p>
            <a:pPr algn="just"/>
            <a:r>
              <a:rPr lang="en-US" sz="1200" kern="1200" dirty="0">
                <a:solidFill>
                  <a:schemeClr val="tx1"/>
                </a:solidFill>
                <a:effectLst/>
                <a:latin typeface="+mn-lt"/>
                <a:ea typeface="+mn-ea"/>
                <a:cs typeface="+mn-cs"/>
              </a:rPr>
              <a:t>Legal factors: Sometimes different strict law, regulation and policy also played a negative role to the performance of staffs and sometimes they also became absent to their own workplace.</a:t>
            </a:r>
          </a:p>
          <a:p>
            <a:pPr algn="just"/>
            <a:r>
              <a:rPr lang="en-US" sz="1200" kern="1200" dirty="0">
                <a:solidFill>
                  <a:schemeClr val="tx1"/>
                </a:solidFill>
                <a:effectLst/>
                <a:latin typeface="+mn-lt"/>
                <a:ea typeface="+mn-ea"/>
                <a:cs typeface="+mn-cs"/>
              </a:rPr>
              <a:t>Environmental factors: Different natural disaster or pandemic situation also had a cause to absenteeism of employees in the workplace.</a:t>
            </a:r>
          </a:p>
          <a:p>
            <a:pPr algn="just"/>
            <a:r>
              <a:rPr lang="en-US" sz="1200" kern="1200" dirty="0">
                <a:solidFill>
                  <a:schemeClr val="tx1"/>
                </a:solidFill>
                <a:effectLst/>
                <a:latin typeface="+mn-lt"/>
                <a:ea typeface="+mn-ea"/>
                <a:cs typeface="+mn-cs"/>
              </a:rPr>
              <a:t>Thus, various macro-environmental forces had a negative influence to the operations of MCHT care organization and staff absenteeism in the dynamic workplace.</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7</a:t>
            </a:fld>
            <a:endParaRPr lang="en-US"/>
          </a:p>
        </p:txBody>
      </p:sp>
    </p:spTree>
    <p:extLst>
      <p:ext uri="{BB962C8B-B14F-4D97-AF65-F5344CB8AC3E}">
        <p14:creationId xmlns:p14="http://schemas.microsoft.com/office/powerpoint/2010/main" val="6664522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Different causes of staff absenteeism of MCHT hospital trust can be such as- poor salary, unfair policy during recognition, award and promotion of company, poor technological availability, strict law in the workplace and negative impact of various macro-environmental factors in the marketplace. For having these different problems or lacking, the staff of MCHT hospital trust became absent and also did not provide satisfied performance and services in the workplace. </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8</a:t>
            </a:fld>
            <a:endParaRPr lang="en-US"/>
          </a:p>
        </p:txBody>
      </p:sp>
    </p:spTree>
    <p:extLst>
      <p:ext uri="{BB962C8B-B14F-4D97-AF65-F5344CB8AC3E}">
        <p14:creationId xmlns:p14="http://schemas.microsoft.com/office/powerpoint/2010/main" val="35137699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There were various negative effect to the staff absenteeism of MCHT hospital trust </a:t>
            </a:r>
            <a:r>
              <a:rPr lang="en-US" sz="1200" kern="1200" dirty="0" err="1">
                <a:solidFill>
                  <a:schemeClr val="tx1"/>
                </a:solidFill>
                <a:effectLst/>
                <a:latin typeface="+mn-lt"/>
                <a:ea typeface="+mn-ea"/>
                <a:cs typeface="+mn-cs"/>
              </a:rPr>
              <a:t>can,be</a:t>
            </a:r>
            <a:r>
              <a:rPr lang="en-US" sz="1200" kern="1200" dirty="0">
                <a:solidFill>
                  <a:schemeClr val="tx1"/>
                </a:solidFill>
                <a:effectLst/>
                <a:latin typeface="+mn-lt"/>
                <a:ea typeface="+mn-ea"/>
                <a:cs typeface="+mn-cs"/>
              </a:rPr>
              <a:t> such as-poor services of patients, unsatisfied performance in the workplace, high costs to perform activities by less among staff and falling critical situation during tackling various unpredictable of pandemic situation in the dynamic workplace.</a:t>
            </a:r>
          </a:p>
          <a:p>
            <a:pPr algn="just"/>
            <a:r>
              <a:rPr lang="en-US" sz="1200" kern="1200" dirty="0">
                <a:solidFill>
                  <a:schemeClr val="tx1"/>
                </a:solidFill>
                <a:effectLst/>
                <a:latin typeface="+mn-lt"/>
                <a:ea typeface="+mn-ea"/>
                <a:cs typeface="+mn-cs"/>
              </a:rPr>
              <a:t>Thus, there had different causes of staff absenteeism, which also played negative effective to the operations, and services of MCHT hospital trusts.</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9</a:t>
            </a:fld>
            <a:endParaRPr lang="en-US"/>
          </a:p>
        </p:txBody>
      </p:sp>
    </p:spTree>
    <p:extLst>
      <p:ext uri="{BB962C8B-B14F-4D97-AF65-F5344CB8AC3E}">
        <p14:creationId xmlns:p14="http://schemas.microsoft.com/office/powerpoint/2010/main" val="33968163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head of MCHT hospital trust appointed a HR manager for solving the absenteeism problem of staff in the workplace. The newly appointed HR manager should visit different care sector for finding out the demand and expectation of staffs for ensuring their highest satisfaction. Maximum happiness or satisfaction of staff will play an effective role on their effective dedication and regular activities in the care sectors. Besides, the HR manager should find out different personal problems of staffs for solving those effectively to improving their operations in the complex or dynamic workplace (</a:t>
            </a:r>
            <a:r>
              <a:rPr lang="en-US" sz="1200" kern="1200" dirty="0" err="1">
                <a:solidFill>
                  <a:schemeClr val="tx1"/>
                </a:solidFill>
                <a:effectLst/>
                <a:latin typeface="+mn-lt"/>
                <a:ea typeface="+mn-ea"/>
                <a:cs typeface="+mn-cs"/>
              </a:rPr>
              <a:t>Kalisch</a:t>
            </a:r>
            <a:r>
              <a:rPr lang="en-US" sz="1200" kern="1200" dirty="0">
                <a:solidFill>
                  <a:schemeClr val="tx1"/>
                </a:solidFill>
                <a:effectLst/>
                <a:latin typeface="+mn-lt"/>
                <a:ea typeface="+mn-ea"/>
                <a:cs typeface="+mn-cs"/>
              </a:rPr>
              <a:t> &amp; Lee 2013). Moreover, MCHT hospital trust should provide high salary of employees, give promotion according to their performance and quality, provide additional holiday and make sure a hygienic or healthy working environment in each care sectors. By following these various innovative strategies, MCHT hospital trusts can reduce the staff absenteeism in the workplace.</a:t>
            </a:r>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10</a:t>
            </a:fld>
            <a:endParaRPr lang="en-US"/>
          </a:p>
        </p:txBody>
      </p:sp>
    </p:spTree>
    <p:extLst>
      <p:ext uri="{BB962C8B-B14F-4D97-AF65-F5344CB8AC3E}">
        <p14:creationId xmlns:p14="http://schemas.microsoft.com/office/powerpoint/2010/main" val="1704383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we can say staffs are great asset for each healthcare organization to perform any functions. But poor performance or absenteeism of staffs play a negative role to the overall services procedures and performance in the care setting (</a:t>
            </a:r>
            <a:r>
              <a:rPr lang="en-US" sz="1200" kern="1200" dirty="0" err="1">
                <a:solidFill>
                  <a:schemeClr val="tx1"/>
                </a:solidFill>
                <a:effectLst/>
                <a:latin typeface="+mn-lt"/>
                <a:ea typeface="+mn-ea"/>
                <a:cs typeface="+mn-cs"/>
              </a:rPr>
              <a:t>Muhindo</a:t>
            </a:r>
            <a:r>
              <a:rPr lang="en-US" sz="1200" kern="1200" dirty="0">
                <a:solidFill>
                  <a:schemeClr val="tx1"/>
                </a:solidFill>
                <a:effectLst/>
                <a:latin typeface="+mn-lt"/>
                <a:ea typeface="+mn-ea"/>
                <a:cs typeface="+mn-cs"/>
              </a:rPr>
              <a:t> &amp; Other 2017.). MCHT hospital trusts taking different innovative ways and alternative solutions for reducing staff absenteeism in the workplace.</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11</a:t>
            </a:fld>
            <a:endParaRPr lang="en-US"/>
          </a:p>
        </p:txBody>
      </p:sp>
    </p:spTree>
    <p:extLst>
      <p:ext uri="{BB962C8B-B14F-4D97-AF65-F5344CB8AC3E}">
        <p14:creationId xmlns:p14="http://schemas.microsoft.com/office/powerpoint/2010/main" val="33436791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Dewar, B., Barr, I. and Robinson, P., 2014. Hospital capacity and management preparedness for pandemic influenza in Victoria. </a:t>
            </a:r>
            <a:r>
              <a:rPr lang="en-US" sz="1200" i="1" kern="1200" dirty="0">
                <a:solidFill>
                  <a:schemeClr val="tx1"/>
                </a:solidFill>
                <a:effectLst/>
                <a:latin typeface="+mn-lt"/>
                <a:ea typeface="+mn-ea"/>
                <a:cs typeface="+mn-cs"/>
              </a:rPr>
              <a:t>Australian and New Zealand journal of public health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38</a:t>
            </a:r>
            <a:r>
              <a:rPr lang="en-US" sz="1200" kern="1200" dirty="0">
                <a:solidFill>
                  <a:schemeClr val="tx1"/>
                </a:solidFill>
                <a:effectLst/>
                <a:latin typeface="+mn-lt"/>
                <a:ea typeface="+mn-ea"/>
                <a:cs typeface="+mn-cs"/>
              </a:rPr>
              <a:t>(2), pp.184-190.</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Kalisch</a:t>
            </a:r>
            <a:r>
              <a:rPr lang="en-US" sz="1200" kern="1200" dirty="0">
                <a:solidFill>
                  <a:schemeClr val="tx1"/>
                </a:solidFill>
                <a:effectLst/>
                <a:latin typeface="+mn-lt"/>
                <a:ea typeface="+mn-ea"/>
                <a:cs typeface="+mn-cs"/>
              </a:rPr>
              <a:t>, B.J. and Lee, K.H., 2013. Variations of nursing teamwork by hospital, patient unit, and staff characteristics. </a:t>
            </a:r>
            <a:r>
              <a:rPr lang="en-US" sz="1200" i="1" kern="1200" dirty="0">
                <a:solidFill>
                  <a:schemeClr val="tx1"/>
                </a:solidFill>
                <a:effectLst/>
                <a:latin typeface="+mn-lt"/>
                <a:ea typeface="+mn-ea"/>
                <a:cs typeface="+mn-cs"/>
              </a:rPr>
              <a:t>Applied Nursing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26</a:t>
            </a:r>
            <a:r>
              <a:rPr lang="en-US" sz="1200" kern="1200" dirty="0">
                <a:solidFill>
                  <a:schemeClr val="tx1"/>
                </a:solidFill>
                <a:effectLst/>
                <a:latin typeface="+mn-lt"/>
                <a:ea typeface="+mn-ea"/>
                <a:cs typeface="+mn-cs"/>
              </a:rPr>
              <a:t>(1), pp.2-9.</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Kovane</a:t>
            </a:r>
            <a:r>
              <a:rPr lang="en-US" sz="1200" kern="1200" dirty="0">
                <a:solidFill>
                  <a:schemeClr val="tx1"/>
                </a:solidFill>
                <a:effectLst/>
                <a:latin typeface="+mn-lt"/>
                <a:ea typeface="+mn-ea"/>
                <a:cs typeface="+mn-cs"/>
              </a:rPr>
              <a:t>, M., 2015. Factors causing absenteeism of nurses in an acute psychiatric hospital: case study in Cape Town.</a:t>
            </a:r>
          </a:p>
          <a:p>
            <a:r>
              <a:rPr lang="en-US" sz="1200" kern="1200" dirty="0">
                <a:solidFill>
                  <a:schemeClr val="tx1"/>
                </a:solidFill>
                <a:effectLst/>
                <a:latin typeface="+mn-lt"/>
                <a:ea typeface="+mn-ea"/>
                <a:cs typeface="+mn-cs"/>
              </a:rPr>
              <a:t> </a:t>
            </a:r>
          </a:p>
          <a:p>
            <a:r>
              <a:rPr lang="en-US" sz="1200" kern="1200" dirty="0" err="1">
                <a:solidFill>
                  <a:schemeClr val="tx1"/>
                </a:solidFill>
                <a:effectLst/>
                <a:latin typeface="+mn-lt"/>
                <a:ea typeface="+mn-ea"/>
                <a:cs typeface="+mn-cs"/>
              </a:rPr>
              <a:t>Nyamweya</a:t>
            </a:r>
            <a:r>
              <a:rPr lang="en-US" sz="1200" kern="1200" dirty="0">
                <a:solidFill>
                  <a:schemeClr val="tx1"/>
                </a:solidFill>
                <a:effectLst/>
                <a:latin typeface="+mn-lt"/>
                <a:ea typeface="+mn-ea"/>
                <a:cs typeface="+mn-cs"/>
              </a:rPr>
              <a:t>, N.N., </a:t>
            </a:r>
            <a:r>
              <a:rPr lang="en-US" sz="1200" kern="1200" dirty="0" err="1">
                <a:solidFill>
                  <a:schemeClr val="tx1"/>
                </a:solidFill>
                <a:effectLst/>
                <a:latin typeface="+mn-lt"/>
                <a:ea typeface="+mn-ea"/>
                <a:cs typeface="+mn-cs"/>
              </a:rPr>
              <a:t>Yekka</a:t>
            </a:r>
            <a:r>
              <a:rPr lang="en-US" sz="1200" kern="1200" dirty="0">
                <a:solidFill>
                  <a:schemeClr val="tx1"/>
                </a:solidFill>
                <a:effectLst/>
                <a:latin typeface="+mn-lt"/>
                <a:ea typeface="+mn-ea"/>
                <a:cs typeface="+mn-cs"/>
              </a:rPr>
              <a:t>, P., </a:t>
            </a:r>
            <a:r>
              <a:rPr lang="en-US" sz="1200" kern="1200" dirty="0" err="1">
                <a:solidFill>
                  <a:schemeClr val="tx1"/>
                </a:solidFill>
                <a:effectLst/>
                <a:latin typeface="+mn-lt"/>
                <a:ea typeface="+mn-ea"/>
                <a:cs typeface="+mn-cs"/>
              </a:rPr>
              <a:t>Mubutu</a:t>
            </a:r>
            <a:r>
              <a:rPr lang="en-US" sz="1200" kern="1200" dirty="0">
                <a:solidFill>
                  <a:schemeClr val="tx1"/>
                </a:solidFill>
                <a:effectLst/>
                <a:latin typeface="+mn-lt"/>
                <a:ea typeface="+mn-ea"/>
                <a:cs typeface="+mn-cs"/>
              </a:rPr>
              <a:t>, R.D., </a:t>
            </a:r>
            <a:r>
              <a:rPr lang="en-US" sz="1200" kern="1200" dirty="0" err="1">
                <a:solidFill>
                  <a:schemeClr val="tx1"/>
                </a:solidFill>
                <a:effectLst/>
                <a:latin typeface="+mn-lt"/>
                <a:ea typeface="+mn-ea"/>
                <a:cs typeface="+mn-cs"/>
              </a:rPr>
              <a:t>Kasozi</a:t>
            </a:r>
            <a:r>
              <a:rPr lang="en-US" sz="1200" kern="1200" dirty="0">
                <a:solidFill>
                  <a:schemeClr val="tx1"/>
                </a:solidFill>
                <a:effectLst/>
                <a:latin typeface="+mn-lt"/>
                <a:ea typeface="+mn-ea"/>
                <a:cs typeface="+mn-cs"/>
              </a:rPr>
              <a:t>, K.I. and </a:t>
            </a:r>
            <a:r>
              <a:rPr lang="en-US" sz="1200" kern="1200" dirty="0" err="1">
                <a:solidFill>
                  <a:schemeClr val="tx1"/>
                </a:solidFill>
                <a:effectLst/>
                <a:latin typeface="+mn-lt"/>
                <a:ea typeface="+mn-ea"/>
                <a:cs typeface="+mn-cs"/>
              </a:rPr>
              <a:t>Muhindo</a:t>
            </a:r>
            <a:r>
              <a:rPr lang="en-US" sz="1200" kern="1200" dirty="0">
                <a:solidFill>
                  <a:schemeClr val="tx1"/>
                </a:solidFill>
                <a:effectLst/>
                <a:latin typeface="+mn-lt"/>
                <a:ea typeface="+mn-ea"/>
                <a:cs typeface="+mn-cs"/>
              </a:rPr>
              <a:t>, J., 2017. Staff absenteeism in public health facilities of Uganda: a study in </a:t>
            </a:r>
            <a:r>
              <a:rPr lang="en-US" sz="1200" kern="1200" dirty="0" err="1">
                <a:solidFill>
                  <a:schemeClr val="tx1"/>
                </a:solidFill>
                <a:effectLst/>
                <a:latin typeface="+mn-lt"/>
                <a:ea typeface="+mn-ea"/>
                <a:cs typeface="+mn-cs"/>
              </a:rPr>
              <a:t>Bushenyi</a:t>
            </a:r>
            <a:r>
              <a:rPr lang="en-US" sz="1200" kern="1200" dirty="0">
                <a:solidFill>
                  <a:schemeClr val="tx1"/>
                </a:solidFill>
                <a:effectLst/>
                <a:latin typeface="+mn-lt"/>
                <a:ea typeface="+mn-ea"/>
                <a:cs typeface="+mn-cs"/>
              </a:rPr>
              <a:t> District on contributing factors. </a:t>
            </a:r>
            <a:r>
              <a:rPr lang="en-US" sz="1200" i="1" kern="1200" dirty="0">
                <a:solidFill>
                  <a:schemeClr val="tx1"/>
                </a:solidFill>
                <a:effectLst/>
                <a:latin typeface="+mn-lt"/>
                <a:ea typeface="+mn-ea"/>
                <a:cs typeface="+mn-cs"/>
              </a:rPr>
              <a:t>Open Journal of Nursing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7</a:t>
            </a:r>
            <a:r>
              <a:rPr lang="en-US" sz="1200" kern="1200" dirty="0">
                <a:solidFill>
                  <a:schemeClr val="tx1"/>
                </a:solidFill>
                <a:effectLst/>
                <a:latin typeface="+mn-lt"/>
                <a:ea typeface="+mn-ea"/>
                <a:cs typeface="+mn-cs"/>
              </a:rPr>
              <a:t>(10), p.1115.</a:t>
            </a:r>
          </a:p>
          <a:p>
            <a:r>
              <a:rPr lang="en-US" sz="1200" kern="1200" dirty="0">
                <a:solidFill>
                  <a:schemeClr val="tx1"/>
                </a:solidFill>
                <a:effectLst/>
                <a:latin typeface="+mn-lt"/>
                <a:ea typeface="+mn-ea"/>
                <a:cs typeface="+mn-cs"/>
              </a:rPr>
              <a:t>Rocha, F.P., Saito, C.A. and Pinto, T.C.N.O., 2019. Sickness absenteeism among health care workers in a public hospital in São Paulo, Brazil. </a:t>
            </a:r>
            <a:r>
              <a:rPr lang="en-US" sz="1200" i="1" kern="1200" dirty="0" err="1">
                <a:solidFill>
                  <a:schemeClr val="tx1"/>
                </a:solidFill>
                <a:effectLst/>
                <a:latin typeface="+mn-lt"/>
                <a:ea typeface="+mn-ea"/>
                <a:cs typeface="+mn-cs"/>
              </a:rPr>
              <a:t>Revista</a:t>
            </a:r>
            <a:r>
              <a:rPr lang="en-US" sz="1200" i="1" kern="1200" dirty="0">
                <a:solidFill>
                  <a:schemeClr val="tx1"/>
                </a:solidFill>
                <a:effectLst/>
                <a:latin typeface="+mn-lt"/>
                <a:ea typeface="+mn-ea"/>
                <a:cs typeface="+mn-cs"/>
              </a:rPr>
              <a:t> </a:t>
            </a:r>
            <a:r>
              <a:rPr lang="en-US" sz="1200" i="1" kern="1200" dirty="0" err="1">
                <a:solidFill>
                  <a:schemeClr val="tx1"/>
                </a:solidFill>
                <a:effectLst/>
                <a:latin typeface="+mn-lt"/>
                <a:ea typeface="+mn-ea"/>
                <a:cs typeface="+mn-cs"/>
              </a:rPr>
              <a:t>Brasileira</a:t>
            </a:r>
            <a:r>
              <a:rPr lang="en-US" sz="1200" i="1" kern="1200" dirty="0">
                <a:solidFill>
                  <a:schemeClr val="tx1"/>
                </a:solidFill>
                <a:effectLst/>
                <a:latin typeface="+mn-lt"/>
                <a:ea typeface="+mn-ea"/>
                <a:cs typeface="+mn-cs"/>
              </a:rPr>
              <a:t> de </a:t>
            </a:r>
            <a:r>
              <a:rPr lang="en-US" sz="1200" i="1" kern="1200" dirty="0" err="1">
                <a:solidFill>
                  <a:schemeClr val="tx1"/>
                </a:solidFill>
                <a:effectLst/>
                <a:latin typeface="+mn-lt"/>
                <a:ea typeface="+mn-ea"/>
                <a:cs typeface="+mn-cs"/>
              </a:rPr>
              <a:t>Medicina</a:t>
            </a:r>
            <a:r>
              <a:rPr lang="en-US" sz="1200" i="1" kern="1200" dirty="0">
                <a:solidFill>
                  <a:schemeClr val="tx1"/>
                </a:solidFill>
                <a:effectLst/>
                <a:latin typeface="+mn-lt"/>
                <a:ea typeface="+mn-ea"/>
                <a:cs typeface="+mn-cs"/>
              </a:rPr>
              <a:t> do </a:t>
            </a:r>
            <a:r>
              <a:rPr lang="en-US" sz="1200" i="1" kern="1200" dirty="0" err="1">
                <a:solidFill>
                  <a:schemeClr val="tx1"/>
                </a:solidFill>
                <a:effectLst/>
                <a:latin typeface="+mn-lt"/>
                <a:ea typeface="+mn-ea"/>
                <a:cs typeface="+mn-cs"/>
              </a:rPr>
              <a:t>Trabalho</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17</a:t>
            </a:r>
            <a:r>
              <a:rPr lang="en-US" sz="1200" kern="1200" dirty="0">
                <a:solidFill>
                  <a:schemeClr val="tx1"/>
                </a:solidFill>
                <a:effectLst/>
                <a:latin typeface="+mn-lt"/>
                <a:ea typeface="+mn-ea"/>
                <a:cs typeface="+mn-cs"/>
              </a:rPr>
              <a:t>(3), p.355.</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02B362B9-BF9C-4275-A79B-06B98B9A165E}" type="slidenum">
              <a:rPr lang="en-US" smtClean="0"/>
              <a:t>12</a:t>
            </a:fld>
            <a:endParaRPr lang="en-US"/>
          </a:p>
        </p:txBody>
      </p:sp>
    </p:spTree>
    <p:extLst>
      <p:ext uri="{BB962C8B-B14F-4D97-AF65-F5344CB8AC3E}">
        <p14:creationId xmlns:p14="http://schemas.microsoft.com/office/powerpoint/2010/main" val="4171068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3/20/2022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3/20/2022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2029308@student.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15125" y="2927198"/>
            <a:ext cx="6815669" cy="1515533"/>
          </a:xfrm>
        </p:spPr>
        <p:txBody>
          <a:bodyPr/>
          <a:lstStyle/>
          <a:p>
            <a:br>
              <a:rPr lang="en-US" sz="3200" dirty="0"/>
            </a:br>
            <a:r>
              <a:rPr lang="en-US" sz="3200" dirty="0"/>
              <a:t>Shannon Shon Hussain</a:t>
            </a:r>
            <a:br>
              <a:rPr lang="en-US" sz="3200" dirty="0"/>
            </a:br>
            <a:r>
              <a:rPr lang="en-US" sz="3200" dirty="0"/>
              <a:t>Email: </a:t>
            </a:r>
            <a:r>
              <a:rPr lang="en-US" sz="3200" dirty="0">
                <a:hlinkClick r:id="rId2"/>
              </a:rPr>
              <a:t>2029308@student.uwtsd.ac.uk</a:t>
            </a:r>
            <a:br>
              <a:rPr lang="en-US" sz="3200" dirty="0"/>
            </a:br>
            <a:r>
              <a:rPr lang="en-US" sz="3200" dirty="0"/>
              <a:t>student:</a:t>
            </a:r>
            <a:r>
              <a:rPr lang="en-US" sz="2400" dirty="0"/>
              <a:t>ID2029308</a:t>
            </a:r>
            <a:br>
              <a:rPr lang="en-US" sz="3200" dirty="0"/>
            </a:br>
            <a:r>
              <a:rPr lang="en-US" sz="3200" dirty="0"/>
              <a:t>Module code:BMSW4004 </a:t>
            </a:r>
            <a:br>
              <a:rPr lang="en-US" sz="3200" dirty="0"/>
            </a:br>
            <a:endParaRPr lang="en-US" dirty="0"/>
          </a:p>
        </p:txBody>
      </p:sp>
      <p:sp>
        <p:nvSpPr>
          <p:cNvPr id="3" name="TextBox 2">
            <a:extLst>
              <a:ext uri="{FF2B5EF4-FFF2-40B4-BE49-F238E27FC236}">
                <a16:creationId xmlns:a16="http://schemas.microsoft.com/office/drawing/2014/main" id="{FA6D5D1D-AA0A-4B40-BA0F-DDE2C372061F}"/>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 name="TextBox 3">
            <a:extLst>
              <a:ext uri="{FF2B5EF4-FFF2-40B4-BE49-F238E27FC236}">
                <a16:creationId xmlns:a16="http://schemas.microsoft.com/office/drawing/2014/main" id="{3DCAC08A-2D73-4BE4-97F1-8F8E2080E83B}"/>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343785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327" y="2389571"/>
            <a:ext cx="9387464" cy="1722037"/>
          </a:xfrm>
        </p:spPr>
        <p:txBody>
          <a:bodyPr>
            <a:normAutofit fontScale="90000"/>
          </a:bodyPr>
          <a:lstStyle/>
          <a:p>
            <a:r>
              <a:rPr lang="en-US" sz="5400" dirty="0"/>
              <a:t>Problem solving and decision making</a:t>
            </a:r>
            <a:br>
              <a:rPr lang="en-US" sz="5400" dirty="0"/>
            </a:br>
            <a:br>
              <a:rPr lang="en-US" sz="5400" dirty="0"/>
            </a:br>
            <a:br>
              <a:rPr lang="en-US" sz="5400" dirty="0"/>
            </a:br>
            <a:endParaRPr lang="en-US" sz="5400"/>
          </a:p>
        </p:txBody>
      </p:sp>
      <p:sp>
        <p:nvSpPr>
          <p:cNvPr id="3" name="TextBox 2">
            <a:extLst>
              <a:ext uri="{FF2B5EF4-FFF2-40B4-BE49-F238E27FC236}">
                <a16:creationId xmlns:a16="http://schemas.microsoft.com/office/drawing/2014/main" id="{C551A5EF-412F-403A-9980-118EFEED756A}"/>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5" name="TextBox 4">
            <a:extLst>
              <a:ext uri="{FF2B5EF4-FFF2-40B4-BE49-F238E27FC236}">
                <a16:creationId xmlns:a16="http://schemas.microsoft.com/office/drawing/2014/main" id="{B603D8F9-7D40-4BE1-B4CB-1DF4F5890CC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7" name="Picture 7" descr="Engineers on site looking up">
            <a:extLst>
              <a:ext uri="{FF2B5EF4-FFF2-40B4-BE49-F238E27FC236}">
                <a16:creationId xmlns:a16="http://schemas.microsoft.com/office/drawing/2014/main" id="{156F88F7-B615-44F5-90BC-20BA7E246F4F}"/>
              </a:ext>
            </a:extLst>
          </p:cNvPr>
          <p:cNvPicPr>
            <a:picLocks noChangeAspect="1"/>
          </p:cNvPicPr>
          <p:nvPr/>
        </p:nvPicPr>
        <p:blipFill>
          <a:blip r:embed="rId2"/>
          <a:stretch>
            <a:fillRect/>
          </a:stretch>
        </p:blipFill>
        <p:spPr>
          <a:xfrm>
            <a:off x="7047570" y="2449774"/>
            <a:ext cx="3718931" cy="1716841"/>
          </a:xfrm>
          <a:prstGeom prst="rect">
            <a:avLst/>
          </a:prstGeom>
        </p:spPr>
      </p:pic>
      <p:pic>
        <p:nvPicPr>
          <p:cNvPr id="9" name="Picture 9" descr="Overhead view of designers with fabric swatches in conference room">
            <a:extLst>
              <a:ext uri="{FF2B5EF4-FFF2-40B4-BE49-F238E27FC236}">
                <a16:creationId xmlns:a16="http://schemas.microsoft.com/office/drawing/2014/main" id="{85345245-F658-45BA-BC3F-34BB3669F769}"/>
              </a:ext>
            </a:extLst>
          </p:cNvPr>
          <p:cNvPicPr>
            <a:picLocks noChangeAspect="1"/>
          </p:cNvPicPr>
          <p:nvPr/>
        </p:nvPicPr>
        <p:blipFill>
          <a:blip r:embed="rId3"/>
          <a:stretch>
            <a:fillRect/>
          </a:stretch>
        </p:blipFill>
        <p:spPr>
          <a:xfrm>
            <a:off x="1490547" y="2449774"/>
            <a:ext cx="3319345" cy="1670378"/>
          </a:xfrm>
          <a:prstGeom prst="rect">
            <a:avLst/>
          </a:prstGeom>
        </p:spPr>
      </p:pic>
      <p:pic>
        <p:nvPicPr>
          <p:cNvPr id="11" name="Picture 11" descr="Arrow shape abstract background">
            <a:extLst>
              <a:ext uri="{FF2B5EF4-FFF2-40B4-BE49-F238E27FC236}">
                <a16:creationId xmlns:a16="http://schemas.microsoft.com/office/drawing/2014/main" id="{19F147D6-DC6E-455E-BDEB-C6A0B4F51F6D}"/>
              </a:ext>
            </a:extLst>
          </p:cNvPr>
          <p:cNvPicPr>
            <a:picLocks noChangeAspect="1"/>
          </p:cNvPicPr>
          <p:nvPr/>
        </p:nvPicPr>
        <p:blipFill>
          <a:blip r:embed="rId4"/>
          <a:stretch>
            <a:fillRect/>
          </a:stretch>
        </p:blipFill>
        <p:spPr>
          <a:xfrm>
            <a:off x="4622181" y="2453037"/>
            <a:ext cx="2417956" cy="1663854"/>
          </a:xfrm>
          <a:prstGeom prst="rect">
            <a:avLst/>
          </a:prstGeom>
        </p:spPr>
      </p:pic>
      <p:sp>
        <p:nvSpPr>
          <p:cNvPr id="12" name="TextBox 11">
            <a:extLst>
              <a:ext uri="{FF2B5EF4-FFF2-40B4-BE49-F238E27FC236}">
                <a16:creationId xmlns:a16="http://schemas.microsoft.com/office/drawing/2014/main" id="{167B0BF0-06D5-4B43-A5A3-91429B04ADE7}"/>
              </a:ext>
            </a:extLst>
          </p:cNvPr>
          <p:cNvSpPr txBox="1"/>
          <p:nvPr/>
        </p:nvSpPr>
        <p:spPr>
          <a:xfrm>
            <a:off x="5010150" y="3486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860451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Introduction </a:t>
            </a:r>
            <a:br>
              <a:rPr lang="en-US" dirty="0"/>
            </a:br>
            <a:endParaRPr lang="en-US" dirty="0"/>
          </a:p>
        </p:txBody>
      </p:sp>
      <p:sp>
        <p:nvSpPr>
          <p:cNvPr id="3" name="Content Placeholder 2"/>
          <p:cNvSpPr>
            <a:spLocks noGrp="1"/>
          </p:cNvSpPr>
          <p:nvPr>
            <p:ph idx="1"/>
          </p:nvPr>
        </p:nvSpPr>
        <p:spPr/>
        <p:txBody>
          <a:bodyPr/>
          <a:lstStyle/>
          <a:p>
            <a:pPr algn="just"/>
            <a:r>
              <a:rPr lang="en-US" dirty="0"/>
              <a:t>MCHT is a district general hospital trust, which facing various dynamic problems to perform operations in the care sector (Rocha &amp; other 2019).</a:t>
            </a:r>
          </a:p>
          <a:p>
            <a:pPr algn="just"/>
            <a:r>
              <a:rPr lang="en-US" dirty="0"/>
              <a:t>The main problem of this hospital trusts is staff absenteeism, which also plays a negative role to the services and reputation in the competitive care sector.</a:t>
            </a:r>
          </a:p>
        </p:txBody>
      </p:sp>
    </p:spTree>
    <p:extLst>
      <p:ext uri="{BB962C8B-B14F-4D97-AF65-F5344CB8AC3E}">
        <p14:creationId xmlns:p14="http://schemas.microsoft.com/office/powerpoint/2010/main" val="41371030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t>The nature and impact of the complex problem on employees and their hospital trust</a:t>
            </a:r>
            <a:br>
              <a:rPr lang="en-US" dirty="0"/>
            </a:br>
            <a:endParaRPr lang="en-US" dirty="0"/>
          </a:p>
        </p:txBody>
      </p:sp>
      <p:sp>
        <p:nvSpPr>
          <p:cNvPr id="3" name="Content Placeholder 2"/>
          <p:cNvSpPr>
            <a:spLocks noGrp="1"/>
          </p:cNvSpPr>
          <p:nvPr>
            <p:ph idx="1"/>
          </p:nvPr>
        </p:nvSpPr>
        <p:spPr>
          <a:xfrm>
            <a:off x="1295402" y="2290800"/>
            <a:ext cx="9601196" cy="3318936"/>
          </a:xfrm>
        </p:spPr>
        <p:txBody>
          <a:bodyPr/>
          <a:lstStyle/>
          <a:p>
            <a:pPr algn="just"/>
            <a:r>
              <a:rPr lang="en-US" dirty="0"/>
              <a:t>The organizational performance of MCHT verily relies on an effective performance of maximum staffs existing in different workplace (Robinson &amp; Other 2014). </a:t>
            </a:r>
          </a:p>
          <a:p>
            <a:pPr algn="just"/>
            <a:r>
              <a:rPr lang="en-US" dirty="0"/>
              <a:t>A vast number staffs of MCHT became absent which caused poorer quality service and also decreased the profit rate of organization in the competitive hospital trust.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37556" y="4244454"/>
            <a:ext cx="4291543" cy="2103488"/>
          </a:xfrm>
          <a:prstGeom prst="rect">
            <a:avLst/>
          </a:prstGeom>
        </p:spPr>
      </p:pic>
    </p:spTree>
    <p:extLst>
      <p:ext uri="{BB962C8B-B14F-4D97-AF65-F5344CB8AC3E}">
        <p14:creationId xmlns:p14="http://schemas.microsoft.com/office/powerpoint/2010/main" val="2863514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pPr algn="just"/>
            <a:r>
              <a:rPr lang="en-US" dirty="0"/>
              <a:t>Absenteeism also decreased the value, acceptance and reputation of employees in MCHT hospital trust. </a:t>
            </a:r>
          </a:p>
          <a:p>
            <a:pPr algn="just"/>
            <a:r>
              <a:rPr lang="en-US" dirty="0"/>
              <a:t>The head of MCHT trust hospital visited different workplace also observed the operations of different staffs for finding out poor performance and absenteeism staffs in the workplace. </a:t>
            </a:r>
          </a:p>
        </p:txBody>
      </p:sp>
    </p:spTree>
    <p:extLst>
      <p:ext uri="{BB962C8B-B14F-4D97-AF65-F5344CB8AC3E}">
        <p14:creationId xmlns:p14="http://schemas.microsoft.com/office/powerpoint/2010/main" val="781819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t>A PESTLE analysis of the macro-environmental factors contributing to the complex problem </a:t>
            </a:r>
            <a:br>
              <a:rPr lang="en-US" dirty="0"/>
            </a:br>
            <a:endParaRPr lang="en-US" dirty="0"/>
          </a:p>
        </p:txBody>
      </p:sp>
      <p:sp>
        <p:nvSpPr>
          <p:cNvPr id="3" name="Content Placeholder 2"/>
          <p:cNvSpPr>
            <a:spLocks noGrp="1"/>
          </p:cNvSpPr>
          <p:nvPr>
            <p:ph idx="1"/>
          </p:nvPr>
        </p:nvSpPr>
        <p:spPr/>
        <p:txBody>
          <a:bodyPr/>
          <a:lstStyle/>
          <a:p>
            <a:pPr algn="just"/>
            <a:r>
              <a:rPr lang="en-US" dirty="0"/>
              <a:t>PESTLE factors also played a negative role on the staff’s absenteeism of MCHT hospital trust. </a:t>
            </a:r>
          </a:p>
          <a:p>
            <a:pPr algn="just"/>
            <a:r>
              <a:rPr lang="en-US" dirty="0"/>
              <a:t>Political factor: Political haphazard condition had a great influence to the absenteeism of staffs of MCHT hospital trusts. </a:t>
            </a:r>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94077" y="4216400"/>
            <a:ext cx="3659589" cy="2011529"/>
          </a:xfrm>
          <a:prstGeom prst="rect">
            <a:avLst/>
          </a:prstGeom>
        </p:spPr>
      </p:pic>
    </p:spTree>
    <p:extLst>
      <p:ext uri="{BB962C8B-B14F-4D97-AF65-F5344CB8AC3E}">
        <p14:creationId xmlns:p14="http://schemas.microsoft.com/office/powerpoint/2010/main" val="1387346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pPr algn="just"/>
            <a:r>
              <a:rPr lang="en-US" dirty="0"/>
              <a:t>Social factors: Unstable or pandemic social condition also had an effective influence to staff’s absenteeism of MCHT hospital trusts.</a:t>
            </a:r>
          </a:p>
          <a:p>
            <a:pPr algn="just"/>
            <a:r>
              <a:rPr lang="en-US" dirty="0"/>
              <a:t>Legal factors: Sometimes different strict law, regulation and policy also played a negative role to the performance of staffs and sometimes they also became absent to their own workplace.</a:t>
            </a:r>
          </a:p>
          <a:p>
            <a:endParaRPr lang="en-US" dirty="0"/>
          </a:p>
        </p:txBody>
      </p:sp>
    </p:spTree>
    <p:extLst>
      <p:ext uri="{BB962C8B-B14F-4D97-AF65-F5344CB8AC3E}">
        <p14:creationId xmlns:p14="http://schemas.microsoft.com/office/powerpoint/2010/main" val="11790861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The cause and effect of staff absenteeism of MCHT hospital trusts </a:t>
            </a:r>
          </a:p>
        </p:txBody>
      </p:sp>
      <p:sp>
        <p:nvSpPr>
          <p:cNvPr id="3" name="Content Placeholder 2"/>
          <p:cNvSpPr>
            <a:spLocks noGrp="1"/>
          </p:cNvSpPr>
          <p:nvPr>
            <p:ph idx="1"/>
          </p:nvPr>
        </p:nvSpPr>
        <p:spPr/>
        <p:txBody>
          <a:bodyPr/>
          <a:lstStyle/>
          <a:p>
            <a:pPr algn="just"/>
            <a:r>
              <a:rPr lang="en-US" dirty="0"/>
              <a:t>Different causes of staff absenteeism of MCHT hospital trust can be such as- poor salary, unfair policy during recognition, award and promotion of company, poor technological availability, strict law in the workplace and negative impact of various macro-environmental factors in the marketplace. </a:t>
            </a:r>
          </a:p>
        </p:txBody>
      </p:sp>
    </p:spTree>
    <p:extLst>
      <p:ext uri="{BB962C8B-B14F-4D97-AF65-F5344CB8AC3E}">
        <p14:creationId xmlns:p14="http://schemas.microsoft.com/office/powerpoint/2010/main" val="32900932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Continue..</a:t>
            </a:r>
          </a:p>
        </p:txBody>
      </p:sp>
      <p:sp>
        <p:nvSpPr>
          <p:cNvPr id="3" name="Content Placeholder 2"/>
          <p:cNvSpPr>
            <a:spLocks noGrp="1"/>
          </p:cNvSpPr>
          <p:nvPr>
            <p:ph idx="1"/>
          </p:nvPr>
        </p:nvSpPr>
        <p:spPr/>
        <p:txBody>
          <a:bodyPr/>
          <a:lstStyle/>
          <a:p>
            <a:pPr algn="just"/>
            <a:r>
              <a:rPr lang="en-US" dirty="0"/>
              <a:t>There were various negative effect to the staff absenteeism of MCHT hospital trust </a:t>
            </a:r>
            <a:r>
              <a:rPr lang="en-US" dirty="0" err="1"/>
              <a:t>can,be</a:t>
            </a:r>
            <a:r>
              <a:rPr lang="en-US" dirty="0"/>
              <a:t> such as-poor services of patients, unsatisfied performance in the workplace, high costs to perform activities by less among staff and falling critical situation during tackling various unpredictable of pandemic situation in the dynamic workplace.</a:t>
            </a:r>
          </a:p>
          <a:p>
            <a:endParaRPr lang="en-US" dirty="0"/>
          </a:p>
        </p:txBody>
      </p:sp>
    </p:spTree>
    <p:extLst>
      <p:ext uri="{BB962C8B-B14F-4D97-AF65-F5344CB8AC3E}">
        <p14:creationId xmlns:p14="http://schemas.microsoft.com/office/powerpoint/2010/main" val="3208111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000" dirty="0"/>
              <a:t>The most alternative solutions of staff absenteeism of MCHT hospital trust </a:t>
            </a:r>
            <a:br>
              <a:rPr lang="en-US" dirty="0"/>
            </a:br>
            <a:endParaRPr lang="en-US" dirty="0"/>
          </a:p>
        </p:txBody>
      </p:sp>
      <p:sp>
        <p:nvSpPr>
          <p:cNvPr id="3" name="Content Placeholder 2"/>
          <p:cNvSpPr>
            <a:spLocks noGrp="1"/>
          </p:cNvSpPr>
          <p:nvPr>
            <p:ph idx="1"/>
          </p:nvPr>
        </p:nvSpPr>
        <p:spPr/>
        <p:txBody>
          <a:bodyPr>
            <a:normAutofit fontScale="92500"/>
          </a:bodyPr>
          <a:lstStyle/>
          <a:p>
            <a:pPr algn="just"/>
            <a:r>
              <a:rPr lang="en-US" dirty="0"/>
              <a:t>The head of MCHT hospital trust appointed a HR manager for solving the absenteeism problem of staff in the workplace. </a:t>
            </a:r>
          </a:p>
          <a:p>
            <a:pPr algn="just"/>
            <a:r>
              <a:rPr lang="en-US" dirty="0"/>
              <a:t>The newly appointed HR manager should visit different care sector for finding out the demand and expectation of staffs for ensuring their highest satisfaction. </a:t>
            </a:r>
          </a:p>
          <a:p>
            <a:pPr algn="just"/>
            <a:r>
              <a:rPr lang="en-US" dirty="0"/>
              <a:t>MCHT hospital trust should provide high salary of employees, give promotion according to their performance and quality, provide additional holiday and make sure a hygienic or healthy working environment in each care sectors. </a:t>
            </a:r>
          </a:p>
        </p:txBody>
      </p:sp>
    </p:spTree>
    <p:extLst>
      <p:ext uri="{BB962C8B-B14F-4D97-AF65-F5344CB8AC3E}">
        <p14:creationId xmlns:p14="http://schemas.microsoft.com/office/powerpoint/2010/main" val="3272840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 </a:t>
            </a:r>
          </a:p>
        </p:txBody>
      </p:sp>
      <p:sp>
        <p:nvSpPr>
          <p:cNvPr id="3" name="Content Placeholder 2"/>
          <p:cNvSpPr>
            <a:spLocks noGrp="1"/>
          </p:cNvSpPr>
          <p:nvPr>
            <p:ph idx="1"/>
          </p:nvPr>
        </p:nvSpPr>
        <p:spPr/>
        <p:txBody>
          <a:bodyPr/>
          <a:lstStyle/>
          <a:p>
            <a:pPr algn="just"/>
            <a:r>
              <a:rPr lang="en-US" dirty="0"/>
              <a:t>Poor performance or absenteeism of staffs play a negative role to the overall services procedures and performance in the care setting (</a:t>
            </a:r>
            <a:r>
              <a:rPr lang="en-US" dirty="0" err="1"/>
              <a:t>Muhindo</a:t>
            </a:r>
            <a:r>
              <a:rPr lang="en-US" dirty="0"/>
              <a:t> &amp; Other 2017).</a:t>
            </a:r>
          </a:p>
          <a:p>
            <a:pPr algn="just"/>
            <a:r>
              <a:rPr lang="en-US" dirty="0"/>
              <a:t>MCHT hospital trusts taking different innovative ways and alternative solutions for reducing staff absenteeism in the workplace.</a:t>
            </a:r>
          </a:p>
          <a:p>
            <a:endParaRPr lang="en-US" dirty="0"/>
          </a:p>
          <a:p>
            <a:endParaRPr lang="en-US" dirty="0"/>
          </a:p>
        </p:txBody>
      </p:sp>
    </p:spTree>
    <p:extLst>
      <p:ext uri="{BB962C8B-B14F-4D97-AF65-F5344CB8AC3E}">
        <p14:creationId xmlns:p14="http://schemas.microsoft.com/office/powerpoint/2010/main" val="3495219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Reference </a:t>
            </a:r>
            <a:br>
              <a:rPr lang="en-US" dirty="0"/>
            </a:br>
            <a:endParaRPr lang="en-US" dirty="0"/>
          </a:p>
        </p:txBody>
      </p:sp>
      <p:sp>
        <p:nvSpPr>
          <p:cNvPr id="3" name="Content Placeholder 2"/>
          <p:cNvSpPr>
            <a:spLocks noGrp="1"/>
          </p:cNvSpPr>
          <p:nvPr>
            <p:ph idx="1"/>
          </p:nvPr>
        </p:nvSpPr>
        <p:spPr/>
        <p:txBody>
          <a:bodyPr>
            <a:normAutofit lnSpcReduction="10000"/>
          </a:bodyPr>
          <a:lstStyle/>
          <a:p>
            <a:pPr algn="just"/>
            <a:r>
              <a:rPr lang="en-US" dirty="0"/>
              <a:t>Dewar, B., Barr, I. and Robinson, P., 2014. Hospital capacity and management preparedness for pandemic influenza in Victoria. </a:t>
            </a:r>
            <a:r>
              <a:rPr lang="en-US" i="1" dirty="0"/>
              <a:t>Australian and New Zealand journal of public health</a:t>
            </a:r>
            <a:r>
              <a:rPr lang="en-US" dirty="0"/>
              <a:t>, </a:t>
            </a:r>
            <a:r>
              <a:rPr lang="en-US" i="1" dirty="0"/>
              <a:t>38</a:t>
            </a:r>
            <a:r>
              <a:rPr lang="en-US" dirty="0"/>
              <a:t>(2), pp.184-190. </a:t>
            </a:r>
          </a:p>
          <a:p>
            <a:pPr algn="just"/>
            <a:r>
              <a:rPr lang="en-US" dirty="0" err="1"/>
              <a:t>Kovane</a:t>
            </a:r>
            <a:r>
              <a:rPr lang="en-US" dirty="0"/>
              <a:t>, M., 2015. Factors causing absenteeism of nurses in an acute psychiatric hospital: case study in Cape Town.</a:t>
            </a:r>
          </a:p>
          <a:p>
            <a:pPr algn="just"/>
            <a:r>
              <a:rPr lang="en-US" dirty="0"/>
              <a:t> Rocha, F.P., Saito, C.A. and Pinto, T.C.N.O., 2019. Sickness absenteeism among health care workers in a public hospital in São Paulo, Brazil. </a:t>
            </a:r>
            <a:r>
              <a:rPr lang="en-US" i="1" dirty="0" err="1"/>
              <a:t>Revista</a:t>
            </a:r>
            <a:r>
              <a:rPr lang="en-US" i="1" dirty="0"/>
              <a:t> </a:t>
            </a:r>
            <a:r>
              <a:rPr lang="en-US" i="1" dirty="0" err="1"/>
              <a:t>Brasileira</a:t>
            </a:r>
            <a:r>
              <a:rPr lang="en-US" i="1" dirty="0"/>
              <a:t> de </a:t>
            </a:r>
            <a:r>
              <a:rPr lang="en-US" i="1" dirty="0" err="1"/>
              <a:t>Medicina</a:t>
            </a:r>
            <a:r>
              <a:rPr lang="en-US" i="1" dirty="0"/>
              <a:t> do </a:t>
            </a:r>
            <a:r>
              <a:rPr lang="en-US" i="1" dirty="0" err="1"/>
              <a:t>Trabalho</a:t>
            </a:r>
            <a:r>
              <a:rPr lang="en-US" dirty="0"/>
              <a:t>, </a:t>
            </a:r>
            <a:r>
              <a:rPr lang="en-US" i="1" dirty="0"/>
              <a:t>17</a:t>
            </a:r>
            <a:r>
              <a:rPr lang="en-US" dirty="0"/>
              <a:t>(3), p.355. </a:t>
            </a:r>
          </a:p>
          <a:p>
            <a:endParaRPr lang="en-US" dirty="0"/>
          </a:p>
        </p:txBody>
      </p:sp>
      <p:sp>
        <p:nvSpPr>
          <p:cNvPr id="4" name="TextBox 3">
            <a:extLst>
              <a:ext uri="{FF2B5EF4-FFF2-40B4-BE49-F238E27FC236}">
                <a16:creationId xmlns:a16="http://schemas.microsoft.com/office/drawing/2014/main" id="{D5ADCA93-36FD-4593-BCE6-898CF5D6BA5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80130392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19</TotalTime>
  <Words>1563</Words>
  <Application>Microsoft Office PowerPoint</Application>
  <PresentationFormat>Widescreen</PresentationFormat>
  <Paragraphs>68</Paragraphs>
  <Slides>12</Slides>
  <Notes>10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Organic</vt:lpstr>
      <vt:lpstr> Shannon Shon Hussain Email: 2029308@student.uwtsd.ac.uk student:ID2029308 Module code:BMSW4004  </vt:lpstr>
      <vt:lpstr>Problem solving and decision making   </vt:lpstr>
      <vt:lpstr>Introduction  </vt:lpstr>
      <vt:lpstr>The nature and impact of the complex problem on employees and their hospital trust </vt:lpstr>
      <vt:lpstr>Continue..</vt:lpstr>
      <vt:lpstr>A PESTLE analysis of the macro-environmental factors contributing to the complex problem  </vt:lpstr>
      <vt:lpstr>Continue..</vt:lpstr>
      <vt:lpstr>The cause and effect of staff absenteeism of MCHT hospital trusts </vt:lpstr>
      <vt:lpstr>Continue..</vt:lpstr>
      <vt:lpstr>The most alternative solutions of staff absenteeism of MCHT hospital trust  </vt:lpstr>
      <vt:lpstr>Conclusion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Ashik</dc:creator>
  <cp:lastModifiedBy>Ashik</cp:lastModifiedBy>
  <cp:revision>136</cp:revision>
  <dcterms:created xsi:type="dcterms:W3CDTF">2022-03-19T12:17:09Z</dcterms:created>
  <dcterms:modified xsi:type="dcterms:W3CDTF">2022-03-20T12:34:14Z</dcterms:modified>
</cp:coreProperties>
</file>