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1"/>
  </p:sldMasterIdLst>
  <p:notesMasterIdLst>
    <p:notesMasterId r:id="rId49"/>
  </p:notesMasterIdLst>
  <p:sldIdLst>
    <p:sldId id="256" r:id="rId2"/>
    <p:sldId id="265" r:id="rId3"/>
    <p:sldId id="322" r:id="rId4"/>
    <p:sldId id="321" r:id="rId5"/>
    <p:sldId id="264" r:id="rId6"/>
    <p:sldId id="323" r:id="rId7"/>
    <p:sldId id="315" r:id="rId8"/>
    <p:sldId id="324" r:id="rId9"/>
    <p:sldId id="267" r:id="rId10"/>
    <p:sldId id="325" r:id="rId11"/>
    <p:sldId id="316" r:id="rId12"/>
    <p:sldId id="326" r:id="rId13"/>
    <p:sldId id="317" r:id="rId14"/>
    <p:sldId id="327" r:id="rId15"/>
    <p:sldId id="260" r:id="rId16"/>
    <p:sldId id="328" r:id="rId17"/>
    <p:sldId id="318" r:id="rId18"/>
    <p:sldId id="329" r:id="rId19"/>
    <p:sldId id="319" r:id="rId20"/>
    <p:sldId id="330" r:id="rId21"/>
    <p:sldId id="263" r:id="rId22"/>
    <p:sldId id="331" r:id="rId23"/>
    <p:sldId id="271" r:id="rId24"/>
    <p:sldId id="332" r:id="rId25"/>
    <p:sldId id="320" r:id="rId26"/>
    <p:sldId id="333" r:id="rId27"/>
    <p:sldId id="272" r:id="rId28"/>
    <p:sldId id="334" r:id="rId29"/>
    <p:sldId id="273" r:id="rId30"/>
    <p:sldId id="335" r:id="rId31"/>
    <p:sldId id="275" r:id="rId32"/>
    <p:sldId id="293" r:id="rId33"/>
    <p:sldId id="336" r:id="rId34"/>
    <p:sldId id="294" r:id="rId35"/>
    <p:sldId id="295" r:id="rId36"/>
    <p:sldId id="303" r:id="rId37"/>
    <p:sldId id="300" r:id="rId38"/>
    <p:sldId id="313" r:id="rId39"/>
    <p:sldId id="337" r:id="rId40"/>
    <p:sldId id="311" r:id="rId41"/>
    <p:sldId id="268" r:id="rId42"/>
    <p:sldId id="338" r:id="rId43"/>
    <p:sldId id="339" r:id="rId44"/>
    <p:sldId id="314" r:id="rId45"/>
    <p:sldId id="297" r:id="rId46"/>
    <p:sldId id="308" r:id="rId47"/>
    <p:sldId id="29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2E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E5D3FB-2ED8-49B1-BF5C-A55C1DCB187D}" v="117" dt="2023-08-24T14:19:37.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01" autoAdjust="0"/>
    <p:restoredTop sz="94679" autoAdjust="0"/>
  </p:normalViewPr>
  <p:slideViewPr>
    <p:cSldViewPr snapToGrid="0">
      <p:cViewPr varScale="1">
        <p:scale>
          <a:sx n="113" d="100"/>
          <a:sy n="113" d="100"/>
        </p:scale>
        <p:origin x="336" y="96"/>
      </p:cViewPr>
      <p:guideLst/>
    </p:cSldViewPr>
  </p:slideViewPr>
  <p:notesTextViewPr>
    <p:cViewPr>
      <p:scale>
        <a:sx n="1" d="1"/>
        <a:sy n="1" d="1"/>
      </p:scale>
      <p:origin x="0" y="0"/>
    </p:cViewPr>
  </p:notesTextViewPr>
  <p:sorterViewPr>
    <p:cViewPr>
      <p:scale>
        <a:sx n="50" d="100"/>
        <a:sy n="50" d="100"/>
      </p:scale>
      <p:origin x="0" y="-2094"/>
    </p:cViewPr>
  </p:sorterViewPr>
  <p:notesViewPr>
    <p:cSldViewPr snapToGrid="0">
      <p:cViewPr>
        <p:scale>
          <a:sx n="69" d="100"/>
          <a:sy n="69" d="100"/>
        </p:scale>
        <p:origin x="1197" y="-12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0738343-5B74-4DA5-BA9C-067752F56263}"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249D829-742F-44A3-BFE6-033F64FC8B98}">
      <dgm:prSet/>
      <dgm:spPr/>
      <dgm:t>
        <a:bodyPr/>
        <a:lstStyle/>
        <a:p>
          <a:r>
            <a:rPr lang="cy-GB" noProof="0" dirty="0"/>
            <a:t>Terminoleg, cysyniadau </a:t>
          </a:r>
          <a:r>
            <a:rPr lang="en-GB" dirty="0"/>
            <a:t>
</a:t>
          </a:r>
          <a:endParaRPr lang="en-US" dirty="0"/>
        </a:p>
      </dgm:t>
    </dgm:pt>
    <dgm:pt modelId="{11182721-CD45-4C07-88FC-988DB37A212D}" type="parTrans" cxnId="{1D1EBD65-98E5-497B-9072-9B7CF5E9AECA}">
      <dgm:prSet/>
      <dgm:spPr/>
      <dgm:t>
        <a:bodyPr/>
        <a:lstStyle/>
        <a:p>
          <a:endParaRPr lang="en-US"/>
        </a:p>
      </dgm:t>
    </dgm:pt>
    <dgm:pt modelId="{C264CE95-8B5F-4C3C-A5A4-C248FCC107AB}" type="sibTrans" cxnId="{1D1EBD65-98E5-497B-9072-9B7CF5E9AECA}">
      <dgm:prSet/>
      <dgm:spPr/>
      <dgm:t>
        <a:bodyPr/>
        <a:lstStyle/>
        <a:p>
          <a:endParaRPr lang="en-US"/>
        </a:p>
      </dgm:t>
    </dgm:pt>
    <dgm:pt modelId="{55AD8B8E-8C9B-4FFC-8B4B-C5C8751C2905}">
      <dgm:prSet/>
      <dgm:spPr/>
      <dgm:t>
        <a:bodyPr/>
        <a:lstStyle/>
        <a:p>
          <a:r>
            <a:rPr lang="cy-GB" noProof="0" dirty="0"/>
            <a:t>Beth yw camymddwyn academaidd</a:t>
          </a:r>
          <a:r>
            <a:rPr lang="en-GB" dirty="0"/>
            <a:t>
</a:t>
          </a:r>
          <a:endParaRPr lang="en-US" dirty="0"/>
        </a:p>
      </dgm:t>
    </dgm:pt>
    <dgm:pt modelId="{D5B36240-50A4-4F3D-861E-EF95A5F6BFD5}" type="parTrans" cxnId="{2F378789-69C9-45D4-97A8-71DB520E1088}">
      <dgm:prSet/>
      <dgm:spPr/>
      <dgm:t>
        <a:bodyPr/>
        <a:lstStyle/>
        <a:p>
          <a:endParaRPr lang="en-US"/>
        </a:p>
      </dgm:t>
    </dgm:pt>
    <dgm:pt modelId="{95286AF9-23DE-4449-B529-B92E2C75A6CC}" type="sibTrans" cxnId="{2F378789-69C9-45D4-97A8-71DB520E1088}">
      <dgm:prSet/>
      <dgm:spPr/>
      <dgm:t>
        <a:bodyPr/>
        <a:lstStyle/>
        <a:p>
          <a:endParaRPr lang="en-US"/>
        </a:p>
      </dgm:t>
    </dgm:pt>
    <dgm:pt modelId="{D9E22A04-0C21-46ED-8888-16A21E631A50}">
      <dgm:prSet/>
      <dgm:spPr/>
      <dgm:t>
        <a:bodyPr/>
        <a:lstStyle/>
        <a:p>
          <a:r>
            <a:rPr lang="cy-GB" noProof="0" dirty="0"/>
            <a:t>Aralleirio/defnyddio iaith academaidd/llais goddefol/araith anuniongyrchol</a:t>
          </a:r>
          <a:r>
            <a:rPr lang="en-GB" dirty="0"/>
            <a:t>
</a:t>
          </a:r>
          <a:endParaRPr lang="en-US" dirty="0"/>
        </a:p>
      </dgm:t>
    </dgm:pt>
    <dgm:pt modelId="{21DEB75C-0E8F-406C-800F-0BF5AD51DB9F}" type="parTrans" cxnId="{74AA1462-9B80-4F1F-B094-D8D91986F151}">
      <dgm:prSet/>
      <dgm:spPr/>
      <dgm:t>
        <a:bodyPr/>
        <a:lstStyle/>
        <a:p>
          <a:endParaRPr lang="en-US"/>
        </a:p>
      </dgm:t>
    </dgm:pt>
    <dgm:pt modelId="{24ED9934-3068-4080-80B1-E0E7F4CF1D11}" type="sibTrans" cxnId="{74AA1462-9B80-4F1F-B094-D8D91986F151}">
      <dgm:prSet/>
      <dgm:spPr/>
      <dgm:t>
        <a:bodyPr/>
        <a:lstStyle/>
        <a:p>
          <a:endParaRPr lang="en-US"/>
        </a:p>
      </dgm:t>
    </dgm:pt>
    <dgm:pt modelId="{54E3DB6A-7521-4BE2-B80C-C364DBE870A9}">
      <dgm:prSet/>
      <dgm:spPr/>
      <dgm:t>
        <a:bodyPr/>
        <a:lstStyle/>
        <a:p>
          <a:r>
            <a:rPr lang="cy-GB" noProof="0" dirty="0"/>
            <a:t>canfod camymddwyn academaidd / </a:t>
          </a:r>
          <a:r>
            <a:rPr lang="cy-GB" noProof="0" dirty="0" err="1"/>
            <a:t>Turnitin</a:t>
          </a:r>
          <a:r>
            <a:rPr lang="cy-GB" noProof="0" dirty="0"/>
            <a:t>
</a:t>
          </a:r>
        </a:p>
      </dgm:t>
    </dgm:pt>
    <dgm:pt modelId="{ADFF8809-EB40-40D0-A478-52BFA71AFEEA}" type="parTrans" cxnId="{906EBF9B-EA9E-4A3C-B3D9-F8258B32A140}">
      <dgm:prSet/>
      <dgm:spPr/>
      <dgm:t>
        <a:bodyPr/>
        <a:lstStyle/>
        <a:p>
          <a:endParaRPr lang="en-US"/>
        </a:p>
      </dgm:t>
    </dgm:pt>
    <dgm:pt modelId="{B237EE79-97EA-49BD-A04F-2AB98AE2804E}" type="sibTrans" cxnId="{906EBF9B-EA9E-4A3C-B3D9-F8258B32A140}">
      <dgm:prSet/>
      <dgm:spPr/>
      <dgm:t>
        <a:bodyPr/>
        <a:lstStyle/>
        <a:p>
          <a:endParaRPr lang="en-US"/>
        </a:p>
      </dgm:t>
    </dgm:pt>
    <dgm:pt modelId="{4E8D4047-628D-485B-B8C7-1DE4C0881A8A}">
      <dgm:prSet/>
      <dgm:spPr/>
      <dgm:t>
        <a:bodyPr/>
        <a:lstStyle/>
        <a:p>
          <a:r>
            <a:rPr lang="cy-GB" noProof="0" dirty="0"/>
            <a:t>Rôl cydlynydd y modwl/cymorth i fyfyrwyr/mathau eraill o gymorth</a:t>
          </a:r>
          <a:r>
            <a:rPr lang="en-GB" dirty="0"/>
            <a:t>
</a:t>
          </a:r>
          <a:endParaRPr lang="en-US" dirty="0"/>
        </a:p>
      </dgm:t>
    </dgm:pt>
    <dgm:pt modelId="{401D08AF-767A-4D48-9E07-40DF5C251023}" type="parTrans" cxnId="{8C0F8D57-3A53-4A80-8880-78342B488366}">
      <dgm:prSet/>
      <dgm:spPr/>
      <dgm:t>
        <a:bodyPr/>
        <a:lstStyle/>
        <a:p>
          <a:endParaRPr lang="en-US"/>
        </a:p>
      </dgm:t>
    </dgm:pt>
    <dgm:pt modelId="{153BC410-2EE1-4D28-9F7E-D6AE0ABCE9B6}" type="sibTrans" cxnId="{8C0F8D57-3A53-4A80-8880-78342B488366}">
      <dgm:prSet/>
      <dgm:spPr/>
      <dgm:t>
        <a:bodyPr/>
        <a:lstStyle/>
        <a:p>
          <a:endParaRPr lang="en-US"/>
        </a:p>
      </dgm:t>
    </dgm:pt>
    <dgm:pt modelId="{75143CE1-72E7-434B-886F-8973D56F0DD9}">
      <dgm:prSet/>
      <dgm:spPr/>
      <dgm:t>
        <a:bodyPr/>
        <a:lstStyle/>
        <a:p>
          <a:r>
            <a:rPr lang="cy-GB" noProof="0" dirty="0"/>
            <a:t>Prosesau Academaidd unwaith y bydd amheuaeth o arfer annheg</a:t>
          </a:r>
          <a:r>
            <a:rPr lang="en-GB" dirty="0"/>
            <a:t>
</a:t>
          </a:r>
          <a:endParaRPr lang="en-US" dirty="0"/>
        </a:p>
      </dgm:t>
    </dgm:pt>
    <dgm:pt modelId="{E39EBBD5-3021-48CD-931E-279E4D500B9E}" type="parTrans" cxnId="{001C2398-6B6B-41C2-9B9E-C669AF442D9E}">
      <dgm:prSet/>
      <dgm:spPr/>
      <dgm:t>
        <a:bodyPr/>
        <a:lstStyle/>
        <a:p>
          <a:endParaRPr lang="en-US"/>
        </a:p>
      </dgm:t>
    </dgm:pt>
    <dgm:pt modelId="{AF0A67B4-8986-46EA-BD4D-0E77A5BA31D5}" type="sibTrans" cxnId="{001C2398-6B6B-41C2-9B9E-C669AF442D9E}">
      <dgm:prSet/>
      <dgm:spPr/>
      <dgm:t>
        <a:bodyPr/>
        <a:lstStyle/>
        <a:p>
          <a:endParaRPr lang="en-US"/>
        </a:p>
      </dgm:t>
    </dgm:pt>
    <dgm:pt modelId="{F42179D9-DE1C-4CA8-B38B-3A5D7DA9D002}" type="pres">
      <dgm:prSet presAssocID="{B0738343-5B74-4DA5-BA9C-067752F56263}" presName="diagram" presStyleCnt="0">
        <dgm:presLayoutVars>
          <dgm:dir/>
          <dgm:resizeHandles val="exact"/>
        </dgm:presLayoutVars>
      </dgm:prSet>
      <dgm:spPr/>
    </dgm:pt>
    <dgm:pt modelId="{DB55817A-305A-4475-A3B0-E120B0366692}" type="pres">
      <dgm:prSet presAssocID="{8249D829-742F-44A3-BFE6-033F64FC8B98}" presName="node" presStyleLbl="node1" presStyleIdx="0" presStyleCnt="6">
        <dgm:presLayoutVars>
          <dgm:bulletEnabled val="1"/>
        </dgm:presLayoutVars>
      </dgm:prSet>
      <dgm:spPr/>
    </dgm:pt>
    <dgm:pt modelId="{4F0EA231-C500-463A-B100-6154EF63E01E}" type="pres">
      <dgm:prSet presAssocID="{C264CE95-8B5F-4C3C-A5A4-C248FCC107AB}" presName="sibTrans" presStyleCnt="0"/>
      <dgm:spPr/>
    </dgm:pt>
    <dgm:pt modelId="{7ECE2DE1-3394-43D9-890C-686831408EB9}" type="pres">
      <dgm:prSet presAssocID="{55AD8B8E-8C9B-4FFC-8B4B-C5C8751C2905}" presName="node" presStyleLbl="node1" presStyleIdx="1" presStyleCnt="6">
        <dgm:presLayoutVars>
          <dgm:bulletEnabled val="1"/>
        </dgm:presLayoutVars>
      </dgm:prSet>
      <dgm:spPr/>
    </dgm:pt>
    <dgm:pt modelId="{AD0F8CB2-8567-4587-8850-756480C2EABA}" type="pres">
      <dgm:prSet presAssocID="{95286AF9-23DE-4449-B529-B92E2C75A6CC}" presName="sibTrans" presStyleCnt="0"/>
      <dgm:spPr/>
    </dgm:pt>
    <dgm:pt modelId="{49CE23EA-8539-4156-BCCF-C9F23394956A}" type="pres">
      <dgm:prSet presAssocID="{D9E22A04-0C21-46ED-8888-16A21E631A50}" presName="node" presStyleLbl="node1" presStyleIdx="2" presStyleCnt="6">
        <dgm:presLayoutVars>
          <dgm:bulletEnabled val="1"/>
        </dgm:presLayoutVars>
      </dgm:prSet>
      <dgm:spPr/>
    </dgm:pt>
    <dgm:pt modelId="{078E7E11-7F2F-49E5-AB8E-4EB31C7FC3E2}" type="pres">
      <dgm:prSet presAssocID="{24ED9934-3068-4080-80B1-E0E7F4CF1D11}" presName="sibTrans" presStyleCnt="0"/>
      <dgm:spPr/>
    </dgm:pt>
    <dgm:pt modelId="{9306E1EE-3098-4B9F-85AF-CDEE1F34610B}" type="pres">
      <dgm:prSet presAssocID="{54E3DB6A-7521-4BE2-B80C-C364DBE870A9}" presName="node" presStyleLbl="node1" presStyleIdx="3" presStyleCnt="6">
        <dgm:presLayoutVars>
          <dgm:bulletEnabled val="1"/>
        </dgm:presLayoutVars>
      </dgm:prSet>
      <dgm:spPr/>
    </dgm:pt>
    <dgm:pt modelId="{27138263-A1C6-4249-B4F2-1FDA23A87335}" type="pres">
      <dgm:prSet presAssocID="{B237EE79-97EA-49BD-A04F-2AB98AE2804E}" presName="sibTrans" presStyleCnt="0"/>
      <dgm:spPr/>
    </dgm:pt>
    <dgm:pt modelId="{893F3940-F4C2-4D3C-B613-9B7287464C94}" type="pres">
      <dgm:prSet presAssocID="{4E8D4047-628D-485B-B8C7-1DE4C0881A8A}" presName="node" presStyleLbl="node1" presStyleIdx="4" presStyleCnt="6">
        <dgm:presLayoutVars>
          <dgm:bulletEnabled val="1"/>
        </dgm:presLayoutVars>
      </dgm:prSet>
      <dgm:spPr/>
    </dgm:pt>
    <dgm:pt modelId="{251B4EAA-BA04-4490-8DA1-3D6E4B8E4701}" type="pres">
      <dgm:prSet presAssocID="{153BC410-2EE1-4D28-9F7E-D6AE0ABCE9B6}" presName="sibTrans" presStyleCnt="0"/>
      <dgm:spPr/>
    </dgm:pt>
    <dgm:pt modelId="{D1C6EF0D-8269-4A9F-8B19-BF1C424EFE50}" type="pres">
      <dgm:prSet presAssocID="{75143CE1-72E7-434B-886F-8973D56F0DD9}" presName="node" presStyleLbl="node1" presStyleIdx="5" presStyleCnt="6">
        <dgm:presLayoutVars>
          <dgm:bulletEnabled val="1"/>
        </dgm:presLayoutVars>
      </dgm:prSet>
      <dgm:spPr/>
    </dgm:pt>
  </dgm:ptLst>
  <dgm:cxnLst>
    <dgm:cxn modelId="{52281B00-B12E-4F68-AA12-5562B3C4ABE8}" type="presOf" srcId="{54E3DB6A-7521-4BE2-B80C-C364DBE870A9}" destId="{9306E1EE-3098-4B9F-85AF-CDEE1F34610B}" srcOrd="0" destOrd="0" presId="urn:microsoft.com/office/officeart/2005/8/layout/default"/>
    <dgm:cxn modelId="{9CBFD600-192B-4F9D-9F3B-788130950466}" type="presOf" srcId="{8249D829-742F-44A3-BFE6-033F64FC8B98}" destId="{DB55817A-305A-4475-A3B0-E120B0366692}" srcOrd="0" destOrd="0" presId="urn:microsoft.com/office/officeart/2005/8/layout/default"/>
    <dgm:cxn modelId="{74AA1462-9B80-4F1F-B094-D8D91986F151}" srcId="{B0738343-5B74-4DA5-BA9C-067752F56263}" destId="{D9E22A04-0C21-46ED-8888-16A21E631A50}" srcOrd="2" destOrd="0" parTransId="{21DEB75C-0E8F-406C-800F-0BF5AD51DB9F}" sibTransId="{24ED9934-3068-4080-80B1-E0E7F4CF1D11}"/>
    <dgm:cxn modelId="{A58E6762-F227-4CDF-A465-3C03A911C1BA}" type="presOf" srcId="{D9E22A04-0C21-46ED-8888-16A21E631A50}" destId="{49CE23EA-8539-4156-BCCF-C9F23394956A}" srcOrd="0" destOrd="0" presId="urn:microsoft.com/office/officeart/2005/8/layout/default"/>
    <dgm:cxn modelId="{1D1EBD65-98E5-497B-9072-9B7CF5E9AECA}" srcId="{B0738343-5B74-4DA5-BA9C-067752F56263}" destId="{8249D829-742F-44A3-BFE6-033F64FC8B98}" srcOrd="0" destOrd="0" parTransId="{11182721-CD45-4C07-88FC-988DB37A212D}" sibTransId="{C264CE95-8B5F-4C3C-A5A4-C248FCC107AB}"/>
    <dgm:cxn modelId="{8C0F8D57-3A53-4A80-8880-78342B488366}" srcId="{B0738343-5B74-4DA5-BA9C-067752F56263}" destId="{4E8D4047-628D-485B-B8C7-1DE4C0881A8A}" srcOrd="4" destOrd="0" parTransId="{401D08AF-767A-4D48-9E07-40DF5C251023}" sibTransId="{153BC410-2EE1-4D28-9F7E-D6AE0ABCE9B6}"/>
    <dgm:cxn modelId="{2F378789-69C9-45D4-97A8-71DB520E1088}" srcId="{B0738343-5B74-4DA5-BA9C-067752F56263}" destId="{55AD8B8E-8C9B-4FFC-8B4B-C5C8751C2905}" srcOrd="1" destOrd="0" parTransId="{D5B36240-50A4-4F3D-861E-EF95A5F6BFD5}" sibTransId="{95286AF9-23DE-4449-B529-B92E2C75A6CC}"/>
    <dgm:cxn modelId="{001C2398-6B6B-41C2-9B9E-C669AF442D9E}" srcId="{B0738343-5B74-4DA5-BA9C-067752F56263}" destId="{75143CE1-72E7-434B-886F-8973D56F0DD9}" srcOrd="5" destOrd="0" parTransId="{E39EBBD5-3021-48CD-931E-279E4D500B9E}" sibTransId="{AF0A67B4-8986-46EA-BD4D-0E77A5BA31D5}"/>
    <dgm:cxn modelId="{906EBF9B-EA9E-4A3C-B3D9-F8258B32A140}" srcId="{B0738343-5B74-4DA5-BA9C-067752F56263}" destId="{54E3DB6A-7521-4BE2-B80C-C364DBE870A9}" srcOrd="3" destOrd="0" parTransId="{ADFF8809-EB40-40D0-A478-52BFA71AFEEA}" sibTransId="{B237EE79-97EA-49BD-A04F-2AB98AE2804E}"/>
    <dgm:cxn modelId="{4C648AA0-BD24-40C5-9BC5-7F2BC085749C}" type="presOf" srcId="{55AD8B8E-8C9B-4FFC-8B4B-C5C8751C2905}" destId="{7ECE2DE1-3394-43D9-890C-686831408EB9}" srcOrd="0" destOrd="0" presId="urn:microsoft.com/office/officeart/2005/8/layout/default"/>
    <dgm:cxn modelId="{E3B34BA3-086B-42F4-A7C6-8A110D2A9721}" type="presOf" srcId="{B0738343-5B74-4DA5-BA9C-067752F56263}" destId="{F42179D9-DE1C-4CA8-B38B-3A5D7DA9D002}" srcOrd="0" destOrd="0" presId="urn:microsoft.com/office/officeart/2005/8/layout/default"/>
    <dgm:cxn modelId="{1AD50BA6-12B2-47E8-AD25-D7C3ECE0BB02}" type="presOf" srcId="{4E8D4047-628D-485B-B8C7-1DE4C0881A8A}" destId="{893F3940-F4C2-4D3C-B613-9B7287464C94}" srcOrd="0" destOrd="0" presId="urn:microsoft.com/office/officeart/2005/8/layout/default"/>
    <dgm:cxn modelId="{9D418AAE-8270-4F8B-BDC8-C4E872C73117}" type="presOf" srcId="{75143CE1-72E7-434B-886F-8973D56F0DD9}" destId="{D1C6EF0D-8269-4A9F-8B19-BF1C424EFE50}" srcOrd="0" destOrd="0" presId="urn:microsoft.com/office/officeart/2005/8/layout/default"/>
    <dgm:cxn modelId="{58980FB8-A7E1-4310-86C2-BD4669777D37}" type="presParOf" srcId="{F42179D9-DE1C-4CA8-B38B-3A5D7DA9D002}" destId="{DB55817A-305A-4475-A3B0-E120B0366692}" srcOrd="0" destOrd="0" presId="urn:microsoft.com/office/officeart/2005/8/layout/default"/>
    <dgm:cxn modelId="{525D8CC3-2D8D-4538-BA32-13C01E1C2229}" type="presParOf" srcId="{F42179D9-DE1C-4CA8-B38B-3A5D7DA9D002}" destId="{4F0EA231-C500-463A-B100-6154EF63E01E}" srcOrd="1" destOrd="0" presId="urn:microsoft.com/office/officeart/2005/8/layout/default"/>
    <dgm:cxn modelId="{A67275AE-58E9-4D41-AF48-2C4B286668B8}" type="presParOf" srcId="{F42179D9-DE1C-4CA8-B38B-3A5D7DA9D002}" destId="{7ECE2DE1-3394-43D9-890C-686831408EB9}" srcOrd="2" destOrd="0" presId="urn:microsoft.com/office/officeart/2005/8/layout/default"/>
    <dgm:cxn modelId="{D83F312E-68A2-4E5F-BA7E-9C295A1F3784}" type="presParOf" srcId="{F42179D9-DE1C-4CA8-B38B-3A5D7DA9D002}" destId="{AD0F8CB2-8567-4587-8850-756480C2EABA}" srcOrd="3" destOrd="0" presId="urn:microsoft.com/office/officeart/2005/8/layout/default"/>
    <dgm:cxn modelId="{6444886A-A548-41D9-941A-B177A304BDBB}" type="presParOf" srcId="{F42179D9-DE1C-4CA8-B38B-3A5D7DA9D002}" destId="{49CE23EA-8539-4156-BCCF-C9F23394956A}" srcOrd="4" destOrd="0" presId="urn:microsoft.com/office/officeart/2005/8/layout/default"/>
    <dgm:cxn modelId="{48A93B84-9F66-49DD-9C9C-4D34E6FD3C50}" type="presParOf" srcId="{F42179D9-DE1C-4CA8-B38B-3A5D7DA9D002}" destId="{078E7E11-7F2F-49E5-AB8E-4EB31C7FC3E2}" srcOrd="5" destOrd="0" presId="urn:microsoft.com/office/officeart/2005/8/layout/default"/>
    <dgm:cxn modelId="{CA0655AE-5CDA-4763-A18E-95A5EBC1CF60}" type="presParOf" srcId="{F42179D9-DE1C-4CA8-B38B-3A5D7DA9D002}" destId="{9306E1EE-3098-4B9F-85AF-CDEE1F34610B}" srcOrd="6" destOrd="0" presId="urn:microsoft.com/office/officeart/2005/8/layout/default"/>
    <dgm:cxn modelId="{455D83F5-CE0B-494C-9192-9143F58FCCF1}" type="presParOf" srcId="{F42179D9-DE1C-4CA8-B38B-3A5D7DA9D002}" destId="{27138263-A1C6-4249-B4F2-1FDA23A87335}" srcOrd="7" destOrd="0" presId="urn:microsoft.com/office/officeart/2005/8/layout/default"/>
    <dgm:cxn modelId="{DBA6D7D6-5306-4D4E-9756-CFC5BA02EE4D}" type="presParOf" srcId="{F42179D9-DE1C-4CA8-B38B-3A5D7DA9D002}" destId="{893F3940-F4C2-4D3C-B613-9B7287464C94}" srcOrd="8" destOrd="0" presId="urn:microsoft.com/office/officeart/2005/8/layout/default"/>
    <dgm:cxn modelId="{3C5EB08C-E72E-499F-9158-4524565C3A84}" type="presParOf" srcId="{F42179D9-DE1C-4CA8-B38B-3A5D7DA9D002}" destId="{251B4EAA-BA04-4490-8DA1-3D6E4B8E4701}" srcOrd="9" destOrd="0" presId="urn:microsoft.com/office/officeart/2005/8/layout/default"/>
    <dgm:cxn modelId="{06A46004-A0EC-4EA0-8A13-DA9C8C951605}" type="presParOf" srcId="{F42179D9-DE1C-4CA8-B38B-3A5D7DA9D002}" destId="{D1C6EF0D-8269-4A9F-8B19-BF1C424EFE5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738343-5B74-4DA5-BA9C-067752F56263}"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249D829-742F-44A3-BFE6-033F64FC8B98}">
      <dgm:prSet/>
      <dgm:spPr/>
      <dgm:t>
        <a:bodyPr/>
        <a:lstStyle/>
        <a:p>
          <a:r>
            <a:rPr lang="en-GB"/>
            <a:t>Terminology, concepts </a:t>
          </a:r>
          <a:endParaRPr lang="en-US"/>
        </a:p>
      </dgm:t>
    </dgm:pt>
    <dgm:pt modelId="{11182721-CD45-4C07-88FC-988DB37A212D}" type="parTrans" cxnId="{1D1EBD65-98E5-497B-9072-9B7CF5E9AECA}">
      <dgm:prSet/>
      <dgm:spPr/>
      <dgm:t>
        <a:bodyPr/>
        <a:lstStyle/>
        <a:p>
          <a:endParaRPr lang="en-US"/>
        </a:p>
      </dgm:t>
    </dgm:pt>
    <dgm:pt modelId="{C264CE95-8B5F-4C3C-A5A4-C248FCC107AB}" type="sibTrans" cxnId="{1D1EBD65-98E5-497B-9072-9B7CF5E9AECA}">
      <dgm:prSet/>
      <dgm:spPr/>
      <dgm:t>
        <a:bodyPr/>
        <a:lstStyle/>
        <a:p>
          <a:endParaRPr lang="en-US"/>
        </a:p>
      </dgm:t>
    </dgm:pt>
    <dgm:pt modelId="{55AD8B8E-8C9B-4FFC-8B4B-C5C8751C2905}">
      <dgm:prSet/>
      <dgm:spPr/>
      <dgm:t>
        <a:bodyPr/>
        <a:lstStyle/>
        <a:p>
          <a:r>
            <a:rPr lang="en-GB" dirty="0"/>
            <a:t>What</a:t>
          </a:r>
          <a:r>
            <a:rPr lang="en-GB" baseline="0" dirty="0"/>
            <a:t> is academic misconduct</a:t>
          </a:r>
          <a:endParaRPr lang="en-US" dirty="0"/>
        </a:p>
      </dgm:t>
    </dgm:pt>
    <dgm:pt modelId="{D5B36240-50A4-4F3D-861E-EF95A5F6BFD5}" type="parTrans" cxnId="{2F378789-69C9-45D4-97A8-71DB520E1088}">
      <dgm:prSet/>
      <dgm:spPr/>
      <dgm:t>
        <a:bodyPr/>
        <a:lstStyle/>
        <a:p>
          <a:endParaRPr lang="en-US"/>
        </a:p>
      </dgm:t>
    </dgm:pt>
    <dgm:pt modelId="{95286AF9-23DE-4449-B529-B92E2C75A6CC}" type="sibTrans" cxnId="{2F378789-69C9-45D4-97A8-71DB520E1088}">
      <dgm:prSet/>
      <dgm:spPr/>
      <dgm:t>
        <a:bodyPr/>
        <a:lstStyle/>
        <a:p>
          <a:endParaRPr lang="en-US"/>
        </a:p>
      </dgm:t>
    </dgm:pt>
    <dgm:pt modelId="{D9E22A04-0C21-46ED-8888-16A21E631A50}">
      <dgm:prSet/>
      <dgm:spPr/>
      <dgm:t>
        <a:bodyPr/>
        <a:lstStyle/>
        <a:p>
          <a:r>
            <a:rPr lang="en-GB"/>
            <a:t>Paraphrasing/using academic language/passive voice/indirect speech</a:t>
          </a:r>
          <a:endParaRPr lang="en-US"/>
        </a:p>
      </dgm:t>
    </dgm:pt>
    <dgm:pt modelId="{21DEB75C-0E8F-406C-800F-0BF5AD51DB9F}" type="parTrans" cxnId="{74AA1462-9B80-4F1F-B094-D8D91986F151}">
      <dgm:prSet/>
      <dgm:spPr/>
      <dgm:t>
        <a:bodyPr/>
        <a:lstStyle/>
        <a:p>
          <a:endParaRPr lang="en-US"/>
        </a:p>
      </dgm:t>
    </dgm:pt>
    <dgm:pt modelId="{24ED9934-3068-4080-80B1-E0E7F4CF1D11}" type="sibTrans" cxnId="{74AA1462-9B80-4F1F-B094-D8D91986F151}">
      <dgm:prSet/>
      <dgm:spPr/>
      <dgm:t>
        <a:bodyPr/>
        <a:lstStyle/>
        <a:p>
          <a:endParaRPr lang="en-US"/>
        </a:p>
      </dgm:t>
    </dgm:pt>
    <dgm:pt modelId="{54E3DB6A-7521-4BE2-B80C-C364DBE870A9}">
      <dgm:prSet/>
      <dgm:spPr/>
      <dgm:t>
        <a:bodyPr/>
        <a:lstStyle/>
        <a:p>
          <a:r>
            <a:rPr lang="en-GB" dirty="0"/>
            <a:t>academic misconduct detection/Turnitin</a:t>
          </a:r>
          <a:endParaRPr lang="en-US" dirty="0"/>
        </a:p>
      </dgm:t>
    </dgm:pt>
    <dgm:pt modelId="{ADFF8809-EB40-40D0-A478-52BFA71AFEEA}" type="parTrans" cxnId="{906EBF9B-EA9E-4A3C-B3D9-F8258B32A140}">
      <dgm:prSet/>
      <dgm:spPr/>
      <dgm:t>
        <a:bodyPr/>
        <a:lstStyle/>
        <a:p>
          <a:endParaRPr lang="en-US"/>
        </a:p>
      </dgm:t>
    </dgm:pt>
    <dgm:pt modelId="{B237EE79-97EA-49BD-A04F-2AB98AE2804E}" type="sibTrans" cxnId="{906EBF9B-EA9E-4A3C-B3D9-F8258B32A140}">
      <dgm:prSet/>
      <dgm:spPr/>
      <dgm:t>
        <a:bodyPr/>
        <a:lstStyle/>
        <a:p>
          <a:endParaRPr lang="en-US"/>
        </a:p>
      </dgm:t>
    </dgm:pt>
    <dgm:pt modelId="{4E8D4047-628D-485B-B8C7-1DE4C0881A8A}">
      <dgm:prSet/>
      <dgm:spPr/>
      <dgm:t>
        <a:bodyPr/>
        <a:lstStyle/>
        <a:p>
          <a:r>
            <a:rPr lang="en-GB"/>
            <a:t>Role of the module coordinator/student support/other forms of support</a:t>
          </a:r>
          <a:endParaRPr lang="en-US"/>
        </a:p>
      </dgm:t>
    </dgm:pt>
    <dgm:pt modelId="{401D08AF-767A-4D48-9E07-40DF5C251023}" type="parTrans" cxnId="{8C0F8D57-3A53-4A80-8880-78342B488366}">
      <dgm:prSet/>
      <dgm:spPr/>
      <dgm:t>
        <a:bodyPr/>
        <a:lstStyle/>
        <a:p>
          <a:endParaRPr lang="en-US"/>
        </a:p>
      </dgm:t>
    </dgm:pt>
    <dgm:pt modelId="{153BC410-2EE1-4D28-9F7E-D6AE0ABCE9B6}" type="sibTrans" cxnId="{8C0F8D57-3A53-4A80-8880-78342B488366}">
      <dgm:prSet/>
      <dgm:spPr/>
      <dgm:t>
        <a:bodyPr/>
        <a:lstStyle/>
        <a:p>
          <a:endParaRPr lang="en-US"/>
        </a:p>
      </dgm:t>
    </dgm:pt>
    <dgm:pt modelId="{75143CE1-72E7-434B-886F-8973D56F0DD9}">
      <dgm:prSet/>
      <dgm:spPr/>
      <dgm:t>
        <a:bodyPr/>
        <a:lstStyle/>
        <a:p>
          <a:r>
            <a:rPr lang="en-GB"/>
            <a:t>Academic Processes once unfair practice is suspected</a:t>
          </a:r>
          <a:endParaRPr lang="en-US"/>
        </a:p>
      </dgm:t>
    </dgm:pt>
    <dgm:pt modelId="{E39EBBD5-3021-48CD-931E-279E4D500B9E}" type="parTrans" cxnId="{001C2398-6B6B-41C2-9B9E-C669AF442D9E}">
      <dgm:prSet/>
      <dgm:spPr/>
      <dgm:t>
        <a:bodyPr/>
        <a:lstStyle/>
        <a:p>
          <a:endParaRPr lang="en-US"/>
        </a:p>
      </dgm:t>
    </dgm:pt>
    <dgm:pt modelId="{AF0A67B4-8986-46EA-BD4D-0E77A5BA31D5}" type="sibTrans" cxnId="{001C2398-6B6B-41C2-9B9E-C669AF442D9E}">
      <dgm:prSet/>
      <dgm:spPr/>
      <dgm:t>
        <a:bodyPr/>
        <a:lstStyle/>
        <a:p>
          <a:endParaRPr lang="en-US"/>
        </a:p>
      </dgm:t>
    </dgm:pt>
    <dgm:pt modelId="{F42179D9-DE1C-4CA8-B38B-3A5D7DA9D002}" type="pres">
      <dgm:prSet presAssocID="{B0738343-5B74-4DA5-BA9C-067752F56263}" presName="diagram" presStyleCnt="0">
        <dgm:presLayoutVars>
          <dgm:dir/>
          <dgm:resizeHandles val="exact"/>
        </dgm:presLayoutVars>
      </dgm:prSet>
      <dgm:spPr/>
    </dgm:pt>
    <dgm:pt modelId="{DB55817A-305A-4475-A3B0-E120B0366692}" type="pres">
      <dgm:prSet presAssocID="{8249D829-742F-44A3-BFE6-033F64FC8B98}" presName="node" presStyleLbl="node1" presStyleIdx="0" presStyleCnt="6">
        <dgm:presLayoutVars>
          <dgm:bulletEnabled val="1"/>
        </dgm:presLayoutVars>
      </dgm:prSet>
      <dgm:spPr/>
    </dgm:pt>
    <dgm:pt modelId="{4F0EA231-C500-463A-B100-6154EF63E01E}" type="pres">
      <dgm:prSet presAssocID="{C264CE95-8B5F-4C3C-A5A4-C248FCC107AB}" presName="sibTrans" presStyleCnt="0"/>
      <dgm:spPr/>
    </dgm:pt>
    <dgm:pt modelId="{7ECE2DE1-3394-43D9-890C-686831408EB9}" type="pres">
      <dgm:prSet presAssocID="{55AD8B8E-8C9B-4FFC-8B4B-C5C8751C2905}" presName="node" presStyleLbl="node1" presStyleIdx="1" presStyleCnt="6">
        <dgm:presLayoutVars>
          <dgm:bulletEnabled val="1"/>
        </dgm:presLayoutVars>
      </dgm:prSet>
      <dgm:spPr/>
    </dgm:pt>
    <dgm:pt modelId="{AD0F8CB2-8567-4587-8850-756480C2EABA}" type="pres">
      <dgm:prSet presAssocID="{95286AF9-23DE-4449-B529-B92E2C75A6CC}" presName="sibTrans" presStyleCnt="0"/>
      <dgm:spPr/>
    </dgm:pt>
    <dgm:pt modelId="{49CE23EA-8539-4156-BCCF-C9F23394956A}" type="pres">
      <dgm:prSet presAssocID="{D9E22A04-0C21-46ED-8888-16A21E631A50}" presName="node" presStyleLbl="node1" presStyleIdx="2" presStyleCnt="6">
        <dgm:presLayoutVars>
          <dgm:bulletEnabled val="1"/>
        </dgm:presLayoutVars>
      </dgm:prSet>
      <dgm:spPr/>
    </dgm:pt>
    <dgm:pt modelId="{078E7E11-7F2F-49E5-AB8E-4EB31C7FC3E2}" type="pres">
      <dgm:prSet presAssocID="{24ED9934-3068-4080-80B1-E0E7F4CF1D11}" presName="sibTrans" presStyleCnt="0"/>
      <dgm:spPr/>
    </dgm:pt>
    <dgm:pt modelId="{9306E1EE-3098-4B9F-85AF-CDEE1F34610B}" type="pres">
      <dgm:prSet presAssocID="{54E3DB6A-7521-4BE2-B80C-C364DBE870A9}" presName="node" presStyleLbl="node1" presStyleIdx="3" presStyleCnt="6">
        <dgm:presLayoutVars>
          <dgm:bulletEnabled val="1"/>
        </dgm:presLayoutVars>
      </dgm:prSet>
      <dgm:spPr/>
    </dgm:pt>
    <dgm:pt modelId="{27138263-A1C6-4249-B4F2-1FDA23A87335}" type="pres">
      <dgm:prSet presAssocID="{B237EE79-97EA-49BD-A04F-2AB98AE2804E}" presName="sibTrans" presStyleCnt="0"/>
      <dgm:spPr/>
    </dgm:pt>
    <dgm:pt modelId="{893F3940-F4C2-4D3C-B613-9B7287464C94}" type="pres">
      <dgm:prSet presAssocID="{4E8D4047-628D-485B-B8C7-1DE4C0881A8A}" presName="node" presStyleLbl="node1" presStyleIdx="4" presStyleCnt="6">
        <dgm:presLayoutVars>
          <dgm:bulletEnabled val="1"/>
        </dgm:presLayoutVars>
      </dgm:prSet>
      <dgm:spPr/>
    </dgm:pt>
    <dgm:pt modelId="{251B4EAA-BA04-4490-8DA1-3D6E4B8E4701}" type="pres">
      <dgm:prSet presAssocID="{153BC410-2EE1-4D28-9F7E-D6AE0ABCE9B6}" presName="sibTrans" presStyleCnt="0"/>
      <dgm:spPr/>
    </dgm:pt>
    <dgm:pt modelId="{D1C6EF0D-8269-4A9F-8B19-BF1C424EFE50}" type="pres">
      <dgm:prSet presAssocID="{75143CE1-72E7-434B-886F-8973D56F0DD9}" presName="node" presStyleLbl="node1" presStyleIdx="5" presStyleCnt="6">
        <dgm:presLayoutVars>
          <dgm:bulletEnabled val="1"/>
        </dgm:presLayoutVars>
      </dgm:prSet>
      <dgm:spPr/>
    </dgm:pt>
  </dgm:ptLst>
  <dgm:cxnLst>
    <dgm:cxn modelId="{52281B00-B12E-4F68-AA12-5562B3C4ABE8}" type="presOf" srcId="{54E3DB6A-7521-4BE2-B80C-C364DBE870A9}" destId="{9306E1EE-3098-4B9F-85AF-CDEE1F34610B}" srcOrd="0" destOrd="0" presId="urn:microsoft.com/office/officeart/2005/8/layout/default"/>
    <dgm:cxn modelId="{9CBFD600-192B-4F9D-9F3B-788130950466}" type="presOf" srcId="{8249D829-742F-44A3-BFE6-033F64FC8B98}" destId="{DB55817A-305A-4475-A3B0-E120B0366692}" srcOrd="0" destOrd="0" presId="urn:microsoft.com/office/officeart/2005/8/layout/default"/>
    <dgm:cxn modelId="{74AA1462-9B80-4F1F-B094-D8D91986F151}" srcId="{B0738343-5B74-4DA5-BA9C-067752F56263}" destId="{D9E22A04-0C21-46ED-8888-16A21E631A50}" srcOrd="2" destOrd="0" parTransId="{21DEB75C-0E8F-406C-800F-0BF5AD51DB9F}" sibTransId="{24ED9934-3068-4080-80B1-E0E7F4CF1D11}"/>
    <dgm:cxn modelId="{A58E6762-F227-4CDF-A465-3C03A911C1BA}" type="presOf" srcId="{D9E22A04-0C21-46ED-8888-16A21E631A50}" destId="{49CE23EA-8539-4156-BCCF-C9F23394956A}" srcOrd="0" destOrd="0" presId="urn:microsoft.com/office/officeart/2005/8/layout/default"/>
    <dgm:cxn modelId="{1D1EBD65-98E5-497B-9072-9B7CF5E9AECA}" srcId="{B0738343-5B74-4DA5-BA9C-067752F56263}" destId="{8249D829-742F-44A3-BFE6-033F64FC8B98}" srcOrd="0" destOrd="0" parTransId="{11182721-CD45-4C07-88FC-988DB37A212D}" sibTransId="{C264CE95-8B5F-4C3C-A5A4-C248FCC107AB}"/>
    <dgm:cxn modelId="{8C0F8D57-3A53-4A80-8880-78342B488366}" srcId="{B0738343-5B74-4DA5-BA9C-067752F56263}" destId="{4E8D4047-628D-485B-B8C7-1DE4C0881A8A}" srcOrd="4" destOrd="0" parTransId="{401D08AF-767A-4D48-9E07-40DF5C251023}" sibTransId="{153BC410-2EE1-4D28-9F7E-D6AE0ABCE9B6}"/>
    <dgm:cxn modelId="{2F378789-69C9-45D4-97A8-71DB520E1088}" srcId="{B0738343-5B74-4DA5-BA9C-067752F56263}" destId="{55AD8B8E-8C9B-4FFC-8B4B-C5C8751C2905}" srcOrd="1" destOrd="0" parTransId="{D5B36240-50A4-4F3D-861E-EF95A5F6BFD5}" sibTransId="{95286AF9-23DE-4449-B529-B92E2C75A6CC}"/>
    <dgm:cxn modelId="{001C2398-6B6B-41C2-9B9E-C669AF442D9E}" srcId="{B0738343-5B74-4DA5-BA9C-067752F56263}" destId="{75143CE1-72E7-434B-886F-8973D56F0DD9}" srcOrd="5" destOrd="0" parTransId="{E39EBBD5-3021-48CD-931E-279E4D500B9E}" sibTransId="{AF0A67B4-8986-46EA-BD4D-0E77A5BA31D5}"/>
    <dgm:cxn modelId="{906EBF9B-EA9E-4A3C-B3D9-F8258B32A140}" srcId="{B0738343-5B74-4DA5-BA9C-067752F56263}" destId="{54E3DB6A-7521-4BE2-B80C-C364DBE870A9}" srcOrd="3" destOrd="0" parTransId="{ADFF8809-EB40-40D0-A478-52BFA71AFEEA}" sibTransId="{B237EE79-97EA-49BD-A04F-2AB98AE2804E}"/>
    <dgm:cxn modelId="{4C648AA0-BD24-40C5-9BC5-7F2BC085749C}" type="presOf" srcId="{55AD8B8E-8C9B-4FFC-8B4B-C5C8751C2905}" destId="{7ECE2DE1-3394-43D9-890C-686831408EB9}" srcOrd="0" destOrd="0" presId="urn:microsoft.com/office/officeart/2005/8/layout/default"/>
    <dgm:cxn modelId="{E3B34BA3-086B-42F4-A7C6-8A110D2A9721}" type="presOf" srcId="{B0738343-5B74-4DA5-BA9C-067752F56263}" destId="{F42179D9-DE1C-4CA8-B38B-3A5D7DA9D002}" srcOrd="0" destOrd="0" presId="urn:microsoft.com/office/officeart/2005/8/layout/default"/>
    <dgm:cxn modelId="{1AD50BA6-12B2-47E8-AD25-D7C3ECE0BB02}" type="presOf" srcId="{4E8D4047-628D-485B-B8C7-1DE4C0881A8A}" destId="{893F3940-F4C2-4D3C-B613-9B7287464C94}" srcOrd="0" destOrd="0" presId="urn:microsoft.com/office/officeart/2005/8/layout/default"/>
    <dgm:cxn modelId="{9D418AAE-8270-4F8B-BDC8-C4E872C73117}" type="presOf" srcId="{75143CE1-72E7-434B-886F-8973D56F0DD9}" destId="{D1C6EF0D-8269-4A9F-8B19-BF1C424EFE50}" srcOrd="0" destOrd="0" presId="urn:microsoft.com/office/officeart/2005/8/layout/default"/>
    <dgm:cxn modelId="{58980FB8-A7E1-4310-86C2-BD4669777D37}" type="presParOf" srcId="{F42179D9-DE1C-4CA8-B38B-3A5D7DA9D002}" destId="{DB55817A-305A-4475-A3B0-E120B0366692}" srcOrd="0" destOrd="0" presId="urn:microsoft.com/office/officeart/2005/8/layout/default"/>
    <dgm:cxn modelId="{525D8CC3-2D8D-4538-BA32-13C01E1C2229}" type="presParOf" srcId="{F42179D9-DE1C-4CA8-B38B-3A5D7DA9D002}" destId="{4F0EA231-C500-463A-B100-6154EF63E01E}" srcOrd="1" destOrd="0" presId="urn:microsoft.com/office/officeart/2005/8/layout/default"/>
    <dgm:cxn modelId="{A67275AE-58E9-4D41-AF48-2C4B286668B8}" type="presParOf" srcId="{F42179D9-DE1C-4CA8-B38B-3A5D7DA9D002}" destId="{7ECE2DE1-3394-43D9-890C-686831408EB9}" srcOrd="2" destOrd="0" presId="urn:microsoft.com/office/officeart/2005/8/layout/default"/>
    <dgm:cxn modelId="{D83F312E-68A2-4E5F-BA7E-9C295A1F3784}" type="presParOf" srcId="{F42179D9-DE1C-4CA8-B38B-3A5D7DA9D002}" destId="{AD0F8CB2-8567-4587-8850-756480C2EABA}" srcOrd="3" destOrd="0" presId="urn:microsoft.com/office/officeart/2005/8/layout/default"/>
    <dgm:cxn modelId="{6444886A-A548-41D9-941A-B177A304BDBB}" type="presParOf" srcId="{F42179D9-DE1C-4CA8-B38B-3A5D7DA9D002}" destId="{49CE23EA-8539-4156-BCCF-C9F23394956A}" srcOrd="4" destOrd="0" presId="urn:microsoft.com/office/officeart/2005/8/layout/default"/>
    <dgm:cxn modelId="{48A93B84-9F66-49DD-9C9C-4D34E6FD3C50}" type="presParOf" srcId="{F42179D9-DE1C-4CA8-B38B-3A5D7DA9D002}" destId="{078E7E11-7F2F-49E5-AB8E-4EB31C7FC3E2}" srcOrd="5" destOrd="0" presId="urn:microsoft.com/office/officeart/2005/8/layout/default"/>
    <dgm:cxn modelId="{CA0655AE-5CDA-4763-A18E-95A5EBC1CF60}" type="presParOf" srcId="{F42179D9-DE1C-4CA8-B38B-3A5D7DA9D002}" destId="{9306E1EE-3098-4B9F-85AF-CDEE1F34610B}" srcOrd="6" destOrd="0" presId="urn:microsoft.com/office/officeart/2005/8/layout/default"/>
    <dgm:cxn modelId="{455D83F5-CE0B-494C-9192-9143F58FCCF1}" type="presParOf" srcId="{F42179D9-DE1C-4CA8-B38B-3A5D7DA9D002}" destId="{27138263-A1C6-4249-B4F2-1FDA23A87335}" srcOrd="7" destOrd="0" presId="urn:microsoft.com/office/officeart/2005/8/layout/default"/>
    <dgm:cxn modelId="{DBA6D7D6-5306-4D4E-9756-CFC5BA02EE4D}" type="presParOf" srcId="{F42179D9-DE1C-4CA8-B38B-3A5D7DA9D002}" destId="{893F3940-F4C2-4D3C-B613-9B7287464C94}" srcOrd="8" destOrd="0" presId="urn:microsoft.com/office/officeart/2005/8/layout/default"/>
    <dgm:cxn modelId="{3C5EB08C-E72E-499F-9158-4524565C3A84}" type="presParOf" srcId="{F42179D9-DE1C-4CA8-B38B-3A5D7DA9D002}" destId="{251B4EAA-BA04-4490-8DA1-3D6E4B8E4701}" srcOrd="9" destOrd="0" presId="urn:microsoft.com/office/officeart/2005/8/layout/default"/>
    <dgm:cxn modelId="{06A46004-A0EC-4EA0-8A13-DA9C8C951605}" type="presParOf" srcId="{F42179D9-DE1C-4CA8-B38B-3A5D7DA9D002}" destId="{D1C6EF0D-8269-4A9F-8B19-BF1C424EFE5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E4E500-F4DE-4DD5-B2AD-8FBD12C2B77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3BD9AF6-A14A-4C96-9132-858B72147C56}">
      <dgm:prSet/>
      <dgm:spPr/>
      <dgm:t>
        <a:bodyPr/>
        <a:lstStyle/>
        <a:p>
          <a:r>
            <a:rPr lang="cy-GB" noProof="0" dirty="0"/>
            <a:t>Os yw'r testun yn eich gwaith yn cyd-fynd â'r testun mewn gwaith sy'n bodoli eisoes, bydd yr adroddiad yn amlygu hyn. Po fwyaf o destun sy'n cyd-fynd â thestun yn y gwaith sy’n bodoli eisoes, uchaf i gyd y bydd y Mynegai Tebygrwydd.</a:t>
          </a:r>
        </a:p>
      </dgm:t>
    </dgm:pt>
    <dgm:pt modelId="{CF4C5F7C-8A24-46A3-9B01-50F29E26C8ED}" type="parTrans" cxnId="{3A321177-A062-4C1B-8F84-91B1754F5B10}">
      <dgm:prSet/>
      <dgm:spPr/>
      <dgm:t>
        <a:bodyPr/>
        <a:lstStyle/>
        <a:p>
          <a:endParaRPr lang="en-US"/>
        </a:p>
      </dgm:t>
    </dgm:pt>
    <dgm:pt modelId="{35EDFECA-CFC1-41D3-BFEF-BE4F7158F83A}" type="sibTrans" cxnId="{3A321177-A062-4C1B-8F84-91B1754F5B10}">
      <dgm:prSet/>
      <dgm:spPr/>
      <dgm:t>
        <a:bodyPr/>
        <a:lstStyle/>
        <a:p>
          <a:endParaRPr lang="en-US"/>
        </a:p>
      </dgm:t>
    </dgm:pt>
    <dgm:pt modelId="{ED6A8940-2FB4-4F6D-BD02-51DF8C3875B6}">
      <dgm:prSet/>
      <dgm:spPr/>
      <dgm:t>
        <a:bodyPr/>
        <a:lstStyle/>
        <a:p>
          <a:r>
            <a:rPr lang="cy-GB" noProof="0" dirty="0"/>
            <a:t>Fodd bynnag, nid yw'r ffaith fod testun cyfatebol wedi'i ddarganfod yn golygu o reidrwydd eich bod wedi cyflawni arfer annheg. Gall yr Adroddiad Gwreiddioldeb eich helpu chi (a'r aelod staff sy’n marcio'ch gwaith) i nodi ffynonellau posibl arfer annheg</a:t>
          </a:r>
          <a:r>
            <a:rPr lang="en-US" dirty="0"/>
            <a:t>. </a:t>
          </a:r>
        </a:p>
      </dgm:t>
    </dgm:pt>
    <dgm:pt modelId="{0BDF3EBA-1227-4FB7-BE20-A92361F4FF32}" type="parTrans" cxnId="{CF88ED36-F31A-4CE8-BA88-3ABA63D8EC11}">
      <dgm:prSet/>
      <dgm:spPr/>
      <dgm:t>
        <a:bodyPr/>
        <a:lstStyle/>
        <a:p>
          <a:endParaRPr lang="en-US"/>
        </a:p>
      </dgm:t>
    </dgm:pt>
    <dgm:pt modelId="{E2FA562F-9D32-4F68-B127-B055D5CDCCAF}" type="sibTrans" cxnId="{CF88ED36-F31A-4CE8-BA88-3ABA63D8EC11}">
      <dgm:prSet/>
      <dgm:spPr/>
      <dgm:t>
        <a:bodyPr/>
        <a:lstStyle/>
        <a:p>
          <a:endParaRPr lang="en-US"/>
        </a:p>
      </dgm:t>
    </dgm:pt>
    <dgm:pt modelId="{DEE9F07F-C593-42E1-AB14-A4FACF7E5D80}">
      <dgm:prSet/>
      <dgm:spPr/>
      <dgm:t>
        <a:bodyPr/>
        <a:lstStyle/>
        <a:p>
          <a:r>
            <a:rPr lang="cy-GB" noProof="0" dirty="0"/>
            <a:t>Mae gwahaniaeth rhwng Mynegai Tebygrwydd Amrwd (sy'n arwydd syml bod testun yn eich gwaith yn cyfateb i destun mewn gwaith presennol) a Mynegai Tebygrwydd Perthnasol (lle mae natur y cyfateb a’i fath yn golygu y gallai fod arfer annheg wedi digwydd</a:t>
          </a:r>
          <a:r>
            <a:rPr lang="en-US" dirty="0"/>
            <a:t>).</a:t>
          </a:r>
        </a:p>
      </dgm:t>
    </dgm:pt>
    <dgm:pt modelId="{6D1AEDAE-F31D-40BF-9311-72067E06D74D}" type="parTrans" cxnId="{CE5FE41C-78E0-4D0F-A18E-0D5B64BB40B9}">
      <dgm:prSet/>
      <dgm:spPr/>
      <dgm:t>
        <a:bodyPr/>
        <a:lstStyle/>
        <a:p>
          <a:endParaRPr lang="en-US"/>
        </a:p>
      </dgm:t>
    </dgm:pt>
    <dgm:pt modelId="{631FAE49-FBA0-405D-9A5D-7E31F27F05AA}" type="sibTrans" cxnId="{CE5FE41C-78E0-4D0F-A18E-0D5B64BB40B9}">
      <dgm:prSet/>
      <dgm:spPr/>
      <dgm:t>
        <a:bodyPr/>
        <a:lstStyle/>
        <a:p>
          <a:endParaRPr lang="en-US"/>
        </a:p>
      </dgm:t>
    </dgm:pt>
    <dgm:pt modelId="{23767EF1-6E6F-40B7-A516-54534474E307}" type="pres">
      <dgm:prSet presAssocID="{E2E4E500-F4DE-4DD5-B2AD-8FBD12C2B77B}" presName="root" presStyleCnt="0">
        <dgm:presLayoutVars>
          <dgm:dir/>
          <dgm:resizeHandles val="exact"/>
        </dgm:presLayoutVars>
      </dgm:prSet>
      <dgm:spPr/>
    </dgm:pt>
    <dgm:pt modelId="{71F20A29-533A-4D23-8F43-E3E8D1193205}" type="pres">
      <dgm:prSet presAssocID="{B3BD9AF6-A14A-4C96-9132-858B72147C56}" presName="compNode" presStyleCnt="0"/>
      <dgm:spPr/>
    </dgm:pt>
    <dgm:pt modelId="{435F0AE6-2785-47D9-9DFF-420A1017F159}" type="pres">
      <dgm:prSet presAssocID="{B3BD9AF6-A14A-4C96-9132-858B72147C56}" presName="bgRect" presStyleLbl="bgShp" presStyleIdx="0" presStyleCnt="3"/>
      <dgm:spPr/>
    </dgm:pt>
    <dgm:pt modelId="{A53BAE23-87E3-429A-B8CE-6B49189DB48D}" type="pres">
      <dgm:prSet presAssocID="{B3BD9AF6-A14A-4C96-9132-858B72147C5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titles"/>
        </a:ext>
      </dgm:extLst>
    </dgm:pt>
    <dgm:pt modelId="{69488267-0597-4BF6-B196-DB7882D61F41}" type="pres">
      <dgm:prSet presAssocID="{B3BD9AF6-A14A-4C96-9132-858B72147C56}" presName="spaceRect" presStyleCnt="0"/>
      <dgm:spPr/>
    </dgm:pt>
    <dgm:pt modelId="{BC99EAB4-A1F9-4A5E-BF5A-B8CDB5F5D8DC}" type="pres">
      <dgm:prSet presAssocID="{B3BD9AF6-A14A-4C96-9132-858B72147C56}" presName="parTx" presStyleLbl="revTx" presStyleIdx="0" presStyleCnt="3">
        <dgm:presLayoutVars>
          <dgm:chMax val="0"/>
          <dgm:chPref val="0"/>
        </dgm:presLayoutVars>
      </dgm:prSet>
      <dgm:spPr/>
    </dgm:pt>
    <dgm:pt modelId="{3295649E-CE9E-442C-886A-C0B83AC023FE}" type="pres">
      <dgm:prSet presAssocID="{35EDFECA-CFC1-41D3-BFEF-BE4F7158F83A}" presName="sibTrans" presStyleCnt="0"/>
      <dgm:spPr/>
    </dgm:pt>
    <dgm:pt modelId="{2CC47116-A8E1-4EBF-8850-3DF2A929782C}" type="pres">
      <dgm:prSet presAssocID="{ED6A8940-2FB4-4F6D-BD02-51DF8C3875B6}" presName="compNode" presStyleCnt="0"/>
      <dgm:spPr/>
    </dgm:pt>
    <dgm:pt modelId="{9A76A9D2-05E7-4909-835A-DC3609E2FA9A}" type="pres">
      <dgm:prSet presAssocID="{ED6A8940-2FB4-4F6D-BD02-51DF8C3875B6}" presName="bgRect" presStyleLbl="bgShp" presStyleIdx="1" presStyleCnt="3"/>
      <dgm:spPr/>
    </dgm:pt>
    <dgm:pt modelId="{9C374A70-9A79-472C-840B-DD13338D1F94}" type="pres">
      <dgm:prSet presAssocID="{ED6A8940-2FB4-4F6D-BD02-51DF8C3875B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7F468EB3-42EB-4ACE-B665-AD9ABE0E04D2}" type="pres">
      <dgm:prSet presAssocID="{ED6A8940-2FB4-4F6D-BD02-51DF8C3875B6}" presName="spaceRect" presStyleCnt="0"/>
      <dgm:spPr/>
    </dgm:pt>
    <dgm:pt modelId="{A8472EBC-9ACA-487E-A578-E011EC0C90FE}" type="pres">
      <dgm:prSet presAssocID="{ED6A8940-2FB4-4F6D-BD02-51DF8C3875B6}" presName="parTx" presStyleLbl="revTx" presStyleIdx="1" presStyleCnt="3">
        <dgm:presLayoutVars>
          <dgm:chMax val="0"/>
          <dgm:chPref val="0"/>
        </dgm:presLayoutVars>
      </dgm:prSet>
      <dgm:spPr/>
    </dgm:pt>
    <dgm:pt modelId="{265FECAD-C32B-497F-B2F2-EB08C2FB10AD}" type="pres">
      <dgm:prSet presAssocID="{E2FA562F-9D32-4F68-B127-B055D5CDCCAF}" presName="sibTrans" presStyleCnt="0"/>
      <dgm:spPr/>
    </dgm:pt>
    <dgm:pt modelId="{D2AD7A07-B7EA-4C49-B93B-67D73B5AC5E1}" type="pres">
      <dgm:prSet presAssocID="{DEE9F07F-C593-42E1-AB14-A4FACF7E5D80}" presName="compNode" presStyleCnt="0"/>
      <dgm:spPr/>
    </dgm:pt>
    <dgm:pt modelId="{D0173163-1591-46F7-958D-F833F18F8571}" type="pres">
      <dgm:prSet presAssocID="{DEE9F07F-C593-42E1-AB14-A4FACF7E5D80}" presName="bgRect" presStyleLbl="bgShp" presStyleIdx="2" presStyleCnt="3"/>
      <dgm:spPr/>
    </dgm:pt>
    <dgm:pt modelId="{C4663098-BF1F-4950-BBDF-A1AD7A950A3B}" type="pres">
      <dgm:prSet presAssocID="{DEE9F07F-C593-42E1-AB14-A4FACF7E5D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750D1A97-71F7-482D-A367-2B18CB6B1F6A}" type="pres">
      <dgm:prSet presAssocID="{DEE9F07F-C593-42E1-AB14-A4FACF7E5D80}" presName="spaceRect" presStyleCnt="0"/>
      <dgm:spPr/>
    </dgm:pt>
    <dgm:pt modelId="{461AFFE0-DE70-46D8-AC20-33D502B343A1}" type="pres">
      <dgm:prSet presAssocID="{DEE9F07F-C593-42E1-AB14-A4FACF7E5D80}" presName="parTx" presStyleLbl="revTx" presStyleIdx="2" presStyleCnt="3">
        <dgm:presLayoutVars>
          <dgm:chMax val="0"/>
          <dgm:chPref val="0"/>
        </dgm:presLayoutVars>
      </dgm:prSet>
      <dgm:spPr/>
    </dgm:pt>
  </dgm:ptLst>
  <dgm:cxnLst>
    <dgm:cxn modelId="{CE5FE41C-78E0-4D0F-A18E-0D5B64BB40B9}" srcId="{E2E4E500-F4DE-4DD5-B2AD-8FBD12C2B77B}" destId="{DEE9F07F-C593-42E1-AB14-A4FACF7E5D80}" srcOrd="2" destOrd="0" parTransId="{6D1AEDAE-F31D-40BF-9311-72067E06D74D}" sibTransId="{631FAE49-FBA0-405D-9A5D-7E31F27F05AA}"/>
    <dgm:cxn modelId="{07055E2D-F547-45F7-B6E0-33DBF53FEBE5}" type="presOf" srcId="{E2E4E500-F4DE-4DD5-B2AD-8FBD12C2B77B}" destId="{23767EF1-6E6F-40B7-A516-54534474E307}" srcOrd="0" destOrd="0" presId="urn:microsoft.com/office/officeart/2018/2/layout/IconVerticalSolidList"/>
    <dgm:cxn modelId="{CF88ED36-F31A-4CE8-BA88-3ABA63D8EC11}" srcId="{E2E4E500-F4DE-4DD5-B2AD-8FBD12C2B77B}" destId="{ED6A8940-2FB4-4F6D-BD02-51DF8C3875B6}" srcOrd="1" destOrd="0" parTransId="{0BDF3EBA-1227-4FB7-BE20-A92361F4FF32}" sibTransId="{E2FA562F-9D32-4F68-B127-B055D5CDCCAF}"/>
    <dgm:cxn modelId="{3A321177-A062-4C1B-8F84-91B1754F5B10}" srcId="{E2E4E500-F4DE-4DD5-B2AD-8FBD12C2B77B}" destId="{B3BD9AF6-A14A-4C96-9132-858B72147C56}" srcOrd="0" destOrd="0" parTransId="{CF4C5F7C-8A24-46A3-9B01-50F29E26C8ED}" sibTransId="{35EDFECA-CFC1-41D3-BFEF-BE4F7158F83A}"/>
    <dgm:cxn modelId="{F8377BC5-4F05-4AB8-9640-7056CD986DB7}" type="presOf" srcId="{DEE9F07F-C593-42E1-AB14-A4FACF7E5D80}" destId="{461AFFE0-DE70-46D8-AC20-33D502B343A1}" srcOrd="0" destOrd="0" presId="urn:microsoft.com/office/officeart/2018/2/layout/IconVerticalSolidList"/>
    <dgm:cxn modelId="{6DBD0AE5-7E71-4F3D-B563-88C72C886E7C}" type="presOf" srcId="{ED6A8940-2FB4-4F6D-BD02-51DF8C3875B6}" destId="{A8472EBC-9ACA-487E-A578-E011EC0C90FE}" srcOrd="0" destOrd="0" presId="urn:microsoft.com/office/officeart/2018/2/layout/IconVerticalSolidList"/>
    <dgm:cxn modelId="{9DC008FD-969E-44DE-831A-7A24DD8F62DB}" type="presOf" srcId="{B3BD9AF6-A14A-4C96-9132-858B72147C56}" destId="{BC99EAB4-A1F9-4A5E-BF5A-B8CDB5F5D8DC}" srcOrd="0" destOrd="0" presId="urn:microsoft.com/office/officeart/2018/2/layout/IconVerticalSolidList"/>
    <dgm:cxn modelId="{678FB330-EF7B-44C7-A876-EE792F8D894D}" type="presParOf" srcId="{23767EF1-6E6F-40B7-A516-54534474E307}" destId="{71F20A29-533A-4D23-8F43-E3E8D1193205}" srcOrd="0" destOrd="0" presId="urn:microsoft.com/office/officeart/2018/2/layout/IconVerticalSolidList"/>
    <dgm:cxn modelId="{1E1B5BCF-4312-4954-8D93-B00A210D40F8}" type="presParOf" srcId="{71F20A29-533A-4D23-8F43-E3E8D1193205}" destId="{435F0AE6-2785-47D9-9DFF-420A1017F159}" srcOrd="0" destOrd="0" presId="urn:microsoft.com/office/officeart/2018/2/layout/IconVerticalSolidList"/>
    <dgm:cxn modelId="{D32DD505-D1ED-4821-ABFA-BCCDC6D973E4}" type="presParOf" srcId="{71F20A29-533A-4D23-8F43-E3E8D1193205}" destId="{A53BAE23-87E3-429A-B8CE-6B49189DB48D}" srcOrd="1" destOrd="0" presId="urn:microsoft.com/office/officeart/2018/2/layout/IconVerticalSolidList"/>
    <dgm:cxn modelId="{C04D6786-CF31-4533-BD45-A588185656C2}" type="presParOf" srcId="{71F20A29-533A-4D23-8F43-E3E8D1193205}" destId="{69488267-0597-4BF6-B196-DB7882D61F41}" srcOrd="2" destOrd="0" presId="urn:microsoft.com/office/officeart/2018/2/layout/IconVerticalSolidList"/>
    <dgm:cxn modelId="{C6FD8D6E-105A-4994-9644-4E2582534557}" type="presParOf" srcId="{71F20A29-533A-4D23-8F43-E3E8D1193205}" destId="{BC99EAB4-A1F9-4A5E-BF5A-B8CDB5F5D8DC}" srcOrd="3" destOrd="0" presId="urn:microsoft.com/office/officeart/2018/2/layout/IconVerticalSolidList"/>
    <dgm:cxn modelId="{D454B54C-B786-44C9-88F3-4036314825F3}" type="presParOf" srcId="{23767EF1-6E6F-40B7-A516-54534474E307}" destId="{3295649E-CE9E-442C-886A-C0B83AC023FE}" srcOrd="1" destOrd="0" presId="urn:microsoft.com/office/officeart/2018/2/layout/IconVerticalSolidList"/>
    <dgm:cxn modelId="{35011C1D-23B7-4F31-A625-D51B570C4919}" type="presParOf" srcId="{23767EF1-6E6F-40B7-A516-54534474E307}" destId="{2CC47116-A8E1-4EBF-8850-3DF2A929782C}" srcOrd="2" destOrd="0" presId="urn:microsoft.com/office/officeart/2018/2/layout/IconVerticalSolidList"/>
    <dgm:cxn modelId="{7622470A-E20B-4E16-8BEA-6C05C2E904FE}" type="presParOf" srcId="{2CC47116-A8E1-4EBF-8850-3DF2A929782C}" destId="{9A76A9D2-05E7-4909-835A-DC3609E2FA9A}" srcOrd="0" destOrd="0" presId="urn:microsoft.com/office/officeart/2018/2/layout/IconVerticalSolidList"/>
    <dgm:cxn modelId="{C9FFB72F-D32B-4DD4-9076-B2349F6142A0}" type="presParOf" srcId="{2CC47116-A8E1-4EBF-8850-3DF2A929782C}" destId="{9C374A70-9A79-472C-840B-DD13338D1F94}" srcOrd="1" destOrd="0" presId="urn:microsoft.com/office/officeart/2018/2/layout/IconVerticalSolidList"/>
    <dgm:cxn modelId="{0DB60DB8-623E-4BAA-9854-270D529275FE}" type="presParOf" srcId="{2CC47116-A8E1-4EBF-8850-3DF2A929782C}" destId="{7F468EB3-42EB-4ACE-B665-AD9ABE0E04D2}" srcOrd="2" destOrd="0" presId="urn:microsoft.com/office/officeart/2018/2/layout/IconVerticalSolidList"/>
    <dgm:cxn modelId="{342CD29D-AC76-4C66-BE2C-8DF91690A536}" type="presParOf" srcId="{2CC47116-A8E1-4EBF-8850-3DF2A929782C}" destId="{A8472EBC-9ACA-487E-A578-E011EC0C90FE}" srcOrd="3" destOrd="0" presId="urn:microsoft.com/office/officeart/2018/2/layout/IconVerticalSolidList"/>
    <dgm:cxn modelId="{D23FC4AF-6CE6-4C75-9925-ED7D3AE36EF4}" type="presParOf" srcId="{23767EF1-6E6F-40B7-A516-54534474E307}" destId="{265FECAD-C32B-497F-B2F2-EB08C2FB10AD}" srcOrd="3" destOrd="0" presId="urn:microsoft.com/office/officeart/2018/2/layout/IconVerticalSolidList"/>
    <dgm:cxn modelId="{F3636B99-E8F0-4897-95BD-D2985EA76797}" type="presParOf" srcId="{23767EF1-6E6F-40B7-A516-54534474E307}" destId="{D2AD7A07-B7EA-4C49-B93B-67D73B5AC5E1}" srcOrd="4" destOrd="0" presId="urn:microsoft.com/office/officeart/2018/2/layout/IconVerticalSolidList"/>
    <dgm:cxn modelId="{1C63D0B7-3B26-4267-943A-BE45B82901A1}" type="presParOf" srcId="{D2AD7A07-B7EA-4C49-B93B-67D73B5AC5E1}" destId="{D0173163-1591-46F7-958D-F833F18F8571}" srcOrd="0" destOrd="0" presId="urn:microsoft.com/office/officeart/2018/2/layout/IconVerticalSolidList"/>
    <dgm:cxn modelId="{CD6523E7-4E18-40DE-BBD2-A30CBE35557E}" type="presParOf" srcId="{D2AD7A07-B7EA-4C49-B93B-67D73B5AC5E1}" destId="{C4663098-BF1F-4950-BBDF-A1AD7A950A3B}" srcOrd="1" destOrd="0" presId="urn:microsoft.com/office/officeart/2018/2/layout/IconVerticalSolidList"/>
    <dgm:cxn modelId="{022001CD-990F-498C-BD91-4F42EC4726D1}" type="presParOf" srcId="{D2AD7A07-B7EA-4C49-B93B-67D73B5AC5E1}" destId="{750D1A97-71F7-482D-A367-2B18CB6B1F6A}" srcOrd="2" destOrd="0" presId="urn:microsoft.com/office/officeart/2018/2/layout/IconVerticalSolidList"/>
    <dgm:cxn modelId="{13E30EAE-D293-4E59-B702-6234C400EDE0}" type="presParOf" srcId="{D2AD7A07-B7EA-4C49-B93B-67D73B5AC5E1}" destId="{461AFFE0-DE70-46D8-AC20-33D502B343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E4E500-F4DE-4DD5-B2AD-8FBD12C2B77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3BD9AF6-A14A-4C96-9132-858B72147C56}">
      <dgm:prSet/>
      <dgm:spPr/>
      <dgm:t>
        <a:bodyPr/>
        <a:lstStyle/>
        <a:p>
          <a:r>
            <a:rPr lang="en-US"/>
            <a:t>If the text in your work matches the text in an existing work, this will be highlighted by the report. The more text that matches text in existing work, the higher the Similarity Index will be.</a:t>
          </a:r>
        </a:p>
      </dgm:t>
    </dgm:pt>
    <dgm:pt modelId="{CF4C5F7C-8A24-46A3-9B01-50F29E26C8ED}" type="parTrans" cxnId="{3A321177-A062-4C1B-8F84-91B1754F5B10}">
      <dgm:prSet/>
      <dgm:spPr/>
      <dgm:t>
        <a:bodyPr/>
        <a:lstStyle/>
        <a:p>
          <a:endParaRPr lang="en-US"/>
        </a:p>
      </dgm:t>
    </dgm:pt>
    <dgm:pt modelId="{35EDFECA-CFC1-41D3-BFEF-BE4F7158F83A}" type="sibTrans" cxnId="{3A321177-A062-4C1B-8F84-91B1754F5B10}">
      <dgm:prSet/>
      <dgm:spPr/>
      <dgm:t>
        <a:bodyPr/>
        <a:lstStyle/>
        <a:p>
          <a:endParaRPr lang="en-US"/>
        </a:p>
      </dgm:t>
    </dgm:pt>
    <dgm:pt modelId="{ED6A8940-2FB4-4F6D-BD02-51DF8C3875B6}">
      <dgm:prSet/>
      <dgm:spPr/>
      <dgm:t>
        <a:bodyPr/>
        <a:lstStyle/>
        <a:p>
          <a:r>
            <a:rPr lang="en-US"/>
            <a:t>However, the fact that matching text has been found does not automatically mean that you have committed unfair practice. The Originality Report can help you (and the member of staff marking your work) identify potential sources of unfair practice. </a:t>
          </a:r>
        </a:p>
      </dgm:t>
    </dgm:pt>
    <dgm:pt modelId="{0BDF3EBA-1227-4FB7-BE20-A92361F4FF32}" type="parTrans" cxnId="{CF88ED36-F31A-4CE8-BA88-3ABA63D8EC11}">
      <dgm:prSet/>
      <dgm:spPr/>
      <dgm:t>
        <a:bodyPr/>
        <a:lstStyle/>
        <a:p>
          <a:endParaRPr lang="en-US"/>
        </a:p>
      </dgm:t>
    </dgm:pt>
    <dgm:pt modelId="{E2FA562F-9D32-4F68-B127-B055D5CDCCAF}" type="sibTrans" cxnId="{CF88ED36-F31A-4CE8-BA88-3ABA63D8EC11}">
      <dgm:prSet/>
      <dgm:spPr/>
      <dgm:t>
        <a:bodyPr/>
        <a:lstStyle/>
        <a:p>
          <a:endParaRPr lang="en-US"/>
        </a:p>
      </dgm:t>
    </dgm:pt>
    <dgm:pt modelId="{DEE9F07F-C593-42E1-AB14-A4FACF7E5D80}">
      <dgm:prSet/>
      <dgm:spPr/>
      <dgm:t>
        <a:bodyPr/>
        <a:lstStyle/>
        <a:p>
          <a:r>
            <a:rPr lang="en-US"/>
            <a:t>There is a difference between a raw Similarity Index (which is a simple indication that text in your work matches text in existing work) and a relevant Similarity Index (where the nature and type of matching means that unfair practice may have been committed).</a:t>
          </a:r>
        </a:p>
      </dgm:t>
    </dgm:pt>
    <dgm:pt modelId="{6D1AEDAE-F31D-40BF-9311-72067E06D74D}" type="parTrans" cxnId="{CE5FE41C-78E0-4D0F-A18E-0D5B64BB40B9}">
      <dgm:prSet/>
      <dgm:spPr/>
      <dgm:t>
        <a:bodyPr/>
        <a:lstStyle/>
        <a:p>
          <a:endParaRPr lang="en-US"/>
        </a:p>
      </dgm:t>
    </dgm:pt>
    <dgm:pt modelId="{631FAE49-FBA0-405D-9A5D-7E31F27F05AA}" type="sibTrans" cxnId="{CE5FE41C-78E0-4D0F-A18E-0D5B64BB40B9}">
      <dgm:prSet/>
      <dgm:spPr/>
      <dgm:t>
        <a:bodyPr/>
        <a:lstStyle/>
        <a:p>
          <a:endParaRPr lang="en-US"/>
        </a:p>
      </dgm:t>
    </dgm:pt>
    <dgm:pt modelId="{23767EF1-6E6F-40B7-A516-54534474E307}" type="pres">
      <dgm:prSet presAssocID="{E2E4E500-F4DE-4DD5-B2AD-8FBD12C2B77B}" presName="root" presStyleCnt="0">
        <dgm:presLayoutVars>
          <dgm:dir/>
          <dgm:resizeHandles val="exact"/>
        </dgm:presLayoutVars>
      </dgm:prSet>
      <dgm:spPr/>
    </dgm:pt>
    <dgm:pt modelId="{71F20A29-533A-4D23-8F43-E3E8D1193205}" type="pres">
      <dgm:prSet presAssocID="{B3BD9AF6-A14A-4C96-9132-858B72147C56}" presName="compNode" presStyleCnt="0"/>
      <dgm:spPr/>
    </dgm:pt>
    <dgm:pt modelId="{435F0AE6-2785-47D9-9DFF-420A1017F159}" type="pres">
      <dgm:prSet presAssocID="{B3BD9AF6-A14A-4C96-9132-858B72147C56}" presName="bgRect" presStyleLbl="bgShp" presStyleIdx="0" presStyleCnt="3"/>
      <dgm:spPr/>
    </dgm:pt>
    <dgm:pt modelId="{A53BAE23-87E3-429A-B8CE-6B49189DB48D}" type="pres">
      <dgm:prSet presAssocID="{B3BD9AF6-A14A-4C96-9132-858B72147C5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titles"/>
        </a:ext>
      </dgm:extLst>
    </dgm:pt>
    <dgm:pt modelId="{69488267-0597-4BF6-B196-DB7882D61F41}" type="pres">
      <dgm:prSet presAssocID="{B3BD9AF6-A14A-4C96-9132-858B72147C56}" presName="spaceRect" presStyleCnt="0"/>
      <dgm:spPr/>
    </dgm:pt>
    <dgm:pt modelId="{BC99EAB4-A1F9-4A5E-BF5A-B8CDB5F5D8DC}" type="pres">
      <dgm:prSet presAssocID="{B3BD9AF6-A14A-4C96-9132-858B72147C56}" presName="parTx" presStyleLbl="revTx" presStyleIdx="0" presStyleCnt="3">
        <dgm:presLayoutVars>
          <dgm:chMax val="0"/>
          <dgm:chPref val="0"/>
        </dgm:presLayoutVars>
      </dgm:prSet>
      <dgm:spPr/>
    </dgm:pt>
    <dgm:pt modelId="{3295649E-CE9E-442C-886A-C0B83AC023FE}" type="pres">
      <dgm:prSet presAssocID="{35EDFECA-CFC1-41D3-BFEF-BE4F7158F83A}" presName="sibTrans" presStyleCnt="0"/>
      <dgm:spPr/>
    </dgm:pt>
    <dgm:pt modelId="{2CC47116-A8E1-4EBF-8850-3DF2A929782C}" type="pres">
      <dgm:prSet presAssocID="{ED6A8940-2FB4-4F6D-BD02-51DF8C3875B6}" presName="compNode" presStyleCnt="0"/>
      <dgm:spPr/>
    </dgm:pt>
    <dgm:pt modelId="{9A76A9D2-05E7-4909-835A-DC3609E2FA9A}" type="pres">
      <dgm:prSet presAssocID="{ED6A8940-2FB4-4F6D-BD02-51DF8C3875B6}" presName="bgRect" presStyleLbl="bgShp" presStyleIdx="1" presStyleCnt="3"/>
      <dgm:spPr/>
    </dgm:pt>
    <dgm:pt modelId="{9C374A70-9A79-472C-840B-DD13338D1F94}" type="pres">
      <dgm:prSet presAssocID="{ED6A8940-2FB4-4F6D-BD02-51DF8C3875B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7F468EB3-42EB-4ACE-B665-AD9ABE0E04D2}" type="pres">
      <dgm:prSet presAssocID="{ED6A8940-2FB4-4F6D-BD02-51DF8C3875B6}" presName="spaceRect" presStyleCnt="0"/>
      <dgm:spPr/>
    </dgm:pt>
    <dgm:pt modelId="{A8472EBC-9ACA-487E-A578-E011EC0C90FE}" type="pres">
      <dgm:prSet presAssocID="{ED6A8940-2FB4-4F6D-BD02-51DF8C3875B6}" presName="parTx" presStyleLbl="revTx" presStyleIdx="1" presStyleCnt="3">
        <dgm:presLayoutVars>
          <dgm:chMax val="0"/>
          <dgm:chPref val="0"/>
        </dgm:presLayoutVars>
      </dgm:prSet>
      <dgm:spPr/>
    </dgm:pt>
    <dgm:pt modelId="{265FECAD-C32B-497F-B2F2-EB08C2FB10AD}" type="pres">
      <dgm:prSet presAssocID="{E2FA562F-9D32-4F68-B127-B055D5CDCCAF}" presName="sibTrans" presStyleCnt="0"/>
      <dgm:spPr/>
    </dgm:pt>
    <dgm:pt modelId="{D2AD7A07-B7EA-4C49-B93B-67D73B5AC5E1}" type="pres">
      <dgm:prSet presAssocID="{DEE9F07F-C593-42E1-AB14-A4FACF7E5D80}" presName="compNode" presStyleCnt="0"/>
      <dgm:spPr/>
    </dgm:pt>
    <dgm:pt modelId="{D0173163-1591-46F7-958D-F833F18F8571}" type="pres">
      <dgm:prSet presAssocID="{DEE9F07F-C593-42E1-AB14-A4FACF7E5D80}" presName="bgRect" presStyleLbl="bgShp" presStyleIdx="2" presStyleCnt="3"/>
      <dgm:spPr/>
    </dgm:pt>
    <dgm:pt modelId="{C4663098-BF1F-4950-BBDF-A1AD7A950A3B}" type="pres">
      <dgm:prSet presAssocID="{DEE9F07F-C593-42E1-AB14-A4FACF7E5D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750D1A97-71F7-482D-A367-2B18CB6B1F6A}" type="pres">
      <dgm:prSet presAssocID="{DEE9F07F-C593-42E1-AB14-A4FACF7E5D80}" presName="spaceRect" presStyleCnt="0"/>
      <dgm:spPr/>
    </dgm:pt>
    <dgm:pt modelId="{461AFFE0-DE70-46D8-AC20-33D502B343A1}" type="pres">
      <dgm:prSet presAssocID="{DEE9F07F-C593-42E1-AB14-A4FACF7E5D80}" presName="parTx" presStyleLbl="revTx" presStyleIdx="2" presStyleCnt="3">
        <dgm:presLayoutVars>
          <dgm:chMax val="0"/>
          <dgm:chPref val="0"/>
        </dgm:presLayoutVars>
      </dgm:prSet>
      <dgm:spPr/>
    </dgm:pt>
  </dgm:ptLst>
  <dgm:cxnLst>
    <dgm:cxn modelId="{CE5FE41C-78E0-4D0F-A18E-0D5B64BB40B9}" srcId="{E2E4E500-F4DE-4DD5-B2AD-8FBD12C2B77B}" destId="{DEE9F07F-C593-42E1-AB14-A4FACF7E5D80}" srcOrd="2" destOrd="0" parTransId="{6D1AEDAE-F31D-40BF-9311-72067E06D74D}" sibTransId="{631FAE49-FBA0-405D-9A5D-7E31F27F05AA}"/>
    <dgm:cxn modelId="{07055E2D-F547-45F7-B6E0-33DBF53FEBE5}" type="presOf" srcId="{E2E4E500-F4DE-4DD5-B2AD-8FBD12C2B77B}" destId="{23767EF1-6E6F-40B7-A516-54534474E307}" srcOrd="0" destOrd="0" presId="urn:microsoft.com/office/officeart/2018/2/layout/IconVerticalSolidList"/>
    <dgm:cxn modelId="{CF88ED36-F31A-4CE8-BA88-3ABA63D8EC11}" srcId="{E2E4E500-F4DE-4DD5-B2AD-8FBD12C2B77B}" destId="{ED6A8940-2FB4-4F6D-BD02-51DF8C3875B6}" srcOrd="1" destOrd="0" parTransId="{0BDF3EBA-1227-4FB7-BE20-A92361F4FF32}" sibTransId="{E2FA562F-9D32-4F68-B127-B055D5CDCCAF}"/>
    <dgm:cxn modelId="{3A321177-A062-4C1B-8F84-91B1754F5B10}" srcId="{E2E4E500-F4DE-4DD5-B2AD-8FBD12C2B77B}" destId="{B3BD9AF6-A14A-4C96-9132-858B72147C56}" srcOrd="0" destOrd="0" parTransId="{CF4C5F7C-8A24-46A3-9B01-50F29E26C8ED}" sibTransId="{35EDFECA-CFC1-41D3-BFEF-BE4F7158F83A}"/>
    <dgm:cxn modelId="{F8377BC5-4F05-4AB8-9640-7056CD986DB7}" type="presOf" srcId="{DEE9F07F-C593-42E1-AB14-A4FACF7E5D80}" destId="{461AFFE0-DE70-46D8-AC20-33D502B343A1}" srcOrd="0" destOrd="0" presId="urn:microsoft.com/office/officeart/2018/2/layout/IconVerticalSolidList"/>
    <dgm:cxn modelId="{6DBD0AE5-7E71-4F3D-B563-88C72C886E7C}" type="presOf" srcId="{ED6A8940-2FB4-4F6D-BD02-51DF8C3875B6}" destId="{A8472EBC-9ACA-487E-A578-E011EC0C90FE}" srcOrd="0" destOrd="0" presId="urn:microsoft.com/office/officeart/2018/2/layout/IconVerticalSolidList"/>
    <dgm:cxn modelId="{9DC008FD-969E-44DE-831A-7A24DD8F62DB}" type="presOf" srcId="{B3BD9AF6-A14A-4C96-9132-858B72147C56}" destId="{BC99EAB4-A1F9-4A5E-BF5A-B8CDB5F5D8DC}" srcOrd="0" destOrd="0" presId="urn:microsoft.com/office/officeart/2018/2/layout/IconVerticalSolidList"/>
    <dgm:cxn modelId="{678FB330-EF7B-44C7-A876-EE792F8D894D}" type="presParOf" srcId="{23767EF1-6E6F-40B7-A516-54534474E307}" destId="{71F20A29-533A-4D23-8F43-E3E8D1193205}" srcOrd="0" destOrd="0" presId="urn:microsoft.com/office/officeart/2018/2/layout/IconVerticalSolidList"/>
    <dgm:cxn modelId="{1E1B5BCF-4312-4954-8D93-B00A210D40F8}" type="presParOf" srcId="{71F20A29-533A-4D23-8F43-E3E8D1193205}" destId="{435F0AE6-2785-47D9-9DFF-420A1017F159}" srcOrd="0" destOrd="0" presId="urn:microsoft.com/office/officeart/2018/2/layout/IconVerticalSolidList"/>
    <dgm:cxn modelId="{D32DD505-D1ED-4821-ABFA-BCCDC6D973E4}" type="presParOf" srcId="{71F20A29-533A-4D23-8F43-E3E8D1193205}" destId="{A53BAE23-87E3-429A-B8CE-6B49189DB48D}" srcOrd="1" destOrd="0" presId="urn:microsoft.com/office/officeart/2018/2/layout/IconVerticalSolidList"/>
    <dgm:cxn modelId="{C04D6786-CF31-4533-BD45-A588185656C2}" type="presParOf" srcId="{71F20A29-533A-4D23-8F43-E3E8D1193205}" destId="{69488267-0597-4BF6-B196-DB7882D61F41}" srcOrd="2" destOrd="0" presId="urn:microsoft.com/office/officeart/2018/2/layout/IconVerticalSolidList"/>
    <dgm:cxn modelId="{C6FD8D6E-105A-4994-9644-4E2582534557}" type="presParOf" srcId="{71F20A29-533A-4D23-8F43-E3E8D1193205}" destId="{BC99EAB4-A1F9-4A5E-BF5A-B8CDB5F5D8DC}" srcOrd="3" destOrd="0" presId="urn:microsoft.com/office/officeart/2018/2/layout/IconVerticalSolidList"/>
    <dgm:cxn modelId="{D454B54C-B786-44C9-88F3-4036314825F3}" type="presParOf" srcId="{23767EF1-6E6F-40B7-A516-54534474E307}" destId="{3295649E-CE9E-442C-886A-C0B83AC023FE}" srcOrd="1" destOrd="0" presId="urn:microsoft.com/office/officeart/2018/2/layout/IconVerticalSolidList"/>
    <dgm:cxn modelId="{35011C1D-23B7-4F31-A625-D51B570C4919}" type="presParOf" srcId="{23767EF1-6E6F-40B7-A516-54534474E307}" destId="{2CC47116-A8E1-4EBF-8850-3DF2A929782C}" srcOrd="2" destOrd="0" presId="urn:microsoft.com/office/officeart/2018/2/layout/IconVerticalSolidList"/>
    <dgm:cxn modelId="{7622470A-E20B-4E16-8BEA-6C05C2E904FE}" type="presParOf" srcId="{2CC47116-A8E1-4EBF-8850-3DF2A929782C}" destId="{9A76A9D2-05E7-4909-835A-DC3609E2FA9A}" srcOrd="0" destOrd="0" presId="urn:microsoft.com/office/officeart/2018/2/layout/IconVerticalSolidList"/>
    <dgm:cxn modelId="{C9FFB72F-D32B-4DD4-9076-B2349F6142A0}" type="presParOf" srcId="{2CC47116-A8E1-4EBF-8850-3DF2A929782C}" destId="{9C374A70-9A79-472C-840B-DD13338D1F94}" srcOrd="1" destOrd="0" presId="urn:microsoft.com/office/officeart/2018/2/layout/IconVerticalSolidList"/>
    <dgm:cxn modelId="{0DB60DB8-623E-4BAA-9854-270D529275FE}" type="presParOf" srcId="{2CC47116-A8E1-4EBF-8850-3DF2A929782C}" destId="{7F468EB3-42EB-4ACE-B665-AD9ABE0E04D2}" srcOrd="2" destOrd="0" presId="urn:microsoft.com/office/officeart/2018/2/layout/IconVerticalSolidList"/>
    <dgm:cxn modelId="{342CD29D-AC76-4C66-BE2C-8DF91690A536}" type="presParOf" srcId="{2CC47116-A8E1-4EBF-8850-3DF2A929782C}" destId="{A8472EBC-9ACA-487E-A578-E011EC0C90FE}" srcOrd="3" destOrd="0" presId="urn:microsoft.com/office/officeart/2018/2/layout/IconVerticalSolidList"/>
    <dgm:cxn modelId="{D23FC4AF-6CE6-4C75-9925-ED7D3AE36EF4}" type="presParOf" srcId="{23767EF1-6E6F-40B7-A516-54534474E307}" destId="{265FECAD-C32B-497F-B2F2-EB08C2FB10AD}" srcOrd="3" destOrd="0" presId="urn:microsoft.com/office/officeart/2018/2/layout/IconVerticalSolidList"/>
    <dgm:cxn modelId="{F3636B99-E8F0-4897-95BD-D2985EA76797}" type="presParOf" srcId="{23767EF1-6E6F-40B7-A516-54534474E307}" destId="{D2AD7A07-B7EA-4C49-B93B-67D73B5AC5E1}" srcOrd="4" destOrd="0" presId="urn:microsoft.com/office/officeart/2018/2/layout/IconVerticalSolidList"/>
    <dgm:cxn modelId="{1C63D0B7-3B26-4267-943A-BE45B82901A1}" type="presParOf" srcId="{D2AD7A07-B7EA-4C49-B93B-67D73B5AC5E1}" destId="{D0173163-1591-46F7-958D-F833F18F8571}" srcOrd="0" destOrd="0" presId="urn:microsoft.com/office/officeart/2018/2/layout/IconVerticalSolidList"/>
    <dgm:cxn modelId="{CD6523E7-4E18-40DE-BBD2-A30CBE35557E}" type="presParOf" srcId="{D2AD7A07-B7EA-4C49-B93B-67D73B5AC5E1}" destId="{C4663098-BF1F-4950-BBDF-A1AD7A950A3B}" srcOrd="1" destOrd="0" presId="urn:microsoft.com/office/officeart/2018/2/layout/IconVerticalSolidList"/>
    <dgm:cxn modelId="{022001CD-990F-498C-BD91-4F42EC4726D1}" type="presParOf" srcId="{D2AD7A07-B7EA-4C49-B93B-67D73B5AC5E1}" destId="{750D1A97-71F7-482D-A367-2B18CB6B1F6A}" srcOrd="2" destOrd="0" presId="urn:microsoft.com/office/officeart/2018/2/layout/IconVerticalSolidList"/>
    <dgm:cxn modelId="{13E30EAE-D293-4E59-B702-6234C400EDE0}" type="presParOf" srcId="{D2AD7A07-B7EA-4C49-B93B-67D73B5AC5E1}" destId="{461AFFE0-DE70-46D8-AC20-33D502B343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5817A-305A-4475-A3B0-E120B0366692}">
      <dsp:nvSpPr>
        <dsp:cNvPr id="0" name=""/>
        <dsp:cNvSpPr/>
      </dsp:nvSpPr>
      <dsp:spPr>
        <a:xfrm>
          <a:off x="1209579" y="1578"/>
          <a:ext cx="2406312" cy="14437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cy-GB" sz="1700" kern="1200" noProof="0" dirty="0"/>
            <a:t>Terminoleg, cysyniadau </a:t>
          </a:r>
          <a:r>
            <a:rPr lang="en-GB" sz="1700" kern="1200" dirty="0"/>
            <a:t>
</a:t>
          </a:r>
          <a:endParaRPr lang="en-US" sz="1700" kern="1200" dirty="0"/>
        </a:p>
      </dsp:txBody>
      <dsp:txXfrm>
        <a:off x="1209579" y="1578"/>
        <a:ext cx="2406312" cy="1443787"/>
      </dsp:txXfrm>
    </dsp:sp>
    <dsp:sp modelId="{7ECE2DE1-3394-43D9-890C-686831408EB9}">
      <dsp:nvSpPr>
        <dsp:cNvPr id="0" name=""/>
        <dsp:cNvSpPr/>
      </dsp:nvSpPr>
      <dsp:spPr>
        <a:xfrm>
          <a:off x="3856523" y="1578"/>
          <a:ext cx="2406312" cy="1443787"/>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cy-GB" sz="1700" kern="1200" noProof="0" dirty="0"/>
            <a:t>Beth yw camymddwyn academaidd</a:t>
          </a:r>
          <a:r>
            <a:rPr lang="en-GB" sz="1700" kern="1200" dirty="0"/>
            <a:t>
</a:t>
          </a:r>
          <a:endParaRPr lang="en-US" sz="1700" kern="1200" dirty="0"/>
        </a:p>
      </dsp:txBody>
      <dsp:txXfrm>
        <a:off x="3856523" y="1578"/>
        <a:ext cx="2406312" cy="1443787"/>
      </dsp:txXfrm>
    </dsp:sp>
    <dsp:sp modelId="{49CE23EA-8539-4156-BCCF-C9F23394956A}">
      <dsp:nvSpPr>
        <dsp:cNvPr id="0" name=""/>
        <dsp:cNvSpPr/>
      </dsp:nvSpPr>
      <dsp:spPr>
        <a:xfrm>
          <a:off x="6503467" y="1578"/>
          <a:ext cx="2406312" cy="1443787"/>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cy-GB" sz="1700" kern="1200" noProof="0" dirty="0"/>
            <a:t>Aralleirio/defnyddio iaith academaidd/llais goddefol/araith anuniongyrchol</a:t>
          </a:r>
          <a:r>
            <a:rPr lang="en-GB" sz="1700" kern="1200" dirty="0"/>
            <a:t>
</a:t>
          </a:r>
          <a:endParaRPr lang="en-US" sz="1700" kern="1200" dirty="0"/>
        </a:p>
      </dsp:txBody>
      <dsp:txXfrm>
        <a:off x="6503467" y="1578"/>
        <a:ext cx="2406312" cy="1443787"/>
      </dsp:txXfrm>
    </dsp:sp>
    <dsp:sp modelId="{9306E1EE-3098-4B9F-85AF-CDEE1F34610B}">
      <dsp:nvSpPr>
        <dsp:cNvPr id="0" name=""/>
        <dsp:cNvSpPr/>
      </dsp:nvSpPr>
      <dsp:spPr>
        <a:xfrm>
          <a:off x="1209579" y="1685997"/>
          <a:ext cx="2406312" cy="1443787"/>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cy-GB" sz="1700" kern="1200" noProof="0" dirty="0"/>
            <a:t>canfod camymddwyn academaidd / </a:t>
          </a:r>
          <a:r>
            <a:rPr lang="cy-GB" sz="1700" kern="1200" noProof="0" dirty="0" err="1"/>
            <a:t>Turnitin</a:t>
          </a:r>
          <a:r>
            <a:rPr lang="cy-GB" sz="1700" kern="1200" noProof="0" dirty="0"/>
            <a:t>
</a:t>
          </a:r>
        </a:p>
      </dsp:txBody>
      <dsp:txXfrm>
        <a:off x="1209579" y="1685997"/>
        <a:ext cx="2406312" cy="1443787"/>
      </dsp:txXfrm>
    </dsp:sp>
    <dsp:sp modelId="{893F3940-F4C2-4D3C-B613-9B7287464C94}">
      <dsp:nvSpPr>
        <dsp:cNvPr id="0" name=""/>
        <dsp:cNvSpPr/>
      </dsp:nvSpPr>
      <dsp:spPr>
        <a:xfrm>
          <a:off x="3856523" y="1685997"/>
          <a:ext cx="2406312" cy="1443787"/>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cy-GB" sz="1700" kern="1200" noProof="0" dirty="0"/>
            <a:t>Rôl cydlynydd y modwl/cymorth i fyfyrwyr/mathau eraill o gymorth</a:t>
          </a:r>
          <a:r>
            <a:rPr lang="en-GB" sz="1700" kern="1200" dirty="0"/>
            <a:t>
</a:t>
          </a:r>
          <a:endParaRPr lang="en-US" sz="1700" kern="1200" dirty="0"/>
        </a:p>
      </dsp:txBody>
      <dsp:txXfrm>
        <a:off x="3856523" y="1685997"/>
        <a:ext cx="2406312" cy="1443787"/>
      </dsp:txXfrm>
    </dsp:sp>
    <dsp:sp modelId="{D1C6EF0D-8269-4A9F-8B19-BF1C424EFE50}">
      <dsp:nvSpPr>
        <dsp:cNvPr id="0" name=""/>
        <dsp:cNvSpPr/>
      </dsp:nvSpPr>
      <dsp:spPr>
        <a:xfrm>
          <a:off x="6503467" y="1685997"/>
          <a:ext cx="2406312" cy="1443787"/>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cy-GB" sz="1700" kern="1200" noProof="0" dirty="0"/>
            <a:t>Prosesau Academaidd unwaith y bydd amheuaeth o arfer annheg</a:t>
          </a:r>
          <a:r>
            <a:rPr lang="en-GB" sz="1700" kern="1200" dirty="0"/>
            <a:t>
</a:t>
          </a:r>
          <a:endParaRPr lang="en-US" sz="1700" kern="1200" dirty="0"/>
        </a:p>
      </dsp:txBody>
      <dsp:txXfrm>
        <a:off x="6503467" y="1685997"/>
        <a:ext cx="2406312" cy="1443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5817A-305A-4475-A3B0-E120B0366692}">
      <dsp:nvSpPr>
        <dsp:cNvPr id="0" name=""/>
        <dsp:cNvSpPr/>
      </dsp:nvSpPr>
      <dsp:spPr>
        <a:xfrm>
          <a:off x="1209579" y="1578"/>
          <a:ext cx="2406312" cy="14437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Terminology, concepts </a:t>
          </a:r>
          <a:endParaRPr lang="en-US" sz="2000" kern="1200"/>
        </a:p>
      </dsp:txBody>
      <dsp:txXfrm>
        <a:off x="1209579" y="1578"/>
        <a:ext cx="2406312" cy="1443787"/>
      </dsp:txXfrm>
    </dsp:sp>
    <dsp:sp modelId="{7ECE2DE1-3394-43D9-890C-686831408EB9}">
      <dsp:nvSpPr>
        <dsp:cNvPr id="0" name=""/>
        <dsp:cNvSpPr/>
      </dsp:nvSpPr>
      <dsp:spPr>
        <a:xfrm>
          <a:off x="3856523" y="1578"/>
          <a:ext cx="2406312" cy="1443787"/>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What</a:t>
          </a:r>
          <a:r>
            <a:rPr lang="en-GB" sz="2000" kern="1200" baseline="0" dirty="0"/>
            <a:t> is academic misconduct</a:t>
          </a:r>
          <a:endParaRPr lang="en-US" sz="2000" kern="1200" dirty="0"/>
        </a:p>
      </dsp:txBody>
      <dsp:txXfrm>
        <a:off x="3856523" y="1578"/>
        <a:ext cx="2406312" cy="1443787"/>
      </dsp:txXfrm>
    </dsp:sp>
    <dsp:sp modelId="{49CE23EA-8539-4156-BCCF-C9F23394956A}">
      <dsp:nvSpPr>
        <dsp:cNvPr id="0" name=""/>
        <dsp:cNvSpPr/>
      </dsp:nvSpPr>
      <dsp:spPr>
        <a:xfrm>
          <a:off x="6503467" y="1578"/>
          <a:ext cx="2406312" cy="1443787"/>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Paraphrasing/using academic language/passive voice/indirect speech</a:t>
          </a:r>
          <a:endParaRPr lang="en-US" sz="2000" kern="1200"/>
        </a:p>
      </dsp:txBody>
      <dsp:txXfrm>
        <a:off x="6503467" y="1578"/>
        <a:ext cx="2406312" cy="1443787"/>
      </dsp:txXfrm>
    </dsp:sp>
    <dsp:sp modelId="{9306E1EE-3098-4B9F-85AF-CDEE1F34610B}">
      <dsp:nvSpPr>
        <dsp:cNvPr id="0" name=""/>
        <dsp:cNvSpPr/>
      </dsp:nvSpPr>
      <dsp:spPr>
        <a:xfrm>
          <a:off x="1209579" y="1685997"/>
          <a:ext cx="2406312" cy="1443787"/>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academic misconduct detection/Turnitin</a:t>
          </a:r>
          <a:endParaRPr lang="en-US" sz="2000" kern="1200" dirty="0"/>
        </a:p>
      </dsp:txBody>
      <dsp:txXfrm>
        <a:off x="1209579" y="1685997"/>
        <a:ext cx="2406312" cy="1443787"/>
      </dsp:txXfrm>
    </dsp:sp>
    <dsp:sp modelId="{893F3940-F4C2-4D3C-B613-9B7287464C94}">
      <dsp:nvSpPr>
        <dsp:cNvPr id="0" name=""/>
        <dsp:cNvSpPr/>
      </dsp:nvSpPr>
      <dsp:spPr>
        <a:xfrm>
          <a:off x="3856523" y="1685997"/>
          <a:ext cx="2406312" cy="1443787"/>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Role of the module coordinator/student support/other forms of support</a:t>
          </a:r>
          <a:endParaRPr lang="en-US" sz="2000" kern="1200"/>
        </a:p>
      </dsp:txBody>
      <dsp:txXfrm>
        <a:off x="3856523" y="1685997"/>
        <a:ext cx="2406312" cy="1443787"/>
      </dsp:txXfrm>
    </dsp:sp>
    <dsp:sp modelId="{D1C6EF0D-8269-4A9F-8B19-BF1C424EFE50}">
      <dsp:nvSpPr>
        <dsp:cNvPr id="0" name=""/>
        <dsp:cNvSpPr/>
      </dsp:nvSpPr>
      <dsp:spPr>
        <a:xfrm>
          <a:off x="6503467" y="1685997"/>
          <a:ext cx="2406312" cy="1443787"/>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Academic Processes once unfair practice is suspected</a:t>
          </a:r>
          <a:endParaRPr lang="en-US" sz="2000" kern="1200"/>
        </a:p>
      </dsp:txBody>
      <dsp:txXfrm>
        <a:off x="6503467" y="1685997"/>
        <a:ext cx="2406312" cy="14437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F0AE6-2785-47D9-9DFF-420A1017F159}">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3BAE23-87E3-429A-B8CE-6B49189DB48D}">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99EAB4-A1F9-4A5E-BF5A-B8CDB5F5D8DC}">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cy-GB" sz="1800" kern="1200" noProof="0" dirty="0"/>
            <a:t>Os yw'r testun yn eich gwaith yn cyd-fynd â'r testun mewn gwaith sy'n bodoli eisoes, bydd yr adroddiad yn amlygu hyn. Po fwyaf o destun sy'n cyd-fynd â thestun yn y gwaith sy’n bodoli eisoes, uchaf i gyd y bydd y Mynegai Tebygrwydd.</a:t>
          </a:r>
        </a:p>
      </dsp:txBody>
      <dsp:txXfrm>
        <a:off x="1437631" y="531"/>
        <a:ext cx="9077968" cy="1244702"/>
      </dsp:txXfrm>
    </dsp:sp>
    <dsp:sp modelId="{9A76A9D2-05E7-4909-835A-DC3609E2FA9A}">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374A70-9A79-472C-840B-DD13338D1F94}">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472EBC-9ACA-487E-A578-E011EC0C90FE}">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cy-GB" sz="1800" kern="1200" noProof="0" dirty="0"/>
            <a:t>Fodd bynnag, nid yw'r ffaith fod testun cyfatebol wedi'i ddarganfod yn golygu o reidrwydd eich bod wedi cyflawni arfer annheg. Gall yr Adroddiad Gwreiddioldeb eich helpu chi (a'r aelod staff sy’n marcio'ch gwaith) i nodi ffynonellau posibl arfer annheg</a:t>
          </a:r>
          <a:r>
            <a:rPr lang="en-US" sz="1800" kern="1200" dirty="0"/>
            <a:t>. </a:t>
          </a:r>
        </a:p>
      </dsp:txBody>
      <dsp:txXfrm>
        <a:off x="1437631" y="1556410"/>
        <a:ext cx="9077968" cy="1244702"/>
      </dsp:txXfrm>
    </dsp:sp>
    <dsp:sp modelId="{D0173163-1591-46F7-958D-F833F18F8571}">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663098-BF1F-4950-BBDF-A1AD7A950A3B}">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1AFFE0-DE70-46D8-AC20-33D502B343A1}">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cy-GB" sz="1800" kern="1200" noProof="0" dirty="0"/>
            <a:t>Mae gwahaniaeth rhwng Mynegai Tebygrwydd Amrwd (sy'n arwydd syml bod testun yn eich gwaith yn cyfateb i destun mewn gwaith presennol) a Mynegai Tebygrwydd Perthnasol (lle mae natur y cyfateb a’i fath yn golygu y gallai fod arfer annheg wedi digwydd</a:t>
          </a:r>
          <a:r>
            <a:rPr lang="en-US" sz="1800" kern="1200" dirty="0"/>
            <a:t>).</a:t>
          </a:r>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F0AE6-2785-47D9-9DFF-420A1017F159}">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3BAE23-87E3-429A-B8CE-6B49189DB48D}">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99EAB4-A1F9-4A5E-BF5A-B8CDB5F5D8DC}">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44550">
            <a:lnSpc>
              <a:spcPct val="90000"/>
            </a:lnSpc>
            <a:spcBef>
              <a:spcPct val="0"/>
            </a:spcBef>
            <a:spcAft>
              <a:spcPct val="35000"/>
            </a:spcAft>
            <a:buNone/>
          </a:pPr>
          <a:r>
            <a:rPr lang="en-US" sz="1900" kern="1200"/>
            <a:t>If the text in your work matches the text in an existing work, this will be highlighted by the report. The more text that matches text in existing work, the higher the Similarity Index will be.</a:t>
          </a:r>
        </a:p>
      </dsp:txBody>
      <dsp:txXfrm>
        <a:off x="1437631" y="531"/>
        <a:ext cx="9077968" cy="1244702"/>
      </dsp:txXfrm>
    </dsp:sp>
    <dsp:sp modelId="{9A76A9D2-05E7-4909-835A-DC3609E2FA9A}">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374A70-9A79-472C-840B-DD13338D1F94}">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472EBC-9ACA-487E-A578-E011EC0C90FE}">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44550">
            <a:lnSpc>
              <a:spcPct val="90000"/>
            </a:lnSpc>
            <a:spcBef>
              <a:spcPct val="0"/>
            </a:spcBef>
            <a:spcAft>
              <a:spcPct val="35000"/>
            </a:spcAft>
            <a:buNone/>
          </a:pPr>
          <a:r>
            <a:rPr lang="en-US" sz="1900" kern="1200"/>
            <a:t>However, the fact that matching text has been found does not automatically mean that you have committed unfair practice. The Originality Report can help you (and the member of staff marking your work) identify potential sources of unfair practice. </a:t>
          </a:r>
        </a:p>
      </dsp:txBody>
      <dsp:txXfrm>
        <a:off x="1437631" y="1556410"/>
        <a:ext cx="9077968" cy="1244702"/>
      </dsp:txXfrm>
    </dsp:sp>
    <dsp:sp modelId="{D0173163-1591-46F7-958D-F833F18F8571}">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663098-BF1F-4950-BBDF-A1AD7A950A3B}">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1AFFE0-DE70-46D8-AC20-33D502B343A1}">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44550">
            <a:lnSpc>
              <a:spcPct val="90000"/>
            </a:lnSpc>
            <a:spcBef>
              <a:spcPct val="0"/>
            </a:spcBef>
            <a:spcAft>
              <a:spcPct val="35000"/>
            </a:spcAft>
            <a:buNone/>
          </a:pPr>
          <a:r>
            <a:rPr lang="en-US" sz="1900" kern="1200"/>
            <a:t>There is a difference between a raw Similarity Index (which is a simple indication that text in your work matches text in existing work) and a relevant Similarity Index (where the nature and type of matching means that unfair practice may have been committed).</a:t>
          </a:r>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96A0B2-A254-43F0-8121-E99C8F1CF97B}" type="datetimeFigureOut">
              <a:rPr lang="en-GB" smtClean="0"/>
              <a:t>24/08/2023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4117BB-56F2-4DDA-A171-CE25573F348F}" type="slidenum">
              <a:rPr lang="en-GB" smtClean="0"/>
              <a:t>‹#›</a:t>
            </a:fld>
            <a:endParaRPr lang="en-GB"/>
          </a:p>
        </p:txBody>
      </p:sp>
    </p:spTree>
    <p:extLst>
      <p:ext uri="{BB962C8B-B14F-4D97-AF65-F5344CB8AC3E}">
        <p14:creationId xmlns:p14="http://schemas.microsoft.com/office/powerpoint/2010/main" val="619399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4117BB-56F2-4DDA-A171-CE25573F348F}" type="slidenum">
              <a:rPr lang="en-GB" smtClean="0"/>
              <a:t>19</a:t>
            </a:fld>
            <a:endParaRPr lang="en-GB"/>
          </a:p>
        </p:txBody>
      </p:sp>
    </p:spTree>
    <p:extLst>
      <p:ext uri="{BB962C8B-B14F-4D97-AF65-F5344CB8AC3E}">
        <p14:creationId xmlns:p14="http://schemas.microsoft.com/office/powerpoint/2010/main" val="4191044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4117BB-56F2-4DDA-A171-CE25573F348F}" type="slidenum">
              <a:rPr lang="en-GB" smtClean="0"/>
              <a:t>20</a:t>
            </a:fld>
            <a:endParaRPr lang="en-GB"/>
          </a:p>
        </p:txBody>
      </p:sp>
    </p:spTree>
    <p:extLst>
      <p:ext uri="{BB962C8B-B14F-4D97-AF65-F5344CB8AC3E}">
        <p14:creationId xmlns:p14="http://schemas.microsoft.com/office/powerpoint/2010/main" val="1721919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3679625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1172190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4151032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415090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21192586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3845194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3976537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2367489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42396315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21376977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21788416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12437478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1749438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96D17-F5D1-895A-6413-0F6F1240B73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F02E275-7446-470D-FAB7-2BAE496374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D60B70D-A4F8-F20F-C917-1FFA079CB1D1}"/>
              </a:ext>
            </a:extLst>
          </p:cNvPr>
          <p:cNvSpPr>
            <a:spLocks noGrp="1"/>
          </p:cNvSpPr>
          <p:nvPr>
            <p:ph type="dt" sz="half" idx="10"/>
          </p:nvPr>
        </p:nvSpPr>
        <p:spPr/>
        <p:txBody>
          <a:bodyPr/>
          <a:lstStyle/>
          <a:p>
            <a:fld id="{4AAD347D-5ACD-4C99-B74B-A9C85AD731AF}" type="datetimeFigureOut">
              <a:rPr lang="en-US" smtClean="0"/>
              <a:t>8/24/2023</a:t>
            </a:fld>
            <a:endParaRPr lang="en-US" dirty="0"/>
          </a:p>
        </p:txBody>
      </p:sp>
      <p:sp>
        <p:nvSpPr>
          <p:cNvPr id="5" name="Footer Placeholder 4">
            <a:extLst>
              <a:ext uri="{FF2B5EF4-FFF2-40B4-BE49-F238E27FC236}">
                <a16:creationId xmlns:a16="http://schemas.microsoft.com/office/drawing/2014/main" id="{12C7CF91-D9E9-8337-1BAA-64876501B12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572B59D-C9EC-5E8B-CA3D-322190DEADED}"/>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648455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1527D-70AE-D649-06C0-A7C498EAACA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2A016E4-196E-7515-8D26-2EBD2FFBB0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3C28D60-41BC-B8A3-16E5-3297C541DAEF}"/>
              </a:ext>
            </a:extLst>
          </p:cNvPr>
          <p:cNvSpPr>
            <a:spLocks noGrp="1"/>
          </p:cNvSpPr>
          <p:nvPr>
            <p:ph type="dt" sz="half" idx="10"/>
          </p:nvPr>
        </p:nvSpPr>
        <p:spPr/>
        <p:txBody>
          <a:bodyPr/>
          <a:lstStyle/>
          <a:p>
            <a:fld id="{4509A250-FF31-4206-8172-F9D3106AACB1}" type="datetimeFigureOut">
              <a:rPr lang="en-US" smtClean="0"/>
              <a:t>8/24/2023</a:t>
            </a:fld>
            <a:endParaRPr lang="en-US" dirty="0"/>
          </a:p>
        </p:txBody>
      </p:sp>
      <p:sp>
        <p:nvSpPr>
          <p:cNvPr id="5" name="Footer Placeholder 4">
            <a:extLst>
              <a:ext uri="{FF2B5EF4-FFF2-40B4-BE49-F238E27FC236}">
                <a16:creationId xmlns:a16="http://schemas.microsoft.com/office/drawing/2014/main" id="{75C2D94A-4C12-B2B4-63D4-FB3987EFF9B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59CAE81-B8CC-AC73-9258-46CF5F78BBF6}"/>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800749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7E73-8628-6981-7479-7913634D76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D5EFD53-FFD3-9227-69BC-55256321072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9CD39F-1398-C4C8-9B6D-5297C3B73959}"/>
              </a:ext>
            </a:extLst>
          </p:cNvPr>
          <p:cNvSpPr>
            <a:spLocks noGrp="1"/>
          </p:cNvSpPr>
          <p:nvPr>
            <p:ph type="dt" sz="half" idx="10"/>
          </p:nvPr>
        </p:nvSpPr>
        <p:spPr/>
        <p:txBody>
          <a:bodyPr/>
          <a:lstStyle/>
          <a:p>
            <a:fld id="{4509A250-FF31-4206-8172-F9D3106AACB1}" type="datetimeFigureOut">
              <a:rPr lang="en-US" smtClean="0"/>
              <a:t>8/24/2023</a:t>
            </a:fld>
            <a:endParaRPr lang="en-US" dirty="0"/>
          </a:p>
        </p:txBody>
      </p:sp>
      <p:sp>
        <p:nvSpPr>
          <p:cNvPr id="5" name="Footer Placeholder 4">
            <a:extLst>
              <a:ext uri="{FF2B5EF4-FFF2-40B4-BE49-F238E27FC236}">
                <a16:creationId xmlns:a16="http://schemas.microsoft.com/office/drawing/2014/main" id="{EEE6A26E-3252-A756-A84C-3FFF11E40EB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EF61CD6-79E4-A21D-ED9B-2D581111D0DC}"/>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148056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1EDC0-7AFB-4B91-D05C-4C2503D4506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B6E4572-5A8B-D159-CE4F-8A008D934E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BBBA6FF-09A3-D7F8-5F2E-64796A60486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787852F-6A63-30A8-5F9F-1C5497F916AC}"/>
              </a:ext>
            </a:extLst>
          </p:cNvPr>
          <p:cNvSpPr>
            <a:spLocks noGrp="1"/>
          </p:cNvSpPr>
          <p:nvPr>
            <p:ph type="dt" sz="half" idx="10"/>
          </p:nvPr>
        </p:nvSpPr>
        <p:spPr/>
        <p:txBody>
          <a:bodyPr/>
          <a:lstStyle/>
          <a:p>
            <a:fld id="{4509A250-FF31-4206-8172-F9D3106AACB1}" type="datetimeFigureOut">
              <a:rPr lang="en-US" smtClean="0"/>
              <a:t>8/24/2023</a:t>
            </a:fld>
            <a:endParaRPr lang="en-US" dirty="0"/>
          </a:p>
        </p:txBody>
      </p:sp>
      <p:sp>
        <p:nvSpPr>
          <p:cNvPr id="6" name="Footer Placeholder 5">
            <a:extLst>
              <a:ext uri="{FF2B5EF4-FFF2-40B4-BE49-F238E27FC236}">
                <a16:creationId xmlns:a16="http://schemas.microsoft.com/office/drawing/2014/main" id="{12ADAEE5-438D-F33A-F399-971096E889D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D6325C3-376F-9958-A210-9B65EB6C6173}"/>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8364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C0DC8-2468-D4D4-90CF-C0320D8B774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5602513-4B70-75BE-D014-5D72C9B4BF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8891F2-2D03-7A82-7DAB-2974BA2C3F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EECFF00-D6DA-03C4-9B91-41396FB034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EEE894-8485-C89F-6171-85E79DBBE5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278067B-7576-5CCC-E864-83436803125A}"/>
              </a:ext>
            </a:extLst>
          </p:cNvPr>
          <p:cNvSpPr>
            <a:spLocks noGrp="1"/>
          </p:cNvSpPr>
          <p:nvPr>
            <p:ph type="dt" sz="half" idx="10"/>
          </p:nvPr>
        </p:nvSpPr>
        <p:spPr/>
        <p:txBody>
          <a:bodyPr/>
          <a:lstStyle/>
          <a:p>
            <a:fld id="{4509A250-FF31-4206-8172-F9D3106AACB1}" type="datetimeFigureOut">
              <a:rPr lang="en-US" smtClean="0"/>
              <a:t>8/24/2023</a:t>
            </a:fld>
            <a:endParaRPr lang="en-US" dirty="0"/>
          </a:p>
        </p:txBody>
      </p:sp>
      <p:sp>
        <p:nvSpPr>
          <p:cNvPr id="8" name="Footer Placeholder 7">
            <a:extLst>
              <a:ext uri="{FF2B5EF4-FFF2-40B4-BE49-F238E27FC236}">
                <a16:creationId xmlns:a16="http://schemas.microsoft.com/office/drawing/2014/main" id="{39D4C4BF-F35A-D5FE-B10B-542C3DB2DD2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9D4671D-8EE7-6B8C-7768-15F2B42B047A}"/>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881509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22432-2F10-6B29-D8CE-69698BFE731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E3D5C24-C1BC-9E22-D3B7-B9175353C40C}"/>
              </a:ext>
            </a:extLst>
          </p:cNvPr>
          <p:cNvSpPr>
            <a:spLocks noGrp="1"/>
          </p:cNvSpPr>
          <p:nvPr>
            <p:ph type="dt" sz="half" idx="10"/>
          </p:nvPr>
        </p:nvSpPr>
        <p:spPr/>
        <p:txBody>
          <a:bodyPr/>
          <a:lstStyle/>
          <a:p>
            <a:fld id="{4509A250-FF31-4206-8172-F9D3106AACB1}" type="datetimeFigureOut">
              <a:rPr lang="en-US" smtClean="0"/>
              <a:t>8/24/2023</a:t>
            </a:fld>
            <a:endParaRPr lang="en-US" dirty="0"/>
          </a:p>
        </p:txBody>
      </p:sp>
      <p:sp>
        <p:nvSpPr>
          <p:cNvPr id="4" name="Footer Placeholder 3">
            <a:extLst>
              <a:ext uri="{FF2B5EF4-FFF2-40B4-BE49-F238E27FC236}">
                <a16:creationId xmlns:a16="http://schemas.microsoft.com/office/drawing/2014/main" id="{E46B06AE-445E-16DC-1EEC-893889B4055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2530F45-6AFC-C8C1-DD16-C6B9913D7D6F}"/>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47685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C6F248-6E5E-6C7B-0E3B-C4DC719D2EC7}"/>
              </a:ext>
            </a:extLst>
          </p:cNvPr>
          <p:cNvSpPr>
            <a:spLocks noGrp="1"/>
          </p:cNvSpPr>
          <p:nvPr>
            <p:ph type="dt" sz="half" idx="10"/>
          </p:nvPr>
        </p:nvSpPr>
        <p:spPr/>
        <p:txBody>
          <a:bodyPr/>
          <a:lstStyle/>
          <a:p>
            <a:fld id="{4509A250-FF31-4206-8172-F9D3106AACB1}" type="datetimeFigureOut">
              <a:rPr lang="en-US" smtClean="0"/>
              <a:t>8/24/2023</a:t>
            </a:fld>
            <a:endParaRPr lang="en-US" dirty="0"/>
          </a:p>
        </p:txBody>
      </p:sp>
      <p:sp>
        <p:nvSpPr>
          <p:cNvPr id="3" name="Footer Placeholder 2">
            <a:extLst>
              <a:ext uri="{FF2B5EF4-FFF2-40B4-BE49-F238E27FC236}">
                <a16:creationId xmlns:a16="http://schemas.microsoft.com/office/drawing/2014/main" id="{309A0C28-D908-0D19-89E2-CBA89FCE90E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98D75B7-871E-8517-44CE-A8999CF3F438}"/>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23812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56B76-40BD-F76D-D823-94B258F175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1B81A5A-6B0B-A727-7189-82DB47ACD7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F658E3D-7E39-1093-8935-0B971C9668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7233A-6472-805F-E014-DA1C428E73B4}"/>
              </a:ext>
            </a:extLst>
          </p:cNvPr>
          <p:cNvSpPr>
            <a:spLocks noGrp="1"/>
          </p:cNvSpPr>
          <p:nvPr>
            <p:ph type="dt" sz="half" idx="10"/>
          </p:nvPr>
        </p:nvSpPr>
        <p:spPr/>
        <p:txBody>
          <a:bodyPr/>
          <a:lstStyle/>
          <a:p>
            <a:fld id="{4509A250-FF31-4206-8172-F9D3106AACB1}" type="datetimeFigureOut">
              <a:rPr lang="en-US" smtClean="0"/>
              <a:t>8/24/2023</a:t>
            </a:fld>
            <a:endParaRPr lang="en-US" dirty="0"/>
          </a:p>
        </p:txBody>
      </p:sp>
      <p:sp>
        <p:nvSpPr>
          <p:cNvPr id="6" name="Footer Placeholder 5">
            <a:extLst>
              <a:ext uri="{FF2B5EF4-FFF2-40B4-BE49-F238E27FC236}">
                <a16:creationId xmlns:a16="http://schemas.microsoft.com/office/drawing/2014/main" id="{9B4EC956-79B5-1CDC-D9CB-49EC53C5301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B649D16-B59F-CA07-A47D-FDAB1BA8CFE6}"/>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54739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771FD-9B86-1450-50EC-FD7B835D45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38D2E09-E6B0-5F0D-2CDF-585B30AB51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80F65D3-C6F4-5DDF-018A-51F3565A6E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58FECF-1599-61AF-28E8-0B134910A4AC}"/>
              </a:ext>
            </a:extLst>
          </p:cNvPr>
          <p:cNvSpPr>
            <a:spLocks noGrp="1"/>
          </p:cNvSpPr>
          <p:nvPr>
            <p:ph type="dt" sz="half" idx="10"/>
          </p:nvPr>
        </p:nvSpPr>
        <p:spPr/>
        <p:txBody>
          <a:bodyPr/>
          <a:lstStyle/>
          <a:p>
            <a:fld id="{4509A250-FF31-4206-8172-F9D3106AACB1}" type="datetimeFigureOut">
              <a:rPr lang="en-US" smtClean="0"/>
              <a:t>8/24/2023</a:t>
            </a:fld>
            <a:endParaRPr lang="en-US" dirty="0"/>
          </a:p>
        </p:txBody>
      </p:sp>
      <p:sp>
        <p:nvSpPr>
          <p:cNvPr id="6" name="Footer Placeholder 5">
            <a:extLst>
              <a:ext uri="{FF2B5EF4-FFF2-40B4-BE49-F238E27FC236}">
                <a16:creationId xmlns:a16="http://schemas.microsoft.com/office/drawing/2014/main" id="{B8AF6FB3-1C21-2E13-5358-F17265CDB2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24B84D6-453B-76F1-7D92-2BB1F911212C}"/>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41030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8378D-F89C-B656-2BE2-E76CBF7DB0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DD1C44B-BC7F-26E8-8E68-FD688411BD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B206C5-8DCB-DFA9-B7B0-59C33DB45F8D}"/>
              </a:ext>
            </a:extLst>
          </p:cNvPr>
          <p:cNvSpPr>
            <a:spLocks noGrp="1"/>
          </p:cNvSpPr>
          <p:nvPr>
            <p:ph type="dt" sz="half" idx="10"/>
          </p:nvPr>
        </p:nvSpPr>
        <p:spPr/>
        <p:txBody>
          <a:bodyPr/>
          <a:lstStyle/>
          <a:p>
            <a:fld id="{4509A250-FF31-4206-8172-F9D3106AACB1}" type="datetimeFigureOut">
              <a:rPr lang="en-US" smtClean="0"/>
              <a:t>8/24/2023</a:t>
            </a:fld>
            <a:endParaRPr lang="en-US" dirty="0"/>
          </a:p>
        </p:txBody>
      </p:sp>
      <p:sp>
        <p:nvSpPr>
          <p:cNvPr id="5" name="Footer Placeholder 4">
            <a:extLst>
              <a:ext uri="{FF2B5EF4-FFF2-40B4-BE49-F238E27FC236}">
                <a16:creationId xmlns:a16="http://schemas.microsoft.com/office/drawing/2014/main" id="{D32DAC3C-DA31-7681-9C9C-44332A5FB2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1450996-FA30-D538-570B-1997EE00D35B}"/>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37677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F9B77A-A7D3-53B6-2C08-DB2BF524611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920E97-CE07-6FC9-73DC-4555E79BCF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0A4E82-C795-DF97-0EBA-6D721035C0AD}"/>
              </a:ext>
            </a:extLst>
          </p:cNvPr>
          <p:cNvSpPr>
            <a:spLocks noGrp="1"/>
          </p:cNvSpPr>
          <p:nvPr>
            <p:ph type="dt" sz="half" idx="10"/>
          </p:nvPr>
        </p:nvSpPr>
        <p:spPr/>
        <p:txBody>
          <a:bodyPr/>
          <a:lstStyle/>
          <a:p>
            <a:fld id="{4509A250-FF31-4206-8172-F9D3106AACB1}" type="datetimeFigureOut">
              <a:rPr lang="en-US" smtClean="0"/>
              <a:t>8/24/2023</a:t>
            </a:fld>
            <a:endParaRPr lang="en-US" dirty="0"/>
          </a:p>
        </p:txBody>
      </p:sp>
      <p:sp>
        <p:nvSpPr>
          <p:cNvPr id="5" name="Footer Placeholder 4">
            <a:extLst>
              <a:ext uri="{FF2B5EF4-FFF2-40B4-BE49-F238E27FC236}">
                <a16:creationId xmlns:a16="http://schemas.microsoft.com/office/drawing/2014/main" id="{84806092-3F37-5AAE-EA8B-2ED976A71D3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3E9054-2C10-16F1-AD6D-DD4B71B0A2F6}"/>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44262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102235-6E95-5F5E-719B-94B273FBEE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AE32ED5-478B-5564-4FE2-9C3F31C034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201F75-16D4-BD6C-F9FC-C45E4A6008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09A250-FF31-4206-8172-F9D3106AACB1}" type="datetimeFigureOut">
              <a:rPr lang="en-US" smtClean="0"/>
              <a:t>8/24/2023</a:t>
            </a:fld>
            <a:endParaRPr lang="en-US" dirty="0"/>
          </a:p>
        </p:txBody>
      </p:sp>
      <p:sp>
        <p:nvSpPr>
          <p:cNvPr id="5" name="Footer Placeholder 4">
            <a:extLst>
              <a:ext uri="{FF2B5EF4-FFF2-40B4-BE49-F238E27FC236}">
                <a16:creationId xmlns:a16="http://schemas.microsoft.com/office/drawing/2014/main" id="{90DA31EB-4591-FF06-A22B-130521A252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20F29F9-9F5C-3B9D-0DBA-4D40E20779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1353887889"/>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xels.com/video/a-student-cheating-during-an-exam-7092066/" TargetMode="External"/><Relationship Id="rId2" Type="http://schemas.openxmlformats.org/officeDocument/2006/relationships/image" Target="../media/image1.jp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gZ0lbvTsvnI?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creativecommons.org/licenses/by-nc-sa/3.0/" TargetMode="External"/><Relationship Id="rId4" Type="http://schemas.openxmlformats.org/officeDocument/2006/relationships/hyperlink" Target="http://www.open-electronics.org/pcb-recycling-the-core-of-your-electronics-is-more-valuable-than-you-think/"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hyperlink" Target="https://creativecommons.org/licenses/by-nc-sa/3.0/" TargetMode="External"/><Relationship Id="rId4" Type="http://schemas.openxmlformats.org/officeDocument/2006/relationships/hyperlink" Target="http://www.open-electronics.org/pcb-recycling-the-core-of-your-electronics-is-more-valuable-than-you-think/"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youtube.com/watch?v=eqKhrcxMA2U" TargetMode="Externa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dkit.ie.libguides.com/researchprocess/harvardreferencingpart2"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uwtsd.ac.uk/library/infoskills/basic-skills-finding-and-using-information/" TargetMode="External"/><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 Id="rId4" Type="http://schemas.openxmlformats.org/officeDocument/2006/relationships/hyperlink" Target="https://www.uwtsd.ac.uk/media/uwtsd-website/content-assets/documents/academic-office/aqh-chapters/chapters---en/Academic-Misconduct-Policy-02-2020.pdf"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www.lancs.ac.uk/depts/celt/sldc/materials.writing/referencing.htm"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www.uwtsd.ac.uk/search/?q=plagiarism" TargetMode="External"/><Relationship Id="rId2" Type="http://schemas.openxmlformats.org/officeDocument/2006/relationships/hyperlink" Target="https://www.essex.ac.uk/myskills/Plagiarism_and_how_to_avoid_it.pdf" TargetMode="External"/><Relationship Id="rId1" Type="http://schemas.openxmlformats.org/officeDocument/2006/relationships/slideLayout" Target="../slideLayouts/slideLayout2.xml"/><Relationship Id="rId4" Type="http://schemas.openxmlformats.org/officeDocument/2006/relationships/hyperlink" Target="https://dysgu.ydds.ac.uk/login/index.php"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crime-security.org/71-thief/001-thief.html"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itting at a table with books on it. She looks sad.">
            <a:extLst>
              <a:ext uri="{FF2B5EF4-FFF2-40B4-BE49-F238E27FC236}">
                <a16:creationId xmlns:a16="http://schemas.microsoft.com/office/drawing/2014/main" id="{27261EE8-0E3D-D4E9-682C-33799CB6E0A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cy-GB" sz="5200" dirty="0">
                <a:solidFill>
                  <a:srgbClr val="FFFFFF"/>
                </a:solidFill>
              </a:rPr>
              <a:t>Camymddwyn academaidd </a:t>
            </a:r>
            <a:r>
              <a:rPr lang="en-US" sz="5200" dirty="0">
                <a:solidFill>
                  <a:srgbClr val="FFFFFF"/>
                </a:solidFill>
              </a:rPr>
              <a:t>Academic misconduct</a:t>
            </a:r>
          </a:p>
        </p:txBody>
      </p:sp>
      <p:sp>
        <p:nvSpPr>
          <p:cNvPr id="3" name="Subtitle 2"/>
          <p:cNvSpPr>
            <a:spLocks noGrp="1"/>
          </p:cNvSpPr>
          <p:nvPr>
            <p:ph type="body" orient="vert"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dirty="0">
                <a:solidFill>
                  <a:srgbClr val="FFFFFF"/>
                </a:solidFill>
              </a:rPr>
              <a:t>ECIE4009/C Heike Griffiths, 2023</a:t>
            </a:r>
          </a:p>
        </p:txBody>
      </p:sp>
    </p:spTree>
    <p:extLst>
      <p:ext uri="{BB962C8B-B14F-4D97-AF65-F5344CB8AC3E}">
        <p14:creationId xmlns:p14="http://schemas.microsoft.com/office/powerpoint/2010/main" val="1378199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1179226" y="320231"/>
            <a:ext cx="9833548" cy="1325563"/>
          </a:xfrm>
        </p:spPr>
        <p:txBody>
          <a:bodyPr>
            <a:normAutofit/>
          </a:bodyPr>
          <a:lstStyle/>
          <a:p>
            <a:pPr algn="ctr"/>
            <a:br>
              <a:rPr lang="en-GB" sz="4000" dirty="0">
                <a:solidFill>
                  <a:schemeClr val="tx2"/>
                </a:solidFill>
              </a:rPr>
            </a:br>
            <a:r>
              <a:rPr lang="cy-GB" sz="4000" b="1" dirty="0">
                <a:solidFill>
                  <a:schemeClr val="tx2"/>
                </a:solidFill>
              </a:rPr>
              <a:t>Cynnwys y ddarlith </a:t>
            </a:r>
          </a:p>
        </p:txBody>
      </p:sp>
      <p:grpSp>
        <p:nvGrpSpPr>
          <p:cNvPr id="13" name="Group 12">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4" name="Freeform: Shape 13">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61FB6F04-1663-EFA0-C77A-50CF500B5EFB}"/>
              </a:ext>
            </a:extLst>
          </p:cNvPr>
          <p:cNvGraphicFramePr>
            <a:graphicFrameLocks noGrp="1"/>
          </p:cNvGraphicFramePr>
          <p:nvPr>
            <p:ph idx="1"/>
            <p:extLst>
              <p:ext uri="{D42A27DB-BD31-4B8C-83A1-F6EECF244321}">
                <p14:modId xmlns:p14="http://schemas.microsoft.com/office/powerpoint/2010/main" val="3274661564"/>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7003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1179226" y="320231"/>
            <a:ext cx="9833548" cy="1325563"/>
          </a:xfrm>
        </p:spPr>
        <p:txBody>
          <a:bodyPr>
            <a:normAutofit/>
          </a:bodyPr>
          <a:lstStyle/>
          <a:p>
            <a:pPr algn="ctr"/>
            <a:br>
              <a:rPr lang="en-GB" sz="4000">
                <a:solidFill>
                  <a:schemeClr val="tx2"/>
                </a:solidFill>
              </a:rPr>
            </a:br>
            <a:r>
              <a:rPr lang="en-GB" sz="4000" b="1">
                <a:solidFill>
                  <a:schemeClr val="tx2"/>
                </a:solidFill>
              </a:rPr>
              <a:t>Lecture content </a:t>
            </a:r>
          </a:p>
        </p:txBody>
      </p:sp>
      <p:grpSp>
        <p:nvGrpSpPr>
          <p:cNvPr id="13" name="Group 12">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4" name="Freeform: Shape 13">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61FB6F04-1663-EFA0-C77A-50CF500B5EFB}"/>
              </a:ext>
            </a:extLst>
          </p:cNvPr>
          <p:cNvGraphicFramePr>
            <a:graphicFrameLocks noGrp="1"/>
          </p:cNvGraphicFramePr>
          <p:nvPr>
            <p:ph idx="1"/>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9235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F6C1C-909F-165B-85CD-258ABB5903FF}"/>
              </a:ext>
            </a:extLst>
          </p:cNvPr>
          <p:cNvSpPr>
            <a:spLocks noGrp="1"/>
          </p:cNvSpPr>
          <p:nvPr>
            <p:ph type="title"/>
          </p:nvPr>
        </p:nvSpPr>
        <p:spPr/>
        <p:txBody>
          <a:bodyPr/>
          <a:lstStyle/>
          <a:p>
            <a:r>
              <a:rPr lang="cy-GB" dirty="0"/>
              <a:t>Beth yw camymddwyn academaidd</a:t>
            </a:r>
            <a:r>
              <a:rPr lang="en-GB" dirty="0"/>
              <a:t>?                  What is academic misconduct?</a:t>
            </a:r>
            <a:endParaRPr lang="en-US" dirty="0"/>
          </a:p>
        </p:txBody>
      </p:sp>
      <p:pic>
        <p:nvPicPr>
          <p:cNvPr id="4" name="Online Media 3" title="Academic Misconduct | UWTSD">
            <a:hlinkClick r:id="" action="ppaction://media"/>
            <a:extLst>
              <a:ext uri="{FF2B5EF4-FFF2-40B4-BE49-F238E27FC236}">
                <a16:creationId xmlns:a16="http://schemas.microsoft.com/office/drawing/2014/main" id="{FD1A782D-CE49-B478-7488-CD6793CE2EC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698178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Osgoi camymddwyn academaidd – yn dechrau gydag ymwybyddiaeth o'r rhesymau amdano</a:t>
            </a:r>
            <a:r>
              <a:rPr lang="en-GB" b="1" dirty="0"/>
              <a:t>
</a:t>
            </a:r>
          </a:p>
        </p:txBody>
      </p:sp>
      <p:sp>
        <p:nvSpPr>
          <p:cNvPr id="3" name="Content Placeholder 2"/>
          <p:cNvSpPr>
            <a:spLocks noGrp="1"/>
          </p:cNvSpPr>
          <p:nvPr>
            <p:ph idx="1"/>
          </p:nvPr>
        </p:nvSpPr>
        <p:spPr>
          <a:xfrm>
            <a:off x="646112" y="2052918"/>
            <a:ext cx="9403742" cy="4449482"/>
          </a:xfrm>
        </p:spPr>
        <p:txBody>
          <a:bodyPr>
            <a:normAutofit fontScale="85000" lnSpcReduction="20000"/>
          </a:bodyPr>
          <a:lstStyle/>
          <a:p>
            <a:r>
              <a:rPr lang="cy-GB" dirty="0">
                <a:latin typeface="Arial" panose="020B0604020202020204" pitchFamily="34" charset="0"/>
                <a:cs typeface="Arial" panose="020B0604020202020204" pitchFamily="34" charset="0"/>
              </a:rPr>
              <a:t>Bod yn aneglur beth yw camymddwyn academaidd
Sgiliau rheoli amser gwael </a:t>
            </a:r>
          </a:p>
          <a:p>
            <a:r>
              <a:rPr lang="cy-GB" dirty="0">
                <a:latin typeface="Arial" panose="020B0604020202020204" pitchFamily="34" charset="0"/>
                <a:cs typeface="Arial" panose="020B0604020202020204" pitchFamily="34" charset="0"/>
              </a:rPr>
              <a:t>Dull aneffeithiol o gymryd nodiadau – e.e. nid cofnodi ffynhonnell y wybodaeth bob tro
Teimlo dan bwysau eithafol i lwyddo </a:t>
            </a:r>
          </a:p>
          <a:p>
            <a:r>
              <a:rPr lang="cy-GB" dirty="0">
                <a:latin typeface="Arial" panose="020B0604020202020204" pitchFamily="34" charset="0"/>
                <a:cs typeface="Arial" panose="020B0604020202020204" pitchFamily="34" charset="0"/>
              </a:rPr>
              <a:t>Gwahanol werthoedd diwylliannol / yn ymarfer confensiynau academaidd gwahanol
Yn credu na fydd yn cael ei ganfod</a:t>
            </a:r>
          </a:p>
          <a:p>
            <a:r>
              <a:rPr lang="cy-GB" dirty="0">
                <a:latin typeface="Arial" panose="020B0604020202020204" pitchFamily="34" charset="0"/>
                <a:cs typeface="Arial" panose="020B0604020202020204" pitchFamily="34" charset="0"/>
              </a:rPr>
              <a:t>Gwybod bod y maes llafur wedi aros heb newis bob blwyddyn – e.e. manteisio ar waith gan fyfyrwyr blaenorol
Diffyg hyder academaidd</a:t>
            </a:r>
          </a:p>
          <a:p>
            <a:r>
              <a:rPr lang="cy-GB" dirty="0">
                <a:latin typeface="Arial" panose="020B0604020202020204" pitchFamily="34" charset="0"/>
                <a:cs typeface="Arial" panose="020B0604020202020204" pitchFamily="34" charset="0"/>
              </a:rPr>
              <a:t>Wedi’ch cyflyru ers addysg uwchradd</a:t>
            </a:r>
            <a:r>
              <a:rPr lang="cy-GB" dirty="0">
                <a:latin typeface="Arial" panose="020B0604020202020204" pitchFamily="34" charset="0"/>
              </a:rPr>
              <a:t> </a:t>
            </a:r>
          </a:p>
        </p:txBody>
      </p:sp>
    </p:spTree>
    <p:extLst>
      <p:ext uri="{BB962C8B-B14F-4D97-AF65-F5344CB8AC3E}">
        <p14:creationId xmlns:p14="http://schemas.microsoft.com/office/powerpoint/2010/main" val="2080093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Avoiding academic misconduct – starts with awareness of the reasons for it</a:t>
            </a:r>
          </a:p>
        </p:txBody>
      </p:sp>
      <p:sp>
        <p:nvSpPr>
          <p:cNvPr id="3" name="Content Placeholder 2"/>
          <p:cNvSpPr>
            <a:spLocks noGrp="1"/>
          </p:cNvSpPr>
          <p:nvPr>
            <p:ph idx="1"/>
          </p:nvPr>
        </p:nvSpPr>
        <p:spPr>
          <a:xfrm>
            <a:off x="646112" y="2052918"/>
            <a:ext cx="9403742" cy="4449482"/>
          </a:xfrm>
        </p:spPr>
        <p:txBody>
          <a:bodyPr>
            <a:normAutofit fontScale="92500" lnSpcReduction="20000"/>
          </a:bodyPr>
          <a:lstStyle/>
          <a:p>
            <a:r>
              <a:rPr lang="en-GB" dirty="0">
                <a:latin typeface="Arial" panose="020B0604020202020204" pitchFamily="34" charset="0"/>
              </a:rPr>
              <a:t>Being unclear about what academic misconduct is</a:t>
            </a:r>
          </a:p>
          <a:p>
            <a:r>
              <a:rPr lang="en-GB" dirty="0">
                <a:latin typeface="Arial" panose="020B0604020202020204" pitchFamily="34" charset="0"/>
              </a:rPr>
              <a:t>Poor time management skills </a:t>
            </a:r>
          </a:p>
          <a:p>
            <a:r>
              <a:rPr lang="en-GB" dirty="0">
                <a:latin typeface="ZapfDingbats"/>
              </a:rPr>
              <a:t>I</a:t>
            </a:r>
            <a:r>
              <a:rPr lang="en-GB" dirty="0">
                <a:latin typeface="Arial" panose="020B0604020202020204" pitchFamily="34" charset="0"/>
              </a:rPr>
              <a:t>neffective method of note-taking – e.g. not always recording the source of information</a:t>
            </a:r>
          </a:p>
          <a:p>
            <a:r>
              <a:rPr lang="en-GB" dirty="0">
                <a:latin typeface="Arial" panose="020B0604020202020204" pitchFamily="34" charset="0"/>
              </a:rPr>
              <a:t>Feeling under extreme pressure to pass or succeed </a:t>
            </a:r>
          </a:p>
          <a:p>
            <a:r>
              <a:rPr lang="en-GB" dirty="0">
                <a:latin typeface="Arial" panose="020B0604020202020204" pitchFamily="34" charset="0"/>
              </a:rPr>
              <a:t>Having different cultural values / practising different academic conventions</a:t>
            </a:r>
          </a:p>
          <a:p>
            <a:r>
              <a:rPr lang="en-GB" dirty="0">
                <a:latin typeface="ZapfDingbats"/>
              </a:rPr>
              <a:t>B</a:t>
            </a:r>
            <a:r>
              <a:rPr lang="en-GB" dirty="0">
                <a:latin typeface="Arial" panose="020B0604020202020204" pitchFamily="34" charset="0"/>
              </a:rPr>
              <a:t>elieving that it will not be detected</a:t>
            </a:r>
          </a:p>
          <a:p>
            <a:r>
              <a:rPr lang="en-GB" dirty="0">
                <a:latin typeface="Arial" panose="020B0604020202020204" pitchFamily="34" charset="0"/>
              </a:rPr>
              <a:t>Knowing that the syllabus has stayed the same each year – e.g. having access to work from previous students</a:t>
            </a:r>
          </a:p>
          <a:p>
            <a:r>
              <a:rPr lang="en-GB" dirty="0">
                <a:latin typeface="ZapfDingbats"/>
              </a:rPr>
              <a:t>L</a:t>
            </a:r>
            <a:r>
              <a:rPr lang="en-GB" dirty="0">
                <a:latin typeface="Arial" panose="020B0604020202020204" pitchFamily="34" charset="0"/>
              </a:rPr>
              <a:t>ack of academic confidence</a:t>
            </a:r>
          </a:p>
          <a:p>
            <a:r>
              <a:rPr lang="en-GB" dirty="0">
                <a:latin typeface="Arial" panose="020B0604020202020204" pitchFamily="34" charset="0"/>
              </a:rPr>
              <a:t>Being conditioned from secondary schooling </a:t>
            </a:r>
          </a:p>
        </p:txBody>
      </p:sp>
    </p:spTree>
    <p:extLst>
      <p:ext uri="{BB962C8B-B14F-4D97-AF65-F5344CB8AC3E}">
        <p14:creationId xmlns:p14="http://schemas.microsoft.com/office/powerpoint/2010/main" val="2453286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199" y="457200"/>
            <a:ext cx="8266981" cy="731838"/>
          </a:xfrm>
        </p:spPr>
        <p:txBody>
          <a:bodyPr>
            <a:normAutofit fontScale="90000"/>
          </a:bodyPr>
          <a:lstStyle/>
          <a:p>
            <a:r>
              <a:rPr lang="cy-GB" b="1" dirty="0"/>
              <a:t>Camymddwyn academaidd anfwriadol</a:t>
            </a:r>
            <a:r>
              <a:rPr lang="en-US" b="1" dirty="0"/>
              <a:t>
</a:t>
            </a:r>
          </a:p>
        </p:txBody>
      </p:sp>
      <p:sp>
        <p:nvSpPr>
          <p:cNvPr id="3" name="Content Placeholder 2"/>
          <p:cNvSpPr>
            <a:spLocks noGrp="1"/>
          </p:cNvSpPr>
          <p:nvPr>
            <p:ph idx="1"/>
          </p:nvPr>
        </p:nvSpPr>
        <p:spPr/>
        <p:txBody>
          <a:bodyPr>
            <a:normAutofit/>
          </a:bodyPr>
          <a:lstStyle/>
          <a:p>
            <a:r>
              <a:rPr lang="cy-GB" u="sng" dirty="0"/>
              <a:t>Aralleirio'n wael</a:t>
            </a:r>
            <a:r>
              <a:rPr lang="cy-GB" dirty="0"/>
              <a:t>: newid ambell air heb newid strwythur brawddeg y gwreiddiol, neu newid strwythur y frawddeg ond nid y geiriau.  </a:t>
            </a:r>
          </a:p>
          <a:p>
            <a:r>
              <a:rPr lang="cy-GB" u="sng" dirty="0"/>
              <a:t>Dyfynnu'n wael</a:t>
            </a:r>
            <a:r>
              <a:rPr lang="cy-GB" dirty="0"/>
              <a:t>: rhoi dyfynodau o amgylch rhan o ddyfyniad ond nid y cyfan, NEU o amgylch darn sydd wedi'i aralleirio'n rhannol. </a:t>
            </a:r>
          </a:p>
          <a:p>
            <a:r>
              <a:rPr lang="cy-GB" u="sng" dirty="0"/>
              <a:t>Camddyfynnu</a:t>
            </a:r>
            <a:r>
              <a:rPr lang="cy-GB" dirty="0"/>
              <a:t>: heb ddyfynnu’n glir, yn rheolaidd neu'n gywir, yn y testun nac ar ddiwedd papurau.</a:t>
            </a:r>
          </a:p>
          <a:p>
            <a:endParaRPr lang="en-US" dirty="0"/>
          </a:p>
          <a:p>
            <a:pPr>
              <a:buNone/>
            </a:pPr>
            <a:r>
              <a:rPr lang="en-US" sz="1600" dirty="0"/>
              <a:t>(</a:t>
            </a:r>
            <a:r>
              <a:rPr lang="en-US" sz="1600" dirty="0" err="1"/>
              <a:t>Cymdeithas</a:t>
            </a:r>
            <a:r>
              <a:rPr lang="en-US" sz="1600" dirty="0"/>
              <a:t> </a:t>
            </a:r>
            <a:r>
              <a:rPr lang="en-US" sz="1600" dirty="0" err="1"/>
              <a:t>Ieithoedd</a:t>
            </a:r>
            <a:r>
              <a:rPr lang="en-US" sz="1600" dirty="0"/>
              <a:t> Modern </a:t>
            </a:r>
            <a:r>
              <a:rPr lang="en-US" sz="1600" dirty="0" err="1"/>
              <a:t>America</a:t>
            </a:r>
            <a:r>
              <a:rPr lang="en-US" sz="1600" i="1" dirty="0" err="1"/>
              <a:t>MLA</a:t>
            </a:r>
            <a:r>
              <a:rPr lang="en-US" sz="1600" i="1" dirty="0"/>
              <a:t>, </a:t>
            </a:r>
            <a:r>
              <a:rPr lang="en-US" sz="1600" dirty="0"/>
              <a:t>2009)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57200"/>
            <a:ext cx="7467600" cy="731838"/>
          </a:xfrm>
        </p:spPr>
        <p:txBody>
          <a:bodyPr>
            <a:normAutofit fontScale="90000"/>
          </a:bodyPr>
          <a:lstStyle/>
          <a:p>
            <a:r>
              <a:rPr lang="en-US" b="1" dirty="0"/>
              <a:t>Unintentional academic misconduct</a:t>
            </a:r>
          </a:p>
        </p:txBody>
      </p:sp>
      <p:sp>
        <p:nvSpPr>
          <p:cNvPr id="3" name="Content Placeholder 2"/>
          <p:cNvSpPr>
            <a:spLocks noGrp="1"/>
          </p:cNvSpPr>
          <p:nvPr>
            <p:ph idx="1"/>
          </p:nvPr>
        </p:nvSpPr>
        <p:spPr/>
        <p:txBody>
          <a:bodyPr>
            <a:normAutofit/>
          </a:bodyPr>
          <a:lstStyle/>
          <a:p>
            <a:r>
              <a:rPr lang="en-US" u="sng" dirty="0"/>
              <a:t>Paraphrasing poorly</a:t>
            </a:r>
            <a:r>
              <a:rPr lang="en-US" dirty="0"/>
              <a:t>: changing a few words without changing the sentence structure of the original, or changing the sentence structure but not the words.  </a:t>
            </a:r>
          </a:p>
          <a:p>
            <a:r>
              <a:rPr lang="en-US" u="sng" dirty="0"/>
              <a:t>Quoting poorly</a:t>
            </a:r>
            <a:r>
              <a:rPr lang="en-US" dirty="0"/>
              <a:t>:  putting quotation marks around part of a quotation but not all of it, OR around a passage that is partly paraphrased. </a:t>
            </a:r>
          </a:p>
          <a:p>
            <a:r>
              <a:rPr lang="en-US" u="sng" dirty="0"/>
              <a:t>Citing poorly</a:t>
            </a:r>
            <a:r>
              <a:rPr lang="en-US" dirty="0"/>
              <a:t>:  not citing clearly, regularly  or accurately, both in-text and at end of papers.</a:t>
            </a:r>
          </a:p>
          <a:p>
            <a:endParaRPr lang="en-US" dirty="0"/>
          </a:p>
          <a:p>
            <a:pPr>
              <a:buNone/>
            </a:pPr>
            <a:r>
              <a:rPr lang="en-US" sz="1600" dirty="0"/>
              <a:t>(The Modern Language Association of America </a:t>
            </a:r>
            <a:r>
              <a:rPr lang="en-US" sz="1600" i="1" dirty="0"/>
              <a:t>MLA, </a:t>
            </a:r>
            <a:r>
              <a:rPr lang="en-US" sz="1600" dirty="0"/>
              <a:t>2009)</a:t>
            </a:r>
          </a:p>
        </p:txBody>
      </p:sp>
    </p:spTree>
    <p:extLst>
      <p:ext uri="{BB962C8B-B14F-4D97-AF65-F5344CB8AC3E}">
        <p14:creationId xmlns:p14="http://schemas.microsoft.com/office/powerpoint/2010/main" val="2142763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Camymddwyn academaidd bwriadol</a:t>
            </a:r>
            <a:r>
              <a:rPr lang="en-US" b="1" dirty="0"/>
              <a:t>
</a:t>
            </a:r>
          </a:p>
        </p:txBody>
      </p:sp>
      <p:sp>
        <p:nvSpPr>
          <p:cNvPr id="3" name="Content Placeholder 2"/>
          <p:cNvSpPr>
            <a:spLocks noGrp="1"/>
          </p:cNvSpPr>
          <p:nvPr>
            <p:ph idx="1"/>
          </p:nvPr>
        </p:nvSpPr>
        <p:spPr/>
        <p:txBody>
          <a:bodyPr>
            <a:normAutofit/>
          </a:bodyPr>
          <a:lstStyle/>
          <a:p>
            <a:r>
              <a:rPr lang="cy-GB" dirty="0"/>
              <a:t>Defnyddio papurau, “wedi’u benthyca" neu eu prynu o'r Rhyngrwyd neu ffynonellau eraill.</a:t>
            </a:r>
          </a:p>
          <a:p>
            <a:r>
              <a:rPr lang="cy-GB" dirty="0"/>
              <a:t>Copïo rhannau o draethawd, erthygl neu wefan o'r Rhyngrwyd neu gronfa ddata electronig heb ddyfynnu na chydnabod.</a:t>
            </a:r>
          </a:p>
          <a:p>
            <a:r>
              <a:rPr lang="cy-GB" dirty="0"/>
              <a:t>Torri a gludo o fwy nag un ffynhonnell i greu papur heb ddyfynnu na chydnabod.</a:t>
            </a:r>
          </a:p>
          <a:p>
            <a:r>
              <a:rPr lang="cy-GB" dirty="0"/>
              <a:t>Benthyca geiriau neu syniadau gan fyfyrwyr neu ffynonellau eraill heb gydnabod.</a:t>
            </a:r>
          </a:p>
          <a:p>
            <a:pPr>
              <a:buNone/>
            </a:pPr>
            <a:r>
              <a:rPr lang="en-US" sz="1600" dirty="0"/>
              <a:t> (</a:t>
            </a:r>
            <a:r>
              <a:rPr lang="en-US" sz="1600" dirty="0" err="1"/>
              <a:t>Cymdeithas</a:t>
            </a:r>
            <a:r>
              <a:rPr lang="en-US" sz="1600" dirty="0"/>
              <a:t> </a:t>
            </a:r>
            <a:r>
              <a:rPr lang="en-US" sz="1600" dirty="0" err="1"/>
              <a:t>Ieithoedd</a:t>
            </a:r>
            <a:r>
              <a:rPr lang="en-US" sz="1600" dirty="0"/>
              <a:t> Modern America, 2009)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Intentional academic misconduct</a:t>
            </a:r>
          </a:p>
        </p:txBody>
      </p:sp>
      <p:sp>
        <p:nvSpPr>
          <p:cNvPr id="3" name="Content Placeholder 2"/>
          <p:cNvSpPr>
            <a:spLocks noGrp="1"/>
          </p:cNvSpPr>
          <p:nvPr>
            <p:ph idx="1"/>
          </p:nvPr>
        </p:nvSpPr>
        <p:spPr/>
        <p:txBody>
          <a:bodyPr>
            <a:normAutofit/>
          </a:bodyPr>
          <a:lstStyle/>
          <a:p>
            <a:r>
              <a:rPr lang="en-US" dirty="0"/>
              <a:t>Using papers, “borrowed” or purchased from the Internet or other sources.</a:t>
            </a:r>
          </a:p>
          <a:p>
            <a:r>
              <a:rPr lang="en-US" dirty="0"/>
              <a:t>Copying parts of an essay, article or website from the Internet or electronic database without quoting or giving credit.</a:t>
            </a:r>
          </a:p>
          <a:p>
            <a:r>
              <a:rPr lang="en-US" dirty="0"/>
              <a:t>Cutting and pasting from more than one source to create a paper without quoting or giving credit.</a:t>
            </a:r>
          </a:p>
          <a:p>
            <a:r>
              <a:rPr lang="en-US" dirty="0"/>
              <a:t>Borrowing words or ideas from other students or sources without giving credit.</a:t>
            </a:r>
          </a:p>
          <a:p>
            <a:pPr>
              <a:buNone/>
            </a:pPr>
            <a:r>
              <a:rPr lang="en-US" sz="1600" dirty="0"/>
              <a:t> (The Modern Language Association of America, 2009)</a:t>
            </a:r>
          </a:p>
        </p:txBody>
      </p:sp>
    </p:spTree>
    <p:extLst>
      <p:ext uri="{BB962C8B-B14F-4D97-AF65-F5344CB8AC3E}">
        <p14:creationId xmlns:p14="http://schemas.microsoft.com/office/powerpoint/2010/main" val="2127597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Llên-ladrad geiriol</a:t>
            </a:r>
          </a:p>
        </p:txBody>
      </p:sp>
      <p:sp>
        <p:nvSpPr>
          <p:cNvPr id="3" name="Content Placeholder 2"/>
          <p:cNvSpPr>
            <a:spLocks noGrp="1"/>
          </p:cNvSpPr>
          <p:nvPr>
            <p:ph idx="1"/>
          </p:nvPr>
        </p:nvSpPr>
        <p:spPr/>
        <p:txBody>
          <a:bodyPr>
            <a:normAutofit fontScale="92500" lnSpcReduction="10000"/>
          </a:bodyPr>
          <a:lstStyle/>
          <a:p>
            <a:r>
              <a:rPr lang="cy-GB" dirty="0">
                <a:latin typeface="Franklin Gothic Heavy" pitchFamily="34" charset="0"/>
                <a:cs typeface="Times New Roman" pitchFamily="18" charset="0"/>
              </a:rPr>
              <a:t>Llên-ladrad geiriol </a:t>
            </a:r>
          </a:p>
          <a:p>
            <a:pPr marL="0" indent="0">
              <a:buNone/>
            </a:pPr>
            <a:r>
              <a:rPr lang="cy-GB" dirty="0">
                <a:latin typeface="Century Schoolbook" pitchFamily="18" charset="0"/>
                <a:cs typeface="Times New Roman" pitchFamily="18" charset="0"/>
              </a:rPr>
              <a:t>Defnyddio union eiriau rhywun arall heb ddyfynnu na chydnabod yr awdur neu'r ffynhonnell 
</a:t>
            </a:r>
          </a:p>
          <a:p>
            <a:pPr lvl="1"/>
            <a:r>
              <a:rPr lang="cy-GB" b="1" dirty="0">
                <a:latin typeface="Century Schoolbook" pitchFamily="18" charset="0"/>
                <a:cs typeface="Times New Roman" pitchFamily="18" charset="0"/>
              </a:rPr>
              <a:t>Anghywir
</a:t>
            </a:r>
            <a:r>
              <a:rPr lang="cy-GB" dirty="0">
                <a:latin typeface="Century Schoolbook" pitchFamily="18" charset="0"/>
                <a:cs typeface="Times New Roman" pitchFamily="18" charset="0"/>
              </a:rPr>
              <a:t>Camymddwyn academaidd yw atgynhyrchu geiriau, syniadau neu ganfyddiadau rhywun arall a'u cyflwyno fel eich rhai chi ei hun heb gydnabyddiaeth briodol..</a:t>
            </a:r>
          </a:p>
          <a:p>
            <a:pPr lvl="1"/>
            <a:r>
              <a:rPr lang="cy-GB" b="1" dirty="0">
                <a:latin typeface="Century Schoolbook" pitchFamily="18" charset="0"/>
                <a:cs typeface="Times New Roman" pitchFamily="18" charset="0"/>
              </a:rPr>
              <a:t>Iawn
</a:t>
            </a:r>
            <a:r>
              <a:rPr lang="cy-GB" dirty="0">
                <a:latin typeface="Century Schoolbook" pitchFamily="18" charset="0"/>
                <a:cs typeface="Times New Roman" pitchFamily="18" charset="0"/>
              </a:rPr>
              <a:t>Camymddwyn academaidd yw "atgynhyrchu geiriau, syniadau neu ganfyddiadau rhywun arall a'u cyflwyno fel eich rhai chi eich hun heb gydnabyddiaeth briodol."  </a:t>
            </a:r>
          </a:p>
          <a:p>
            <a:pPr marL="731520" lvl="2" indent="0">
              <a:buNone/>
            </a:pPr>
            <a:r>
              <a:rPr lang="en-US" dirty="0">
                <a:latin typeface="Century Schoolbook" pitchFamily="18" charset="0"/>
                <a:cs typeface="Times New Roman" pitchFamily="18" charset="0"/>
              </a:rPr>
              <a:t>(</a:t>
            </a:r>
            <a:r>
              <a:rPr lang="en-US" i="1" dirty="0">
                <a:latin typeface="Century Schoolbook" pitchFamily="18" charset="0"/>
                <a:cs typeface="Times New Roman" pitchFamily="18" charset="0"/>
              </a:rPr>
              <a:t>PCYDDS, 2020, t. 3</a:t>
            </a:r>
            <a:r>
              <a:rPr lang="en-US" dirty="0">
                <a:latin typeface="Century Schoolbook" pitchFamily="18" charset="0"/>
                <a:cs typeface="Times New Roman" pitchFamily="18" charset="0"/>
              </a:rPr>
              <a:t>) </a:t>
            </a:r>
          </a:p>
          <a:p>
            <a:pPr lvl="1"/>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a:t>
            </a:r>
            <a:r>
              <a:rPr lang="en-US" b="1" dirty="0" err="1"/>
              <a:t>erbatim</a:t>
            </a:r>
            <a:r>
              <a:rPr lang="en-US" b="1" dirty="0"/>
              <a:t> plagiarism (word by word)</a:t>
            </a:r>
          </a:p>
        </p:txBody>
      </p:sp>
      <p:sp>
        <p:nvSpPr>
          <p:cNvPr id="3" name="Content Placeholder 2"/>
          <p:cNvSpPr>
            <a:spLocks noGrp="1"/>
          </p:cNvSpPr>
          <p:nvPr>
            <p:ph idx="1"/>
          </p:nvPr>
        </p:nvSpPr>
        <p:spPr/>
        <p:txBody>
          <a:bodyPr>
            <a:normAutofit/>
          </a:bodyPr>
          <a:lstStyle/>
          <a:p>
            <a:r>
              <a:rPr lang="en-US" dirty="0">
                <a:latin typeface="Franklin Gothic Heavy" pitchFamily="34" charset="0"/>
                <a:cs typeface="Times New Roman" pitchFamily="18" charset="0"/>
              </a:rPr>
              <a:t>Plagiarism of Words</a:t>
            </a:r>
          </a:p>
          <a:p>
            <a:pPr marL="365760" lvl="1" indent="0">
              <a:buNone/>
            </a:pPr>
            <a:r>
              <a:rPr lang="en-US" dirty="0">
                <a:latin typeface="Century Schoolbook" pitchFamily="18" charset="0"/>
                <a:cs typeface="Times New Roman" pitchFamily="18" charset="0"/>
              </a:rPr>
              <a:t>The use of another’s exact words without quotation marks and crediting the author or source </a:t>
            </a:r>
          </a:p>
          <a:p>
            <a:pPr lvl="1"/>
            <a:endParaRPr lang="en-US" dirty="0">
              <a:latin typeface="Century Schoolbook" pitchFamily="18" charset="0"/>
              <a:cs typeface="Times New Roman" pitchFamily="18" charset="0"/>
            </a:endParaRPr>
          </a:p>
          <a:p>
            <a:pPr lvl="1"/>
            <a:r>
              <a:rPr lang="en-US" b="1" dirty="0">
                <a:latin typeface="Century Schoolbook" pitchFamily="18" charset="0"/>
                <a:cs typeface="Times New Roman" pitchFamily="18" charset="0"/>
              </a:rPr>
              <a:t>Incorrect</a:t>
            </a:r>
          </a:p>
          <a:p>
            <a:pPr lvl="2"/>
            <a:r>
              <a:rPr lang="en-US" dirty="0">
                <a:latin typeface="Century Schoolbook" pitchFamily="18" charset="0"/>
                <a:cs typeface="Times New Roman" pitchFamily="18" charset="0"/>
              </a:rPr>
              <a:t>academic misconduct is the reproduction of someone else’s words, ideas or findings and presenting them as one’s own without proper acknowledgement.</a:t>
            </a:r>
          </a:p>
          <a:p>
            <a:pPr lvl="1"/>
            <a:r>
              <a:rPr lang="en-US" b="1" dirty="0">
                <a:latin typeface="Century Schoolbook" pitchFamily="18" charset="0"/>
                <a:cs typeface="Times New Roman" pitchFamily="18" charset="0"/>
              </a:rPr>
              <a:t>Correct</a:t>
            </a:r>
          </a:p>
          <a:p>
            <a:pPr lvl="2"/>
            <a:r>
              <a:rPr lang="en-US" dirty="0">
                <a:latin typeface="Century Schoolbook" pitchFamily="18" charset="0"/>
                <a:cs typeface="Times New Roman" pitchFamily="18" charset="0"/>
              </a:rPr>
              <a:t>academic misconduct is the “reproduction of someone else’s words, ideas or findings and presenting them as one’s own without proper acknowledgement” </a:t>
            </a:r>
          </a:p>
          <a:p>
            <a:pPr marL="731520" lvl="2" indent="0">
              <a:buNone/>
            </a:pPr>
            <a:r>
              <a:rPr lang="en-US" dirty="0">
                <a:latin typeface="Century Schoolbook" pitchFamily="18" charset="0"/>
                <a:cs typeface="Times New Roman" pitchFamily="18" charset="0"/>
              </a:rPr>
              <a:t>(</a:t>
            </a:r>
            <a:r>
              <a:rPr lang="en-US" i="1" dirty="0">
                <a:latin typeface="Century Schoolbook" pitchFamily="18" charset="0"/>
                <a:cs typeface="Times New Roman" pitchFamily="18" charset="0"/>
              </a:rPr>
              <a:t>UWTSD, 2020, p. 3</a:t>
            </a:r>
            <a:r>
              <a:rPr lang="en-US" dirty="0">
                <a:latin typeface="Century Schoolbook" pitchFamily="18" charset="0"/>
                <a:cs typeface="Times New Roman" pitchFamily="18" charset="0"/>
              </a:rPr>
              <a:t>) </a:t>
            </a:r>
          </a:p>
          <a:p>
            <a:pPr lvl="1"/>
            <a:endParaRPr lang="en-US" dirty="0"/>
          </a:p>
        </p:txBody>
      </p:sp>
    </p:spTree>
    <p:extLst>
      <p:ext uri="{BB962C8B-B14F-4D97-AF65-F5344CB8AC3E}">
        <p14:creationId xmlns:p14="http://schemas.microsoft.com/office/powerpoint/2010/main" val="363952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Llên-ladrad clytwaith</a:t>
            </a:r>
            <a:r>
              <a:rPr lang="en-GB" b="1" dirty="0"/>
              <a:t>
</a:t>
            </a:r>
            <a:endParaRPr lang="en-US" b="1" dirty="0"/>
          </a:p>
        </p:txBody>
      </p:sp>
      <p:sp>
        <p:nvSpPr>
          <p:cNvPr id="3" name="Content Placeholder 2"/>
          <p:cNvSpPr>
            <a:spLocks noGrp="1"/>
          </p:cNvSpPr>
          <p:nvPr>
            <p:ph idx="1"/>
          </p:nvPr>
        </p:nvSpPr>
        <p:spPr/>
        <p:txBody>
          <a:bodyPr/>
          <a:lstStyle/>
          <a:p>
            <a:pPr marL="0" indent="0">
              <a:buNone/>
            </a:pPr>
            <a:endParaRPr lang="en-US" sz="2400" dirty="0">
              <a:solidFill>
                <a:schemeClr val="tx1">
                  <a:lumMod val="50000"/>
                  <a:lumOff val="50000"/>
                </a:schemeClr>
              </a:solidFill>
              <a:latin typeface="Franklin Gothic Heavy" pitchFamily="34" charset="0"/>
              <a:cs typeface="Times New Roman" pitchFamily="18" charset="0"/>
            </a:endParaRPr>
          </a:p>
          <a:p>
            <a:pPr marL="365760" lvl="1" indent="0">
              <a:buNone/>
            </a:pPr>
            <a:r>
              <a:rPr lang="cy-GB" dirty="0">
                <a:latin typeface="Century Schoolbook" pitchFamily="18" charset="0"/>
                <a:cs typeface="Times New Roman" pitchFamily="18" charset="0"/>
              </a:rPr>
              <a:t>Aralleirio gwael sy'n defnyddio geiriau’r a/neu strwythurau brawddegau’r gwreiddiol hyd yn oed wrth dyfynnu’r ffynhonnell
</a:t>
            </a:r>
          </a:p>
          <a:p>
            <a:pPr lvl="1"/>
            <a:r>
              <a:rPr lang="cy-GB" b="1" dirty="0"/>
              <a:t>Gwreiddiol: </a:t>
            </a:r>
            <a:r>
              <a:rPr lang="cy-GB" dirty="0"/>
              <a:t>"Y peth pwysicaf yw eich bod yn gwirio gyda'ch darlithydd os nad ydych yn siŵr am y ffordd rydych yn defnyddio ffynhonnell benodol” (Y Drindod Dewi Sant, 2020).</a:t>
            </a:r>
          </a:p>
          <a:p>
            <a:pPr lvl="1"/>
            <a:endParaRPr lang="cy-GB" b="1" dirty="0">
              <a:latin typeface="Century Schoolbook" pitchFamily="18" charset="0"/>
              <a:cs typeface="Times New Roman" pitchFamily="18" charset="0"/>
            </a:endParaRPr>
          </a:p>
          <a:p>
            <a:pPr lvl="1"/>
            <a:r>
              <a:rPr lang="cy-GB" b="1" dirty="0">
                <a:latin typeface="Century Schoolbook" pitchFamily="18" charset="0"/>
                <a:cs typeface="Times New Roman" pitchFamily="18" charset="0"/>
              </a:rPr>
              <a:t>Anghywir: </a:t>
            </a:r>
            <a:r>
              <a:rPr lang="cy-GB" dirty="0">
                <a:latin typeface="Century Schoolbook" pitchFamily="18" charset="0"/>
                <a:cs typeface="Times New Roman" pitchFamily="18" charset="0"/>
              </a:rPr>
              <a:t>Yn ôl yr MLA, mae’n </a:t>
            </a:r>
            <a:r>
              <a:rPr lang="cy-GB" dirty="0">
                <a:solidFill>
                  <a:srgbClr val="C00000"/>
                </a:solidFill>
                <a:latin typeface="Century Schoolbook" pitchFamily="18" charset="0"/>
                <a:cs typeface="Times New Roman" pitchFamily="18" charset="0"/>
              </a:rPr>
              <a:t>bwysig eich bod yn gwirio gyda'ch </a:t>
            </a:r>
            <a:r>
              <a:rPr lang="cy-GB" dirty="0">
                <a:latin typeface="Century Schoolbook" pitchFamily="18" charset="0"/>
                <a:cs typeface="Times New Roman" pitchFamily="18" charset="0"/>
              </a:rPr>
              <a:t>athro </a:t>
            </a:r>
            <a:r>
              <a:rPr lang="cy-GB" dirty="0">
                <a:solidFill>
                  <a:srgbClr val="C00000"/>
                </a:solidFill>
                <a:latin typeface="Century Schoolbook" pitchFamily="18" charset="0"/>
                <a:cs typeface="Times New Roman" pitchFamily="18" charset="0"/>
              </a:rPr>
              <a:t>am y ffordd rydych yn defnyddio ffynhonnell </a:t>
            </a:r>
            <a:r>
              <a:rPr lang="cy-GB" dirty="0">
                <a:solidFill>
                  <a:srgbClr val="FF0000"/>
                </a:solidFill>
                <a:latin typeface="Century Schoolbook" pitchFamily="18" charset="0"/>
                <a:cs typeface="Times New Roman" pitchFamily="18" charset="0"/>
              </a:rPr>
              <a:t>benodol </a:t>
            </a:r>
            <a:r>
              <a:rPr lang="cy-GB" dirty="0">
                <a:latin typeface="Century Schoolbook" pitchFamily="18" charset="0"/>
                <a:cs typeface="Times New Roman" pitchFamily="18" charset="0"/>
              </a:rPr>
              <a:t>(Y Drindod Dewi Sant, 2020).</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Patchwork plagiarism</a:t>
            </a:r>
            <a:endParaRPr lang="en-US" b="1" dirty="0"/>
          </a:p>
        </p:txBody>
      </p:sp>
      <p:sp>
        <p:nvSpPr>
          <p:cNvPr id="3" name="Content Placeholder 2"/>
          <p:cNvSpPr>
            <a:spLocks noGrp="1"/>
          </p:cNvSpPr>
          <p:nvPr>
            <p:ph idx="1"/>
          </p:nvPr>
        </p:nvSpPr>
        <p:spPr/>
        <p:txBody>
          <a:bodyPr/>
          <a:lstStyle/>
          <a:p>
            <a:pPr marL="0" indent="0">
              <a:buNone/>
            </a:pPr>
            <a:endParaRPr lang="en-US" sz="2400" dirty="0">
              <a:solidFill>
                <a:schemeClr val="tx1">
                  <a:lumMod val="50000"/>
                  <a:lumOff val="50000"/>
                </a:schemeClr>
              </a:solidFill>
              <a:latin typeface="Franklin Gothic Heavy" pitchFamily="34" charset="0"/>
              <a:cs typeface="Times New Roman" pitchFamily="18" charset="0"/>
            </a:endParaRPr>
          </a:p>
          <a:p>
            <a:pPr marL="365760" lvl="1" indent="0">
              <a:buNone/>
            </a:pPr>
            <a:r>
              <a:rPr lang="en-US" dirty="0">
                <a:latin typeface="Century Schoolbook" pitchFamily="18" charset="0"/>
                <a:cs typeface="Times New Roman" pitchFamily="18" charset="0"/>
              </a:rPr>
              <a:t>Poor paraphrasing that uses original phrasing and/or sentence construction even when source is cited</a:t>
            </a:r>
          </a:p>
          <a:p>
            <a:pPr marL="365760" lvl="1" indent="0">
              <a:buNone/>
            </a:pPr>
            <a:endParaRPr lang="en-US" dirty="0">
              <a:latin typeface="Century Schoolbook" pitchFamily="18" charset="0"/>
              <a:cs typeface="Times New Roman" pitchFamily="18" charset="0"/>
            </a:endParaRPr>
          </a:p>
          <a:p>
            <a:pPr lvl="1"/>
            <a:r>
              <a:rPr lang="en-US" b="1" dirty="0"/>
              <a:t>Original:</a:t>
            </a:r>
            <a:r>
              <a:rPr lang="en-US" dirty="0"/>
              <a:t> “Most important is that you check with your lecturer if you are unsure about the way that you are using a particular source” (UWTSD, 2020).</a:t>
            </a:r>
          </a:p>
          <a:p>
            <a:pPr lvl="1"/>
            <a:endParaRPr lang="en-US" b="1" dirty="0">
              <a:latin typeface="Century Schoolbook" pitchFamily="18" charset="0"/>
              <a:cs typeface="Times New Roman" pitchFamily="18" charset="0"/>
            </a:endParaRPr>
          </a:p>
          <a:p>
            <a:pPr lvl="1"/>
            <a:r>
              <a:rPr lang="en-US" b="1" dirty="0">
                <a:latin typeface="Century Schoolbook" pitchFamily="18" charset="0"/>
                <a:cs typeface="Times New Roman" pitchFamily="18" charset="0"/>
              </a:rPr>
              <a:t>Incorrect: </a:t>
            </a:r>
            <a:r>
              <a:rPr lang="en-US" dirty="0">
                <a:latin typeface="Century Schoolbook" pitchFamily="18" charset="0"/>
                <a:cs typeface="Times New Roman" pitchFamily="18" charset="0"/>
              </a:rPr>
              <a:t>According to the MLA, it’s </a:t>
            </a:r>
            <a:r>
              <a:rPr lang="en-US" dirty="0">
                <a:solidFill>
                  <a:srgbClr val="C00000"/>
                </a:solidFill>
                <a:latin typeface="Century Schoolbook" pitchFamily="18" charset="0"/>
                <a:cs typeface="Times New Roman" pitchFamily="18" charset="0"/>
              </a:rPr>
              <a:t>important that you check with your </a:t>
            </a:r>
            <a:r>
              <a:rPr lang="en-US" dirty="0">
                <a:latin typeface="Century Schoolbook" pitchFamily="18" charset="0"/>
                <a:cs typeface="Times New Roman" pitchFamily="18" charset="0"/>
              </a:rPr>
              <a:t>teacher </a:t>
            </a:r>
            <a:r>
              <a:rPr lang="en-US" dirty="0">
                <a:solidFill>
                  <a:srgbClr val="C00000"/>
                </a:solidFill>
                <a:latin typeface="Century Schoolbook" pitchFamily="18" charset="0"/>
                <a:cs typeface="Times New Roman" pitchFamily="18" charset="0"/>
              </a:rPr>
              <a:t>about the way you are using a</a:t>
            </a:r>
            <a:r>
              <a:rPr lang="en-US" dirty="0">
                <a:latin typeface="Century Schoolbook" pitchFamily="18" charset="0"/>
                <a:cs typeface="Times New Roman" pitchFamily="18" charset="0"/>
              </a:rPr>
              <a:t> specific </a:t>
            </a:r>
            <a:r>
              <a:rPr lang="en-US" dirty="0">
                <a:solidFill>
                  <a:srgbClr val="C00000"/>
                </a:solidFill>
                <a:latin typeface="Century Schoolbook" pitchFamily="18" charset="0"/>
                <a:cs typeface="Times New Roman" pitchFamily="18" charset="0"/>
              </a:rPr>
              <a:t>source</a:t>
            </a:r>
            <a:r>
              <a:rPr lang="en-US" dirty="0">
                <a:latin typeface="Century Schoolbook" pitchFamily="18" charset="0"/>
                <a:cs typeface="Times New Roman" pitchFamily="18" charset="0"/>
              </a:rPr>
              <a:t> (UWTSD, 2020).</a:t>
            </a:r>
          </a:p>
        </p:txBody>
      </p:sp>
    </p:spTree>
    <p:extLst>
      <p:ext uri="{BB962C8B-B14F-4D97-AF65-F5344CB8AC3E}">
        <p14:creationId xmlns:p14="http://schemas.microsoft.com/office/powerpoint/2010/main" val="2215456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half" idx="2"/>
          </p:nvPr>
        </p:nvSpPr>
        <p:spPr>
          <a:xfrm>
            <a:off x="258052" y="914401"/>
            <a:ext cx="10409948" cy="5714999"/>
          </a:xfrm>
        </p:spPr>
        <p:txBody>
          <a:bodyPr>
            <a:normAutofit/>
          </a:bodyPr>
          <a:lstStyle/>
          <a:p>
            <a:r>
              <a:rPr lang="en-US" sz="2000" dirty="0">
                <a:solidFill>
                  <a:schemeClr val="accent1"/>
                </a:solidFill>
                <a:latin typeface="Franklin Gothic Heavy" pitchFamily="34" charset="0"/>
                <a:cs typeface="Times New Roman" pitchFamily="18" charset="0"/>
              </a:rPr>
              <a:t>   </a:t>
            </a:r>
          </a:p>
          <a:p>
            <a:pPr marL="342900" indent="-342900">
              <a:buFont typeface="Wingdings" panose="05000000000000000000" pitchFamily="2" charset="2"/>
              <a:buChar char="q"/>
            </a:pPr>
            <a:r>
              <a:rPr lang="cy-GB" sz="2400" dirty="0">
                <a:latin typeface="Franklin Gothic Heavy" pitchFamily="34" charset="0"/>
                <a:cs typeface="Times New Roman" pitchFamily="18" charset="0"/>
              </a:rPr>
              <a:t>Llên-ladrad syniadau</a:t>
            </a:r>
          </a:p>
          <a:p>
            <a:pPr lvl="1"/>
            <a:r>
              <a:rPr lang="cy-GB" sz="1800" dirty="0">
                <a:latin typeface="Century Schoolbook" panose="02040604050505020304" pitchFamily="18" charset="0"/>
                <a:cs typeface="Times New Roman" pitchFamily="18" charset="0"/>
              </a:rPr>
              <a:t>Cyflwyno syniadau rhywun arall fel eich rhai chi eich hun drwy beidio â chredu'r meddyliwr, ymchwilydd neu awdur gwreiddiol yn iawn yn eich gwaith
</a:t>
            </a:r>
            <a:endParaRPr lang="cy-GB" sz="2000" dirty="0">
              <a:solidFill>
                <a:schemeClr val="accent1"/>
              </a:solidFill>
              <a:latin typeface="Century Schoolbook" panose="02040604050505020304" pitchFamily="18" charset="0"/>
              <a:cs typeface="Times New Roman" pitchFamily="18" charset="0"/>
            </a:endParaRPr>
          </a:p>
          <a:p>
            <a:pPr marL="365760" lvl="1">
              <a:spcBef>
                <a:spcPts val="0"/>
              </a:spcBef>
            </a:pPr>
            <a:r>
              <a:rPr lang="cy-GB" sz="2000" u="sng" dirty="0">
                <a:solidFill>
                  <a:schemeClr val="accent1"/>
                </a:solidFill>
                <a:latin typeface="Century Schoolbook" panose="02040604050505020304" pitchFamily="18" charset="0"/>
                <a:cs typeface="Times New Roman" pitchFamily="18" charset="0"/>
              </a:rPr>
              <a:t>Gwreiddiol</a:t>
            </a:r>
            <a:r>
              <a:rPr lang="cy-GB" sz="2000" dirty="0">
                <a:solidFill>
                  <a:schemeClr val="accent1"/>
                </a:solidFill>
                <a:latin typeface="Century Schoolbook" panose="02040604050505020304" pitchFamily="18" charset="0"/>
                <a:cs typeface="Times New Roman" pitchFamily="18" charset="0"/>
              </a:rPr>
              <a:t>: "Mae angen system arnom ar gyfer dogfennu ffynonellau sy'n dechrau gydag ychydig o egwyddorion yn hytrach na rhestr hir o reolau" (MLA, 2021, t. 34).</a:t>
            </a:r>
          </a:p>
          <a:p>
            <a:pPr lvl="1">
              <a:spcBef>
                <a:spcPts val="0"/>
              </a:spcBef>
            </a:pPr>
            <a:endParaRPr lang="cy-GB" sz="2000" dirty="0">
              <a:solidFill>
                <a:schemeClr val="accent1"/>
              </a:solidFill>
              <a:latin typeface="Century Schoolbook" panose="02040604050505020304" pitchFamily="18" charset="0"/>
              <a:cs typeface="Times New Roman" pitchFamily="18" charset="0"/>
            </a:endParaRPr>
          </a:p>
          <a:p>
            <a:pPr marL="365760" lvl="1">
              <a:spcBef>
                <a:spcPts val="0"/>
              </a:spcBef>
            </a:pPr>
            <a:r>
              <a:rPr lang="cy-GB" sz="2000" u="sng" dirty="0">
                <a:solidFill>
                  <a:schemeClr val="accent1"/>
                </a:solidFill>
                <a:latin typeface="Century Schoolbook" panose="02040604050505020304" pitchFamily="18" charset="0"/>
                <a:cs typeface="Times New Roman" pitchFamily="18" charset="0"/>
              </a:rPr>
              <a:t>Arallgyfeirio anghywir: </a:t>
            </a:r>
            <a:r>
              <a:rPr lang="cy-GB" sz="2000" dirty="0">
                <a:solidFill>
                  <a:schemeClr val="accent1"/>
                </a:solidFill>
                <a:latin typeface="Century Schoolbook" panose="02040604050505020304" pitchFamily="18" charset="0"/>
                <a:cs typeface="Times New Roman" pitchFamily="18" charset="0"/>
              </a:rPr>
              <a:t>Yn y byd sydd ohoni, rwy'n credu ei bod yn bryd cael dull newydd o ddogfennaeth yn seiliedig ar egwyddorion, nid rheolau hir. </a:t>
            </a:r>
            <a:r>
              <a:rPr lang="cy-GB" sz="2000" dirty="0">
                <a:solidFill>
                  <a:srgbClr val="FF0000"/>
                </a:solidFill>
                <a:latin typeface="Century Schoolbook" panose="02040604050505020304" pitchFamily="18" charset="0"/>
                <a:cs typeface="Times New Roman" pitchFamily="18" charset="0"/>
              </a:rPr>
              <a:t>Y cyfeiriad ar goll!</a:t>
            </a:r>
            <a:r>
              <a:rPr lang="cy-GB" sz="2000" u="sng" dirty="0">
                <a:solidFill>
                  <a:schemeClr val="accent1"/>
                </a:solidFill>
                <a:latin typeface="Century Schoolbook" panose="02040604050505020304" pitchFamily="18" charset="0"/>
                <a:cs typeface="Times New Roman" pitchFamily="18" charset="0"/>
              </a:rPr>
              <a:t>
</a:t>
            </a:r>
            <a:endParaRPr lang="cy-GB" sz="2000" dirty="0">
              <a:solidFill>
                <a:srgbClr val="FF0000"/>
              </a:solidFill>
              <a:latin typeface="Century Schoolbook" panose="02040604050505020304" pitchFamily="18" charset="0"/>
              <a:cs typeface="Times New Roman" pitchFamily="18" charset="0"/>
            </a:endParaRPr>
          </a:p>
          <a:p>
            <a:pPr marL="365760" lvl="1">
              <a:spcBef>
                <a:spcPts val="0"/>
              </a:spcBef>
            </a:pPr>
            <a:r>
              <a:rPr lang="cy-GB" sz="2000" u="sng" dirty="0">
                <a:solidFill>
                  <a:schemeClr val="accent1"/>
                </a:solidFill>
                <a:latin typeface="Century Schoolbook" panose="02040604050505020304" pitchFamily="18" charset="0"/>
                <a:cs typeface="Times New Roman" pitchFamily="18" charset="0"/>
              </a:rPr>
              <a:t>Aralleirio cywir: Yn y byd sydd ohoni, mae'n bryd cael dull newydd o ddogfennaeth yn seiliedig ar egwyddorion, nid rheolau hir </a:t>
            </a:r>
            <a:r>
              <a:rPr lang="en-US" sz="2000" dirty="0">
                <a:solidFill>
                  <a:schemeClr val="accent1"/>
                </a:solidFill>
                <a:latin typeface="Century Schoolbook" panose="02040604050505020304" pitchFamily="18" charset="0"/>
                <a:cs typeface="Times New Roman" pitchFamily="18" charset="0"/>
              </a:rPr>
              <a:t>(MLA, 2021).</a:t>
            </a:r>
            <a:endParaRPr lang="en-US" sz="2000" dirty="0">
              <a:solidFill>
                <a:srgbClr val="FF0000"/>
              </a:solidFill>
              <a:latin typeface="Century Schoolbook" panose="02040604050505020304" pitchFamily="18" charset="0"/>
              <a:cs typeface="Times New Roman" pitchFamily="18" charset="0"/>
            </a:endParaRPr>
          </a:p>
        </p:txBody>
      </p:sp>
      <p:sp>
        <p:nvSpPr>
          <p:cNvPr id="6" name="Rectangle 5"/>
          <p:cNvSpPr/>
          <p:nvPr/>
        </p:nvSpPr>
        <p:spPr>
          <a:xfrm>
            <a:off x="1828800" y="390882"/>
            <a:ext cx="7467600" cy="1446550"/>
          </a:xfrm>
          <a:prstGeom prst="rect">
            <a:avLst/>
          </a:prstGeom>
        </p:spPr>
        <p:txBody>
          <a:bodyPr wrap="square">
            <a:spAutoFit/>
          </a:bodyPr>
          <a:lstStyle/>
          <a:p>
            <a:r>
              <a:rPr lang="cy-GB" sz="4400" b="1" dirty="0"/>
              <a:t>Llên-ladrad aralleirio</a:t>
            </a:r>
            <a:r>
              <a:rPr lang="en-GB" sz="4400" b="1" dirty="0"/>
              <a:t>
</a:t>
            </a:r>
            <a:endParaRPr lang="en-US" sz="4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half" idx="2"/>
          </p:nvPr>
        </p:nvSpPr>
        <p:spPr>
          <a:xfrm>
            <a:off x="258052" y="914401"/>
            <a:ext cx="10409948" cy="5714999"/>
          </a:xfrm>
        </p:spPr>
        <p:txBody>
          <a:bodyPr>
            <a:normAutofit/>
          </a:bodyPr>
          <a:lstStyle/>
          <a:p>
            <a:r>
              <a:rPr lang="en-US" sz="2000" dirty="0">
                <a:solidFill>
                  <a:schemeClr val="accent1"/>
                </a:solidFill>
                <a:latin typeface="Franklin Gothic Heavy" pitchFamily="34" charset="0"/>
                <a:cs typeface="Times New Roman" pitchFamily="18" charset="0"/>
              </a:rPr>
              <a:t>   </a:t>
            </a:r>
          </a:p>
          <a:p>
            <a:pPr marL="342900" indent="-342900">
              <a:buFont typeface="Wingdings" panose="05000000000000000000" pitchFamily="2" charset="2"/>
              <a:buChar char="q"/>
            </a:pPr>
            <a:r>
              <a:rPr lang="en-US" sz="2400" dirty="0">
                <a:latin typeface="Franklin Gothic Heavy" pitchFamily="34" charset="0"/>
                <a:cs typeface="Times New Roman" pitchFamily="18" charset="0"/>
              </a:rPr>
              <a:t>Plagiarism of Ideas</a:t>
            </a:r>
          </a:p>
          <a:p>
            <a:pPr marL="365760" lvl="1"/>
            <a:r>
              <a:rPr lang="en-US" sz="2000" dirty="0">
                <a:latin typeface="Century Schoolbook" panose="02040604050505020304" pitchFamily="18" charset="0"/>
                <a:cs typeface="Times New Roman" pitchFamily="18" charset="0"/>
              </a:rPr>
              <a:t>Presenting another’s ideas as your own by not crediting the original thinker, researcher, or writer properly in your work</a:t>
            </a:r>
          </a:p>
          <a:p>
            <a:pPr lvl="1">
              <a:spcBef>
                <a:spcPts val="0"/>
              </a:spcBef>
            </a:pPr>
            <a:endParaRPr lang="en-US" sz="2000" dirty="0">
              <a:solidFill>
                <a:schemeClr val="accent1"/>
              </a:solidFill>
              <a:latin typeface="Century Schoolbook" panose="02040604050505020304" pitchFamily="18" charset="0"/>
              <a:cs typeface="Times New Roman" pitchFamily="18" charset="0"/>
            </a:endParaRPr>
          </a:p>
          <a:p>
            <a:pPr marL="365760" lvl="1">
              <a:spcBef>
                <a:spcPts val="0"/>
              </a:spcBef>
            </a:pPr>
            <a:r>
              <a:rPr lang="en-US" sz="2000" u="sng" dirty="0">
                <a:solidFill>
                  <a:schemeClr val="accent1"/>
                </a:solidFill>
                <a:latin typeface="Century Schoolbook" panose="02040604050505020304" pitchFamily="18" charset="0"/>
                <a:cs typeface="Times New Roman" pitchFamily="18" charset="0"/>
              </a:rPr>
              <a:t>Original</a:t>
            </a:r>
            <a:r>
              <a:rPr lang="en-US" sz="2000" dirty="0">
                <a:solidFill>
                  <a:schemeClr val="accent1"/>
                </a:solidFill>
                <a:latin typeface="Century Schoolbook" panose="02040604050505020304" pitchFamily="18" charset="0"/>
                <a:cs typeface="Times New Roman" pitchFamily="18" charset="0"/>
              </a:rPr>
              <a:t>: “We need a system for documenting sources that begins with a few principles rather than a long list of rules” (MLA, 2021, p. 34).</a:t>
            </a:r>
          </a:p>
          <a:p>
            <a:pPr lvl="1">
              <a:spcBef>
                <a:spcPts val="0"/>
              </a:spcBef>
            </a:pPr>
            <a:endParaRPr lang="en-US" sz="2000" dirty="0">
              <a:solidFill>
                <a:schemeClr val="accent1"/>
              </a:solidFill>
              <a:latin typeface="Century Schoolbook" panose="02040604050505020304" pitchFamily="18" charset="0"/>
              <a:cs typeface="Times New Roman" pitchFamily="18" charset="0"/>
            </a:endParaRPr>
          </a:p>
          <a:p>
            <a:pPr marL="365760" lvl="1">
              <a:spcBef>
                <a:spcPts val="0"/>
              </a:spcBef>
            </a:pPr>
            <a:r>
              <a:rPr lang="en-US" sz="2000" u="sng" dirty="0">
                <a:solidFill>
                  <a:schemeClr val="accent1"/>
                </a:solidFill>
                <a:latin typeface="Century Schoolbook" panose="02040604050505020304" pitchFamily="18" charset="0"/>
                <a:cs typeface="Times New Roman" pitchFamily="18" charset="0"/>
              </a:rPr>
              <a:t>Incorrect paraphrasing</a:t>
            </a:r>
            <a:r>
              <a:rPr lang="en-US" sz="2000" dirty="0">
                <a:solidFill>
                  <a:schemeClr val="accent1"/>
                </a:solidFill>
                <a:latin typeface="Century Schoolbook" panose="02040604050505020304" pitchFamily="18" charset="0"/>
                <a:cs typeface="Times New Roman" pitchFamily="18" charset="0"/>
              </a:rPr>
              <a:t>: In today’s world, I think it’s time for a new method of documentation based on principles, not lengthy rules. </a:t>
            </a:r>
            <a:r>
              <a:rPr lang="en-US" sz="2000" dirty="0">
                <a:solidFill>
                  <a:srgbClr val="FF0000"/>
                </a:solidFill>
                <a:latin typeface="Century Schoolbook" panose="02040604050505020304" pitchFamily="18" charset="0"/>
                <a:cs typeface="Times New Roman" pitchFamily="18" charset="0"/>
              </a:rPr>
              <a:t>Reference is missing!</a:t>
            </a:r>
          </a:p>
          <a:p>
            <a:pPr marL="365760" lvl="1">
              <a:spcBef>
                <a:spcPts val="0"/>
              </a:spcBef>
            </a:pPr>
            <a:endParaRPr lang="en-US" sz="2000" dirty="0">
              <a:solidFill>
                <a:srgbClr val="FF0000"/>
              </a:solidFill>
              <a:latin typeface="Century Schoolbook" panose="02040604050505020304" pitchFamily="18" charset="0"/>
              <a:cs typeface="Times New Roman" pitchFamily="18" charset="0"/>
            </a:endParaRPr>
          </a:p>
          <a:p>
            <a:pPr marL="365760" lvl="1">
              <a:spcBef>
                <a:spcPts val="0"/>
              </a:spcBef>
            </a:pPr>
            <a:r>
              <a:rPr lang="en-US" sz="2000" u="sng" dirty="0">
                <a:solidFill>
                  <a:schemeClr val="accent1"/>
                </a:solidFill>
                <a:latin typeface="Century Schoolbook" panose="02040604050505020304" pitchFamily="18" charset="0"/>
                <a:cs typeface="Times New Roman" pitchFamily="18" charset="0"/>
              </a:rPr>
              <a:t>Correct paraphrasing</a:t>
            </a:r>
            <a:r>
              <a:rPr lang="en-US" sz="2000" dirty="0">
                <a:solidFill>
                  <a:schemeClr val="accent1"/>
                </a:solidFill>
                <a:latin typeface="Century Schoolbook" panose="02040604050505020304" pitchFamily="18" charset="0"/>
                <a:cs typeface="Times New Roman" pitchFamily="18" charset="0"/>
              </a:rPr>
              <a:t>: In today’s world, it is time for a new method of documentation based on principles, not lengthy rules (MLA, 2021).</a:t>
            </a:r>
            <a:endParaRPr lang="en-US" sz="2000" dirty="0">
              <a:solidFill>
                <a:srgbClr val="FF0000"/>
              </a:solidFill>
              <a:latin typeface="Century Schoolbook" panose="02040604050505020304" pitchFamily="18" charset="0"/>
              <a:cs typeface="Times New Roman" pitchFamily="18" charset="0"/>
            </a:endParaRPr>
          </a:p>
        </p:txBody>
      </p:sp>
      <p:sp>
        <p:nvSpPr>
          <p:cNvPr id="6" name="Rectangle 5"/>
          <p:cNvSpPr/>
          <p:nvPr/>
        </p:nvSpPr>
        <p:spPr>
          <a:xfrm>
            <a:off x="1828800" y="390882"/>
            <a:ext cx="7467600" cy="769441"/>
          </a:xfrm>
          <a:prstGeom prst="rect">
            <a:avLst/>
          </a:prstGeom>
        </p:spPr>
        <p:txBody>
          <a:bodyPr wrap="square">
            <a:spAutoFit/>
          </a:bodyPr>
          <a:lstStyle/>
          <a:p>
            <a:r>
              <a:rPr lang="en-GB" sz="4400" b="1" dirty="0"/>
              <a:t>Paraphrasing plagiarism</a:t>
            </a:r>
            <a:endParaRPr lang="en-US" sz="4400" dirty="0"/>
          </a:p>
        </p:txBody>
      </p:sp>
    </p:spTree>
    <p:extLst>
      <p:ext uri="{BB962C8B-B14F-4D97-AF65-F5344CB8AC3E}">
        <p14:creationId xmlns:p14="http://schemas.microsoft.com/office/powerpoint/2010/main" val="56881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Close-up of a person's hands using tip ex to hide the author's name from an article."/>
          <p:cNvPicPr>
            <a:picLocks noChangeAspect="1" noChangeArrowheads="1"/>
          </p:cNvPicPr>
          <p:nvPr/>
        </p:nvPicPr>
        <p:blipFill>
          <a:blip r:embed="rId2" cstate="print"/>
          <a:srcRect/>
          <a:stretch>
            <a:fillRect/>
          </a:stretch>
        </p:blipFill>
        <p:spPr bwMode="auto">
          <a:xfrm>
            <a:off x="8169476" y="2776859"/>
            <a:ext cx="3217851" cy="3457179"/>
          </a:xfrm>
          <a:prstGeom prst="rect">
            <a:avLst/>
          </a:prstGeom>
          <a:noFill/>
        </p:spPr>
      </p:pic>
      <p:sp>
        <p:nvSpPr>
          <p:cNvPr id="2" name="Title 1"/>
          <p:cNvSpPr>
            <a:spLocks noGrp="1"/>
          </p:cNvSpPr>
          <p:nvPr>
            <p:ph type="title"/>
          </p:nvPr>
        </p:nvSpPr>
        <p:spPr>
          <a:xfrm>
            <a:off x="1981200" y="838200"/>
            <a:ext cx="6172200" cy="579438"/>
          </a:xfrm>
          <a:noFill/>
        </p:spPr>
        <p:txBody>
          <a:bodyPr>
            <a:normAutofit fontScale="90000"/>
          </a:bodyPr>
          <a:lstStyle/>
          <a:p>
            <a:r>
              <a:rPr lang="cy-GB" b="1" dirty="0"/>
              <a:t>Camymddwyn academaidd byd-eang</a:t>
            </a:r>
            <a:r>
              <a:rPr lang="en-US" b="1" dirty="0"/>
              <a:t>
</a:t>
            </a:r>
            <a:endParaRPr lang="en-US" b="1" dirty="0">
              <a:solidFill>
                <a:schemeClr val="tx1"/>
              </a:solidFill>
            </a:endParaRPr>
          </a:p>
        </p:txBody>
      </p:sp>
      <p:sp>
        <p:nvSpPr>
          <p:cNvPr id="3" name="Content Placeholder 2"/>
          <p:cNvSpPr>
            <a:spLocks noGrp="1"/>
          </p:cNvSpPr>
          <p:nvPr>
            <p:ph idx="1"/>
          </p:nvPr>
        </p:nvSpPr>
        <p:spPr>
          <a:xfrm>
            <a:off x="1524000" y="1600200"/>
            <a:ext cx="7467600" cy="4873752"/>
          </a:xfrm>
        </p:spPr>
        <p:txBody>
          <a:bodyPr>
            <a:normAutofit/>
          </a:bodyPr>
          <a:lstStyle/>
          <a:p>
            <a:pPr>
              <a:buNone/>
            </a:pPr>
            <a:r>
              <a:rPr lang="en-US" dirty="0">
                <a:solidFill>
                  <a:schemeClr val="accent1"/>
                </a:solidFill>
                <a:latin typeface="Franklin Gothic Heavy" pitchFamily="34" charset="0"/>
                <a:cs typeface="Times New Roman" pitchFamily="18" charset="0"/>
              </a:rPr>
              <a:t>    </a:t>
            </a:r>
          </a:p>
          <a:p>
            <a:pPr>
              <a:buNone/>
            </a:pPr>
            <a:r>
              <a:rPr lang="en-US" dirty="0">
                <a:solidFill>
                  <a:schemeClr val="accent1"/>
                </a:solidFill>
                <a:latin typeface="Franklin Gothic Heavy" pitchFamily="34" charset="0"/>
                <a:cs typeface="Times New Roman" pitchFamily="18" charset="0"/>
              </a:rPr>
              <a:t>	  </a:t>
            </a:r>
            <a:r>
              <a:rPr lang="en-US" dirty="0">
                <a:latin typeface="Franklin Gothic Heavy" pitchFamily="34" charset="0"/>
                <a:cs typeface="Times New Roman" pitchFamily="18" charset="0"/>
              </a:rPr>
              <a:t> </a:t>
            </a:r>
            <a:r>
              <a:rPr lang="cy-GB" dirty="0">
                <a:latin typeface="Franklin Gothic Heavy" pitchFamily="34" charset="0"/>
                <a:cs typeface="Times New Roman" pitchFamily="18" charset="0"/>
              </a:rPr>
              <a:t>Dwyn </a:t>
            </a:r>
            <a:r>
              <a:rPr lang="cy-GB" dirty="0" err="1">
                <a:latin typeface="Franklin Gothic Heavy" pitchFamily="34" charset="0"/>
                <a:cs typeface="Times New Roman" pitchFamily="18" charset="0"/>
              </a:rPr>
              <a:t>awduraeth</a:t>
            </a:r>
            <a:endParaRPr lang="cy-GB" dirty="0">
              <a:latin typeface="Franklin Gothic Heavy" pitchFamily="34" charset="0"/>
              <a:cs typeface="Times New Roman" pitchFamily="18" charset="0"/>
            </a:endParaRPr>
          </a:p>
          <a:p>
            <a:endParaRPr lang="cy-GB" dirty="0">
              <a:solidFill>
                <a:schemeClr val="bg1"/>
              </a:solidFill>
              <a:latin typeface="Franklin Gothic Heavy" pitchFamily="34" charset="0"/>
              <a:cs typeface="Times New Roman" pitchFamily="18" charset="0"/>
            </a:endParaRPr>
          </a:p>
          <a:p>
            <a:pPr lvl="1"/>
            <a:r>
              <a:rPr lang="cy-GB" dirty="0">
                <a:solidFill>
                  <a:schemeClr val="tx2"/>
                </a:solidFill>
                <a:cs typeface="Times New Roman" pitchFamily="18" charset="0"/>
              </a:rPr>
              <a:t>Cyflwyno copi o waith rhywun arall fel eich</a:t>
            </a:r>
          </a:p>
          <a:p>
            <a:pPr marL="457200" lvl="1" indent="0">
              <a:buNone/>
            </a:pPr>
            <a:r>
              <a:rPr lang="cy-GB" dirty="0">
                <a:solidFill>
                  <a:schemeClr val="tx2"/>
                </a:solidFill>
                <a:cs typeface="Times New Roman" pitchFamily="18" charset="0"/>
              </a:rPr>
              <a:t> gwaith eich hun
</a:t>
            </a:r>
          </a:p>
          <a:p>
            <a:pPr lvl="1"/>
            <a:r>
              <a:rPr lang="cy-GB" dirty="0">
                <a:solidFill>
                  <a:schemeClr val="tx2"/>
                </a:solidFill>
                <a:cs typeface="Times New Roman" pitchFamily="18" charset="0"/>
              </a:rPr>
              <a:t>Cyflwyno papur rydych chi'n ei brynu, ei</a:t>
            </a:r>
          </a:p>
          <a:p>
            <a:pPr marL="457200" lvl="1" indent="0">
              <a:buNone/>
            </a:pPr>
            <a:r>
              <a:rPr lang="cy-GB" dirty="0">
                <a:solidFill>
                  <a:schemeClr val="tx2"/>
                </a:solidFill>
                <a:cs typeface="Times New Roman" pitchFamily="18" charset="0"/>
              </a:rPr>
              <a:t> fenthyca neu wedi'i gopïo o'r rhyngrwyd neu </a:t>
            </a:r>
          </a:p>
          <a:p>
            <a:pPr marL="457200" lvl="1" indent="0">
              <a:buNone/>
            </a:pPr>
            <a:r>
              <a:rPr lang="cy-GB" dirty="0">
                <a:solidFill>
                  <a:schemeClr val="tx2"/>
                </a:solidFill>
                <a:cs typeface="Times New Roman" pitchFamily="18" charset="0"/>
              </a:rPr>
              <a:t> gan ffrind a’i gyflwyno fel eich gwaith eich hun </a:t>
            </a:r>
            <a:r>
              <a:rPr lang="en-US" dirty="0">
                <a:solidFill>
                  <a:schemeClr val="tx2"/>
                </a:solidFill>
                <a:cs typeface="Times New Roman" pitchFamily="18" charset="0"/>
              </a:rPr>
              <a:t>
</a:t>
            </a:r>
            <a:endParaRPr lang="en-US" dirty="0">
              <a:solidFill>
                <a:schemeClr val="tx2"/>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Close-up of a person's hands using tip ex to hide the author's name from an article."/>
          <p:cNvPicPr>
            <a:picLocks noChangeAspect="1" noChangeArrowheads="1"/>
          </p:cNvPicPr>
          <p:nvPr/>
        </p:nvPicPr>
        <p:blipFill>
          <a:blip r:embed="rId2" cstate="print"/>
          <a:srcRect/>
          <a:stretch>
            <a:fillRect/>
          </a:stretch>
        </p:blipFill>
        <p:spPr bwMode="auto">
          <a:xfrm>
            <a:off x="8169476" y="2776859"/>
            <a:ext cx="3217851" cy="3457179"/>
          </a:xfrm>
          <a:prstGeom prst="rect">
            <a:avLst/>
          </a:prstGeom>
          <a:noFill/>
        </p:spPr>
      </p:pic>
      <p:sp>
        <p:nvSpPr>
          <p:cNvPr id="2" name="Title 1"/>
          <p:cNvSpPr>
            <a:spLocks noGrp="1"/>
          </p:cNvSpPr>
          <p:nvPr>
            <p:ph type="title"/>
          </p:nvPr>
        </p:nvSpPr>
        <p:spPr>
          <a:xfrm>
            <a:off x="1981200" y="838200"/>
            <a:ext cx="6172200" cy="579438"/>
          </a:xfrm>
          <a:noFill/>
        </p:spPr>
        <p:txBody>
          <a:bodyPr>
            <a:normAutofit fontScale="90000"/>
          </a:bodyPr>
          <a:lstStyle/>
          <a:p>
            <a:r>
              <a:rPr lang="en-US" b="1" dirty="0">
                <a:solidFill>
                  <a:schemeClr val="tx1"/>
                </a:solidFill>
              </a:rPr>
              <a:t>Global academic misconduct</a:t>
            </a:r>
          </a:p>
        </p:txBody>
      </p:sp>
      <p:sp>
        <p:nvSpPr>
          <p:cNvPr id="3" name="Content Placeholder 2"/>
          <p:cNvSpPr>
            <a:spLocks noGrp="1"/>
          </p:cNvSpPr>
          <p:nvPr>
            <p:ph idx="1"/>
          </p:nvPr>
        </p:nvSpPr>
        <p:spPr>
          <a:xfrm>
            <a:off x="1524000" y="1600200"/>
            <a:ext cx="7467600" cy="4873752"/>
          </a:xfrm>
        </p:spPr>
        <p:txBody>
          <a:bodyPr>
            <a:normAutofit/>
          </a:bodyPr>
          <a:lstStyle/>
          <a:p>
            <a:pPr>
              <a:buNone/>
            </a:pPr>
            <a:r>
              <a:rPr lang="en-US" dirty="0">
                <a:solidFill>
                  <a:schemeClr val="accent1"/>
                </a:solidFill>
                <a:latin typeface="Franklin Gothic Heavy" pitchFamily="34" charset="0"/>
                <a:cs typeface="Times New Roman" pitchFamily="18" charset="0"/>
              </a:rPr>
              <a:t>    </a:t>
            </a:r>
          </a:p>
          <a:p>
            <a:pPr>
              <a:buNone/>
            </a:pPr>
            <a:r>
              <a:rPr lang="en-US" dirty="0">
                <a:solidFill>
                  <a:schemeClr val="accent1"/>
                </a:solidFill>
                <a:latin typeface="Franklin Gothic Heavy" pitchFamily="34" charset="0"/>
                <a:cs typeface="Times New Roman" pitchFamily="18" charset="0"/>
              </a:rPr>
              <a:t>	  </a:t>
            </a:r>
            <a:r>
              <a:rPr lang="en-US" dirty="0">
                <a:latin typeface="Franklin Gothic Heavy" pitchFamily="34" charset="0"/>
                <a:cs typeface="Times New Roman" pitchFamily="18" charset="0"/>
              </a:rPr>
              <a:t> Stealing authorship</a:t>
            </a:r>
          </a:p>
          <a:p>
            <a:endParaRPr lang="en-US" dirty="0">
              <a:solidFill>
                <a:schemeClr val="bg1"/>
              </a:solidFill>
              <a:latin typeface="Franklin Gothic Heavy" pitchFamily="34" charset="0"/>
              <a:cs typeface="Times New Roman" pitchFamily="18" charset="0"/>
            </a:endParaRPr>
          </a:p>
          <a:p>
            <a:pPr lvl="1"/>
            <a:r>
              <a:rPr lang="en-US" dirty="0">
                <a:solidFill>
                  <a:schemeClr val="tx2"/>
                </a:solidFill>
                <a:cs typeface="Times New Roman" pitchFamily="18" charset="0"/>
              </a:rPr>
              <a:t>Turning in a replication of</a:t>
            </a:r>
          </a:p>
          <a:p>
            <a:pPr lvl="1">
              <a:buNone/>
            </a:pPr>
            <a:r>
              <a:rPr lang="en-US" dirty="0">
                <a:solidFill>
                  <a:schemeClr val="tx2"/>
                </a:solidFill>
                <a:cs typeface="Times New Roman" pitchFamily="18" charset="0"/>
              </a:rPr>
              <a:t>another’s work as your own</a:t>
            </a:r>
          </a:p>
          <a:p>
            <a:pPr lvl="1"/>
            <a:endParaRPr lang="en-US" dirty="0">
              <a:solidFill>
                <a:schemeClr val="tx2"/>
              </a:solidFill>
              <a:cs typeface="Times New Roman" pitchFamily="18" charset="0"/>
            </a:endParaRPr>
          </a:p>
          <a:p>
            <a:pPr lvl="1"/>
            <a:r>
              <a:rPr lang="en-US" dirty="0">
                <a:solidFill>
                  <a:schemeClr val="tx2"/>
                </a:solidFill>
                <a:cs typeface="Times New Roman" pitchFamily="18" charset="0"/>
              </a:rPr>
              <a:t>Submitting a paper</a:t>
            </a:r>
          </a:p>
          <a:p>
            <a:pPr lvl="1">
              <a:buNone/>
            </a:pPr>
            <a:r>
              <a:rPr lang="en-US" dirty="0">
                <a:solidFill>
                  <a:schemeClr val="tx2"/>
                </a:solidFill>
                <a:cs typeface="Times New Roman" pitchFamily="18" charset="0"/>
              </a:rPr>
              <a:t>that you bought, borrowed or </a:t>
            </a:r>
          </a:p>
          <a:p>
            <a:pPr lvl="1">
              <a:buNone/>
            </a:pPr>
            <a:r>
              <a:rPr lang="en-US" dirty="0">
                <a:solidFill>
                  <a:schemeClr val="tx2"/>
                </a:solidFill>
                <a:cs typeface="Times New Roman" pitchFamily="18" charset="0"/>
              </a:rPr>
              <a:t>copied from the internet or a</a:t>
            </a:r>
          </a:p>
          <a:p>
            <a:pPr lvl="1">
              <a:buNone/>
            </a:pPr>
            <a:r>
              <a:rPr lang="en-US" dirty="0">
                <a:solidFill>
                  <a:schemeClr val="tx2"/>
                </a:solidFill>
                <a:cs typeface="Times New Roman" pitchFamily="18" charset="0"/>
              </a:rPr>
              <a:t>friend and presenting</a:t>
            </a:r>
          </a:p>
          <a:p>
            <a:pPr lvl="1">
              <a:buNone/>
            </a:pPr>
            <a:r>
              <a:rPr lang="en-US" dirty="0">
                <a:solidFill>
                  <a:schemeClr val="tx2"/>
                </a:solidFill>
                <a:cs typeface="Times New Roman" pitchFamily="18" charset="0"/>
              </a:rPr>
              <a:t>it as your own </a:t>
            </a:r>
            <a:endParaRPr lang="en-US" dirty="0">
              <a:solidFill>
                <a:schemeClr val="tx2"/>
              </a:solidFill>
            </a:endParaRPr>
          </a:p>
        </p:txBody>
      </p:sp>
    </p:spTree>
    <p:extLst>
      <p:ext uri="{BB962C8B-B14F-4D97-AF65-F5344CB8AC3E}">
        <p14:creationId xmlns:p14="http://schemas.microsoft.com/office/powerpoint/2010/main" val="4084375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vert="horz" lIns="91440" tIns="45720" rIns="91440" bIns="45720" rtlCol="0" anchor="ctr">
            <a:normAutofit fontScale="90000"/>
          </a:bodyPr>
          <a:lstStyle/>
          <a:p>
            <a:r>
              <a:rPr lang="cy-GB" sz="4000" b="1" dirty="0"/>
              <a:t>Hunan lên-ladrad</a:t>
            </a:r>
            <a:r>
              <a:rPr lang="en-US" sz="4000" b="1" dirty="0"/>
              <a:t>
</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sz="half" idx="2"/>
          </p:nvPr>
        </p:nvSpPr>
        <p:spPr>
          <a:xfrm>
            <a:off x="590719" y="2330505"/>
            <a:ext cx="4559425" cy="3979585"/>
          </a:xfrm>
        </p:spPr>
        <p:txBody>
          <a:bodyPr vert="horz" lIns="91440" tIns="45720" rIns="91440" bIns="45720" rtlCol="0" anchor="ctr">
            <a:normAutofit/>
          </a:bodyPr>
          <a:lstStyle/>
          <a:p>
            <a:pPr marL="342900" lvl="0" indent="-342900">
              <a:buClr>
                <a:srgbClr val="FE8637"/>
              </a:buClr>
              <a:buFont typeface="Arial" panose="020B0604020202020204" pitchFamily="34" charset="0"/>
              <a:buChar char="•"/>
            </a:pPr>
            <a:r>
              <a:rPr lang="cy-GB" sz="2000" dirty="0"/>
              <a:t>Defnyddio eich gwaith blaenorol eich hun ar gyfer aseiniad neu gwrs ar wahân.</a:t>
            </a:r>
          </a:p>
          <a:p>
            <a:pPr marL="285750" indent="-228600">
              <a:buClr>
                <a:srgbClr val="FE8637"/>
              </a:buClr>
              <a:buFont typeface="Arial" panose="020B0604020202020204" pitchFamily="34" charset="0"/>
              <a:buChar char="•"/>
            </a:pPr>
            <a:r>
              <a:rPr lang="cy-GB" sz="2000" dirty="0"/>
              <a:t>Er mai eich geiriau a/neu’ch syniadau gwreiddiol chi oedd y rhain, mae derbyn clod am aseiniad blaenorol yn anonest yn academaidd.</a:t>
            </a:r>
          </a:p>
          <a:p>
            <a:pPr marL="285750" indent="-228600">
              <a:buClr>
                <a:srgbClr val="FE8637"/>
              </a:buClr>
              <a:buFont typeface="Arial" panose="020B0604020202020204" pitchFamily="34" charset="0"/>
              <a:buChar char="•"/>
            </a:pPr>
            <a:r>
              <a:rPr lang="cy-GB" sz="2000" dirty="0"/>
              <a:t>Mewn rhai achosion gall darlithydd ganiatáu parhad neu addasiad o waith blaenorol, ond RHAID i chi gael eu caniatâd</a:t>
            </a:r>
            <a:endParaRPr lang="en-US" sz="20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een and black recycle symbol">
            <a:extLst>
              <a:ext uri="{FF2B5EF4-FFF2-40B4-BE49-F238E27FC236}">
                <a16:creationId xmlns:a16="http://schemas.microsoft.com/office/drawing/2014/main" id="{2305EB94-17E5-17ED-4062-56F8847BEB5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4" b="1339"/>
          <a:stretch/>
        </p:blipFill>
        <p:spPr>
          <a:xfrm>
            <a:off x="5977788" y="799352"/>
            <a:ext cx="5425410" cy="5259296"/>
          </a:xfrm>
          <a:prstGeom prst="rect">
            <a:avLst/>
          </a:prstGeom>
        </p:spPr>
      </p:pic>
      <p:sp>
        <p:nvSpPr>
          <p:cNvPr id="6" name="TextBox 5">
            <a:extLst>
              <a:ext uri="{FF2B5EF4-FFF2-40B4-BE49-F238E27FC236}">
                <a16:creationId xmlns:a16="http://schemas.microsoft.com/office/drawing/2014/main" id="{DB5A1130-987C-079D-23E9-E6EC6A1F306B}"/>
              </a:ext>
            </a:extLst>
          </p:cNvPr>
          <p:cNvSpPr txBox="1"/>
          <p:nvPr/>
        </p:nvSpPr>
        <p:spPr>
          <a:xfrm>
            <a:off x="8963107" y="5858593"/>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www.open-electronics.org/pcb-recycling-the-core-of-your-electronics-is-more-valuable-than-you-think/">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vert="horz" lIns="91440" tIns="45720" rIns="91440" bIns="45720" rtlCol="0" anchor="ctr">
            <a:normAutofit/>
          </a:bodyPr>
          <a:lstStyle/>
          <a:p>
            <a:r>
              <a:rPr lang="en-US" sz="4000" b="1" dirty="0"/>
              <a:t>Self plagiarism</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sz="half" idx="2"/>
          </p:nvPr>
        </p:nvSpPr>
        <p:spPr>
          <a:xfrm>
            <a:off x="590719" y="2330505"/>
            <a:ext cx="4559425" cy="3979585"/>
          </a:xfrm>
        </p:spPr>
        <p:txBody>
          <a:bodyPr vert="horz" lIns="91440" tIns="45720" rIns="91440" bIns="45720" rtlCol="0" anchor="ctr">
            <a:normAutofit/>
          </a:bodyPr>
          <a:lstStyle/>
          <a:p>
            <a:pPr marL="342900" lvl="0" indent="-342900">
              <a:buClr>
                <a:srgbClr val="FE8637"/>
              </a:buClr>
              <a:buFont typeface="Arial" panose="020B0604020202020204" pitchFamily="34" charset="0"/>
              <a:buChar char="•"/>
            </a:pPr>
            <a:r>
              <a:rPr lang="en-US" sz="2000" dirty="0"/>
              <a:t>The use of your own previous work for a separate assignment or course.</a:t>
            </a:r>
          </a:p>
          <a:p>
            <a:pPr marL="285750" indent="-228600">
              <a:buClr>
                <a:srgbClr val="FE8637"/>
              </a:buClr>
              <a:buFont typeface="Arial" panose="020B0604020202020204" pitchFamily="34" charset="0"/>
              <a:buChar char="•"/>
            </a:pPr>
            <a:r>
              <a:rPr lang="en-US" sz="2000" dirty="0"/>
              <a:t>Although these were your original words and/or ideas, receiving credit for a previous assignment is academically dishonest.</a:t>
            </a:r>
          </a:p>
          <a:p>
            <a:pPr marL="285750" indent="-228600">
              <a:buClr>
                <a:srgbClr val="FE8637"/>
              </a:buClr>
              <a:buFont typeface="Arial" panose="020B0604020202020204" pitchFamily="34" charset="0"/>
              <a:buChar char="•"/>
            </a:pPr>
            <a:r>
              <a:rPr lang="en-US" sz="2000" dirty="0"/>
              <a:t>In some cases a lecturer may allow continuation or adaptation of previous work, but you MUST have their permission</a:t>
            </a:r>
          </a:p>
          <a:p>
            <a:pPr indent="-228600">
              <a:buFont typeface="Arial" panose="020B0604020202020204" pitchFamily="34" charset="0"/>
              <a:buChar char="•"/>
            </a:pPr>
            <a:endParaRPr lang="en-US" sz="20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een and black recycle symbol">
            <a:extLst>
              <a:ext uri="{FF2B5EF4-FFF2-40B4-BE49-F238E27FC236}">
                <a16:creationId xmlns:a16="http://schemas.microsoft.com/office/drawing/2014/main" id="{2305EB94-17E5-17ED-4062-56F8847BEB5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4" b="1339"/>
          <a:stretch/>
        </p:blipFill>
        <p:spPr>
          <a:xfrm>
            <a:off x="5977788" y="799352"/>
            <a:ext cx="5425410" cy="5259296"/>
          </a:xfrm>
          <a:prstGeom prst="rect">
            <a:avLst/>
          </a:prstGeom>
        </p:spPr>
      </p:pic>
      <p:sp>
        <p:nvSpPr>
          <p:cNvPr id="6" name="TextBox 5">
            <a:extLst>
              <a:ext uri="{FF2B5EF4-FFF2-40B4-BE49-F238E27FC236}">
                <a16:creationId xmlns:a16="http://schemas.microsoft.com/office/drawing/2014/main" id="{DB5A1130-987C-079D-23E9-E6EC6A1F306B}"/>
              </a:ext>
            </a:extLst>
          </p:cNvPr>
          <p:cNvSpPr txBox="1"/>
          <p:nvPr/>
        </p:nvSpPr>
        <p:spPr>
          <a:xfrm>
            <a:off x="8963107" y="5858593"/>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www.open-electronics.org/pcb-recycling-the-core-of-your-electronics-is-more-valuable-than-you-think/">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673715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001" y="452718"/>
            <a:ext cx="9796834" cy="876808"/>
          </a:xfrm>
        </p:spPr>
        <p:txBody>
          <a:bodyPr>
            <a:normAutofit fontScale="90000"/>
          </a:bodyPr>
          <a:lstStyle/>
          <a:p>
            <a:br>
              <a:rPr lang="en-GB" dirty="0"/>
            </a:br>
            <a:r>
              <a:rPr lang="cy-GB" b="1" dirty="0"/>
              <a:t>Beth yw 'cydnabyddiaeth briodol’?</a:t>
            </a:r>
          </a:p>
        </p:txBody>
      </p:sp>
      <p:sp>
        <p:nvSpPr>
          <p:cNvPr id="3" name="Content Placeholder 2"/>
          <p:cNvSpPr>
            <a:spLocks noGrp="1"/>
          </p:cNvSpPr>
          <p:nvPr>
            <p:ph idx="1"/>
          </p:nvPr>
        </p:nvSpPr>
        <p:spPr/>
        <p:txBody>
          <a:bodyPr>
            <a:normAutofit lnSpcReduction="10000"/>
          </a:bodyPr>
          <a:lstStyle/>
          <a:p>
            <a:pPr marL="0" indent="0">
              <a:buNone/>
            </a:pPr>
            <a:r>
              <a:rPr lang="cy-GB" dirty="0">
                <a:latin typeface="Arial" panose="020B0604020202020204" pitchFamily="34" charset="0"/>
              </a:rPr>
              <a:t>Dyfynnu gwaith pobl eraill</a:t>
            </a:r>
          </a:p>
          <a:p>
            <a:r>
              <a:rPr lang="cy-GB" dirty="0">
                <a:latin typeface="Arial" panose="020B0604020202020204" pitchFamily="34" charset="0"/>
              </a:rPr>
              <a:t>defnyddio dyfynodau neu</a:t>
            </a:r>
          </a:p>
          <a:p>
            <a:r>
              <a:rPr lang="cy-GB" dirty="0">
                <a:latin typeface="Arial" panose="020B0604020202020204" pitchFamily="34" charset="0"/>
              </a:rPr>
              <a:t>ei aralleirio  </a:t>
            </a:r>
          </a:p>
          <a:p>
            <a:pPr marL="0" indent="0">
              <a:buNone/>
            </a:pPr>
            <a:r>
              <a:rPr lang="cy-GB" dirty="0">
                <a:latin typeface="Arial" panose="020B0604020202020204" pitchFamily="34" charset="0"/>
              </a:rPr>
              <a:t>Pa bynnag ddull a ddewiswch, rhaid i chi bob amser gynnwys</a:t>
            </a:r>
          </a:p>
          <a:p>
            <a:pPr marL="0" indent="0">
              <a:buNone/>
            </a:pPr>
            <a:endParaRPr lang="cy-GB" dirty="0">
              <a:latin typeface="Arial" panose="020B0604020202020204" pitchFamily="34" charset="0"/>
            </a:endParaRPr>
          </a:p>
          <a:p>
            <a:r>
              <a:rPr lang="cy-GB" dirty="0">
                <a:latin typeface="Arial" panose="020B0604020202020204" pitchFamily="34" charset="0"/>
              </a:rPr>
              <a:t> Dyfyniad, cyfeiriad byr yn y testun</a:t>
            </a:r>
            <a:r>
              <a:rPr lang="en-GB" dirty="0">
                <a:latin typeface="Arial" panose="020B0604020202020204" pitchFamily="34" charset="0"/>
              </a:rPr>
              <a:t>, </a:t>
            </a:r>
            <a:r>
              <a:rPr lang="en-GB" sz="2800" dirty="0" err="1">
                <a:latin typeface="Arial" panose="020B0604020202020204" pitchFamily="34" charset="0"/>
              </a:rPr>
              <a:t>e.e.</a:t>
            </a:r>
            <a:r>
              <a:rPr lang="en-GB" sz="2800" dirty="0">
                <a:latin typeface="Arial" panose="020B0604020202020204" pitchFamily="34" charset="0"/>
              </a:rPr>
              <a:t> Andrews, 2022, t.24) </a:t>
            </a:r>
          </a:p>
          <a:p>
            <a:pPr marL="0" indent="0">
              <a:buNone/>
            </a:pPr>
            <a:r>
              <a:rPr lang="en-GB" sz="2800" b="1" u="sng" dirty="0">
                <a:latin typeface="Arial" panose="020B0604020202020204" pitchFamily="34" charset="0"/>
              </a:rPr>
              <a:t>a</a:t>
            </a:r>
            <a:endParaRPr lang="en-GB" sz="2800" dirty="0">
              <a:latin typeface="Arial" panose="020B0604020202020204" pitchFamily="34" charset="0"/>
            </a:endParaRPr>
          </a:p>
          <a:p>
            <a:r>
              <a:rPr lang="en-GB" dirty="0" err="1">
                <a:latin typeface="Arial" panose="020B0604020202020204" pitchFamily="34" charset="0"/>
              </a:rPr>
              <a:t>Cyfeiriad</a:t>
            </a:r>
            <a:r>
              <a:rPr lang="en-GB" dirty="0">
                <a:latin typeface="Arial" panose="020B0604020202020204" pitchFamily="34" charset="0"/>
              </a:rPr>
              <a:t> </a:t>
            </a:r>
            <a:r>
              <a:rPr lang="en-GB" dirty="0" err="1">
                <a:latin typeface="Arial" panose="020B0604020202020204" pitchFamily="34" charset="0"/>
              </a:rPr>
              <a:t>llyfryddiaethol</a:t>
            </a:r>
            <a:r>
              <a:rPr lang="en-GB" dirty="0">
                <a:latin typeface="Arial" panose="020B0604020202020204" pitchFamily="34" charset="0"/>
              </a:rPr>
              <a:t>, </a:t>
            </a:r>
            <a:r>
              <a:rPr lang="en-GB" dirty="0" err="1">
                <a:latin typeface="Arial" panose="020B0604020202020204" pitchFamily="34" charset="0"/>
              </a:rPr>
              <a:t>e.e.</a:t>
            </a:r>
            <a:r>
              <a:rPr lang="en-GB" dirty="0">
                <a:latin typeface="Arial" panose="020B0604020202020204" pitchFamily="34" charset="0"/>
              </a:rPr>
              <a:t> Andrews</a:t>
            </a:r>
            <a:r>
              <a:rPr lang="en-GB" sz="2800" dirty="0">
                <a:latin typeface="Arial" panose="020B0604020202020204" pitchFamily="34" charset="0"/>
              </a:rPr>
              <a:t>, J. (2022). Additional Needs in Context. London: Routledge</a:t>
            </a:r>
            <a:endParaRPr lang="en-GB" sz="2800" dirty="0"/>
          </a:p>
        </p:txBody>
      </p:sp>
    </p:spTree>
    <p:extLst>
      <p:ext uri="{BB962C8B-B14F-4D97-AF65-F5344CB8AC3E}">
        <p14:creationId xmlns:p14="http://schemas.microsoft.com/office/powerpoint/2010/main" val="1745506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001" y="452718"/>
            <a:ext cx="9796834" cy="876808"/>
          </a:xfrm>
        </p:spPr>
        <p:txBody>
          <a:bodyPr>
            <a:normAutofit fontScale="90000"/>
          </a:bodyPr>
          <a:lstStyle/>
          <a:p>
            <a:br>
              <a:rPr lang="en-GB" dirty="0"/>
            </a:br>
            <a:r>
              <a:rPr lang="en-GB" b="1" dirty="0"/>
              <a:t>What is proper acknowledgement’?</a:t>
            </a:r>
          </a:p>
        </p:txBody>
      </p:sp>
      <p:sp>
        <p:nvSpPr>
          <p:cNvPr id="3" name="Content Placeholder 2"/>
          <p:cNvSpPr>
            <a:spLocks noGrp="1"/>
          </p:cNvSpPr>
          <p:nvPr>
            <p:ph idx="1"/>
          </p:nvPr>
        </p:nvSpPr>
        <p:spPr/>
        <p:txBody>
          <a:bodyPr>
            <a:normAutofit/>
          </a:bodyPr>
          <a:lstStyle/>
          <a:p>
            <a:pPr marL="0" indent="0">
              <a:buNone/>
            </a:pPr>
            <a:r>
              <a:rPr lang="en-GB" sz="2800" dirty="0">
                <a:latin typeface="Arial" panose="020B0604020202020204" pitchFamily="34" charset="0"/>
              </a:rPr>
              <a:t>Quote the work of others </a:t>
            </a:r>
          </a:p>
          <a:p>
            <a:r>
              <a:rPr lang="en-GB" sz="2800" dirty="0">
                <a:latin typeface="Arial" panose="020B0604020202020204" pitchFamily="34" charset="0"/>
              </a:rPr>
              <a:t>using quotation marks or</a:t>
            </a:r>
          </a:p>
          <a:p>
            <a:r>
              <a:rPr lang="en-GB" sz="2800" dirty="0">
                <a:latin typeface="Arial" panose="020B0604020202020204" pitchFamily="34" charset="0"/>
              </a:rPr>
              <a:t>paraphrasing it  </a:t>
            </a:r>
          </a:p>
          <a:p>
            <a:pPr marL="0" indent="0">
              <a:buNone/>
            </a:pPr>
            <a:r>
              <a:rPr lang="en-GB" sz="2800" dirty="0">
                <a:latin typeface="Arial" panose="020B0604020202020204" pitchFamily="34" charset="0"/>
              </a:rPr>
              <a:t>Whichever method you choose, you must always include </a:t>
            </a:r>
          </a:p>
          <a:p>
            <a:r>
              <a:rPr lang="en-GB" sz="2800" dirty="0">
                <a:latin typeface="Arial" panose="020B0604020202020204" pitchFamily="34" charset="0"/>
              </a:rPr>
              <a:t>A citation, a short in-text reference, e.g. Andrews, 2022, p.24) </a:t>
            </a:r>
            <a:r>
              <a:rPr lang="en-GB" sz="2800" b="1" u="sng" dirty="0">
                <a:latin typeface="Arial" panose="020B0604020202020204" pitchFamily="34" charset="0"/>
              </a:rPr>
              <a:t>and</a:t>
            </a:r>
            <a:r>
              <a:rPr lang="en-GB" sz="2800" dirty="0">
                <a:latin typeface="Arial" panose="020B0604020202020204" pitchFamily="34" charset="0"/>
              </a:rPr>
              <a:t> </a:t>
            </a:r>
          </a:p>
          <a:p>
            <a:r>
              <a:rPr lang="en-GB" sz="2800" dirty="0">
                <a:latin typeface="Arial" panose="020B0604020202020204" pitchFamily="34" charset="0"/>
              </a:rPr>
              <a:t>A bibliographic reference, e.g. Andrews, J. (2022). Additional Needs in Context. London: Routledge</a:t>
            </a:r>
            <a:endParaRPr lang="en-GB" sz="2800" dirty="0"/>
          </a:p>
        </p:txBody>
      </p:sp>
    </p:spTree>
    <p:extLst>
      <p:ext uri="{BB962C8B-B14F-4D97-AF65-F5344CB8AC3E}">
        <p14:creationId xmlns:p14="http://schemas.microsoft.com/office/powerpoint/2010/main" val="20180567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cy-GB" b="1" dirty="0"/>
              <a:t>Osgoi camymddwyn academaidd</a:t>
            </a:r>
            <a:r>
              <a:rPr lang="en-US" b="1" dirty="0"/>
              <a:t>
</a:t>
            </a:r>
          </a:p>
        </p:txBody>
      </p:sp>
      <p:sp>
        <p:nvSpPr>
          <p:cNvPr id="5" name="Content Placeholder 4"/>
          <p:cNvSpPr>
            <a:spLocks noGrp="1"/>
          </p:cNvSpPr>
          <p:nvPr>
            <p:ph idx="1"/>
          </p:nvPr>
        </p:nvSpPr>
        <p:spPr/>
        <p:txBody>
          <a:bodyPr>
            <a:normAutofit fontScale="92500" lnSpcReduction="20000"/>
          </a:bodyPr>
          <a:lstStyle/>
          <a:p>
            <a:pPr marL="109728" indent="0">
              <a:buNone/>
              <a:defRPr/>
            </a:pPr>
            <a:r>
              <a:rPr lang="cy-GB" dirty="0"/>
              <a:t>Beth galla i ei ‘ddarllen’?</a:t>
            </a:r>
          </a:p>
          <a:p>
            <a:pPr marL="365760" indent="-256032">
              <a:buFont typeface="Wingdings 3"/>
              <a:buChar char=""/>
              <a:defRPr/>
            </a:pPr>
            <a:r>
              <a:rPr lang="cy-GB" dirty="0"/>
              <a:t>Llyfrau
Cyfnodolion</a:t>
            </a:r>
          </a:p>
          <a:p>
            <a:pPr marL="365760" indent="-256032">
              <a:buFont typeface="Wingdings 3"/>
              <a:buChar char=""/>
              <a:defRPr/>
            </a:pPr>
            <a:r>
              <a:rPr lang="cy-GB" dirty="0"/>
              <a:t>Cyhoeddiadau'r llywodraeth
Y rhyngrwyd</a:t>
            </a:r>
          </a:p>
          <a:p>
            <a:pPr marL="365760" indent="-256032">
              <a:buFont typeface="Wingdings 3"/>
              <a:buChar char=""/>
              <a:defRPr/>
            </a:pPr>
            <a:r>
              <a:rPr lang="cy-GB" dirty="0"/>
              <a:t>E-byst
Adroddiadau (e.e. CU, Llywodraeth Cymru, NICE)</a:t>
            </a:r>
          </a:p>
          <a:p>
            <a:pPr marL="365760" indent="-256032">
              <a:buFont typeface="Wingdings 3"/>
              <a:buChar char=""/>
              <a:defRPr/>
            </a:pPr>
            <a:r>
              <a:rPr lang="cy-GB" dirty="0"/>
              <a:t>Rhaglenni teledu, caneuon, cerddi, cynnwys ar y cyfryngau cymdeithasol i raddau cyfyngedig </a:t>
            </a:r>
            <a:endParaRPr lang="cy-GB" i="1" dirty="0"/>
          </a:p>
          <a:p>
            <a:pPr marL="365760" indent="-256032">
              <a:buFont typeface="Wingdings 3"/>
              <a:buChar char=""/>
              <a:defRPr/>
            </a:pPr>
            <a:endParaRPr lang="cy-GB" i="1" dirty="0"/>
          </a:p>
          <a:p>
            <a:pPr marL="365760" indent="-256032">
              <a:buFont typeface="Wingdings 3"/>
              <a:buChar char=""/>
              <a:defRPr/>
            </a:pPr>
            <a:r>
              <a:rPr lang="cy-GB" i="1" dirty="0"/>
              <a:t>CYFEIRINODWCH Y RHAIN ER MWYN OSGOI camymddwyn academaidd</a:t>
            </a:r>
          </a:p>
        </p:txBody>
      </p:sp>
    </p:spTree>
    <p:extLst>
      <p:ext uri="{BB962C8B-B14F-4D97-AF65-F5344CB8AC3E}">
        <p14:creationId xmlns:p14="http://schemas.microsoft.com/office/powerpoint/2010/main" val="3741323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b="1" dirty="0"/>
              <a:t>Avoiding academic misconduct</a:t>
            </a:r>
          </a:p>
        </p:txBody>
      </p:sp>
      <p:sp>
        <p:nvSpPr>
          <p:cNvPr id="5" name="Content Placeholder 4"/>
          <p:cNvSpPr>
            <a:spLocks noGrp="1"/>
          </p:cNvSpPr>
          <p:nvPr>
            <p:ph idx="1"/>
          </p:nvPr>
        </p:nvSpPr>
        <p:spPr/>
        <p:txBody>
          <a:bodyPr>
            <a:normAutofit fontScale="85000" lnSpcReduction="20000"/>
          </a:bodyPr>
          <a:lstStyle/>
          <a:p>
            <a:pPr marL="109728" indent="0">
              <a:buNone/>
              <a:defRPr/>
            </a:pPr>
            <a:r>
              <a:rPr lang="en-US" dirty="0"/>
              <a:t>What can I ‘read’?</a:t>
            </a:r>
          </a:p>
          <a:p>
            <a:pPr marL="365760" indent="-256032">
              <a:buFont typeface="Wingdings 3"/>
              <a:buChar char=""/>
              <a:defRPr/>
            </a:pPr>
            <a:r>
              <a:rPr lang="en-US" dirty="0"/>
              <a:t>Books</a:t>
            </a:r>
          </a:p>
          <a:p>
            <a:pPr marL="365760" indent="-256032">
              <a:buFont typeface="Wingdings 3"/>
              <a:buChar char=""/>
              <a:defRPr/>
            </a:pPr>
            <a:r>
              <a:rPr lang="en-US" dirty="0"/>
              <a:t>Journals</a:t>
            </a:r>
          </a:p>
          <a:p>
            <a:pPr marL="365760" indent="-256032">
              <a:buFont typeface="Wingdings 3"/>
              <a:buChar char=""/>
              <a:defRPr/>
            </a:pPr>
            <a:r>
              <a:rPr lang="en-US" dirty="0"/>
              <a:t>Government publications</a:t>
            </a:r>
          </a:p>
          <a:p>
            <a:pPr marL="365760" indent="-256032">
              <a:buFont typeface="Wingdings 3"/>
              <a:buChar char=""/>
              <a:defRPr/>
            </a:pPr>
            <a:r>
              <a:rPr lang="en-US" dirty="0"/>
              <a:t>The internet</a:t>
            </a:r>
          </a:p>
          <a:p>
            <a:pPr marL="365760" indent="-256032">
              <a:buFont typeface="Wingdings 3"/>
              <a:buChar char=""/>
              <a:defRPr/>
            </a:pPr>
            <a:r>
              <a:rPr lang="en-US" dirty="0"/>
              <a:t>E-mails</a:t>
            </a:r>
          </a:p>
          <a:p>
            <a:pPr marL="365760" indent="-256032">
              <a:buFont typeface="Wingdings 3"/>
              <a:buChar char=""/>
              <a:defRPr/>
            </a:pPr>
            <a:r>
              <a:rPr lang="en-US" dirty="0"/>
              <a:t>Reports (e.g. UN, WG, NICE)</a:t>
            </a:r>
          </a:p>
          <a:p>
            <a:pPr marL="365760" indent="-256032">
              <a:buFont typeface="Wingdings 3"/>
              <a:buChar char=""/>
              <a:defRPr/>
            </a:pPr>
            <a:r>
              <a:rPr lang="en-US" dirty="0"/>
              <a:t>T.V. </a:t>
            </a:r>
            <a:r>
              <a:rPr lang="en-US" dirty="0" err="1"/>
              <a:t>programmes</a:t>
            </a:r>
            <a:r>
              <a:rPr lang="en-US" dirty="0"/>
              <a:t>, songs, poems, social media content to a limited amount </a:t>
            </a:r>
          </a:p>
          <a:p>
            <a:pPr marL="365760" indent="-256032">
              <a:buFont typeface="Wingdings 3"/>
              <a:buChar char=""/>
              <a:defRPr/>
            </a:pPr>
            <a:endParaRPr lang="en-US" i="1" dirty="0"/>
          </a:p>
          <a:p>
            <a:pPr marL="365760" indent="-256032">
              <a:buFont typeface="Wingdings 3"/>
              <a:buChar char=""/>
              <a:defRPr/>
            </a:pPr>
            <a:endParaRPr lang="en-US" i="1" dirty="0"/>
          </a:p>
          <a:p>
            <a:pPr marL="365760" indent="-256032">
              <a:buFont typeface="Wingdings 3"/>
              <a:buChar char=""/>
              <a:defRPr/>
            </a:pPr>
            <a:r>
              <a:rPr lang="en-US" i="1" dirty="0"/>
              <a:t>REFERENCE THESE TO AVOID academic misconduct</a:t>
            </a:r>
          </a:p>
        </p:txBody>
      </p:sp>
    </p:spTree>
    <p:extLst>
      <p:ext uri="{BB962C8B-B14F-4D97-AF65-F5344CB8AC3E}">
        <p14:creationId xmlns:p14="http://schemas.microsoft.com/office/powerpoint/2010/main" val="22940483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D8F492EA-A132-610E-F9B5-2B646287D4E3}"/>
              </a:ext>
            </a:extLst>
          </p:cNvPr>
          <p:cNvPicPr>
            <a:picLocks noChangeAspect="1"/>
          </p:cNvPicPr>
          <p:nvPr/>
        </p:nvPicPr>
        <p:blipFill rotWithShape="1">
          <a:blip r:embed="rId2"/>
          <a:srcRect l="11202" r="36534" b="-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849DD-5439-58A0-4A04-8B0873083E38}"/>
              </a:ext>
            </a:extLst>
          </p:cNvPr>
          <p:cNvSpPr>
            <a:spLocks noGrp="1"/>
          </p:cNvSpPr>
          <p:nvPr>
            <p:ph type="title"/>
          </p:nvPr>
        </p:nvSpPr>
        <p:spPr>
          <a:xfrm>
            <a:off x="6115317" y="405685"/>
            <a:ext cx="5464968" cy="1559301"/>
          </a:xfrm>
        </p:spPr>
        <p:txBody>
          <a:bodyPr>
            <a:normAutofit/>
          </a:bodyPr>
          <a:lstStyle/>
          <a:p>
            <a:r>
              <a:rPr lang="en-GB" sz="4000" b="1" dirty="0"/>
              <a:t>Beth am Chat GPT/AI a </a:t>
            </a:r>
            <a:r>
              <a:rPr lang="en-GB" sz="4000" b="1" dirty="0" err="1"/>
              <a:t>Wicipedia</a:t>
            </a:r>
            <a:r>
              <a:rPr lang="en-GB" sz="4000" b="1" dirty="0"/>
              <a:t>?</a:t>
            </a:r>
            <a:endParaRPr lang="en-US" sz="4000" b="1" dirty="0"/>
          </a:p>
        </p:txBody>
      </p:sp>
      <p:sp>
        <p:nvSpPr>
          <p:cNvPr id="3" name="Content Placeholder 2">
            <a:extLst>
              <a:ext uri="{FF2B5EF4-FFF2-40B4-BE49-F238E27FC236}">
                <a16:creationId xmlns:a16="http://schemas.microsoft.com/office/drawing/2014/main" id="{3C3AD24D-E893-0384-2EA6-A5A63A2EFA0D}"/>
              </a:ext>
            </a:extLst>
          </p:cNvPr>
          <p:cNvSpPr>
            <a:spLocks noGrp="1"/>
          </p:cNvSpPr>
          <p:nvPr>
            <p:ph idx="1"/>
          </p:nvPr>
        </p:nvSpPr>
        <p:spPr>
          <a:xfrm>
            <a:off x="6115317" y="2743200"/>
            <a:ext cx="5247340" cy="3496878"/>
          </a:xfrm>
        </p:spPr>
        <p:txBody>
          <a:bodyPr anchor="ctr">
            <a:normAutofit/>
          </a:bodyPr>
          <a:lstStyle/>
          <a:p>
            <a:r>
              <a:rPr lang="cy-GB" sz="2000" dirty="0"/>
              <a:t>Gall y naill a’r llall fod o fudd er mwyn cael trosolwg o bwnc, fodd bynnag, dydyn nhw ddim yn ddibynadwy.</a:t>
            </a:r>
          </a:p>
          <a:p>
            <a:r>
              <a:rPr lang="cy-GB" sz="2000" dirty="0"/>
              <a:t>Gellir eu defnyddio ar gyfer ymchwil pellach ond ni ddylid eu defnyddio BYTH yn uniongyrchol ar gyfer eich aseiniadau</a:t>
            </a:r>
            <a:r>
              <a:rPr lang="en-GB" sz="2000" dirty="0"/>
              <a:t>.</a:t>
            </a:r>
            <a:endParaRPr lang="en-US" sz="2000" dirty="0"/>
          </a:p>
        </p:txBody>
      </p:sp>
    </p:spTree>
    <p:extLst>
      <p:ext uri="{BB962C8B-B14F-4D97-AF65-F5344CB8AC3E}">
        <p14:creationId xmlns:p14="http://schemas.microsoft.com/office/powerpoint/2010/main" val="28954638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D8F492EA-A132-610E-F9B5-2B646287D4E3}"/>
              </a:ext>
            </a:extLst>
          </p:cNvPr>
          <p:cNvPicPr>
            <a:picLocks noChangeAspect="1"/>
          </p:cNvPicPr>
          <p:nvPr/>
        </p:nvPicPr>
        <p:blipFill rotWithShape="1">
          <a:blip r:embed="rId2"/>
          <a:srcRect l="11202" r="36534" b="-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849DD-5439-58A0-4A04-8B0873083E38}"/>
              </a:ext>
            </a:extLst>
          </p:cNvPr>
          <p:cNvSpPr>
            <a:spLocks noGrp="1"/>
          </p:cNvSpPr>
          <p:nvPr>
            <p:ph type="title"/>
          </p:nvPr>
        </p:nvSpPr>
        <p:spPr>
          <a:xfrm>
            <a:off x="6115317" y="405685"/>
            <a:ext cx="5464968" cy="1559301"/>
          </a:xfrm>
        </p:spPr>
        <p:txBody>
          <a:bodyPr>
            <a:normAutofit/>
          </a:bodyPr>
          <a:lstStyle/>
          <a:p>
            <a:r>
              <a:rPr lang="en-GB" sz="4000" b="1"/>
              <a:t>What about Chat GPT/AI and Wikipedia?</a:t>
            </a:r>
            <a:endParaRPr lang="en-US" sz="4000" b="1"/>
          </a:p>
        </p:txBody>
      </p:sp>
      <p:sp>
        <p:nvSpPr>
          <p:cNvPr id="3" name="Content Placeholder 2">
            <a:extLst>
              <a:ext uri="{FF2B5EF4-FFF2-40B4-BE49-F238E27FC236}">
                <a16:creationId xmlns:a16="http://schemas.microsoft.com/office/drawing/2014/main" id="{3C3AD24D-E893-0384-2EA6-A5A63A2EFA0D}"/>
              </a:ext>
            </a:extLst>
          </p:cNvPr>
          <p:cNvSpPr>
            <a:spLocks noGrp="1"/>
          </p:cNvSpPr>
          <p:nvPr>
            <p:ph idx="1"/>
          </p:nvPr>
        </p:nvSpPr>
        <p:spPr>
          <a:xfrm>
            <a:off x="6115317" y="2743200"/>
            <a:ext cx="5247340" cy="3496878"/>
          </a:xfrm>
        </p:spPr>
        <p:txBody>
          <a:bodyPr anchor="ctr">
            <a:normAutofit/>
          </a:bodyPr>
          <a:lstStyle/>
          <a:p>
            <a:r>
              <a:rPr lang="en-GB" sz="2000" dirty="0"/>
              <a:t>Both can be useful to get an overview of a topic, however, they are not reliable.</a:t>
            </a:r>
          </a:p>
          <a:p>
            <a:r>
              <a:rPr lang="en-GB" sz="2000" dirty="0"/>
              <a:t>They may be used for further research but they should NEVER be used directly for your assignments.</a:t>
            </a:r>
            <a:endParaRPr lang="en-US" sz="2000" dirty="0"/>
          </a:p>
        </p:txBody>
      </p:sp>
    </p:spTree>
    <p:extLst>
      <p:ext uri="{BB962C8B-B14F-4D97-AF65-F5344CB8AC3E}">
        <p14:creationId xmlns:p14="http://schemas.microsoft.com/office/powerpoint/2010/main" val="1264651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en-US" i="1" dirty="0" err="1"/>
              <a:t>Osgoi</a:t>
            </a:r>
            <a:r>
              <a:rPr lang="en-US" i="1" dirty="0"/>
              <a:t> </a:t>
            </a:r>
            <a:r>
              <a:rPr lang="en-US" i="1" dirty="0" err="1"/>
              <a:t>camymddwyn</a:t>
            </a:r>
            <a:r>
              <a:rPr lang="en-US" i="1" dirty="0"/>
              <a:t> </a:t>
            </a:r>
            <a:r>
              <a:rPr lang="en-US" i="1" dirty="0" err="1"/>
              <a:t>academaidd</a:t>
            </a:r>
            <a:endParaRPr lang="en-US" i="1" dirty="0"/>
          </a:p>
        </p:txBody>
      </p:sp>
      <p:sp>
        <p:nvSpPr>
          <p:cNvPr id="11267" name="Content Placeholder 3"/>
          <p:cNvSpPr>
            <a:spLocks noGrp="1"/>
          </p:cNvSpPr>
          <p:nvPr>
            <p:ph idx="1"/>
          </p:nvPr>
        </p:nvSpPr>
        <p:spPr/>
        <p:txBody>
          <a:bodyPr>
            <a:normAutofit/>
          </a:bodyPr>
          <a:lstStyle/>
          <a:p>
            <a:pPr marL="365760" indent="-256032">
              <a:buFont typeface="Wingdings 3"/>
              <a:buChar char=""/>
              <a:defRPr/>
            </a:pPr>
            <a:r>
              <a:rPr lang="pt-BR" i="1" dirty="0"/>
              <a:t>Wrth baratoi ar gyfer aseiniad</a:t>
            </a:r>
          </a:p>
          <a:p>
            <a:pPr marL="365760" indent="-256032">
              <a:buFont typeface="Wingdings 3"/>
              <a:buChar char=""/>
              <a:defRPr/>
            </a:pPr>
            <a:endParaRPr lang="en-US" i="1" dirty="0"/>
          </a:p>
          <a:p>
            <a:pPr marL="365760" indent="-256032">
              <a:buFont typeface="Wingdings 3"/>
              <a:buChar char=""/>
              <a:defRPr/>
            </a:pPr>
            <a:r>
              <a:rPr lang="en-US" i="1" dirty="0"/>
              <a:t>PWYSIG – YSGRIFENNWCH</a:t>
            </a:r>
          </a:p>
          <a:p>
            <a:pPr marL="365760" indent="-256032">
              <a:buFont typeface="Wingdings 3"/>
              <a:buChar char=""/>
              <a:defRPr/>
            </a:pPr>
            <a:endParaRPr lang="en-US" i="1" dirty="0"/>
          </a:p>
          <a:p>
            <a:pPr marL="365760" indent="-256032">
              <a:buFont typeface="Wingdings 3"/>
              <a:buChar char=""/>
              <a:defRPr/>
            </a:pPr>
            <a:r>
              <a:rPr lang="cy-GB" i="1" dirty="0"/>
              <a:t>Pwy dywedodd hyn?</a:t>
            </a:r>
          </a:p>
          <a:p>
            <a:pPr marL="365760" indent="-256032">
              <a:buFont typeface="Wingdings 3"/>
              <a:buChar char=""/>
              <a:defRPr/>
            </a:pPr>
            <a:r>
              <a:rPr lang="cy-GB" i="1" dirty="0"/>
              <a:t>Beth maen nhw'n ei ddweud?</a:t>
            </a:r>
          </a:p>
          <a:p>
            <a:pPr marL="365760" indent="-256032">
              <a:buFont typeface="Wingdings 3"/>
              <a:buChar char=""/>
              <a:defRPr/>
            </a:pPr>
            <a:r>
              <a:rPr lang="cy-GB" i="1" dirty="0"/>
              <a:t>Ble dwedon nhw hynny?</a:t>
            </a:r>
          </a:p>
          <a:p>
            <a:pPr marL="365760" indent="-256032">
              <a:buFont typeface="Wingdings 3"/>
              <a:buChar char=""/>
              <a:defRPr/>
            </a:pPr>
            <a:r>
              <a:rPr lang="cy-GB" i="1" dirty="0"/>
              <a:t>Yn cysylltu’n ôl at y ddarlith ar Gymryd Nodiadau</a:t>
            </a:r>
            <a:endParaRPr lang="en-US" i="1" dirty="0"/>
          </a:p>
        </p:txBody>
      </p:sp>
    </p:spTree>
    <p:extLst>
      <p:ext uri="{BB962C8B-B14F-4D97-AF65-F5344CB8AC3E}">
        <p14:creationId xmlns:p14="http://schemas.microsoft.com/office/powerpoint/2010/main" val="20751991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en-US" i="1" dirty="0"/>
              <a:t>Avoiding academic misconduct</a:t>
            </a:r>
          </a:p>
        </p:txBody>
      </p:sp>
      <p:sp>
        <p:nvSpPr>
          <p:cNvPr id="11267" name="Content Placeholder 3"/>
          <p:cNvSpPr>
            <a:spLocks noGrp="1"/>
          </p:cNvSpPr>
          <p:nvPr>
            <p:ph idx="1"/>
          </p:nvPr>
        </p:nvSpPr>
        <p:spPr/>
        <p:txBody>
          <a:bodyPr>
            <a:normAutofit/>
          </a:bodyPr>
          <a:lstStyle/>
          <a:p>
            <a:pPr marL="365760" indent="-256032">
              <a:buFont typeface="Wingdings 3"/>
              <a:buChar char=""/>
              <a:defRPr/>
            </a:pPr>
            <a:r>
              <a:rPr lang="en-US" i="1" dirty="0"/>
              <a:t>Whilst preparing for an assignment</a:t>
            </a:r>
          </a:p>
          <a:p>
            <a:pPr marL="365760" indent="-256032">
              <a:buFont typeface="Wingdings 3"/>
              <a:buChar char=""/>
              <a:defRPr/>
            </a:pPr>
            <a:endParaRPr lang="en-US" i="1" dirty="0"/>
          </a:p>
          <a:p>
            <a:pPr marL="365760" indent="-256032">
              <a:buFont typeface="Wingdings 3"/>
              <a:buChar char=""/>
              <a:defRPr/>
            </a:pPr>
            <a:r>
              <a:rPr lang="en-US" i="1" dirty="0"/>
              <a:t>IMPORTANT- WRITE</a:t>
            </a:r>
          </a:p>
          <a:p>
            <a:pPr marL="365760" indent="-256032">
              <a:buFont typeface="Wingdings 3"/>
              <a:buChar char=""/>
              <a:defRPr/>
            </a:pPr>
            <a:endParaRPr lang="en-US" i="1" dirty="0"/>
          </a:p>
          <a:p>
            <a:pPr marL="365760" indent="-256032">
              <a:buFont typeface="Wingdings 3"/>
              <a:buChar char=""/>
              <a:defRPr/>
            </a:pPr>
            <a:r>
              <a:rPr lang="en-US" i="1" dirty="0"/>
              <a:t>Who said this?</a:t>
            </a:r>
          </a:p>
          <a:p>
            <a:pPr marL="365760" indent="-256032">
              <a:buFont typeface="Wingdings 3"/>
              <a:buChar char=""/>
              <a:defRPr/>
            </a:pPr>
            <a:r>
              <a:rPr lang="en-US" i="1" dirty="0"/>
              <a:t>What are they saying?</a:t>
            </a:r>
          </a:p>
          <a:p>
            <a:pPr marL="365760" indent="-256032">
              <a:buFont typeface="Wingdings 3"/>
              <a:buChar char=""/>
              <a:defRPr/>
            </a:pPr>
            <a:r>
              <a:rPr lang="en-US" i="1" dirty="0"/>
              <a:t>Where have they said it?</a:t>
            </a:r>
          </a:p>
          <a:p>
            <a:pPr marL="365760" indent="-256032">
              <a:buFont typeface="Wingdings 3"/>
              <a:buChar char=""/>
              <a:defRPr/>
            </a:pPr>
            <a:r>
              <a:rPr lang="en-US" i="1" dirty="0"/>
              <a:t>Links back to Note Taking lecture</a:t>
            </a:r>
          </a:p>
        </p:txBody>
      </p:sp>
    </p:spTree>
    <p:extLst>
      <p:ext uri="{BB962C8B-B14F-4D97-AF65-F5344CB8AC3E}">
        <p14:creationId xmlns:p14="http://schemas.microsoft.com/office/powerpoint/2010/main" val="25031447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cy-GB" i="1" dirty="0"/>
              <a:t>Osgoi camymddwyn academaidd</a:t>
            </a:r>
          </a:p>
        </p:txBody>
      </p:sp>
      <p:sp>
        <p:nvSpPr>
          <p:cNvPr id="12291" name="Content Placeholder 8"/>
          <p:cNvSpPr>
            <a:spLocks noGrp="1"/>
          </p:cNvSpPr>
          <p:nvPr>
            <p:ph idx="1"/>
          </p:nvPr>
        </p:nvSpPr>
        <p:spPr/>
        <p:txBody>
          <a:bodyPr/>
          <a:lstStyle/>
          <a:p>
            <a:r>
              <a:rPr lang="cy-GB" altLang="en-US" i="1" dirty="0"/>
              <a:t>Cyfeirnodwch eich gwaith bob amser
Cofiwch gynnwys CYFEIRIADAU</a:t>
            </a:r>
          </a:p>
          <a:p>
            <a:r>
              <a:rPr lang="cy-GB" altLang="en-US" i="1" dirty="0"/>
              <a:t>Defnyddiwch syniadau GWREIDDIOL
Defnyddiwch </a:t>
            </a:r>
            <a:r>
              <a:rPr lang="cy-GB" altLang="en-US" i="1" dirty="0" err="1"/>
              <a:t>Turnitin</a:t>
            </a:r>
            <a:endParaRPr lang="cy-GB" altLang="en-US" i="1" dirty="0"/>
          </a:p>
        </p:txBody>
      </p:sp>
      <p:pic>
        <p:nvPicPr>
          <p:cNvPr id="12293"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64363" y="4260850"/>
            <a:ext cx="1739900" cy="166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65496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en-US" i="1" dirty="0"/>
              <a:t>Avoiding academic misconduct</a:t>
            </a:r>
          </a:p>
        </p:txBody>
      </p:sp>
      <p:sp>
        <p:nvSpPr>
          <p:cNvPr id="12291" name="Content Placeholder 8"/>
          <p:cNvSpPr>
            <a:spLocks noGrp="1"/>
          </p:cNvSpPr>
          <p:nvPr>
            <p:ph idx="1"/>
          </p:nvPr>
        </p:nvSpPr>
        <p:spPr/>
        <p:txBody>
          <a:bodyPr/>
          <a:lstStyle/>
          <a:p>
            <a:pPr eaLnBrk="1" hangingPunct="1"/>
            <a:r>
              <a:rPr lang="en-US" altLang="en-US" i="1" dirty="0"/>
              <a:t>Always reference your work</a:t>
            </a:r>
          </a:p>
          <a:p>
            <a:pPr eaLnBrk="1" hangingPunct="1"/>
            <a:r>
              <a:rPr lang="en-US" altLang="en-US" i="1" dirty="0"/>
              <a:t>Remember to include REFERENCES</a:t>
            </a:r>
          </a:p>
          <a:p>
            <a:pPr eaLnBrk="1" hangingPunct="1"/>
            <a:r>
              <a:rPr lang="en-US" altLang="en-US" i="1" dirty="0"/>
              <a:t>Use ORIGINAL ideas</a:t>
            </a:r>
          </a:p>
          <a:p>
            <a:pPr eaLnBrk="1" hangingPunct="1"/>
            <a:r>
              <a:rPr lang="en-US" altLang="en-US" i="1" dirty="0"/>
              <a:t>Use </a:t>
            </a:r>
            <a:r>
              <a:rPr lang="en-US" altLang="en-US" i="1" dirty="0" err="1"/>
              <a:t>Turnitin</a:t>
            </a:r>
            <a:endParaRPr lang="en-US" altLang="en-US" i="1" dirty="0"/>
          </a:p>
        </p:txBody>
      </p:sp>
      <p:pic>
        <p:nvPicPr>
          <p:cNvPr id="12293"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64363" y="4260850"/>
            <a:ext cx="1739900" cy="166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987797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br>
              <a:rPr lang="en-US" sz="2800" dirty="0"/>
            </a:br>
            <a:r>
              <a:rPr lang="cy-GB" sz="2800" b="1" dirty="0">
                <a:latin typeface="+mn-lt"/>
              </a:rPr>
              <a:t>Pam Defnyddio Gwaith Awduron Eraill? </a:t>
            </a:r>
            <a:br>
              <a:rPr lang="cy-GB" sz="2800" b="1" dirty="0">
                <a:latin typeface="+mn-lt"/>
              </a:rPr>
            </a:br>
            <a:r>
              <a:rPr lang="en-US" sz="2800" b="1" dirty="0">
                <a:latin typeface="+mn-lt"/>
              </a:rPr>
              <a:t>Why Use Other Authors’ Work?</a:t>
            </a:r>
          </a:p>
        </p:txBody>
      </p:sp>
      <p:sp>
        <p:nvSpPr>
          <p:cNvPr id="5" name="Content Placeholder 4">
            <a:extLst>
              <a:ext uri="{FF2B5EF4-FFF2-40B4-BE49-F238E27FC236}">
                <a16:creationId xmlns:a16="http://schemas.microsoft.com/office/drawing/2014/main" id="{8F880852-4B89-0A72-E58F-08376F916B82}"/>
              </a:ext>
            </a:extLst>
          </p:cNvPr>
          <p:cNvSpPr>
            <a:spLocks noGrp="1"/>
          </p:cNvSpPr>
          <p:nvPr>
            <p:ph sz="half" idx="1"/>
          </p:nvPr>
        </p:nvSpPr>
        <p:spPr/>
        <p:txBody>
          <a:bodyPr>
            <a:normAutofit fontScale="92500"/>
          </a:bodyPr>
          <a:lstStyle/>
          <a:p>
            <a:pPr marL="365760" indent="-256032">
              <a:buFont typeface="Wingdings 3"/>
              <a:buChar char=""/>
              <a:defRPr/>
            </a:pPr>
            <a:r>
              <a:rPr lang="cy-GB" dirty="0"/>
              <a:t>Dangos eich bod yn deall y prif syniadau yn ein maes astudio
Dangos eich bod wedi darllen yn eang am bwnc - mae bod yn fyfyriwr yn brentisiaeth lle mae angen i chi astudio pynciau</a:t>
            </a:r>
          </a:p>
          <a:p>
            <a:pPr marL="365760" indent="-256032">
              <a:buFont typeface="Wingdings 3"/>
              <a:buChar char=""/>
              <a:defRPr/>
            </a:pPr>
            <a:r>
              <a:rPr lang="cy-GB" dirty="0"/>
              <a:t>Ategu’r pwyntiau rydych chi'n ceisio eu gwneud - mae llenyddiaeth yn darparu tystiolaeth ar gyfer eich syniadau</a:t>
            </a:r>
            <a:endParaRPr lang="en-US" dirty="0"/>
          </a:p>
        </p:txBody>
      </p:sp>
      <p:sp>
        <p:nvSpPr>
          <p:cNvPr id="4" name="Content Placeholder 3"/>
          <p:cNvSpPr>
            <a:spLocks noGrp="1"/>
          </p:cNvSpPr>
          <p:nvPr>
            <p:ph sz="half" idx="2"/>
          </p:nvPr>
        </p:nvSpPr>
        <p:spPr/>
        <p:txBody>
          <a:bodyPr>
            <a:normAutofit fontScale="92500"/>
          </a:bodyPr>
          <a:lstStyle/>
          <a:p>
            <a:pPr marL="365760" indent="-256032">
              <a:buFont typeface="Wingdings 3"/>
              <a:buChar char=""/>
              <a:defRPr/>
            </a:pPr>
            <a:r>
              <a:rPr lang="en-US" dirty="0"/>
              <a:t>To show that you understand the main ideas in our area of study</a:t>
            </a:r>
          </a:p>
          <a:p>
            <a:pPr marL="365760" indent="-256032">
              <a:buFont typeface="Wingdings 3"/>
              <a:buChar char=""/>
              <a:defRPr/>
            </a:pPr>
            <a:r>
              <a:rPr lang="en-US" dirty="0"/>
              <a:t>To show that you have read widely about a subject- being a student is an apprenticeship where you need to study subjects</a:t>
            </a:r>
          </a:p>
          <a:p>
            <a:pPr marL="365760" indent="-256032">
              <a:buFont typeface="Wingdings 3"/>
              <a:buChar char=""/>
              <a:defRPr/>
            </a:pPr>
            <a:r>
              <a:rPr lang="en-US" dirty="0"/>
              <a:t>To underline points that you are trying to make- literature provides evidence for your ideas</a:t>
            </a:r>
          </a:p>
        </p:txBody>
      </p:sp>
    </p:spTree>
    <p:extLst>
      <p:ext uri="{BB962C8B-B14F-4D97-AF65-F5344CB8AC3E}">
        <p14:creationId xmlns:p14="http://schemas.microsoft.com/office/powerpoint/2010/main" val="18078533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cy-GB" i="1" dirty="0"/>
              <a:t>Rhannwch eich barn </a:t>
            </a:r>
          </a:p>
        </p:txBody>
      </p:sp>
      <p:sp>
        <p:nvSpPr>
          <p:cNvPr id="3" name="Text Placeholder 2"/>
          <p:cNvSpPr>
            <a:spLocks noGrp="1"/>
          </p:cNvSpPr>
          <p:nvPr>
            <p:ph type="body" idx="1"/>
          </p:nvPr>
        </p:nvSpPr>
        <p:spPr/>
        <p:txBody>
          <a:bodyPr>
            <a:normAutofit fontScale="25000" lnSpcReduction="2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Jones (2014, p.34) </a:t>
            </a:r>
          </a:p>
        </p:txBody>
      </p:sp>
      <p:sp>
        <p:nvSpPr>
          <p:cNvPr id="4" name="Content Placeholder 3"/>
          <p:cNvSpPr>
            <a:spLocks noGrp="1"/>
          </p:cNvSpPr>
          <p:nvPr>
            <p:ph sz="half" idx="2"/>
          </p:nvPr>
        </p:nvSpPr>
        <p:spPr/>
        <p:txBody>
          <a:bodyPr>
            <a:normAutofit lnSpcReduction="10000"/>
          </a:bodyPr>
          <a:lstStyle/>
          <a:p>
            <a:pPr marL="651066" lvl="1">
              <a:defRPr/>
            </a:pPr>
            <a:r>
              <a:rPr lang="cy-GB" i="1" dirty="0"/>
              <a:t>yn cyfeirio at…</a:t>
            </a:r>
          </a:p>
          <a:p>
            <a:pPr marL="621348" lvl="1" indent="-256032">
              <a:buFont typeface="Wingdings 3"/>
              <a:buChar char=""/>
              <a:defRPr/>
            </a:pPr>
            <a:r>
              <a:rPr lang="cy-GB" i="1" dirty="0"/>
              <a:t>yn awgrymu bod….</a:t>
            </a:r>
          </a:p>
          <a:p>
            <a:pPr marL="621348" lvl="1" indent="-256032">
              <a:buFont typeface="Wingdings 3"/>
              <a:buChar char=""/>
              <a:defRPr/>
            </a:pPr>
            <a:r>
              <a:rPr lang="cy-GB" i="1" dirty="0"/>
              <a:t>yn cynnig naratif gwahanol…</a:t>
            </a:r>
          </a:p>
          <a:p>
            <a:pPr marL="621348" lvl="1" indent="-256032">
              <a:buFont typeface="Wingdings 3"/>
              <a:buChar char=""/>
              <a:defRPr/>
            </a:pPr>
            <a:r>
              <a:rPr lang="cy-GB" i="1" dirty="0"/>
              <a:t>yn rhagdybio hynny 
yn datgan bod </a:t>
            </a:r>
          </a:p>
          <a:p>
            <a:pPr marL="621348" lvl="1" indent="-256032">
              <a:buFont typeface="Wingdings 3"/>
              <a:buChar char=""/>
              <a:defRPr/>
            </a:pPr>
            <a:r>
              <a:rPr lang="cy-GB" i="1" dirty="0"/>
              <a:t>yn dadlau bod
yn mynegi</a:t>
            </a:r>
          </a:p>
          <a:p>
            <a:pPr marL="621348" lvl="1" indent="-256032">
              <a:buFont typeface="Wingdings 3"/>
              <a:buChar char=""/>
              <a:defRPr/>
            </a:pPr>
            <a:r>
              <a:rPr lang="en-GB" i="1" dirty="0" err="1"/>
              <a:t>yn</a:t>
            </a:r>
            <a:r>
              <a:rPr lang="en-GB" i="1" dirty="0"/>
              <a:t> </a:t>
            </a:r>
            <a:r>
              <a:rPr lang="en-GB" i="1" dirty="0" err="1"/>
              <a:t>rhagbybio</a:t>
            </a:r>
            <a:r>
              <a:rPr lang="en-US" i="1" dirty="0"/>
              <a:t>
</a:t>
            </a:r>
          </a:p>
          <a:p>
            <a:pPr marL="621348" lvl="1" indent="-256032">
              <a:buNone/>
              <a:defRPr/>
            </a:pPr>
            <a:endParaRPr lang="en-US" i="1" dirty="0"/>
          </a:p>
        </p:txBody>
      </p:sp>
      <p:sp>
        <p:nvSpPr>
          <p:cNvPr id="5" name="Text Placeholder 4"/>
          <p:cNvSpPr>
            <a:spLocks noGrp="1"/>
          </p:cNvSpPr>
          <p:nvPr>
            <p:ph type="body" sz="quarter" idx="3"/>
          </p:nvPr>
        </p:nvSpPr>
        <p:spPr/>
        <p:txBody>
          <a:bodyPr>
            <a:normAutofit fontScale="25000" lnSpcReduction="20000"/>
          </a:bodyPr>
          <a:lstStyle/>
          <a:p>
            <a:r>
              <a:rPr lang="en-GB" dirty="0"/>
              <a:t>Jones’ (2014, p.34)</a:t>
            </a:r>
          </a:p>
        </p:txBody>
      </p:sp>
      <p:sp>
        <p:nvSpPr>
          <p:cNvPr id="6" name="Content Placeholder 5"/>
          <p:cNvSpPr>
            <a:spLocks noGrp="1"/>
          </p:cNvSpPr>
          <p:nvPr>
            <p:ph sz="quarter" idx="4"/>
          </p:nvPr>
        </p:nvSpPr>
        <p:spPr/>
        <p:txBody>
          <a:bodyPr>
            <a:normAutofit lnSpcReduction="10000"/>
          </a:bodyPr>
          <a:lstStyle/>
          <a:p>
            <a:r>
              <a:rPr lang="cy-GB" dirty="0"/>
              <a:t>mae ymchwil yn dangos bod..</a:t>
            </a:r>
          </a:p>
          <a:p>
            <a:r>
              <a:rPr lang="cy-GB" dirty="0"/>
              <a:t>mae gwaith yn awgrymu bod…</a:t>
            </a:r>
          </a:p>
          <a:p>
            <a:r>
              <a:rPr lang="cy-GB" dirty="0"/>
              <a:t>y ddadl yw bod…</a:t>
            </a:r>
          </a:p>
          <a:p>
            <a:r>
              <a:rPr lang="cy-GB" dirty="0"/>
              <a:t>y profiad yw bod…</a:t>
            </a:r>
          </a:p>
          <a:p>
            <a:r>
              <a:rPr lang="cy-GB" dirty="0"/>
              <a:t>pwyntiau dadansoddi i ……</a:t>
            </a:r>
          </a:p>
          <a:p>
            <a:r>
              <a:rPr lang="cy-GB" dirty="0"/>
              <a:t>gallai synthesis olygu
mae’r ddamcaniaeth yn seiliedig ar </a:t>
            </a:r>
          </a:p>
          <a:p>
            <a:endParaRPr lang="en-GB" dirty="0"/>
          </a:p>
        </p:txBody>
      </p:sp>
    </p:spTree>
    <p:extLst>
      <p:ext uri="{BB962C8B-B14F-4D97-AF65-F5344CB8AC3E}">
        <p14:creationId xmlns:p14="http://schemas.microsoft.com/office/powerpoint/2010/main" val="19438942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en-US" i="1" dirty="0"/>
              <a:t>Share Your Opinion       </a:t>
            </a:r>
          </a:p>
        </p:txBody>
      </p:sp>
      <p:sp>
        <p:nvSpPr>
          <p:cNvPr id="3" name="Text Placeholder 2"/>
          <p:cNvSpPr>
            <a:spLocks noGrp="1"/>
          </p:cNvSpPr>
          <p:nvPr>
            <p:ph type="body" idx="1"/>
          </p:nvPr>
        </p:nvSpPr>
        <p:spPr/>
        <p:txBody>
          <a:bodyPr>
            <a:normAutofit fontScale="25000" lnSpcReduction="2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Jones (2014, p.34) </a:t>
            </a:r>
          </a:p>
        </p:txBody>
      </p:sp>
      <p:sp>
        <p:nvSpPr>
          <p:cNvPr id="4" name="Content Placeholder 3"/>
          <p:cNvSpPr>
            <a:spLocks noGrp="1"/>
          </p:cNvSpPr>
          <p:nvPr>
            <p:ph sz="half" idx="2"/>
          </p:nvPr>
        </p:nvSpPr>
        <p:spPr/>
        <p:txBody>
          <a:bodyPr>
            <a:normAutofit/>
          </a:bodyPr>
          <a:lstStyle/>
          <a:p>
            <a:pPr marL="651066" lvl="1">
              <a:defRPr/>
            </a:pPr>
            <a:r>
              <a:rPr lang="en-US" i="1" dirty="0"/>
              <a:t>refers to…</a:t>
            </a:r>
          </a:p>
          <a:p>
            <a:pPr marL="621348" lvl="1" indent="-256032">
              <a:buFont typeface="Wingdings 3"/>
              <a:buChar char=""/>
              <a:defRPr/>
            </a:pPr>
            <a:r>
              <a:rPr lang="en-US" i="1" dirty="0"/>
              <a:t>suggests that….</a:t>
            </a:r>
          </a:p>
          <a:p>
            <a:pPr marL="621348" lvl="1" indent="-256032">
              <a:buFont typeface="Wingdings 3"/>
              <a:buChar char=""/>
              <a:defRPr/>
            </a:pPr>
            <a:r>
              <a:rPr lang="en-US" i="1" dirty="0"/>
              <a:t>offers a different narrative…</a:t>
            </a:r>
          </a:p>
          <a:p>
            <a:pPr marL="621348" lvl="1" indent="-256032">
              <a:buFont typeface="Wingdings 3"/>
              <a:buChar char=""/>
              <a:defRPr/>
            </a:pPr>
            <a:r>
              <a:rPr lang="en-US" i="1" dirty="0" err="1"/>
              <a:t>hypothesises</a:t>
            </a:r>
            <a:r>
              <a:rPr lang="en-US" i="1" dirty="0"/>
              <a:t> that </a:t>
            </a:r>
          </a:p>
          <a:p>
            <a:pPr marL="621348" lvl="1" indent="-256032">
              <a:buFont typeface="Wingdings 3"/>
              <a:buChar char=""/>
              <a:defRPr/>
            </a:pPr>
            <a:r>
              <a:rPr lang="en-US" i="1" dirty="0"/>
              <a:t>states that </a:t>
            </a:r>
          </a:p>
          <a:p>
            <a:pPr marL="621348" lvl="1" indent="-256032">
              <a:buFont typeface="Wingdings 3"/>
              <a:buChar char=""/>
              <a:defRPr/>
            </a:pPr>
            <a:r>
              <a:rPr lang="en-US" i="1" dirty="0"/>
              <a:t>argues that</a:t>
            </a:r>
          </a:p>
          <a:p>
            <a:pPr marL="621348" lvl="1" indent="-256032">
              <a:buFont typeface="Wingdings 3"/>
              <a:buChar char=""/>
              <a:defRPr/>
            </a:pPr>
            <a:r>
              <a:rPr lang="en-US" i="1" dirty="0"/>
              <a:t>formulates</a:t>
            </a:r>
          </a:p>
          <a:p>
            <a:pPr marL="621348" lvl="1" indent="-256032">
              <a:buFont typeface="Wingdings 3"/>
              <a:buChar char=""/>
              <a:defRPr/>
            </a:pPr>
            <a:r>
              <a:rPr lang="en-US" i="1" dirty="0"/>
              <a:t>supposes</a:t>
            </a:r>
          </a:p>
          <a:p>
            <a:pPr marL="621348" lvl="1" indent="-256032">
              <a:buFont typeface="Wingdings 3"/>
              <a:buChar char=""/>
              <a:defRPr/>
            </a:pPr>
            <a:endParaRPr lang="en-US" i="1" dirty="0"/>
          </a:p>
          <a:p>
            <a:pPr marL="621348" lvl="1" indent="-256032">
              <a:buNone/>
              <a:defRPr/>
            </a:pPr>
            <a:endParaRPr lang="en-US" i="1" dirty="0"/>
          </a:p>
        </p:txBody>
      </p:sp>
      <p:sp>
        <p:nvSpPr>
          <p:cNvPr id="5" name="Text Placeholder 4"/>
          <p:cNvSpPr>
            <a:spLocks noGrp="1"/>
          </p:cNvSpPr>
          <p:nvPr>
            <p:ph type="body" sz="quarter" idx="3"/>
          </p:nvPr>
        </p:nvSpPr>
        <p:spPr/>
        <p:txBody>
          <a:bodyPr>
            <a:normAutofit fontScale="25000" lnSpcReduction="20000"/>
          </a:bodyPr>
          <a:lstStyle/>
          <a:p>
            <a:r>
              <a:rPr lang="en-GB" dirty="0"/>
              <a:t>Jones’ (2014, p.34)</a:t>
            </a:r>
          </a:p>
        </p:txBody>
      </p:sp>
      <p:sp>
        <p:nvSpPr>
          <p:cNvPr id="6" name="Content Placeholder 5"/>
          <p:cNvSpPr>
            <a:spLocks noGrp="1"/>
          </p:cNvSpPr>
          <p:nvPr>
            <p:ph sz="quarter" idx="4"/>
          </p:nvPr>
        </p:nvSpPr>
        <p:spPr/>
        <p:txBody>
          <a:bodyPr/>
          <a:lstStyle/>
          <a:p>
            <a:r>
              <a:rPr lang="en-GB" dirty="0"/>
              <a:t>research indicates that..</a:t>
            </a:r>
          </a:p>
          <a:p>
            <a:r>
              <a:rPr lang="en-GB" dirty="0"/>
              <a:t>work suggests that…</a:t>
            </a:r>
          </a:p>
          <a:p>
            <a:r>
              <a:rPr lang="en-GB" dirty="0"/>
              <a:t>argument is that…</a:t>
            </a:r>
          </a:p>
          <a:p>
            <a:r>
              <a:rPr lang="en-GB" dirty="0"/>
              <a:t>experience is that…</a:t>
            </a:r>
          </a:p>
          <a:p>
            <a:r>
              <a:rPr lang="en-GB" dirty="0"/>
              <a:t>analysis points to ……</a:t>
            </a:r>
          </a:p>
          <a:p>
            <a:r>
              <a:rPr lang="en-GB" dirty="0"/>
              <a:t>synthesis could mean</a:t>
            </a:r>
          </a:p>
          <a:p>
            <a:r>
              <a:rPr lang="en-GB" dirty="0"/>
              <a:t>Hypothesis is based on </a:t>
            </a:r>
          </a:p>
          <a:p>
            <a:endParaRPr lang="en-GB" dirty="0"/>
          </a:p>
        </p:txBody>
      </p:sp>
    </p:spTree>
    <p:extLst>
      <p:ext uri="{BB962C8B-B14F-4D97-AF65-F5344CB8AC3E}">
        <p14:creationId xmlns:p14="http://schemas.microsoft.com/office/powerpoint/2010/main" val="35489591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cy-GB" i="1" dirty="0"/>
              <a:t>Cyfeirnodi</a:t>
            </a:r>
            <a:r>
              <a:rPr lang="cy-GB" dirty="0"/>
              <a:t>    </a:t>
            </a:r>
            <a:r>
              <a:rPr lang="en-US" dirty="0"/>
              <a:t>                    </a:t>
            </a:r>
            <a:r>
              <a:rPr lang="en-US" i="1" dirty="0"/>
              <a:t>Referencing</a:t>
            </a:r>
          </a:p>
        </p:txBody>
      </p:sp>
      <p:sp>
        <p:nvSpPr>
          <p:cNvPr id="3" name="Content Placeholder 2">
            <a:extLst>
              <a:ext uri="{FF2B5EF4-FFF2-40B4-BE49-F238E27FC236}">
                <a16:creationId xmlns:a16="http://schemas.microsoft.com/office/drawing/2014/main" id="{97B34DAB-0EF1-F73A-6CF6-CE5B01556FB4}"/>
              </a:ext>
            </a:extLst>
          </p:cNvPr>
          <p:cNvSpPr>
            <a:spLocks noGrp="1"/>
          </p:cNvSpPr>
          <p:nvPr>
            <p:ph sz="half" idx="1"/>
          </p:nvPr>
        </p:nvSpPr>
        <p:spPr/>
        <p:txBody>
          <a:bodyPr/>
          <a:lstStyle/>
          <a:p>
            <a:r>
              <a:rPr lang="cy-GB" altLang="en-US" i="1" dirty="0"/>
              <a:t>Dangos ffynhonnell y syniadau
</a:t>
            </a:r>
            <a:r>
              <a:rPr lang="cy-GB" altLang="en-US" b="1" i="1" u="sng" dirty="0"/>
              <a:t>Peidiwch </a:t>
            </a:r>
            <a:r>
              <a:rPr lang="cy-GB" altLang="en-US" i="1" dirty="0"/>
              <a:t>â cheisio chyflwyno’r syniadau fel eich rhai eich hun</a:t>
            </a:r>
          </a:p>
          <a:p>
            <a:r>
              <a:rPr lang="cy-GB" altLang="en-US" i="1" dirty="0"/>
              <a:t>Os nad ydych chi’n siŵr, gwiriwch</a:t>
            </a:r>
            <a:endParaRPr lang="cy-GB" dirty="0"/>
          </a:p>
        </p:txBody>
      </p:sp>
      <p:sp>
        <p:nvSpPr>
          <p:cNvPr id="33795" name="Content Placeholder 3"/>
          <p:cNvSpPr>
            <a:spLocks noGrp="1"/>
          </p:cNvSpPr>
          <p:nvPr>
            <p:ph sz="half" idx="2"/>
          </p:nvPr>
        </p:nvSpPr>
        <p:spPr/>
        <p:txBody>
          <a:bodyPr/>
          <a:lstStyle/>
          <a:p>
            <a:pPr eaLnBrk="1" hangingPunct="1"/>
            <a:r>
              <a:rPr lang="en-US" altLang="en-US" i="1" dirty="0"/>
              <a:t>Show the source of the ideas</a:t>
            </a:r>
          </a:p>
          <a:p>
            <a:pPr eaLnBrk="1" hangingPunct="1"/>
            <a:r>
              <a:rPr lang="en-US" altLang="en-US" b="1" i="1" u="sng" dirty="0"/>
              <a:t>Do not </a:t>
            </a:r>
            <a:r>
              <a:rPr lang="en-US" altLang="en-US" i="1" dirty="0"/>
              <a:t>try and pass the ideas off as your own</a:t>
            </a:r>
          </a:p>
          <a:p>
            <a:pPr eaLnBrk="1" hangingPunct="1"/>
            <a:r>
              <a:rPr lang="en-US" altLang="en-US" i="1" dirty="0"/>
              <a:t>If you are not sure , check</a:t>
            </a:r>
          </a:p>
        </p:txBody>
      </p:sp>
    </p:spTree>
    <p:extLst>
      <p:ext uri="{BB962C8B-B14F-4D97-AF65-F5344CB8AC3E}">
        <p14:creationId xmlns:p14="http://schemas.microsoft.com/office/powerpoint/2010/main" val="4516566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cy-GB" i="1" dirty="0"/>
              <a:t>Cyfeirnodi cywir        </a:t>
            </a:r>
            <a:r>
              <a:rPr lang="en-US" i="1" dirty="0"/>
              <a:t>Correct Referencing</a:t>
            </a:r>
          </a:p>
        </p:txBody>
      </p:sp>
      <p:sp>
        <p:nvSpPr>
          <p:cNvPr id="34818" name="Content Placeholder 2"/>
          <p:cNvSpPr>
            <a:spLocks noGrp="1"/>
          </p:cNvSpPr>
          <p:nvPr>
            <p:ph sz="half" idx="1"/>
          </p:nvPr>
        </p:nvSpPr>
        <p:spPr>
          <a:xfrm>
            <a:off x="1981200" y="1481138"/>
            <a:ext cx="4038600" cy="4525962"/>
          </a:xfrm>
        </p:spPr>
        <p:txBody>
          <a:bodyPr/>
          <a:lstStyle/>
          <a:p>
            <a:pPr algn="ctr" eaLnBrk="1" hangingPunct="1">
              <a:buFont typeface="Wingdings 3" panose="05040102010807070707" pitchFamily="18" charset="2"/>
              <a:buNone/>
            </a:pPr>
            <a:endParaRPr lang="en-US" altLang="en-US" dirty="0"/>
          </a:p>
          <a:p>
            <a:pPr algn="ctr" eaLnBrk="1" hangingPunct="1">
              <a:buFont typeface="Wingdings 3" panose="05040102010807070707" pitchFamily="18" charset="2"/>
              <a:buNone/>
            </a:pPr>
            <a:endParaRPr lang="en-US" altLang="en-US" dirty="0"/>
          </a:p>
        </p:txBody>
      </p:sp>
      <p:sp>
        <p:nvSpPr>
          <p:cNvPr id="34819" name="Content Placeholder 3"/>
          <p:cNvSpPr>
            <a:spLocks noGrp="1"/>
          </p:cNvSpPr>
          <p:nvPr>
            <p:ph sz="half" idx="2"/>
          </p:nvPr>
        </p:nvSpPr>
        <p:spPr>
          <a:xfrm>
            <a:off x="460188" y="2306638"/>
            <a:ext cx="9750612" cy="3700462"/>
          </a:xfrm>
        </p:spPr>
        <p:txBody>
          <a:bodyPr/>
          <a:lstStyle/>
          <a:p>
            <a:pPr algn="ctr">
              <a:buFont typeface="Wingdings 3" panose="05040102010807070707" pitchFamily="18" charset="2"/>
              <a:buNone/>
            </a:pPr>
            <a:r>
              <a:rPr lang="en-US" altLang="en-US" sz="3200" i="1" dirty="0"/>
              <a:t>DEFNYDDIWCH EICH LLAWLYFR CYFEIRNODI!
USE YOUR REFERENCING HANDBOOK!</a:t>
            </a:r>
          </a:p>
          <a:p>
            <a:endParaRPr lang="en-GB" altLang="en-US" sz="3200" dirty="0"/>
          </a:p>
          <a:p>
            <a:pPr algn="ctr">
              <a:buFont typeface="Wingdings 3" panose="05040102010807070707" pitchFamily="18" charset="2"/>
              <a:buNone/>
            </a:pPr>
            <a:endParaRPr lang="en-US" altLang="en-US" sz="3200" i="1" dirty="0"/>
          </a:p>
          <a:p>
            <a:endParaRPr lang="en-GB" altLang="en-US" dirty="0"/>
          </a:p>
          <a:p>
            <a:endParaRPr lang="en-GB" altLang="en-US" dirty="0"/>
          </a:p>
        </p:txBody>
      </p:sp>
    </p:spTree>
    <p:extLst>
      <p:ext uri="{BB962C8B-B14F-4D97-AF65-F5344CB8AC3E}">
        <p14:creationId xmlns:p14="http://schemas.microsoft.com/office/powerpoint/2010/main" val="39943425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28732"/>
          </a:xfrm>
        </p:spPr>
        <p:txBody>
          <a:bodyPr>
            <a:normAutofit fontScale="90000"/>
          </a:bodyPr>
          <a:lstStyle/>
          <a:p>
            <a:r>
              <a:rPr lang="en-US" dirty="0"/>
              <a:t>Reasons to reference     </a:t>
            </a:r>
            <a:r>
              <a:rPr lang="cy-GB" dirty="0"/>
              <a:t>Rhesymau dros gyfeirnodi</a:t>
            </a:r>
          </a:p>
        </p:txBody>
      </p:sp>
      <p:sp>
        <p:nvSpPr>
          <p:cNvPr id="3" name="Content Placeholder 2"/>
          <p:cNvSpPr>
            <a:spLocks noGrp="1"/>
          </p:cNvSpPr>
          <p:nvPr>
            <p:ph sz="half" idx="1"/>
          </p:nvPr>
        </p:nvSpPr>
        <p:spPr>
          <a:xfrm>
            <a:off x="221456" y="1413674"/>
            <a:ext cx="5798344" cy="4763289"/>
          </a:xfrm>
        </p:spPr>
        <p:txBody>
          <a:bodyPr/>
          <a:lstStyle/>
          <a:p>
            <a:r>
              <a:rPr lang="en-US" dirty="0"/>
              <a:t>Shows your research</a:t>
            </a:r>
          </a:p>
          <a:p>
            <a:r>
              <a:rPr lang="en-US" dirty="0"/>
              <a:t>Supports your argument – and shows it is not just what you think</a:t>
            </a:r>
          </a:p>
          <a:p>
            <a:r>
              <a:rPr lang="en-US" dirty="0"/>
              <a:t>It is a serious academic crime to ‘steal’ other people’s work!</a:t>
            </a:r>
          </a:p>
        </p:txBody>
      </p:sp>
      <p:sp>
        <p:nvSpPr>
          <p:cNvPr id="4" name="Content Placeholder 3">
            <a:extLst>
              <a:ext uri="{FF2B5EF4-FFF2-40B4-BE49-F238E27FC236}">
                <a16:creationId xmlns:a16="http://schemas.microsoft.com/office/drawing/2014/main" id="{935B174C-76EB-417D-E9CE-C63C4943BD90}"/>
              </a:ext>
            </a:extLst>
          </p:cNvPr>
          <p:cNvSpPr>
            <a:spLocks noGrp="1"/>
          </p:cNvSpPr>
          <p:nvPr>
            <p:ph sz="half" idx="2"/>
          </p:nvPr>
        </p:nvSpPr>
        <p:spPr>
          <a:xfrm>
            <a:off x="6172200" y="1413674"/>
            <a:ext cx="5181600" cy="4763289"/>
          </a:xfrm>
        </p:spPr>
        <p:txBody>
          <a:bodyPr/>
          <a:lstStyle/>
          <a:p>
            <a:r>
              <a:rPr lang="cy-GB" dirty="0"/>
              <a:t>Yn dangos eich ymchwil
Yn ategu eich dadl – ac yn dangos nad dim ond eich </a:t>
            </a:r>
            <a:r>
              <a:rPr lang="cy-GB" dirty="0" err="1"/>
              <a:t>barnm</a:t>
            </a:r>
            <a:r>
              <a:rPr lang="cy-GB" dirty="0"/>
              <a:t> chi ydyw</a:t>
            </a:r>
          </a:p>
          <a:p>
            <a:r>
              <a:rPr lang="cy-GB" dirty="0"/>
              <a:t>Mae'n drosedd academaidd ddifrifol i 'ddwyn' gwaith </a:t>
            </a:r>
            <a:r>
              <a:rPr lang="en-US" dirty="0" err="1"/>
              <a:t>eraill</a:t>
            </a:r>
            <a:r>
              <a:rPr lang="en-US" dirty="0"/>
              <a:t>!
</a:t>
            </a:r>
          </a:p>
        </p:txBody>
      </p:sp>
      <p:pic>
        <p:nvPicPr>
          <p:cNvPr id="5" name="Content Placeholder 3" descr="bart-simpson writes lines on a blackboard: 'I will not plagiarize another's work.'">
            <a:extLst>
              <a:ext uri="{FF2B5EF4-FFF2-40B4-BE49-F238E27FC236}">
                <a16:creationId xmlns:a16="http://schemas.microsoft.com/office/drawing/2014/main" id="{4D26CC19-66FE-451D-80B3-8B3703702B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16877" y="4577638"/>
            <a:ext cx="4166574" cy="2906912"/>
          </a:xfrm>
          <a:prstGeom prst="rect">
            <a:avLst/>
          </a:prstGeom>
        </p:spPr>
      </p:pic>
    </p:spTree>
    <p:extLst>
      <p:ext uri="{BB962C8B-B14F-4D97-AF65-F5344CB8AC3E}">
        <p14:creationId xmlns:p14="http://schemas.microsoft.com/office/powerpoint/2010/main" val="2773499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Canfod camymddwyn academaidd    </a:t>
            </a:r>
            <a:r>
              <a:rPr lang="en-GB" dirty="0"/>
              <a:t>Detecting academic misconduct</a:t>
            </a:r>
          </a:p>
        </p:txBody>
      </p:sp>
      <p:pic>
        <p:nvPicPr>
          <p:cNvPr id="4" name="Content Placeholder 3"/>
          <p:cNvPicPr>
            <a:picLocks noGrp="1"/>
          </p:cNvPicPr>
          <p:nvPr>
            <p:ph idx="1"/>
          </p:nvPr>
        </p:nvPicPr>
        <p:blipFill rotWithShape="1">
          <a:blip r:embed="rId2"/>
          <a:srcRect l="831" t="10344" r="1784" b="9261"/>
          <a:stretch/>
        </p:blipFill>
        <p:spPr bwMode="auto">
          <a:xfrm>
            <a:off x="646111" y="1992949"/>
            <a:ext cx="9404352" cy="4373628"/>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4140200" y="2247900"/>
            <a:ext cx="2222500" cy="369332"/>
          </a:xfrm>
          <a:prstGeom prst="rect">
            <a:avLst/>
          </a:prstGeom>
          <a:noFill/>
        </p:spPr>
        <p:txBody>
          <a:bodyPr wrap="square" rtlCol="0">
            <a:spAutoFit/>
          </a:bodyPr>
          <a:lstStyle/>
          <a:p>
            <a:endParaRPr lang="en-GB" dirty="0"/>
          </a:p>
        </p:txBody>
      </p:sp>
      <p:sp>
        <p:nvSpPr>
          <p:cNvPr id="6" name="TextBox 5"/>
          <p:cNvSpPr txBox="1"/>
          <p:nvPr/>
        </p:nvSpPr>
        <p:spPr>
          <a:xfrm>
            <a:off x="4140200" y="2247899"/>
            <a:ext cx="2222500" cy="369332"/>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1524000" y="6489700"/>
            <a:ext cx="3746500" cy="369332"/>
          </a:xfrm>
          <a:prstGeom prst="rect">
            <a:avLst/>
          </a:prstGeom>
          <a:noFill/>
        </p:spPr>
        <p:txBody>
          <a:bodyPr wrap="square" rtlCol="0">
            <a:spAutoFit/>
          </a:bodyPr>
          <a:lstStyle/>
          <a:p>
            <a:r>
              <a:rPr lang="en-GB" dirty="0"/>
              <a:t>(</a:t>
            </a:r>
            <a:r>
              <a:rPr lang="en-GB" dirty="0" err="1"/>
              <a:t>Turnitin</a:t>
            </a:r>
            <a:r>
              <a:rPr lang="en-GB" dirty="0"/>
              <a:t>, 2015)</a:t>
            </a:r>
          </a:p>
        </p:txBody>
      </p:sp>
    </p:spTree>
    <p:extLst>
      <p:ext uri="{BB962C8B-B14F-4D97-AF65-F5344CB8AC3E}">
        <p14:creationId xmlns:p14="http://schemas.microsoft.com/office/powerpoint/2010/main" val="17850448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52BAA-5DE8-9BD6-1846-CFB7D26E5616}"/>
              </a:ext>
            </a:extLst>
          </p:cNvPr>
          <p:cNvSpPr>
            <a:spLocks noGrp="1"/>
          </p:cNvSpPr>
          <p:nvPr>
            <p:ph type="title"/>
          </p:nvPr>
        </p:nvSpPr>
        <p:spPr>
          <a:xfrm>
            <a:off x="243039" y="276643"/>
            <a:ext cx="11697419" cy="1510485"/>
          </a:xfrm>
        </p:spPr>
        <p:txBody>
          <a:bodyPr anchor="b">
            <a:normAutofit fontScale="90000"/>
          </a:bodyPr>
          <a:lstStyle/>
          <a:p>
            <a:br>
              <a:rPr lang="en-GB" sz="4100" dirty="0"/>
            </a:br>
            <a:br>
              <a:rPr lang="en-GB" sz="4100" dirty="0"/>
            </a:br>
            <a:r>
              <a:rPr lang="cy-GB" sz="4100" dirty="0"/>
              <a:t>Mynegai Tebygrwydd Amrwd o’i gymharu â Mynegai Tebygrwydd Perthnasol</a:t>
            </a:r>
            <a:r>
              <a:rPr lang="en-GB" sz="4100" dirty="0"/>
              <a:t>
</a:t>
            </a:r>
            <a:endParaRPr lang="en-US" sz="4100"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0649164-21AD-F2B3-DEA4-1F194DAE7D58}"/>
              </a:ext>
            </a:extLst>
          </p:cNvPr>
          <p:cNvGraphicFramePr>
            <a:graphicFrameLocks noGrp="1"/>
          </p:cNvGraphicFramePr>
          <p:nvPr>
            <p:ph idx="1"/>
            <p:extLst>
              <p:ext uri="{D42A27DB-BD31-4B8C-83A1-F6EECF244321}">
                <p14:modId xmlns:p14="http://schemas.microsoft.com/office/powerpoint/2010/main" val="299140165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41678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52BAA-5DE8-9BD6-1846-CFB7D26E5616}"/>
              </a:ext>
            </a:extLst>
          </p:cNvPr>
          <p:cNvSpPr>
            <a:spLocks noGrp="1"/>
          </p:cNvSpPr>
          <p:nvPr>
            <p:ph type="title"/>
          </p:nvPr>
        </p:nvSpPr>
        <p:spPr>
          <a:xfrm>
            <a:off x="841248" y="256032"/>
            <a:ext cx="10506456" cy="1014984"/>
          </a:xfrm>
        </p:spPr>
        <p:txBody>
          <a:bodyPr anchor="b">
            <a:normAutofit/>
          </a:bodyPr>
          <a:lstStyle/>
          <a:p>
            <a:r>
              <a:rPr lang="en-GB" sz="4100"/>
              <a:t>Raw Similarity Index vs Relevant Similarity Index</a:t>
            </a:r>
            <a:endParaRPr lang="en-US" sz="41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0649164-21AD-F2B3-DEA4-1F194DAE7D58}"/>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28223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Quiz                                    </a:t>
            </a:r>
            <a:r>
              <a:rPr lang="cy-GB" dirty="0"/>
              <a:t>Cwis</a:t>
            </a:r>
          </a:p>
        </p:txBody>
      </p:sp>
      <p:sp>
        <p:nvSpPr>
          <p:cNvPr id="3" name="Content Placeholder 2"/>
          <p:cNvSpPr>
            <a:spLocks noGrp="1"/>
          </p:cNvSpPr>
          <p:nvPr>
            <p:ph sz="half" idx="1"/>
          </p:nvPr>
        </p:nvSpPr>
        <p:spPr/>
        <p:txBody>
          <a:bodyPr>
            <a:normAutofit fontScale="92500" lnSpcReduction="20000"/>
          </a:bodyPr>
          <a:lstStyle/>
          <a:p>
            <a:pPr marL="457200" indent="-457200">
              <a:buFont typeface="+mj-lt"/>
              <a:buAutoNum type="arabicPeriod"/>
            </a:pPr>
            <a:r>
              <a:rPr lang="en-GB" dirty="0"/>
              <a:t>What is proper acknowledgement?</a:t>
            </a:r>
          </a:p>
          <a:p>
            <a:pPr marL="457200" indent="-457200">
              <a:buFont typeface="+mj-lt"/>
              <a:buAutoNum type="arabicPeriod"/>
            </a:pPr>
            <a:r>
              <a:rPr lang="en-GB" dirty="0"/>
              <a:t>Name 5 reasons why students might plagiarise</a:t>
            </a:r>
          </a:p>
          <a:p>
            <a:pPr marL="457200" indent="-457200">
              <a:buFont typeface="+mj-lt"/>
              <a:buAutoNum type="arabicPeriod"/>
            </a:pPr>
            <a:r>
              <a:rPr lang="en-GB" dirty="0"/>
              <a:t>What is the difference between the ‘raw Similarity Index’ and the ‘relevant Similarity Index’?</a:t>
            </a:r>
          </a:p>
          <a:p>
            <a:pPr marL="457200" indent="-457200">
              <a:buFont typeface="+mj-lt"/>
              <a:buAutoNum type="arabicPeriod"/>
            </a:pPr>
            <a:r>
              <a:rPr lang="en-GB" dirty="0"/>
              <a:t>What is the difference between paraphrasing and quoting?</a:t>
            </a:r>
          </a:p>
          <a:p>
            <a:pPr marL="457200" indent="-457200">
              <a:buFont typeface="+mj-lt"/>
              <a:buAutoNum type="arabicPeriod"/>
            </a:pPr>
            <a:r>
              <a:rPr lang="en-GB" dirty="0"/>
              <a:t>What are the penalties for academic misconduct?</a:t>
            </a:r>
          </a:p>
          <a:p>
            <a:pPr marL="457200" indent="-457200">
              <a:buFont typeface="+mj-lt"/>
              <a:buAutoNum type="arabicPeriod"/>
            </a:pPr>
            <a:r>
              <a:rPr lang="en-GB" dirty="0"/>
              <a:t> Is there an acceptable Similarity Index score?</a:t>
            </a:r>
          </a:p>
          <a:p>
            <a:pPr marL="457200" indent="-457200">
              <a:buFont typeface="+mj-lt"/>
              <a:buAutoNum type="arabicPeriod"/>
            </a:pPr>
            <a:endParaRPr lang="en-GB" dirty="0"/>
          </a:p>
        </p:txBody>
      </p:sp>
      <p:sp>
        <p:nvSpPr>
          <p:cNvPr id="4" name="Content Placeholder 3">
            <a:extLst>
              <a:ext uri="{FF2B5EF4-FFF2-40B4-BE49-F238E27FC236}">
                <a16:creationId xmlns:a16="http://schemas.microsoft.com/office/drawing/2014/main" id="{72160A96-AE1D-D2FE-90B0-9B4D45A096D4}"/>
              </a:ext>
            </a:extLst>
          </p:cNvPr>
          <p:cNvSpPr>
            <a:spLocks noGrp="1"/>
          </p:cNvSpPr>
          <p:nvPr>
            <p:ph sz="half" idx="2"/>
          </p:nvPr>
        </p:nvSpPr>
        <p:spPr/>
        <p:txBody>
          <a:bodyPr>
            <a:normAutofit fontScale="92500" lnSpcReduction="20000"/>
          </a:bodyPr>
          <a:lstStyle/>
          <a:p>
            <a:pPr marL="457200" indent="-457200">
              <a:buFont typeface="+mj-lt"/>
              <a:buAutoNum type="arabicPeriod"/>
            </a:pPr>
            <a:r>
              <a:rPr lang="cy-GB" dirty="0"/>
              <a:t>Beth yw cydnabyddiaeth briodol?</a:t>
            </a:r>
          </a:p>
          <a:p>
            <a:pPr marL="457200" indent="-457200">
              <a:buFont typeface="+mj-lt"/>
              <a:buAutoNum type="arabicPeriod"/>
            </a:pPr>
            <a:r>
              <a:rPr lang="cy-GB" dirty="0"/>
              <a:t>Rhowch 5 rheswm pam y gallai myfyrwyr gyflawni llên-ladrad?
Beth yw'r gwahaniaeth rhwng y 'Mynegai Tebygrwydd Amrwd' a'r 'Mynegai Tebygrwydd Perthnasol’?</a:t>
            </a:r>
          </a:p>
          <a:p>
            <a:pPr marL="457200" indent="-457200">
              <a:buFont typeface="+mj-lt"/>
              <a:buAutoNum type="arabicPeriod"/>
            </a:pPr>
            <a:r>
              <a:rPr lang="cy-GB" dirty="0"/>
              <a:t>Beth yw'r gwahaniaeth rhwng aralleirio a dyfynnu?</a:t>
            </a:r>
          </a:p>
          <a:p>
            <a:pPr marL="457200" indent="-457200">
              <a:buFont typeface="+mj-lt"/>
              <a:buAutoNum type="arabicPeriod"/>
            </a:pPr>
            <a:r>
              <a:rPr lang="cy-GB" dirty="0"/>
              <a:t>Beth yw'r cosbau am gamymddwyn academaidd?</a:t>
            </a:r>
          </a:p>
          <a:p>
            <a:pPr marL="457200" indent="-457200">
              <a:buFont typeface="+mj-lt"/>
              <a:buAutoNum type="arabicPeriod"/>
            </a:pPr>
            <a:r>
              <a:rPr lang="cy-GB" dirty="0"/>
              <a:t> A oes sgôr Mynegai Tebygrwydd dderbyniol?</a:t>
            </a:r>
          </a:p>
          <a:p>
            <a:endParaRPr lang="en-US" dirty="0"/>
          </a:p>
        </p:txBody>
      </p:sp>
    </p:spTree>
    <p:extLst>
      <p:ext uri="{BB962C8B-B14F-4D97-AF65-F5344CB8AC3E}">
        <p14:creationId xmlns:p14="http://schemas.microsoft.com/office/powerpoint/2010/main" val="30698020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cy-GB" dirty="0"/>
              <a:t>Pwyntiau i'w cofio</a:t>
            </a:r>
          </a:p>
        </p:txBody>
      </p:sp>
      <p:sp>
        <p:nvSpPr>
          <p:cNvPr id="3" name="Content Placeholder 2"/>
          <p:cNvSpPr>
            <a:spLocks noGrp="1"/>
          </p:cNvSpPr>
          <p:nvPr>
            <p:ph idx="1"/>
          </p:nvPr>
        </p:nvSpPr>
        <p:spPr/>
        <p:txBody>
          <a:bodyPr>
            <a:normAutofit/>
          </a:bodyPr>
          <a:lstStyle/>
          <a:p>
            <a:r>
              <a:rPr lang="cy-GB" dirty="0"/>
              <a:t>Cadwch olwg ar eich ffynonellau wrth gymryd nodiadau
Defnyddiwch ddyfynodau ar gyfer dyfyniadau yn y testun</a:t>
            </a:r>
            <a:endParaRPr lang="cy-GB" sz="2800" dirty="0"/>
          </a:p>
          <a:p>
            <a:r>
              <a:rPr lang="cy-GB" dirty="0"/>
              <a:t>Defnyddiwch baragraffau wedi'u mewnbynnu ar gyfer dyfyniadau hirach
Peidiwch ag anghofio rhifau tudalen</a:t>
            </a:r>
            <a:endParaRPr lang="cy-GB" sz="2800" dirty="0"/>
          </a:p>
          <a:p>
            <a:r>
              <a:rPr lang="cy-GB" dirty="0"/>
              <a:t>Gofynnwch am help os ydych chi'n ansicr
Defnyddiwch feddalwedd canfod camymddygiad academaidd/ </a:t>
            </a:r>
            <a:r>
              <a:rPr lang="cy-GB" dirty="0" err="1"/>
              <a:t>Turnitin</a:t>
            </a:r>
            <a:r>
              <a:rPr lang="cy-GB" dirty="0"/>
              <a:t> i wirio eich gwaith</a:t>
            </a:r>
            <a:endParaRPr lang="cy-GB" sz="2800" dirty="0"/>
          </a:p>
        </p:txBody>
      </p:sp>
    </p:spTree>
    <p:extLst>
      <p:ext uri="{BB962C8B-B14F-4D97-AF65-F5344CB8AC3E}">
        <p14:creationId xmlns:p14="http://schemas.microsoft.com/office/powerpoint/2010/main" val="19891233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Points to remember</a:t>
            </a:r>
          </a:p>
        </p:txBody>
      </p:sp>
      <p:sp>
        <p:nvSpPr>
          <p:cNvPr id="3" name="Content Placeholder 2"/>
          <p:cNvSpPr>
            <a:spLocks noGrp="1"/>
          </p:cNvSpPr>
          <p:nvPr>
            <p:ph idx="1"/>
          </p:nvPr>
        </p:nvSpPr>
        <p:spPr/>
        <p:txBody>
          <a:bodyPr>
            <a:normAutofit/>
          </a:bodyPr>
          <a:lstStyle/>
          <a:p>
            <a:r>
              <a:rPr lang="en-GB" sz="2800" dirty="0"/>
              <a:t>Keep track of your sources when note taking</a:t>
            </a:r>
          </a:p>
          <a:p>
            <a:r>
              <a:rPr lang="en-GB" sz="2800" dirty="0"/>
              <a:t>Use quotation marks for in text quotes</a:t>
            </a:r>
          </a:p>
          <a:p>
            <a:r>
              <a:rPr lang="en-GB" sz="2800" dirty="0"/>
              <a:t>Use indented paragraphs for longer quotations</a:t>
            </a:r>
          </a:p>
          <a:p>
            <a:r>
              <a:rPr lang="en-GB" sz="2800" dirty="0"/>
              <a:t>Don’t forget page numbers</a:t>
            </a:r>
          </a:p>
          <a:p>
            <a:r>
              <a:rPr lang="en-GB" sz="2800" dirty="0"/>
              <a:t>Ask for help if you are unsure</a:t>
            </a:r>
          </a:p>
          <a:p>
            <a:r>
              <a:rPr lang="en-GB" sz="2800" dirty="0"/>
              <a:t>Use academic misconduct detection software/Turnitin to check your work</a:t>
            </a:r>
          </a:p>
        </p:txBody>
      </p:sp>
    </p:spTree>
    <p:extLst>
      <p:ext uri="{BB962C8B-B14F-4D97-AF65-F5344CB8AC3E}">
        <p14:creationId xmlns:p14="http://schemas.microsoft.com/office/powerpoint/2010/main" val="22746964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cy-GB" sz="5000" dirty="0"/>
              <a:t>Cyfeirnodi Crynodol </a:t>
            </a:r>
            <a:r>
              <a:rPr lang="en-GB" sz="5000" dirty="0"/>
              <a:t>Summary Referencing</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648018" y="1801791"/>
            <a:ext cx="6900512" cy="2855420"/>
          </a:xfrm>
        </p:spPr>
        <p:txBody>
          <a:bodyPr/>
          <a:lstStyle/>
          <a:p>
            <a:pPr marL="148590" indent="-148590" defTabSz="594360">
              <a:spcBef>
                <a:spcPts val="650"/>
              </a:spcBef>
            </a:pPr>
            <a:r>
              <a:rPr lang="cy-GB" sz="1820" kern="1200" dirty="0" err="1">
                <a:solidFill>
                  <a:schemeClr val="tx1"/>
                </a:solidFill>
                <a:latin typeface="+mn-lt"/>
                <a:ea typeface="+mn-ea"/>
                <a:cs typeface="+mn-cs"/>
              </a:rPr>
              <a:t>Gwyliwh</a:t>
            </a:r>
            <a:r>
              <a:rPr lang="cy-GB" sz="1820" kern="1200" dirty="0">
                <a:solidFill>
                  <a:schemeClr val="tx1"/>
                </a:solidFill>
                <a:latin typeface="+mn-lt"/>
                <a:ea typeface="+mn-ea"/>
                <a:cs typeface="+mn-cs"/>
              </a:rPr>
              <a:t> y fideo hwn  </a:t>
            </a:r>
            <a:r>
              <a:rPr lang="en-GB" sz="1820" kern="1200" dirty="0">
                <a:solidFill>
                  <a:schemeClr val="tx1"/>
                </a:solidFill>
                <a:latin typeface="+mn-lt"/>
                <a:ea typeface="+mn-ea"/>
                <a:cs typeface="+mn-cs"/>
              </a:rPr>
              <a:t>Watch this video</a:t>
            </a:r>
            <a:endParaRPr lang="en-GB" dirty="0"/>
          </a:p>
        </p:txBody>
      </p:sp>
      <p:sp>
        <p:nvSpPr>
          <p:cNvPr id="4" name="Action Button: Movie 3">
            <a:hlinkClick r:id="rId2" highlightClick="1"/>
          </p:cNvPr>
          <p:cNvSpPr/>
          <p:nvPr/>
        </p:nvSpPr>
        <p:spPr>
          <a:xfrm>
            <a:off x="5763521" y="2504861"/>
            <a:ext cx="947734" cy="572005"/>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 close-up of a reference">
            <a:extLst>
              <a:ext uri="{FF2B5EF4-FFF2-40B4-BE49-F238E27FC236}">
                <a16:creationId xmlns:a16="http://schemas.microsoft.com/office/drawing/2014/main" id="{0F686AB3-8F2E-963A-DA33-640C0351DAA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794357" y="3733662"/>
            <a:ext cx="6919569" cy="2261711"/>
          </a:xfrm>
          <a:prstGeom prst="rect">
            <a:avLst/>
          </a:prstGeom>
        </p:spPr>
      </p:pic>
      <p:sp>
        <p:nvSpPr>
          <p:cNvPr id="7" name="TextBox 6">
            <a:extLst>
              <a:ext uri="{FF2B5EF4-FFF2-40B4-BE49-F238E27FC236}">
                <a16:creationId xmlns:a16="http://schemas.microsoft.com/office/drawing/2014/main" id="{12CB9327-3E3B-1AC4-913D-01921E0A752C}"/>
              </a:ext>
            </a:extLst>
          </p:cNvPr>
          <p:cNvSpPr txBox="1"/>
          <p:nvPr/>
        </p:nvSpPr>
        <p:spPr>
          <a:xfrm>
            <a:off x="5633342" y="4864518"/>
            <a:ext cx="3503530" cy="182358"/>
          </a:xfrm>
          <a:prstGeom prst="rect">
            <a:avLst/>
          </a:prstGeom>
          <a:noFill/>
        </p:spPr>
        <p:txBody>
          <a:bodyPr wrap="square" rtlCol="0">
            <a:spAutoFit/>
          </a:bodyPr>
          <a:lstStyle/>
          <a:p>
            <a:pPr defTabSz="594360">
              <a:spcAft>
                <a:spcPts val="600"/>
              </a:spcAft>
            </a:pPr>
            <a:r>
              <a:rPr lang="en-US" sz="585" kern="1200">
                <a:solidFill>
                  <a:schemeClr val="tx1"/>
                </a:solidFill>
                <a:latin typeface="+mn-lt"/>
                <a:ea typeface="+mn-ea"/>
                <a:cs typeface="+mn-cs"/>
                <a:hlinkClick r:id="rId4" tooltip="https://dkit.ie.libguides.com/researchprocess/harvardreferencingpart2"/>
              </a:rPr>
              <a:t>This Photo</a:t>
            </a:r>
            <a:r>
              <a:rPr lang="en-US" sz="585" kern="1200">
                <a:solidFill>
                  <a:schemeClr val="tx1"/>
                </a:solidFill>
                <a:latin typeface="+mn-lt"/>
                <a:ea typeface="+mn-ea"/>
                <a:cs typeface="+mn-cs"/>
              </a:rPr>
              <a:t> by Unknown Author is licensed under </a:t>
            </a:r>
            <a:r>
              <a:rPr lang="en-US" sz="585" kern="1200">
                <a:solidFill>
                  <a:schemeClr val="tx1"/>
                </a:solidFill>
                <a:latin typeface="+mn-lt"/>
                <a:ea typeface="+mn-ea"/>
                <a:cs typeface="+mn-cs"/>
                <a:hlinkClick r:id="rId5" tooltip="https://creativecommons.org/licenses/by/3.0/"/>
              </a:rPr>
              <a:t>CC BY</a:t>
            </a:r>
            <a:endParaRPr lang="en-US" sz="900"/>
          </a:p>
        </p:txBody>
      </p:sp>
    </p:spTree>
    <p:extLst>
      <p:ext uri="{BB962C8B-B14F-4D97-AF65-F5344CB8AC3E}">
        <p14:creationId xmlns:p14="http://schemas.microsoft.com/office/powerpoint/2010/main" val="32732213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EA26A-E295-E8D8-C996-015D4C649229}"/>
              </a:ext>
            </a:extLst>
          </p:cNvPr>
          <p:cNvSpPr>
            <a:spLocks noGrp="1"/>
          </p:cNvSpPr>
          <p:nvPr>
            <p:ph type="title"/>
          </p:nvPr>
        </p:nvSpPr>
        <p:spPr/>
        <p:txBody>
          <a:bodyPr/>
          <a:lstStyle/>
          <a:p>
            <a:r>
              <a:rPr lang="cy-GB" dirty="0"/>
              <a:t>Rhagor o wybodaeth   </a:t>
            </a:r>
            <a:r>
              <a:rPr lang="en-GB" dirty="0"/>
              <a:t>Further information</a:t>
            </a:r>
            <a:endParaRPr lang="en-US" dirty="0"/>
          </a:p>
        </p:txBody>
      </p:sp>
      <p:sp>
        <p:nvSpPr>
          <p:cNvPr id="3" name="Content Placeholder 2">
            <a:extLst>
              <a:ext uri="{FF2B5EF4-FFF2-40B4-BE49-F238E27FC236}">
                <a16:creationId xmlns:a16="http://schemas.microsoft.com/office/drawing/2014/main" id="{123EB1EE-2259-76D0-45C8-F498C3FD939F}"/>
              </a:ext>
            </a:extLst>
          </p:cNvPr>
          <p:cNvSpPr>
            <a:spLocks noGrp="1"/>
          </p:cNvSpPr>
          <p:nvPr>
            <p:ph idx="1"/>
          </p:nvPr>
        </p:nvSpPr>
        <p:spPr/>
        <p:txBody>
          <a:bodyPr>
            <a:normAutofit fontScale="62500" lnSpcReduction="20000"/>
          </a:bodyPr>
          <a:lstStyle/>
          <a:p>
            <a:pPr marL="0" indent="0">
              <a:buNone/>
            </a:pPr>
            <a:endParaRPr lang="en-US" dirty="0">
              <a:latin typeface="Century Schoolbook" pitchFamily="18" charset="0"/>
              <a:cs typeface="Times New Roman" pitchFamily="18" charset="0"/>
            </a:endParaRPr>
          </a:p>
          <a:p>
            <a:r>
              <a:rPr lang="cy-GB" dirty="0">
                <a:latin typeface="Century Schoolbook" pitchFamily="18" charset="0"/>
                <a:cs typeface="Times New Roman" pitchFamily="18" charset="0"/>
              </a:rPr>
              <a:t>Dolen at Lawlyfr Cyfeirnodi’r Drindod Dewi Sant: </a:t>
            </a:r>
          </a:p>
          <a:p>
            <a:r>
              <a:rPr lang="en-US" dirty="0">
                <a:latin typeface="Century Schoolbook" pitchFamily="18" charset="0"/>
                <a:cs typeface="Times New Roman" pitchFamily="18" charset="0"/>
              </a:rPr>
              <a:t>Link to UWTSD Referencing Handbook:</a:t>
            </a:r>
          </a:p>
          <a:p>
            <a:pPr marL="0" indent="0">
              <a:buNone/>
            </a:pPr>
            <a:r>
              <a:rPr lang="en-US" dirty="0">
                <a:latin typeface="Century Schoolbook" pitchFamily="18" charset="0"/>
                <a:cs typeface="Times New Roman" pitchFamily="18" charset="0"/>
                <a:hlinkClick r:id="rId2"/>
              </a:rPr>
              <a:t>https://uwtsd.ac.uk/media/uwtsd-website/content-assets/documents/library-and-learning-resources/infoskills/Harvard-eng_v.1.2.pdf</a:t>
            </a:r>
            <a:endParaRPr lang="en-US" dirty="0">
              <a:latin typeface="Century Schoolbook" pitchFamily="18" charset="0"/>
              <a:cs typeface="Times New Roman" pitchFamily="18" charset="0"/>
            </a:endParaRPr>
          </a:p>
          <a:p>
            <a:pPr marL="0" indent="0">
              <a:buNone/>
            </a:pPr>
            <a:endParaRPr lang="en-US" dirty="0">
              <a:latin typeface="Century Schoolbook" pitchFamily="18" charset="0"/>
              <a:cs typeface="Times New Roman" pitchFamily="18" charset="0"/>
            </a:endParaRPr>
          </a:p>
          <a:p>
            <a:pPr marL="0" indent="0">
              <a:buNone/>
            </a:pPr>
            <a:endParaRPr lang="en-US" dirty="0">
              <a:latin typeface="Century Schoolbook" pitchFamily="18" charset="0"/>
              <a:cs typeface="Times New Roman" pitchFamily="18" charset="0"/>
            </a:endParaRPr>
          </a:p>
          <a:p>
            <a:r>
              <a:rPr lang="cy-GB" dirty="0"/>
              <a:t>Dolen at Sgiliau Digidol Y Drindod Dewi Sant:</a:t>
            </a:r>
          </a:p>
          <a:p>
            <a:r>
              <a:rPr lang="en-US" dirty="0"/>
              <a:t>Link to UWTSD </a:t>
            </a:r>
            <a:r>
              <a:rPr lang="en-US" dirty="0" err="1"/>
              <a:t>Infoskills</a:t>
            </a:r>
            <a:r>
              <a:rPr lang="en-US" dirty="0"/>
              <a:t>:</a:t>
            </a:r>
          </a:p>
          <a:p>
            <a:pPr marL="0" indent="0">
              <a:buNone/>
            </a:pPr>
            <a:r>
              <a:rPr lang="en-US" dirty="0">
                <a:hlinkClick r:id="rId3"/>
              </a:rPr>
              <a:t>https://www.uwtsd.ac.uk/library/infoskills/basic-skills-finding-and-using-information/</a:t>
            </a:r>
            <a:endParaRPr lang="en-US" sz="2100" dirty="0"/>
          </a:p>
          <a:p>
            <a:pPr marL="0" indent="0">
              <a:buNone/>
            </a:pPr>
            <a:endParaRPr lang="en-US" sz="2100" dirty="0"/>
          </a:p>
          <a:p>
            <a:r>
              <a:rPr lang="cy-GB" sz="2400" dirty="0"/>
              <a:t>Dolen at Bolisi Camymddygiad Academaidd Y Drindod Dewi Sant</a:t>
            </a:r>
            <a:r>
              <a:rPr lang="en-US" sz="2400" dirty="0"/>
              <a:t>
Link to Academic Misconduct Policy UWTSD</a:t>
            </a:r>
          </a:p>
          <a:p>
            <a:pPr marL="0" indent="0">
              <a:buNone/>
            </a:pPr>
            <a:r>
              <a:rPr lang="en-US" sz="2400" dirty="0">
                <a:hlinkClick r:id="rId4">
                  <a:extLst>
                    <a:ext uri="{A12FA001-AC4F-418D-AE19-62706E023703}">
                      <ahyp:hlinkClr xmlns:ahyp="http://schemas.microsoft.com/office/drawing/2018/hyperlinkcolor" val="tx"/>
                    </a:ext>
                  </a:extLst>
                </a:hlinkClick>
              </a:rPr>
              <a:t>https://www.uwtsd.ac.uk/media/uwtsd-website/content-assets/documents/academic-office/aqh-chapters/chapters---en/Academic-Misconduct-Policy-02-2020.pdf</a:t>
            </a:r>
            <a:endParaRPr lang="en-US" sz="2400" dirty="0"/>
          </a:p>
          <a:p>
            <a:pPr marL="0" indent="0">
              <a:buNone/>
            </a:pPr>
            <a:endParaRPr lang="en-US" sz="2400" dirty="0"/>
          </a:p>
          <a:p>
            <a:pPr marL="365760" lvl="1" indent="0">
              <a:spcBef>
                <a:spcPts val="600"/>
              </a:spcBef>
              <a:buSzPct val="70000"/>
              <a:buNone/>
            </a:pPr>
            <a:endParaRPr lang="en-US" sz="2400" dirty="0"/>
          </a:p>
          <a:p>
            <a:pPr marL="365760" lvl="1" indent="0">
              <a:spcBef>
                <a:spcPts val="600"/>
              </a:spcBef>
              <a:buSzPct val="70000"/>
              <a:buNone/>
            </a:pPr>
            <a:endParaRPr lang="en-US" sz="2400"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4269442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cy-GB" i="1" dirty="0"/>
              <a:t>Cyfeiriadau</a:t>
            </a:r>
            <a:r>
              <a:rPr lang="en-US" dirty="0"/>
              <a:t>  </a:t>
            </a:r>
            <a:r>
              <a:rPr lang="en-US" i="1" dirty="0"/>
              <a:t>References</a:t>
            </a:r>
          </a:p>
        </p:txBody>
      </p:sp>
      <p:sp>
        <p:nvSpPr>
          <p:cNvPr id="3" name="Content Placeholder 2"/>
          <p:cNvSpPr>
            <a:spLocks noGrp="1"/>
          </p:cNvSpPr>
          <p:nvPr>
            <p:ph idx="1"/>
          </p:nvPr>
        </p:nvSpPr>
        <p:spPr/>
        <p:txBody>
          <a:bodyPr>
            <a:normAutofit/>
          </a:bodyPr>
          <a:lstStyle/>
          <a:p>
            <a:pPr marL="109728" indent="0">
              <a:buNone/>
              <a:defRPr/>
            </a:pPr>
            <a:r>
              <a:rPr lang="en-US" dirty="0"/>
              <a:t>Crème, P &amp; Lea, R ( 2003) </a:t>
            </a:r>
            <a:r>
              <a:rPr lang="en-US" i="1" dirty="0"/>
              <a:t>Writing at University – a Guide for Students.</a:t>
            </a:r>
            <a:r>
              <a:rPr lang="en-US" dirty="0"/>
              <a:t> Maidenhead: Open University Press.</a:t>
            </a:r>
          </a:p>
          <a:p>
            <a:pPr marL="109728" indent="0">
              <a:buNone/>
              <a:defRPr/>
            </a:pPr>
            <a:r>
              <a:rPr lang="en-US" dirty="0"/>
              <a:t>Lancashire University (2008) </a:t>
            </a:r>
            <a:r>
              <a:rPr lang="en-US" i="1" dirty="0"/>
              <a:t>Referencing: Effective Learning</a:t>
            </a:r>
            <a:r>
              <a:rPr lang="en-US" dirty="0"/>
              <a:t>. </a:t>
            </a:r>
            <a:r>
              <a:rPr lang="en-US" dirty="0">
                <a:hlinkClick r:id="rId3"/>
              </a:rPr>
              <a:t>http://www.lancs.ac.uk/depts/celt/sldc/materials.writing/referencing.htm</a:t>
            </a:r>
            <a:r>
              <a:rPr lang="en-US" dirty="0"/>
              <a:t>  [</a:t>
            </a:r>
            <a:r>
              <a:rPr lang="en-US" dirty="0" err="1"/>
              <a:t>gwelwyd</a:t>
            </a:r>
            <a:r>
              <a:rPr lang="en-US" dirty="0"/>
              <a:t> 12/9/08]</a:t>
            </a:r>
          </a:p>
          <a:p>
            <a:pPr marL="109728" indent="0">
              <a:buNone/>
              <a:defRPr/>
            </a:pPr>
            <a:r>
              <a:rPr lang="en-US" dirty="0" err="1"/>
              <a:t>Neville,C</a:t>
            </a:r>
            <a:r>
              <a:rPr lang="en-US" dirty="0"/>
              <a:t> (2007)  T</a:t>
            </a:r>
            <a:r>
              <a:rPr lang="en-US" i="1" dirty="0"/>
              <a:t>he Complete Guide to Referencing and Avoiding academic misconduct</a:t>
            </a:r>
            <a:r>
              <a:rPr lang="en-US" dirty="0"/>
              <a:t>. Maidenhead: Open University Press.</a:t>
            </a:r>
          </a:p>
          <a:p>
            <a:pPr marL="109728" indent="0">
              <a:buNone/>
              <a:defRPr/>
            </a:pPr>
            <a:r>
              <a:rPr lang="en-US" dirty="0"/>
              <a:t>Wyse, D (2006) </a:t>
            </a:r>
            <a:r>
              <a:rPr lang="en-US" i="1" dirty="0"/>
              <a:t>The Good Writing Guide for Education Students. </a:t>
            </a:r>
            <a:r>
              <a:rPr lang="en-US" dirty="0"/>
              <a:t>London: Sage Publications Ltd</a:t>
            </a:r>
          </a:p>
          <a:p>
            <a:pPr marL="365760" indent="-256032">
              <a:buFont typeface="Wingdings 3"/>
              <a:buChar char=""/>
              <a:defRPr/>
            </a:pPr>
            <a:endParaRPr lang="en-US" dirty="0"/>
          </a:p>
        </p:txBody>
      </p:sp>
    </p:spTree>
    <p:extLst>
      <p:ext uri="{BB962C8B-B14F-4D97-AF65-F5344CB8AC3E}">
        <p14:creationId xmlns:p14="http://schemas.microsoft.com/office/powerpoint/2010/main" val="31700936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Rhestr Gyfeiriadau </a:t>
            </a:r>
            <a:r>
              <a:rPr lang="en-GB" dirty="0"/>
              <a:t>Reference List</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University of Essex, date unknown, academic misconduct and how to avoid it</a:t>
            </a:r>
          </a:p>
          <a:p>
            <a:pPr marL="0" indent="0">
              <a:buNone/>
            </a:pPr>
            <a:r>
              <a:rPr lang="en-GB" u="sng" dirty="0">
                <a:hlinkClick r:id="rId2"/>
              </a:rPr>
              <a:t> https://www.essex.ac.uk/myskills/academic misconduct_and_how_to_avoid_it.pdf</a:t>
            </a:r>
            <a:r>
              <a:rPr lang="en-GB" u="sng" dirty="0"/>
              <a:t> (accessed on 09.09.2015)</a:t>
            </a:r>
          </a:p>
          <a:p>
            <a:pPr marL="0" indent="0">
              <a:buNone/>
            </a:pPr>
            <a:endParaRPr lang="en-GB" u="sng" dirty="0"/>
          </a:p>
          <a:p>
            <a:pPr marL="0" indent="0">
              <a:buNone/>
            </a:pPr>
            <a:r>
              <a:rPr lang="en-GB" dirty="0" err="1"/>
              <a:t>Prifysgol</a:t>
            </a:r>
            <a:r>
              <a:rPr lang="en-GB" dirty="0"/>
              <a:t> Cymru Y </a:t>
            </a:r>
            <a:r>
              <a:rPr lang="en-GB" dirty="0" err="1"/>
              <a:t>Drindod</a:t>
            </a:r>
            <a:r>
              <a:rPr lang="en-GB" dirty="0"/>
              <a:t> Dewi Sant</a:t>
            </a:r>
          </a:p>
          <a:p>
            <a:pPr marL="0" indent="0">
              <a:buNone/>
            </a:pPr>
            <a:r>
              <a:rPr lang="en-GB" dirty="0"/>
              <a:t> </a:t>
            </a:r>
            <a:r>
              <a:rPr lang="en-GB" dirty="0">
                <a:hlinkClick r:id="rId3"/>
              </a:rPr>
              <a:t>http://www.uwtsd.ac.uk/search/?q=academic misconduct</a:t>
            </a:r>
            <a:r>
              <a:rPr lang="en-GB" dirty="0"/>
              <a:t> </a:t>
            </a:r>
          </a:p>
          <a:p>
            <a:pPr marL="0" indent="0">
              <a:buNone/>
            </a:pPr>
            <a:endParaRPr lang="en-GB" dirty="0"/>
          </a:p>
          <a:p>
            <a:pPr marL="0" indent="0">
              <a:buNone/>
            </a:pPr>
            <a:endParaRPr lang="en-GB" dirty="0"/>
          </a:p>
          <a:p>
            <a:pPr marL="0" indent="0">
              <a:buNone/>
            </a:pPr>
            <a:r>
              <a:rPr lang="en-GB" dirty="0" err="1"/>
              <a:t>Turnitin</a:t>
            </a:r>
            <a:r>
              <a:rPr lang="en-GB" dirty="0"/>
              <a:t>, 2015, student submissions</a:t>
            </a:r>
          </a:p>
          <a:p>
            <a:pPr marL="0" indent="0">
              <a:buNone/>
            </a:pPr>
            <a:r>
              <a:rPr lang="en-GB" dirty="0"/>
              <a:t> </a:t>
            </a:r>
            <a:r>
              <a:rPr lang="en-GB" dirty="0">
                <a:hlinkClick r:id="rId4"/>
              </a:rPr>
              <a:t>https://dysgu.ydds.ac.uk/login/index.php</a:t>
            </a:r>
            <a:r>
              <a:rPr lang="en-GB" dirty="0"/>
              <a:t> </a:t>
            </a:r>
            <a:r>
              <a:rPr lang="en-GB" u="sng" dirty="0"/>
              <a:t>(accessed on 09.09.2015)</a:t>
            </a:r>
          </a:p>
          <a:p>
            <a:pPr marL="0" indent="0">
              <a:buNone/>
            </a:pPr>
            <a:endParaRPr lang="en-GB" u="sng" dirty="0"/>
          </a:p>
          <a:p>
            <a:pPr marL="0" indent="0">
              <a:buNone/>
            </a:pPr>
            <a:endParaRPr lang="en-GB" dirty="0"/>
          </a:p>
          <a:p>
            <a:endParaRPr lang="en-GB" dirty="0"/>
          </a:p>
        </p:txBody>
      </p:sp>
    </p:spTree>
    <p:extLst>
      <p:ext uri="{BB962C8B-B14F-4D97-AF65-F5344CB8AC3E}">
        <p14:creationId xmlns:p14="http://schemas.microsoft.com/office/powerpoint/2010/main" val="2301250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err="1"/>
              <a:t>Delweddau</a:t>
            </a:r>
            <a:r>
              <a:rPr lang="en-GB" dirty="0"/>
              <a:t>    Images</a:t>
            </a:r>
          </a:p>
        </p:txBody>
      </p:sp>
      <p:sp>
        <p:nvSpPr>
          <p:cNvPr id="37890" name="Content Placeholder 2"/>
          <p:cNvSpPr>
            <a:spLocks noGrp="1"/>
          </p:cNvSpPr>
          <p:nvPr>
            <p:ph idx="1"/>
          </p:nvPr>
        </p:nvSpPr>
        <p:spPr/>
        <p:txBody>
          <a:bodyPr/>
          <a:lstStyle/>
          <a:p>
            <a:pPr eaLnBrk="1" hangingPunct="1"/>
            <a:r>
              <a:rPr lang="en-GB" altLang="en-US" dirty="0"/>
              <a:t>Clip art (</a:t>
            </a:r>
            <a:r>
              <a:rPr lang="en-GB" altLang="en-US" i="1" dirty="0"/>
              <a:t>dim </a:t>
            </a:r>
            <a:r>
              <a:rPr lang="en-GB" altLang="en-US" i="1" dirty="0" err="1"/>
              <a:t>angen</a:t>
            </a:r>
            <a:r>
              <a:rPr lang="en-GB" altLang="en-US" i="1" dirty="0"/>
              <a:t> </a:t>
            </a:r>
            <a:r>
              <a:rPr lang="en-GB" altLang="en-US" i="1" dirty="0" err="1"/>
              <a:t>cyfeirnodi</a:t>
            </a:r>
            <a:r>
              <a:rPr lang="en-GB" altLang="en-US" i="1" dirty="0"/>
              <a:t> </a:t>
            </a:r>
            <a:r>
              <a:rPr lang="en-GB" altLang="en-US"/>
              <a:t>/</a:t>
            </a:r>
            <a:r>
              <a:rPr lang="en-GB" altLang="en-US" i="1" dirty="0"/>
              <a:t>no need to reference</a:t>
            </a:r>
            <a:r>
              <a:rPr lang="en-GB" altLang="en-US" dirty="0"/>
              <a:t>)</a:t>
            </a:r>
          </a:p>
          <a:p>
            <a:r>
              <a:rPr lang="en-GB" dirty="0" err="1"/>
              <a:t>Delwedd</a:t>
            </a:r>
            <a:r>
              <a:rPr lang="en-GB" dirty="0"/>
              <a:t>/Image 1: Crime and Security, UK</a:t>
            </a:r>
          </a:p>
          <a:p>
            <a:pPr marL="0" indent="0">
              <a:buNone/>
            </a:pPr>
            <a:r>
              <a:rPr lang="en-GB" dirty="0"/>
              <a:t> </a:t>
            </a:r>
            <a:r>
              <a:rPr lang="en-GB" dirty="0">
                <a:hlinkClick r:id="rId3"/>
              </a:rPr>
              <a:t>http://crime-security.org/71-thief/001-thief.html</a:t>
            </a:r>
            <a:endParaRPr lang="en-GB" dirty="0"/>
          </a:p>
          <a:p>
            <a:r>
              <a:rPr lang="en-GB" dirty="0" err="1"/>
              <a:t>Delwedd</a:t>
            </a:r>
            <a:r>
              <a:rPr lang="en-GB" dirty="0"/>
              <a:t>/ Image 2: </a:t>
            </a:r>
          </a:p>
          <a:p>
            <a:pPr marL="0" indent="0">
              <a:buNone/>
            </a:pPr>
            <a:r>
              <a:rPr lang="en-GB" dirty="0"/>
              <a:t>http://www.lookfordiagnosis.com/mesh_info.php?term=Intellectual+Property&amp;lang=1</a:t>
            </a:r>
          </a:p>
          <a:p>
            <a:pPr eaLnBrk="1" hangingPunct="1"/>
            <a:endParaRPr lang="en-GB" altLang="en-US" dirty="0"/>
          </a:p>
        </p:txBody>
      </p:sp>
    </p:spTree>
    <p:extLst>
      <p:ext uri="{BB962C8B-B14F-4D97-AF65-F5344CB8AC3E}">
        <p14:creationId xmlns:p14="http://schemas.microsoft.com/office/powerpoint/2010/main" val="7784169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30055</TotalTime>
  <Words>3214</Words>
  <Application>Microsoft Office PowerPoint</Application>
  <PresentationFormat>Widescreen</PresentationFormat>
  <Paragraphs>355</Paragraphs>
  <Slides>47</Slides>
  <Notes>15</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47</vt:i4>
      </vt:variant>
    </vt:vector>
  </HeadingPairs>
  <TitlesOfParts>
    <vt:vector size="56" baseType="lpstr">
      <vt:lpstr>Arial</vt:lpstr>
      <vt:lpstr>Calibri</vt:lpstr>
      <vt:lpstr>Calibri Light</vt:lpstr>
      <vt:lpstr>Century Schoolbook</vt:lpstr>
      <vt:lpstr>Franklin Gothic Heavy</vt:lpstr>
      <vt:lpstr>Wingdings</vt:lpstr>
      <vt:lpstr>Wingdings 3</vt:lpstr>
      <vt:lpstr>ZapfDingbats</vt:lpstr>
      <vt:lpstr>Office Theme</vt:lpstr>
      <vt:lpstr>Camymddwyn academaidd Academic misconduct</vt:lpstr>
      <vt:lpstr> Cynnwys y ddarlith </vt:lpstr>
      <vt:lpstr> Lecture content </vt:lpstr>
      <vt:lpstr>Beth yw camymddwyn academaidd?                  What is academic misconduct?</vt:lpstr>
      <vt:lpstr>Osgoi camymddwyn academaidd – yn dechrau gydag ymwybyddiaeth o'r rhesymau amdano
</vt:lpstr>
      <vt:lpstr>Avoiding academic misconduct – starts with awareness of the reasons for it</vt:lpstr>
      <vt:lpstr>Camymddwyn academaidd anfwriadol
</vt:lpstr>
      <vt:lpstr>Unintentional academic misconduct</vt:lpstr>
      <vt:lpstr>Camymddwyn academaidd bwriadol
</vt:lpstr>
      <vt:lpstr>Intentional academic misconduct</vt:lpstr>
      <vt:lpstr>Llên-ladrad geiriol</vt:lpstr>
      <vt:lpstr>Verbatim plagiarism (word by word)</vt:lpstr>
      <vt:lpstr>Llên-ladrad clytwaith
</vt:lpstr>
      <vt:lpstr>Patchwork plagiarism</vt:lpstr>
      <vt:lpstr>PowerPoint Presentation</vt:lpstr>
      <vt:lpstr>PowerPoint Presentation</vt:lpstr>
      <vt:lpstr>Camymddwyn academaidd byd-eang
</vt:lpstr>
      <vt:lpstr>Global academic misconduct</vt:lpstr>
      <vt:lpstr>Hunan lên-ladrad
</vt:lpstr>
      <vt:lpstr>Self plagiarism</vt:lpstr>
      <vt:lpstr> Beth yw 'cydnabyddiaeth briodol’?</vt:lpstr>
      <vt:lpstr> What is proper acknowledgement’?</vt:lpstr>
      <vt:lpstr>Osgoi camymddwyn academaidd
</vt:lpstr>
      <vt:lpstr>Avoiding academic misconduct</vt:lpstr>
      <vt:lpstr>Beth am Chat GPT/AI a Wicipedia?</vt:lpstr>
      <vt:lpstr>What about Chat GPT/AI and Wikipedia?</vt:lpstr>
      <vt:lpstr> Osgoi camymddwyn academaidd</vt:lpstr>
      <vt:lpstr> Avoiding academic misconduct</vt:lpstr>
      <vt:lpstr> Osgoi camymddwyn academaidd</vt:lpstr>
      <vt:lpstr> Avoiding academic misconduct</vt:lpstr>
      <vt:lpstr> Pam Defnyddio Gwaith Awduron Eraill?  Why Use Other Authors’ Work?</vt:lpstr>
      <vt:lpstr> Rhannwch eich barn </vt:lpstr>
      <vt:lpstr> Share Your Opinion       </vt:lpstr>
      <vt:lpstr> Cyfeirnodi                        Referencing</vt:lpstr>
      <vt:lpstr> Cyfeirnodi cywir        Correct Referencing</vt:lpstr>
      <vt:lpstr>Reasons to reference     Rhesymau dros gyfeirnodi</vt:lpstr>
      <vt:lpstr>Canfod camymddwyn academaidd    Detecting academic misconduct</vt:lpstr>
      <vt:lpstr>  Mynegai Tebygrwydd Amrwd o’i gymharu â Mynegai Tebygrwydd Perthnasol
</vt:lpstr>
      <vt:lpstr>Raw Similarity Index vs Relevant Similarity Index</vt:lpstr>
      <vt:lpstr>Quiz                                    Cwis</vt:lpstr>
      <vt:lpstr> Pwyntiau i'w cofio</vt:lpstr>
      <vt:lpstr> Points to remember</vt:lpstr>
      <vt:lpstr>Cyfeirnodi Crynodol Summary Referencing</vt:lpstr>
      <vt:lpstr>Rhagor o wybodaeth   Further information</vt:lpstr>
      <vt:lpstr> Cyfeiriadau  References</vt:lpstr>
      <vt:lpstr>Rhestr Gyfeiriadau Reference List</vt:lpstr>
      <vt:lpstr>Delweddau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avoid plagiarism for overseas students</dc:title>
  <dc:creator>Heike Griffiths</dc:creator>
  <cp:lastModifiedBy>Geraint Lloyd</cp:lastModifiedBy>
  <cp:revision>53</cp:revision>
  <dcterms:created xsi:type="dcterms:W3CDTF">2015-07-09T08:44:51Z</dcterms:created>
  <dcterms:modified xsi:type="dcterms:W3CDTF">2023-08-24T15:23:22Z</dcterms:modified>
</cp:coreProperties>
</file>